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60" r:id="rId1"/>
  </p:sldMasterIdLst>
  <p:notesMasterIdLst>
    <p:notesMasterId r:id="rId54"/>
  </p:notesMasterIdLst>
  <p:sldIdLst>
    <p:sldId id="257" r:id="rId2"/>
    <p:sldId id="258" r:id="rId3"/>
    <p:sldId id="311" r:id="rId4"/>
    <p:sldId id="259" r:id="rId5"/>
    <p:sldId id="260" r:id="rId6"/>
    <p:sldId id="261" r:id="rId7"/>
    <p:sldId id="267" r:id="rId8"/>
    <p:sldId id="268" r:id="rId9"/>
    <p:sldId id="264" r:id="rId10"/>
    <p:sldId id="275" r:id="rId11"/>
    <p:sldId id="269" r:id="rId12"/>
    <p:sldId id="276" r:id="rId13"/>
    <p:sldId id="277" r:id="rId14"/>
    <p:sldId id="272" r:id="rId15"/>
    <p:sldId id="310" r:id="rId16"/>
    <p:sldId id="273" r:id="rId17"/>
    <p:sldId id="278" r:id="rId18"/>
    <p:sldId id="279" r:id="rId19"/>
    <p:sldId id="288" r:id="rId20"/>
    <p:sldId id="289" r:id="rId21"/>
    <p:sldId id="282" r:id="rId22"/>
    <p:sldId id="290" r:id="rId23"/>
    <p:sldId id="284" r:id="rId24"/>
    <p:sldId id="312" r:id="rId25"/>
    <p:sldId id="285" r:id="rId26"/>
    <p:sldId id="291" r:id="rId27"/>
    <p:sldId id="292" r:id="rId28"/>
    <p:sldId id="299" r:id="rId29"/>
    <p:sldId id="294" r:id="rId30"/>
    <p:sldId id="313" r:id="rId31"/>
    <p:sldId id="295" r:id="rId32"/>
    <p:sldId id="296" r:id="rId33"/>
    <p:sldId id="297" r:id="rId34"/>
    <p:sldId id="314" r:id="rId35"/>
    <p:sldId id="298" r:id="rId36"/>
    <p:sldId id="300" r:id="rId37"/>
    <p:sldId id="301" r:id="rId38"/>
    <p:sldId id="315" r:id="rId39"/>
    <p:sldId id="316" r:id="rId40"/>
    <p:sldId id="304" r:id="rId41"/>
    <p:sldId id="305" r:id="rId42"/>
    <p:sldId id="306" r:id="rId43"/>
    <p:sldId id="307" r:id="rId44"/>
    <p:sldId id="308" r:id="rId45"/>
    <p:sldId id="321" r:id="rId46"/>
    <p:sldId id="322" r:id="rId47"/>
    <p:sldId id="318" r:id="rId48"/>
    <p:sldId id="323" r:id="rId49"/>
    <p:sldId id="320" r:id="rId50"/>
    <p:sldId id="324" r:id="rId51"/>
    <p:sldId id="325" r:id="rId52"/>
    <p:sldId id="327" r:id="rId5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370" autoAdjust="0"/>
  </p:normalViewPr>
  <p:slideViewPr>
    <p:cSldViewPr>
      <p:cViewPr>
        <p:scale>
          <a:sx n="75" d="100"/>
          <a:sy n="75" d="100"/>
        </p:scale>
        <p:origin x="-123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4A6538-20A0-4A76-9C3B-58E276D9C0F6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5D43D0C-3D64-48E7-BDD3-7403F97F1C76}">
      <dgm:prSet phldrT="[文本]" custT="1"/>
      <dgm:spPr>
        <a:solidFill>
          <a:srgbClr val="C00000"/>
        </a:solidFill>
      </dgm:spPr>
      <dgm:t>
        <a:bodyPr/>
        <a:lstStyle/>
        <a:p>
          <a:r>
            <a:rPr lang="en-US" altLang="zh-CN" sz="2000" dirty="0" smtClean="0">
              <a:solidFill>
                <a:schemeClr val="tx1"/>
              </a:solidFill>
            </a:rPr>
            <a:t>1</a:t>
          </a:r>
          <a:r>
            <a:rPr lang="zh-CN" altLang="en-US" sz="2000" dirty="0" smtClean="0">
              <a:solidFill>
                <a:schemeClr val="tx1"/>
              </a:solidFill>
            </a:rPr>
            <a:t>众数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7B51B8C4-062A-4C90-AACE-88654614BF4F}" type="parTrans" cxnId="{EF6CB2E7-DFF9-4131-8EFD-F337ADF7C854}">
      <dgm:prSet/>
      <dgm:spPr/>
      <dgm:t>
        <a:bodyPr/>
        <a:lstStyle/>
        <a:p>
          <a:endParaRPr lang="zh-CN" altLang="en-US"/>
        </a:p>
      </dgm:t>
    </dgm:pt>
    <dgm:pt modelId="{9EC061B5-0280-4BCE-84D3-7C3369A297B8}" type="sibTrans" cxnId="{EF6CB2E7-DFF9-4131-8EFD-F337ADF7C854}">
      <dgm:prSet/>
      <dgm:spPr/>
      <dgm:t>
        <a:bodyPr/>
        <a:lstStyle/>
        <a:p>
          <a:endParaRPr lang="zh-CN" altLang="en-US"/>
        </a:p>
      </dgm:t>
    </dgm:pt>
    <dgm:pt modelId="{E02DA726-AEC1-4C16-97D9-B01AF2449505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altLang="zh-CN" sz="2000" dirty="0" smtClean="0">
              <a:solidFill>
                <a:schemeClr val="tx1"/>
              </a:solidFill>
            </a:rPr>
            <a:t>3</a:t>
          </a:r>
          <a:r>
            <a:rPr lang="zh-CN" altLang="en-US" sz="2000" dirty="0" smtClean="0">
              <a:solidFill>
                <a:schemeClr val="tx1"/>
              </a:solidFill>
            </a:rPr>
            <a:t>分位数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134D560E-4C60-483C-87D0-3378D02F435D}" type="parTrans" cxnId="{34A8FBB4-3634-429D-ACB9-B45B0709AB1C}">
      <dgm:prSet/>
      <dgm:spPr/>
      <dgm:t>
        <a:bodyPr/>
        <a:lstStyle/>
        <a:p>
          <a:endParaRPr lang="zh-CN" altLang="en-US"/>
        </a:p>
      </dgm:t>
    </dgm:pt>
    <dgm:pt modelId="{8487B10D-570B-4AA1-A78F-6AFBE7F8ADDA}" type="sibTrans" cxnId="{34A8FBB4-3634-429D-ACB9-B45B0709AB1C}">
      <dgm:prSet/>
      <dgm:spPr/>
      <dgm:t>
        <a:bodyPr/>
        <a:lstStyle/>
        <a:p>
          <a:endParaRPr lang="zh-CN" altLang="en-US"/>
        </a:p>
      </dgm:t>
    </dgm:pt>
    <dgm:pt modelId="{61D64FCD-9F31-4DC1-BCA7-75CACEAF3DEC}">
      <dgm:prSet phldrT="[文本]" custT="1"/>
      <dgm:spPr>
        <a:solidFill>
          <a:srgbClr val="FFC000"/>
        </a:solidFill>
      </dgm:spPr>
      <dgm:t>
        <a:bodyPr/>
        <a:lstStyle/>
        <a:p>
          <a:pPr algn="l"/>
          <a:r>
            <a:rPr lang="en-US" altLang="zh-CN" sz="2000" b="0" dirty="0" smtClean="0">
              <a:solidFill>
                <a:schemeClr val="tx1"/>
              </a:solidFill>
            </a:rPr>
            <a:t>5</a:t>
          </a:r>
          <a:r>
            <a:rPr lang="zh-CN" altLang="en-US" sz="2000" b="0" dirty="0" smtClean="0">
              <a:solidFill>
                <a:schemeClr val="tx1"/>
              </a:solidFill>
            </a:rPr>
            <a:t>几何平均数</a:t>
          </a:r>
          <a:endParaRPr lang="zh-CN" altLang="en-US" sz="2000" b="0" dirty="0">
            <a:solidFill>
              <a:schemeClr val="tx1"/>
            </a:solidFill>
          </a:endParaRPr>
        </a:p>
      </dgm:t>
    </dgm:pt>
    <dgm:pt modelId="{1CE4DCC6-C404-47D9-BD86-8758907949EF}" type="parTrans" cxnId="{D02CE49E-EF9F-45C2-9DF5-981FE4115F86}">
      <dgm:prSet/>
      <dgm:spPr/>
      <dgm:t>
        <a:bodyPr/>
        <a:lstStyle/>
        <a:p>
          <a:endParaRPr lang="zh-CN" altLang="en-US"/>
        </a:p>
      </dgm:t>
    </dgm:pt>
    <dgm:pt modelId="{4C7696FB-2002-4CED-B0B8-3A95731484A0}" type="sibTrans" cxnId="{D02CE49E-EF9F-45C2-9DF5-981FE4115F86}">
      <dgm:prSet/>
      <dgm:spPr/>
      <dgm:t>
        <a:bodyPr/>
        <a:lstStyle/>
        <a:p>
          <a:endParaRPr lang="zh-CN" altLang="en-US"/>
        </a:p>
      </dgm:t>
    </dgm:pt>
    <dgm:pt modelId="{50EBB281-E988-4B3B-83E2-77BA7B6D27A8}">
      <dgm:prSet phldrT="[文本]" custT="1"/>
      <dgm:spPr>
        <a:solidFill>
          <a:schemeClr val="accent3"/>
        </a:solidFill>
      </dgm:spPr>
      <dgm:t>
        <a:bodyPr/>
        <a:lstStyle/>
        <a:p>
          <a:r>
            <a:rPr lang="en-US" altLang="zh-CN" sz="2000" dirty="0" smtClean="0">
              <a:solidFill>
                <a:schemeClr val="tx1"/>
              </a:solidFill>
            </a:rPr>
            <a:t>4</a:t>
          </a:r>
          <a:r>
            <a:rPr lang="zh-CN" altLang="en-US" sz="2000" dirty="0" smtClean="0">
              <a:solidFill>
                <a:schemeClr val="tx1"/>
              </a:solidFill>
            </a:rPr>
            <a:t>均值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AD6D4D7B-D8CB-4B58-ACBF-21454D8E70CD}" type="parTrans" cxnId="{3CDDAE4D-6E78-4748-93EC-34FF910FCFD3}">
      <dgm:prSet/>
      <dgm:spPr/>
      <dgm:t>
        <a:bodyPr/>
        <a:lstStyle/>
        <a:p>
          <a:endParaRPr lang="zh-CN" altLang="en-US"/>
        </a:p>
      </dgm:t>
    </dgm:pt>
    <dgm:pt modelId="{9F8B8564-2C2A-48F0-A0C8-2E58E910B28D}" type="sibTrans" cxnId="{3CDDAE4D-6E78-4748-93EC-34FF910FCFD3}">
      <dgm:prSet/>
      <dgm:spPr/>
      <dgm:t>
        <a:bodyPr/>
        <a:lstStyle/>
        <a:p>
          <a:endParaRPr lang="zh-CN" altLang="en-US"/>
        </a:p>
      </dgm:t>
    </dgm:pt>
    <dgm:pt modelId="{476EA014-4247-42FD-AE29-924918E660A4}">
      <dgm:prSet phldrT="[文本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altLang="zh-CN" sz="2000" dirty="0" smtClean="0">
              <a:solidFill>
                <a:schemeClr val="tx1"/>
              </a:solidFill>
            </a:rPr>
            <a:t>2</a:t>
          </a:r>
          <a:r>
            <a:rPr lang="zh-CN" altLang="en-US" sz="2000" dirty="0" smtClean="0">
              <a:solidFill>
                <a:schemeClr val="tx1"/>
              </a:solidFill>
            </a:rPr>
            <a:t>中位数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E7135F84-5C3A-4441-8988-C628685B0E9C}" type="parTrans" cxnId="{E3BA026A-3587-46F5-95BD-E43D4782C107}">
      <dgm:prSet/>
      <dgm:spPr/>
      <dgm:t>
        <a:bodyPr/>
        <a:lstStyle/>
        <a:p>
          <a:endParaRPr lang="zh-CN" altLang="en-US"/>
        </a:p>
      </dgm:t>
    </dgm:pt>
    <dgm:pt modelId="{691E68A0-D92B-4924-AAE1-2C7E1B3743B6}" type="sibTrans" cxnId="{E3BA026A-3587-46F5-95BD-E43D4782C107}">
      <dgm:prSet/>
      <dgm:spPr/>
      <dgm:t>
        <a:bodyPr/>
        <a:lstStyle/>
        <a:p>
          <a:endParaRPr lang="zh-CN" altLang="en-US"/>
        </a:p>
      </dgm:t>
    </dgm:pt>
    <dgm:pt modelId="{4E2F77D9-11B9-4662-AEB7-EE21CC303BFB}" type="pres">
      <dgm:prSet presAssocID="{7E4A6538-20A0-4A76-9C3B-58E276D9C0F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BD190CB-675C-43A4-B8D1-0FCED52874A5}" type="pres">
      <dgm:prSet presAssocID="{25D43D0C-3D64-48E7-BDD3-7403F97F1C76}" presName="node" presStyleLbl="node1" presStyleIdx="0" presStyleCnt="5" custScaleX="12661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7FAF894-BBFD-4903-B4C2-0847488E386E}" type="pres">
      <dgm:prSet presAssocID="{25D43D0C-3D64-48E7-BDD3-7403F97F1C76}" presName="spNode" presStyleCnt="0"/>
      <dgm:spPr/>
    </dgm:pt>
    <dgm:pt modelId="{6907FF64-E206-4FDF-A1D8-AB5EF74773C5}" type="pres">
      <dgm:prSet presAssocID="{9EC061B5-0280-4BCE-84D3-7C3369A297B8}" presName="sibTrans" presStyleLbl="sibTrans1D1" presStyleIdx="0" presStyleCnt="5"/>
      <dgm:spPr/>
      <dgm:t>
        <a:bodyPr/>
        <a:lstStyle/>
        <a:p>
          <a:endParaRPr lang="zh-CN" altLang="en-US"/>
        </a:p>
      </dgm:t>
    </dgm:pt>
    <dgm:pt modelId="{A49532C3-A310-4F80-ABC4-EAA167A01D4C}" type="pres">
      <dgm:prSet presAssocID="{E02DA726-AEC1-4C16-97D9-B01AF2449505}" presName="node" presStyleLbl="node1" presStyleIdx="1" presStyleCnt="5" custScaleX="1670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3C7340-E23A-41E2-8537-2093CFA54410}" type="pres">
      <dgm:prSet presAssocID="{E02DA726-AEC1-4C16-97D9-B01AF2449505}" presName="spNode" presStyleCnt="0"/>
      <dgm:spPr/>
    </dgm:pt>
    <dgm:pt modelId="{0BBDA1F4-B248-42A7-99FD-8DF523EE63DA}" type="pres">
      <dgm:prSet presAssocID="{8487B10D-570B-4AA1-A78F-6AFBE7F8ADDA}" presName="sibTrans" presStyleLbl="sibTrans1D1" presStyleIdx="1" presStyleCnt="5"/>
      <dgm:spPr/>
      <dgm:t>
        <a:bodyPr/>
        <a:lstStyle/>
        <a:p>
          <a:endParaRPr lang="zh-CN" altLang="en-US"/>
        </a:p>
      </dgm:t>
    </dgm:pt>
    <dgm:pt modelId="{6728DCF5-656F-4242-BC51-2AA5C963E782}" type="pres">
      <dgm:prSet presAssocID="{61D64FCD-9F31-4DC1-BCA7-75CACEAF3DEC}" presName="node" presStyleLbl="node1" presStyleIdx="2" presStyleCnt="5" custScaleX="192206" custScaleY="137945" custRadScaleRad="104542" custRadScaleInc="-6089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F0116FA-271B-4EAC-A6D2-E65B93DFE314}" type="pres">
      <dgm:prSet presAssocID="{61D64FCD-9F31-4DC1-BCA7-75CACEAF3DEC}" presName="spNode" presStyleCnt="0"/>
      <dgm:spPr/>
    </dgm:pt>
    <dgm:pt modelId="{4C0228A0-0AE1-4BD7-A535-862BC6441AE4}" type="pres">
      <dgm:prSet presAssocID="{4C7696FB-2002-4CED-B0B8-3A95731484A0}" presName="sibTrans" presStyleLbl="sibTrans1D1" presStyleIdx="2" presStyleCnt="5"/>
      <dgm:spPr/>
      <dgm:t>
        <a:bodyPr/>
        <a:lstStyle/>
        <a:p>
          <a:endParaRPr lang="zh-CN" altLang="en-US"/>
        </a:p>
      </dgm:t>
    </dgm:pt>
    <dgm:pt modelId="{EDC7EAEC-6D4B-489E-81E3-5A71E7A36218}" type="pres">
      <dgm:prSet presAssocID="{50EBB281-E988-4B3B-83E2-77BA7B6D27A8}" presName="node" presStyleLbl="node1" presStyleIdx="3" presStyleCnt="5" custScaleX="129866" custScaleY="109571" custRadScaleRad="96616" custRadScaleInc="5762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9DB1A0-8E82-4841-AAF4-C81E25F515F4}" type="pres">
      <dgm:prSet presAssocID="{50EBB281-E988-4B3B-83E2-77BA7B6D27A8}" presName="spNode" presStyleCnt="0"/>
      <dgm:spPr/>
    </dgm:pt>
    <dgm:pt modelId="{833E4952-5FE7-4E60-9A9A-524914B09392}" type="pres">
      <dgm:prSet presAssocID="{9F8B8564-2C2A-48F0-A0C8-2E58E910B28D}" presName="sibTrans" presStyleLbl="sibTrans1D1" presStyleIdx="3" presStyleCnt="5"/>
      <dgm:spPr/>
      <dgm:t>
        <a:bodyPr/>
        <a:lstStyle/>
        <a:p>
          <a:endParaRPr lang="zh-CN" altLang="en-US"/>
        </a:p>
      </dgm:t>
    </dgm:pt>
    <dgm:pt modelId="{75D49211-C982-4588-BB21-79C21DCD9C26}" type="pres">
      <dgm:prSet presAssocID="{476EA014-4247-42FD-AE29-924918E660A4}" presName="node" presStyleLbl="node1" presStyleIdx="4" presStyleCnt="5" custScaleX="1640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876010B-8F75-4AB7-ACCB-F210DA6543EF}" type="pres">
      <dgm:prSet presAssocID="{476EA014-4247-42FD-AE29-924918E660A4}" presName="spNode" presStyleCnt="0"/>
      <dgm:spPr/>
    </dgm:pt>
    <dgm:pt modelId="{9340FD7E-65BA-4886-8479-DC7A5DB1EC9D}" type="pres">
      <dgm:prSet presAssocID="{691E68A0-D92B-4924-AAE1-2C7E1B3743B6}" presName="sibTrans" presStyleLbl="sibTrans1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8F6424D8-0271-4D41-AC94-2CB9BBE2AD13}" type="presOf" srcId="{61D64FCD-9F31-4DC1-BCA7-75CACEAF3DEC}" destId="{6728DCF5-656F-4242-BC51-2AA5C963E782}" srcOrd="0" destOrd="0" presId="urn:microsoft.com/office/officeart/2005/8/layout/cycle6"/>
    <dgm:cxn modelId="{3CDDAE4D-6E78-4748-93EC-34FF910FCFD3}" srcId="{7E4A6538-20A0-4A76-9C3B-58E276D9C0F6}" destId="{50EBB281-E988-4B3B-83E2-77BA7B6D27A8}" srcOrd="3" destOrd="0" parTransId="{AD6D4D7B-D8CB-4B58-ACBF-21454D8E70CD}" sibTransId="{9F8B8564-2C2A-48F0-A0C8-2E58E910B28D}"/>
    <dgm:cxn modelId="{61DFEA67-99D2-4BC3-B2E8-749BD6F64F5B}" type="presOf" srcId="{7E4A6538-20A0-4A76-9C3B-58E276D9C0F6}" destId="{4E2F77D9-11B9-4662-AEB7-EE21CC303BFB}" srcOrd="0" destOrd="0" presId="urn:microsoft.com/office/officeart/2005/8/layout/cycle6"/>
    <dgm:cxn modelId="{FD11FB93-369B-42B8-92AA-B559F14B95B9}" type="presOf" srcId="{25D43D0C-3D64-48E7-BDD3-7403F97F1C76}" destId="{1BD190CB-675C-43A4-B8D1-0FCED52874A5}" srcOrd="0" destOrd="0" presId="urn:microsoft.com/office/officeart/2005/8/layout/cycle6"/>
    <dgm:cxn modelId="{404873FD-5EF2-44C9-84BF-2C8CCF3E1B1E}" type="presOf" srcId="{50EBB281-E988-4B3B-83E2-77BA7B6D27A8}" destId="{EDC7EAEC-6D4B-489E-81E3-5A71E7A36218}" srcOrd="0" destOrd="0" presId="urn:microsoft.com/office/officeart/2005/8/layout/cycle6"/>
    <dgm:cxn modelId="{E3BA026A-3587-46F5-95BD-E43D4782C107}" srcId="{7E4A6538-20A0-4A76-9C3B-58E276D9C0F6}" destId="{476EA014-4247-42FD-AE29-924918E660A4}" srcOrd="4" destOrd="0" parTransId="{E7135F84-5C3A-4441-8988-C628685B0E9C}" sibTransId="{691E68A0-D92B-4924-AAE1-2C7E1B3743B6}"/>
    <dgm:cxn modelId="{46338C35-3957-45F1-AA3E-F2E7F913B747}" type="presOf" srcId="{8487B10D-570B-4AA1-A78F-6AFBE7F8ADDA}" destId="{0BBDA1F4-B248-42A7-99FD-8DF523EE63DA}" srcOrd="0" destOrd="0" presId="urn:microsoft.com/office/officeart/2005/8/layout/cycle6"/>
    <dgm:cxn modelId="{D02CE49E-EF9F-45C2-9DF5-981FE4115F86}" srcId="{7E4A6538-20A0-4A76-9C3B-58E276D9C0F6}" destId="{61D64FCD-9F31-4DC1-BCA7-75CACEAF3DEC}" srcOrd="2" destOrd="0" parTransId="{1CE4DCC6-C404-47D9-BD86-8758907949EF}" sibTransId="{4C7696FB-2002-4CED-B0B8-3A95731484A0}"/>
    <dgm:cxn modelId="{703F48F9-8AE2-49D1-B45E-1EADCF2FF011}" type="presOf" srcId="{4C7696FB-2002-4CED-B0B8-3A95731484A0}" destId="{4C0228A0-0AE1-4BD7-A535-862BC6441AE4}" srcOrd="0" destOrd="0" presId="urn:microsoft.com/office/officeart/2005/8/layout/cycle6"/>
    <dgm:cxn modelId="{34A8FBB4-3634-429D-ACB9-B45B0709AB1C}" srcId="{7E4A6538-20A0-4A76-9C3B-58E276D9C0F6}" destId="{E02DA726-AEC1-4C16-97D9-B01AF2449505}" srcOrd="1" destOrd="0" parTransId="{134D560E-4C60-483C-87D0-3378D02F435D}" sibTransId="{8487B10D-570B-4AA1-A78F-6AFBE7F8ADDA}"/>
    <dgm:cxn modelId="{D35D43B7-DD96-43BE-A14B-76ED19B166C0}" type="presOf" srcId="{691E68A0-D92B-4924-AAE1-2C7E1B3743B6}" destId="{9340FD7E-65BA-4886-8479-DC7A5DB1EC9D}" srcOrd="0" destOrd="0" presId="urn:microsoft.com/office/officeart/2005/8/layout/cycle6"/>
    <dgm:cxn modelId="{EF6CB2E7-DFF9-4131-8EFD-F337ADF7C854}" srcId="{7E4A6538-20A0-4A76-9C3B-58E276D9C0F6}" destId="{25D43D0C-3D64-48E7-BDD3-7403F97F1C76}" srcOrd="0" destOrd="0" parTransId="{7B51B8C4-062A-4C90-AACE-88654614BF4F}" sibTransId="{9EC061B5-0280-4BCE-84D3-7C3369A297B8}"/>
    <dgm:cxn modelId="{5CF82F7F-B777-4724-B9EB-B628255B9794}" type="presOf" srcId="{E02DA726-AEC1-4C16-97D9-B01AF2449505}" destId="{A49532C3-A310-4F80-ABC4-EAA167A01D4C}" srcOrd="0" destOrd="0" presId="urn:microsoft.com/office/officeart/2005/8/layout/cycle6"/>
    <dgm:cxn modelId="{636934AA-0038-42DE-A41C-090022CEADF8}" type="presOf" srcId="{476EA014-4247-42FD-AE29-924918E660A4}" destId="{75D49211-C982-4588-BB21-79C21DCD9C26}" srcOrd="0" destOrd="0" presId="urn:microsoft.com/office/officeart/2005/8/layout/cycle6"/>
    <dgm:cxn modelId="{59C94AE3-30D6-4D9C-A7F9-56D73CAF107F}" type="presOf" srcId="{9EC061B5-0280-4BCE-84D3-7C3369A297B8}" destId="{6907FF64-E206-4FDF-A1D8-AB5EF74773C5}" srcOrd="0" destOrd="0" presId="urn:microsoft.com/office/officeart/2005/8/layout/cycle6"/>
    <dgm:cxn modelId="{3DF7E3FE-F61F-479F-8E7D-1F7047774CA6}" type="presOf" srcId="{9F8B8564-2C2A-48F0-A0C8-2E58E910B28D}" destId="{833E4952-5FE7-4E60-9A9A-524914B09392}" srcOrd="0" destOrd="0" presId="urn:microsoft.com/office/officeart/2005/8/layout/cycle6"/>
    <dgm:cxn modelId="{4633BFCA-5D2B-450E-AF71-3788008F54FD}" type="presParOf" srcId="{4E2F77D9-11B9-4662-AEB7-EE21CC303BFB}" destId="{1BD190CB-675C-43A4-B8D1-0FCED52874A5}" srcOrd="0" destOrd="0" presId="urn:microsoft.com/office/officeart/2005/8/layout/cycle6"/>
    <dgm:cxn modelId="{DA293AAD-D683-4CD5-8C61-979B46E5BEE8}" type="presParOf" srcId="{4E2F77D9-11B9-4662-AEB7-EE21CC303BFB}" destId="{F7FAF894-BBFD-4903-B4C2-0847488E386E}" srcOrd="1" destOrd="0" presId="urn:microsoft.com/office/officeart/2005/8/layout/cycle6"/>
    <dgm:cxn modelId="{3DDC2F28-43FA-48EE-9DC2-EC521478D7C2}" type="presParOf" srcId="{4E2F77D9-11B9-4662-AEB7-EE21CC303BFB}" destId="{6907FF64-E206-4FDF-A1D8-AB5EF74773C5}" srcOrd="2" destOrd="0" presId="urn:microsoft.com/office/officeart/2005/8/layout/cycle6"/>
    <dgm:cxn modelId="{5DDCA17A-9552-47A6-9F0B-3B0D76743354}" type="presParOf" srcId="{4E2F77D9-11B9-4662-AEB7-EE21CC303BFB}" destId="{A49532C3-A310-4F80-ABC4-EAA167A01D4C}" srcOrd="3" destOrd="0" presId="urn:microsoft.com/office/officeart/2005/8/layout/cycle6"/>
    <dgm:cxn modelId="{6C9847B0-2205-409F-9440-14B67B953402}" type="presParOf" srcId="{4E2F77D9-11B9-4662-AEB7-EE21CC303BFB}" destId="{853C7340-E23A-41E2-8537-2093CFA54410}" srcOrd="4" destOrd="0" presId="urn:microsoft.com/office/officeart/2005/8/layout/cycle6"/>
    <dgm:cxn modelId="{738B518B-73C8-431E-BB0B-A81540A1753F}" type="presParOf" srcId="{4E2F77D9-11B9-4662-AEB7-EE21CC303BFB}" destId="{0BBDA1F4-B248-42A7-99FD-8DF523EE63DA}" srcOrd="5" destOrd="0" presId="urn:microsoft.com/office/officeart/2005/8/layout/cycle6"/>
    <dgm:cxn modelId="{ECB1336C-9780-45D7-8777-79BE88ECE4AF}" type="presParOf" srcId="{4E2F77D9-11B9-4662-AEB7-EE21CC303BFB}" destId="{6728DCF5-656F-4242-BC51-2AA5C963E782}" srcOrd="6" destOrd="0" presId="urn:microsoft.com/office/officeart/2005/8/layout/cycle6"/>
    <dgm:cxn modelId="{96E69AC3-B2AF-4980-9385-A46507FAD0B7}" type="presParOf" srcId="{4E2F77D9-11B9-4662-AEB7-EE21CC303BFB}" destId="{BF0116FA-271B-4EAC-A6D2-E65B93DFE314}" srcOrd="7" destOrd="0" presId="urn:microsoft.com/office/officeart/2005/8/layout/cycle6"/>
    <dgm:cxn modelId="{84538621-5D61-4BFD-AA94-641DF5EBCFD8}" type="presParOf" srcId="{4E2F77D9-11B9-4662-AEB7-EE21CC303BFB}" destId="{4C0228A0-0AE1-4BD7-A535-862BC6441AE4}" srcOrd="8" destOrd="0" presId="urn:microsoft.com/office/officeart/2005/8/layout/cycle6"/>
    <dgm:cxn modelId="{F85367F4-A443-4EA3-838D-57961C3F8F82}" type="presParOf" srcId="{4E2F77D9-11B9-4662-AEB7-EE21CC303BFB}" destId="{EDC7EAEC-6D4B-489E-81E3-5A71E7A36218}" srcOrd="9" destOrd="0" presId="urn:microsoft.com/office/officeart/2005/8/layout/cycle6"/>
    <dgm:cxn modelId="{058C5C71-CF40-4AEF-87C0-9AF955E71C19}" type="presParOf" srcId="{4E2F77D9-11B9-4662-AEB7-EE21CC303BFB}" destId="{579DB1A0-8E82-4841-AAF4-C81E25F515F4}" srcOrd="10" destOrd="0" presId="urn:microsoft.com/office/officeart/2005/8/layout/cycle6"/>
    <dgm:cxn modelId="{215EF678-996A-45EA-97D0-1E269176BB68}" type="presParOf" srcId="{4E2F77D9-11B9-4662-AEB7-EE21CC303BFB}" destId="{833E4952-5FE7-4E60-9A9A-524914B09392}" srcOrd="11" destOrd="0" presId="urn:microsoft.com/office/officeart/2005/8/layout/cycle6"/>
    <dgm:cxn modelId="{9E56C144-F1C7-44CD-9AAB-DC223CA60087}" type="presParOf" srcId="{4E2F77D9-11B9-4662-AEB7-EE21CC303BFB}" destId="{75D49211-C982-4588-BB21-79C21DCD9C26}" srcOrd="12" destOrd="0" presId="urn:microsoft.com/office/officeart/2005/8/layout/cycle6"/>
    <dgm:cxn modelId="{51B48ECB-B028-4FD2-B880-7FDF6C1121C4}" type="presParOf" srcId="{4E2F77D9-11B9-4662-AEB7-EE21CC303BFB}" destId="{8876010B-8F75-4AB7-ACCB-F210DA6543EF}" srcOrd="13" destOrd="0" presId="urn:microsoft.com/office/officeart/2005/8/layout/cycle6"/>
    <dgm:cxn modelId="{7D6FA0E7-5594-414B-A071-965492C20F2B}" type="presParOf" srcId="{4E2F77D9-11B9-4662-AEB7-EE21CC303BFB}" destId="{9340FD7E-65BA-4886-8479-DC7A5DB1EC9D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F241C2-7AD8-49E8-96FE-5E869229BB6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A23247E-A91A-4ABC-83B0-C98E1417B50F}">
      <dgm:prSet phldrT="[文本]" custT="1"/>
      <dgm:spPr>
        <a:solidFill>
          <a:srgbClr val="FFC00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十分位数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598F7399-52A7-4B15-A98E-E3AE8457ED25}" type="parTrans" cxnId="{B7977F8A-8F71-4128-B466-B3F09D80B96C}">
      <dgm:prSet/>
      <dgm:spPr/>
      <dgm:t>
        <a:bodyPr/>
        <a:lstStyle/>
        <a:p>
          <a:endParaRPr lang="zh-CN" altLang="en-US"/>
        </a:p>
      </dgm:t>
    </dgm:pt>
    <dgm:pt modelId="{00B1AE20-A18A-41C7-ABF3-32554524CA63}" type="sibTrans" cxnId="{B7977F8A-8F71-4128-B466-B3F09D80B96C}">
      <dgm:prSet/>
      <dgm:spPr/>
      <dgm:t>
        <a:bodyPr/>
        <a:lstStyle/>
        <a:p>
          <a:endParaRPr lang="zh-CN" altLang="en-US"/>
        </a:p>
      </dgm:t>
    </dgm:pt>
    <dgm:pt modelId="{2EDF76AB-F7DB-4FE6-9F1E-1DEB35FF3520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百分位数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6901F681-C16D-4B4D-B015-71BC46792ED4}" type="parTrans" cxnId="{39B5EB39-473D-4AAA-A710-E781AC64405A}">
      <dgm:prSet/>
      <dgm:spPr/>
      <dgm:t>
        <a:bodyPr/>
        <a:lstStyle/>
        <a:p>
          <a:endParaRPr lang="zh-CN" altLang="en-US"/>
        </a:p>
      </dgm:t>
    </dgm:pt>
    <dgm:pt modelId="{F6939F62-28B1-4A7B-80C4-816B79B47AF1}" type="sibTrans" cxnId="{39B5EB39-473D-4AAA-A710-E781AC64405A}">
      <dgm:prSet/>
      <dgm:spPr/>
      <dgm:t>
        <a:bodyPr/>
        <a:lstStyle/>
        <a:p>
          <a:endParaRPr lang="zh-CN" altLang="en-US"/>
        </a:p>
      </dgm:t>
    </dgm:pt>
    <dgm:pt modelId="{2F39A873-C841-4146-83FD-172DA6C3A00F}">
      <dgm:prSet phldrT="[文本]" custT="1"/>
      <dgm:spPr>
        <a:solidFill>
          <a:srgbClr val="00B050"/>
        </a:solidFill>
      </dgm:spPr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四分位数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66D487EC-067E-4B7F-ADEC-1FDFAAA3E2F9}" type="parTrans" cxnId="{78C5B813-F4AD-459E-8004-E13FD1A83EB3}">
      <dgm:prSet/>
      <dgm:spPr/>
      <dgm:t>
        <a:bodyPr/>
        <a:lstStyle/>
        <a:p>
          <a:endParaRPr lang="zh-CN" altLang="en-US"/>
        </a:p>
      </dgm:t>
    </dgm:pt>
    <dgm:pt modelId="{D6A8C04D-2479-4AA4-A45E-86219C41CA01}" type="sibTrans" cxnId="{78C5B813-F4AD-459E-8004-E13FD1A83EB3}">
      <dgm:prSet/>
      <dgm:spPr/>
      <dgm:t>
        <a:bodyPr/>
        <a:lstStyle/>
        <a:p>
          <a:endParaRPr lang="zh-CN" altLang="en-US"/>
        </a:p>
      </dgm:t>
    </dgm:pt>
    <dgm:pt modelId="{55B51E6D-0F45-4937-AB90-08C4C4386405}" type="pres">
      <dgm:prSet presAssocID="{02F241C2-7AD8-49E8-96FE-5E869229BB6A}" presName="compositeShape" presStyleCnt="0">
        <dgm:presLayoutVars>
          <dgm:chMax val="7"/>
          <dgm:dir/>
          <dgm:resizeHandles val="exact"/>
        </dgm:presLayoutVars>
      </dgm:prSet>
      <dgm:spPr/>
    </dgm:pt>
    <dgm:pt modelId="{351296F5-7C8C-4D50-BC29-29B6839BDF4E}" type="pres">
      <dgm:prSet presAssocID="{02F241C2-7AD8-49E8-96FE-5E869229BB6A}" presName="wedge1" presStyleLbl="node1" presStyleIdx="0" presStyleCnt="3" custLinFactNeighborX="-1005" custLinFactNeighborY="2058"/>
      <dgm:spPr/>
      <dgm:t>
        <a:bodyPr/>
        <a:lstStyle/>
        <a:p>
          <a:endParaRPr lang="zh-CN" altLang="en-US"/>
        </a:p>
      </dgm:t>
    </dgm:pt>
    <dgm:pt modelId="{5C39635C-D2FE-42C6-BD86-394CFABD2347}" type="pres">
      <dgm:prSet presAssocID="{02F241C2-7AD8-49E8-96FE-5E869229BB6A}" presName="dummy1a" presStyleCnt="0"/>
      <dgm:spPr/>
    </dgm:pt>
    <dgm:pt modelId="{4BBA6D0A-806F-47E5-AC2F-BB18C227A240}" type="pres">
      <dgm:prSet presAssocID="{02F241C2-7AD8-49E8-96FE-5E869229BB6A}" presName="dummy1b" presStyleCnt="0"/>
      <dgm:spPr/>
    </dgm:pt>
    <dgm:pt modelId="{F4A19465-14B6-4C75-90B8-627FFED22CFA}" type="pres">
      <dgm:prSet presAssocID="{02F241C2-7AD8-49E8-96FE-5E869229BB6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4C9B99-1A13-4945-A188-1E35DB85E3DA}" type="pres">
      <dgm:prSet presAssocID="{02F241C2-7AD8-49E8-96FE-5E869229BB6A}" presName="wedge2" presStyleLbl="node1" presStyleIdx="1" presStyleCnt="3"/>
      <dgm:spPr/>
      <dgm:t>
        <a:bodyPr/>
        <a:lstStyle/>
        <a:p>
          <a:endParaRPr lang="zh-CN" altLang="en-US"/>
        </a:p>
      </dgm:t>
    </dgm:pt>
    <dgm:pt modelId="{C9031C16-924E-4D27-9805-6645F57720D7}" type="pres">
      <dgm:prSet presAssocID="{02F241C2-7AD8-49E8-96FE-5E869229BB6A}" presName="dummy2a" presStyleCnt="0"/>
      <dgm:spPr/>
    </dgm:pt>
    <dgm:pt modelId="{B3F6B3A5-F225-4485-862B-EDB0B39F8C69}" type="pres">
      <dgm:prSet presAssocID="{02F241C2-7AD8-49E8-96FE-5E869229BB6A}" presName="dummy2b" presStyleCnt="0"/>
      <dgm:spPr/>
    </dgm:pt>
    <dgm:pt modelId="{332805D5-8E68-4994-8D7C-051606833340}" type="pres">
      <dgm:prSet presAssocID="{02F241C2-7AD8-49E8-96FE-5E869229BB6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5B1E9D-BB7C-48C9-BB7F-A747E231CA52}" type="pres">
      <dgm:prSet presAssocID="{02F241C2-7AD8-49E8-96FE-5E869229BB6A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2DE736E9-BA2F-4E79-A865-1B45FFC3466E}" type="pres">
      <dgm:prSet presAssocID="{02F241C2-7AD8-49E8-96FE-5E869229BB6A}" presName="dummy3a" presStyleCnt="0"/>
      <dgm:spPr/>
    </dgm:pt>
    <dgm:pt modelId="{0A6D1D78-B90B-40E7-8325-FEE38C93D785}" type="pres">
      <dgm:prSet presAssocID="{02F241C2-7AD8-49E8-96FE-5E869229BB6A}" presName="dummy3b" presStyleCnt="0"/>
      <dgm:spPr/>
    </dgm:pt>
    <dgm:pt modelId="{47DC9126-E8B7-4999-83D2-FFE2EC625A01}" type="pres">
      <dgm:prSet presAssocID="{02F241C2-7AD8-49E8-96FE-5E869229BB6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536AC3-7C9D-4575-BC54-A3E5F40A8D65}" type="pres">
      <dgm:prSet presAssocID="{00B1AE20-A18A-41C7-ABF3-32554524CA63}" presName="arrowWedge1" presStyleLbl="fgSibTrans2D1" presStyleIdx="0" presStyleCnt="3" custLinFactNeighborX="-7" custLinFactNeighborY="-2797"/>
      <dgm:spPr/>
    </dgm:pt>
    <dgm:pt modelId="{573CB246-D094-4DE0-8F08-4D66FABF9A1B}" type="pres">
      <dgm:prSet presAssocID="{F6939F62-28B1-4A7B-80C4-816B79B47AF1}" presName="arrowWedge2" presStyleLbl="fgSibTrans2D1" presStyleIdx="1" presStyleCnt="3"/>
      <dgm:spPr/>
    </dgm:pt>
    <dgm:pt modelId="{CE93C05B-62D3-4D8B-9803-42B609D12094}" type="pres">
      <dgm:prSet presAssocID="{D6A8C04D-2479-4AA4-A45E-86219C41CA01}" presName="arrowWedge3" presStyleLbl="fgSibTrans2D1" presStyleIdx="2" presStyleCnt="3"/>
      <dgm:spPr/>
    </dgm:pt>
  </dgm:ptLst>
  <dgm:cxnLst>
    <dgm:cxn modelId="{CCCAEA05-7FAC-4BAE-B4B8-A1D943252173}" type="presOf" srcId="{9A23247E-A91A-4ABC-83B0-C98E1417B50F}" destId="{F4A19465-14B6-4C75-90B8-627FFED22CFA}" srcOrd="1" destOrd="0" presId="urn:microsoft.com/office/officeart/2005/8/layout/cycle8"/>
    <dgm:cxn modelId="{119979F4-274A-48DC-B84E-D17B32CBCC6E}" type="presOf" srcId="{2EDF76AB-F7DB-4FE6-9F1E-1DEB35FF3520}" destId="{654C9B99-1A13-4945-A188-1E35DB85E3DA}" srcOrd="0" destOrd="0" presId="urn:microsoft.com/office/officeart/2005/8/layout/cycle8"/>
    <dgm:cxn modelId="{B7977F8A-8F71-4128-B466-B3F09D80B96C}" srcId="{02F241C2-7AD8-49E8-96FE-5E869229BB6A}" destId="{9A23247E-A91A-4ABC-83B0-C98E1417B50F}" srcOrd="0" destOrd="0" parTransId="{598F7399-52A7-4B15-A98E-E3AE8457ED25}" sibTransId="{00B1AE20-A18A-41C7-ABF3-32554524CA63}"/>
    <dgm:cxn modelId="{BCE51A36-0A7B-4682-B190-16241FD468C4}" type="presOf" srcId="{2F39A873-C841-4146-83FD-172DA6C3A00F}" destId="{425B1E9D-BB7C-48C9-BB7F-A747E231CA52}" srcOrd="0" destOrd="0" presId="urn:microsoft.com/office/officeart/2005/8/layout/cycle8"/>
    <dgm:cxn modelId="{F4D9C11C-FE02-4FCF-BAEA-150D431C96F4}" type="presOf" srcId="{9A23247E-A91A-4ABC-83B0-C98E1417B50F}" destId="{351296F5-7C8C-4D50-BC29-29B6839BDF4E}" srcOrd="0" destOrd="0" presId="urn:microsoft.com/office/officeart/2005/8/layout/cycle8"/>
    <dgm:cxn modelId="{BD6F6484-2953-4326-B882-276CCD839779}" type="presOf" srcId="{2EDF76AB-F7DB-4FE6-9F1E-1DEB35FF3520}" destId="{332805D5-8E68-4994-8D7C-051606833340}" srcOrd="1" destOrd="0" presId="urn:microsoft.com/office/officeart/2005/8/layout/cycle8"/>
    <dgm:cxn modelId="{ED0851F5-BE2D-4153-BD8F-7CCCBAD027D7}" type="presOf" srcId="{2F39A873-C841-4146-83FD-172DA6C3A00F}" destId="{47DC9126-E8B7-4999-83D2-FFE2EC625A01}" srcOrd="1" destOrd="0" presId="urn:microsoft.com/office/officeart/2005/8/layout/cycle8"/>
    <dgm:cxn modelId="{39B5EB39-473D-4AAA-A710-E781AC64405A}" srcId="{02F241C2-7AD8-49E8-96FE-5E869229BB6A}" destId="{2EDF76AB-F7DB-4FE6-9F1E-1DEB35FF3520}" srcOrd="1" destOrd="0" parTransId="{6901F681-C16D-4B4D-B015-71BC46792ED4}" sibTransId="{F6939F62-28B1-4A7B-80C4-816B79B47AF1}"/>
    <dgm:cxn modelId="{D9C10918-D597-4743-8B90-1F7233417609}" type="presOf" srcId="{02F241C2-7AD8-49E8-96FE-5E869229BB6A}" destId="{55B51E6D-0F45-4937-AB90-08C4C4386405}" srcOrd="0" destOrd="0" presId="urn:microsoft.com/office/officeart/2005/8/layout/cycle8"/>
    <dgm:cxn modelId="{78C5B813-F4AD-459E-8004-E13FD1A83EB3}" srcId="{02F241C2-7AD8-49E8-96FE-5E869229BB6A}" destId="{2F39A873-C841-4146-83FD-172DA6C3A00F}" srcOrd="2" destOrd="0" parTransId="{66D487EC-067E-4B7F-ADEC-1FDFAAA3E2F9}" sibTransId="{D6A8C04D-2479-4AA4-A45E-86219C41CA01}"/>
    <dgm:cxn modelId="{574928EB-BEE1-4FDD-A351-28FEFBC5EFF4}" type="presParOf" srcId="{55B51E6D-0F45-4937-AB90-08C4C4386405}" destId="{351296F5-7C8C-4D50-BC29-29B6839BDF4E}" srcOrd="0" destOrd="0" presId="urn:microsoft.com/office/officeart/2005/8/layout/cycle8"/>
    <dgm:cxn modelId="{5CC93F4A-920C-4B28-BEBD-924379D08D02}" type="presParOf" srcId="{55B51E6D-0F45-4937-AB90-08C4C4386405}" destId="{5C39635C-D2FE-42C6-BD86-394CFABD2347}" srcOrd="1" destOrd="0" presId="urn:microsoft.com/office/officeart/2005/8/layout/cycle8"/>
    <dgm:cxn modelId="{6F5C480F-8E00-49D7-A4EC-5989DF818FCA}" type="presParOf" srcId="{55B51E6D-0F45-4937-AB90-08C4C4386405}" destId="{4BBA6D0A-806F-47E5-AC2F-BB18C227A240}" srcOrd="2" destOrd="0" presId="urn:microsoft.com/office/officeart/2005/8/layout/cycle8"/>
    <dgm:cxn modelId="{641B134A-224C-4CA8-B4BA-3B0F2FDF7484}" type="presParOf" srcId="{55B51E6D-0F45-4937-AB90-08C4C4386405}" destId="{F4A19465-14B6-4C75-90B8-627FFED22CFA}" srcOrd="3" destOrd="0" presId="urn:microsoft.com/office/officeart/2005/8/layout/cycle8"/>
    <dgm:cxn modelId="{0078847B-2F60-4E49-94DA-D270C750AD1A}" type="presParOf" srcId="{55B51E6D-0F45-4937-AB90-08C4C4386405}" destId="{654C9B99-1A13-4945-A188-1E35DB85E3DA}" srcOrd="4" destOrd="0" presId="urn:microsoft.com/office/officeart/2005/8/layout/cycle8"/>
    <dgm:cxn modelId="{E28AA023-7EA0-442D-A9F1-EF9A870714D1}" type="presParOf" srcId="{55B51E6D-0F45-4937-AB90-08C4C4386405}" destId="{C9031C16-924E-4D27-9805-6645F57720D7}" srcOrd="5" destOrd="0" presId="urn:microsoft.com/office/officeart/2005/8/layout/cycle8"/>
    <dgm:cxn modelId="{2B02D609-2730-4E98-9B39-CD0197CFBFD3}" type="presParOf" srcId="{55B51E6D-0F45-4937-AB90-08C4C4386405}" destId="{B3F6B3A5-F225-4485-862B-EDB0B39F8C69}" srcOrd="6" destOrd="0" presId="urn:microsoft.com/office/officeart/2005/8/layout/cycle8"/>
    <dgm:cxn modelId="{FB861721-3A3A-41F7-A73E-0658DA907C6E}" type="presParOf" srcId="{55B51E6D-0F45-4937-AB90-08C4C4386405}" destId="{332805D5-8E68-4994-8D7C-051606833340}" srcOrd="7" destOrd="0" presId="urn:microsoft.com/office/officeart/2005/8/layout/cycle8"/>
    <dgm:cxn modelId="{9E49FE6B-ECD8-4A6A-8406-0C8DF4BF3863}" type="presParOf" srcId="{55B51E6D-0F45-4937-AB90-08C4C4386405}" destId="{425B1E9D-BB7C-48C9-BB7F-A747E231CA52}" srcOrd="8" destOrd="0" presId="urn:microsoft.com/office/officeart/2005/8/layout/cycle8"/>
    <dgm:cxn modelId="{BDEBE110-29EF-4114-9E8A-0E0385967DEA}" type="presParOf" srcId="{55B51E6D-0F45-4937-AB90-08C4C4386405}" destId="{2DE736E9-BA2F-4E79-A865-1B45FFC3466E}" srcOrd="9" destOrd="0" presId="urn:microsoft.com/office/officeart/2005/8/layout/cycle8"/>
    <dgm:cxn modelId="{07B66625-00E6-418D-90DE-BDABB302FF45}" type="presParOf" srcId="{55B51E6D-0F45-4937-AB90-08C4C4386405}" destId="{0A6D1D78-B90B-40E7-8325-FEE38C93D785}" srcOrd="10" destOrd="0" presId="urn:microsoft.com/office/officeart/2005/8/layout/cycle8"/>
    <dgm:cxn modelId="{5835903B-5EF7-48D2-88D9-E093D0AF5D95}" type="presParOf" srcId="{55B51E6D-0F45-4937-AB90-08C4C4386405}" destId="{47DC9126-E8B7-4999-83D2-FFE2EC625A01}" srcOrd="11" destOrd="0" presId="urn:microsoft.com/office/officeart/2005/8/layout/cycle8"/>
    <dgm:cxn modelId="{8D5ED73B-E256-442F-8CAC-FA9CC2B2D46A}" type="presParOf" srcId="{55B51E6D-0F45-4937-AB90-08C4C4386405}" destId="{C8536AC3-7C9D-4575-BC54-A3E5F40A8D65}" srcOrd="12" destOrd="0" presId="urn:microsoft.com/office/officeart/2005/8/layout/cycle8"/>
    <dgm:cxn modelId="{162E4D5A-44B3-4C5B-9C6D-7CFB17E0C704}" type="presParOf" srcId="{55B51E6D-0F45-4937-AB90-08C4C4386405}" destId="{573CB246-D094-4DE0-8F08-4D66FABF9A1B}" srcOrd="13" destOrd="0" presId="urn:microsoft.com/office/officeart/2005/8/layout/cycle8"/>
    <dgm:cxn modelId="{66411774-1663-4064-8F5F-A76A52053B96}" type="presParOf" srcId="{55B51E6D-0F45-4937-AB90-08C4C4386405}" destId="{CE93C05B-62D3-4D8B-9803-42B609D12094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774E6C-AAF3-4D3F-BE92-DCF28657442A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E6C6199C-5435-4651-8E66-3DC552E320D6}">
      <dgm:prSet phldrT="[文本]" custT="1"/>
      <dgm:spPr>
        <a:solidFill>
          <a:srgbClr val="0070C0">
            <a:alpha val="90000"/>
          </a:srgbClr>
        </a:solidFill>
      </dgm:spPr>
      <dgm:t>
        <a:bodyPr/>
        <a:lstStyle/>
        <a:p>
          <a:pPr algn="l"/>
          <a:r>
            <a:rPr lang="zh-CN" altLang="en-US" sz="2000" b="1" dirty="0" smtClean="0">
              <a:solidFill>
                <a:schemeClr val="tx1"/>
              </a:solidFill>
            </a:rPr>
            <a:t>三者之间取决于数据的</a:t>
          </a:r>
          <a:r>
            <a:rPr lang="zh-CN" altLang="en-US" sz="2000" b="1" dirty="0" smtClean="0">
              <a:solidFill>
                <a:srgbClr val="FF0000"/>
              </a:solidFill>
            </a:rPr>
            <a:t>次数分布</a:t>
          </a:r>
          <a:endParaRPr lang="zh-CN" altLang="en-US" sz="2000" b="1" dirty="0">
            <a:solidFill>
              <a:srgbClr val="FF0000"/>
            </a:solidFill>
          </a:endParaRPr>
        </a:p>
      </dgm:t>
    </dgm:pt>
    <dgm:pt modelId="{1ED14397-96C3-4EFE-A20F-3F1DB3933D8E}" type="parTrans" cxnId="{EF420F54-5826-4C63-8FB4-771D7E627400}">
      <dgm:prSet/>
      <dgm:spPr/>
      <dgm:t>
        <a:bodyPr/>
        <a:lstStyle/>
        <a:p>
          <a:endParaRPr lang="zh-CN" altLang="en-US"/>
        </a:p>
      </dgm:t>
    </dgm:pt>
    <dgm:pt modelId="{BBD71C24-A0BF-484F-ACCD-A8FCF104B61A}" type="sibTrans" cxnId="{EF420F54-5826-4C63-8FB4-771D7E627400}">
      <dgm:prSet/>
      <dgm:spPr/>
      <dgm:t>
        <a:bodyPr/>
        <a:lstStyle/>
        <a:p>
          <a:endParaRPr lang="zh-CN" altLang="en-US"/>
        </a:p>
      </dgm:t>
    </dgm:pt>
    <dgm:pt modelId="{3A577425-4795-43D3-96C5-74281577C6D1}">
      <dgm:prSet phldrT="[文本]" custT="1"/>
      <dgm:spPr>
        <a:solidFill>
          <a:srgbClr val="92D050">
            <a:alpha val="90000"/>
          </a:srgbClr>
        </a:solidFill>
      </dgm:spPr>
      <dgm:t>
        <a:bodyPr/>
        <a:lstStyle/>
        <a:p>
          <a:pPr algn="l"/>
          <a:r>
            <a:rPr lang="zh-CN" altLang="en-US" sz="2000" b="1" dirty="0" smtClean="0">
              <a:solidFill>
                <a:schemeClr val="tx1"/>
              </a:solidFill>
            </a:rPr>
            <a:t>呈现</a:t>
          </a:r>
          <a:r>
            <a:rPr lang="zh-CN" altLang="en-US" sz="2000" b="1" dirty="0" smtClean="0">
              <a:solidFill>
                <a:srgbClr val="FF0000"/>
              </a:solidFill>
            </a:rPr>
            <a:t>对称分布</a:t>
          </a:r>
          <a:r>
            <a:rPr lang="zh-CN" altLang="en-US" sz="2000" b="1" dirty="0" smtClean="0">
              <a:solidFill>
                <a:schemeClr val="tx1"/>
              </a:solidFill>
            </a:rPr>
            <a:t>或</a:t>
          </a:r>
          <a:r>
            <a:rPr lang="zh-CN" altLang="en-US" sz="2000" b="1" dirty="0" smtClean="0">
              <a:solidFill>
                <a:srgbClr val="FF0000"/>
              </a:solidFill>
            </a:rPr>
            <a:t>近似对称分布</a:t>
          </a:r>
          <a:r>
            <a:rPr lang="zh-CN" altLang="en-US" sz="2000" b="1" dirty="0" smtClean="0">
              <a:solidFill>
                <a:schemeClr val="tx1"/>
              </a:solidFill>
            </a:rPr>
            <a:t>时，以</a:t>
          </a:r>
          <a:r>
            <a:rPr lang="zh-CN" altLang="en-US" sz="2000" b="1" dirty="0" smtClean="0">
              <a:solidFill>
                <a:srgbClr val="FF0000"/>
              </a:solidFill>
            </a:rPr>
            <a:t>均值</a:t>
          </a:r>
          <a:r>
            <a:rPr lang="zh-CN" altLang="en-US" sz="2000" b="1" dirty="0" smtClean="0">
              <a:solidFill>
                <a:schemeClr val="tx1"/>
              </a:solidFill>
            </a:rPr>
            <a:t>代表值最好</a:t>
          </a:r>
          <a:endParaRPr lang="zh-CN" altLang="en-US" sz="2000" b="1" dirty="0">
            <a:solidFill>
              <a:schemeClr val="tx1"/>
            </a:solidFill>
          </a:endParaRPr>
        </a:p>
      </dgm:t>
    </dgm:pt>
    <dgm:pt modelId="{1B8B6671-A0E0-4620-B3E2-73020F9D6FEE}" type="parTrans" cxnId="{077AF65F-36A9-49FD-B81C-C8BDEB77989D}">
      <dgm:prSet/>
      <dgm:spPr/>
      <dgm:t>
        <a:bodyPr/>
        <a:lstStyle/>
        <a:p>
          <a:endParaRPr lang="zh-CN" altLang="en-US"/>
        </a:p>
      </dgm:t>
    </dgm:pt>
    <dgm:pt modelId="{990365E3-0FD9-451B-B81B-72CEFB5C87D9}" type="sibTrans" cxnId="{077AF65F-36A9-49FD-B81C-C8BDEB77989D}">
      <dgm:prSet/>
      <dgm:spPr/>
      <dgm:t>
        <a:bodyPr/>
        <a:lstStyle/>
        <a:p>
          <a:endParaRPr lang="zh-CN" altLang="en-US"/>
        </a:p>
      </dgm:t>
    </dgm:pt>
    <dgm:pt modelId="{E71938D2-86F0-471C-9F7F-82CF3CACCED6}">
      <dgm:prSet phldrT="[文本]" custT="1"/>
      <dgm:spPr>
        <a:solidFill>
          <a:schemeClr val="accent5">
            <a:lumMod val="40000"/>
            <a:lumOff val="60000"/>
            <a:alpha val="90000"/>
          </a:schemeClr>
        </a:solidFill>
      </dgm:spPr>
      <dgm:t>
        <a:bodyPr/>
        <a:lstStyle/>
        <a:p>
          <a:pPr algn="l"/>
          <a:r>
            <a:rPr lang="zh-CN" altLang="en-US" sz="2000" b="1" dirty="0" smtClean="0">
              <a:solidFill>
                <a:schemeClr val="tx1"/>
              </a:solidFill>
            </a:rPr>
            <a:t>呈现偏斜程度较大时，</a:t>
          </a:r>
          <a:r>
            <a:rPr lang="zh-CN" altLang="en-US" sz="2000" b="1" dirty="0" smtClean="0">
              <a:solidFill>
                <a:srgbClr val="FF0000"/>
              </a:solidFill>
            </a:rPr>
            <a:t>均值不能</a:t>
          </a:r>
          <a:r>
            <a:rPr lang="zh-CN" altLang="en-US" sz="2000" b="1" dirty="0" smtClean="0">
              <a:solidFill>
                <a:schemeClr val="tx1"/>
              </a:solidFill>
            </a:rPr>
            <a:t>很好地反映数据集中趋势，就有必要考虑使用</a:t>
          </a:r>
          <a:r>
            <a:rPr lang="zh-CN" altLang="en-US" sz="2000" b="1" dirty="0" smtClean="0">
              <a:solidFill>
                <a:srgbClr val="FF0000"/>
              </a:solidFill>
            </a:rPr>
            <a:t>中位数或众数</a:t>
          </a:r>
          <a:endParaRPr lang="zh-CN" altLang="en-US" sz="2000" b="1" dirty="0">
            <a:solidFill>
              <a:srgbClr val="FF0000"/>
            </a:solidFill>
          </a:endParaRPr>
        </a:p>
      </dgm:t>
    </dgm:pt>
    <dgm:pt modelId="{80C08A7E-471F-4D3B-B76A-1611B3F9263A}" type="parTrans" cxnId="{7AD5C48B-0A7C-4C97-A5AA-8A48B6C5A169}">
      <dgm:prSet/>
      <dgm:spPr/>
      <dgm:t>
        <a:bodyPr/>
        <a:lstStyle/>
        <a:p>
          <a:endParaRPr lang="zh-CN" altLang="en-US"/>
        </a:p>
      </dgm:t>
    </dgm:pt>
    <dgm:pt modelId="{C47E7478-E6EB-4731-A158-FEB8F05BDE76}" type="sibTrans" cxnId="{7AD5C48B-0A7C-4C97-A5AA-8A48B6C5A169}">
      <dgm:prSet/>
      <dgm:spPr/>
      <dgm:t>
        <a:bodyPr/>
        <a:lstStyle/>
        <a:p>
          <a:endParaRPr lang="zh-CN" altLang="en-US"/>
        </a:p>
      </dgm:t>
    </dgm:pt>
    <dgm:pt modelId="{F88747E2-77A3-4A92-95AA-9B99689FB54F}" type="pres">
      <dgm:prSet presAssocID="{47774E6C-AAF3-4D3F-BE92-DCF28657442A}" presName="compositeShape" presStyleCnt="0">
        <dgm:presLayoutVars>
          <dgm:dir/>
          <dgm:resizeHandles/>
        </dgm:presLayoutVars>
      </dgm:prSet>
      <dgm:spPr/>
    </dgm:pt>
    <dgm:pt modelId="{E553C1FB-0957-4201-A966-F5030A12FFCB}" type="pres">
      <dgm:prSet presAssocID="{47774E6C-AAF3-4D3F-BE92-DCF28657442A}" presName="pyramid" presStyleLbl="node1" presStyleIdx="0" presStyleCnt="1" custLinFactNeighborX="10441"/>
      <dgm:spPr>
        <a:solidFill>
          <a:schemeClr val="accent3"/>
        </a:solidFill>
      </dgm:spPr>
    </dgm:pt>
    <dgm:pt modelId="{8D2F19A1-6283-4CC9-8356-30FE9ACA3780}" type="pres">
      <dgm:prSet presAssocID="{47774E6C-AAF3-4D3F-BE92-DCF28657442A}" presName="theList" presStyleCnt="0"/>
      <dgm:spPr/>
    </dgm:pt>
    <dgm:pt modelId="{A4D4FC91-622A-4A06-9FE7-80CB6E682CA5}" type="pres">
      <dgm:prSet presAssocID="{E6C6199C-5435-4651-8E66-3DC552E320D6}" presName="aNode" presStyleLbl="fgAcc1" presStyleIdx="0" presStyleCnt="3" custLinFactY="-6617" custLinFactNeighborX="-77096" custLinFactNeighborY="-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927FE8-E795-4C7A-A1E3-704314BE8001}" type="pres">
      <dgm:prSet presAssocID="{E6C6199C-5435-4651-8E66-3DC552E320D6}" presName="aSpace" presStyleCnt="0"/>
      <dgm:spPr/>
    </dgm:pt>
    <dgm:pt modelId="{B78493D9-8285-45CA-9509-0CB7953A707E}" type="pres">
      <dgm:prSet presAssocID="{3A577425-4795-43D3-96C5-74281577C6D1}" presName="aNode" presStyleLbl="fgAcc1" presStyleIdx="1" presStyleCnt="3" custLinFactNeighborX="-76738" custLinFactNeighborY="-229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FE15AA-D046-4435-BB99-FC177E228FAD}" type="pres">
      <dgm:prSet presAssocID="{3A577425-4795-43D3-96C5-74281577C6D1}" presName="aSpace" presStyleCnt="0"/>
      <dgm:spPr/>
    </dgm:pt>
    <dgm:pt modelId="{AE5B56D0-E8E3-4D9B-A2FC-D9265FBE1FA5}" type="pres">
      <dgm:prSet presAssocID="{E71938D2-86F0-471C-9F7F-82CF3CACCED6}" presName="aNode" presStyleLbl="fgAcc1" presStyleIdx="2" presStyleCnt="3" custScaleY="116554" custLinFactY="11174" custLinFactNeighborX="-76697" custLinFactNeighborY="10000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65E82A-2F99-4559-804B-077F01A32E2A}" type="pres">
      <dgm:prSet presAssocID="{E71938D2-86F0-471C-9F7F-82CF3CACCED6}" presName="aSpace" presStyleCnt="0"/>
      <dgm:spPr/>
    </dgm:pt>
  </dgm:ptLst>
  <dgm:cxnLst>
    <dgm:cxn modelId="{EF420F54-5826-4C63-8FB4-771D7E627400}" srcId="{47774E6C-AAF3-4D3F-BE92-DCF28657442A}" destId="{E6C6199C-5435-4651-8E66-3DC552E320D6}" srcOrd="0" destOrd="0" parTransId="{1ED14397-96C3-4EFE-A20F-3F1DB3933D8E}" sibTransId="{BBD71C24-A0BF-484F-ACCD-A8FCF104B61A}"/>
    <dgm:cxn modelId="{1B8A9FC8-C00C-4503-BA30-B134000CB4C0}" type="presOf" srcId="{E71938D2-86F0-471C-9F7F-82CF3CACCED6}" destId="{AE5B56D0-E8E3-4D9B-A2FC-D9265FBE1FA5}" srcOrd="0" destOrd="0" presId="urn:microsoft.com/office/officeart/2005/8/layout/pyramid2"/>
    <dgm:cxn modelId="{C8FC93C0-9F9B-4F49-87AF-8CC7CDEBB3B7}" type="presOf" srcId="{E6C6199C-5435-4651-8E66-3DC552E320D6}" destId="{A4D4FC91-622A-4A06-9FE7-80CB6E682CA5}" srcOrd="0" destOrd="0" presId="urn:microsoft.com/office/officeart/2005/8/layout/pyramid2"/>
    <dgm:cxn modelId="{2C40D0CA-9CCB-466E-8172-CA11A1D6B3A8}" type="presOf" srcId="{3A577425-4795-43D3-96C5-74281577C6D1}" destId="{B78493D9-8285-45CA-9509-0CB7953A707E}" srcOrd="0" destOrd="0" presId="urn:microsoft.com/office/officeart/2005/8/layout/pyramid2"/>
    <dgm:cxn modelId="{DF228DCA-1C7F-4FEB-A93A-4097F6C5BDD4}" type="presOf" srcId="{47774E6C-AAF3-4D3F-BE92-DCF28657442A}" destId="{F88747E2-77A3-4A92-95AA-9B99689FB54F}" srcOrd="0" destOrd="0" presId="urn:microsoft.com/office/officeart/2005/8/layout/pyramid2"/>
    <dgm:cxn modelId="{7AD5C48B-0A7C-4C97-A5AA-8A48B6C5A169}" srcId="{47774E6C-AAF3-4D3F-BE92-DCF28657442A}" destId="{E71938D2-86F0-471C-9F7F-82CF3CACCED6}" srcOrd="2" destOrd="0" parTransId="{80C08A7E-471F-4D3B-B76A-1611B3F9263A}" sibTransId="{C47E7478-E6EB-4731-A158-FEB8F05BDE76}"/>
    <dgm:cxn modelId="{077AF65F-36A9-49FD-B81C-C8BDEB77989D}" srcId="{47774E6C-AAF3-4D3F-BE92-DCF28657442A}" destId="{3A577425-4795-43D3-96C5-74281577C6D1}" srcOrd="1" destOrd="0" parTransId="{1B8B6671-A0E0-4620-B3E2-73020F9D6FEE}" sibTransId="{990365E3-0FD9-451B-B81B-72CEFB5C87D9}"/>
    <dgm:cxn modelId="{D0F5EC83-614B-42E5-BDA8-538B8831F27E}" type="presParOf" srcId="{F88747E2-77A3-4A92-95AA-9B99689FB54F}" destId="{E553C1FB-0957-4201-A966-F5030A12FFCB}" srcOrd="0" destOrd="0" presId="urn:microsoft.com/office/officeart/2005/8/layout/pyramid2"/>
    <dgm:cxn modelId="{CAF71656-B762-41AF-8A8B-2ADD79982114}" type="presParOf" srcId="{F88747E2-77A3-4A92-95AA-9B99689FB54F}" destId="{8D2F19A1-6283-4CC9-8356-30FE9ACA3780}" srcOrd="1" destOrd="0" presId="urn:microsoft.com/office/officeart/2005/8/layout/pyramid2"/>
    <dgm:cxn modelId="{2FD9A282-66BB-480F-86C5-6A19DC4D7545}" type="presParOf" srcId="{8D2F19A1-6283-4CC9-8356-30FE9ACA3780}" destId="{A4D4FC91-622A-4A06-9FE7-80CB6E682CA5}" srcOrd="0" destOrd="0" presId="urn:microsoft.com/office/officeart/2005/8/layout/pyramid2"/>
    <dgm:cxn modelId="{527D8441-207F-41EF-8C57-E6291CBED40C}" type="presParOf" srcId="{8D2F19A1-6283-4CC9-8356-30FE9ACA3780}" destId="{39927FE8-E795-4C7A-A1E3-704314BE8001}" srcOrd="1" destOrd="0" presId="urn:microsoft.com/office/officeart/2005/8/layout/pyramid2"/>
    <dgm:cxn modelId="{BB213229-6AF7-419C-8E0F-218D7BCB1C79}" type="presParOf" srcId="{8D2F19A1-6283-4CC9-8356-30FE9ACA3780}" destId="{B78493D9-8285-45CA-9509-0CB7953A707E}" srcOrd="2" destOrd="0" presId="urn:microsoft.com/office/officeart/2005/8/layout/pyramid2"/>
    <dgm:cxn modelId="{4E521900-37ED-4BCE-A724-46EF1EB348C5}" type="presParOf" srcId="{8D2F19A1-6283-4CC9-8356-30FE9ACA3780}" destId="{CFFE15AA-D046-4435-BB99-FC177E228FAD}" srcOrd="3" destOrd="0" presId="urn:microsoft.com/office/officeart/2005/8/layout/pyramid2"/>
    <dgm:cxn modelId="{B1A9A757-6AB7-4E7D-AEA5-07D552EECCD5}" type="presParOf" srcId="{8D2F19A1-6283-4CC9-8356-30FE9ACA3780}" destId="{AE5B56D0-E8E3-4D9B-A2FC-D9265FBE1FA5}" srcOrd="4" destOrd="0" presId="urn:microsoft.com/office/officeart/2005/8/layout/pyramid2"/>
    <dgm:cxn modelId="{CDC041CD-F767-4E1E-BC77-8A8436102E5B}" type="presParOf" srcId="{8D2F19A1-6283-4CC9-8356-30FE9ACA3780}" destId="{3565E82A-2F99-4559-804B-077F01A32E2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64C31E-27F0-47DD-944C-C3712587095E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AF2FF2D-BFAE-4E42-A647-2FCF5F69C855}">
      <dgm:prSet phldrT="[文本]" custT="1"/>
      <dgm:spPr/>
      <dgm:t>
        <a:bodyPr/>
        <a:lstStyle/>
        <a:p>
          <a:pPr algn="l"/>
          <a:r>
            <a:rPr lang="en-US" altLang="zh-CN" sz="1800" dirty="0" smtClean="0">
              <a:solidFill>
                <a:schemeClr val="tx1"/>
              </a:solidFill>
            </a:rPr>
            <a:t>SK</a:t>
          </a:r>
          <a:r>
            <a:rPr lang="zh-CN" altLang="en-US" sz="1800" dirty="0" smtClean="0">
              <a:solidFill>
                <a:srgbClr val="FFFF00"/>
              </a:solidFill>
            </a:rPr>
            <a:t>等于</a:t>
          </a:r>
          <a:r>
            <a:rPr lang="en-US" altLang="zh-CN" sz="1800" dirty="0" smtClean="0">
              <a:solidFill>
                <a:srgbClr val="FFFF00"/>
              </a:solidFill>
            </a:rPr>
            <a:t>0</a:t>
          </a:r>
          <a:r>
            <a:rPr lang="zh-CN" altLang="en-US" sz="1800" dirty="0" smtClean="0">
              <a:solidFill>
                <a:schemeClr val="tx1"/>
              </a:solidFill>
            </a:rPr>
            <a:t>，</a:t>
          </a:r>
          <a:r>
            <a:rPr lang="zh-CN" altLang="en-US" sz="1800" dirty="0" smtClean="0">
              <a:solidFill>
                <a:srgbClr val="FF0000"/>
              </a:solidFill>
            </a:rPr>
            <a:t>分布对称</a:t>
          </a:r>
          <a:endParaRPr lang="zh-CN" altLang="en-US" sz="1800" dirty="0">
            <a:solidFill>
              <a:srgbClr val="FF0000"/>
            </a:solidFill>
          </a:endParaRPr>
        </a:p>
      </dgm:t>
    </dgm:pt>
    <dgm:pt modelId="{D95B1225-B70C-4C4D-9B30-82C04827ED81}" type="parTrans" cxnId="{989B6790-0B2D-45C7-97D6-313A15926467}">
      <dgm:prSet/>
      <dgm:spPr/>
      <dgm:t>
        <a:bodyPr/>
        <a:lstStyle/>
        <a:p>
          <a:endParaRPr lang="zh-CN" altLang="en-US"/>
        </a:p>
      </dgm:t>
    </dgm:pt>
    <dgm:pt modelId="{F99CCDBC-71DC-418C-9D7A-3EE78B034D17}" type="sibTrans" cxnId="{989B6790-0B2D-45C7-97D6-313A15926467}">
      <dgm:prSet/>
      <dgm:spPr/>
      <dgm:t>
        <a:bodyPr/>
        <a:lstStyle/>
        <a:p>
          <a:endParaRPr lang="zh-CN" altLang="en-US"/>
        </a:p>
      </dgm:t>
    </dgm:pt>
    <dgm:pt modelId="{7E465D43-E60A-4836-ADBF-BCFF2F64B9B4}">
      <dgm:prSet phldrT="[文本]" custT="1"/>
      <dgm:spPr/>
      <dgm:t>
        <a:bodyPr/>
        <a:lstStyle/>
        <a:p>
          <a:pPr algn="l"/>
          <a:r>
            <a:rPr lang="en-US" altLang="zh-CN" sz="1600" dirty="0" smtClean="0">
              <a:solidFill>
                <a:schemeClr val="tx1"/>
              </a:solidFill>
            </a:rPr>
            <a:t>SK</a:t>
          </a:r>
          <a:r>
            <a:rPr lang="zh-CN" sz="1600" dirty="0" smtClean="0">
              <a:solidFill>
                <a:schemeClr val="tx1"/>
              </a:solidFill>
            </a:rPr>
            <a:t>越</a:t>
          </a:r>
          <a:r>
            <a:rPr lang="zh-CN" sz="1600" dirty="0" smtClean="0">
              <a:solidFill>
                <a:srgbClr val="FFFF00"/>
              </a:solidFill>
            </a:rPr>
            <a:t>接近</a:t>
          </a:r>
          <a:r>
            <a:rPr lang="en-US" sz="1600" dirty="0" smtClean="0">
              <a:solidFill>
                <a:srgbClr val="FFFF00"/>
              </a:solidFill>
            </a:rPr>
            <a:t>0</a:t>
          </a:r>
          <a:r>
            <a:rPr lang="zh-CN" sz="1600" dirty="0" smtClean="0">
              <a:solidFill>
                <a:schemeClr val="tx1"/>
              </a:solidFill>
            </a:rPr>
            <a:t>，偏斜程度就越低</a:t>
          </a:r>
          <a:endParaRPr lang="zh-CN" altLang="en-US" sz="1600" dirty="0">
            <a:solidFill>
              <a:schemeClr val="tx1"/>
            </a:solidFill>
          </a:endParaRPr>
        </a:p>
      </dgm:t>
    </dgm:pt>
    <dgm:pt modelId="{902CB42F-1261-4928-B493-104FFB91521E}" type="parTrans" cxnId="{07B479AA-7CC0-43FA-98F4-3BB51DBA32E1}">
      <dgm:prSet/>
      <dgm:spPr/>
      <dgm:t>
        <a:bodyPr/>
        <a:lstStyle/>
        <a:p>
          <a:endParaRPr lang="zh-CN" altLang="en-US"/>
        </a:p>
      </dgm:t>
    </dgm:pt>
    <dgm:pt modelId="{1546B13B-E3B8-4D49-AC24-02B80E9F31C3}" type="sibTrans" cxnId="{07B479AA-7CC0-43FA-98F4-3BB51DBA32E1}">
      <dgm:prSet/>
      <dgm:spPr/>
      <dgm:t>
        <a:bodyPr/>
        <a:lstStyle/>
        <a:p>
          <a:endParaRPr lang="zh-CN" altLang="en-US"/>
        </a:p>
      </dgm:t>
    </dgm:pt>
    <dgm:pt modelId="{8FFCD5E5-5364-42F4-935C-ABFF5B9CFE4B}">
      <dgm:prSet phldrT="[文本]" custT="1"/>
      <dgm:spPr/>
      <dgm:t>
        <a:bodyPr/>
        <a:lstStyle/>
        <a:p>
          <a:pPr algn="l"/>
          <a:r>
            <a:rPr lang="en-US" altLang="zh-CN" sz="1800" b="0" dirty="0" smtClean="0">
              <a:solidFill>
                <a:schemeClr val="tx1"/>
              </a:solidFill>
            </a:rPr>
            <a:t>SK</a:t>
          </a:r>
          <a:r>
            <a:rPr lang="zh-CN" sz="1800" b="0" dirty="0" smtClean="0">
              <a:solidFill>
                <a:schemeClr val="tx1"/>
              </a:solidFill>
            </a:rPr>
            <a:t>大于</a:t>
          </a:r>
          <a:r>
            <a:rPr lang="en-US" sz="1800" b="0" dirty="0" smtClean="0">
              <a:solidFill>
                <a:srgbClr val="FFFF00"/>
              </a:solidFill>
            </a:rPr>
            <a:t>1</a:t>
          </a:r>
          <a:r>
            <a:rPr lang="zh-CN" sz="1800" b="0" dirty="0" smtClean="0">
              <a:solidFill>
                <a:srgbClr val="FFFF00"/>
              </a:solidFill>
            </a:rPr>
            <a:t>或者小于</a:t>
          </a:r>
          <a:r>
            <a:rPr lang="en-US" sz="1800" b="0" dirty="0" smtClean="0">
              <a:solidFill>
                <a:srgbClr val="FFFF00"/>
              </a:solidFill>
            </a:rPr>
            <a:t>-1</a:t>
          </a:r>
          <a:r>
            <a:rPr lang="zh-CN" altLang="en-US" sz="1800" b="0" dirty="0" smtClean="0">
              <a:solidFill>
                <a:schemeClr val="tx1"/>
              </a:solidFill>
            </a:rPr>
            <a:t>，</a:t>
          </a:r>
          <a:r>
            <a:rPr lang="zh-CN" sz="1800" b="0" dirty="0" smtClean="0">
              <a:solidFill>
                <a:srgbClr val="FF0000"/>
              </a:solidFill>
            </a:rPr>
            <a:t>高度偏态分布</a:t>
          </a:r>
          <a:endParaRPr lang="zh-CN" altLang="en-US" sz="1800" b="0" dirty="0">
            <a:solidFill>
              <a:srgbClr val="FF0000"/>
            </a:solidFill>
          </a:endParaRPr>
        </a:p>
      </dgm:t>
    </dgm:pt>
    <dgm:pt modelId="{063254CC-6949-405B-B324-0C27C148472C}" type="parTrans" cxnId="{23A8AC7D-2666-477F-84B8-3FB1459B2E21}">
      <dgm:prSet/>
      <dgm:spPr/>
      <dgm:t>
        <a:bodyPr/>
        <a:lstStyle/>
        <a:p>
          <a:endParaRPr lang="zh-CN" altLang="en-US"/>
        </a:p>
      </dgm:t>
    </dgm:pt>
    <dgm:pt modelId="{000B51DF-A5AD-43D8-BB2A-09BD8481AC8C}" type="sibTrans" cxnId="{23A8AC7D-2666-477F-84B8-3FB1459B2E21}">
      <dgm:prSet/>
      <dgm:spPr/>
      <dgm:t>
        <a:bodyPr/>
        <a:lstStyle/>
        <a:p>
          <a:endParaRPr lang="zh-CN" altLang="en-US"/>
        </a:p>
      </dgm:t>
    </dgm:pt>
    <dgm:pt modelId="{FFAD1662-BE7A-480E-87D4-BA500CBB896B}">
      <dgm:prSet phldrT="[文本]" custT="1"/>
      <dgm:spPr/>
      <dgm:t>
        <a:bodyPr/>
        <a:lstStyle/>
        <a:p>
          <a:pPr algn="l"/>
          <a:r>
            <a:rPr lang="en-US" sz="1600" dirty="0" smtClean="0">
              <a:solidFill>
                <a:srgbClr val="FFFF00"/>
              </a:solidFill>
            </a:rPr>
            <a:t>SK0.5</a:t>
          </a:r>
          <a:r>
            <a:rPr lang="zh-CN" sz="1600" dirty="0" smtClean="0">
              <a:solidFill>
                <a:srgbClr val="FFFF00"/>
              </a:solidFill>
            </a:rPr>
            <a:t>—</a:t>
          </a:r>
          <a:r>
            <a:rPr lang="en-US" sz="1600" dirty="0" smtClean="0">
              <a:solidFill>
                <a:srgbClr val="FFFF00"/>
              </a:solidFill>
            </a:rPr>
            <a:t>1</a:t>
          </a:r>
          <a:r>
            <a:rPr lang="zh-CN" sz="1600" dirty="0" smtClean="0">
              <a:solidFill>
                <a:srgbClr val="FFFF00"/>
              </a:solidFill>
            </a:rPr>
            <a:t>或者</a:t>
          </a:r>
          <a:r>
            <a:rPr lang="en-US" sz="1600" dirty="0" smtClean="0">
              <a:solidFill>
                <a:srgbClr val="FFFF00"/>
              </a:solidFill>
            </a:rPr>
            <a:t>-1</a:t>
          </a:r>
          <a:r>
            <a:rPr lang="zh-CN" sz="1600" dirty="0" smtClean="0">
              <a:solidFill>
                <a:srgbClr val="FFFF00"/>
              </a:solidFill>
            </a:rPr>
            <a:t>—</a:t>
          </a:r>
          <a:r>
            <a:rPr lang="en-US" sz="1600" dirty="0" smtClean="0">
              <a:solidFill>
                <a:srgbClr val="FFFF00"/>
              </a:solidFill>
            </a:rPr>
            <a:t>-0.5</a:t>
          </a:r>
          <a:r>
            <a:rPr lang="zh-CN" sz="1600" dirty="0" smtClean="0">
              <a:solidFill>
                <a:schemeClr val="tx1"/>
              </a:solidFill>
            </a:rPr>
            <a:t>之间</a:t>
          </a:r>
          <a:r>
            <a:rPr lang="zh-CN" altLang="en-US" sz="1600" dirty="0" smtClean="0">
              <a:solidFill>
                <a:schemeClr val="tx1"/>
              </a:solidFill>
            </a:rPr>
            <a:t>，</a:t>
          </a:r>
          <a:r>
            <a:rPr lang="zh-CN" sz="1600" dirty="0" smtClean="0">
              <a:solidFill>
                <a:srgbClr val="FF0000"/>
              </a:solidFill>
            </a:rPr>
            <a:t>中等偏态分布</a:t>
          </a:r>
          <a:endParaRPr lang="zh-CN" altLang="en-US" sz="1600" dirty="0">
            <a:solidFill>
              <a:srgbClr val="FF0000"/>
            </a:solidFill>
          </a:endParaRPr>
        </a:p>
      </dgm:t>
    </dgm:pt>
    <dgm:pt modelId="{A594EE3A-A429-4A1B-BE47-715B271A9CC6}" type="parTrans" cxnId="{BA16D2DA-A621-4D04-874B-AD105F8934CC}">
      <dgm:prSet/>
      <dgm:spPr/>
      <dgm:t>
        <a:bodyPr/>
        <a:lstStyle/>
        <a:p>
          <a:endParaRPr lang="zh-CN" altLang="en-US"/>
        </a:p>
      </dgm:t>
    </dgm:pt>
    <dgm:pt modelId="{F4CD135A-E591-4484-BC45-F1D517A36081}" type="sibTrans" cxnId="{BA16D2DA-A621-4D04-874B-AD105F8934CC}">
      <dgm:prSet/>
      <dgm:spPr/>
      <dgm:t>
        <a:bodyPr/>
        <a:lstStyle/>
        <a:p>
          <a:endParaRPr lang="zh-CN" altLang="en-US"/>
        </a:p>
      </dgm:t>
    </dgm:pt>
    <dgm:pt modelId="{1A9C1BFB-4348-4D6A-A1B0-211B5AF65FCB}" type="pres">
      <dgm:prSet presAssocID="{F564C31E-27F0-47DD-944C-C3712587095E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104DB24-43A1-487A-8533-61ECBEE36A66}" type="pres">
      <dgm:prSet presAssocID="{F564C31E-27F0-47DD-944C-C3712587095E}" presName="triangle1" presStyleLbl="node1" presStyleIdx="0" presStyleCnt="4" custScaleX="106535" custScaleY="128721" custLinFactX="-4656" custLinFactNeighborX="-100000" custLinFactNeighborY="7941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6906A53-C961-4A71-A5D3-B7C45BAD0BD9}" type="pres">
      <dgm:prSet presAssocID="{F564C31E-27F0-47DD-944C-C3712587095E}" presName="triangle2" presStyleLbl="node1" presStyleIdx="1" presStyleCnt="4" custScaleX="117673" custScaleY="111193" custLinFactX="51882" custLinFactNeighborX="100000" custLinFactNeighborY="-9127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8C6222-A568-4335-A416-2F4EEE4CE788}" type="pres">
      <dgm:prSet presAssocID="{F564C31E-27F0-47DD-944C-C3712587095E}" presName="triangle3" presStyleLbl="node1" presStyleIdx="2" presStyleCnt="4" custScaleX="150873" custScaleY="152422" custLinFactNeighborX="-41383" custLinFactNeighborY="-8509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9762EB-9C71-4D0B-9DC6-611834EDE1C8}" type="pres">
      <dgm:prSet presAssocID="{F564C31E-27F0-47DD-944C-C3712587095E}" presName="triangle4" presStyleLbl="node1" presStyleIdx="3" presStyleCnt="4" custScaleX="151859" custScaleY="115028" custLinFactNeighborX="-30746" custLinFactNeighborY="-1314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7B479AA-7CC0-43FA-98F4-3BB51DBA32E1}" srcId="{F564C31E-27F0-47DD-944C-C3712587095E}" destId="{7E465D43-E60A-4836-ADBF-BCFF2F64B9B4}" srcOrd="1" destOrd="0" parTransId="{902CB42F-1261-4928-B493-104FFB91521E}" sibTransId="{1546B13B-E3B8-4D49-AC24-02B80E9F31C3}"/>
    <dgm:cxn modelId="{37170301-BE34-49FD-9BE9-180B13178581}" type="presOf" srcId="{9AF2FF2D-BFAE-4E42-A647-2FCF5F69C855}" destId="{3104DB24-43A1-487A-8533-61ECBEE36A66}" srcOrd="0" destOrd="0" presId="urn:microsoft.com/office/officeart/2005/8/layout/pyramid4"/>
    <dgm:cxn modelId="{5903C8A9-54D0-4D19-89B4-2E2C6CEAB367}" type="presOf" srcId="{F564C31E-27F0-47DD-944C-C3712587095E}" destId="{1A9C1BFB-4348-4D6A-A1B0-211B5AF65FCB}" srcOrd="0" destOrd="0" presId="urn:microsoft.com/office/officeart/2005/8/layout/pyramid4"/>
    <dgm:cxn modelId="{06EE362A-0807-4087-911A-201AE35A1CCD}" type="presOf" srcId="{FFAD1662-BE7A-480E-87D4-BA500CBB896B}" destId="{7E9762EB-9C71-4D0B-9DC6-611834EDE1C8}" srcOrd="0" destOrd="0" presId="urn:microsoft.com/office/officeart/2005/8/layout/pyramid4"/>
    <dgm:cxn modelId="{BA16D2DA-A621-4D04-874B-AD105F8934CC}" srcId="{F564C31E-27F0-47DD-944C-C3712587095E}" destId="{FFAD1662-BE7A-480E-87D4-BA500CBB896B}" srcOrd="3" destOrd="0" parTransId="{A594EE3A-A429-4A1B-BE47-715B271A9CC6}" sibTransId="{F4CD135A-E591-4484-BC45-F1D517A36081}"/>
    <dgm:cxn modelId="{D6621CB9-5CD2-4CC8-95E9-5D8710AFD9D1}" type="presOf" srcId="{7E465D43-E60A-4836-ADBF-BCFF2F64B9B4}" destId="{26906A53-C961-4A71-A5D3-B7C45BAD0BD9}" srcOrd="0" destOrd="0" presId="urn:microsoft.com/office/officeart/2005/8/layout/pyramid4"/>
    <dgm:cxn modelId="{23A8AC7D-2666-477F-84B8-3FB1459B2E21}" srcId="{F564C31E-27F0-47DD-944C-C3712587095E}" destId="{8FFCD5E5-5364-42F4-935C-ABFF5B9CFE4B}" srcOrd="2" destOrd="0" parTransId="{063254CC-6949-405B-B324-0C27C148472C}" sibTransId="{000B51DF-A5AD-43D8-BB2A-09BD8481AC8C}"/>
    <dgm:cxn modelId="{989B6790-0B2D-45C7-97D6-313A15926467}" srcId="{F564C31E-27F0-47DD-944C-C3712587095E}" destId="{9AF2FF2D-BFAE-4E42-A647-2FCF5F69C855}" srcOrd="0" destOrd="0" parTransId="{D95B1225-B70C-4C4D-9B30-82C04827ED81}" sibTransId="{F99CCDBC-71DC-418C-9D7A-3EE78B034D17}"/>
    <dgm:cxn modelId="{B12A5C29-63C1-46C1-8F26-852A111BF706}" type="presOf" srcId="{8FFCD5E5-5364-42F4-935C-ABFF5B9CFE4B}" destId="{218C6222-A568-4335-A416-2F4EEE4CE788}" srcOrd="0" destOrd="0" presId="urn:microsoft.com/office/officeart/2005/8/layout/pyramid4"/>
    <dgm:cxn modelId="{55455F0E-2201-4BD6-B586-271BF3A7AA14}" type="presParOf" srcId="{1A9C1BFB-4348-4D6A-A1B0-211B5AF65FCB}" destId="{3104DB24-43A1-487A-8533-61ECBEE36A66}" srcOrd="0" destOrd="0" presId="urn:microsoft.com/office/officeart/2005/8/layout/pyramid4"/>
    <dgm:cxn modelId="{0A07B048-37D3-4095-A13F-FDB020F17632}" type="presParOf" srcId="{1A9C1BFB-4348-4D6A-A1B0-211B5AF65FCB}" destId="{26906A53-C961-4A71-A5D3-B7C45BAD0BD9}" srcOrd="1" destOrd="0" presId="urn:microsoft.com/office/officeart/2005/8/layout/pyramid4"/>
    <dgm:cxn modelId="{34187582-7537-4E12-B382-77006A882225}" type="presParOf" srcId="{1A9C1BFB-4348-4D6A-A1B0-211B5AF65FCB}" destId="{218C6222-A568-4335-A416-2F4EEE4CE788}" srcOrd="2" destOrd="0" presId="urn:microsoft.com/office/officeart/2005/8/layout/pyramid4"/>
    <dgm:cxn modelId="{363F08F7-B2E4-4035-9CD7-432E0A9ADAE8}" type="presParOf" srcId="{1A9C1BFB-4348-4D6A-A1B0-211B5AF65FCB}" destId="{7E9762EB-9C71-4D0B-9DC6-611834EDE1C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3AFBF0-D03A-4014-AB9E-6439F702A74F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E86629-1DB4-4C14-BCF9-05FC91C6A399}">
      <dgm:prSet phldrT="[文本]"/>
      <dgm:spPr/>
      <dgm:t>
        <a:bodyPr/>
        <a:lstStyle/>
        <a:p>
          <a:r>
            <a:rPr lang="en-US" altLang="zh-CN" dirty="0" smtClean="0"/>
            <a:t>SK=0</a:t>
          </a:r>
          <a:endParaRPr lang="zh-CN" altLang="en-US" dirty="0"/>
        </a:p>
      </dgm:t>
    </dgm:pt>
    <dgm:pt modelId="{874829C6-E76C-4EC6-BB49-98DB4566D900}" type="parTrans" cxnId="{2F4186AB-7E31-4852-88EF-2BE702B56871}">
      <dgm:prSet/>
      <dgm:spPr/>
      <dgm:t>
        <a:bodyPr/>
        <a:lstStyle/>
        <a:p>
          <a:endParaRPr lang="zh-CN" altLang="en-US"/>
        </a:p>
      </dgm:t>
    </dgm:pt>
    <dgm:pt modelId="{B109C386-EB16-4515-A72B-40F26EF29957}" type="sibTrans" cxnId="{2F4186AB-7E31-4852-88EF-2BE702B56871}">
      <dgm:prSet/>
      <dgm:spPr/>
      <dgm:t>
        <a:bodyPr/>
        <a:lstStyle/>
        <a:p>
          <a:endParaRPr lang="zh-CN" altLang="en-US"/>
        </a:p>
      </dgm:t>
    </dgm:pt>
    <dgm:pt modelId="{16DA33C9-D284-4A21-9DBF-51D28DEE0191}">
      <dgm:prSet phldrT="[文本]"/>
      <dgm:spPr/>
      <dgm:t>
        <a:bodyPr/>
        <a:lstStyle/>
        <a:p>
          <a:r>
            <a:rPr lang="zh-CN" altLang="en-US" dirty="0" smtClean="0"/>
            <a:t>分布对称</a:t>
          </a:r>
          <a:endParaRPr lang="zh-CN" altLang="en-US" dirty="0"/>
        </a:p>
      </dgm:t>
    </dgm:pt>
    <dgm:pt modelId="{7979143A-7428-4D44-8437-7546037AB7BA}" type="parTrans" cxnId="{CC331AB6-BAED-4AA2-9096-D5359314D6B8}">
      <dgm:prSet/>
      <dgm:spPr/>
      <dgm:t>
        <a:bodyPr/>
        <a:lstStyle/>
        <a:p>
          <a:endParaRPr lang="zh-CN" altLang="en-US"/>
        </a:p>
      </dgm:t>
    </dgm:pt>
    <dgm:pt modelId="{7DD4AD7B-B4E7-4569-B2BF-F14CD292725F}" type="sibTrans" cxnId="{CC331AB6-BAED-4AA2-9096-D5359314D6B8}">
      <dgm:prSet/>
      <dgm:spPr/>
      <dgm:t>
        <a:bodyPr/>
        <a:lstStyle/>
        <a:p>
          <a:endParaRPr lang="zh-CN" altLang="en-US"/>
        </a:p>
      </dgm:t>
    </dgm:pt>
    <dgm:pt modelId="{199CFA0A-6D5F-4027-8D7A-D902D51512EB}">
      <dgm:prSet phldrT="[文本]"/>
      <dgm:spPr/>
      <dgm:t>
        <a:bodyPr/>
        <a:lstStyle/>
        <a:p>
          <a:r>
            <a:rPr lang="en-US" altLang="zh-CN" dirty="0" smtClean="0"/>
            <a:t>SK&gt;0</a:t>
          </a:r>
          <a:endParaRPr lang="zh-CN" altLang="en-US" dirty="0"/>
        </a:p>
      </dgm:t>
    </dgm:pt>
    <dgm:pt modelId="{80EC4FC1-C179-40E9-8A7B-96BBEBAC5D6C}" type="parTrans" cxnId="{983F09D3-62CA-4ED7-A9D3-973153F67183}">
      <dgm:prSet/>
      <dgm:spPr/>
      <dgm:t>
        <a:bodyPr/>
        <a:lstStyle/>
        <a:p>
          <a:endParaRPr lang="zh-CN" altLang="en-US"/>
        </a:p>
      </dgm:t>
    </dgm:pt>
    <dgm:pt modelId="{A9860122-B730-4604-99D9-5909D6881AB8}" type="sibTrans" cxnId="{983F09D3-62CA-4ED7-A9D3-973153F67183}">
      <dgm:prSet/>
      <dgm:spPr/>
      <dgm:t>
        <a:bodyPr/>
        <a:lstStyle/>
        <a:p>
          <a:endParaRPr lang="zh-CN" altLang="en-US"/>
        </a:p>
      </dgm:t>
    </dgm:pt>
    <dgm:pt modelId="{8ACE3ABE-2C2C-4A50-9591-CD86D0FEA90E}">
      <dgm:prSet phldrT="[文本]"/>
      <dgm:spPr/>
      <dgm:t>
        <a:bodyPr/>
        <a:lstStyle/>
        <a:p>
          <a:r>
            <a:rPr lang="zh-CN" dirty="0" smtClean="0"/>
            <a:t>分布呈正偏态或者右偏态</a:t>
          </a:r>
          <a:endParaRPr lang="zh-CN" altLang="en-US" dirty="0"/>
        </a:p>
      </dgm:t>
    </dgm:pt>
    <dgm:pt modelId="{27B231D1-797E-463A-A93E-1205105DDBBF}" type="parTrans" cxnId="{5BEC92FC-D4F0-4261-89E8-7658C4DE1AFC}">
      <dgm:prSet/>
      <dgm:spPr/>
      <dgm:t>
        <a:bodyPr/>
        <a:lstStyle/>
        <a:p>
          <a:endParaRPr lang="zh-CN" altLang="en-US"/>
        </a:p>
      </dgm:t>
    </dgm:pt>
    <dgm:pt modelId="{5576FD23-6FD5-4AC9-AFDD-3B2957D8E64C}" type="sibTrans" cxnId="{5BEC92FC-D4F0-4261-89E8-7658C4DE1AFC}">
      <dgm:prSet/>
      <dgm:spPr/>
      <dgm:t>
        <a:bodyPr/>
        <a:lstStyle/>
        <a:p>
          <a:endParaRPr lang="zh-CN" altLang="en-US"/>
        </a:p>
      </dgm:t>
    </dgm:pt>
    <dgm:pt modelId="{F1D341CB-E77C-4FCD-AA8C-8965C1837E40}">
      <dgm:prSet phldrT="[文本]"/>
      <dgm:spPr/>
      <dgm:t>
        <a:bodyPr/>
        <a:lstStyle/>
        <a:p>
          <a:r>
            <a:rPr lang="en-US" altLang="zh-CN" dirty="0" smtClean="0"/>
            <a:t>SK&lt;0</a:t>
          </a:r>
          <a:endParaRPr lang="zh-CN" altLang="en-US" dirty="0"/>
        </a:p>
      </dgm:t>
    </dgm:pt>
    <dgm:pt modelId="{11C5E294-DAFE-4D64-AAC1-8987722A3B70}" type="parTrans" cxnId="{8435DE31-09A7-453E-82E2-B7831C4D87D1}">
      <dgm:prSet/>
      <dgm:spPr/>
      <dgm:t>
        <a:bodyPr/>
        <a:lstStyle/>
        <a:p>
          <a:endParaRPr lang="zh-CN" altLang="en-US"/>
        </a:p>
      </dgm:t>
    </dgm:pt>
    <dgm:pt modelId="{2F05AE3D-608C-45D3-A2ED-8259B43EA11B}" type="sibTrans" cxnId="{8435DE31-09A7-453E-82E2-B7831C4D87D1}">
      <dgm:prSet/>
      <dgm:spPr/>
      <dgm:t>
        <a:bodyPr/>
        <a:lstStyle/>
        <a:p>
          <a:endParaRPr lang="zh-CN" altLang="en-US"/>
        </a:p>
      </dgm:t>
    </dgm:pt>
    <dgm:pt modelId="{C11A057E-1477-4FDB-A02B-A4069E4BA3D1}">
      <dgm:prSet phldrT="[文本]"/>
      <dgm:spPr/>
      <dgm:t>
        <a:bodyPr/>
        <a:lstStyle/>
        <a:p>
          <a:r>
            <a:rPr lang="zh-CN" dirty="0" smtClean="0"/>
            <a:t>分布呈负偏态</a:t>
          </a:r>
          <a:endParaRPr lang="zh-CN" altLang="en-US" dirty="0"/>
        </a:p>
      </dgm:t>
    </dgm:pt>
    <dgm:pt modelId="{A063D2A0-4CBD-493A-A966-3E6B5A8AA36D}" type="parTrans" cxnId="{B8818CA7-1D0B-426B-8403-135EB6C67D6C}">
      <dgm:prSet/>
      <dgm:spPr/>
      <dgm:t>
        <a:bodyPr/>
        <a:lstStyle/>
        <a:p>
          <a:endParaRPr lang="zh-CN" altLang="en-US"/>
        </a:p>
      </dgm:t>
    </dgm:pt>
    <dgm:pt modelId="{EC2B1283-9C24-4B23-A4E9-C0D350FF3EE9}" type="sibTrans" cxnId="{B8818CA7-1D0B-426B-8403-135EB6C67D6C}">
      <dgm:prSet/>
      <dgm:spPr/>
      <dgm:t>
        <a:bodyPr/>
        <a:lstStyle/>
        <a:p>
          <a:endParaRPr lang="zh-CN" altLang="en-US"/>
        </a:p>
      </dgm:t>
    </dgm:pt>
    <dgm:pt modelId="{1D8F8D8C-6B52-4E78-A80E-CCC34CCD9E59}" type="pres">
      <dgm:prSet presAssocID="{A43AFBF0-D03A-4014-AB9E-6439F702A74F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89C4F90B-B633-466A-A10F-96B76648C0AD}" type="pres">
      <dgm:prSet presAssocID="{F4E86629-1DB4-4C14-BCF9-05FC91C6A399}" presName="composite" presStyleCnt="0"/>
      <dgm:spPr/>
    </dgm:pt>
    <dgm:pt modelId="{F3F74D92-2D62-4AF7-BB36-9797B0526D23}" type="pres">
      <dgm:prSet presAssocID="{F4E86629-1DB4-4C14-BCF9-05FC91C6A399}" presName="BackAccent" presStyleLbl="bgShp" presStyleIdx="0" presStyleCnt="3"/>
      <dgm:spPr/>
    </dgm:pt>
    <dgm:pt modelId="{083C96DE-522F-4C7F-B9B2-C7DC59D6E7BF}" type="pres">
      <dgm:prSet presAssocID="{F4E86629-1DB4-4C14-BCF9-05FC91C6A399}" presName="Accent" presStyleLbl="alignNode1" presStyleIdx="0" presStyleCnt="3"/>
      <dgm:spPr/>
    </dgm:pt>
    <dgm:pt modelId="{E7C00363-55EE-4612-9F79-31C24E25749F}" type="pres">
      <dgm:prSet presAssocID="{F4E86629-1DB4-4C14-BCF9-05FC91C6A399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22CE199-21F8-4C73-8807-463830B0EBD6}" type="pres">
      <dgm:prSet presAssocID="{F4E86629-1DB4-4C14-BCF9-05FC91C6A399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B497B7-1128-40AD-8AD0-FA5E1E13528B}" type="pres">
      <dgm:prSet presAssocID="{B109C386-EB16-4515-A72B-40F26EF29957}" presName="sibTrans" presStyleCnt="0"/>
      <dgm:spPr/>
    </dgm:pt>
    <dgm:pt modelId="{D087631C-8E84-43A4-88F0-DC9467481626}" type="pres">
      <dgm:prSet presAssocID="{199CFA0A-6D5F-4027-8D7A-D902D51512EB}" presName="composite" presStyleCnt="0"/>
      <dgm:spPr/>
    </dgm:pt>
    <dgm:pt modelId="{D0250F02-8DCE-4512-8DE0-1D63D42E4D2B}" type="pres">
      <dgm:prSet presAssocID="{199CFA0A-6D5F-4027-8D7A-D902D51512EB}" presName="BackAccent" presStyleLbl="bgShp" presStyleIdx="1" presStyleCnt="3"/>
      <dgm:spPr/>
    </dgm:pt>
    <dgm:pt modelId="{3ED04B0B-426A-4015-9FFD-7AF0C6EDC5C7}" type="pres">
      <dgm:prSet presAssocID="{199CFA0A-6D5F-4027-8D7A-D902D51512EB}" presName="Accent" presStyleLbl="alignNode1" presStyleIdx="1" presStyleCnt="3"/>
      <dgm:spPr/>
    </dgm:pt>
    <dgm:pt modelId="{253AA51D-77CA-4CC4-A956-0DF8B855F1B8}" type="pres">
      <dgm:prSet presAssocID="{199CFA0A-6D5F-4027-8D7A-D902D51512EB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F7B4D0-480A-4097-AFAE-008938EF2118}" type="pres">
      <dgm:prSet presAssocID="{199CFA0A-6D5F-4027-8D7A-D902D51512EB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2A9034-8FE9-41C4-B0B9-F36C9DE1D6DF}" type="pres">
      <dgm:prSet presAssocID="{A9860122-B730-4604-99D9-5909D6881AB8}" presName="sibTrans" presStyleCnt="0"/>
      <dgm:spPr/>
    </dgm:pt>
    <dgm:pt modelId="{3D6CA77C-1119-49F5-830B-39443AA0DF6B}" type="pres">
      <dgm:prSet presAssocID="{F1D341CB-E77C-4FCD-AA8C-8965C1837E40}" presName="composite" presStyleCnt="0"/>
      <dgm:spPr/>
    </dgm:pt>
    <dgm:pt modelId="{1E78D489-6591-4997-A992-2D77A31C8198}" type="pres">
      <dgm:prSet presAssocID="{F1D341CB-E77C-4FCD-AA8C-8965C1837E40}" presName="BackAccent" presStyleLbl="bgShp" presStyleIdx="2" presStyleCnt="3"/>
      <dgm:spPr/>
    </dgm:pt>
    <dgm:pt modelId="{776E614A-8AB9-4072-A7A5-F38EC83B8577}" type="pres">
      <dgm:prSet presAssocID="{F1D341CB-E77C-4FCD-AA8C-8965C1837E40}" presName="Accent" presStyleLbl="alignNode1" presStyleIdx="2" presStyleCnt="3"/>
      <dgm:spPr/>
    </dgm:pt>
    <dgm:pt modelId="{6E6499EA-8677-4032-B4A6-9B8F34DBF7B8}" type="pres">
      <dgm:prSet presAssocID="{F1D341CB-E77C-4FCD-AA8C-8965C1837E40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6D68A7-4DBC-467A-8FD2-4E8D73157EA5}" type="pres">
      <dgm:prSet presAssocID="{F1D341CB-E77C-4FCD-AA8C-8965C1837E40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EA3BEB7-77AD-4210-9AD1-7D32BD515B67}" type="presOf" srcId="{F1D341CB-E77C-4FCD-AA8C-8965C1837E40}" destId="{1B6D68A7-4DBC-467A-8FD2-4E8D73157EA5}" srcOrd="0" destOrd="0" presId="urn:microsoft.com/office/officeart/2008/layout/IncreasingCircleProcess"/>
    <dgm:cxn modelId="{2F4186AB-7E31-4852-88EF-2BE702B56871}" srcId="{A43AFBF0-D03A-4014-AB9E-6439F702A74F}" destId="{F4E86629-1DB4-4C14-BCF9-05FC91C6A399}" srcOrd="0" destOrd="0" parTransId="{874829C6-E76C-4EC6-BB49-98DB4566D900}" sibTransId="{B109C386-EB16-4515-A72B-40F26EF29957}"/>
    <dgm:cxn modelId="{983F09D3-62CA-4ED7-A9D3-973153F67183}" srcId="{A43AFBF0-D03A-4014-AB9E-6439F702A74F}" destId="{199CFA0A-6D5F-4027-8D7A-D902D51512EB}" srcOrd="1" destOrd="0" parTransId="{80EC4FC1-C179-40E9-8A7B-96BBEBAC5D6C}" sibTransId="{A9860122-B730-4604-99D9-5909D6881AB8}"/>
    <dgm:cxn modelId="{5BEC92FC-D4F0-4261-89E8-7658C4DE1AFC}" srcId="{199CFA0A-6D5F-4027-8D7A-D902D51512EB}" destId="{8ACE3ABE-2C2C-4A50-9591-CD86D0FEA90E}" srcOrd="0" destOrd="0" parTransId="{27B231D1-797E-463A-A93E-1205105DDBBF}" sibTransId="{5576FD23-6FD5-4AC9-AFDD-3B2957D8E64C}"/>
    <dgm:cxn modelId="{B8818CA7-1D0B-426B-8403-135EB6C67D6C}" srcId="{F1D341CB-E77C-4FCD-AA8C-8965C1837E40}" destId="{C11A057E-1477-4FDB-A02B-A4069E4BA3D1}" srcOrd="0" destOrd="0" parTransId="{A063D2A0-4CBD-493A-A966-3E6B5A8AA36D}" sibTransId="{EC2B1283-9C24-4B23-A4E9-C0D350FF3EE9}"/>
    <dgm:cxn modelId="{8435DE31-09A7-453E-82E2-B7831C4D87D1}" srcId="{A43AFBF0-D03A-4014-AB9E-6439F702A74F}" destId="{F1D341CB-E77C-4FCD-AA8C-8965C1837E40}" srcOrd="2" destOrd="0" parTransId="{11C5E294-DAFE-4D64-AAC1-8987722A3B70}" sibTransId="{2F05AE3D-608C-45D3-A2ED-8259B43EA11B}"/>
    <dgm:cxn modelId="{699322D0-297B-4AA4-8F7E-AE0825C868D1}" type="presOf" srcId="{16DA33C9-D284-4A21-9DBF-51D28DEE0191}" destId="{E7C00363-55EE-4612-9F79-31C24E25749F}" srcOrd="0" destOrd="0" presId="urn:microsoft.com/office/officeart/2008/layout/IncreasingCircleProcess"/>
    <dgm:cxn modelId="{24ACE19A-6DC7-42C5-B913-1FA1662A1856}" type="presOf" srcId="{A43AFBF0-D03A-4014-AB9E-6439F702A74F}" destId="{1D8F8D8C-6B52-4E78-A80E-CCC34CCD9E59}" srcOrd="0" destOrd="0" presId="urn:microsoft.com/office/officeart/2008/layout/IncreasingCircleProcess"/>
    <dgm:cxn modelId="{5EB2721E-DD51-4B02-ADF6-1784125F2284}" type="presOf" srcId="{199CFA0A-6D5F-4027-8D7A-D902D51512EB}" destId="{9FF7B4D0-480A-4097-AFAE-008938EF2118}" srcOrd="0" destOrd="0" presId="urn:microsoft.com/office/officeart/2008/layout/IncreasingCircleProcess"/>
    <dgm:cxn modelId="{1541003A-0834-4843-A42C-7D43897EAED6}" type="presOf" srcId="{F4E86629-1DB4-4C14-BCF9-05FC91C6A399}" destId="{D22CE199-21F8-4C73-8807-463830B0EBD6}" srcOrd="0" destOrd="0" presId="urn:microsoft.com/office/officeart/2008/layout/IncreasingCircleProcess"/>
    <dgm:cxn modelId="{099339B3-4A1C-4BA9-AE9F-30F85E5E3696}" type="presOf" srcId="{C11A057E-1477-4FDB-A02B-A4069E4BA3D1}" destId="{6E6499EA-8677-4032-B4A6-9B8F34DBF7B8}" srcOrd="0" destOrd="0" presId="urn:microsoft.com/office/officeart/2008/layout/IncreasingCircleProcess"/>
    <dgm:cxn modelId="{F8FCDFA6-0CD3-4130-8E7E-851163166BBD}" type="presOf" srcId="{8ACE3ABE-2C2C-4A50-9591-CD86D0FEA90E}" destId="{253AA51D-77CA-4CC4-A956-0DF8B855F1B8}" srcOrd="0" destOrd="0" presId="urn:microsoft.com/office/officeart/2008/layout/IncreasingCircleProcess"/>
    <dgm:cxn modelId="{CC331AB6-BAED-4AA2-9096-D5359314D6B8}" srcId="{F4E86629-1DB4-4C14-BCF9-05FC91C6A399}" destId="{16DA33C9-D284-4A21-9DBF-51D28DEE0191}" srcOrd="0" destOrd="0" parTransId="{7979143A-7428-4D44-8437-7546037AB7BA}" sibTransId="{7DD4AD7B-B4E7-4569-B2BF-F14CD292725F}"/>
    <dgm:cxn modelId="{1F87C839-F591-4090-A8D5-46BD0B129958}" type="presParOf" srcId="{1D8F8D8C-6B52-4E78-A80E-CCC34CCD9E59}" destId="{89C4F90B-B633-466A-A10F-96B76648C0AD}" srcOrd="0" destOrd="0" presId="urn:microsoft.com/office/officeart/2008/layout/IncreasingCircleProcess"/>
    <dgm:cxn modelId="{F79DE45C-75B4-48C1-88B8-0A237BBB6FC3}" type="presParOf" srcId="{89C4F90B-B633-466A-A10F-96B76648C0AD}" destId="{F3F74D92-2D62-4AF7-BB36-9797B0526D23}" srcOrd="0" destOrd="0" presId="urn:microsoft.com/office/officeart/2008/layout/IncreasingCircleProcess"/>
    <dgm:cxn modelId="{04076E9E-74C2-441A-94BF-2792AF2B9165}" type="presParOf" srcId="{89C4F90B-B633-466A-A10F-96B76648C0AD}" destId="{083C96DE-522F-4C7F-B9B2-C7DC59D6E7BF}" srcOrd="1" destOrd="0" presId="urn:microsoft.com/office/officeart/2008/layout/IncreasingCircleProcess"/>
    <dgm:cxn modelId="{AAF1F86A-ED86-4801-96E8-18B03E83C2D6}" type="presParOf" srcId="{89C4F90B-B633-466A-A10F-96B76648C0AD}" destId="{E7C00363-55EE-4612-9F79-31C24E25749F}" srcOrd="2" destOrd="0" presId="urn:microsoft.com/office/officeart/2008/layout/IncreasingCircleProcess"/>
    <dgm:cxn modelId="{FC686706-4970-4569-813E-A4BD518E9846}" type="presParOf" srcId="{89C4F90B-B633-466A-A10F-96B76648C0AD}" destId="{D22CE199-21F8-4C73-8807-463830B0EBD6}" srcOrd="3" destOrd="0" presId="urn:microsoft.com/office/officeart/2008/layout/IncreasingCircleProcess"/>
    <dgm:cxn modelId="{3B101A7D-36FF-434A-ACEF-31512F92D6E1}" type="presParOf" srcId="{1D8F8D8C-6B52-4E78-A80E-CCC34CCD9E59}" destId="{B2B497B7-1128-40AD-8AD0-FA5E1E13528B}" srcOrd="1" destOrd="0" presId="urn:microsoft.com/office/officeart/2008/layout/IncreasingCircleProcess"/>
    <dgm:cxn modelId="{366F800A-6015-4F77-9310-25324E99D957}" type="presParOf" srcId="{1D8F8D8C-6B52-4E78-A80E-CCC34CCD9E59}" destId="{D087631C-8E84-43A4-88F0-DC9467481626}" srcOrd="2" destOrd="0" presId="urn:microsoft.com/office/officeart/2008/layout/IncreasingCircleProcess"/>
    <dgm:cxn modelId="{2EBA532F-4F67-4151-A22F-BA7C40578B95}" type="presParOf" srcId="{D087631C-8E84-43A4-88F0-DC9467481626}" destId="{D0250F02-8DCE-4512-8DE0-1D63D42E4D2B}" srcOrd="0" destOrd="0" presId="urn:microsoft.com/office/officeart/2008/layout/IncreasingCircleProcess"/>
    <dgm:cxn modelId="{DC3AA9A6-0EA9-443C-B79C-FEFBDF8D31D4}" type="presParOf" srcId="{D087631C-8E84-43A4-88F0-DC9467481626}" destId="{3ED04B0B-426A-4015-9FFD-7AF0C6EDC5C7}" srcOrd="1" destOrd="0" presId="urn:microsoft.com/office/officeart/2008/layout/IncreasingCircleProcess"/>
    <dgm:cxn modelId="{38BD83E5-AA51-4E0F-83DC-F6D937AF7A68}" type="presParOf" srcId="{D087631C-8E84-43A4-88F0-DC9467481626}" destId="{253AA51D-77CA-4CC4-A956-0DF8B855F1B8}" srcOrd="2" destOrd="0" presId="urn:microsoft.com/office/officeart/2008/layout/IncreasingCircleProcess"/>
    <dgm:cxn modelId="{856F3A59-FEB4-4F76-A53F-9C6F0BD9E403}" type="presParOf" srcId="{D087631C-8E84-43A4-88F0-DC9467481626}" destId="{9FF7B4D0-480A-4097-AFAE-008938EF2118}" srcOrd="3" destOrd="0" presId="urn:microsoft.com/office/officeart/2008/layout/IncreasingCircleProcess"/>
    <dgm:cxn modelId="{83943196-3545-4E9B-96CB-8891F0AB3FCA}" type="presParOf" srcId="{1D8F8D8C-6B52-4E78-A80E-CCC34CCD9E59}" destId="{E42A9034-8FE9-41C4-B0B9-F36C9DE1D6DF}" srcOrd="3" destOrd="0" presId="urn:microsoft.com/office/officeart/2008/layout/IncreasingCircleProcess"/>
    <dgm:cxn modelId="{52735935-3D51-4011-B7C7-493C85283147}" type="presParOf" srcId="{1D8F8D8C-6B52-4E78-A80E-CCC34CCD9E59}" destId="{3D6CA77C-1119-49F5-830B-39443AA0DF6B}" srcOrd="4" destOrd="0" presId="urn:microsoft.com/office/officeart/2008/layout/IncreasingCircleProcess"/>
    <dgm:cxn modelId="{98A90DCA-D6B8-4BAC-A69C-58B582B16EDB}" type="presParOf" srcId="{3D6CA77C-1119-49F5-830B-39443AA0DF6B}" destId="{1E78D489-6591-4997-A992-2D77A31C8198}" srcOrd="0" destOrd="0" presId="urn:microsoft.com/office/officeart/2008/layout/IncreasingCircleProcess"/>
    <dgm:cxn modelId="{2FB5D0D3-B771-4D90-B7C9-A32CCCEEE178}" type="presParOf" srcId="{3D6CA77C-1119-49F5-830B-39443AA0DF6B}" destId="{776E614A-8AB9-4072-A7A5-F38EC83B8577}" srcOrd="1" destOrd="0" presId="urn:microsoft.com/office/officeart/2008/layout/IncreasingCircleProcess"/>
    <dgm:cxn modelId="{7EEB0385-7A47-4054-9C2E-4D5FB16348E4}" type="presParOf" srcId="{3D6CA77C-1119-49F5-830B-39443AA0DF6B}" destId="{6E6499EA-8677-4032-B4A6-9B8F34DBF7B8}" srcOrd="2" destOrd="0" presId="urn:microsoft.com/office/officeart/2008/layout/IncreasingCircleProcess"/>
    <dgm:cxn modelId="{8914039F-B76D-4DF1-8BE1-05B8809FD6C5}" type="presParOf" srcId="{3D6CA77C-1119-49F5-830B-39443AA0DF6B}" destId="{1B6D68A7-4DBC-467A-8FD2-4E8D73157EA5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3AFBF0-D03A-4014-AB9E-6439F702A74F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E86629-1DB4-4C14-BCF9-05FC91C6A399}">
      <dgm:prSet phldrT="[文本]"/>
      <dgm:spPr/>
      <dgm:t>
        <a:bodyPr/>
        <a:lstStyle/>
        <a:p>
          <a:r>
            <a:rPr lang="en-US" altLang="zh-CN" dirty="0" smtClean="0"/>
            <a:t>K=0</a:t>
          </a:r>
          <a:endParaRPr lang="zh-CN" altLang="en-US" dirty="0"/>
        </a:p>
      </dgm:t>
    </dgm:pt>
    <dgm:pt modelId="{874829C6-E76C-4EC6-BB49-98DB4566D900}" type="parTrans" cxnId="{2F4186AB-7E31-4852-88EF-2BE702B56871}">
      <dgm:prSet/>
      <dgm:spPr/>
      <dgm:t>
        <a:bodyPr/>
        <a:lstStyle/>
        <a:p>
          <a:endParaRPr lang="zh-CN" altLang="en-US"/>
        </a:p>
      </dgm:t>
    </dgm:pt>
    <dgm:pt modelId="{B109C386-EB16-4515-A72B-40F26EF29957}" type="sibTrans" cxnId="{2F4186AB-7E31-4852-88EF-2BE702B56871}">
      <dgm:prSet/>
      <dgm:spPr/>
      <dgm:t>
        <a:bodyPr/>
        <a:lstStyle/>
        <a:p>
          <a:endParaRPr lang="zh-CN" altLang="en-US"/>
        </a:p>
      </dgm:t>
    </dgm:pt>
    <dgm:pt modelId="{16DA33C9-D284-4A21-9DBF-51D28DEE0191}">
      <dgm:prSet phldrT="[文本]"/>
      <dgm:spPr/>
      <dgm:t>
        <a:bodyPr/>
        <a:lstStyle/>
        <a:p>
          <a:r>
            <a:rPr lang="zh-CN" altLang="en-US" dirty="0" smtClean="0"/>
            <a:t>正态分布</a:t>
          </a:r>
          <a:endParaRPr lang="zh-CN" altLang="en-US" dirty="0"/>
        </a:p>
      </dgm:t>
    </dgm:pt>
    <dgm:pt modelId="{7979143A-7428-4D44-8437-7546037AB7BA}" type="parTrans" cxnId="{CC331AB6-BAED-4AA2-9096-D5359314D6B8}">
      <dgm:prSet/>
      <dgm:spPr/>
      <dgm:t>
        <a:bodyPr/>
        <a:lstStyle/>
        <a:p>
          <a:endParaRPr lang="zh-CN" altLang="en-US"/>
        </a:p>
      </dgm:t>
    </dgm:pt>
    <dgm:pt modelId="{7DD4AD7B-B4E7-4569-B2BF-F14CD292725F}" type="sibTrans" cxnId="{CC331AB6-BAED-4AA2-9096-D5359314D6B8}">
      <dgm:prSet/>
      <dgm:spPr/>
      <dgm:t>
        <a:bodyPr/>
        <a:lstStyle/>
        <a:p>
          <a:endParaRPr lang="zh-CN" altLang="en-US"/>
        </a:p>
      </dgm:t>
    </dgm:pt>
    <dgm:pt modelId="{199CFA0A-6D5F-4027-8D7A-D902D51512EB}">
      <dgm:prSet phldrT="[文本]"/>
      <dgm:spPr/>
      <dgm:t>
        <a:bodyPr/>
        <a:lstStyle/>
        <a:p>
          <a:r>
            <a:rPr lang="en-US" altLang="zh-CN" dirty="0" smtClean="0"/>
            <a:t>K&gt;0</a:t>
          </a:r>
          <a:endParaRPr lang="zh-CN" altLang="en-US" dirty="0"/>
        </a:p>
      </dgm:t>
    </dgm:pt>
    <dgm:pt modelId="{80EC4FC1-C179-40E9-8A7B-96BBEBAC5D6C}" type="parTrans" cxnId="{983F09D3-62CA-4ED7-A9D3-973153F67183}">
      <dgm:prSet/>
      <dgm:spPr/>
      <dgm:t>
        <a:bodyPr/>
        <a:lstStyle/>
        <a:p>
          <a:endParaRPr lang="zh-CN" altLang="en-US"/>
        </a:p>
      </dgm:t>
    </dgm:pt>
    <dgm:pt modelId="{A9860122-B730-4604-99D9-5909D6881AB8}" type="sibTrans" cxnId="{983F09D3-62CA-4ED7-A9D3-973153F67183}">
      <dgm:prSet/>
      <dgm:spPr/>
      <dgm:t>
        <a:bodyPr/>
        <a:lstStyle/>
        <a:p>
          <a:endParaRPr lang="zh-CN" altLang="en-US"/>
        </a:p>
      </dgm:t>
    </dgm:pt>
    <dgm:pt modelId="{8ACE3ABE-2C2C-4A50-9591-CD86D0FEA90E}">
      <dgm:prSet phldrT="[文本]"/>
      <dgm:spPr/>
      <dgm:t>
        <a:bodyPr/>
        <a:lstStyle/>
        <a:p>
          <a:r>
            <a:rPr lang="zh-CN" altLang="en-US" dirty="0" smtClean="0"/>
            <a:t>尖峰分布</a:t>
          </a:r>
          <a:endParaRPr lang="zh-CN" altLang="en-US" dirty="0"/>
        </a:p>
      </dgm:t>
    </dgm:pt>
    <dgm:pt modelId="{27B231D1-797E-463A-A93E-1205105DDBBF}" type="parTrans" cxnId="{5BEC92FC-D4F0-4261-89E8-7658C4DE1AFC}">
      <dgm:prSet/>
      <dgm:spPr/>
      <dgm:t>
        <a:bodyPr/>
        <a:lstStyle/>
        <a:p>
          <a:endParaRPr lang="zh-CN" altLang="en-US"/>
        </a:p>
      </dgm:t>
    </dgm:pt>
    <dgm:pt modelId="{5576FD23-6FD5-4AC9-AFDD-3B2957D8E64C}" type="sibTrans" cxnId="{5BEC92FC-D4F0-4261-89E8-7658C4DE1AFC}">
      <dgm:prSet/>
      <dgm:spPr/>
      <dgm:t>
        <a:bodyPr/>
        <a:lstStyle/>
        <a:p>
          <a:endParaRPr lang="zh-CN" altLang="en-US"/>
        </a:p>
      </dgm:t>
    </dgm:pt>
    <dgm:pt modelId="{F1D341CB-E77C-4FCD-AA8C-8965C1837E40}">
      <dgm:prSet phldrT="[文本]"/>
      <dgm:spPr/>
      <dgm:t>
        <a:bodyPr/>
        <a:lstStyle/>
        <a:p>
          <a:r>
            <a:rPr lang="en-US" altLang="zh-CN" dirty="0" smtClean="0"/>
            <a:t>K&lt;0</a:t>
          </a:r>
          <a:endParaRPr lang="zh-CN" altLang="en-US" dirty="0"/>
        </a:p>
      </dgm:t>
    </dgm:pt>
    <dgm:pt modelId="{11C5E294-DAFE-4D64-AAC1-8987722A3B70}" type="parTrans" cxnId="{8435DE31-09A7-453E-82E2-B7831C4D87D1}">
      <dgm:prSet/>
      <dgm:spPr/>
      <dgm:t>
        <a:bodyPr/>
        <a:lstStyle/>
        <a:p>
          <a:endParaRPr lang="zh-CN" altLang="en-US"/>
        </a:p>
      </dgm:t>
    </dgm:pt>
    <dgm:pt modelId="{2F05AE3D-608C-45D3-A2ED-8259B43EA11B}" type="sibTrans" cxnId="{8435DE31-09A7-453E-82E2-B7831C4D87D1}">
      <dgm:prSet/>
      <dgm:spPr/>
      <dgm:t>
        <a:bodyPr/>
        <a:lstStyle/>
        <a:p>
          <a:endParaRPr lang="zh-CN" altLang="en-US"/>
        </a:p>
      </dgm:t>
    </dgm:pt>
    <dgm:pt modelId="{C11A057E-1477-4FDB-A02B-A4069E4BA3D1}">
      <dgm:prSet phldrT="[文本]"/>
      <dgm:spPr/>
      <dgm:t>
        <a:bodyPr/>
        <a:lstStyle/>
        <a:p>
          <a:r>
            <a:rPr lang="zh-CN" altLang="en-US" dirty="0" smtClean="0"/>
            <a:t>平峰分布</a:t>
          </a:r>
          <a:endParaRPr lang="zh-CN" altLang="en-US" dirty="0"/>
        </a:p>
      </dgm:t>
    </dgm:pt>
    <dgm:pt modelId="{A063D2A0-4CBD-493A-A966-3E6B5A8AA36D}" type="parTrans" cxnId="{B8818CA7-1D0B-426B-8403-135EB6C67D6C}">
      <dgm:prSet/>
      <dgm:spPr/>
      <dgm:t>
        <a:bodyPr/>
        <a:lstStyle/>
        <a:p>
          <a:endParaRPr lang="zh-CN" altLang="en-US"/>
        </a:p>
      </dgm:t>
    </dgm:pt>
    <dgm:pt modelId="{EC2B1283-9C24-4B23-A4E9-C0D350FF3EE9}" type="sibTrans" cxnId="{B8818CA7-1D0B-426B-8403-135EB6C67D6C}">
      <dgm:prSet/>
      <dgm:spPr/>
      <dgm:t>
        <a:bodyPr/>
        <a:lstStyle/>
        <a:p>
          <a:endParaRPr lang="zh-CN" altLang="en-US"/>
        </a:p>
      </dgm:t>
    </dgm:pt>
    <dgm:pt modelId="{1D8F8D8C-6B52-4E78-A80E-CCC34CCD9E59}" type="pres">
      <dgm:prSet presAssocID="{A43AFBF0-D03A-4014-AB9E-6439F702A74F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89C4F90B-B633-466A-A10F-96B76648C0AD}" type="pres">
      <dgm:prSet presAssocID="{F4E86629-1DB4-4C14-BCF9-05FC91C6A399}" presName="composite" presStyleCnt="0"/>
      <dgm:spPr/>
    </dgm:pt>
    <dgm:pt modelId="{F3F74D92-2D62-4AF7-BB36-9797B0526D23}" type="pres">
      <dgm:prSet presAssocID="{F4E86629-1DB4-4C14-BCF9-05FC91C6A399}" presName="BackAccent" presStyleLbl="bgShp" presStyleIdx="0" presStyleCnt="3"/>
      <dgm:spPr/>
    </dgm:pt>
    <dgm:pt modelId="{083C96DE-522F-4C7F-B9B2-C7DC59D6E7BF}" type="pres">
      <dgm:prSet presAssocID="{F4E86629-1DB4-4C14-BCF9-05FC91C6A399}" presName="Accent" presStyleLbl="alignNode1" presStyleIdx="0" presStyleCnt="3"/>
      <dgm:spPr/>
    </dgm:pt>
    <dgm:pt modelId="{E7C00363-55EE-4612-9F79-31C24E25749F}" type="pres">
      <dgm:prSet presAssocID="{F4E86629-1DB4-4C14-BCF9-05FC91C6A399}" presName="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22CE199-21F8-4C73-8807-463830B0EBD6}" type="pres">
      <dgm:prSet presAssocID="{F4E86629-1DB4-4C14-BCF9-05FC91C6A399}" presName="Parent" presStyleLbl="revTx" presStyleIdx="1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B497B7-1128-40AD-8AD0-FA5E1E13528B}" type="pres">
      <dgm:prSet presAssocID="{B109C386-EB16-4515-A72B-40F26EF29957}" presName="sibTrans" presStyleCnt="0"/>
      <dgm:spPr/>
    </dgm:pt>
    <dgm:pt modelId="{D087631C-8E84-43A4-88F0-DC9467481626}" type="pres">
      <dgm:prSet presAssocID="{199CFA0A-6D5F-4027-8D7A-D902D51512EB}" presName="composite" presStyleCnt="0"/>
      <dgm:spPr/>
    </dgm:pt>
    <dgm:pt modelId="{D0250F02-8DCE-4512-8DE0-1D63D42E4D2B}" type="pres">
      <dgm:prSet presAssocID="{199CFA0A-6D5F-4027-8D7A-D902D51512EB}" presName="BackAccent" presStyleLbl="bgShp" presStyleIdx="1" presStyleCnt="3"/>
      <dgm:spPr/>
    </dgm:pt>
    <dgm:pt modelId="{3ED04B0B-426A-4015-9FFD-7AF0C6EDC5C7}" type="pres">
      <dgm:prSet presAssocID="{199CFA0A-6D5F-4027-8D7A-D902D51512EB}" presName="Accent" presStyleLbl="alignNode1" presStyleIdx="1" presStyleCnt="3"/>
      <dgm:spPr/>
    </dgm:pt>
    <dgm:pt modelId="{253AA51D-77CA-4CC4-A956-0DF8B855F1B8}" type="pres">
      <dgm:prSet presAssocID="{199CFA0A-6D5F-4027-8D7A-D902D51512EB}" presName="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F7B4D0-480A-4097-AFAE-008938EF2118}" type="pres">
      <dgm:prSet presAssocID="{199CFA0A-6D5F-4027-8D7A-D902D51512EB}" presName="Parent" presStyleLbl="revTx" presStyleIdx="3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2A9034-8FE9-41C4-B0B9-F36C9DE1D6DF}" type="pres">
      <dgm:prSet presAssocID="{A9860122-B730-4604-99D9-5909D6881AB8}" presName="sibTrans" presStyleCnt="0"/>
      <dgm:spPr/>
    </dgm:pt>
    <dgm:pt modelId="{3D6CA77C-1119-49F5-830B-39443AA0DF6B}" type="pres">
      <dgm:prSet presAssocID="{F1D341CB-E77C-4FCD-AA8C-8965C1837E40}" presName="composite" presStyleCnt="0"/>
      <dgm:spPr/>
    </dgm:pt>
    <dgm:pt modelId="{1E78D489-6591-4997-A992-2D77A31C8198}" type="pres">
      <dgm:prSet presAssocID="{F1D341CB-E77C-4FCD-AA8C-8965C1837E40}" presName="BackAccent" presStyleLbl="bgShp" presStyleIdx="2" presStyleCnt="3"/>
      <dgm:spPr/>
    </dgm:pt>
    <dgm:pt modelId="{776E614A-8AB9-4072-A7A5-F38EC83B8577}" type="pres">
      <dgm:prSet presAssocID="{F1D341CB-E77C-4FCD-AA8C-8965C1837E40}" presName="Accent" presStyleLbl="alignNode1" presStyleIdx="2" presStyleCnt="3"/>
      <dgm:spPr/>
    </dgm:pt>
    <dgm:pt modelId="{6E6499EA-8677-4032-B4A6-9B8F34DBF7B8}" type="pres">
      <dgm:prSet presAssocID="{F1D341CB-E77C-4FCD-AA8C-8965C1837E40}" presName="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6D68A7-4DBC-467A-8FD2-4E8D73157EA5}" type="pres">
      <dgm:prSet presAssocID="{F1D341CB-E77C-4FCD-AA8C-8965C1837E40}" presName="Parent" presStyleLbl="revTx" presStyleIdx="5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331AB6-BAED-4AA2-9096-D5359314D6B8}" srcId="{F4E86629-1DB4-4C14-BCF9-05FC91C6A399}" destId="{16DA33C9-D284-4A21-9DBF-51D28DEE0191}" srcOrd="0" destOrd="0" parTransId="{7979143A-7428-4D44-8437-7546037AB7BA}" sibTransId="{7DD4AD7B-B4E7-4569-B2BF-F14CD292725F}"/>
    <dgm:cxn modelId="{8E09E61A-9254-41A6-9819-2F5A3488C3CE}" type="presOf" srcId="{A43AFBF0-D03A-4014-AB9E-6439F702A74F}" destId="{1D8F8D8C-6B52-4E78-A80E-CCC34CCD9E59}" srcOrd="0" destOrd="0" presId="urn:microsoft.com/office/officeart/2008/layout/IncreasingCircleProcess"/>
    <dgm:cxn modelId="{983F09D3-62CA-4ED7-A9D3-973153F67183}" srcId="{A43AFBF0-D03A-4014-AB9E-6439F702A74F}" destId="{199CFA0A-6D5F-4027-8D7A-D902D51512EB}" srcOrd="1" destOrd="0" parTransId="{80EC4FC1-C179-40E9-8A7B-96BBEBAC5D6C}" sibTransId="{A9860122-B730-4604-99D9-5909D6881AB8}"/>
    <dgm:cxn modelId="{31CD4BF1-83C9-4852-B9EE-BB0B29E88936}" type="presOf" srcId="{16DA33C9-D284-4A21-9DBF-51D28DEE0191}" destId="{E7C00363-55EE-4612-9F79-31C24E25749F}" srcOrd="0" destOrd="0" presId="urn:microsoft.com/office/officeart/2008/layout/IncreasingCircleProcess"/>
    <dgm:cxn modelId="{DF1764E3-6B74-4E3B-945B-2A753C4AD2DF}" type="presOf" srcId="{8ACE3ABE-2C2C-4A50-9591-CD86D0FEA90E}" destId="{253AA51D-77CA-4CC4-A956-0DF8B855F1B8}" srcOrd="0" destOrd="0" presId="urn:microsoft.com/office/officeart/2008/layout/IncreasingCircleProcess"/>
    <dgm:cxn modelId="{9127C6C4-A2B5-4278-96FA-B0D48A849D7E}" type="presOf" srcId="{F1D341CB-E77C-4FCD-AA8C-8965C1837E40}" destId="{1B6D68A7-4DBC-467A-8FD2-4E8D73157EA5}" srcOrd="0" destOrd="0" presId="urn:microsoft.com/office/officeart/2008/layout/IncreasingCircleProcess"/>
    <dgm:cxn modelId="{209C3ACF-9BE9-4690-9B84-4E1986240F78}" type="presOf" srcId="{199CFA0A-6D5F-4027-8D7A-D902D51512EB}" destId="{9FF7B4D0-480A-4097-AFAE-008938EF2118}" srcOrd="0" destOrd="0" presId="urn:microsoft.com/office/officeart/2008/layout/IncreasingCircleProcess"/>
    <dgm:cxn modelId="{2F4186AB-7E31-4852-88EF-2BE702B56871}" srcId="{A43AFBF0-D03A-4014-AB9E-6439F702A74F}" destId="{F4E86629-1DB4-4C14-BCF9-05FC91C6A399}" srcOrd="0" destOrd="0" parTransId="{874829C6-E76C-4EC6-BB49-98DB4566D900}" sibTransId="{B109C386-EB16-4515-A72B-40F26EF29957}"/>
    <dgm:cxn modelId="{B4573862-6423-48E2-84B4-03529ABD726E}" type="presOf" srcId="{C11A057E-1477-4FDB-A02B-A4069E4BA3D1}" destId="{6E6499EA-8677-4032-B4A6-9B8F34DBF7B8}" srcOrd="0" destOrd="0" presId="urn:microsoft.com/office/officeart/2008/layout/IncreasingCircleProcess"/>
    <dgm:cxn modelId="{8435DE31-09A7-453E-82E2-B7831C4D87D1}" srcId="{A43AFBF0-D03A-4014-AB9E-6439F702A74F}" destId="{F1D341CB-E77C-4FCD-AA8C-8965C1837E40}" srcOrd="2" destOrd="0" parTransId="{11C5E294-DAFE-4D64-AAC1-8987722A3B70}" sibTransId="{2F05AE3D-608C-45D3-A2ED-8259B43EA11B}"/>
    <dgm:cxn modelId="{B8818CA7-1D0B-426B-8403-135EB6C67D6C}" srcId="{F1D341CB-E77C-4FCD-AA8C-8965C1837E40}" destId="{C11A057E-1477-4FDB-A02B-A4069E4BA3D1}" srcOrd="0" destOrd="0" parTransId="{A063D2A0-4CBD-493A-A966-3E6B5A8AA36D}" sibTransId="{EC2B1283-9C24-4B23-A4E9-C0D350FF3EE9}"/>
    <dgm:cxn modelId="{470D76BF-4160-476E-B914-DAF83DA301EE}" type="presOf" srcId="{F4E86629-1DB4-4C14-BCF9-05FC91C6A399}" destId="{D22CE199-21F8-4C73-8807-463830B0EBD6}" srcOrd="0" destOrd="0" presId="urn:microsoft.com/office/officeart/2008/layout/IncreasingCircleProcess"/>
    <dgm:cxn modelId="{5BEC92FC-D4F0-4261-89E8-7658C4DE1AFC}" srcId="{199CFA0A-6D5F-4027-8D7A-D902D51512EB}" destId="{8ACE3ABE-2C2C-4A50-9591-CD86D0FEA90E}" srcOrd="0" destOrd="0" parTransId="{27B231D1-797E-463A-A93E-1205105DDBBF}" sibTransId="{5576FD23-6FD5-4AC9-AFDD-3B2957D8E64C}"/>
    <dgm:cxn modelId="{8CA37F74-0A2F-44AF-87DC-518BAA088F30}" type="presParOf" srcId="{1D8F8D8C-6B52-4E78-A80E-CCC34CCD9E59}" destId="{89C4F90B-B633-466A-A10F-96B76648C0AD}" srcOrd="0" destOrd="0" presId="urn:microsoft.com/office/officeart/2008/layout/IncreasingCircleProcess"/>
    <dgm:cxn modelId="{8D2A35B5-1D9C-4EFF-840E-559CB23056D1}" type="presParOf" srcId="{89C4F90B-B633-466A-A10F-96B76648C0AD}" destId="{F3F74D92-2D62-4AF7-BB36-9797B0526D23}" srcOrd="0" destOrd="0" presId="urn:microsoft.com/office/officeart/2008/layout/IncreasingCircleProcess"/>
    <dgm:cxn modelId="{7BF5C4AE-F39B-4416-B3CD-68782283B70F}" type="presParOf" srcId="{89C4F90B-B633-466A-A10F-96B76648C0AD}" destId="{083C96DE-522F-4C7F-B9B2-C7DC59D6E7BF}" srcOrd="1" destOrd="0" presId="urn:microsoft.com/office/officeart/2008/layout/IncreasingCircleProcess"/>
    <dgm:cxn modelId="{0DE8CBB6-2BE8-4065-BF18-6732E23B8793}" type="presParOf" srcId="{89C4F90B-B633-466A-A10F-96B76648C0AD}" destId="{E7C00363-55EE-4612-9F79-31C24E25749F}" srcOrd="2" destOrd="0" presId="urn:microsoft.com/office/officeart/2008/layout/IncreasingCircleProcess"/>
    <dgm:cxn modelId="{85C58DCC-4C94-4B91-AC1B-5AADF2C49F50}" type="presParOf" srcId="{89C4F90B-B633-466A-A10F-96B76648C0AD}" destId="{D22CE199-21F8-4C73-8807-463830B0EBD6}" srcOrd="3" destOrd="0" presId="urn:microsoft.com/office/officeart/2008/layout/IncreasingCircleProcess"/>
    <dgm:cxn modelId="{36C7C77F-428A-4261-87CB-6B19F471EBBC}" type="presParOf" srcId="{1D8F8D8C-6B52-4E78-A80E-CCC34CCD9E59}" destId="{B2B497B7-1128-40AD-8AD0-FA5E1E13528B}" srcOrd="1" destOrd="0" presId="urn:microsoft.com/office/officeart/2008/layout/IncreasingCircleProcess"/>
    <dgm:cxn modelId="{7E553048-B0A6-445E-9039-F314131D873C}" type="presParOf" srcId="{1D8F8D8C-6B52-4E78-A80E-CCC34CCD9E59}" destId="{D087631C-8E84-43A4-88F0-DC9467481626}" srcOrd="2" destOrd="0" presId="urn:microsoft.com/office/officeart/2008/layout/IncreasingCircleProcess"/>
    <dgm:cxn modelId="{EE942105-0A22-4131-B81A-40BC50E86DD9}" type="presParOf" srcId="{D087631C-8E84-43A4-88F0-DC9467481626}" destId="{D0250F02-8DCE-4512-8DE0-1D63D42E4D2B}" srcOrd="0" destOrd="0" presId="urn:microsoft.com/office/officeart/2008/layout/IncreasingCircleProcess"/>
    <dgm:cxn modelId="{12479026-E30D-4A54-9BD5-11E11AA400BC}" type="presParOf" srcId="{D087631C-8E84-43A4-88F0-DC9467481626}" destId="{3ED04B0B-426A-4015-9FFD-7AF0C6EDC5C7}" srcOrd="1" destOrd="0" presId="urn:microsoft.com/office/officeart/2008/layout/IncreasingCircleProcess"/>
    <dgm:cxn modelId="{F9509789-8F86-4C90-87FA-1478211F5AFB}" type="presParOf" srcId="{D087631C-8E84-43A4-88F0-DC9467481626}" destId="{253AA51D-77CA-4CC4-A956-0DF8B855F1B8}" srcOrd="2" destOrd="0" presId="urn:microsoft.com/office/officeart/2008/layout/IncreasingCircleProcess"/>
    <dgm:cxn modelId="{1783BDBC-E5A3-417C-9C46-ABAAEDBE9CF5}" type="presParOf" srcId="{D087631C-8E84-43A4-88F0-DC9467481626}" destId="{9FF7B4D0-480A-4097-AFAE-008938EF2118}" srcOrd="3" destOrd="0" presId="urn:microsoft.com/office/officeart/2008/layout/IncreasingCircleProcess"/>
    <dgm:cxn modelId="{3BCA14D1-F579-4730-9E23-1252138E6787}" type="presParOf" srcId="{1D8F8D8C-6B52-4E78-A80E-CCC34CCD9E59}" destId="{E42A9034-8FE9-41C4-B0B9-F36C9DE1D6DF}" srcOrd="3" destOrd="0" presId="urn:microsoft.com/office/officeart/2008/layout/IncreasingCircleProcess"/>
    <dgm:cxn modelId="{06520136-6975-44E5-90BB-C8BAE6410A59}" type="presParOf" srcId="{1D8F8D8C-6B52-4E78-A80E-CCC34CCD9E59}" destId="{3D6CA77C-1119-49F5-830B-39443AA0DF6B}" srcOrd="4" destOrd="0" presId="urn:microsoft.com/office/officeart/2008/layout/IncreasingCircleProcess"/>
    <dgm:cxn modelId="{C3B11DEE-96D2-44AC-A936-939B7C92C5A0}" type="presParOf" srcId="{3D6CA77C-1119-49F5-830B-39443AA0DF6B}" destId="{1E78D489-6591-4997-A992-2D77A31C8198}" srcOrd="0" destOrd="0" presId="urn:microsoft.com/office/officeart/2008/layout/IncreasingCircleProcess"/>
    <dgm:cxn modelId="{E652D242-C36A-45D5-9A6E-B12F973B4789}" type="presParOf" srcId="{3D6CA77C-1119-49F5-830B-39443AA0DF6B}" destId="{776E614A-8AB9-4072-A7A5-F38EC83B8577}" srcOrd="1" destOrd="0" presId="urn:microsoft.com/office/officeart/2008/layout/IncreasingCircleProcess"/>
    <dgm:cxn modelId="{A4E77C55-F939-4C8A-937F-333CF5175FD7}" type="presParOf" srcId="{3D6CA77C-1119-49F5-830B-39443AA0DF6B}" destId="{6E6499EA-8677-4032-B4A6-9B8F34DBF7B8}" srcOrd="2" destOrd="0" presId="urn:microsoft.com/office/officeart/2008/layout/IncreasingCircleProcess"/>
    <dgm:cxn modelId="{74A3FC7F-7897-446D-B604-C69A02FD99C2}" type="presParOf" srcId="{3D6CA77C-1119-49F5-830B-39443AA0DF6B}" destId="{1B6D68A7-4DBC-467A-8FD2-4E8D73157EA5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587782-2BF8-42B3-88EE-EAF5422E97DA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F99540E-A7C9-4CA7-A315-5F53196C80DC}">
      <dgm:prSet phldrT="[文本]" custT="1"/>
      <dgm:spPr/>
      <dgm:t>
        <a:bodyPr/>
        <a:lstStyle/>
        <a:p>
          <a:pPr algn="l"/>
          <a:r>
            <a:rPr lang="zh-CN" sz="2000" dirty="0" smtClean="0">
              <a:solidFill>
                <a:schemeClr val="tx1"/>
              </a:solidFill>
            </a:rPr>
            <a:t>峰度β</a:t>
          </a:r>
          <a:r>
            <a:rPr lang="en-US" sz="2000" dirty="0" smtClean="0">
              <a:solidFill>
                <a:schemeClr val="tx1"/>
              </a:solidFill>
            </a:rPr>
            <a:t>&gt;0</a:t>
          </a:r>
          <a:r>
            <a:rPr lang="zh-CN" sz="2000" dirty="0" smtClean="0">
              <a:solidFill>
                <a:schemeClr val="tx1"/>
              </a:solidFill>
            </a:rPr>
            <a:t>时</a:t>
          </a:r>
          <a:r>
            <a:rPr lang="zh-CN" altLang="en-US" sz="2000" dirty="0" smtClean="0">
              <a:solidFill>
                <a:schemeClr val="tx1"/>
              </a:solidFill>
            </a:rPr>
            <a:t>，</a:t>
          </a:r>
          <a:r>
            <a:rPr lang="zh-CN" sz="2000" dirty="0" smtClean="0">
              <a:solidFill>
                <a:schemeClr val="tx1"/>
              </a:solidFill>
            </a:rPr>
            <a:t>呈尖峰状态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97D96697-F6C5-4127-A676-8672B0664D91}" type="parTrans" cxnId="{04BF9DAC-13C1-4944-8BFB-7F790194DDE3}">
      <dgm:prSet/>
      <dgm:spPr/>
      <dgm:t>
        <a:bodyPr/>
        <a:lstStyle/>
        <a:p>
          <a:endParaRPr lang="zh-CN" altLang="en-US"/>
        </a:p>
      </dgm:t>
    </dgm:pt>
    <dgm:pt modelId="{6707A08B-93C0-4354-A8A4-CA094A5B8B6A}" type="sibTrans" cxnId="{04BF9DAC-13C1-4944-8BFB-7F790194DDE3}">
      <dgm:prSet/>
      <dgm:spPr/>
      <dgm:t>
        <a:bodyPr/>
        <a:lstStyle/>
        <a:p>
          <a:endParaRPr lang="zh-CN" altLang="en-US"/>
        </a:p>
      </dgm:t>
    </dgm:pt>
    <dgm:pt modelId="{094AA015-583F-4BBD-B34A-880BF38835D1}">
      <dgm:prSet phldrT="[文本]" custT="1"/>
      <dgm:spPr/>
      <dgm:t>
        <a:bodyPr/>
        <a:lstStyle/>
        <a:p>
          <a:pPr algn="l"/>
          <a:r>
            <a:rPr lang="zh-CN" sz="2000" dirty="0" smtClean="0">
              <a:solidFill>
                <a:schemeClr val="tx1"/>
              </a:solidFill>
            </a:rPr>
            <a:t>当β</a:t>
          </a:r>
          <a:r>
            <a:rPr lang="en-US" sz="2000" dirty="0" smtClean="0">
              <a:solidFill>
                <a:schemeClr val="tx1"/>
              </a:solidFill>
            </a:rPr>
            <a:t>&lt;0</a:t>
          </a:r>
          <a:r>
            <a:rPr lang="zh-CN" sz="2000" dirty="0" smtClean="0">
              <a:solidFill>
                <a:schemeClr val="tx1"/>
              </a:solidFill>
            </a:rPr>
            <a:t>时</a:t>
          </a:r>
          <a:r>
            <a:rPr lang="zh-CN" altLang="en-US" sz="2000" dirty="0" smtClean="0">
              <a:solidFill>
                <a:schemeClr val="tx1"/>
              </a:solidFill>
            </a:rPr>
            <a:t>，</a:t>
          </a:r>
          <a:r>
            <a:rPr lang="zh-CN" sz="2000" dirty="0" smtClean="0">
              <a:solidFill>
                <a:schemeClr val="tx1"/>
              </a:solidFill>
            </a:rPr>
            <a:t>呈平坦峰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30E07C3E-840E-4629-B1EA-18CA6182331E}" type="parTrans" cxnId="{34027046-2284-49F2-9609-A29BAE1F5214}">
      <dgm:prSet/>
      <dgm:spPr/>
      <dgm:t>
        <a:bodyPr/>
        <a:lstStyle/>
        <a:p>
          <a:endParaRPr lang="zh-CN" altLang="en-US"/>
        </a:p>
      </dgm:t>
    </dgm:pt>
    <dgm:pt modelId="{2D4C0AC4-2810-424A-ABE1-359C534CEDF7}" type="sibTrans" cxnId="{34027046-2284-49F2-9609-A29BAE1F5214}">
      <dgm:prSet/>
      <dgm:spPr/>
      <dgm:t>
        <a:bodyPr/>
        <a:lstStyle/>
        <a:p>
          <a:endParaRPr lang="zh-CN" altLang="en-US"/>
        </a:p>
      </dgm:t>
    </dgm:pt>
    <dgm:pt modelId="{D2BA7572-B1C5-4BFB-B123-906615E4E530}" type="pres">
      <dgm:prSet presAssocID="{C1587782-2BF8-42B3-88EE-EAF5422E97D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F8FAE50-5EC0-48E2-A671-B86872A00BCC}" type="pres">
      <dgm:prSet presAssocID="{C1587782-2BF8-42B3-88EE-EAF5422E97DA}" presName="ribbon" presStyleLbl="node1" presStyleIdx="0" presStyleCnt="1" custScaleX="135652" custScaleY="100000" custLinFactNeighborX="1739" custLinFactNeighborY="-8696"/>
      <dgm:spPr>
        <a:solidFill>
          <a:srgbClr val="92D050"/>
        </a:solidFill>
      </dgm:spPr>
    </dgm:pt>
    <dgm:pt modelId="{AAB648A5-5649-43F9-B266-0E6B4CCA9FF3}" type="pres">
      <dgm:prSet presAssocID="{C1587782-2BF8-42B3-88EE-EAF5422E97DA}" presName="leftArrowText" presStyleLbl="node1" presStyleIdx="0" presStyleCnt="1" custLinFactNeighborX="-11331" custLinFactNeighborY="-222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AAB831-66D2-4B86-BA72-6FCB910975B5}" type="pres">
      <dgm:prSet presAssocID="{C1587782-2BF8-42B3-88EE-EAF5422E97DA}" presName="rightArrowText" presStyleLbl="node1" presStyleIdx="0" presStyleCnt="1" custLinFactNeighborX="17837" custLinFactNeighborY="11491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4027046-2284-49F2-9609-A29BAE1F5214}" srcId="{C1587782-2BF8-42B3-88EE-EAF5422E97DA}" destId="{094AA015-583F-4BBD-B34A-880BF38835D1}" srcOrd="1" destOrd="0" parTransId="{30E07C3E-840E-4629-B1EA-18CA6182331E}" sibTransId="{2D4C0AC4-2810-424A-ABE1-359C534CEDF7}"/>
    <dgm:cxn modelId="{75F428D9-E0E2-4FDD-8AB1-F7851234CFC6}" type="presOf" srcId="{094AA015-583F-4BBD-B34A-880BF38835D1}" destId="{2CAAB831-66D2-4B86-BA72-6FCB910975B5}" srcOrd="0" destOrd="0" presId="urn:microsoft.com/office/officeart/2005/8/layout/arrow6"/>
    <dgm:cxn modelId="{04BF9DAC-13C1-4944-8BFB-7F790194DDE3}" srcId="{C1587782-2BF8-42B3-88EE-EAF5422E97DA}" destId="{7F99540E-A7C9-4CA7-A315-5F53196C80DC}" srcOrd="0" destOrd="0" parTransId="{97D96697-F6C5-4127-A676-8672B0664D91}" sibTransId="{6707A08B-93C0-4354-A8A4-CA094A5B8B6A}"/>
    <dgm:cxn modelId="{E4B136C7-BB97-4BB3-BA2E-E67CD2CBDE8F}" type="presOf" srcId="{C1587782-2BF8-42B3-88EE-EAF5422E97DA}" destId="{D2BA7572-B1C5-4BFB-B123-906615E4E530}" srcOrd="0" destOrd="0" presId="urn:microsoft.com/office/officeart/2005/8/layout/arrow6"/>
    <dgm:cxn modelId="{81391FEA-B9E5-4EF8-B8D7-39EF30403BD9}" type="presOf" srcId="{7F99540E-A7C9-4CA7-A315-5F53196C80DC}" destId="{AAB648A5-5649-43F9-B266-0E6B4CCA9FF3}" srcOrd="0" destOrd="0" presId="urn:microsoft.com/office/officeart/2005/8/layout/arrow6"/>
    <dgm:cxn modelId="{88279BE5-BE28-49E3-A8D3-8FD56A8CA4EA}" type="presParOf" srcId="{D2BA7572-B1C5-4BFB-B123-906615E4E530}" destId="{1F8FAE50-5EC0-48E2-A671-B86872A00BCC}" srcOrd="0" destOrd="0" presId="urn:microsoft.com/office/officeart/2005/8/layout/arrow6"/>
    <dgm:cxn modelId="{2DDD346C-5283-4264-998C-9B81D4AE20EA}" type="presParOf" srcId="{D2BA7572-B1C5-4BFB-B123-906615E4E530}" destId="{AAB648A5-5649-43F9-B266-0E6B4CCA9FF3}" srcOrd="1" destOrd="0" presId="urn:microsoft.com/office/officeart/2005/8/layout/arrow6"/>
    <dgm:cxn modelId="{C71F5877-C7EC-4555-B631-227D81AA3FFE}" type="presParOf" srcId="{D2BA7572-B1C5-4BFB-B123-906615E4E530}" destId="{2CAAB831-66D2-4B86-BA72-6FCB910975B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944B46-7345-437F-9DC3-C74775229C40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19C02D0-A4A3-4BCF-A2BF-045CDD84BC2E}">
      <dgm:prSet phldrT="[文本]" custT="1"/>
      <dgm:spPr/>
      <dgm:t>
        <a:bodyPr/>
        <a:lstStyle/>
        <a:p>
          <a:pPr algn="l"/>
          <a:r>
            <a:rPr lang="zh-CN" altLang="en-US" sz="2000" b="1" dirty="0" smtClean="0"/>
            <a:t>一种是总体固有的随机变异性的极端项，属同一总体</a:t>
          </a:r>
          <a:endParaRPr lang="zh-CN" altLang="en-US" sz="2000" b="1" dirty="0"/>
        </a:p>
      </dgm:t>
    </dgm:pt>
    <dgm:pt modelId="{AB479E9C-80F2-4756-9299-A4033691CF44}" type="parTrans" cxnId="{94F1DD72-03D3-4638-82DD-3CBCBC027A0B}">
      <dgm:prSet/>
      <dgm:spPr/>
      <dgm:t>
        <a:bodyPr/>
        <a:lstStyle/>
        <a:p>
          <a:endParaRPr lang="zh-CN" altLang="en-US"/>
        </a:p>
      </dgm:t>
    </dgm:pt>
    <dgm:pt modelId="{B7E87CC3-BBCC-4D9D-9B8B-BFBB631A4186}" type="sibTrans" cxnId="{94F1DD72-03D3-4638-82DD-3CBCBC027A0B}">
      <dgm:prSet/>
      <dgm:spPr/>
      <dgm:t>
        <a:bodyPr/>
        <a:lstStyle/>
        <a:p>
          <a:endParaRPr lang="zh-CN" altLang="en-US"/>
        </a:p>
      </dgm:t>
    </dgm:pt>
    <dgm:pt modelId="{D798EEDA-E659-40E6-8168-3E21E4C407A8}">
      <dgm:prSet phldrT="[文本]"/>
      <dgm:spPr/>
      <dgm:t>
        <a:bodyPr/>
        <a:lstStyle/>
        <a:p>
          <a:r>
            <a:rPr lang="zh-CN" dirty="0" smtClean="0">
              <a:solidFill>
                <a:srgbClr val="FF0000"/>
              </a:solidFill>
            </a:rPr>
            <a:t>一种是有由于实验条件和方法的偶然偏离，不属同一总体</a:t>
          </a:r>
          <a:endParaRPr lang="zh-CN" altLang="en-US" dirty="0">
            <a:solidFill>
              <a:srgbClr val="FF0000"/>
            </a:solidFill>
          </a:endParaRPr>
        </a:p>
      </dgm:t>
    </dgm:pt>
    <dgm:pt modelId="{D6A412F3-830B-46AA-8E8E-2563BA479B47}" type="parTrans" cxnId="{F8CB062F-7E60-45F4-ADD1-CDEDB97FEBE5}">
      <dgm:prSet/>
      <dgm:spPr/>
      <dgm:t>
        <a:bodyPr/>
        <a:lstStyle/>
        <a:p>
          <a:endParaRPr lang="zh-CN" altLang="en-US"/>
        </a:p>
      </dgm:t>
    </dgm:pt>
    <dgm:pt modelId="{4C00280B-7CDA-4E6F-A4AA-1F5E55D51331}" type="sibTrans" cxnId="{F8CB062F-7E60-45F4-ADD1-CDEDB97FEBE5}">
      <dgm:prSet/>
      <dgm:spPr/>
      <dgm:t>
        <a:bodyPr/>
        <a:lstStyle/>
        <a:p>
          <a:endParaRPr lang="zh-CN" altLang="en-US"/>
        </a:p>
      </dgm:t>
    </dgm:pt>
    <dgm:pt modelId="{8A71C9EA-B250-4B6A-9182-36F59F4AF31A}" type="pres">
      <dgm:prSet presAssocID="{42944B46-7345-437F-9DC3-C74775229C4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7E538A0-8EB7-4C25-B9B2-E9CFC31A9241}" type="pres">
      <dgm:prSet presAssocID="{C19C02D0-A4A3-4BCF-A2BF-045CDD84BC2E}" presName="upArrow" presStyleLbl="node1" presStyleIdx="0" presStyleCnt="2" custScaleX="166834" custScaleY="153694" custLinFactNeighborX="-12629" custLinFactNeighborY="24225"/>
      <dgm:spPr/>
    </dgm:pt>
    <dgm:pt modelId="{4CC20B00-A33B-44B8-9B1D-13CEB7818C8E}" type="pres">
      <dgm:prSet presAssocID="{C19C02D0-A4A3-4BCF-A2BF-045CDD84BC2E}" presName="upArrowText" presStyleLbl="revTx" presStyleIdx="0" presStyleCnt="2" custScaleX="82101" custScaleY="95863" custLinFactNeighborX="-76725" custLinFactNeighborY="2771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71288D-DE96-43D3-A614-0C3129ABE350}" type="pres">
      <dgm:prSet presAssocID="{D798EEDA-E659-40E6-8168-3E21E4C407A8}" presName="downArrow" presStyleLbl="node1" presStyleIdx="1" presStyleCnt="2" custScaleX="198238" custScaleY="160487" custLinFactX="28651" custLinFactNeighborX="100000" custLinFactNeighborY="-28865"/>
      <dgm:spPr/>
    </dgm:pt>
    <dgm:pt modelId="{4F0AA05F-7FE6-489D-9A23-F2432E7930C7}" type="pres">
      <dgm:prSet presAssocID="{D798EEDA-E659-40E6-8168-3E21E4C407A8}" presName="downArrowText" presStyleLbl="revTx" presStyleIdx="1" presStyleCnt="2" custLinFactNeighborX="496" custLinFactNeighborY="-2238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0DE4D78-B445-4A5F-A334-A5CD3C7D18FC}" type="presOf" srcId="{C19C02D0-A4A3-4BCF-A2BF-045CDD84BC2E}" destId="{4CC20B00-A33B-44B8-9B1D-13CEB7818C8E}" srcOrd="0" destOrd="0" presId="urn:microsoft.com/office/officeart/2005/8/layout/arrow4"/>
    <dgm:cxn modelId="{94F1DD72-03D3-4638-82DD-3CBCBC027A0B}" srcId="{42944B46-7345-437F-9DC3-C74775229C40}" destId="{C19C02D0-A4A3-4BCF-A2BF-045CDD84BC2E}" srcOrd="0" destOrd="0" parTransId="{AB479E9C-80F2-4756-9299-A4033691CF44}" sibTransId="{B7E87CC3-BBCC-4D9D-9B8B-BFBB631A4186}"/>
    <dgm:cxn modelId="{F8CB062F-7E60-45F4-ADD1-CDEDB97FEBE5}" srcId="{42944B46-7345-437F-9DC3-C74775229C40}" destId="{D798EEDA-E659-40E6-8168-3E21E4C407A8}" srcOrd="1" destOrd="0" parTransId="{D6A412F3-830B-46AA-8E8E-2563BA479B47}" sibTransId="{4C00280B-7CDA-4E6F-A4AA-1F5E55D51331}"/>
    <dgm:cxn modelId="{55C57C57-D2D0-40A0-9D2D-01A81678F2DF}" type="presOf" srcId="{42944B46-7345-437F-9DC3-C74775229C40}" destId="{8A71C9EA-B250-4B6A-9182-36F59F4AF31A}" srcOrd="0" destOrd="0" presId="urn:microsoft.com/office/officeart/2005/8/layout/arrow4"/>
    <dgm:cxn modelId="{BE5A514A-C518-4579-8E5E-AE999A706070}" type="presOf" srcId="{D798EEDA-E659-40E6-8168-3E21E4C407A8}" destId="{4F0AA05F-7FE6-489D-9A23-F2432E7930C7}" srcOrd="0" destOrd="0" presId="urn:microsoft.com/office/officeart/2005/8/layout/arrow4"/>
    <dgm:cxn modelId="{B1DC44A8-44A7-4533-BB8E-23B784990315}" type="presParOf" srcId="{8A71C9EA-B250-4B6A-9182-36F59F4AF31A}" destId="{77E538A0-8EB7-4C25-B9B2-E9CFC31A9241}" srcOrd="0" destOrd="0" presId="urn:microsoft.com/office/officeart/2005/8/layout/arrow4"/>
    <dgm:cxn modelId="{2A9A5A56-0B99-448A-A05F-661BCB5C9666}" type="presParOf" srcId="{8A71C9EA-B250-4B6A-9182-36F59F4AF31A}" destId="{4CC20B00-A33B-44B8-9B1D-13CEB7818C8E}" srcOrd="1" destOrd="0" presId="urn:microsoft.com/office/officeart/2005/8/layout/arrow4"/>
    <dgm:cxn modelId="{6592B2B4-FB4C-4435-A3FE-2BC6975124E5}" type="presParOf" srcId="{8A71C9EA-B250-4B6A-9182-36F59F4AF31A}" destId="{2571288D-DE96-43D3-A614-0C3129ABE350}" srcOrd="2" destOrd="0" presId="urn:microsoft.com/office/officeart/2005/8/layout/arrow4"/>
    <dgm:cxn modelId="{D4DD4A72-9002-4022-85D8-7FABB5FCBA27}" type="presParOf" srcId="{8A71C9EA-B250-4B6A-9182-36F59F4AF31A}" destId="{4F0AA05F-7FE6-489D-9A23-F2432E7930C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D190CB-675C-43A4-B8D1-0FCED52874A5}">
      <dsp:nvSpPr>
        <dsp:cNvPr id="0" name=""/>
        <dsp:cNvSpPr/>
      </dsp:nvSpPr>
      <dsp:spPr>
        <a:xfrm>
          <a:off x="1562157" y="-27747"/>
          <a:ext cx="897504" cy="460738"/>
        </a:xfrm>
        <a:prstGeom prst="round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>
              <a:solidFill>
                <a:schemeClr val="tx1"/>
              </a:solidFill>
            </a:rPr>
            <a:t>1</a:t>
          </a:r>
          <a:r>
            <a:rPr lang="zh-CN" altLang="en-US" sz="2000" kern="1200" dirty="0" smtClean="0">
              <a:solidFill>
                <a:schemeClr val="tx1"/>
              </a:solidFill>
            </a:rPr>
            <a:t>众数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584648" y="-5256"/>
        <a:ext cx="852522" cy="415756"/>
      </dsp:txXfrm>
    </dsp:sp>
    <dsp:sp modelId="{6907FF64-E206-4FDF-A1D8-AB5EF74773C5}">
      <dsp:nvSpPr>
        <dsp:cNvPr id="0" name=""/>
        <dsp:cNvSpPr/>
      </dsp:nvSpPr>
      <dsp:spPr>
        <a:xfrm>
          <a:off x="1090257" y="202622"/>
          <a:ext cx="1841303" cy="1841303"/>
        </a:xfrm>
        <a:custGeom>
          <a:avLst/>
          <a:gdLst/>
          <a:ahLst/>
          <a:cxnLst/>
          <a:rect l="0" t="0" r="0" b="0"/>
          <a:pathLst>
            <a:path>
              <a:moveTo>
                <a:pt x="1373128" y="118863"/>
              </a:moveTo>
              <a:arcTo wR="920651" hR="920651" stAng="17966252" swAng="15775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9532C3-A310-4F80-ABC4-EAA167A01D4C}">
      <dsp:nvSpPr>
        <dsp:cNvPr id="0" name=""/>
        <dsp:cNvSpPr/>
      </dsp:nvSpPr>
      <dsp:spPr>
        <a:xfrm>
          <a:off x="2294597" y="608407"/>
          <a:ext cx="1183807" cy="460738"/>
        </a:xfrm>
        <a:prstGeom prst="roundRect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>
              <a:solidFill>
                <a:schemeClr val="tx1"/>
              </a:solidFill>
            </a:rPr>
            <a:t>3</a:t>
          </a:r>
          <a:r>
            <a:rPr lang="zh-CN" altLang="en-US" sz="2000" kern="1200" dirty="0" smtClean="0">
              <a:solidFill>
                <a:schemeClr val="tx1"/>
              </a:solidFill>
            </a:rPr>
            <a:t>分位数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317088" y="630898"/>
        <a:ext cx="1138825" cy="415756"/>
      </dsp:txXfrm>
    </dsp:sp>
    <dsp:sp modelId="{0BBDA1F4-B248-42A7-99FD-8DF523EE63DA}">
      <dsp:nvSpPr>
        <dsp:cNvPr id="0" name=""/>
        <dsp:cNvSpPr/>
      </dsp:nvSpPr>
      <dsp:spPr>
        <a:xfrm>
          <a:off x="1104061" y="316159"/>
          <a:ext cx="1841303" cy="1841303"/>
        </a:xfrm>
        <a:custGeom>
          <a:avLst/>
          <a:gdLst/>
          <a:ahLst/>
          <a:cxnLst/>
          <a:rect l="0" t="0" r="0" b="0"/>
          <a:pathLst>
            <a:path>
              <a:moveTo>
                <a:pt x="1826533" y="756400"/>
              </a:moveTo>
              <a:arcTo wR="920651" hR="920651" stAng="20983378" swAng="127780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28DCF5-656F-4242-BC51-2AA5C963E782}">
      <dsp:nvSpPr>
        <dsp:cNvPr id="0" name=""/>
        <dsp:cNvSpPr/>
      </dsp:nvSpPr>
      <dsp:spPr>
        <a:xfrm>
          <a:off x="2073600" y="1416197"/>
          <a:ext cx="1362411" cy="635565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0" kern="1200" dirty="0" smtClean="0">
              <a:solidFill>
                <a:schemeClr val="tx1"/>
              </a:solidFill>
            </a:rPr>
            <a:t>5</a:t>
          </a:r>
          <a:r>
            <a:rPr lang="zh-CN" altLang="en-US" sz="2000" b="0" kern="1200" dirty="0" smtClean="0">
              <a:solidFill>
                <a:schemeClr val="tx1"/>
              </a:solidFill>
            </a:rPr>
            <a:t>几何平均数</a:t>
          </a:r>
          <a:endParaRPr lang="zh-CN" altLang="en-US" sz="2000" b="0" kern="1200" dirty="0">
            <a:solidFill>
              <a:schemeClr val="tx1"/>
            </a:solidFill>
          </a:endParaRPr>
        </a:p>
      </dsp:txBody>
      <dsp:txXfrm>
        <a:off x="2104626" y="1447223"/>
        <a:ext cx="1300359" cy="573513"/>
      </dsp:txXfrm>
    </dsp:sp>
    <dsp:sp modelId="{4C0228A0-0AE1-4BD7-A535-862BC6441AE4}">
      <dsp:nvSpPr>
        <dsp:cNvPr id="0" name=""/>
        <dsp:cNvSpPr/>
      </dsp:nvSpPr>
      <dsp:spPr>
        <a:xfrm>
          <a:off x="1202878" y="221299"/>
          <a:ext cx="1841303" cy="1841303"/>
        </a:xfrm>
        <a:custGeom>
          <a:avLst/>
          <a:gdLst/>
          <a:ahLst/>
          <a:cxnLst/>
          <a:rect l="0" t="0" r="0" b="0"/>
          <a:pathLst>
            <a:path>
              <a:moveTo>
                <a:pt x="1055659" y="1831351"/>
              </a:moveTo>
              <a:arcTo wR="920651" hR="920651" stAng="4894054" swAng="22059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7EAEC-6D4B-489E-81E3-5A71E7A36218}">
      <dsp:nvSpPr>
        <dsp:cNvPr id="0" name=""/>
        <dsp:cNvSpPr/>
      </dsp:nvSpPr>
      <dsp:spPr>
        <a:xfrm>
          <a:off x="870958" y="1444641"/>
          <a:ext cx="920527" cy="504835"/>
        </a:xfrm>
        <a:prstGeom prst="roundRect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>
              <a:solidFill>
                <a:schemeClr val="tx1"/>
              </a:solidFill>
            </a:rPr>
            <a:t>4</a:t>
          </a:r>
          <a:r>
            <a:rPr lang="zh-CN" altLang="en-US" sz="2000" kern="1200" dirty="0" smtClean="0">
              <a:solidFill>
                <a:schemeClr val="tx1"/>
              </a:solidFill>
            </a:rPr>
            <a:t>均值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895602" y="1469285"/>
        <a:ext cx="871239" cy="455547"/>
      </dsp:txXfrm>
    </dsp:sp>
    <dsp:sp modelId="{833E4952-5FE7-4E60-9A9A-524914B09392}">
      <dsp:nvSpPr>
        <dsp:cNvPr id="0" name=""/>
        <dsp:cNvSpPr/>
      </dsp:nvSpPr>
      <dsp:spPr>
        <a:xfrm>
          <a:off x="1091604" y="127206"/>
          <a:ext cx="1841303" cy="1841303"/>
        </a:xfrm>
        <a:custGeom>
          <a:avLst/>
          <a:gdLst/>
          <a:ahLst/>
          <a:cxnLst/>
          <a:rect l="0" t="0" r="0" b="0"/>
          <a:pathLst>
            <a:path>
              <a:moveTo>
                <a:pt x="88234" y="1313947"/>
              </a:moveTo>
              <a:arcTo wR="920651" hR="920651" stAng="9282627" swAng="142346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49211-C982-4588-BB21-79C21DCD9C26}">
      <dsp:nvSpPr>
        <dsp:cNvPr id="0" name=""/>
        <dsp:cNvSpPr/>
      </dsp:nvSpPr>
      <dsp:spPr>
        <a:xfrm>
          <a:off x="554042" y="608407"/>
          <a:ext cx="1162550" cy="460738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kern="1200" dirty="0" smtClean="0">
              <a:solidFill>
                <a:schemeClr val="tx1"/>
              </a:solidFill>
            </a:rPr>
            <a:t>2</a:t>
          </a:r>
          <a:r>
            <a:rPr lang="zh-CN" altLang="en-US" sz="2000" kern="1200" dirty="0" smtClean="0">
              <a:solidFill>
                <a:schemeClr val="tx1"/>
              </a:solidFill>
            </a:rPr>
            <a:t>中位数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576533" y="630898"/>
        <a:ext cx="1117568" cy="415756"/>
      </dsp:txXfrm>
    </dsp:sp>
    <dsp:sp modelId="{9340FD7E-65BA-4886-8479-DC7A5DB1EC9D}">
      <dsp:nvSpPr>
        <dsp:cNvPr id="0" name=""/>
        <dsp:cNvSpPr/>
      </dsp:nvSpPr>
      <dsp:spPr>
        <a:xfrm>
          <a:off x="1090257" y="202622"/>
          <a:ext cx="1841303" cy="1841303"/>
        </a:xfrm>
        <a:custGeom>
          <a:avLst/>
          <a:gdLst/>
          <a:ahLst/>
          <a:cxnLst/>
          <a:rect l="0" t="0" r="0" b="0"/>
          <a:pathLst>
            <a:path>
              <a:moveTo>
                <a:pt x="159823" y="402250"/>
              </a:moveTo>
              <a:arcTo wR="920651" hR="920651" stAng="12856148" swAng="157759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296F5-7C8C-4D50-BC29-29B6839BDF4E}">
      <dsp:nvSpPr>
        <dsp:cNvPr id="0" name=""/>
        <dsp:cNvSpPr/>
      </dsp:nvSpPr>
      <dsp:spPr>
        <a:xfrm>
          <a:off x="908950" y="236024"/>
          <a:ext cx="2409377" cy="2409377"/>
        </a:xfrm>
        <a:prstGeom prst="pie">
          <a:avLst>
            <a:gd name="adj1" fmla="val 16200000"/>
            <a:gd name="adj2" fmla="val 180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十分位数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178750" y="746583"/>
        <a:ext cx="860492" cy="717076"/>
      </dsp:txXfrm>
    </dsp:sp>
    <dsp:sp modelId="{654C9B99-1A13-4945-A188-1E35DB85E3DA}">
      <dsp:nvSpPr>
        <dsp:cNvPr id="0" name=""/>
        <dsp:cNvSpPr/>
      </dsp:nvSpPr>
      <dsp:spPr>
        <a:xfrm>
          <a:off x="883543" y="272489"/>
          <a:ext cx="2409377" cy="2409377"/>
        </a:xfrm>
        <a:prstGeom prst="pie">
          <a:avLst>
            <a:gd name="adj1" fmla="val 1800000"/>
            <a:gd name="adj2" fmla="val 9000000"/>
          </a:avLst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百分位数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457204" y="1835716"/>
        <a:ext cx="1290738" cy="631027"/>
      </dsp:txXfrm>
    </dsp:sp>
    <dsp:sp modelId="{425B1E9D-BB7C-48C9-BB7F-A747E231CA52}">
      <dsp:nvSpPr>
        <dsp:cNvPr id="0" name=""/>
        <dsp:cNvSpPr/>
      </dsp:nvSpPr>
      <dsp:spPr>
        <a:xfrm>
          <a:off x="833921" y="186439"/>
          <a:ext cx="2409377" cy="2409377"/>
        </a:xfrm>
        <a:prstGeom prst="pie">
          <a:avLst>
            <a:gd name="adj1" fmla="val 9000000"/>
            <a:gd name="adj2" fmla="val 1620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四分位数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113007" y="696998"/>
        <a:ext cx="860492" cy="717076"/>
      </dsp:txXfrm>
    </dsp:sp>
    <dsp:sp modelId="{C8536AC3-7C9D-4575-BC54-A3E5F40A8D65}">
      <dsp:nvSpPr>
        <dsp:cNvPr id="0" name=""/>
        <dsp:cNvSpPr/>
      </dsp:nvSpPr>
      <dsp:spPr>
        <a:xfrm>
          <a:off x="759807" y="11139"/>
          <a:ext cx="2707681" cy="2707681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CB246-D094-4DE0-8F08-4D66FABF9A1B}">
      <dsp:nvSpPr>
        <dsp:cNvPr id="0" name=""/>
        <dsp:cNvSpPr/>
      </dsp:nvSpPr>
      <dsp:spPr>
        <a:xfrm>
          <a:off x="734391" y="123184"/>
          <a:ext cx="2707681" cy="2707681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93C05B-62D3-4D8B-9803-42B609D12094}">
      <dsp:nvSpPr>
        <dsp:cNvPr id="0" name=""/>
        <dsp:cNvSpPr/>
      </dsp:nvSpPr>
      <dsp:spPr>
        <a:xfrm>
          <a:off x="684570" y="37287"/>
          <a:ext cx="2707681" cy="2707681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3C1FB-0957-4201-A966-F5030A12FFCB}">
      <dsp:nvSpPr>
        <dsp:cNvPr id="0" name=""/>
        <dsp:cNvSpPr/>
      </dsp:nvSpPr>
      <dsp:spPr>
        <a:xfrm>
          <a:off x="576055" y="0"/>
          <a:ext cx="4896544" cy="4896544"/>
        </a:xfrm>
        <a:prstGeom prst="triangle">
          <a:avLst/>
        </a:prstGeom>
        <a:solidFill>
          <a:schemeClr val="accent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4FC91-622A-4A06-9FE7-80CB6E682CA5}">
      <dsp:nvSpPr>
        <dsp:cNvPr id="0" name=""/>
        <dsp:cNvSpPr/>
      </dsp:nvSpPr>
      <dsp:spPr>
        <a:xfrm>
          <a:off x="59303" y="279806"/>
          <a:ext cx="3182753" cy="1105547"/>
        </a:xfrm>
        <a:prstGeom prst="roundRect">
          <a:avLst/>
        </a:prstGeom>
        <a:solidFill>
          <a:srgbClr val="0070C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三者之间取决于数据的</a:t>
          </a:r>
          <a:r>
            <a:rPr lang="zh-CN" altLang="en-US" sz="2000" b="1" kern="1200" dirty="0" smtClean="0">
              <a:solidFill>
                <a:srgbClr val="FF0000"/>
              </a:solidFill>
            </a:rPr>
            <a:t>次数分布</a:t>
          </a:r>
          <a:endParaRPr lang="zh-CN" altLang="en-US" sz="2000" b="1" kern="1200" dirty="0">
            <a:solidFill>
              <a:srgbClr val="FF0000"/>
            </a:solidFill>
          </a:endParaRPr>
        </a:p>
      </dsp:txBody>
      <dsp:txXfrm>
        <a:off x="113271" y="333774"/>
        <a:ext cx="3074817" cy="997611"/>
      </dsp:txXfrm>
    </dsp:sp>
    <dsp:sp modelId="{B78493D9-8285-45CA-9509-0CB7953A707E}">
      <dsp:nvSpPr>
        <dsp:cNvPr id="0" name=""/>
        <dsp:cNvSpPr/>
      </dsp:nvSpPr>
      <dsp:spPr>
        <a:xfrm>
          <a:off x="70697" y="1703112"/>
          <a:ext cx="3182753" cy="1105547"/>
        </a:xfrm>
        <a:prstGeom prst="roundRect">
          <a:avLst/>
        </a:prstGeom>
        <a:solidFill>
          <a:srgbClr val="92D050">
            <a:alpha val="90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呈现</a:t>
          </a:r>
          <a:r>
            <a:rPr lang="zh-CN" altLang="en-US" sz="2000" b="1" kern="1200" dirty="0" smtClean="0">
              <a:solidFill>
                <a:srgbClr val="FF0000"/>
              </a:solidFill>
            </a:rPr>
            <a:t>对称分布</a:t>
          </a:r>
          <a:r>
            <a:rPr lang="zh-CN" altLang="en-US" sz="2000" b="1" kern="1200" dirty="0" smtClean="0">
              <a:solidFill>
                <a:schemeClr val="tx1"/>
              </a:solidFill>
            </a:rPr>
            <a:t>或</a:t>
          </a:r>
          <a:r>
            <a:rPr lang="zh-CN" altLang="en-US" sz="2000" b="1" kern="1200" dirty="0" smtClean="0">
              <a:solidFill>
                <a:srgbClr val="FF0000"/>
              </a:solidFill>
            </a:rPr>
            <a:t>近似对称分布</a:t>
          </a:r>
          <a:r>
            <a:rPr lang="zh-CN" altLang="en-US" sz="2000" b="1" kern="1200" dirty="0" smtClean="0">
              <a:solidFill>
                <a:schemeClr val="tx1"/>
              </a:solidFill>
            </a:rPr>
            <a:t>时，以</a:t>
          </a:r>
          <a:r>
            <a:rPr lang="zh-CN" altLang="en-US" sz="2000" b="1" kern="1200" dirty="0" smtClean="0">
              <a:solidFill>
                <a:srgbClr val="FF0000"/>
              </a:solidFill>
            </a:rPr>
            <a:t>均值</a:t>
          </a:r>
          <a:r>
            <a:rPr lang="zh-CN" altLang="en-US" sz="2000" b="1" kern="1200" dirty="0" smtClean="0">
              <a:solidFill>
                <a:schemeClr val="tx1"/>
              </a:solidFill>
            </a:rPr>
            <a:t>代表值最好</a:t>
          </a:r>
          <a:endParaRPr lang="zh-CN" altLang="en-US" sz="2000" b="1" kern="1200" dirty="0">
            <a:solidFill>
              <a:schemeClr val="tx1"/>
            </a:solidFill>
          </a:endParaRPr>
        </a:p>
      </dsp:txBody>
      <dsp:txXfrm>
        <a:off x="124665" y="1757080"/>
        <a:ext cx="3074817" cy="997611"/>
      </dsp:txXfrm>
    </dsp:sp>
    <dsp:sp modelId="{AE5B56D0-E8E3-4D9B-A2FC-D9265FBE1FA5}">
      <dsp:nvSpPr>
        <dsp:cNvPr id="0" name=""/>
        <dsp:cNvSpPr/>
      </dsp:nvSpPr>
      <dsp:spPr>
        <a:xfrm>
          <a:off x="72002" y="3240363"/>
          <a:ext cx="3182753" cy="1288560"/>
        </a:xfrm>
        <a:prstGeom prst="round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呈现偏斜程度较大时，</a:t>
          </a:r>
          <a:r>
            <a:rPr lang="zh-CN" altLang="en-US" sz="2000" b="1" kern="1200" dirty="0" smtClean="0">
              <a:solidFill>
                <a:srgbClr val="FF0000"/>
              </a:solidFill>
            </a:rPr>
            <a:t>均值不能</a:t>
          </a:r>
          <a:r>
            <a:rPr lang="zh-CN" altLang="en-US" sz="2000" b="1" kern="1200" dirty="0" smtClean="0">
              <a:solidFill>
                <a:schemeClr val="tx1"/>
              </a:solidFill>
            </a:rPr>
            <a:t>很好地反映数据集中趋势，就有必要考虑使用</a:t>
          </a:r>
          <a:r>
            <a:rPr lang="zh-CN" altLang="en-US" sz="2000" b="1" kern="1200" dirty="0" smtClean="0">
              <a:solidFill>
                <a:srgbClr val="FF0000"/>
              </a:solidFill>
            </a:rPr>
            <a:t>中位数或众数</a:t>
          </a:r>
          <a:endParaRPr lang="zh-CN" altLang="en-US" sz="2000" b="1" kern="1200" dirty="0">
            <a:solidFill>
              <a:srgbClr val="FF0000"/>
            </a:solidFill>
          </a:endParaRPr>
        </a:p>
      </dsp:txBody>
      <dsp:txXfrm>
        <a:off x="134904" y="3303265"/>
        <a:ext cx="3056949" cy="11627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4DB24-43A1-487A-8533-61ECBEE36A66}">
      <dsp:nvSpPr>
        <dsp:cNvPr id="0" name=""/>
        <dsp:cNvSpPr/>
      </dsp:nvSpPr>
      <dsp:spPr>
        <a:xfrm>
          <a:off x="79811" y="962631"/>
          <a:ext cx="1734462" cy="2095665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>
              <a:solidFill>
                <a:schemeClr val="tx1"/>
              </a:solidFill>
            </a:rPr>
            <a:t>SK</a:t>
          </a:r>
          <a:r>
            <a:rPr lang="zh-CN" altLang="en-US" sz="1800" kern="1200" dirty="0" smtClean="0">
              <a:solidFill>
                <a:srgbClr val="FFFF00"/>
              </a:solidFill>
            </a:rPr>
            <a:t>等于</a:t>
          </a:r>
          <a:r>
            <a:rPr lang="en-US" altLang="zh-CN" sz="1800" kern="1200" dirty="0" smtClean="0">
              <a:solidFill>
                <a:srgbClr val="FFFF00"/>
              </a:solidFill>
            </a:rPr>
            <a:t>0</a:t>
          </a:r>
          <a:r>
            <a:rPr lang="zh-CN" altLang="en-US" sz="1800" kern="1200" dirty="0" smtClean="0">
              <a:solidFill>
                <a:schemeClr val="tx1"/>
              </a:solidFill>
            </a:rPr>
            <a:t>，</a:t>
          </a:r>
          <a:r>
            <a:rPr lang="zh-CN" altLang="en-US" sz="1800" kern="1200" dirty="0" smtClean="0">
              <a:solidFill>
                <a:srgbClr val="FF0000"/>
              </a:solidFill>
            </a:rPr>
            <a:t>分布对称</a:t>
          </a:r>
          <a:endParaRPr lang="zh-CN" altLang="en-US" sz="1800" kern="1200" dirty="0">
            <a:solidFill>
              <a:srgbClr val="FF0000"/>
            </a:solidFill>
          </a:endParaRPr>
        </a:p>
      </dsp:txBody>
      <dsp:txXfrm>
        <a:off x="513427" y="2010464"/>
        <a:ext cx="867231" cy="1047832"/>
      </dsp:txXfrm>
    </dsp:sp>
    <dsp:sp modelId="{26906A53-C961-4A71-A5D3-B7C45BAD0BD9}">
      <dsp:nvSpPr>
        <dsp:cNvPr id="0" name=""/>
        <dsp:cNvSpPr/>
      </dsp:nvSpPr>
      <dsp:spPr>
        <a:xfrm>
          <a:off x="3351723" y="0"/>
          <a:ext cx="1915796" cy="181029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>
              <a:solidFill>
                <a:schemeClr val="tx1"/>
              </a:solidFill>
            </a:rPr>
            <a:t>SK</a:t>
          </a:r>
          <a:r>
            <a:rPr lang="zh-CN" sz="1600" kern="1200" dirty="0" smtClean="0">
              <a:solidFill>
                <a:schemeClr val="tx1"/>
              </a:solidFill>
            </a:rPr>
            <a:t>越</a:t>
          </a:r>
          <a:r>
            <a:rPr lang="zh-CN" sz="1600" kern="1200" dirty="0" smtClean="0">
              <a:solidFill>
                <a:srgbClr val="FFFF00"/>
              </a:solidFill>
            </a:rPr>
            <a:t>接近</a:t>
          </a:r>
          <a:r>
            <a:rPr lang="en-US" sz="1600" kern="1200" dirty="0" smtClean="0">
              <a:solidFill>
                <a:srgbClr val="FFFF00"/>
              </a:solidFill>
            </a:rPr>
            <a:t>0</a:t>
          </a:r>
          <a:r>
            <a:rPr lang="zh-CN" sz="1600" kern="1200" dirty="0" smtClean="0">
              <a:solidFill>
                <a:schemeClr val="tx1"/>
              </a:solidFill>
            </a:rPr>
            <a:t>，偏斜程度就越低</a:t>
          </a:r>
          <a:endParaRPr lang="zh-CN" altLang="en-US" sz="1600" kern="1200" dirty="0">
            <a:solidFill>
              <a:schemeClr val="tx1"/>
            </a:solidFill>
          </a:endParaRPr>
        </a:p>
      </dsp:txBody>
      <dsp:txXfrm>
        <a:off x="3830672" y="905149"/>
        <a:ext cx="957898" cy="905148"/>
      </dsp:txXfrm>
    </dsp:sp>
    <dsp:sp modelId="{218C6222-A568-4335-A416-2F4EEE4CE788}">
      <dsp:nvSpPr>
        <dsp:cNvPr id="0" name=""/>
        <dsp:cNvSpPr/>
      </dsp:nvSpPr>
      <dsp:spPr>
        <a:xfrm rot="10800000">
          <a:off x="749012" y="0"/>
          <a:ext cx="2456315" cy="248153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0" kern="1200" dirty="0" smtClean="0">
              <a:solidFill>
                <a:schemeClr val="tx1"/>
              </a:solidFill>
            </a:rPr>
            <a:t>SK</a:t>
          </a:r>
          <a:r>
            <a:rPr lang="zh-CN" sz="1800" b="0" kern="1200" dirty="0" smtClean="0">
              <a:solidFill>
                <a:schemeClr val="tx1"/>
              </a:solidFill>
            </a:rPr>
            <a:t>大于</a:t>
          </a:r>
          <a:r>
            <a:rPr lang="en-US" sz="1800" b="0" kern="1200" dirty="0" smtClean="0">
              <a:solidFill>
                <a:srgbClr val="FFFF00"/>
              </a:solidFill>
            </a:rPr>
            <a:t>1</a:t>
          </a:r>
          <a:r>
            <a:rPr lang="zh-CN" sz="1800" b="0" kern="1200" dirty="0" smtClean="0">
              <a:solidFill>
                <a:srgbClr val="FFFF00"/>
              </a:solidFill>
            </a:rPr>
            <a:t>或者小于</a:t>
          </a:r>
          <a:r>
            <a:rPr lang="en-US" sz="1800" b="0" kern="1200" dirty="0" smtClean="0">
              <a:solidFill>
                <a:srgbClr val="FFFF00"/>
              </a:solidFill>
            </a:rPr>
            <a:t>-1</a:t>
          </a:r>
          <a:r>
            <a:rPr lang="zh-CN" altLang="en-US" sz="1800" b="0" kern="1200" dirty="0" smtClean="0">
              <a:solidFill>
                <a:schemeClr val="tx1"/>
              </a:solidFill>
            </a:rPr>
            <a:t>，</a:t>
          </a:r>
          <a:r>
            <a:rPr lang="zh-CN" sz="1800" b="0" kern="1200" dirty="0" smtClean="0">
              <a:solidFill>
                <a:srgbClr val="FF0000"/>
              </a:solidFill>
            </a:rPr>
            <a:t>高度偏态分布</a:t>
          </a:r>
          <a:endParaRPr lang="zh-CN" altLang="en-US" sz="1800" b="0" kern="1200" dirty="0">
            <a:solidFill>
              <a:srgbClr val="FF0000"/>
            </a:solidFill>
          </a:endParaRPr>
        </a:p>
      </dsp:txBody>
      <dsp:txXfrm rot="10800000">
        <a:off x="1363091" y="0"/>
        <a:ext cx="1228157" cy="1240766"/>
      </dsp:txXfrm>
    </dsp:sp>
    <dsp:sp modelId="{7E9762EB-9C71-4D0B-9DC6-611834EDE1C8}">
      <dsp:nvSpPr>
        <dsp:cNvPr id="0" name=""/>
        <dsp:cNvSpPr/>
      </dsp:nvSpPr>
      <dsp:spPr>
        <a:xfrm>
          <a:off x="1728197" y="1195290"/>
          <a:ext cx="2472367" cy="187273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FF00"/>
              </a:solidFill>
            </a:rPr>
            <a:t>SK0.5</a:t>
          </a:r>
          <a:r>
            <a:rPr lang="zh-CN" sz="1600" kern="1200" dirty="0" smtClean="0">
              <a:solidFill>
                <a:srgbClr val="FFFF00"/>
              </a:solidFill>
            </a:rPr>
            <a:t>—</a:t>
          </a:r>
          <a:r>
            <a:rPr lang="en-US" sz="1600" kern="1200" dirty="0" smtClean="0">
              <a:solidFill>
                <a:srgbClr val="FFFF00"/>
              </a:solidFill>
            </a:rPr>
            <a:t>1</a:t>
          </a:r>
          <a:r>
            <a:rPr lang="zh-CN" sz="1600" kern="1200" dirty="0" smtClean="0">
              <a:solidFill>
                <a:srgbClr val="FFFF00"/>
              </a:solidFill>
            </a:rPr>
            <a:t>或者</a:t>
          </a:r>
          <a:r>
            <a:rPr lang="en-US" sz="1600" kern="1200" dirty="0" smtClean="0">
              <a:solidFill>
                <a:srgbClr val="FFFF00"/>
              </a:solidFill>
            </a:rPr>
            <a:t>-1</a:t>
          </a:r>
          <a:r>
            <a:rPr lang="zh-CN" sz="1600" kern="1200" dirty="0" smtClean="0">
              <a:solidFill>
                <a:srgbClr val="FFFF00"/>
              </a:solidFill>
            </a:rPr>
            <a:t>—</a:t>
          </a:r>
          <a:r>
            <a:rPr lang="en-US" sz="1600" kern="1200" dirty="0" smtClean="0">
              <a:solidFill>
                <a:srgbClr val="FFFF00"/>
              </a:solidFill>
            </a:rPr>
            <a:t>-0.5</a:t>
          </a:r>
          <a:r>
            <a:rPr lang="zh-CN" sz="1600" kern="1200" dirty="0" smtClean="0">
              <a:solidFill>
                <a:schemeClr val="tx1"/>
              </a:solidFill>
            </a:rPr>
            <a:t>之间</a:t>
          </a:r>
          <a:r>
            <a:rPr lang="zh-CN" altLang="en-US" sz="1600" kern="1200" dirty="0" smtClean="0">
              <a:solidFill>
                <a:schemeClr val="tx1"/>
              </a:solidFill>
            </a:rPr>
            <a:t>，</a:t>
          </a:r>
          <a:r>
            <a:rPr lang="zh-CN" sz="1600" kern="1200" dirty="0" smtClean="0">
              <a:solidFill>
                <a:srgbClr val="FF0000"/>
              </a:solidFill>
            </a:rPr>
            <a:t>中等偏态分布</a:t>
          </a:r>
          <a:endParaRPr lang="zh-CN" altLang="en-US" sz="1600" kern="1200" dirty="0">
            <a:solidFill>
              <a:srgbClr val="FF0000"/>
            </a:solidFill>
          </a:endParaRPr>
        </a:p>
      </dsp:txBody>
      <dsp:txXfrm>
        <a:off x="2346289" y="2131657"/>
        <a:ext cx="1236183" cy="9363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F74D92-2D62-4AF7-BB36-9797B0526D23}">
      <dsp:nvSpPr>
        <dsp:cNvPr id="0" name=""/>
        <dsp:cNvSpPr/>
      </dsp:nvSpPr>
      <dsp:spPr>
        <a:xfrm>
          <a:off x="996591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3C96DE-522F-4C7F-B9B2-C7DC59D6E7BF}">
      <dsp:nvSpPr>
        <dsp:cNvPr id="0" name=""/>
        <dsp:cNvSpPr/>
      </dsp:nvSpPr>
      <dsp:spPr>
        <a:xfrm>
          <a:off x="1043598" y="47006"/>
          <a:ext cx="376054" cy="376054"/>
        </a:xfrm>
        <a:prstGeom prst="chord">
          <a:avLst>
            <a:gd name="adj1" fmla="val 1168272"/>
            <a:gd name="adj2" fmla="val 96317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00363-55EE-4612-9F79-31C24E25749F}">
      <dsp:nvSpPr>
        <dsp:cNvPr id="0" name=""/>
        <dsp:cNvSpPr/>
      </dsp:nvSpPr>
      <dsp:spPr>
        <a:xfrm>
          <a:off x="1564590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分布对称</a:t>
          </a:r>
          <a:endParaRPr lang="zh-CN" altLang="en-US" sz="2400" kern="1200" dirty="0"/>
        </a:p>
      </dsp:txBody>
      <dsp:txXfrm>
        <a:off x="1564590" y="470068"/>
        <a:ext cx="1390617" cy="1978202"/>
      </dsp:txXfrm>
    </dsp:sp>
    <dsp:sp modelId="{D22CE199-21F8-4C73-8807-463830B0EBD6}">
      <dsp:nvSpPr>
        <dsp:cNvPr id="0" name=""/>
        <dsp:cNvSpPr/>
      </dsp:nvSpPr>
      <dsp:spPr>
        <a:xfrm>
          <a:off x="1564590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SK=0</a:t>
          </a:r>
          <a:endParaRPr lang="zh-CN" altLang="en-US" sz="2400" kern="1200" dirty="0"/>
        </a:p>
      </dsp:txBody>
      <dsp:txXfrm>
        <a:off x="1564590" y="0"/>
        <a:ext cx="1390617" cy="470068"/>
      </dsp:txXfrm>
    </dsp:sp>
    <dsp:sp modelId="{D0250F02-8DCE-4512-8DE0-1D63D42E4D2B}">
      <dsp:nvSpPr>
        <dsp:cNvPr id="0" name=""/>
        <dsp:cNvSpPr/>
      </dsp:nvSpPr>
      <dsp:spPr>
        <a:xfrm>
          <a:off x="3053139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04B0B-426A-4015-9FFD-7AF0C6EDC5C7}">
      <dsp:nvSpPr>
        <dsp:cNvPr id="0" name=""/>
        <dsp:cNvSpPr/>
      </dsp:nvSpPr>
      <dsp:spPr>
        <a:xfrm>
          <a:off x="3100146" y="47006"/>
          <a:ext cx="376054" cy="376054"/>
        </a:xfrm>
        <a:prstGeom prst="chord">
          <a:avLst>
            <a:gd name="adj1" fmla="val 20431728"/>
            <a:gd name="adj2" fmla="val 1196827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AA51D-77CA-4CC4-A956-0DF8B855F1B8}">
      <dsp:nvSpPr>
        <dsp:cNvPr id="0" name=""/>
        <dsp:cNvSpPr/>
      </dsp:nvSpPr>
      <dsp:spPr>
        <a:xfrm>
          <a:off x="3621138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kern="1200" dirty="0" smtClean="0"/>
            <a:t>分布呈正偏态或者右偏态</a:t>
          </a:r>
          <a:endParaRPr lang="zh-CN" altLang="en-US" sz="2400" kern="1200" dirty="0"/>
        </a:p>
      </dsp:txBody>
      <dsp:txXfrm>
        <a:off x="3621138" y="470068"/>
        <a:ext cx="1390617" cy="1978202"/>
      </dsp:txXfrm>
    </dsp:sp>
    <dsp:sp modelId="{9FF7B4D0-480A-4097-AFAE-008938EF2118}">
      <dsp:nvSpPr>
        <dsp:cNvPr id="0" name=""/>
        <dsp:cNvSpPr/>
      </dsp:nvSpPr>
      <dsp:spPr>
        <a:xfrm>
          <a:off x="3621138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SK&gt;0</a:t>
          </a:r>
          <a:endParaRPr lang="zh-CN" altLang="en-US" sz="2400" kern="1200" dirty="0"/>
        </a:p>
      </dsp:txBody>
      <dsp:txXfrm>
        <a:off x="3621138" y="0"/>
        <a:ext cx="1390617" cy="470068"/>
      </dsp:txXfrm>
    </dsp:sp>
    <dsp:sp modelId="{1E78D489-6591-4997-A992-2D77A31C8198}">
      <dsp:nvSpPr>
        <dsp:cNvPr id="0" name=""/>
        <dsp:cNvSpPr/>
      </dsp:nvSpPr>
      <dsp:spPr>
        <a:xfrm>
          <a:off x="5109687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E614A-8AB9-4072-A7A5-F38EC83B8577}">
      <dsp:nvSpPr>
        <dsp:cNvPr id="0" name=""/>
        <dsp:cNvSpPr/>
      </dsp:nvSpPr>
      <dsp:spPr>
        <a:xfrm>
          <a:off x="5156694" y="47006"/>
          <a:ext cx="376054" cy="376054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6499EA-8677-4032-B4A6-9B8F34DBF7B8}">
      <dsp:nvSpPr>
        <dsp:cNvPr id="0" name=""/>
        <dsp:cNvSpPr/>
      </dsp:nvSpPr>
      <dsp:spPr>
        <a:xfrm>
          <a:off x="5677686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400" kern="1200" dirty="0" smtClean="0"/>
            <a:t>分布呈负偏态</a:t>
          </a:r>
          <a:endParaRPr lang="zh-CN" altLang="en-US" sz="2400" kern="1200" dirty="0"/>
        </a:p>
      </dsp:txBody>
      <dsp:txXfrm>
        <a:off x="5677686" y="470068"/>
        <a:ext cx="1390617" cy="1978202"/>
      </dsp:txXfrm>
    </dsp:sp>
    <dsp:sp modelId="{1B6D68A7-4DBC-467A-8FD2-4E8D73157EA5}">
      <dsp:nvSpPr>
        <dsp:cNvPr id="0" name=""/>
        <dsp:cNvSpPr/>
      </dsp:nvSpPr>
      <dsp:spPr>
        <a:xfrm>
          <a:off x="5677686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SK&lt;0</a:t>
          </a:r>
          <a:endParaRPr lang="zh-CN" altLang="en-US" sz="2400" kern="1200" dirty="0"/>
        </a:p>
      </dsp:txBody>
      <dsp:txXfrm>
        <a:off x="5677686" y="0"/>
        <a:ext cx="1390617" cy="4700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F74D92-2D62-4AF7-BB36-9797B0526D23}">
      <dsp:nvSpPr>
        <dsp:cNvPr id="0" name=""/>
        <dsp:cNvSpPr/>
      </dsp:nvSpPr>
      <dsp:spPr>
        <a:xfrm>
          <a:off x="996591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3C96DE-522F-4C7F-B9B2-C7DC59D6E7BF}">
      <dsp:nvSpPr>
        <dsp:cNvPr id="0" name=""/>
        <dsp:cNvSpPr/>
      </dsp:nvSpPr>
      <dsp:spPr>
        <a:xfrm>
          <a:off x="1043598" y="47006"/>
          <a:ext cx="376054" cy="376054"/>
        </a:xfrm>
        <a:prstGeom prst="chord">
          <a:avLst>
            <a:gd name="adj1" fmla="val 1168272"/>
            <a:gd name="adj2" fmla="val 96317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00363-55EE-4612-9F79-31C24E25749F}">
      <dsp:nvSpPr>
        <dsp:cNvPr id="0" name=""/>
        <dsp:cNvSpPr/>
      </dsp:nvSpPr>
      <dsp:spPr>
        <a:xfrm>
          <a:off x="1564590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正态分布</a:t>
          </a:r>
          <a:endParaRPr lang="zh-CN" altLang="en-US" sz="2400" kern="1200" dirty="0"/>
        </a:p>
      </dsp:txBody>
      <dsp:txXfrm>
        <a:off x="1564590" y="470068"/>
        <a:ext cx="1390617" cy="1978202"/>
      </dsp:txXfrm>
    </dsp:sp>
    <dsp:sp modelId="{D22CE199-21F8-4C73-8807-463830B0EBD6}">
      <dsp:nvSpPr>
        <dsp:cNvPr id="0" name=""/>
        <dsp:cNvSpPr/>
      </dsp:nvSpPr>
      <dsp:spPr>
        <a:xfrm>
          <a:off x="1564590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K=0</a:t>
          </a:r>
          <a:endParaRPr lang="zh-CN" altLang="en-US" sz="2400" kern="1200" dirty="0"/>
        </a:p>
      </dsp:txBody>
      <dsp:txXfrm>
        <a:off x="1564590" y="0"/>
        <a:ext cx="1390617" cy="470068"/>
      </dsp:txXfrm>
    </dsp:sp>
    <dsp:sp modelId="{D0250F02-8DCE-4512-8DE0-1D63D42E4D2B}">
      <dsp:nvSpPr>
        <dsp:cNvPr id="0" name=""/>
        <dsp:cNvSpPr/>
      </dsp:nvSpPr>
      <dsp:spPr>
        <a:xfrm>
          <a:off x="3053139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D04B0B-426A-4015-9FFD-7AF0C6EDC5C7}">
      <dsp:nvSpPr>
        <dsp:cNvPr id="0" name=""/>
        <dsp:cNvSpPr/>
      </dsp:nvSpPr>
      <dsp:spPr>
        <a:xfrm>
          <a:off x="3100146" y="47006"/>
          <a:ext cx="376054" cy="376054"/>
        </a:xfrm>
        <a:prstGeom prst="chord">
          <a:avLst>
            <a:gd name="adj1" fmla="val 20431728"/>
            <a:gd name="adj2" fmla="val 1196827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3AA51D-77CA-4CC4-A956-0DF8B855F1B8}">
      <dsp:nvSpPr>
        <dsp:cNvPr id="0" name=""/>
        <dsp:cNvSpPr/>
      </dsp:nvSpPr>
      <dsp:spPr>
        <a:xfrm>
          <a:off x="3621138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尖峰分布</a:t>
          </a:r>
          <a:endParaRPr lang="zh-CN" altLang="en-US" sz="2400" kern="1200" dirty="0"/>
        </a:p>
      </dsp:txBody>
      <dsp:txXfrm>
        <a:off x="3621138" y="470068"/>
        <a:ext cx="1390617" cy="1978202"/>
      </dsp:txXfrm>
    </dsp:sp>
    <dsp:sp modelId="{9FF7B4D0-480A-4097-AFAE-008938EF2118}">
      <dsp:nvSpPr>
        <dsp:cNvPr id="0" name=""/>
        <dsp:cNvSpPr/>
      </dsp:nvSpPr>
      <dsp:spPr>
        <a:xfrm>
          <a:off x="3621138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K&gt;0</a:t>
          </a:r>
          <a:endParaRPr lang="zh-CN" altLang="en-US" sz="2400" kern="1200" dirty="0"/>
        </a:p>
      </dsp:txBody>
      <dsp:txXfrm>
        <a:off x="3621138" y="0"/>
        <a:ext cx="1390617" cy="470068"/>
      </dsp:txXfrm>
    </dsp:sp>
    <dsp:sp modelId="{1E78D489-6591-4997-A992-2D77A31C8198}">
      <dsp:nvSpPr>
        <dsp:cNvPr id="0" name=""/>
        <dsp:cNvSpPr/>
      </dsp:nvSpPr>
      <dsp:spPr>
        <a:xfrm>
          <a:off x="5109687" y="0"/>
          <a:ext cx="470068" cy="470068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E614A-8AB9-4072-A7A5-F38EC83B8577}">
      <dsp:nvSpPr>
        <dsp:cNvPr id="0" name=""/>
        <dsp:cNvSpPr/>
      </dsp:nvSpPr>
      <dsp:spPr>
        <a:xfrm>
          <a:off x="5156694" y="47006"/>
          <a:ext cx="376054" cy="376054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6499EA-8677-4032-B4A6-9B8F34DBF7B8}">
      <dsp:nvSpPr>
        <dsp:cNvPr id="0" name=""/>
        <dsp:cNvSpPr/>
      </dsp:nvSpPr>
      <dsp:spPr>
        <a:xfrm>
          <a:off x="5677686" y="470068"/>
          <a:ext cx="1390617" cy="19782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平峰分布</a:t>
          </a:r>
          <a:endParaRPr lang="zh-CN" altLang="en-US" sz="2400" kern="1200" dirty="0"/>
        </a:p>
      </dsp:txBody>
      <dsp:txXfrm>
        <a:off x="5677686" y="470068"/>
        <a:ext cx="1390617" cy="1978202"/>
      </dsp:txXfrm>
    </dsp:sp>
    <dsp:sp modelId="{1B6D68A7-4DBC-467A-8FD2-4E8D73157EA5}">
      <dsp:nvSpPr>
        <dsp:cNvPr id="0" name=""/>
        <dsp:cNvSpPr/>
      </dsp:nvSpPr>
      <dsp:spPr>
        <a:xfrm>
          <a:off x="5677686" y="0"/>
          <a:ext cx="1390617" cy="4700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K&lt;0</a:t>
          </a:r>
          <a:endParaRPr lang="zh-CN" altLang="en-US" sz="2400" kern="1200" dirty="0"/>
        </a:p>
      </dsp:txBody>
      <dsp:txXfrm>
        <a:off x="5677686" y="0"/>
        <a:ext cx="1390617" cy="4700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8FAE50-5EC0-48E2-A671-B86872A00BCC}">
      <dsp:nvSpPr>
        <dsp:cNvPr id="0" name=""/>
        <dsp:cNvSpPr/>
      </dsp:nvSpPr>
      <dsp:spPr>
        <a:xfrm>
          <a:off x="216022" y="0"/>
          <a:ext cx="5616616" cy="1656184"/>
        </a:xfrm>
        <a:prstGeom prst="leftRightRibbon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B648A5-5649-43F9-B266-0E6B4CCA9FF3}">
      <dsp:nvSpPr>
        <dsp:cNvPr id="0" name=""/>
        <dsp:cNvSpPr/>
      </dsp:nvSpPr>
      <dsp:spPr>
        <a:xfrm>
          <a:off x="1224131" y="288030"/>
          <a:ext cx="1366351" cy="81153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kern="1200" dirty="0" smtClean="0">
              <a:solidFill>
                <a:schemeClr val="tx1"/>
              </a:solidFill>
            </a:rPr>
            <a:t>峰度β</a:t>
          </a:r>
          <a:r>
            <a:rPr lang="en-US" sz="2000" kern="1200" dirty="0" smtClean="0">
              <a:solidFill>
                <a:schemeClr val="tx1"/>
              </a:solidFill>
            </a:rPr>
            <a:t>&gt;0</a:t>
          </a:r>
          <a:r>
            <a:rPr lang="zh-CN" sz="2000" kern="1200" dirty="0" smtClean="0">
              <a:solidFill>
                <a:schemeClr val="tx1"/>
              </a:solidFill>
            </a:rPr>
            <a:t>时</a:t>
          </a:r>
          <a:r>
            <a:rPr lang="zh-CN" altLang="en-US" sz="2000" kern="1200" dirty="0" smtClean="0">
              <a:solidFill>
                <a:schemeClr val="tx1"/>
              </a:solidFill>
            </a:rPr>
            <a:t>，</a:t>
          </a:r>
          <a:r>
            <a:rPr lang="zh-CN" sz="2000" kern="1200" dirty="0" smtClean="0">
              <a:solidFill>
                <a:schemeClr val="tx1"/>
              </a:solidFill>
            </a:rPr>
            <a:t>呈尖峰状态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1224131" y="288030"/>
        <a:ext cx="1366351" cy="811530"/>
      </dsp:txXfrm>
    </dsp:sp>
    <dsp:sp modelId="{2CAAB831-66D2-4B86-BA72-6FCB910975B5}">
      <dsp:nvSpPr>
        <dsp:cNvPr id="0" name=""/>
        <dsp:cNvSpPr/>
      </dsp:nvSpPr>
      <dsp:spPr>
        <a:xfrm>
          <a:off x="3240356" y="648074"/>
          <a:ext cx="1614779" cy="81153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000" kern="1200" dirty="0" smtClean="0">
              <a:solidFill>
                <a:schemeClr val="tx1"/>
              </a:solidFill>
            </a:rPr>
            <a:t>当β</a:t>
          </a:r>
          <a:r>
            <a:rPr lang="en-US" sz="2000" kern="1200" dirty="0" smtClean="0">
              <a:solidFill>
                <a:schemeClr val="tx1"/>
              </a:solidFill>
            </a:rPr>
            <a:t>&lt;0</a:t>
          </a:r>
          <a:r>
            <a:rPr lang="zh-CN" sz="2000" kern="1200" dirty="0" smtClean="0">
              <a:solidFill>
                <a:schemeClr val="tx1"/>
              </a:solidFill>
            </a:rPr>
            <a:t>时</a:t>
          </a:r>
          <a:r>
            <a:rPr lang="zh-CN" altLang="en-US" sz="2000" kern="1200" dirty="0" smtClean="0">
              <a:solidFill>
                <a:schemeClr val="tx1"/>
              </a:solidFill>
            </a:rPr>
            <a:t>，</a:t>
          </a:r>
          <a:r>
            <a:rPr lang="zh-CN" sz="2000" kern="1200" dirty="0" smtClean="0">
              <a:solidFill>
                <a:schemeClr val="tx1"/>
              </a:solidFill>
            </a:rPr>
            <a:t>呈平坦峰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3240356" y="648074"/>
        <a:ext cx="1614779" cy="8115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E538A0-8EB7-4C25-B9B2-E9CFC31A9241}">
      <dsp:nvSpPr>
        <dsp:cNvPr id="0" name=""/>
        <dsp:cNvSpPr/>
      </dsp:nvSpPr>
      <dsp:spPr>
        <a:xfrm>
          <a:off x="-244999" y="-72002"/>
          <a:ext cx="2470966" cy="256152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20B00-A33B-44B8-9B1D-13CEB7818C8E}">
      <dsp:nvSpPr>
        <dsp:cNvPr id="0" name=""/>
        <dsp:cNvSpPr/>
      </dsp:nvSpPr>
      <dsp:spPr>
        <a:xfrm>
          <a:off x="72013" y="468062"/>
          <a:ext cx="2063501" cy="15976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/>
            <a:t>一种是总体固有的随机变异性的极端项，属同一总体</a:t>
          </a:r>
          <a:endParaRPr lang="zh-CN" altLang="en-US" sz="2000" b="1" kern="1200" dirty="0"/>
        </a:p>
      </dsp:txBody>
      <dsp:txXfrm>
        <a:off x="72013" y="468062"/>
        <a:ext cx="2063501" cy="1597688"/>
      </dsp:txXfrm>
    </dsp:sp>
    <dsp:sp modelId="{2571288D-DE96-43D3-A614-0C3129ABE350}">
      <dsp:nvSpPr>
        <dsp:cNvPr id="0" name=""/>
        <dsp:cNvSpPr/>
      </dsp:nvSpPr>
      <dsp:spPr>
        <a:xfrm>
          <a:off x="1552071" y="792095"/>
          <a:ext cx="2936088" cy="267473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AA05F-7FE6-489D-9A23-F2432E7930C7}">
      <dsp:nvSpPr>
        <dsp:cNvPr id="0" name=""/>
        <dsp:cNvSpPr/>
      </dsp:nvSpPr>
      <dsp:spPr>
        <a:xfrm>
          <a:off x="2219790" y="1404159"/>
          <a:ext cx="2513369" cy="16666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200" kern="1200" dirty="0" smtClean="0">
              <a:solidFill>
                <a:srgbClr val="FF0000"/>
              </a:solidFill>
            </a:rPr>
            <a:t>一种是有由于实验条件和方法的偶然偏离，不属同一总体</a:t>
          </a:r>
          <a:endParaRPr lang="zh-CN" altLang="en-US" sz="2200" kern="1200" dirty="0">
            <a:solidFill>
              <a:srgbClr val="FF0000"/>
            </a:solidFill>
          </a:endParaRPr>
        </a:p>
      </dsp:txBody>
      <dsp:txXfrm>
        <a:off x="2219790" y="1404159"/>
        <a:ext cx="2513369" cy="1666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0.wmf"/><Relationship Id="rId5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3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0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9D2DD-A0F0-4CF8-9DB2-92BBAC8235DF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A1260-C08C-4BD9-B894-D55D17C8E2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101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A1260-C08C-4BD9-B894-D55D17C8E2F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071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A1260-C08C-4BD9-B894-D55D17C8E2FE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564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A1260-C08C-4BD9-B894-D55D17C8E2FE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564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A1260-C08C-4BD9-B894-D55D17C8E2FE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092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4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6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39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4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45.bin"/><Relationship Id="rId4" Type="http://schemas.openxmlformats.org/officeDocument/2006/relationships/oleObject" Target="../embeddings/oleObject42.bin"/><Relationship Id="rId9" Type="http://schemas.openxmlformats.org/officeDocument/2006/relationships/image" Target="../media/image4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48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oleObject" Target="../embeddings/oleObject47.bin"/><Relationship Id="rId7" Type="http://schemas.openxmlformats.org/officeDocument/2006/relationships/diagramData" Target="../diagrams/data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0.wmf"/><Relationship Id="rId11" Type="http://schemas.microsoft.com/office/2007/relationships/diagramDrawing" Target="../diagrams/drawing4.xml"/><Relationship Id="rId5" Type="http://schemas.openxmlformats.org/officeDocument/2006/relationships/oleObject" Target="../embeddings/oleObject48.bin"/><Relationship Id="rId10" Type="http://schemas.openxmlformats.org/officeDocument/2006/relationships/diagramColors" Target="../diagrams/colors4.xml"/><Relationship Id="rId4" Type="http://schemas.openxmlformats.org/officeDocument/2006/relationships/image" Target="../media/image49.wmf"/><Relationship Id="rId9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oleObject" Target="../embeddings/oleObject49.bin"/><Relationship Id="rId7" Type="http://schemas.openxmlformats.org/officeDocument/2006/relationships/image" Target="../media/image53.png"/><Relationship Id="rId12" Type="http://schemas.microsoft.com/office/2007/relationships/diagramDrawing" Target="../diagrams/drawing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2.wmf"/><Relationship Id="rId11" Type="http://schemas.openxmlformats.org/officeDocument/2006/relationships/diagramColors" Target="../diagrams/colors5.xml"/><Relationship Id="rId5" Type="http://schemas.openxmlformats.org/officeDocument/2006/relationships/oleObject" Target="../embeddings/oleObject50.bin"/><Relationship Id="rId10" Type="http://schemas.openxmlformats.org/officeDocument/2006/relationships/diagramQuickStyle" Target="../diagrams/quickStyle5.xml"/><Relationship Id="rId4" Type="http://schemas.openxmlformats.org/officeDocument/2006/relationships/image" Target="../media/image51.wmf"/><Relationship Id="rId9" Type="http://schemas.openxmlformats.org/officeDocument/2006/relationships/diagramLayout" Target="../diagrams/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oleObject" Target="../embeddings/oleObject51.bin"/><Relationship Id="rId7" Type="http://schemas.openxmlformats.org/officeDocument/2006/relationships/diagramData" Target="../diagrams/data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5.wmf"/><Relationship Id="rId11" Type="http://schemas.microsoft.com/office/2007/relationships/diagramDrawing" Target="../diagrams/drawing6.xml"/><Relationship Id="rId5" Type="http://schemas.openxmlformats.org/officeDocument/2006/relationships/oleObject" Target="../embeddings/oleObject52.bin"/><Relationship Id="rId10" Type="http://schemas.openxmlformats.org/officeDocument/2006/relationships/diagramColors" Target="../diagrams/colors6.xml"/><Relationship Id="rId4" Type="http://schemas.openxmlformats.org/officeDocument/2006/relationships/image" Target="../media/image54.wmf"/><Relationship Id="rId9" Type="http://schemas.openxmlformats.org/officeDocument/2006/relationships/diagramQuickStyle" Target="../diagrams/quickStyl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58.bin"/><Relationship Id="rId18" Type="http://schemas.openxmlformats.org/officeDocument/2006/relationships/oleObject" Target="../embeddings/oleObject61.bin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61.wmf"/><Relationship Id="rId17" Type="http://schemas.openxmlformats.org/officeDocument/2006/relationships/image" Target="../media/image63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0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8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image" Target="../media/image62.wmf"/><Relationship Id="rId10" Type="http://schemas.openxmlformats.org/officeDocument/2006/relationships/image" Target="../media/image60.wmf"/><Relationship Id="rId19" Type="http://schemas.openxmlformats.org/officeDocument/2006/relationships/image" Target="../media/image64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59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66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68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70.wmf"/><Relationship Id="rId4" Type="http://schemas.openxmlformats.org/officeDocument/2006/relationships/oleObject" Target="../embeddings/oleObject66.bin"/><Relationship Id="rId9" Type="http://schemas.openxmlformats.org/officeDocument/2006/relationships/image" Target="../media/image72.w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image" Target="../media/image76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4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7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76.bin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3.bin"/><Relationship Id="rId5" Type="http://schemas.openxmlformats.org/officeDocument/2006/relationships/image" Target="../media/image73.wmf"/><Relationship Id="rId15" Type="http://schemas.openxmlformats.org/officeDocument/2006/relationships/image" Target="../media/image77.wmf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9.bin"/><Relationship Id="rId9" Type="http://schemas.openxmlformats.org/officeDocument/2006/relationships/image" Target="../media/image75.wmf"/><Relationship Id="rId14" Type="http://schemas.openxmlformats.org/officeDocument/2006/relationships/oleObject" Target="../embeddings/oleObject75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3" Type="http://schemas.openxmlformats.org/officeDocument/2006/relationships/oleObject" Target="../embeddings/oleObject77.bin"/><Relationship Id="rId7" Type="http://schemas.openxmlformats.org/officeDocument/2006/relationships/image" Target="../media/image8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78.bin"/><Relationship Id="rId5" Type="http://schemas.openxmlformats.org/officeDocument/2006/relationships/image" Target="../media/image82.png"/><Relationship Id="rId4" Type="http://schemas.openxmlformats.org/officeDocument/2006/relationships/image" Target="../media/image79.wmf"/><Relationship Id="rId9" Type="http://schemas.openxmlformats.org/officeDocument/2006/relationships/image" Target="../media/image81.w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8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84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83.bin"/><Relationship Id="rId4" Type="http://schemas.openxmlformats.org/officeDocument/2006/relationships/image" Target="../media/image85.wmf"/><Relationship Id="rId9" Type="http://schemas.openxmlformats.org/officeDocument/2006/relationships/image" Target="../media/image87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wmf"/><Relationship Id="rId5" Type="http://schemas.openxmlformats.org/officeDocument/2006/relationships/diagramQuickStyle" Target="../diagrams/quickStyle2.xml"/><Relationship Id="rId10" Type="http://schemas.openxmlformats.org/officeDocument/2006/relationships/oleObject" Target="../embeddings/oleObject5.bin"/><Relationship Id="rId4" Type="http://schemas.openxmlformats.org/officeDocument/2006/relationships/diagramLayout" Target="../diagrams/layout2.xml"/><Relationship Id="rId9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描述统计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—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数值方法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611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3.1.4   </a:t>
            </a:r>
            <a:r>
              <a:rPr lang="zh-CN" altLang="en-US" sz="3200" dirty="0">
                <a:solidFill>
                  <a:schemeClr val="tx1"/>
                </a:solidFill>
              </a:rPr>
              <a:t>均值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1257300" lvl="2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</a:rPr>
              <a:t>未经整理数据</a:t>
            </a:r>
            <a:r>
              <a:rPr lang="zh-CN" altLang="zh-CN" sz="2400" dirty="0" smtClean="0">
                <a:solidFill>
                  <a:schemeClr val="tx1"/>
                </a:solidFill>
              </a:rPr>
              <a:t>计算公式：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400" dirty="0">
                <a:solidFill>
                  <a:schemeClr val="tx1"/>
                </a:solidFill>
              </a:rPr>
              <a:t>已经分组并形成次数分配的</a:t>
            </a:r>
            <a:r>
              <a:rPr lang="zh-CN" altLang="zh-CN" sz="2400" dirty="0" smtClean="0">
                <a:solidFill>
                  <a:schemeClr val="tx1"/>
                </a:solidFill>
              </a:rPr>
              <a:t>数据</a:t>
            </a:r>
            <a:r>
              <a:rPr lang="zh-CN" altLang="en-US" sz="2400" dirty="0" smtClean="0">
                <a:solidFill>
                  <a:schemeClr val="tx1"/>
                </a:solidFill>
              </a:rPr>
              <a:t>公式：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755576" y="3645024"/>
            <a:ext cx="7704856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</a:p>
          <a:p>
            <a:pPr lvl="1" algn="l">
              <a:buClr>
                <a:srgbClr val="FF0000"/>
              </a:buClr>
            </a:pPr>
            <a:endParaRPr lang="en-US" altLang="zh-CN" sz="2600" dirty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0000"/>
                </a:solidFill>
              </a:rPr>
              <a:t>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均值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mean</a:t>
            </a:r>
            <a:r>
              <a:rPr lang="zh-CN" altLang="zh-CN" sz="2600" dirty="0">
                <a:solidFill>
                  <a:schemeClr val="tx1"/>
                </a:solidFill>
              </a:rPr>
              <a:t>）也称平均值，是指几个数</a:t>
            </a:r>
            <a:r>
              <a:rPr lang="zh-CN" altLang="zh-CN" sz="2600" dirty="0">
                <a:solidFill>
                  <a:srgbClr val="FF0000"/>
                </a:solidFill>
              </a:rPr>
              <a:t>相加</a:t>
            </a:r>
            <a:r>
              <a:rPr lang="zh-CN" altLang="zh-CN" sz="2600" dirty="0">
                <a:solidFill>
                  <a:schemeClr val="tx1"/>
                </a:solidFill>
              </a:rPr>
              <a:t>起来的</a:t>
            </a:r>
            <a:r>
              <a:rPr lang="zh-CN" altLang="zh-CN" sz="2600" dirty="0">
                <a:solidFill>
                  <a:srgbClr val="FF0000"/>
                </a:solidFill>
              </a:rPr>
              <a:t>总和除以</a:t>
            </a:r>
            <a:r>
              <a:rPr lang="zh-CN" altLang="zh-CN" sz="2600" dirty="0">
                <a:solidFill>
                  <a:schemeClr val="tx1"/>
                </a:solidFill>
              </a:rPr>
              <a:t>所有的</a:t>
            </a:r>
            <a:r>
              <a:rPr lang="zh-CN" altLang="zh-CN" sz="2600" dirty="0">
                <a:solidFill>
                  <a:srgbClr val="FF0000"/>
                </a:solidFill>
              </a:rPr>
              <a:t>个数</a:t>
            </a:r>
            <a:r>
              <a:rPr lang="zh-CN" altLang="zh-CN" sz="2600" dirty="0">
                <a:solidFill>
                  <a:schemeClr val="tx1"/>
                </a:solidFill>
              </a:rPr>
              <a:t>而得到的结果。均值是统计中的一个重要概念。是集中趋势的</a:t>
            </a:r>
            <a:r>
              <a:rPr lang="zh-CN" altLang="zh-CN" sz="2600" dirty="0">
                <a:solidFill>
                  <a:srgbClr val="FF0000"/>
                </a:solidFill>
              </a:rPr>
              <a:t>最常用测度值</a:t>
            </a:r>
            <a:r>
              <a:rPr lang="zh-CN" altLang="zh-CN" sz="2600" dirty="0">
                <a:solidFill>
                  <a:schemeClr val="tx1"/>
                </a:solidFill>
              </a:rPr>
              <a:t>，目的是确定一组数据的均衡</a:t>
            </a:r>
            <a:r>
              <a:rPr lang="zh-CN" altLang="zh-CN" sz="2600" dirty="0" smtClean="0">
                <a:solidFill>
                  <a:schemeClr val="tx1"/>
                </a:solidFill>
              </a:rPr>
              <a:t>点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7164288" y="1327200"/>
            <a:ext cx="1512168" cy="2317824"/>
          </a:xfrm>
          <a:prstGeom prst="wedgeRectCallout">
            <a:avLst>
              <a:gd name="adj1" fmla="val -127855"/>
              <a:gd name="adj2" fmla="val -1137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    </a:t>
            </a:r>
            <a:r>
              <a:rPr lang="en-US" altLang="zh-CN" sz="2000" b="1" dirty="0" err="1" smtClean="0">
                <a:solidFill>
                  <a:schemeClr val="tx1"/>
                </a:solidFill>
              </a:rPr>
              <a:t>表示样本均值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；</a:t>
            </a:r>
          </a:p>
          <a:p>
            <a:r>
              <a:rPr lang="en-US" altLang="zh-CN" sz="2000" b="1" dirty="0" err="1" smtClean="0">
                <a:solidFill>
                  <a:srgbClr val="FF0000"/>
                </a:solidFill>
              </a:rPr>
              <a:t>n</a:t>
            </a:r>
            <a:r>
              <a:rPr lang="en-US" altLang="zh-CN" sz="2000" b="1" dirty="0" err="1">
                <a:solidFill>
                  <a:schemeClr val="tx1"/>
                </a:solidFill>
              </a:rPr>
              <a:t>表示样本单位数或者</a:t>
            </a:r>
            <a:r>
              <a:rPr lang="en-US" altLang="zh-CN" sz="2000" b="1" dirty="0" err="1">
                <a:solidFill>
                  <a:srgbClr val="FF0000"/>
                </a:solidFill>
              </a:rPr>
              <a:t>样本容量</a:t>
            </a:r>
            <a:r>
              <a:rPr lang="en-US" altLang="zh-CN" sz="2000" b="1" dirty="0">
                <a:solidFill>
                  <a:schemeClr val="tx1"/>
                </a:solidFill>
              </a:rPr>
              <a:t>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180301"/>
              </p:ext>
            </p:extLst>
          </p:nvPr>
        </p:nvGraphicFramePr>
        <p:xfrm>
          <a:off x="3329862" y="2132856"/>
          <a:ext cx="2556284" cy="112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" name="Equation" r:id="rId3" imgW="1701720" imgH="609480" progId="Equation.DSMT4">
                  <p:embed/>
                </p:oleObj>
              </mc:Choice>
              <mc:Fallback>
                <p:oleObj name="Equation" r:id="rId3" imgW="1701720" imgH="6094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9862" y="2132856"/>
                        <a:ext cx="2556284" cy="11277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04341"/>
              </p:ext>
            </p:extLst>
          </p:nvPr>
        </p:nvGraphicFramePr>
        <p:xfrm>
          <a:off x="7164288" y="1700808"/>
          <a:ext cx="288032" cy="316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4" name="Equation" r:id="rId5" imgW="126945" imgH="215806" progId="Equation.DSMT4">
                  <p:embed/>
                </p:oleObj>
              </mc:Choice>
              <mc:Fallback>
                <p:oleObj name="Equation" r:id="rId5" imgW="126945" imgH="215806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1700808"/>
                        <a:ext cx="288032" cy="3164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0319424"/>
              </p:ext>
            </p:extLst>
          </p:nvPr>
        </p:nvGraphicFramePr>
        <p:xfrm>
          <a:off x="3419872" y="3645024"/>
          <a:ext cx="1853691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5" name="Equation" r:id="rId7" imgW="761760" imgH="838080" progId="Equation.DSMT4">
                  <p:embed/>
                </p:oleObj>
              </mc:Choice>
              <mc:Fallback>
                <p:oleObj name="Equation" r:id="rId7" imgW="761760" imgH="838080" progId="Equation.DSMT4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645024"/>
                        <a:ext cx="1853691" cy="1054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圆角矩形标注 12"/>
          <p:cNvSpPr/>
          <p:nvPr/>
        </p:nvSpPr>
        <p:spPr>
          <a:xfrm>
            <a:off x="251520" y="3284984"/>
            <a:ext cx="1562472" cy="1800200"/>
          </a:xfrm>
          <a:prstGeom prst="wedgeRoundRectCallout">
            <a:avLst>
              <a:gd name="adj1" fmla="val 148581"/>
              <a:gd name="adj2" fmla="val -10450"/>
              <a:gd name="adj3" fmla="val 16667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err="1" smtClean="0">
                <a:solidFill>
                  <a:schemeClr val="tx1"/>
                </a:solidFill>
              </a:rPr>
              <a:t>是组中值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；</a:t>
            </a:r>
          </a:p>
          <a:p>
            <a:r>
              <a:rPr lang="en-US" altLang="zh-CN" sz="2000" b="1" dirty="0" smtClean="0">
                <a:solidFill>
                  <a:schemeClr val="tx1"/>
                </a:solidFill>
              </a:rPr>
              <a:t> </a:t>
            </a:r>
            <a:r>
              <a:rPr lang="en-US" altLang="zh-CN" sz="2000" b="1" dirty="0" err="1" smtClean="0">
                <a:solidFill>
                  <a:schemeClr val="tx1"/>
                </a:solidFill>
              </a:rPr>
              <a:t>是次数</a:t>
            </a:r>
            <a:r>
              <a:rPr lang="en-US" altLang="zh-CN" sz="2000" b="1" dirty="0" err="1">
                <a:solidFill>
                  <a:schemeClr val="tx1"/>
                </a:solidFill>
              </a:rPr>
              <a:t>，也称为权数；k</a:t>
            </a:r>
            <a:r>
              <a:rPr lang="en-US" altLang="zh-CN" sz="2000" b="1" dirty="0" err="1" smtClean="0">
                <a:solidFill>
                  <a:schemeClr val="tx1"/>
                </a:solidFill>
              </a:rPr>
              <a:t>表组数</a:t>
            </a:r>
            <a:r>
              <a:rPr lang="en-US" altLang="zh-CN" sz="2000" b="1" dirty="0">
                <a:solidFill>
                  <a:schemeClr val="tx1"/>
                </a:solidFill>
              </a:rPr>
              <a:t>。</a:t>
            </a:r>
          </a:p>
          <a:p>
            <a:pPr algn="ctr"/>
            <a:endParaRPr lang="zh-CN" altLang="en-US" dirty="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279983"/>
              </p:ext>
            </p:extLst>
          </p:nvPr>
        </p:nvGraphicFramePr>
        <p:xfrm>
          <a:off x="251520" y="3284984"/>
          <a:ext cx="15240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6" name="Equation" r:id="rId9" imgW="152532" imgH="228799" progId="Equation.DSMT4">
                  <p:embed/>
                </p:oleObj>
              </mc:Choice>
              <mc:Fallback>
                <p:oleObj name="Equation" r:id="rId9" imgW="152532" imgH="228799" progId="Equation.DSMT4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284984"/>
                        <a:ext cx="15240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306593"/>
              </p:ext>
            </p:extLst>
          </p:nvPr>
        </p:nvGraphicFramePr>
        <p:xfrm>
          <a:off x="257424" y="3645024"/>
          <a:ext cx="21012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7" name="Equation" r:id="rId11" imgW="152532" imgH="228799" progId="Equation.DSMT4">
                  <p:embed/>
                </p:oleObj>
              </mc:Choice>
              <mc:Fallback>
                <p:oleObj name="Equation" r:id="rId11" imgW="152532" imgH="228799" progId="Equation.DSMT4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424" y="3645024"/>
                        <a:ext cx="210120" cy="228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753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396044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 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3.7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</a:rPr>
              <a:t>制造企业员工周零部件加工数量计算表如下：</a:t>
            </a: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179893"/>
              </p:ext>
            </p:extLst>
          </p:nvPr>
        </p:nvGraphicFramePr>
        <p:xfrm>
          <a:off x="611560" y="3068961"/>
          <a:ext cx="4189412" cy="27539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/>
                <a:gridCol w="803385"/>
                <a:gridCol w="632831"/>
                <a:gridCol w="1313036"/>
              </a:tblGrid>
              <a:tr h="534691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 smtClean="0">
                          <a:effectLst/>
                        </a:rPr>
                        <a:t>表</a:t>
                      </a:r>
                      <a:r>
                        <a:rPr lang="en-US" altLang="zh-CN" sz="1600" kern="100" dirty="0" smtClean="0">
                          <a:effectLst/>
                        </a:rPr>
                        <a:t>3</a:t>
                      </a:r>
                      <a:r>
                        <a:rPr lang="en-US" sz="1600" kern="100" dirty="0" smtClean="0">
                          <a:effectLst/>
                        </a:rPr>
                        <a:t>-1 </a:t>
                      </a:r>
                      <a:r>
                        <a:rPr lang="zh-CN" sz="1600" kern="100" dirty="0">
                          <a:effectLst/>
                        </a:rPr>
                        <a:t>某制造企业员工周零部件加工数量计算表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34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按加工数量分组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组中值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权数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80-90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225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90-100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665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100-110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13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1365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110-120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575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120-130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125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250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80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合计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—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3080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167801"/>
              </p:ext>
            </p:extLst>
          </p:nvPr>
        </p:nvGraphicFramePr>
        <p:xfrm>
          <a:off x="3779912" y="3802675"/>
          <a:ext cx="473199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8" name="Equation" r:id="rId3" imgW="254110" imgH="228699" progId="Equation.DSMT4">
                  <p:embed/>
                </p:oleObj>
              </mc:Choice>
              <mc:Fallback>
                <p:oleObj name="Equation" r:id="rId3" imgW="254110" imgH="228699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802675"/>
                        <a:ext cx="473199" cy="228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副标题 2"/>
          <p:cNvSpPr txBox="1">
            <a:spLocks/>
          </p:cNvSpPr>
          <p:nvPr/>
        </p:nvSpPr>
        <p:spPr>
          <a:xfrm>
            <a:off x="4888001" y="1484784"/>
            <a:ext cx="396044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  </a:t>
            </a:r>
          </a:p>
          <a:p>
            <a:pPr algn="l"/>
            <a:r>
              <a:rPr lang="zh-CN" altLang="zh-CN" sz="2600" b="1" dirty="0">
                <a:solidFill>
                  <a:srgbClr val="FF0000"/>
                </a:solidFill>
              </a:rPr>
              <a:t>解：</a:t>
            </a:r>
            <a:r>
              <a:rPr lang="zh-CN" altLang="zh-CN" sz="2600" dirty="0">
                <a:solidFill>
                  <a:schemeClr val="tx1"/>
                </a:solidFill>
              </a:rPr>
              <a:t>按照公式（</a:t>
            </a:r>
            <a:r>
              <a:rPr lang="en-US" altLang="zh-CN" sz="2600" dirty="0">
                <a:solidFill>
                  <a:schemeClr val="tx1"/>
                </a:solidFill>
              </a:rPr>
              <a:t>3.5</a:t>
            </a:r>
            <a:r>
              <a:rPr lang="zh-CN" altLang="zh-CN" sz="2600" dirty="0">
                <a:solidFill>
                  <a:schemeClr val="tx1"/>
                </a:solidFill>
              </a:rPr>
              <a:t>），由表</a:t>
            </a:r>
            <a:r>
              <a:rPr lang="en-US" altLang="zh-CN" sz="2600" dirty="0">
                <a:solidFill>
                  <a:schemeClr val="tx1"/>
                </a:solidFill>
              </a:rPr>
              <a:t>3.1</a:t>
            </a:r>
            <a:r>
              <a:rPr lang="zh-CN" altLang="zh-CN" sz="2600" dirty="0">
                <a:solidFill>
                  <a:schemeClr val="tx1"/>
                </a:solidFill>
              </a:rPr>
              <a:t>计算得出：</a:t>
            </a: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6418831"/>
              </p:ext>
            </p:extLst>
          </p:nvPr>
        </p:nvGraphicFramePr>
        <p:xfrm>
          <a:off x="5436096" y="3369940"/>
          <a:ext cx="3024335" cy="1067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5" imgW="2007471" imgH="838564" progId="Equation.DSMT4">
                  <p:embed/>
                </p:oleObj>
              </mc:Choice>
              <mc:Fallback>
                <p:oleObj name="Equation" r:id="rId5" imgW="2007471" imgH="838564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369940"/>
                        <a:ext cx="3024335" cy="10671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3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3.1.5   </a:t>
            </a:r>
            <a:r>
              <a:rPr lang="zh-CN" altLang="en-US" sz="3200" dirty="0">
                <a:solidFill>
                  <a:schemeClr val="tx1"/>
                </a:solidFill>
              </a:rPr>
              <a:t>几何</a:t>
            </a:r>
            <a:r>
              <a:rPr lang="zh-CN" altLang="en-US" sz="3200" dirty="0" smtClean="0">
                <a:solidFill>
                  <a:schemeClr val="tx1"/>
                </a:solidFill>
              </a:rPr>
              <a:t>平均数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719572" y="2132856"/>
            <a:ext cx="770485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几何平均数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rgbClr val="FF0000"/>
                </a:solidFill>
              </a:rPr>
              <a:t>geometric  </a:t>
            </a:r>
            <a:r>
              <a:rPr lang="en-US" altLang="zh-CN" sz="2600" dirty="0">
                <a:solidFill>
                  <a:srgbClr val="FF0000"/>
                </a:solidFill>
              </a:rPr>
              <a:t>mean</a:t>
            </a:r>
            <a:r>
              <a:rPr lang="zh-CN" altLang="zh-CN" sz="2600" dirty="0">
                <a:solidFill>
                  <a:schemeClr val="tx1"/>
                </a:solidFill>
              </a:rPr>
              <a:t>），是求一组数值的平均数的方法中的一种。适用于对比率数据的平均，并主要用于计算</a:t>
            </a:r>
            <a:r>
              <a:rPr lang="zh-CN" altLang="zh-CN" sz="2600" dirty="0">
                <a:solidFill>
                  <a:srgbClr val="FF0000"/>
                </a:solidFill>
              </a:rPr>
              <a:t>数据平均增长</a:t>
            </a:r>
            <a:r>
              <a:rPr lang="zh-CN" altLang="zh-CN" sz="2600" dirty="0">
                <a:solidFill>
                  <a:schemeClr val="tx1"/>
                </a:solidFill>
              </a:rPr>
              <a:t>（变化）率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</a:p>
          <a:p>
            <a:pPr lvl="1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计算公式如下：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   </a:t>
            </a:r>
            <a:r>
              <a:rPr lang="zh-CN" altLang="zh-CN" sz="2400" dirty="0" smtClean="0">
                <a:solidFill>
                  <a:schemeClr val="tx1"/>
                </a:solidFill>
              </a:rPr>
              <a:t>式</a:t>
            </a:r>
            <a:r>
              <a:rPr lang="zh-CN" altLang="zh-CN" sz="2400" dirty="0">
                <a:solidFill>
                  <a:schemeClr val="tx1"/>
                </a:solidFill>
              </a:rPr>
              <a:t>中：∏表示连乘符号；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</a:rPr>
              <a:t>表示各期发展速度或各个比率</a:t>
            </a:r>
            <a:r>
              <a:rPr lang="zh-CN" altLang="zh-CN" sz="2400" dirty="0" smtClean="0">
                <a:solidFill>
                  <a:schemeClr val="tx1"/>
                </a:solidFill>
              </a:rPr>
              <a:t>。</a:t>
            </a:r>
            <a:r>
              <a:rPr lang="zh-CN" altLang="en-US" sz="3200" dirty="0" smtClean="0">
                <a:solidFill>
                  <a:srgbClr val="FF0000"/>
                </a:solidFill>
              </a:rPr>
              <a:t>示例见例子</a:t>
            </a:r>
            <a:r>
              <a:rPr lang="en-US" altLang="zh-CN" sz="3200" dirty="0" smtClean="0">
                <a:solidFill>
                  <a:srgbClr val="FF0000"/>
                </a:solidFill>
              </a:rPr>
              <a:t>3.8</a:t>
            </a:r>
            <a:endParaRPr lang="zh-CN" altLang="zh-CN" sz="3200" dirty="0">
              <a:solidFill>
                <a:srgbClr val="FF0000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847834"/>
              </p:ext>
            </p:extLst>
          </p:nvPr>
        </p:nvGraphicFramePr>
        <p:xfrm>
          <a:off x="2483768" y="4149080"/>
          <a:ext cx="352839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5" name="Equation" r:id="rId3" imgW="1816100" imgH="444500" progId="Equation.DSMT4">
                  <p:embed/>
                </p:oleObj>
              </mc:Choice>
              <mc:Fallback>
                <p:oleObj name="Equation" r:id="rId3" imgW="1816100" imgH="4445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4149080"/>
                        <a:ext cx="3528392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椭圆形标注 14"/>
          <p:cNvSpPr/>
          <p:nvPr/>
        </p:nvSpPr>
        <p:spPr>
          <a:xfrm>
            <a:off x="6444208" y="3573016"/>
            <a:ext cx="2232248" cy="1296144"/>
          </a:xfrm>
          <a:prstGeom prst="wedgeEllipseCallout">
            <a:avLst>
              <a:gd name="adj1" fmla="val -65907"/>
              <a:gd name="adj2" fmla="val 30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几何平均值是</a:t>
            </a:r>
            <a:r>
              <a:rPr lang="zh-CN" altLang="zh-CN" sz="2000" b="1" dirty="0">
                <a:solidFill>
                  <a:srgbClr val="FF0000"/>
                </a:solidFill>
              </a:rPr>
              <a:t>指</a:t>
            </a:r>
            <a:r>
              <a:rPr lang="en-US" altLang="zh-CN" sz="2000" b="1" dirty="0">
                <a:solidFill>
                  <a:srgbClr val="FF0000"/>
                </a:solidFill>
              </a:rPr>
              <a:t>n</a:t>
            </a:r>
            <a:r>
              <a:rPr lang="zh-CN" altLang="zh-CN" sz="2000" b="1" dirty="0">
                <a:solidFill>
                  <a:srgbClr val="FF0000"/>
                </a:solidFill>
              </a:rPr>
              <a:t>个数乘积开</a:t>
            </a:r>
            <a:r>
              <a:rPr lang="en-US" altLang="zh-CN" sz="2000" b="1" dirty="0">
                <a:solidFill>
                  <a:srgbClr val="FF0000"/>
                </a:solidFill>
              </a:rPr>
              <a:t>n</a:t>
            </a:r>
            <a:r>
              <a:rPr lang="zh-CN" altLang="zh-CN" sz="2000" b="1" dirty="0">
                <a:solidFill>
                  <a:srgbClr val="FF0000"/>
                </a:solidFill>
              </a:rPr>
              <a:t>次方根</a:t>
            </a:r>
            <a:r>
              <a:rPr lang="zh-CN" altLang="zh-CN" sz="2000" b="1" dirty="0">
                <a:solidFill>
                  <a:schemeClr val="tx1"/>
                </a:solidFill>
              </a:rPr>
              <a:t>的值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481191"/>
              </p:ext>
            </p:extLst>
          </p:nvPr>
        </p:nvGraphicFramePr>
        <p:xfrm>
          <a:off x="4572000" y="5301208"/>
          <a:ext cx="281338" cy="372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6" name="Equation" r:id="rId5" imgW="152532" imgH="228799" progId="Equation.DSMT4">
                  <p:embed/>
                </p:oleObj>
              </mc:Choice>
              <mc:Fallback>
                <p:oleObj name="Equation" r:id="rId5" imgW="152532" imgH="228799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301208"/>
                        <a:ext cx="281338" cy="372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51021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3.1.6   </a:t>
            </a:r>
            <a:r>
              <a:rPr lang="zh-CN" altLang="en-US" sz="3200" dirty="0" smtClean="0">
                <a:solidFill>
                  <a:schemeClr val="tx1"/>
                </a:solidFill>
              </a:rPr>
              <a:t>各度量间的关系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en-US" altLang="zh-CN" sz="32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719572" y="2132856"/>
            <a:ext cx="770485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zh-CN" sz="3000" dirty="0" smtClean="0">
                <a:solidFill>
                  <a:schemeClr val="tx1"/>
                </a:solidFill>
              </a:rPr>
              <a:t>众数、中位数、均值的关系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3" name="Picture 23" descr="捕获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564904"/>
            <a:ext cx="6336704" cy="252028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572163048"/>
              </p:ext>
            </p:extLst>
          </p:nvPr>
        </p:nvGraphicFramePr>
        <p:xfrm>
          <a:off x="5652120" y="2132856"/>
          <a:ext cx="576064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6816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zh-CN" sz="3000" dirty="0">
                <a:solidFill>
                  <a:schemeClr val="tx1"/>
                </a:solidFill>
              </a:rPr>
              <a:t>众数、中位数、</a:t>
            </a:r>
            <a:r>
              <a:rPr lang="zh-CN" altLang="zh-CN" sz="3000" dirty="0" smtClean="0">
                <a:solidFill>
                  <a:schemeClr val="tx1"/>
                </a:solidFill>
              </a:rPr>
              <a:t>均值</a:t>
            </a:r>
            <a:r>
              <a:rPr lang="zh-CN" altLang="en-US" sz="3000" dirty="0" smtClean="0">
                <a:solidFill>
                  <a:srgbClr val="FF0000"/>
                </a:solidFill>
              </a:rPr>
              <a:t>特点</a:t>
            </a:r>
            <a:r>
              <a:rPr lang="zh-CN" altLang="en-US" sz="3000" dirty="0" smtClean="0">
                <a:solidFill>
                  <a:schemeClr val="tx1"/>
                </a:solidFill>
              </a:rPr>
              <a:t>与</a:t>
            </a:r>
            <a:r>
              <a:rPr lang="zh-CN" altLang="en-US" sz="3000" dirty="0" smtClean="0">
                <a:solidFill>
                  <a:srgbClr val="FF0000"/>
                </a:solidFill>
              </a:rPr>
              <a:t>应用场合</a:t>
            </a:r>
            <a:endParaRPr lang="en-US" altLang="zh-CN" sz="3000" dirty="0">
              <a:solidFill>
                <a:srgbClr val="FF0000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rgbClr val="FF0000"/>
                </a:solidFill>
              </a:rPr>
              <a:t>众数</a:t>
            </a:r>
            <a:r>
              <a:rPr lang="zh-CN" altLang="zh-CN" sz="2600" dirty="0" smtClean="0">
                <a:solidFill>
                  <a:schemeClr val="tx1"/>
                </a:solidFill>
              </a:rPr>
              <a:t>分布</a:t>
            </a:r>
            <a:r>
              <a:rPr lang="zh-CN" altLang="zh-CN" sz="2600" dirty="0">
                <a:solidFill>
                  <a:schemeClr val="tx1"/>
                </a:solidFill>
              </a:rPr>
              <a:t>具有明显的集中趋势时，尤其是对于偏态分布，众数的代表性比均值</a:t>
            </a:r>
            <a:r>
              <a:rPr lang="zh-CN" altLang="zh-CN" sz="2600" dirty="0" smtClean="0">
                <a:solidFill>
                  <a:schemeClr val="tx1"/>
                </a:solidFill>
              </a:rPr>
              <a:t>要好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rgbClr val="FF0000"/>
                </a:solidFill>
              </a:rPr>
              <a:t>缺点</a:t>
            </a:r>
            <a:r>
              <a:rPr lang="zh-CN" altLang="zh-CN" sz="2600" dirty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rgbClr val="FF0000"/>
                </a:solidFill>
              </a:rPr>
              <a:t>具有非</a:t>
            </a:r>
            <a:r>
              <a:rPr lang="zh-CN" altLang="zh-CN" sz="2600" dirty="0" smtClean="0">
                <a:solidFill>
                  <a:srgbClr val="FF0000"/>
                </a:solidFill>
              </a:rPr>
              <a:t>唯一性</a:t>
            </a:r>
            <a:r>
              <a:rPr lang="zh-CN" altLang="en-US" sz="2600" dirty="0" smtClean="0">
                <a:solidFill>
                  <a:srgbClr val="FF0000"/>
                </a:solidFill>
              </a:rPr>
              <a:t>。</a:t>
            </a:r>
            <a:endParaRPr lang="en-US" altLang="zh-CN" sz="2600" dirty="0">
              <a:solidFill>
                <a:srgbClr val="FF0000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 smtClean="0">
                <a:solidFill>
                  <a:srgbClr val="FF0000"/>
                </a:solidFill>
              </a:rPr>
              <a:t>中位数</a:t>
            </a:r>
            <a:r>
              <a:rPr lang="zh-CN" altLang="zh-CN" sz="2600" dirty="0">
                <a:solidFill>
                  <a:schemeClr val="tx1"/>
                </a:solidFill>
              </a:rPr>
              <a:t>是一组数据中间位置上的代表值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zh-CN" sz="2600" dirty="0">
                <a:solidFill>
                  <a:schemeClr val="tx1"/>
                </a:solidFill>
              </a:rPr>
              <a:t>中位数的代表性要比均值好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 smtClean="0">
                <a:solidFill>
                  <a:srgbClr val="FF0000"/>
                </a:solidFill>
              </a:rPr>
              <a:t>均值</a:t>
            </a:r>
            <a:r>
              <a:rPr lang="zh-CN" altLang="zh-CN" sz="2600" dirty="0" smtClean="0">
                <a:solidFill>
                  <a:schemeClr val="tx1"/>
                </a:solidFill>
              </a:rPr>
              <a:t>它</a:t>
            </a:r>
            <a:r>
              <a:rPr lang="zh-CN" altLang="zh-CN" sz="2600" dirty="0">
                <a:solidFill>
                  <a:schemeClr val="tx1"/>
                </a:solidFill>
              </a:rPr>
              <a:t>具有优良的数学性质，是实际中应用</a:t>
            </a:r>
            <a:r>
              <a:rPr lang="zh-CN" altLang="zh-CN" sz="2600" dirty="0">
                <a:solidFill>
                  <a:srgbClr val="FF0000"/>
                </a:solidFill>
              </a:rPr>
              <a:t>最广泛</a:t>
            </a:r>
            <a:r>
              <a:rPr lang="zh-CN" altLang="zh-CN" sz="2600" dirty="0">
                <a:solidFill>
                  <a:schemeClr val="tx1"/>
                </a:solidFill>
              </a:rPr>
              <a:t>的集中趋势测度值。其</a:t>
            </a:r>
            <a:r>
              <a:rPr lang="zh-CN" altLang="zh-CN" sz="2600" dirty="0">
                <a:solidFill>
                  <a:srgbClr val="FF0000"/>
                </a:solidFill>
              </a:rPr>
              <a:t>主要缺点</a:t>
            </a:r>
            <a:r>
              <a:rPr lang="zh-CN" altLang="zh-CN" sz="2600" dirty="0">
                <a:solidFill>
                  <a:schemeClr val="tx1"/>
                </a:solidFill>
              </a:rPr>
              <a:t>是易受数据极端值的</a:t>
            </a:r>
            <a:r>
              <a:rPr lang="zh-CN" altLang="zh-CN" sz="2600" dirty="0" smtClean="0">
                <a:solidFill>
                  <a:schemeClr val="tx1"/>
                </a:solidFill>
              </a:rPr>
              <a:t>影响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3" algn="l">
              <a:buClr>
                <a:srgbClr val="FF0000"/>
              </a:buClr>
            </a:pPr>
            <a:r>
              <a:rPr lang="en-US" altLang="zh-CN" sz="2400" dirty="0" smtClean="0">
                <a:solidFill>
                  <a:srgbClr val="FF0000"/>
                </a:solidFill>
              </a:rPr>
              <a:t>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        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285552" y="2154762"/>
            <a:ext cx="648072" cy="2210342"/>
          </a:xfrm>
          <a:prstGeom prst="borderCallout1">
            <a:avLst>
              <a:gd name="adj1" fmla="val 48532"/>
              <a:gd name="adj2" fmla="val 103648"/>
              <a:gd name="adj3" fmla="val 16100"/>
              <a:gd name="adj4" fmla="val 20130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 smtClean="0">
                <a:solidFill>
                  <a:schemeClr val="tx1"/>
                </a:solidFill>
              </a:rPr>
              <a:t>为</a:t>
            </a:r>
            <a:r>
              <a:rPr lang="zh-CN" altLang="zh-CN" b="1" dirty="0">
                <a:solidFill>
                  <a:srgbClr val="FF0000"/>
                </a:solidFill>
              </a:rPr>
              <a:t>偏态分布</a:t>
            </a:r>
            <a:r>
              <a:rPr lang="zh-CN" altLang="zh-CN" b="1" dirty="0" smtClean="0">
                <a:solidFill>
                  <a:schemeClr val="tx1"/>
                </a:solidFill>
              </a:rPr>
              <a:t>，当</a:t>
            </a:r>
            <a:r>
              <a:rPr lang="zh-CN" altLang="zh-CN" b="1" dirty="0">
                <a:solidFill>
                  <a:schemeClr val="tx1"/>
                </a:solidFill>
              </a:rPr>
              <a:t>偏斜的程度</a:t>
            </a:r>
            <a:r>
              <a:rPr lang="zh-CN" altLang="zh-CN" b="1" dirty="0">
                <a:solidFill>
                  <a:srgbClr val="FF0000"/>
                </a:solidFill>
              </a:rPr>
              <a:t>较大</a:t>
            </a:r>
            <a:r>
              <a:rPr lang="zh-CN" altLang="zh-CN" b="1" dirty="0">
                <a:solidFill>
                  <a:schemeClr val="tx1"/>
                </a:solidFill>
              </a:rPr>
              <a:t>时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>
            <a:stCxn id="2" idx="0"/>
          </p:cNvCxnSpPr>
          <p:nvPr/>
        </p:nvCxnSpPr>
        <p:spPr>
          <a:xfrm>
            <a:off x="933624" y="3259933"/>
            <a:ext cx="758056" cy="20679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3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9552" y="2060848"/>
            <a:ext cx="8208912" cy="3960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3.2</a:t>
            </a:r>
            <a:r>
              <a:rPr lang="en-US" altLang="zh-CN" sz="3600" b="1" dirty="0" smtClean="0">
                <a:solidFill>
                  <a:schemeClr val="tx1"/>
                </a:solidFill>
              </a:rPr>
              <a:t> </a:t>
            </a:r>
            <a:r>
              <a:rPr lang="zh-CN" altLang="en-US" sz="3600" b="1" dirty="0" smtClean="0">
                <a:solidFill>
                  <a:schemeClr val="tx1"/>
                </a:solidFill>
              </a:rPr>
              <a:t>分布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变异程度</a:t>
            </a:r>
            <a:r>
              <a:rPr lang="zh-CN" altLang="en-US" sz="3600" b="1" dirty="0" smtClean="0">
                <a:solidFill>
                  <a:schemeClr val="tx1"/>
                </a:solidFill>
              </a:rPr>
              <a:t>的度量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237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8280920" cy="51125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800" dirty="0" smtClean="0">
                <a:solidFill>
                  <a:srgbClr val="7030A0"/>
                </a:solidFill>
              </a:rPr>
              <a:t>集中趋势</a:t>
            </a:r>
            <a:r>
              <a:rPr lang="zh-CN" altLang="zh-CN" sz="2800" dirty="0">
                <a:solidFill>
                  <a:schemeClr val="tx1"/>
                </a:solidFill>
              </a:rPr>
              <a:t>表示的是分布的中心位置或者一般水平的代表值，但它只是数据分布的</a:t>
            </a:r>
            <a:r>
              <a:rPr lang="zh-CN" altLang="zh-CN" sz="2800" dirty="0">
                <a:solidFill>
                  <a:srgbClr val="7030A0"/>
                </a:solidFill>
              </a:rPr>
              <a:t>一个特征</a:t>
            </a:r>
            <a:r>
              <a:rPr lang="zh-CN" altLang="zh-CN" sz="2800" dirty="0">
                <a:solidFill>
                  <a:schemeClr val="tx1"/>
                </a:solidFill>
              </a:rPr>
              <a:t>。而各变量之间的</a:t>
            </a:r>
            <a:r>
              <a:rPr lang="zh-CN" altLang="zh-CN" sz="2800" dirty="0">
                <a:solidFill>
                  <a:srgbClr val="FF0000"/>
                </a:solidFill>
              </a:rPr>
              <a:t>差异程度</a:t>
            </a:r>
            <a:r>
              <a:rPr lang="zh-CN" altLang="zh-CN" sz="2800" dirty="0">
                <a:solidFill>
                  <a:schemeClr val="tx1"/>
                </a:solidFill>
              </a:rPr>
              <a:t>如何</a:t>
            </a:r>
            <a:r>
              <a:rPr lang="zh-CN" altLang="zh-CN" sz="2800" dirty="0" smtClean="0">
                <a:solidFill>
                  <a:schemeClr val="tx1"/>
                </a:solidFill>
              </a:rPr>
              <a:t>？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这</a:t>
            </a:r>
            <a:r>
              <a:rPr lang="zh-CN" altLang="zh-CN" sz="2800" dirty="0">
                <a:solidFill>
                  <a:schemeClr val="tx1"/>
                </a:solidFill>
              </a:rPr>
              <a:t>就</a:t>
            </a:r>
            <a:r>
              <a:rPr lang="zh-CN" altLang="zh-CN" sz="2800" dirty="0">
                <a:solidFill>
                  <a:srgbClr val="FF0000"/>
                </a:solidFill>
              </a:rPr>
              <a:t>需要</a:t>
            </a:r>
            <a:r>
              <a:rPr lang="zh-CN" altLang="zh-CN" sz="2800" dirty="0">
                <a:solidFill>
                  <a:schemeClr val="tx1"/>
                </a:solidFill>
              </a:rPr>
              <a:t>研究数据的</a:t>
            </a:r>
            <a:r>
              <a:rPr lang="zh-CN" altLang="zh-CN" sz="2800" dirty="0">
                <a:solidFill>
                  <a:srgbClr val="FF0000"/>
                </a:solidFill>
              </a:rPr>
              <a:t>变异程度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这一节将会介绍几种数据</a:t>
            </a:r>
            <a:r>
              <a:rPr lang="zh-CN" altLang="zh-CN" sz="2800" dirty="0">
                <a:solidFill>
                  <a:srgbClr val="FF0000"/>
                </a:solidFill>
              </a:rPr>
              <a:t>变异程度</a:t>
            </a:r>
            <a:r>
              <a:rPr lang="zh-CN" altLang="zh-CN" sz="2800" dirty="0">
                <a:solidFill>
                  <a:schemeClr val="tx1"/>
                </a:solidFill>
              </a:rPr>
              <a:t>的代表值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600" dirty="0" smtClean="0">
                <a:solidFill>
                  <a:schemeClr val="tx1"/>
                </a:solidFill>
              </a:rPr>
              <a:t>平均差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600" dirty="0" smtClean="0">
                <a:solidFill>
                  <a:schemeClr val="tx1"/>
                </a:solidFill>
              </a:rPr>
              <a:t>方差和标准差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600" dirty="0" smtClean="0">
                <a:solidFill>
                  <a:schemeClr val="tx1"/>
                </a:solidFill>
              </a:rPr>
              <a:t>极差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600" dirty="0" smtClean="0">
                <a:solidFill>
                  <a:schemeClr val="tx1"/>
                </a:solidFill>
              </a:rPr>
              <a:t>异</a:t>
            </a:r>
            <a:r>
              <a:rPr lang="zh-CN" altLang="en-US" sz="2600" dirty="0">
                <a:solidFill>
                  <a:schemeClr val="tx1"/>
                </a:solidFill>
              </a:rPr>
              <a:t>众</a:t>
            </a:r>
            <a:r>
              <a:rPr lang="zh-CN" altLang="en-US" sz="2600" dirty="0" smtClean="0">
                <a:solidFill>
                  <a:schemeClr val="tx1"/>
                </a:solidFill>
              </a:rPr>
              <a:t>比率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600" dirty="0">
                <a:solidFill>
                  <a:schemeClr val="tx1"/>
                </a:solidFill>
              </a:rPr>
              <a:t>变异系数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5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  3.2.1   </a:t>
            </a:r>
            <a:r>
              <a:rPr lang="zh-CN" altLang="en-US" sz="3200" dirty="0" smtClean="0">
                <a:solidFill>
                  <a:schemeClr val="tx1"/>
                </a:solidFill>
              </a:rPr>
              <a:t>平均差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3200" dirty="0">
                <a:solidFill>
                  <a:schemeClr val="tx1"/>
                </a:solidFill>
              </a:rPr>
              <a:t> </a:t>
            </a:r>
            <a:r>
              <a:rPr lang="en-US" altLang="zh-CN" sz="3200" dirty="0" smtClean="0">
                <a:solidFill>
                  <a:schemeClr val="tx1"/>
                </a:solidFill>
              </a:rPr>
              <a:t>      </a:t>
            </a:r>
            <a:r>
              <a:rPr lang="zh-CN" altLang="zh-CN" sz="3200" dirty="0" smtClean="0">
                <a:solidFill>
                  <a:schemeClr val="tx1"/>
                </a:solidFill>
              </a:rPr>
              <a:t>（</a:t>
            </a:r>
            <a:r>
              <a:rPr lang="en-US" altLang="zh-CN" sz="3200" dirty="0">
                <a:solidFill>
                  <a:srgbClr val="FF0000"/>
                </a:solidFill>
              </a:rPr>
              <a:t>average </a:t>
            </a:r>
            <a:r>
              <a:rPr lang="en-US" altLang="zh-CN" sz="3200" dirty="0" smtClean="0">
                <a:solidFill>
                  <a:srgbClr val="FF0000"/>
                </a:solidFill>
              </a:rPr>
              <a:t>deviation</a:t>
            </a:r>
            <a:r>
              <a:rPr lang="zh-CN" altLang="en-US" sz="3200" dirty="0">
                <a:solidFill>
                  <a:schemeClr val="tx1"/>
                </a:solidFill>
              </a:rPr>
              <a:t>）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zh-CN" sz="2800" dirty="0" smtClean="0">
                <a:solidFill>
                  <a:schemeClr val="tx1"/>
                </a:solidFill>
              </a:rPr>
              <a:t>根据</a:t>
            </a:r>
            <a:r>
              <a:rPr lang="zh-CN" altLang="zh-CN" sz="2800" b="1" i="1" dirty="0">
                <a:solidFill>
                  <a:srgbClr val="FF0000"/>
                </a:solidFill>
              </a:rPr>
              <a:t>未分组</a:t>
            </a:r>
            <a:r>
              <a:rPr lang="zh-CN" altLang="zh-CN" sz="2800" dirty="0">
                <a:solidFill>
                  <a:schemeClr val="tx1"/>
                </a:solidFill>
              </a:rPr>
              <a:t>数据计算平均差的公式为</a:t>
            </a:r>
            <a:r>
              <a:rPr lang="zh-CN" altLang="zh-CN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2 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zh-CN" sz="2800" dirty="0" smtClean="0">
                <a:solidFill>
                  <a:schemeClr val="tx1"/>
                </a:solidFill>
              </a:rPr>
              <a:t>根据</a:t>
            </a:r>
            <a:r>
              <a:rPr lang="zh-CN" altLang="zh-CN" sz="2800" b="1" i="1" dirty="0">
                <a:solidFill>
                  <a:srgbClr val="FF0000"/>
                </a:solidFill>
              </a:rPr>
              <a:t>分组</a:t>
            </a:r>
            <a:r>
              <a:rPr lang="zh-CN" altLang="zh-CN" sz="2800" dirty="0">
                <a:solidFill>
                  <a:schemeClr val="tx1"/>
                </a:solidFill>
              </a:rPr>
              <a:t>数据</a:t>
            </a:r>
            <a:r>
              <a:rPr lang="zh-CN" altLang="zh-CN" sz="2800" dirty="0" smtClean="0">
                <a:solidFill>
                  <a:schemeClr val="tx1"/>
                </a:solidFill>
              </a:rPr>
              <a:t>计算</a:t>
            </a:r>
            <a:r>
              <a:rPr lang="zh-CN" altLang="zh-CN" sz="2800" dirty="0">
                <a:solidFill>
                  <a:schemeClr val="tx1"/>
                </a:solidFill>
              </a:rPr>
              <a:t>平均差的公式为</a:t>
            </a:r>
            <a:r>
              <a:rPr lang="zh-CN" altLang="zh-CN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323210"/>
              </p:ext>
            </p:extLst>
          </p:nvPr>
        </p:nvGraphicFramePr>
        <p:xfrm>
          <a:off x="2771800" y="3212976"/>
          <a:ext cx="2520280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9" name="Equation" r:id="rId3" imgW="1003300" imgH="609600" progId="Equation.DSMT4">
                  <p:embed/>
                </p:oleObj>
              </mc:Choice>
              <mc:Fallback>
                <p:oleObj name="Equation" r:id="rId3" imgW="1003300" imgH="609600" progId="Equation.DSMT4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212976"/>
                        <a:ext cx="2520280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标注 6"/>
          <p:cNvSpPr/>
          <p:nvPr/>
        </p:nvSpPr>
        <p:spPr>
          <a:xfrm>
            <a:off x="6948264" y="1412776"/>
            <a:ext cx="1656184" cy="2736304"/>
          </a:xfrm>
          <a:prstGeom prst="wedgeRectCallout">
            <a:avLst>
              <a:gd name="adj1" fmla="val -224481"/>
              <a:gd name="adj2" fmla="val -3501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 smtClean="0">
                <a:solidFill>
                  <a:srgbClr val="FF0000"/>
                </a:solidFill>
              </a:rPr>
              <a:t>平均差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是</a:t>
            </a:r>
            <a:r>
              <a:rPr lang="zh-CN" altLang="zh-CN" sz="2000" b="1" dirty="0">
                <a:solidFill>
                  <a:schemeClr val="tx1"/>
                </a:solidFill>
              </a:rPr>
              <a:t>指总体所有单位与其</a:t>
            </a:r>
            <a:r>
              <a:rPr lang="zh-CN" altLang="zh-CN" sz="2000" b="1" dirty="0">
                <a:solidFill>
                  <a:srgbClr val="FF0000"/>
                </a:solidFill>
              </a:rPr>
              <a:t>算术平均数</a:t>
            </a:r>
            <a:r>
              <a:rPr lang="zh-CN" altLang="zh-CN" sz="2000" b="1" dirty="0">
                <a:solidFill>
                  <a:schemeClr val="tx1"/>
                </a:solidFill>
              </a:rPr>
              <a:t>的</a:t>
            </a:r>
            <a:r>
              <a:rPr lang="zh-CN" altLang="zh-CN" sz="2000" b="1" dirty="0">
                <a:solidFill>
                  <a:srgbClr val="FF0000"/>
                </a:solidFill>
              </a:rPr>
              <a:t>离差绝对值</a:t>
            </a:r>
            <a:r>
              <a:rPr lang="zh-CN" altLang="zh-CN" sz="2000" b="1" dirty="0">
                <a:solidFill>
                  <a:schemeClr val="tx1"/>
                </a:solidFill>
              </a:rPr>
              <a:t>的算术平均数，用</a:t>
            </a:r>
            <a:r>
              <a:rPr lang="en-US" altLang="zh-CN" sz="2000" b="1" dirty="0">
                <a:solidFill>
                  <a:schemeClr val="tx1"/>
                </a:solidFill>
              </a:rPr>
              <a:t> 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       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表示</a:t>
            </a:r>
            <a:r>
              <a:rPr lang="zh-CN" altLang="zh-CN" sz="2000" b="1" dirty="0">
                <a:solidFill>
                  <a:schemeClr val="tx1"/>
                </a:solidFill>
              </a:rPr>
              <a:t>。</a:t>
            </a:r>
          </a:p>
          <a:p>
            <a:pPr algn="ctr"/>
            <a:endParaRPr lang="zh-CN" altLang="en-US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565221"/>
              </p:ext>
            </p:extLst>
          </p:nvPr>
        </p:nvGraphicFramePr>
        <p:xfrm>
          <a:off x="7308304" y="3429000"/>
          <a:ext cx="468052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0" name="Equation" r:id="rId5" imgW="254110" imgH="228699" progId="Equation.DSMT4">
                  <p:embed/>
                </p:oleObj>
              </mc:Choice>
              <mc:Fallback>
                <p:oleObj name="Equation" r:id="rId5" imgW="254110" imgH="228699" progId="Equation.DSMT4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3429000"/>
                        <a:ext cx="468052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419001"/>
              </p:ext>
            </p:extLst>
          </p:nvPr>
        </p:nvGraphicFramePr>
        <p:xfrm>
          <a:off x="2843808" y="4797152"/>
          <a:ext cx="2304256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" name="Equation" r:id="rId7" imgW="1207024" imgH="609865" progId="Equation.DSMT4">
                  <p:embed/>
                </p:oleObj>
              </mc:Choice>
              <mc:Fallback>
                <p:oleObj name="Equation" r:id="rId7" imgW="1207024" imgH="609865" progId="Equation.DSMT4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797152"/>
                        <a:ext cx="2304256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57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3.9</a:t>
            </a:r>
            <a:r>
              <a:rPr lang="zh-CN" altLang="zh-CN" sz="2800" dirty="0">
                <a:solidFill>
                  <a:schemeClr val="tx1"/>
                </a:solidFill>
              </a:rPr>
              <a:t>某手机公司</a:t>
            </a:r>
            <a:r>
              <a:rPr lang="en-US" altLang="zh-CN" sz="2800" dirty="0">
                <a:solidFill>
                  <a:schemeClr val="tx1"/>
                </a:solidFill>
              </a:rPr>
              <a:t>2014</a:t>
            </a:r>
            <a:r>
              <a:rPr lang="zh-CN" altLang="zh-CN" sz="2800" dirty="0">
                <a:solidFill>
                  <a:schemeClr val="tx1"/>
                </a:solidFill>
              </a:rPr>
              <a:t>年</a:t>
            </a:r>
            <a:r>
              <a:rPr lang="en-US" altLang="zh-CN" sz="2800" dirty="0">
                <a:solidFill>
                  <a:schemeClr val="tx1"/>
                </a:solidFill>
              </a:rPr>
              <a:t>8</a:t>
            </a:r>
            <a:r>
              <a:rPr lang="zh-CN" altLang="zh-CN" sz="2800" dirty="0">
                <a:solidFill>
                  <a:schemeClr val="tx1"/>
                </a:solidFill>
              </a:rPr>
              <a:t>月份到</a:t>
            </a:r>
            <a:r>
              <a:rPr lang="en-US" altLang="zh-CN" sz="2800" dirty="0">
                <a:solidFill>
                  <a:schemeClr val="tx1"/>
                </a:solidFill>
              </a:rPr>
              <a:t>12</a:t>
            </a:r>
            <a:r>
              <a:rPr lang="zh-CN" altLang="zh-CN" sz="2800" dirty="0">
                <a:solidFill>
                  <a:schemeClr val="tx1"/>
                </a:solidFill>
              </a:rPr>
              <a:t>月份每天的销售量数据（单位：台），请计算手机公司销售量的平均差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zh-CN" altLang="en-US" sz="2800" dirty="0" smtClean="0">
                <a:solidFill>
                  <a:srgbClr val="FF0000"/>
                </a:solidFill>
              </a:rPr>
              <a:t>数据见书本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解</a:t>
            </a:r>
            <a:r>
              <a:rPr lang="zh-CN" altLang="zh-CN" sz="2800" b="1" dirty="0">
                <a:solidFill>
                  <a:schemeClr val="tx1"/>
                </a:solidFill>
              </a:rPr>
              <a:t>：</a:t>
            </a:r>
            <a:r>
              <a:rPr lang="zh-CN" altLang="zh-CN" sz="2400" dirty="0" smtClean="0">
                <a:solidFill>
                  <a:schemeClr val="tx1"/>
                </a:solidFill>
              </a:rPr>
              <a:t>将数据</a:t>
            </a:r>
            <a:r>
              <a:rPr lang="zh-CN" altLang="zh-CN" sz="2400" dirty="0">
                <a:solidFill>
                  <a:schemeClr val="tx1"/>
                </a:solidFill>
              </a:rPr>
              <a:t>进行</a:t>
            </a:r>
            <a:r>
              <a:rPr lang="zh-CN" altLang="zh-CN" sz="2400" dirty="0" smtClean="0">
                <a:solidFill>
                  <a:schemeClr val="tx1"/>
                </a:solidFill>
              </a:rPr>
              <a:t>排序分组</a:t>
            </a:r>
            <a:r>
              <a:rPr lang="zh-CN" altLang="zh-CN" sz="2400" dirty="0">
                <a:solidFill>
                  <a:schemeClr val="tx1"/>
                </a:solidFill>
              </a:rPr>
              <a:t>，得下表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                                       </a:t>
            </a:r>
            <a:endParaRPr lang="zh-CN" altLang="zh-CN" sz="24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584539"/>
              </p:ext>
            </p:extLst>
          </p:nvPr>
        </p:nvGraphicFramePr>
        <p:xfrm>
          <a:off x="1187624" y="3428997"/>
          <a:ext cx="4176464" cy="2962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7143"/>
                <a:gridCol w="860905"/>
                <a:gridCol w="793157"/>
                <a:gridCol w="680793"/>
                <a:gridCol w="834466"/>
              </a:tblGrid>
              <a:tr h="289320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 smtClean="0">
                          <a:effectLst/>
                        </a:rPr>
                        <a:t>某</a:t>
                      </a:r>
                      <a:r>
                        <a:rPr lang="zh-CN" sz="1800" kern="100" dirty="0">
                          <a:effectLst/>
                        </a:rPr>
                        <a:t>手机公司销售量数据平均差计算表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174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 smtClean="0">
                          <a:effectLst/>
                        </a:rPr>
                        <a:t>销售量分组</a:t>
                      </a:r>
                      <a:r>
                        <a:rPr lang="en-US" altLang="zh-CN" sz="2000" u="none" strike="noStrike" kern="100" dirty="0" smtClean="0">
                          <a:effectLst/>
                        </a:rPr>
                        <a:t>/</a:t>
                      </a:r>
                      <a:r>
                        <a:rPr lang="zh-CN" sz="1200" u="none" strike="noStrike" kern="100" dirty="0" smtClean="0">
                          <a:effectLst/>
                        </a:rPr>
                        <a:t>台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频数（天）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组中值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effectLst/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100" kern="100" dirty="0">
                        <a:solidFill>
                          <a:srgbClr val="000000"/>
                        </a:solidFill>
                        <a:effectLst/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140</a:t>
                      </a:r>
                      <a:r>
                        <a:rPr lang="zh-CN" sz="1200" u="none" strike="noStrike" kern="100" dirty="0">
                          <a:effectLst/>
                        </a:rPr>
                        <a:t>～</a:t>
                      </a:r>
                      <a:r>
                        <a:rPr lang="en-US" sz="1200" u="none" strike="noStrike" kern="100" dirty="0">
                          <a:effectLst/>
                        </a:rPr>
                        <a:t>149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145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150~159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155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270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160~169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320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170~179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175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270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180~189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185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190~199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195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170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200~209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210~219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215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240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220~229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225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85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230</a:t>
                      </a:r>
                      <a:r>
                        <a:rPr lang="zh-CN" sz="1200" u="none" strike="noStrike" kern="100" dirty="0">
                          <a:effectLst/>
                        </a:rPr>
                        <a:t>～</a:t>
                      </a:r>
                      <a:r>
                        <a:rPr lang="en-US" sz="1200" u="none" strike="noStrike" kern="100" dirty="0">
                          <a:effectLst/>
                        </a:rPr>
                        <a:t>239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235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250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5"/>
                    </a:solidFill>
                  </a:tcPr>
                </a:tc>
              </a:tr>
              <a:tr h="1963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合计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120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—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—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2040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</a:tr>
            </a:tbl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659433"/>
              </p:ext>
            </p:extLst>
          </p:nvPr>
        </p:nvGraphicFramePr>
        <p:xfrm>
          <a:off x="3923928" y="3789040"/>
          <a:ext cx="4953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4" name="Equation" r:id="rId3" imgW="495300" imgH="304800" progId="Equation.DSMT4">
                  <p:embed/>
                </p:oleObj>
              </mc:Choice>
              <mc:Fallback>
                <p:oleObj name="Equation" r:id="rId3" imgW="495300" imgH="304800" progId="Equation.DSMT4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789040"/>
                        <a:ext cx="49530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653182"/>
              </p:ext>
            </p:extLst>
          </p:nvPr>
        </p:nvGraphicFramePr>
        <p:xfrm>
          <a:off x="4572000" y="3789040"/>
          <a:ext cx="6191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5" name="Equation" r:id="rId5" imgW="622300" imgH="304800" progId="Equation.DSMT4">
                  <p:embed/>
                </p:oleObj>
              </mc:Choice>
              <mc:Fallback>
                <p:oleObj name="Equation" r:id="rId5" imgW="622300" imgH="304800" progId="Equation.DSMT4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789040"/>
                        <a:ext cx="619125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副标题 2"/>
          <p:cNvSpPr txBox="1">
            <a:spLocks/>
          </p:cNvSpPr>
          <p:nvPr/>
        </p:nvSpPr>
        <p:spPr>
          <a:xfrm>
            <a:off x="5796136" y="2420888"/>
            <a:ext cx="288032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400" dirty="0" smtClean="0">
                <a:solidFill>
                  <a:srgbClr val="FF0000"/>
                </a:solidFill>
              </a:rPr>
              <a:t>已知</a:t>
            </a:r>
            <a:r>
              <a:rPr lang="en-US" altLang="zh-CN" sz="2400" dirty="0" smtClean="0">
                <a:solidFill>
                  <a:schemeClr val="tx1"/>
                </a:solidFill>
              </a:rPr>
              <a:t>     </a:t>
            </a:r>
            <a:r>
              <a:rPr lang="en-US" altLang="zh-CN" sz="2400" dirty="0">
                <a:solidFill>
                  <a:schemeClr val="tx1"/>
                </a:solidFill>
              </a:rPr>
              <a:t>=185</a:t>
            </a:r>
            <a:r>
              <a:rPr lang="zh-CN" altLang="zh-CN" sz="2400" dirty="0">
                <a:solidFill>
                  <a:schemeClr val="tx1"/>
                </a:solidFill>
              </a:rPr>
              <a:t>，根据</a:t>
            </a:r>
            <a:r>
              <a:rPr lang="zh-CN" altLang="zh-CN" sz="2400" dirty="0">
                <a:solidFill>
                  <a:srgbClr val="FF0000"/>
                </a:solidFill>
              </a:rPr>
              <a:t>公式（</a:t>
            </a:r>
            <a:r>
              <a:rPr lang="en-US" altLang="zh-CN" sz="2400" dirty="0">
                <a:solidFill>
                  <a:srgbClr val="FF0000"/>
                </a:solidFill>
              </a:rPr>
              <a:t>3.8</a:t>
            </a:r>
            <a:r>
              <a:rPr lang="zh-CN" altLang="zh-CN" sz="2400" dirty="0">
                <a:solidFill>
                  <a:srgbClr val="FF0000"/>
                </a:solidFill>
              </a:rPr>
              <a:t>），</a:t>
            </a:r>
            <a:r>
              <a:rPr lang="zh-CN" altLang="zh-CN" sz="2400" dirty="0">
                <a:solidFill>
                  <a:schemeClr val="tx1"/>
                </a:solidFill>
              </a:rPr>
              <a:t>得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zh-CN" altLang="zh-CN" sz="2400" dirty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     =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algn="l"/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809934"/>
              </p:ext>
            </p:extLst>
          </p:nvPr>
        </p:nvGraphicFramePr>
        <p:xfrm>
          <a:off x="6588224" y="3429000"/>
          <a:ext cx="288032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6" name="Equation" r:id="rId7" imgW="126945" imgH="215806" progId="Equation.DSMT4">
                  <p:embed/>
                </p:oleObj>
              </mc:Choice>
              <mc:Fallback>
                <p:oleObj name="Equation" r:id="rId7" imgW="126945" imgH="215806" progId="Equation.DSMT4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3429000"/>
                        <a:ext cx="288032" cy="2880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87186"/>
              </p:ext>
            </p:extLst>
          </p:nvPr>
        </p:nvGraphicFramePr>
        <p:xfrm>
          <a:off x="5940152" y="4365104"/>
          <a:ext cx="1600200" cy="753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7" name="Equation" r:id="rId9" imgW="1207024" imgH="609865" progId="Equation.DSMT4">
                  <p:embed/>
                </p:oleObj>
              </mc:Choice>
              <mc:Fallback>
                <p:oleObj name="Equation" r:id="rId9" imgW="1207024" imgH="609865" progId="Equation.DSMT4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4365104"/>
                        <a:ext cx="1600200" cy="7536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659508"/>
              </p:ext>
            </p:extLst>
          </p:nvPr>
        </p:nvGraphicFramePr>
        <p:xfrm>
          <a:off x="7884368" y="4509120"/>
          <a:ext cx="1008112" cy="534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8" name="Equation" r:id="rId11" imgW="901700" imgH="393700" progId="Equation.DSMT4">
                  <p:embed/>
                </p:oleObj>
              </mc:Choice>
              <mc:Fallback>
                <p:oleObj name="Equation" r:id="rId11" imgW="901700" imgH="393700" progId="Equation.DSMT4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4509120"/>
                        <a:ext cx="1008112" cy="5345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537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200" dirty="0" smtClean="0">
                <a:solidFill>
                  <a:schemeClr val="tx1"/>
                </a:solidFill>
              </a:rPr>
              <a:t>     3.2.2  </a:t>
            </a:r>
            <a:r>
              <a:rPr lang="zh-CN" altLang="en-US" sz="3200" dirty="0" smtClean="0">
                <a:solidFill>
                  <a:srgbClr val="FF0000"/>
                </a:solidFill>
              </a:rPr>
              <a:t>方差</a:t>
            </a:r>
            <a:r>
              <a:rPr lang="zh-CN" altLang="en-US" sz="3200" dirty="0" smtClean="0">
                <a:solidFill>
                  <a:schemeClr val="tx1"/>
                </a:solidFill>
              </a:rPr>
              <a:t>和</a:t>
            </a:r>
            <a:r>
              <a:rPr lang="zh-CN" altLang="en-US" sz="3200" dirty="0" smtClean="0">
                <a:solidFill>
                  <a:srgbClr val="FFFF00"/>
                </a:solidFill>
              </a:rPr>
              <a:t>标准差</a:t>
            </a:r>
            <a:r>
              <a:rPr lang="en-US" altLang="zh-CN" sz="3200" dirty="0" smtClean="0">
                <a:solidFill>
                  <a:schemeClr val="tx1"/>
                </a:solidFill>
              </a:rPr>
              <a:t>   </a:t>
            </a: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zh-CN" sz="2800" dirty="0">
                <a:solidFill>
                  <a:srgbClr val="FF0000"/>
                </a:solidFill>
              </a:rPr>
              <a:t>方差</a:t>
            </a:r>
            <a:r>
              <a:rPr lang="zh-CN" altLang="zh-CN" sz="2800" dirty="0">
                <a:solidFill>
                  <a:schemeClr val="tx1"/>
                </a:solidFill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</a:rPr>
              <a:t>Variance</a:t>
            </a:r>
            <a:r>
              <a:rPr lang="zh-CN" altLang="zh-CN" sz="2800" dirty="0">
                <a:solidFill>
                  <a:schemeClr val="tx1"/>
                </a:solidFill>
              </a:rPr>
              <a:t>）是各个数据与其算术平均数的离差平方和的平均数，通常以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</a:t>
            </a:r>
            <a:r>
              <a:rPr lang="zh-CN" altLang="zh-CN" sz="2800" dirty="0" smtClean="0">
                <a:solidFill>
                  <a:schemeClr val="tx1"/>
                </a:solidFill>
              </a:rPr>
              <a:t>表示。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zh-CN" altLang="zh-CN" sz="2800" dirty="0">
                <a:solidFill>
                  <a:srgbClr val="FFFF00"/>
                </a:solidFill>
              </a:rPr>
              <a:t>标准差</a:t>
            </a:r>
            <a:r>
              <a:rPr lang="zh-CN" altLang="zh-CN" sz="2800" dirty="0">
                <a:solidFill>
                  <a:schemeClr val="tx1"/>
                </a:solidFill>
              </a:rPr>
              <a:t>（</a:t>
            </a:r>
            <a:r>
              <a:rPr lang="en-US" altLang="zh-CN" sz="2800" dirty="0">
                <a:solidFill>
                  <a:srgbClr val="FFFF00"/>
                </a:solidFill>
              </a:rPr>
              <a:t>Standard Deviation</a:t>
            </a:r>
            <a:r>
              <a:rPr lang="zh-CN" altLang="zh-CN" sz="2800" dirty="0" smtClean="0">
                <a:solidFill>
                  <a:schemeClr val="tx1"/>
                </a:solidFill>
              </a:rPr>
              <a:t>）</a:t>
            </a:r>
            <a:r>
              <a:rPr lang="zh-CN" altLang="zh-CN" sz="2800" dirty="0">
                <a:solidFill>
                  <a:schemeClr val="tx1"/>
                </a:solidFill>
              </a:rPr>
              <a:t>方差的算术</a:t>
            </a:r>
            <a:r>
              <a:rPr lang="zh-CN" altLang="zh-CN" sz="2800" dirty="0" smtClean="0">
                <a:solidFill>
                  <a:schemeClr val="tx1"/>
                </a:solidFill>
              </a:rPr>
              <a:t>平方根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 smtClean="0">
                <a:solidFill>
                  <a:schemeClr val="tx1"/>
                </a:solidFill>
              </a:rPr>
              <a:t>又</a:t>
            </a:r>
            <a:r>
              <a:rPr lang="zh-CN" altLang="zh-CN" sz="2800" dirty="0">
                <a:solidFill>
                  <a:schemeClr val="tx1"/>
                </a:solidFill>
              </a:rPr>
              <a:t>称均方差，一般用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表示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665135"/>
              </p:ext>
            </p:extLst>
          </p:nvPr>
        </p:nvGraphicFramePr>
        <p:xfrm>
          <a:off x="7380312" y="2420888"/>
          <a:ext cx="432048" cy="54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3" name="Equation" r:id="rId3" imgW="203377" imgH="203377" progId="Equation.DSMT4">
                  <p:embed/>
                </p:oleObj>
              </mc:Choice>
              <mc:Fallback>
                <p:oleObj name="Equation" r:id="rId3" imgW="203377" imgH="203377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2420888"/>
                        <a:ext cx="432048" cy="540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344426"/>
              </p:ext>
            </p:extLst>
          </p:nvPr>
        </p:nvGraphicFramePr>
        <p:xfrm>
          <a:off x="6732240" y="3429000"/>
          <a:ext cx="374671" cy="470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4" name="Equation" r:id="rId5" imgW="152599" imgH="139882" progId="Equation.DSMT4">
                  <p:embed/>
                </p:oleObj>
              </mc:Choice>
              <mc:Fallback>
                <p:oleObj name="Equation" r:id="rId5" imgW="152599" imgH="139882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429000"/>
                        <a:ext cx="374671" cy="4702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副标题 2"/>
          <p:cNvSpPr txBox="1">
            <a:spLocks/>
          </p:cNvSpPr>
          <p:nvPr/>
        </p:nvSpPr>
        <p:spPr>
          <a:xfrm>
            <a:off x="611560" y="3868801"/>
            <a:ext cx="2520280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400" dirty="0" smtClean="0">
                <a:solidFill>
                  <a:srgbClr val="FF0000"/>
                </a:solidFill>
              </a:rPr>
              <a:t>方差公式</a:t>
            </a:r>
            <a:r>
              <a:rPr lang="zh-CN" altLang="en-US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   1</a:t>
            </a:r>
            <a:r>
              <a:rPr lang="zh-CN" altLang="en-US" sz="2400" dirty="0" smtClean="0">
                <a:solidFill>
                  <a:schemeClr val="tx1"/>
                </a:solidFill>
              </a:rPr>
              <a:t>、未分组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 2</a:t>
            </a:r>
            <a:r>
              <a:rPr lang="zh-CN" altLang="en-US" sz="2400" dirty="0" smtClean="0">
                <a:solidFill>
                  <a:schemeClr val="tx1"/>
                </a:solidFill>
              </a:rPr>
              <a:t>、已分组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260592"/>
              </p:ext>
            </p:extLst>
          </p:nvPr>
        </p:nvGraphicFramePr>
        <p:xfrm>
          <a:off x="827584" y="4788949"/>
          <a:ext cx="192774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5" name="Equation" r:id="rId7" imgW="1067263" imgH="609865" progId="Equation.DSMT4">
                  <p:embed/>
                </p:oleObj>
              </mc:Choice>
              <mc:Fallback>
                <p:oleObj name="Equation" r:id="rId7" imgW="1067263" imgH="609865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788949"/>
                        <a:ext cx="1927742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线形标注 1 17"/>
          <p:cNvSpPr/>
          <p:nvPr/>
        </p:nvSpPr>
        <p:spPr>
          <a:xfrm>
            <a:off x="6456199" y="1340768"/>
            <a:ext cx="1998464" cy="587378"/>
          </a:xfrm>
          <a:prstGeom prst="borderCallout1">
            <a:avLst>
              <a:gd name="adj1" fmla="val 36047"/>
              <a:gd name="adj2" fmla="val -2523"/>
              <a:gd name="adj3" fmla="val 87692"/>
              <a:gd name="adj4" fmla="val -75988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应用最广泛的离散程度测度值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446162"/>
              </p:ext>
            </p:extLst>
          </p:nvPr>
        </p:nvGraphicFramePr>
        <p:xfrm>
          <a:off x="899592" y="5877272"/>
          <a:ext cx="1656184" cy="980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6" name="Equation" r:id="rId9" imgW="1257300" imgH="635000" progId="Equation.DSMT4">
                  <p:embed/>
                </p:oleObj>
              </mc:Choice>
              <mc:Fallback>
                <p:oleObj name="Equation" r:id="rId9" imgW="1257300" imgH="635000" progId="Equation.DSMT4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877272"/>
                        <a:ext cx="1656184" cy="9807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下弧形箭头 20"/>
          <p:cNvSpPr/>
          <p:nvPr/>
        </p:nvSpPr>
        <p:spPr>
          <a:xfrm>
            <a:off x="2934274" y="5157192"/>
            <a:ext cx="1006018" cy="10081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副标题 2"/>
          <p:cNvSpPr txBox="1">
            <a:spLocks/>
          </p:cNvSpPr>
          <p:nvPr/>
        </p:nvSpPr>
        <p:spPr>
          <a:xfrm>
            <a:off x="3940292" y="3861048"/>
            <a:ext cx="2520280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400" dirty="0">
                <a:solidFill>
                  <a:srgbClr val="FFFF00"/>
                </a:solidFill>
              </a:rPr>
              <a:t>标准差</a:t>
            </a:r>
            <a:r>
              <a:rPr lang="zh-CN" altLang="en-US" sz="2400" dirty="0" smtClean="0">
                <a:solidFill>
                  <a:srgbClr val="FFFF00"/>
                </a:solidFill>
              </a:rPr>
              <a:t>公式</a:t>
            </a:r>
            <a:r>
              <a:rPr lang="zh-CN" altLang="en-US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   1</a:t>
            </a:r>
            <a:r>
              <a:rPr lang="zh-CN" altLang="en-US" sz="2400" dirty="0" smtClean="0">
                <a:solidFill>
                  <a:schemeClr val="tx1"/>
                </a:solidFill>
              </a:rPr>
              <a:t>、未分组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en-US" sz="2400" dirty="0" smtClean="0">
                <a:solidFill>
                  <a:schemeClr val="tx1"/>
                </a:solidFill>
              </a:rPr>
              <a:t>　</a:t>
            </a:r>
            <a:r>
              <a:rPr lang="en-US" altLang="zh-CN" sz="24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、已分组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518370"/>
              </p:ext>
            </p:extLst>
          </p:nvPr>
        </p:nvGraphicFramePr>
        <p:xfrm>
          <a:off x="4156316" y="4797152"/>
          <a:ext cx="208823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7" name="Equation" r:id="rId11" imgW="1117600" imgH="660400" progId="Equation.DSMT4">
                  <p:embed/>
                </p:oleObj>
              </mc:Choice>
              <mc:Fallback>
                <p:oleObj name="Equation" r:id="rId11" imgW="1117600" imgH="660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316" y="4797152"/>
                        <a:ext cx="2088232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694045"/>
              </p:ext>
            </p:extLst>
          </p:nvPr>
        </p:nvGraphicFramePr>
        <p:xfrm>
          <a:off x="4156316" y="5949280"/>
          <a:ext cx="2088232" cy="908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8" name="Equation" r:id="rId13" imgW="1320800" imgH="660400" progId="Equation.DSMT4">
                  <p:embed/>
                </p:oleObj>
              </mc:Choice>
              <mc:Fallback>
                <p:oleObj name="Equation" r:id="rId13" imgW="1320800" imgH="660400" progId="Equation.DSMT4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316" y="5949280"/>
                        <a:ext cx="2088232" cy="908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066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/>
      <p:bldP spid="18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3</a:t>
            </a:r>
            <a:r>
              <a:rPr lang="zh-CN" altLang="en-US" sz="4800" dirty="0" smtClean="0">
                <a:solidFill>
                  <a:schemeClr val="tx1"/>
                </a:solidFill>
              </a:rPr>
              <a:t>章 描述统计</a:t>
            </a:r>
            <a:r>
              <a:rPr lang="en-US" altLang="zh-CN" sz="4800" dirty="0" smtClean="0">
                <a:solidFill>
                  <a:schemeClr val="tx1"/>
                </a:solidFill>
              </a:rPr>
              <a:t>—</a:t>
            </a:r>
            <a:r>
              <a:rPr lang="zh-CN" altLang="en-US" sz="4800" dirty="0" smtClean="0">
                <a:solidFill>
                  <a:schemeClr val="tx1"/>
                </a:solidFill>
              </a:rPr>
              <a:t>数值方法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3548" y="1556792"/>
            <a:ext cx="8208912" cy="410445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                     </a:t>
            </a:r>
            <a:r>
              <a:rPr lang="zh-CN" altLang="en-US" sz="3200" dirty="0" smtClean="0">
                <a:solidFill>
                  <a:srgbClr val="FF0000"/>
                </a:solidFill>
              </a:rPr>
              <a:t>本章</a:t>
            </a:r>
            <a:r>
              <a:rPr lang="zh-CN" altLang="en-US" sz="3200" dirty="0">
                <a:solidFill>
                  <a:srgbClr val="FF0000"/>
                </a:solidFill>
              </a:rPr>
              <a:t>主要学习</a:t>
            </a:r>
            <a:r>
              <a:rPr lang="zh-CN" altLang="en-US" sz="3200" dirty="0" smtClean="0">
                <a:solidFill>
                  <a:srgbClr val="FF0000"/>
                </a:solidFill>
              </a:rPr>
              <a:t>目标</a:t>
            </a:r>
            <a:endParaRPr lang="en-US" altLang="zh-CN" sz="32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smtClean="0">
                <a:solidFill>
                  <a:schemeClr val="tx1"/>
                </a:solidFill>
              </a:rPr>
              <a:t>             </a:t>
            </a:r>
            <a:r>
              <a:rPr lang="zh-CN" altLang="zh-CN" sz="2800" smtClean="0">
                <a:solidFill>
                  <a:schemeClr val="tx1"/>
                </a:solidFill>
              </a:rPr>
              <a:t>重点</a:t>
            </a:r>
            <a:r>
              <a:rPr lang="zh-CN" altLang="zh-CN" sz="2800" dirty="0" smtClean="0">
                <a:solidFill>
                  <a:schemeClr val="tx1"/>
                </a:solidFill>
              </a:rPr>
              <a:t>讨论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分布位置集中趋势的</a:t>
            </a:r>
            <a:r>
              <a:rPr lang="zh-CN" altLang="en-US" sz="2400" dirty="0" smtClean="0">
                <a:solidFill>
                  <a:schemeClr val="tx1"/>
                </a:solidFill>
              </a:rPr>
              <a:t>度量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</a:rPr>
              <a:t>分布变异程度的度量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分布</a:t>
            </a:r>
            <a:r>
              <a:rPr lang="zh-CN" altLang="en-US" sz="2400" dirty="0" smtClean="0">
                <a:solidFill>
                  <a:schemeClr val="tx1"/>
                </a:solidFill>
              </a:rPr>
              <a:t>形态、相对位置的度量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chemeClr val="tx1"/>
                </a:solidFill>
              </a:rPr>
              <a:t>异常值的检测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>
                <a:solidFill>
                  <a:schemeClr val="tx1"/>
                </a:solidFill>
              </a:rPr>
              <a:t>两</a:t>
            </a:r>
            <a:r>
              <a:rPr lang="zh-CN" altLang="en-US" sz="2400" dirty="0" smtClean="0">
                <a:solidFill>
                  <a:schemeClr val="tx1"/>
                </a:solidFill>
              </a:rPr>
              <a:t>变量间关系的度量</a:t>
            </a:r>
            <a:endParaRPr lang="zh-CN" altLang="zh-CN" sz="24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在第</a:t>
            </a:r>
            <a:r>
              <a:rPr lang="en-US" altLang="zh-CN" sz="2800" dirty="0" smtClean="0">
                <a:solidFill>
                  <a:schemeClr val="tx1"/>
                </a:solidFill>
              </a:rPr>
              <a:t>2</a:t>
            </a:r>
            <a:r>
              <a:rPr lang="zh-CN" altLang="en-US" sz="2800" dirty="0" smtClean="0">
                <a:solidFill>
                  <a:schemeClr val="tx1"/>
                </a:solidFill>
              </a:rPr>
              <a:t>章，我们</a:t>
            </a:r>
            <a:r>
              <a:rPr lang="zh-CN" altLang="zh-CN" sz="2800" dirty="0" smtClean="0">
                <a:solidFill>
                  <a:schemeClr val="tx1"/>
                </a:solidFill>
              </a:rPr>
              <a:t>通过</a:t>
            </a:r>
            <a:r>
              <a:rPr lang="zh-CN" altLang="zh-CN" sz="2800" dirty="0">
                <a:solidFill>
                  <a:srgbClr val="FF0000"/>
                </a:solidFill>
              </a:rPr>
              <a:t>图表</a:t>
            </a:r>
            <a:r>
              <a:rPr lang="zh-CN" altLang="zh-CN" sz="2800" dirty="0">
                <a:solidFill>
                  <a:schemeClr val="tx1"/>
                </a:solidFill>
              </a:rPr>
              <a:t>来展示数据，对数据分布的特征和形状可以有一个</a:t>
            </a:r>
            <a:r>
              <a:rPr lang="zh-CN" altLang="zh-CN" sz="2800" dirty="0">
                <a:solidFill>
                  <a:srgbClr val="FF0000"/>
                </a:solidFill>
              </a:rPr>
              <a:t>大致的了解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但我们还需要</a:t>
            </a:r>
            <a:r>
              <a:rPr lang="zh-CN" altLang="zh-CN" sz="2800" dirty="0" smtClean="0">
                <a:solidFill>
                  <a:schemeClr val="tx1"/>
                </a:solidFill>
              </a:rPr>
              <a:t>全面</a:t>
            </a:r>
            <a:r>
              <a:rPr lang="zh-CN" altLang="zh-CN" sz="2800" dirty="0">
                <a:solidFill>
                  <a:schemeClr val="tx1"/>
                </a:solidFill>
              </a:rPr>
              <a:t>完整地把握数据分布的</a:t>
            </a:r>
            <a:r>
              <a:rPr lang="zh-CN" altLang="zh-CN" sz="2800" dirty="0" smtClean="0">
                <a:solidFill>
                  <a:schemeClr val="tx1"/>
                </a:solidFill>
              </a:rPr>
              <a:t>特征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8264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rgbClr val="FF0000"/>
                </a:solidFill>
              </a:rPr>
              <a:t>例３</a:t>
            </a:r>
            <a:r>
              <a:rPr lang="en-US" altLang="zh-CN" sz="2800" dirty="0" smtClean="0">
                <a:solidFill>
                  <a:srgbClr val="FF0000"/>
                </a:solidFill>
              </a:rPr>
              <a:t>.</a:t>
            </a:r>
            <a:r>
              <a:rPr lang="zh-CN" altLang="en-US" sz="2800" dirty="0" smtClean="0">
                <a:solidFill>
                  <a:srgbClr val="FF0000"/>
                </a:solidFill>
              </a:rPr>
              <a:t>１１</a:t>
            </a:r>
            <a:r>
              <a:rPr lang="zh-CN" altLang="zh-CN" sz="2800" dirty="0" smtClean="0">
                <a:solidFill>
                  <a:schemeClr val="tx1"/>
                </a:solidFill>
              </a:rPr>
              <a:t>某</a:t>
            </a:r>
            <a:r>
              <a:rPr lang="zh-CN" altLang="zh-CN" sz="2800" dirty="0">
                <a:solidFill>
                  <a:schemeClr val="tx1"/>
                </a:solidFill>
              </a:rPr>
              <a:t>班级</a:t>
            </a:r>
            <a:r>
              <a:rPr lang="en-US" altLang="zh-CN" sz="2800" dirty="0">
                <a:solidFill>
                  <a:schemeClr val="tx1"/>
                </a:solidFill>
              </a:rPr>
              <a:t>80</a:t>
            </a:r>
            <a:r>
              <a:rPr lang="zh-CN" altLang="zh-CN" sz="2800" dirty="0">
                <a:solidFill>
                  <a:schemeClr val="tx1"/>
                </a:solidFill>
              </a:rPr>
              <a:t>名学生数学考试成绩</a:t>
            </a:r>
            <a:r>
              <a:rPr lang="zh-CN" altLang="zh-CN" sz="2800" dirty="0" smtClean="0">
                <a:solidFill>
                  <a:schemeClr val="tx1"/>
                </a:solidFill>
              </a:rPr>
              <a:t>资料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</a:rPr>
              <a:t>求</a:t>
            </a:r>
            <a:r>
              <a:rPr lang="zh-CN" altLang="zh-CN" sz="2800" dirty="0" smtClean="0">
                <a:solidFill>
                  <a:schemeClr val="tx1"/>
                </a:solidFill>
              </a:rPr>
              <a:t>出</a:t>
            </a:r>
            <a:r>
              <a:rPr lang="zh-CN" altLang="zh-CN" sz="2800" dirty="0" smtClean="0">
                <a:solidFill>
                  <a:srgbClr val="FF0000"/>
                </a:solidFill>
              </a:rPr>
              <a:t>方差</a:t>
            </a:r>
            <a:r>
              <a:rPr lang="zh-CN" altLang="zh-CN" sz="2800" dirty="0">
                <a:solidFill>
                  <a:srgbClr val="FF0000"/>
                </a:solidFill>
              </a:rPr>
              <a:t>与</a:t>
            </a:r>
            <a:r>
              <a:rPr lang="zh-CN" altLang="zh-CN" sz="2800" dirty="0" smtClean="0">
                <a:solidFill>
                  <a:srgbClr val="FF0000"/>
                </a:solidFill>
              </a:rPr>
              <a:t>标准差</a:t>
            </a:r>
            <a:r>
              <a:rPr lang="zh-CN" altLang="en-US" sz="2800" dirty="0">
                <a:solidFill>
                  <a:srgbClr val="FF0000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zh-CN" altLang="en-US" sz="2800" dirty="0" smtClean="0">
                <a:solidFill>
                  <a:srgbClr val="FF0000"/>
                </a:solidFill>
              </a:rPr>
              <a:t>数据见书本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解</a:t>
            </a:r>
            <a:r>
              <a:rPr lang="zh-CN" altLang="zh-CN" sz="2800" b="1" dirty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将数据</a:t>
            </a:r>
            <a:r>
              <a:rPr lang="zh-CN" altLang="zh-CN" sz="2600" dirty="0">
                <a:solidFill>
                  <a:schemeClr val="tx1"/>
                </a:solidFill>
              </a:rPr>
              <a:t>进行</a:t>
            </a:r>
            <a:r>
              <a:rPr lang="zh-CN" altLang="zh-CN" sz="2600" dirty="0" smtClean="0">
                <a:solidFill>
                  <a:schemeClr val="tx1"/>
                </a:solidFill>
              </a:rPr>
              <a:t>排序分组</a:t>
            </a:r>
            <a:r>
              <a:rPr lang="zh-CN" altLang="zh-CN" sz="2600" dirty="0">
                <a:solidFill>
                  <a:schemeClr val="tx1"/>
                </a:solidFill>
              </a:rPr>
              <a:t>，得下表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                                         </a:t>
            </a:r>
            <a:endParaRPr lang="zh-CN" altLang="zh-CN" sz="2400" b="1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164815"/>
              </p:ext>
            </p:extLst>
          </p:nvPr>
        </p:nvGraphicFramePr>
        <p:xfrm>
          <a:off x="971600" y="3068960"/>
          <a:ext cx="4248473" cy="2376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8101"/>
                <a:gridCol w="658083"/>
                <a:gridCol w="648072"/>
                <a:gridCol w="864096"/>
                <a:gridCol w="1080121"/>
              </a:tblGrid>
              <a:tr h="278754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表</a:t>
                      </a:r>
                      <a:r>
                        <a:rPr lang="en-US" sz="1600" kern="100" dirty="0">
                          <a:effectLst/>
                        </a:rPr>
                        <a:t>3-5</a:t>
                      </a:r>
                      <a:r>
                        <a:rPr lang="zh-CN" sz="1600" kern="100" dirty="0">
                          <a:effectLst/>
                        </a:rPr>
                        <a:t>方差与标准差计算表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按成绩分组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学生数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组中值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kern="100" dirty="0">
                        <a:solidFill>
                          <a:srgbClr val="000000"/>
                        </a:solidFill>
                        <a:effectLst/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kern="100" dirty="0">
                        <a:solidFill>
                          <a:srgbClr val="000000"/>
                        </a:solidFill>
                        <a:effectLst/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78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60</a:t>
                      </a:r>
                      <a:r>
                        <a:rPr lang="zh-CN" sz="1400" kern="100" dirty="0">
                          <a:effectLst/>
                        </a:rPr>
                        <a:t>以下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7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2800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78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60</a:t>
                      </a:r>
                      <a:r>
                        <a:rPr lang="zh-CN" sz="1400" kern="100" dirty="0">
                          <a:effectLst/>
                        </a:rPr>
                        <a:t>—</a:t>
                      </a:r>
                      <a:r>
                        <a:rPr lang="en-US" sz="1400" kern="100" dirty="0">
                          <a:effectLst/>
                        </a:rPr>
                        <a:t>70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21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65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2100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78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70</a:t>
                      </a:r>
                      <a:r>
                        <a:rPr lang="zh-CN" sz="1400" kern="100" dirty="0">
                          <a:effectLst/>
                        </a:rPr>
                        <a:t>—</a:t>
                      </a:r>
                      <a:r>
                        <a:rPr lang="en-US" sz="1400" kern="100" dirty="0">
                          <a:effectLst/>
                        </a:rPr>
                        <a:t>80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75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78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80</a:t>
                      </a:r>
                      <a:r>
                        <a:rPr lang="zh-CN" sz="1400" kern="100" dirty="0">
                          <a:effectLst/>
                        </a:rPr>
                        <a:t>—</a:t>
                      </a:r>
                      <a:r>
                        <a:rPr lang="en-US" sz="1400" kern="100" dirty="0">
                          <a:effectLst/>
                        </a:rPr>
                        <a:t>90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19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1900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787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90</a:t>
                      </a:r>
                      <a:r>
                        <a:rPr lang="zh-CN" sz="1400" kern="100" dirty="0">
                          <a:effectLst/>
                        </a:rPr>
                        <a:t>—</a:t>
                      </a:r>
                      <a:r>
                        <a:rPr lang="en-US" sz="1400" kern="100" dirty="0">
                          <a:effectLst/>
                        </a:rPr>
                        <a:t>100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95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3200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351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合计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10000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9816"/>
              </p:ext>
            </p:extLst>
          </p:nvPr>
        </p:nvGraphicFramePr>
        <p:xfrm>
          <a:off x="3419872" y="3429000"/>
          <a:ext cx="5334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5" name="Equation" r:id="rId3" imgW="533400" imgH="254000" progId="Equation.DSMT4">
                  <p:embed/>
                </p:oleObj>
              </mc:Choice>
              <mc:Fallback>
                <p:oleObj name="Equation" r:id="rId3" imgW="533400" imgH="254000" progId="Equation.DSMT4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429000"/>
                        <a:ext cx="53340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773451"/>
              </p:ext>
            </p:extLst>
          </p:nvPr>
        </p:nvGraphicFramePr>
        <p:xfrm>
          <a:off x="4248150" y="3429000"/>
          <a:ext cx="64770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6" name="Equation" r:id="rId5" imgW="647700" imgH="254000" progId="Equation.DSMT4">
                  <p:embed/>
                </p:oleObj>
              </mc:Choice>
              <mc:Fallback>
                <p:oleObj name="Equation" r:id="rId5" imgW="647700" imgH="254000" progId="Equation.DSMT4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150" y="3429000"/>
                        <a:ext cx="647700" cy="257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副标题 2"/>
          <p:cNvSpPr txBox="1">
            <a:spLocks/>
          </p:cNvSpPr>
          <p:nvPr/>
        </p:nvSpPr>
        <p:spPr>
          <a:xfrm>
            <a:off x="5801072" y="2564904"/>
            <a:ext cx="288032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3" name="副标题 2"/>
          <p:cNvSpPr txBox="1">
            <a:spLocks/>
          </p:cNvSpPr>
          <p:nvPr/>
        </p:nvSpPr>
        <p:spPr>
          <a:xfrm>
            <a:off x="6012160" y="2420888"/>
            <a:ext cx="288032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</a:t>
            </a:r>
          </a:p>
          <a:p>
            <a:pPr algn="l"/>
            <a:endParaRPr lang="zh-CN" altLang="zh-CN" sz="2400" dirty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        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＝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>
              <a:solidFill>
                <a:schemeClr val="tx1"/>
              </a:solidFill>
            </a:endParaRPr>
          </a:p>
          <a:p>
            <a:pPr algn="l"/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>
              <a:solidFill>
                <a:schemeClr val="tx1"/>
              </a:solidFill>
            </a:endParaRPr>
          </a:p>
          <a:p>
            <a:pPr algn="l"/>
            <a:r>
              <a:rPr lang="zh-CN" altLang="en-US" sz="2400" dirty="0" smtClean="0">
                <a:solidFill>
                  <a:schemeClr val="tx1"/>
                </a:solidFill>
              </a:rPr>
              <a:t>　　　＝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algn="l"/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263092"/>
              </p:ext>
            </p:extLst>
          </p:nvPr>
        </p:nvGraphicFramePr>
        <p:xfrm>
          <a:off x="5801072" y="3068960"/>
          <a:ext cx="16207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7" name="Equation" r:id="rId7" imgW="1257300" imgH="635000" progId="Equation.DSMT4">
                  <p:embed/>
                </p:oleObj>
              </mc:Choice>
              <mc:Fallback>
                <p:oleObj name="Equation" r:id="rId7" imgW="1257300" imgH="635000" progId="Equation.DSMT4">
                  <p:embed/>
                  <p:pic>
                    <p:nvPicPr>
                      <p:cNvPr id="0" name="Picture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1072" y="3068960"/>
                        <a:ext cx="162078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7" name="对象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910550"/>
              </p:ext>
            </p:extLst>
          </p:nvPr>
        </p:nvGraphicFramePr>
        <p:xfrm>
          <a:off x="7740352" y="3140968"/>
          <a:ext cx="115212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8" name="Equation" r:id="rId9" imgW="800100" imgH="393700" progId="Equation.DSMT4">
                  <p:embed/>
                </p:oleObj>
              </mc:Choice>
              <mc:Fallback>
                <p:oleObj name="Equation" r:id="rId9" imgW="800100" imgH="393700" progId="Equation.DSMT4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3140968"/>
                        <a:ext cx="1152128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523125"/>
              </p:ext>
            </p:extLst>
          </p:nvPr>
        </p:nvGraphicFramePr>
        <p:xfrm>
          <a:off x="5652121" y="4797152"/>
          <a:ext cx="1443200" cy="840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" name="Equation" r:id="rId11" imgW="1320800" imgH="660400" progId="Equation.DSMT4">
                  <p:embed/>
                </p:oleObj>
              </mc:Choice>
              <mc:Fallback>
                <p:oleObj name="Equation" r:id="rId11" imgW="1320800" imgH="660400" progId="Equation.DSMT4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1" y="4797152"/>
                        <a:ext cx="1443200" cy="8404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394180"/>
              </p:ext>
            </p:extLst>
          </p:nvPr>
        </p:nvGraphicFramePr>
        <p:xfrm>
          <a:off x="7397055" y="4869160"/>
          <a:ext cx="149542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0" name="Equation" r:id="rId13" imgW="1498600" imgH="444500" progId="Equation.DSMT4">
                  <p:embed/>
                </p:oleObj>
              </mc:Choice>
              <mc:Fallback>
                <p:oleObj name="Equation" r:id="rId13" imgW="1498600" imgH="444500" progId="Equation.DSMT4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055" y="4869160"/>
                        <a:ext cx="1495425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62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 smtClean="0">
                <a:solidFill>
                  <a:srgbClr val="FF0000"/>
                </a:solidFill>
              </a:rPr>
              <a:t>总</a:t>
            </a:r>
            <a:r>
              <a:rPr lang="zh-CN" altLang="zh-CN" sz="2800" dirty="0">
                <a:solidFill>
                  <a:srgbClr val="FF0000"/>
                </a:solidFill>
              </a:rPr>
              <a:t>方差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组间方差</a:t>
            </a:r>
            <a:r>
              <a:rPr lang="zh-CN" altLang="zh-CN" sz="2800" dirty="0">
                <a:solidFill>
                  <a:schemeClr val="tx1"/>
                </a:solidFill>
              </a:rPr>
              <a:t>与</a:t>
            </a:r>
            <a:r>
              <a:rPr lang="zh-CN" altLang="zh-CN" sz="2800" dirty="0" smtClean="0">
                <a:solidFill>
                  <a:srgbClr val="0070C0"/>
                </a:solidFill>
              </a:rPr>
              <a:t>组内方差</a:t>
            </a:r>
            <a:endParaRPr lang="en-US" altLang="zh-CN" sz="2800" dirty="0" smtClean="0">
              <a:solidFill>
                <a:srgbClr val="0070C0"/>
              </a:solidFill>
            </a:endParaRPr>
          </a:p>
          <a:p>
            <a:pPr algn="l"/>
            <a:r>
              <a:rPr lang="zh-CN" altLang="en-US" sz="2800" dirty="0">
                <a:solidFill>
                  <a:srgbClr val="0070C0"/>
                </a:solidFill>
              </a:rPr>
              <a:t>　</a:t>
            </a:r>
            <a:r>
              <a:rPr lang="zh-CN" altLang="en-US" sz="2800" dirty="0" smtClean="0">
                <a:solidFill>
                  <a:srgbClr val="0070C0"/>
                </a:solidFill>
              </a:rPr>
              <a:t>　　　</a:t>
            </a:r>
            <a:r>
              <a:rPr lang="zh-CN" altLang="zh-CN" sz="2600" i="1" dirty="0" smtClean="0">
                <a:solidFill>
                  <a:schemeClr val="tx1"/>
                </a:solidFill>
              </a:rPr>
              <a:t>总方差</a:t>
            </a:r>
            <a:r>
              <a:rPr lang="zh-CN" altLang="en-US" sz="2600" i="1" dirty="0">
                <a:solidFill>
                  <a:schemeClr val="tx1"/>
                </a:solidFill>
              </a:rPr>
              <a:t>＝</a:t>
            </a:r>
            <a:r>
              <a:rPr lang="zh-CN" altLang="zh-CN" sz="2600" i="1" dirty="0" smtClean="0">
                <a:solidFill>
                  <a:schemeClr val="tx1"/>
                </a:solidFill>
              </a:rPr>
              <a:t>组内方差</a:t>
            </a:r>
            <a:r>
              <a:rPr lang="zh-CN" altLang="en-US" sz="2600" i="1" dirty="0" smtClean="0">
                <a:solidFill>
                  <a:schemeClr val="tx1"/>
                </a:solidFill>
              </a:rPr>
              <a:t>平均数＋</a:t>
            </a:r>
            <a:r>
              <a:rPr lang="zh-CN" altLang="zh-CN" sz="2600" i="1" dirty="0" smtClean="0">
                <a:solidFill>
                  <a:schemeClr val="tx1"/>
                </a:solidFill>
              </a:rPr>
              <a:t>组间方差</a:t>
            </a:r>
            <a:r>
              <a:rPr lang="zh-CN" altLang="en-US" sz="2600" i="1" dirty="0" smtClean="0">
                <a:solidFill>
                  <a:schemeClr val="tx1"/>
                </a:solidFill>
              </a:rPr>
              <a:t>，即：</a:t>
            </a:r>
            <a:endParaRPr lang="en-US" altLang="zh-CN" sz="2600" i="1" dirty="0" smtClean="0">
              <a:solidFill>
                <a:schemeClr val="tx1"/>
              </a:solidFill>
            </a:endParaRPr>
          </a:p>
          <a:p>
            <a:pPr algn="l"/>
            <a:endParaRPr lang="zh-CN" altLang="zh-CN" sz="2600" i="1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451086"/>
              </p:ext>
            </p:extLst>
          </p:nvPr>
        </p:nvGraphicFramePr>
        <p:xfrm>
          <a:off x="3419872" y="2708920"/>
          <a:ext cx="216024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0" name="Equation" r:id="rId3" imgW="850162" imgH="266469" progId="Equation.DSMT4">
                  <p:embed/>
                </p:oleObj>
              </mc:Choice>
              <mc:Fallback>
                <p:oleObj name="Equation" r:id="rId3" imgW="850162" imgH="266469" progId="Equation.DSMT4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708920"/>
                        <a:ext cx="2160240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标注 5"/>
          <p:cNvSpPr/>
          <p:nvPr/>
        </p:nvSpPr>
        <p:spPr>
          <a:xfrm>
            <a:off x="1835696" y="2708920"/>
            <a:ext cx="720080" cy="1152128"/>
          </a:xfrm>
          <a:prstGeom prst="wedgeRectCallout">
            <a:avLst>
              <a:gd name="adj1" fmla="val 178716"/>
              <a:gd name="adj2" fmla="val -25325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总方差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3491880" y="3429000"/>
            <a:ext cx="1080120" cy="2304256"/>
          </a:xfrm>
          <a:prstGeom prst="wedgeRectCallout">
            <a:avLst>
              <a:gd name="adj1" fmla="val 45839"/>
              <a:gd name="adj2" fmla="val -6488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200" b="1" dirty="0" smtClean="0">
                <a:solidFill>
                  <a:srgbClr val="FF0000"/>
                </a:solidFill>
              </a:rPr>
              <a:t>组间方差</a:t>
            </a:r>
            <a:r>
              <a:rPr lang="zh-CN" altLang="en-US" sz="2200" b="1" dirty="0" smtClean="0">
                <a:solidFill>
                  <a:schemeClr val="tx1"/>
                </a:solidFill>
              </a:rPr>
              <a:t>，</a:t>
            </a:r>
            <a:r>
              <a:rPr lang="zh-CN" altLang="zh-CN" sz="2200" b="1" dirty="0">
                <a:solidFill>
                  <a:schemeClr val="tx1"/>
                </a:solidFill>
              </a:rPr>
              <a:t>由于分组标志引起的变异</a:t>
            </a:r>
            <a:endParaRPr lang="zh-CN" altLang="en-US" sz="2200" b="1" dirty="0">
              <a:solidFill>
                <a:schemeClr val="tx1"/>
              </a:solidFill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5076056" y="3573016"/>
            <a:ext cx="1080120" cy="2160240"/>
          </a:xfrm>
          <a:prstGeom prst="wedgeRectCallout">
            <a:avLst>
              <a:gd name="adj1" fmla="val -48742"/>
              <a:gd name="adj2" fmla="val -701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200" b="1" dirty="0">
                <a:solidFill>
                  <a:srgbClr val="FF0000"/>
                </a:solidFill>
              </a:rPr>
              <a:t>组内方差</a:t>
            </a:r>
            <a:r>
              <a:rPr lang="zh-CN" altLang="zh-CN" sz="2200" b="1" dirty="0">
                <a:solidFill>
                  <a:schemeClr val="tx1"/>
                </a:solidFill>
              </a:rPr>
              <a:t>的平均数</a:t>
            </a:r>
            <a:r>
              <a:rPr lang="zh-CN" altLang="en-US" sz="2200" b="1" dirty="0">
                <a:solidFill>
                  <a:schemeClr val="tx1"/>
                </a:solidFill>
              </a:rPr>
              <a:t>，</a:t>
            </a:r>
            <a:r>
              <a:rPr lang="zh-CN" altLang="zh-CN" sz="2200" b="1" dirty="0">
                <a:solidFill>
                  <a:schemeClr val="tx1"/>
                </a:solidFill>
              </a:rPr>
              <a:t>其他因素引起的变异</a:t>
            </a:r>
            <a:endParaRPr lang="zh-CN" altLang="en-US" sz="2200" b="1" dirty="0">
              <a:solidFill>
                <a:schemeClr val="tx1"/>
              </a:solidFill>
            </a:endParaRPr>
          </a:p>
        </p:txBody>
      </p:sp>
      <p:sp>
        <p:nvSpPr>
          <p:cNvPr id="9" name="副标题 2"/>
          <p:cNvSpPr txBox="1">
            <a:spLocks/>
          </p:cNvSpPr>
          <p:nvPr/>
        </p:nvSpPr>
        <p:spPr>
          <a:xfrm>
            <a:off x="6660232" y="2852936"/>
            <a:ext cx="2016224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400" dirty="0" smtClean="0">
                <a:solidFill>
                  <a:schemeClr val="tx1"/>
                </a:solidFill>
              </a:rPr>
              <a:t>　</a:t>
            </a:r>
            <a:r>
              <a:rPr lang="zh-CN" altLang="zh-CN" sz="2400" dirty="0" smtClean="0">
                <a:solidFill>
                  <a:srgbClr val="FFFF00"/>
                </a:solidFill>
              </a:rPr>
              <a:t>经验</a:t>
            </a:r>
            <a:r>
              <a:rPr lang="zh-CN" altLang="zh-CN" sz="2400" dirty="0">
                <a:solidFill>
                  <a:srgbClr val="FFFF00"/>
                </a:solidFill>
              </a:rPr>
              <a:t>相关</a:t>
            </a:r>
            <a:r>
              <a:rPr lang="zh-CN" altLang="zh-CN" sz="2400" dirty="0" smtClean="0">
                <a:solidFill>
                  <a:srgbClr val="FFFF00"/>
                </a:solidFill>
              </a:rPr>
              <a:t>比</a:t>
            </a:r>
            <a:endParaRPr lang="en-US" altLang="zh-CN" sz="2400" dirty="0" smtClean="0">
              <a:solidFill>
                <a:srgbClr val="FFFF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400" dirty="0" smtClean="0">
                <a:solidFill>
                  <a:srgbClr val="FFFF00"/>
                </a:solidFill>
              </a:rPr>
              <a:t>　</a:t>
            </a:r>
            <a:r>
              <a:rPr lang="zh-CN" altLang="zh-CN" sz="2400" dirty="0" smtClean="0">
                <a:solidFill>
                  <a:srgbClr val="FFFF00"/>
                </a:solidFill>
              </a:rPr>
              <a:t>指数</a:t>
            </a:r>
            <a:r>
              <a:rPr lang="en-US" altLang="zh-CN" sz="2400" dirty="0" smtClean="0">
                <a:solidFill>
                  <a:srgbClr val="FFFF00"/>
                </a:solidFill>
              </a:rPr>
              <a:t> </a:t>
            </a:r>
            <a:r>
              <a:rPr lang="zh-CN" altLang="en-US" sz="2400" dirty="0" smtClean="0">
                <a:solidFill>
                  <a:schemeClr val="tx1"/>
                </a:solidFill>
              </a:rPr>
              <a:t>　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4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7944393"/>
              </p:ext>
            </p:extLst>
          </p:nvPr>
        </p:nvGraphicFramePr>
        <p:xfrm>
          <a:off x="7672018" y="3400535"/>
          <a:ext cx="216024" cy="3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1" name="Equation" r:id="rId5" imgW="127000" imgH="165100" progId="Equation.DSMT4">
                  <p:embed/>
                </p:oleObj>
              </mc:Choice>
              <mc:Fallback>
                <p:oleObj name="Equation" r:id="rId5" imgW="127000" imgH="165100" progId="Equation.DSMT4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2018" y="3400535"/>
                        <a:ext cx="216024" cy="344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0030700"/>
              </p:ext>
            </p:extLst>
          </p:nvPr>
        </p:nvGraphicFramePr>
        <p:xfrm>
          <a:off x="7124460" y="3861048"/>
          <a:ext cx="133597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2" name="Equation" r:id="rId7" imgW="597159" imgH="457399" progId="Equation.DSMT4">
                  <p:embed/>
                </p:oleObj>
              </mc:Choice>
              <mc:Fallback>
                <p:oleObj name="Equation" r:id="rId7" imgW="597159" imgH="457399" progId="Equation.DSMT4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4460" y="3861048"/>
                        <a:ext cx="1335972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圆角矩形标注 13"/>
          <p:cNvSpPr/>
          <p:nvPr/>
        </p:nvSpPr>
        <p:spPr>
          <a:xfrm>
            <a:off x="6660232" y="5085184"/>
            <a:ext cx="2168985" cy="1080120"/>
          </a:xfrm>
          <a:prstGeom prst="wedgeRoundRectCallout">
            <a:avLst>
              <a:gd name="adj1" fmla="val -24532"/>
              <a:gd name="adj2" fmla="val -8301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反映</a:t>
            </a:r>
            <a:r>
              <a:rPr lang="zh-CN" altLang="zh-CN" sz="2000" b="1" dirty="0">
                <a:solidFill>
                  <a:srgbClr val="FF0000"/>
                </a:solidFill>
              </a:rPr>
              <a:t>分组因素</a:t>
            </a:r>
            <a:r>
              <a:rPr lang="zh-CN" altLang="zh-CN" sz="2000" b="1" dirty="0">
                <a:solidFill>
                  <a:schemeClr val="tx1"/>
                </a:solidFill>
              </a:rPr>
              <a:t>对</a:t>
            </a:r>
            <a:r>
              <a:rPr lang="zh-CN" altLang="zh-CN" sz="2000" b="1" dirty="0">
                <a:solidFill>
                  <a:srgbClr val="FF0000"/>
                </a:solidFill>
              </a:rPr>
              <a:t>总体变异</a:t>
            </a:r>
            <a:r>
              <a:rPr lang="zh-CN" altLang="zh-CN" sz="2000" b="1" dirty="0">
                <a:solidFill>
                  <a:schemeClr val="tx1"/>
                </a:solidFill>
              </a:rPr>
              <a:t>的影响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程度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，０～１之间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7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 lnSpcReduction="10000"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chemeClr val="tx1"/>
                </a:solidFill>
              </a:rPr>
              <a:t>3.2.3  </a:t>
            </a:r>
            <a:r>
              <a:rPr lang="zh-CN" altLang="en-US" sz="3000" dirty="0" smtClean="0">
                <a:solidFill>
                  <a:schemeClr val="tx1"/>
                </a:solidFill>
              </a:rPr>
              <a:t>极差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dirty="0" smtClean="0"/>
              <a:t>　　　　</a:t>
            </a:r>
            <a:r>
              <a:rPr lang="zh-CN" altLang="zh-CN" sz="2600" dirty="0" smtClean="0">
                <a:solidFill>
                  <a:srgbClr val="FF0000"/>
                </a:solidFill>
              </a:rPr>
              <a:t>极差</a:t>
            </a:r>
            <a:r>
              <a:rPr lang="en-US" altLang="zh-CN" sz="2600" dirty="0">
                <a:solidFill>
                  <a:srgbClr val="FF0000"/>
                </a:solidFill>
              </a:rPr>
              <a:t>(Range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，又称全距，是用来表示统计</a:t>
            </a:r>
            <a:r>
              <a:rPr lang="zh-CN" altLang="zh-CN" sz="2600" dirty="0" smtClean="0">
                <a:solidFill>
                  <a:schemeClr val="tx1"/>
                </a:solidFill>
              </a:rPr>
              <a:t>资料中</a:t>
            </a:r>
            <a:r>
              <a:rPr lang="zh-CN" altLang="zh-CN" sz="2600" dirty="0">
                <a:solidFill>
                  <a:schemeClr val="tx1"/>
                </a:solidFill>
              </a:rPr>
              <a:t>的变异量</a:t>
            </a:r>
            <a:r>
              <a:rPr lang="zh-CN" altLang="zh-CN" sz="2600" dirty="0" smtClean="0">
                <a:solidFill>
                  <a:schemeClr val="tx1"/>
                </a:solidFill>
              </a:rPr>
              <a:t>数，</a:t>
            </a:r>
            <a:r>
              <a:rPr lang="zh-CN" altLang="zh-CN" sz="2600" dirty="0">
                <a:solidFill>
                  <a:schemeClr val="tx1"/>
                </a:solidFill>
              </a:rPr>
              <a:t>其</a:t>
            </a:r>
            <a:r>
              <a:rPr lang="zh-CN" altLang="zh-CN" sz="2600" dirty="0">
                <a:solidFill>
                  <a:srgbClr val="FF0000"/>
                </a:solidFill>
              </a:rPr>
              <a:t>最大值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zh-CN" altLang="zh-CN" sz="2600" dirty="0">
                <a:solidFill>
                  <a:srgbClr val="FF0000"/>
                </a:solidFill>
              </a:rPr>
              <a:t>最小值</a:t>
            </a:r>
            <a:r>
              <a:rPr lang="zh-CN" altLang="zh-CN" sz="2600" dirty="0">
                <a:solidFill>
                  <a:schemeClr val="tx1"/>
                </a:solidFill>
              </a:rPr>
              <a:t>之间的</a:t>
            </a:r>
            <a:r>
              <a:rPr lang="zh-CN" altLang="zh-CN" sz="2600" dirty="0">
                <a:solidFill>
                  <a:srgbClr val="FF0000"/>
                </a:solidFill>
              </a:rPr>
              <a:t>差距</a:t>
            </a:r>
            <a:r>
              <a:rPr lang="zh-CN" altLang="zh-CN" sz="2600" dirty="0">
                <a:solidFill>
                  <a:schemeClr val="tx1"/>
                </a:solidFill>
              </a:rPr>
              <a:t>；即最大值减最小值后所得之</a:t>
            </a:r>
            <a:r>
              <a:rPr lang="zh-CN" altLang="zh-CN" sz="2600" dirty="0" smtClean="0">
                <a:solidFill>
                  <a:schemeClr val="tx1"/>
                </a:solidFill>
              </a:rPr>
              <a:t>数据</a:t>
            </a:r>
            <a:r>
              <a:rPr lang="zh-CN" altLang="en-US" sz="2600" dirty="0">
                <a:solidFill>
                  <a:schemeClr val="tx1"/>
                </a:solidFill>
              </a:rPr>
              <a:t>，</a:t>
            </a:r>
            <a:r>
              <a:rPr lang="zh-CN" altLang="en-US" sz="2600" dirty="0" smtClean="0">
                <a:solidFill>
                  <a:schemeClr val="tx1"/>
                </a:solidFill>
              </a:rPr>
              <a:t>用　表示。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chemeClr val="tx1"/>
                </a:solidFill>
              </a:rPr>
              <a:t>3.2.4  </a:t>
            </a:r>
            <a:r>
              <a:rPr lang="zh-CN" altLang="en-US" sz="2800" dirty="0" smtClean="0">
                <a:solidFill>
                  <a:schemeClr val="tx1"/>
                </a:solidFill>
              </a:rPr>
              <a:t>异众比率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　　</a:t>
            </a:r>
            <a:r>
              <a:rPr lang="zh-CN" altLang="zh-CN" sz="2600" dirty="0" smtClean="0">
                <a:solidFill>
                  <a:srgbClr val="FF0000"/>
                </a:solidFill>
              </a:rPr>
              <a:t>异</a:t>
            </a:r>
            <a:r>
              <a:rPr lang="zh-CN" altLang="zh-CN" sz="2600" dirty="0">
                <a:solidFill>
                  <a:srgbClr val="FF0000"/>
                </a:solidFill>
              </a:rPr>
              <a:t>众比率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variation ratio</a:t>
            </a:r>
            <a:r>
              <a:rPr lang="zh-CN" altLang="zh-CN" sz="2600" dirty="0" smtClean="0">
                <a:solidFill>
                  <a:schemeClr val="tx1"/>
                </a:solidFill>
              </a:rPr>
              <a:t>）是</a:t>
            </a:r>
            <a:r>
              <a:rPr lang="zh-CN" altLang="zh-CN" sz="2600" dirty="0">
                <a:solidFill>
                  <a:schemeClr val="tx1"/>
                </a:solidFill>
              </a:rPr>
              <a:t>统计学当中研究现象离中趋势的指标之一。异众比率指的是总体中非众数次数与总体全部次数之比，用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en-US" sz="2600" dirty="0" smtClean="0">
                <a:solidFill>
                  <a:schemeClr val="tx1"/>
                </a:solidFill>
              </a:rPr>
              <a:t>　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735539"/>
              </p:ext>
            </p:extLst>
          </p:nvPr>
        </p:nvGraphicFramePr>
        <p:xfrm>
          <a:off x="2987824" y="3212976"/>
          <a:ext cx="2448271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0" name="Equation" r:id="rId4" imgW="901700" imgH="228600" progId="Equation.DSMT4">
                  <p:embed/>
                </p:oleObj>
              </mc:Choice>
              <mc:Fallback>
                <p:oleObj name="Equation" r:id="rId4" imgW="901700" imgH="228600" progId="Equation.DSMT4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212976"/>
                        <a:ext cx="2448271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8326273"/>
              </p:ext>
            </p:extLst>
          </p:nvPr>
        </p:nvGraphicFramePr>
        <p:xfrm>
          <a:off x="5292080" y="2852936"/>
          <a:ext cx="368424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1" name="Equation" r:id="rId6" imgW="152532" imgH="165243" progId="Equation.DSMT4">
                  <p:embed/>
                </p:oleObj>
              </mc:Choice>
              <mc:Fallback>
                <p:oleObj name="Equation" r:id="rId6" imgW="152532" imgH="165243" progId="Equation.DSMT4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852936"/>
                        <a:ext cx="368424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703193"/>
              </p:ext>
            </p:extLst>
          </p:nvPr>
        </p:nvGraphicFramePr>
        <p:xfrm>
          <a:off x="5868144" y="5445224"/>
          <a:ext cx="432048" cy="370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2" name="Equation" r:id="rId8" imgW="165172" imgH="228699" progId="Equation.DSMT4">
                  <p:embed/>
                </p:oleObj>
              </mc:Choice>
              <mc:Fallback>
                <p:oleObj name="Equation" r:id="rId8" imgW="165172" imgH="228699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5445224"/>
                        <a:ext cx="432048" cy="3703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7581179"/>
              </p:ext>
            </p:extLst>
          </p:nvPr>
        </p:nvGraphicFramePr>
        <p:xfrm>
          <a:off x="2699793" y="5805488"/>
          <a:ext cx="3332708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3" name="Equation" r:id="rId10" imgW="1714320" imgH="482400" progId="Equation.DSMT4">
                  <p:embed/>
                </p:oleObj>
              </mc:Choice>
              <mc:Fallback>
                <p:oleObj name="Equation" r:id="rId10" imgW="1714320" imgH="4824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3" y="5805488"/>
                        <a:ext cx="3332708" cy="10525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2445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chemeClr val="tx1"/>
                </a:solidFill>
              </a:rPr>
              <a:t>    3.2.5  </a:t>
            </a:r>
            <a:r>
              <a:rPr lang="zh-CN" altLang="en-US" sz="3000" dirty="0" smtClean="0">
                <a:solidFill>
                  <a:schemeClr val="tx1"/>
                </a:solidFill>
              </a:rPr>
              <a:t>变异系数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3000" dirty="0">
                <a:solidFill>
                  <a:schemeClr val="tx1"/>
                </a:solidFill>
              </a:rPr>
              <a:t>　</a:t>
            </a:r>
            <a:r>
              <a:rPr lang="zh-CN" altLang="en-US" sz="3000" dirty="0" smtClean="0">
                <a:solidFill>
                  <a:schemeClr val="tx1"/>
                </a:solidFill>
              </a:rPr>
              <a:t>　</a:t>
            </a:r>
            <a:r>
              <a:rPr lang="zh-CN" altLang="zh-CN" sz="2600" dirty="0" smtClean="0">
                <a:solidFill>
                  <a:srgbClr val="FF0000"/>
                </a:solidFill>
              </a:rPr>
              <a:t>变异系数</a:t>
            </a:r>
            <a:r>
              <a:rPr lang="zh-CN" altLang="zh-CN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rgbClr val="FF0000"/>
                </a:solidFill>
              </a:rPr>
              <a:t>Coefficient </a:t>
            </a:r>
            <a:r>
              <a:rPr lang="en-US" altLang="zh-CN" sz="2600" dirty="0">
                <a:solidFill>
                  <a:srgbClr val="FF0000"/>
                </a:solidFill>
              </a:rPr>
              <a:t>of variation</a:t>
            </a:r>
            <a:r>
              <a:rPr lang="zh-CN" altLang="zh-CN" sz="2600" dirty="0">
                <a:solidFill>
                  <a:schemeClr val="tx1"/>
                </a:solidFill>
              </a:rPr>
              <a:t>）又称</a:t>
            </a:r>
            <a:r>
              <a:rPr lang="en-US" altLang="zh-CN" sz="2600" dirty="0">
                <a:solidFill>
                  <a:schemeClr val="tx1"/>
                </a:solidFill>
              </a:rPr>
              <a:t>“</a:t>
            </a:r>
            <a:r>
              <a:rPr lang="zh-CN" altLang="zh-CN" sz="2600" dirty="0">
                <a:solidFill>
                  <a:srgbClr val="FF0000"/>
                </a:solidFill>
              </a:rPr>
              <a:t>离散系数</a:t>
            </a:r>
            <a:r>
              <a:rPr lang="en-US" altLang="zh-CN" sz="2600" dirty="0">
                <a:solidFill>
                  <a:schemeClr val="tx1"/>
                </a:solidFill>
              </a:rPr>
              <a:t>”</a:t>
            </a:r>
            <a:r>
              <a:rPr lang="zh-CN" altLang="zh-CN" sz="2600" dirty="0">
                <a:solidFill>
                  <a:schemeClr val="tx1"/>
                </a:solidFill>
              </a:rPr>
              <a:t>，是衡量资料中各观测值变异程度的另一个</a:t>
            </a:r>
            <a:r>
              <a:rPr lang="zh-CN" altLang="zh-CN" sz="2600" dirty="0" smtClean="0">
                <a:solidFill>
                  <a:schemeClr val="tx1"/>
                </a:solidFill>
              </a:rPr>
              <a:t>统计量</a:t>
            </a:r>
            <a:r>
              <a:rPr lang="zh-CN" altLang="en-US" sz="2600" dirty="0">
                <a:solidFill>
                  <a:schemeClr val="tx1"/>
                </a:solidFill>
              </a:rPr>
              <a:t>；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rgbClr val="FF0000"/>
                </a:solidFill>
              </a:rPr>
              <a:t>标准差与平均数的比值</a:t>
            </a:r>
            <a:r>
              <a:rPr lang="zh-CN" altLang="zh-CN" sz="2600" dirty="0">
                <a:solidFill>
                  <a:schemeClr val="tx1"/>
                </a:solidFill>
              </a:rPr>
              <a:t>称为变异系数，记为</a:t>
            </a:r>
            <a:r>
              <a:rPr lang="en-US" altLang="zh-CN" sz="2600" dirty="0">
                <a:solidFill>
                  <a:schemeClr val="tx1"/>
                </a:solidFill>
              </a:rPr>
              <a:t>V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分布变异程度的度量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271325"/>
              </p:ext>
            </p:extLst>
          </p:nvPr>
        </p:nvGraphicFramePr>
        <p:xfrm>
          <a:off x="3563888" y="3573016"/>
          <a:ext cx="2160239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2" name="Equation" r:id="rId3" imgW="888614" imgH="406224" progId="Equation.DSMT4">
                  <p:embed/>
                </p:oleObj>
              </mc:Choice>
              <mc:Fallback>
                <p:oleObj name="Equation" r:id="rId3" imgW="888614" imgH="406224" progId="Equation.DSMT4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573016"/>
                        <a:ext cx="2160239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副标题 2"/>
          <p:cNvSpPr txBox="1">
            <a:spLocks/>
          </p:cNvSpPr>
          <p:nvPr/>
        </p:nvSpPr>
        <p:spPr>
          <a:xfrm>
            <a:off x="763960" y="4221088"/>
            <a:ext cx="8280920" cy="2096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3000" dirty="0" smtClean="0">
                <a:solidFill>
                  <a:schemeClr val="tx1"/>
                </a:solidFill>
              </a:rPr>
              <a:t>    3.2.6  </a:t>
            </a:r>
            <a:r>
              <a:rPr lang="zh-CN" altLang="en-US" sz="3000" dirty="0" smtClean="0">
                <a:solidFill>
                  <a:schemeClr val="tx1"/>
                </a:solidFill>
              </a:rPr>
              <a:t>各度量间的关系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　　　当</a:t>
            </a:r>
            <a:r>
              <a:rPr lang="zh-CN" altLang="zh-CN" sz="2600" dirty="0" smtClean="0">
                <a:solidFill>
                  <a:schemeClr val="tx1"/>
                </a:solidFill>
              </a:rPr>
              <a:t>全面</a:t>
            </a:r>
            <a:r>
              <a:rPr lang="zh-CN" altLang="zh-CN" sz="2600" dirty="0">
                <a:solidFill>
                  <a:schemeClr val="tx1"/>
                </a:solidFill>
              </a:rPr>
              <a:t>地考察数列的发散</a:t>
            </a:r>
            <a:r>
              <a:rPr lang="zh-CN" altLang="zh-CN" sz="2600" dirty="0" smtClean="0">
                <a:solidFill>
                  <a:schemeClr val="tx1"/>
                </a:solidFill>
              </a:rPr>
              <a:t>程度</a:t>
            </a:r>
            <a:r>
              <a:rPr lang="zh-CN" altLang="en-US" sz="2600" dirty="0" smtClean="0">
                <a:solidFill>
                  <a:schemeClr val="tx1"/>
                </a:solidFill>
              </a:rPr>
              <a:t>时，</a:t>
            </a:r>
            <a:r>
              <a:rPr lang="zh-CN" altLang="zh-CN" sz="2800" dirty="0">
                <a:solidFill>
                  <a:srgbClr val="FF0000"/>
                </a:solidFill>
              </a:rPr>
              <a:t>极差 </a:t>
            </a:r>
            <a:r>
              <a:rPr lang="en-US" altLang="zh-CN" sz="2800" dirty="0">
                <a:solidFill>
                  <a:srgbClr val="FF0000"/>
                </a:solidFill>
              </a:rPr>
              <a:t>&gt;</a:t>
            </a:r>
            <a:r>
              <a:rPr lang="zh-CN" altLang="zh-CN" sz="2800" dirty="0">
                <a:solidFill>
                  <a:srgbClr val="FF0000"/>
                </a:solidFill>
              </a:rPr>
              <a:t>方差</a:t>
            </a:r>
            <a:r>
              <a:rPr lang="en-US" altLang="zh-CN" sz="2800" dirty="0">
                <a:solidFill>
                  <a:srgbClr val="FF0000"/>
                </a:solidFill>
              </a:rPr>
              <a:t>&gt;</a:t>
            </a:r>
            <a:r>
              <a:rPr lang="zh-CN" altLang="zh-CN" sz="2800" dirty="0">
                <a:solidFill>
                  <a:srgbClr val="FF0000"/>
                </a:solidFill>
              </a:rPr>
              <a:t>标准差</a:t>
            </a:r>
            <a:r>
              <a:rPr lang="en-US" altLang="zh-CN" sz="2800" dirty="0">
                <a:solidFill>
                  <a:srgbClr val="FF0000"/>
                </a:solidFill>
              </a:rPr>
              <a:t>&gt;</a:t>
            </a:r>
            <a:r>
              <a:rPr lang="zh-CN" altLang="zh-CN" sz="2800" dirty="0">
                <a:solidFill>
                  <a:srgbClr val="FF0000"/>
                </a:solidFill>
              </a:rPr>
              <a:t>变异系数。</a:t>
            </a:r>
            <a:endParaRPr lang="en-US" altLang="zh-CN" sz="2600" dirty="0" smtClean="0">
              <a:solidFill>
                <a:srgbClr val="FF0000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zh-CN" altLang="en-US" sz="3000" dirty="0" smtClean="0">
                <a:solidFill>
                  <a:schemeClr val="tx1"/>
                </a:solidFill>
              </a:rPr>
              <a:t>　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7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9592" y="2348880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800" dirty="0" smtClean="0">
                <a:solidFill>
                  <a:schemeClr val="tx1"/>
                </a:solidFill>
              </a:rPr>
              <a:t>  </a:t>
            </a: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3.3 </a:t>
            </a:r>
            <a:r>
              <a:rPr lang="zh-CN" altLang="zh-CN" sz="3600" b="1" dirty="0" smtClean="0">
                <a:solidFill>
                  <a:schemeClr val="tx1"/>
                </a:solidFill>
              </a:rPr>
              <a:t>分布</a:t>
            </a:r>
            <a:r>
              <a:rPr lang="zh-CN" altLang="zh-CN" sz="3600" b="1" dirty="0">
                <a:solidFill>
                  <a:srgbClr val="FF0000"/>
                </a:solidFill>
              </a:rPr>
              <a:t>形态、相对位置</a:t>
            </a:r>
            <a:r>
              <a:rPr lang="zh-CN" altLang="zh-CN" sz="3600" b="1" dirty="0">
                <a:solidFill>
                  <a:schemeClr val="tx1"/>
                </a:solidFill>
              </a:rPr>
              <a:t>的度量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5309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3.3 </a:t>
            </a:r>
            <a:r>
              <a:rPr lang="zh-CN" altLang="zh-CN" sz="3200" b="1" dirty="0">
                <a:solidFill>
                  <a:schemeClr val="tx1"/>
                </a:solidFill>
              </a:rPr>
              <a:t>分布形态、相对位置的度量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grpSp>
        <p:nvGrpSpPr>
          <p:cNvPr id="5" name="Group 1027"/>
          <p:cNvGrpSpPr>
            <a:grpSpLocks/>
          </p:cNvGrpSpPr>
          <p:nvPr/>
        </p:nvGrpSpPr>
        <p:grpSpPr bwMode="auto">
          <a:xfrm>
            <a:off x="0" y="1993448"/>
            <a:ext cx="7345362" cy="1074738"/>
            <a:chOff x="288" y="1401"/>
            <a:chExt cx="4627" cy="677"/>
          </a:xfrm>
        </p:grpSpPr>
        <p:sp>
          <p:nvSpPr>
            <p:cNvPr id="6" name="Rectangle 1028"/>
            <p:cNvSpPr>
              <a:spLocks noChangeArrowheads="1"/>
            </p:cNvSpPr>
            <p:nvPr/>
          </p:nvSpPr>
          <p:spPr bwMode="auto">
            <a:xfrm>
              <a:off x="288" y="1440"/>
              <a:ext cx="1350" cy="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集中趋势</a:t>
              </a:r>
              <a:r>
                <a:rPr kumimoji="1" lang="zh-CN" altLang="en-US" sz="24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 </a:t>
              </a:r>
            </a:p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zh-CN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(</a:t>
              </a:r>
              <a:r>
                <a:rPr kumimoji="1" lang="zh-CN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位置</a:t>
              </a:r>
              <a:r>
                <a:rPr kumimoji="1" lang="zh-CN" altLang="zh-CN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)</a:t>
              </a:r>
            </a:p>
          </p:txBody>
        </p:sp>
        <p:grpSp>
          <p:nvGrpSpPr>
            <p:cNvPr id="7" name="Group 1029"/>
            <p:cNvGrpSpPr>
              <a:grpSpLocks/>
            </p:cNvGrpSpPr>
            <p:nvPr/>
          </p:nvGrpSpPr>
          <p:grpSpPr bwMode="auto">
            <a:xfrm>
              <a:off x="1846" y="1401"/>
              <a:ext cx="3069" cy="574"/>
              <a:chOff x="1846" y="1401"/>
              <a:chExt cx="3069" cy="574"/>
            </a:xfrm>
          </p:grpSpPr>
          <p:sp>
            <p:nvSpPr>
              <p:cNvPr id="8" name="Freeform 1030"/>
              <p:cNvSpPr>
                <a:spLocks/>
              </p:cNvSpPr>
              <p:nvPr/>
            </p:nvSpPr>
            <p:spPr bwMode="auto">
              <a:xfrm>
                <a:off x="2979" y="1401"/>
                <a:ext cx="863" cy="574"/>
              </a:xfrm>
              <a:custGeom>
                <a:avLst/>
                <a:gdLst>
                  <a:gd name="T0" fmla="*/ 862 w 863"/>
                  <a:gd name="T1" fmla="*/ 573 h 574"/>
                  <a:gd name="T2" fmla="*/ 770 w 863"/>
                  <a:gd name="T3" fmla="*/ 566 h 574"/>
                  <a:gd name="T4" fmla="*/ 726 w 863"/>
                  <a:gd name="T5" fmla="*/ 560 h 574"/>
                  <a:gd name="T6" fmla="*/ 680 w 863"/>
                  <a:gd name="T7" fmla="*/ 551 h 574"/>
                  <a:gd name="T8" fmla="*/ 634 w 863"/>
                  <a:gd name="T9" fmla="*/ 537 h 574"/>
                  <a:gd name="T10" fmla="*/ 590 w 863"/>
                  <a:gd name="T11" fmla="*/ 520 h 574"/>
                  <a:gd name="T12" fmla="*/ 544 w 863"/>
                  <a:gd name="T13" fmla="*/ 495 h 574"/>
                  <a:gd name="T14" fmla="*/ 452 w 863"/>
                  <a:gd name="T15" fmla="*/ 428 h 574"/>
                  <a:gd name="T16" fmla="*/ 362 w 863"/>
                  <a:gd name="T17" fmla="*/ 334 h 574"/>
                  <a:gd name="T18" fmla="*/ 272 w 863"/>
                  <a:gd name="T19" fmla="*/ 224 h 574"/>
                  <a:gd name="T20" fmla="*/ 226 w 863"/>
                  <a:gd name="T21" fmla="*/ 166 h 574"/>
                  <a:gd name="T22" fmla="*/ 180 w 863"/>
                  <a:gd name="T23" fmla="*/ 113 h 574"/>
                  <a:gd name="T24" fmla="*/ 136 w 863"/>
                  <a:gd name="T25" fmla="*/ 67 h 574"/>
                  <a:gd name="T26" fmla="*/ 90 w 863"/>
                  <a:gd name="T27" fmla="*/ 31 h 574"/>
                  <a:gd name="T28" fmla="*/ 44 w 863"/>
                  <a:gd name="T29" fmla="*/ 8 h 574"/>
                  <a:gd name="T30" fmla="*/ 0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862" y="573"/>
                    </a:moveTo>
                    <a:lnTo>
                      <a:pt x="770" y="566"/>
                    </a:lnTo>
                    <a:lnTo>
                      <a:pt x="726" y="560"/>
                    </a:lnTo>
                    <a:lnTo>
                      <a:pt x="680" y="551"/>
                    </a:lnTo>
                    <a:lnTo>
                      <a:pt x="634" y="537"/>
                    </a:lnTo>
                    <a:lnTo>
                      <a:pt x="590" y="520"/>
                    </a:lnTo>
                    <a:lnTo>
                      <a:pt x="544" y="495"/>
                    </a:lnTo>
                    <a:lnTo>
                      <a:pt x="452" y="428"/>
                    </a:lnTo>
                    <a:lnTo>
                      <a:pt x="362" y="334"/>
                    </a:lnTo>
                    <a:lnTo>
                      <a:pt x="272" y="224"/>
                    </a:lnTo>
                    <a:lnTo>
                      <a:pt x="226" y="166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1031"/>
              <p:cNvSpPr>
                <a:spLocks/>
              </p:cNvSpPr>
              <p:nvPr/>
            </p:nvSpPr>
            <p:spPr bwMode="auto">
              <a:xfrm>
                <a:off x="2117" y="1401"/>
                <a:ext cx="863" cy="574"/>
              </a:xfrm>
              <a:custGeom>
                <a:avLst/>
                <a:gdLst>
                  <a:gd name="T0" fmla="*/ 0 w 863"/>
                  <a:gd name="T1" fmla="*/ 573 h 574"/>
                  <a:gd name="T2" fmla="*/ 90 w 863"/>
                  <a:gd name="T3" fmla="*/ 566 h 574"/>
                  <a:gd name="T4" fmla="*/ 136 w 863"/>
                  <a:gd name="T5" fmla="*/ 560 h 574"/>
                  <a:gd name="T6" fmla="*/ 180 w 863"/>
                  <a:gd name="T7" fmla="*/ 551 h 574"/>
                  <a:gd name="T8" fmla="*/ 226 w 863"/>
                  <a:gd name="T9" fmla="*/ 537 h 574"/>
                  <a:gd name="T10" fmla="*/ 272 w 863"/>
                  <a:gd name="T11" fmla="*/ 520 h 574"/>
                  <a:gd name="T12" fmla="*/ 316 w 863"/>
                  <a:gd name="T13" fmla="*/ 495 h 574"/>
                  <a:gd name="T14" fmla="*/ 408 w 863"/>
                  <a:gd name="T15" fmla="*/ 428 h 574"/>
                  <a:gd name="T16" fmla="*/ 498 w 863"/>
                  <a:gd name="T17" fmla="*/ 334 h 574"/>
                  <a:gd name="T18" fmla="*/ 590 w 863"/>
                  <a:gd name="T19" fmla="*/ 224 h 574"/>
                  <a:gd name="T20" fmla="*/ 634 w 863"/>
                  <a:gd name="T21" fmla="*/ 166 h 574"/>
                  <a:gd name="T22" fmla="*/ 680 w 863"/>
                  <a:gd name="T23" fmla="*/ 113 h 574"/>
                  <a:gd name="T24" fmla="*/ 726 w 863"/>
                  <a:gd name="T25" fmla="*/ 67 h 574"/>
                  <a:gd name="T26" fmla="*/ 770 w 863"/>
                  <a:gd name="T27" fmla="*/ 31 h 574"/>
                  <a:gd name="T28" fmla="*/ 816 w 863"/>
                  <a:gd name="T29" fmla="*/ 8 h 574"/>
                  <a:gd name="T30" fmla="*/ 862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0" y="573"/>
                    </a:moveTo>
                    <a:lnTo>
                      <a:pt x="90" y="566"/>
                    </a:lnTo>
                    <a:lnTo>
                      <a:pt x="136" y="560"/>
                    </a:lnTo>
                    <a:lnTo>
                      <a:pt x="180" y="551"/>
                    </a:lnTo>
                    <a:lnTo>
                      <a:pt x="226" y="537"/>
                    </a:lnTo>
                    <a:lnTo>
                      <a:pt x="272" y="520"/>
                    </a:lnTo>
                    <a:lnTo>
                      <a:pt x="316" y="495"/>
                    </a:lnTo>
                    <a:lnTo>
                      <a:pt x="408" y="428"/>
                    </a:lnTo>
                    <a:lnTo>
                      <a:pt x="498" y="334"/>
                    </a:lnTo>
                    <a:lnTo>
                      <a:pt x="590" y="224"/>
                    </a:lnTo>
                    <a:lnTo>
                      <a:pt x="634" y="166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032"/>
              <p:cNvSpPr>
                <a:spLocks/>
              </p:cNvSpPr>
              <p:nvPr/>
            </p:nvSpPr>
            <p:spPr bwMode="auto">
              <a:xfrm>
                <a:off x="3985" y="1401"/>
                <a:ext cx="863" cy="574"/>
              </a:xfrm>
              <a:custGeom>
                <a:avLst/>
                <a:gdLst>
                  <a:gd name="T0" fmla="*/ 862 w 863"/>
                  <a:gd name="T1" fmla="*/ 573 h 574"/>
                  <a:gd name="T2" fmla="*/ 770 w 863"/>
                  <a:gd name="T3" fmla="*/ 566 h 574"/>
                  <a:gd name="T4" fmla="*/ 726 w 863"/>
                  <a:gd name="T5" fmla="*/ 560 h 574"/>
                  <a:gd name="T6" fmla="*/ 680 w 863"/>
                  <a:gd name="T7" fmla="*/ 551 h 574"/>
                  <a:gd name="T8" fmla="*/ 634 w 863"/>
                  <a:gd name="T9" fmla="*/ 537 h 574"/>
                  <a:gd name="T10" fmla="*/ 590 w 863"/>
                  <a:gd name="T11" fmla="*/ 520 h 574"/>
                  <a:gd name="T12" fmla="*/ 544 w 863"/>
                  <a:gd name="T13" fmla="*/ 495 h 574"/>
                  <a:gd name="T14" fmla="*/ 452 w 863"/>
                  <a:gd name="T15" fmla="*/ 428 h 574"/>
                  <a:gd name="T16" fmla="*/ 362 w 863"/>
                  <a:gd name="T17" fmla="*/ 334 h 574"/>
                  <a:gd name="T18" fmla="*/ 272 w 863"/>
                  <a:gd name="T19" fmla="*/ 224 h 574"/>
                  <a:gd name="T20" fmla="*/ 226 w 863"/>
                  <a:gd name="T21" fmla="*/ 166 h 574"/>
                  <a:gd name="T22" fmla="*/ 180 w 863"/>
                  <a:gd name="T23" fmla="*/ 113 h 574"/>
                  <a:gd name="T24" fmla="*/ 136 w 863"/>
                  <a:gd name="T25" fmla="*/ 67 h 574"/>
                  <a:gd name="T26" fmla="*/ 90 w 863"/>
                  <a:gd name="T27" fmla="*/ 31 h 574"/>
                  <a:gd name="T28" fmla="*/ 44 w 863"/>
                  <a:gd name="T29" fmla="*/ 8 h 574"/>
                  <a:gd name="T30" fmla="*/ 0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862" y="573"/>
                    </a:moveTo>
                    <a:lnTo>
                      <a:pt x="770" y="566"/>
                    </a:lnTo>
                    <a:lnTo>
                      <a:pt x="726" y="560"/>
                    </a:lnTo>
                    <a:lnTo>
                      <a:pt x="680" y="551"/>
                    </a:lnTo>
                    <a:lnTo>
                      <a:pt x="634" y="537"/>
                    </a:lnTo>
                    <a:lnTo>
                      <a:pt x="590" y="520"/>
                    </a:lnTo>
                    <a:lnTo>
                      <a:pt x="544" y="495"/>
                    </a:lnTo>
                    <a:lnTo>
                      <a:pt x="452" y="428"/>
                    </a:lnTo>
                    <a:lnTo>
                      <a:pt x="362" y="334"/>
                    </a:lnTo>
                    <a:lnTo>
                      <a:pt x="272" y="224"/>
                    </a:lnTo>
                    <a:lnTo>
                      <a:pt x="226" y="166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033"/>
              <p:cNvSpPr>
                <a:spLocks/>
              </p:cNvSpPr>
              <p:nvPr/>
            </p:nvSpPr>
            <p:spPr bwMode="auto">
              <a:xfrm>
                <a:off x="3123" y="1401"/>
                <a:ext cx="863" cy="574"/>
              </a:xfrm>
              <a:custGeom>
                <a:avLst/>
                <a:gdLst>
                  <a:gd name="T0" fmla="*/ 0 w 863"/>
                  <a:gd name="T1" fmla="*/ 573 h 574"/>
                  <a:gd name="T2" fmla="*/ 90 w 863"/>
                  <a:gd name="T3" fmla="*/ 566 h 574"/>
                  <a:gd name="T4" fmla="*/ 136 w 863"/>
                  <a:gd name="T5" fmla="*/ 560 h 574"/>
                  <a:gd name="T6" fmla="*/ 180 w 863"/>
                  <a:gd name="T7" fmla="*/ 551 h 574"/>
                  <a:gd name="T8" fmla="*/ 226 w 863"/>
                  <a:gd name="T9" fmla="*/ 537 h 574"/>
                  <a:gd name="T10" fmla="*/ 272 w 863"/>
                  <a:gd name="T11" fmla="*/ 520 h 574"/>
                  <a:gd name="T12" fmla="*/ 316 w 863"/>
                  <a:gd name="T13" fmla="*/ 495 h 574"/>
                  <a:gd name="T14" fmla="*/ 408 w 863"/>
                  <a:gd name="T15" fmla="*/ 428 h 574"/>
                  <a:gd name="T16" fmla="*/ 498 w 863"/>
                  <a:gd name="T17" fmla="*/ 334 h 574"/>
                  <a:gd name="T18" fmla="*/ 590 w 863"/>
                  <a:gd name="T19" fmla="*/ 224 h 574"/>
                  <a:gd name="T20" fmla="*/ 634 w 863"/>
                  <a:gd name="T21" fmla="*/ 166 h 574"/>
                  <a:gd name="T22" fmla="*/ 680 w 863"/>
                  <a:gd name="T23" fmla="*/ 113 h 574"/>
                  <a:gd name="T24" fmla="*/ 726 w 863"/>
                  <a:gd name="T25" fmla="*/ 67 h 574"/>
                  <a:gd name="T26" fmla="*/ 770 w 863"/>
                  <a:gd name="T27" fmla="*/ 31 h 574"/>
                  <a:gd name="T28" fmla="*/ 816 w 863"/>
                  <a:gd name="T29" fmla="*/ 8 h 574"/>
                  <a:gd name="T30" fmla="*/ 862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0" y="573"/>
                    </a:moveTo>
                    <a:lnTo>
                      <a:pt x="90" y="566"/>
                    </a:lnTo>
                    <a:lnTo>
                      <a:pt x="136" y="560"/>
                    </a:lnTo>
                    <a:lnTo>
                      <a:pt x="180" y="551"/>
                    </a:lnTo>
                    <a:lnTo>
                      <a:pt x="226" y="537"/>
                    </a:lnTo>
                    <a:lnTo>
                      <a:pt x="272" y="520"/>
                    </a:lnTo>
                    <a:lnTo>
                      <a:pt x="316" y="495"/>
                    </a:lnTo>
                    <a:lnTo>
                      <a:pt x="408" y="428"/>
                    </a:lnTo>
                    <a:lnTo>
                      <a:pt x="498" y="334"/>
                    </a:lnTo>
                    <a:lnTo>
                      <a:pt x="590" y="224"/>
                    </a:lnTo>
                    <a:lnTo>
                      <a:pt x="634" y="166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Line 1034"/>
              <p:cNvSpPr>
                <a:spLocks noChangeShapeType="1"/>
              </p:cNvSpPr>
              <p:nvPr/>
            </p:nvSpPr>
            <p:spPr bwMode="auto">
              <a:xfrm>
                <a:off x="1846" y="1974"/>
                <a:ext cx="3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Group 1035"/>
          <p:cNvGrpSpPr>
            <a:grpSpLocks/>
          </p:cNvGrpSpPr>
          <p:nvPr/>
        </p:nvGrpSpPr>
        <p:grpSpPr bwMode="auto">
          <a:xfrm>
            <a:off x="-145260" y="3033717"/>
            <a:ext cx="7497762" cy="1293814"/>
            <a:chOff x="192" y="2175"/>
            <a:chExt cx="4723" cy="815"/>
          </a:xfrm>
        </p:grpSpPr>
        <p:sp>
          <p:nvSpPr>
            <p:cNvPr id="14" name="Rectangle 1036"/>
            <p:cNvSpPr>
              <a:spLocks noChangeArrowheads="1"/>
            </p:cNvSpPr>
            <p:nvPr/>
          </p:nvSpPr>
          <p:spPr bwMode="auto">
            <a:xfrm>
              <a:off x="192" y="2352"/>
              <a:ext cx="1539" cy="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离中趋势</a:t>
              </a:r>
            </a:p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 </a:t>
              </a:r>
              <a:r>
                <a:rPr kumimoji="1" lang="zh-CN" altLang="zh-CN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(</a:t>
              </a:r>
              <a:r>
                <a:rPr kumimoji="1" lang="zh-CN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分散程度</a:t>
              </a:r>
              <a:r>
                <a:rPr kumimoji="1" lang="zh-CN" altLang="zh-CN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)</a:t>
              </a:r>
            </a:p>
          </p:txBody>
        </p:sp>
        <p:grpSp>
          <p:nvGrpSpPr>
            <p:cNvPr id="15" name="Group 1037"/>
            <p:cNvGrpSpPr>
              <a:grpSpLocks/>
            </p:cNvGrpSpPr>
            <p:nvPr/>
          </p:nvGrpSpPr>
          <p:grpSpPr bwMode="auto">
            <a:xfrm>
              <a:off x="1846" y="2175"/>
              <a:ext cx="3069" cy="661"/>
              <a:chOff x="1846" y="2175"/>
              <a:chExt cx="3069" cy="661"/>
            </a:xfrm>
          </p:grpSpPr>
          <p:sp>
            <p:nvSpPr>
              <p:cNvPr id="16" name="Freeform 1038"/>
              <p:cNvSpPr>
                <a:spLocks/>
              </p:cNvSpPr>
              <p:nvPr/>
            </p:nvSpPr>
            <p:spPr bwMode="auto">
              <a:xfrm>
                <a:off x="2979" y="2261"/>
                <a:ext cx="863" cy="575"/>
              </a:xfrm>
              <a:custGeom>
                <a:avLst/>
                <a:gdLst>
                  <a:gd name="T0" fmla="*/ 862 w 863"/>
                  <a:gd name="T1" fmla="*/ 574 h 575"/>
                  <a:gd name="T2" fmla="*/ 770 w 863"/>
                  <a:gd name="T3" fmla="*/ 566 h 575"/>
                  <a:gd name="T4" fmla="*/ 726 w 863"/>
                  <a:gd name="T5" fmla="*/ 560 h 575"/>
                  <a:gd name="T6" fmla="*/ 680 w 863"/>
                  <a:gd name="T7" fmla="*/ 551 h 575"/>
                  <a:gd name="T8" fmla="*/ 634 w 863"/>
                  <a:gd name="T9" fmla="*/ 537 h 575"/>
                  <a:gd name="T10" fmla="*/ 590 w 863"/>
                  <a:gd name="T11" fmla="*/ 520 h 575"/>
                  <a:gd name="T12" fmla="*/ 544 w 863"/>
                  <a:gd name="T13" fmla="*/ 495 h 575"/>
                  <a:gd name="T14" fmla="*/ 452 w 863"/>
                  <a:gd name="T15" fmla="*/ 428 h 575"/>
                  <a:gd name="T16" fmla="*/ 362 w 863"/>
                  <a:gd name="T17" fmla="*/ 335 h 575"/>
                  <a:gd name="T18" fmla="*/ 272 w 863"/>
                  <a:gd name="T19" fmla="*/ 224 h 575"/>
                  <a:gd name="T20" fmla="*/ 226 w 863"/>
                  <a:gd name="T21" fmla="*/ 167 h 575"/>
                  <a:gd name="T22" fmla="*/ 180 w 863"/>
                  <a:gd name="T23" fmla="*/ 113 h 575"/>
                  <a:gd name="T24" fmla="*/ 136 w 863"/>
                  <a:gd name="T25" fmla="*/ 67 h 575"/>
                  <a:gd name="T26" fmla="*/ 90 w 863"/>
                  <a:gd name="T27" fmla="*/ 31 h 575"/>
                  <a:gd name="T28" fmla="*/ 44 w 863"/>
                  <a:gd name="T29" fmla="*/ 8 h 575"/>
                  <a:gd name="T30" fmla="*/ 0 w 863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5">
                    <a:moveTo>
                      <a:pt x="862" y="574"/>
                    </a:moveTo>
                    <a:lnTo>
                      <a:pt x="770" y="566"/>
                    </a:lnTo>
                    <a:lnTo>
                      <a:pt x="726" y="560"/>
                    </a:lnTo>
                    <a:lnTo>
                      <a:pt x="680" y="551"/>
                    </a:lnTo>
                    <a:lnTo>
                      <a:pt x="634" y="537"/>
                    </a:lnTo>
                    <a:lnTo>
                      <a:pt x="590" y="520"/>
                    </a:lnTo>
                    <a:lnTo>
                      <a:pt x="544" y="495"/>
                    </a:lnTo>
                    <a:lnTo>
                      <a:pt x="452" y="428"/>
                    </a:lnTo>
                    <a:lnTo>
                      <a:pt x="362" y="335"/>
                    </a:lnTo>
                    <a:lnTo>
                      <a:pt x="272" y="224"/>
                    </a:lnTo>
                    <a:lnTo>
                      <a:pt x="226" y="167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039"/>
              <p:cNvSpPr>
                <a:spLocks/>
              </p:cNvSpPr>
              <p:nvPr/>
            </p:nvSpPr>
            <p:spPr bwMode="auto">
              <a:xfrm>
                <a:off x="2117" y="2261"/>
                <a:ext cx="863" cy="575"/>
              </a:xfrm>
              <a:custGeom>
                <a:avLst/>
                <a:gdLst>
                  <a:gd name="T0" fmla="*/ 0 w 863"/>
                  <a:gd name="T1" fmla="*/ 574 h 575"/>
                  <a:gd name="T2" fmla="*/ 90 w 863"/>
                  <a:gd name="T3" fmla="*/ 566 h 575"/>
                  <a:gd name="T4" fmla="*/ 136 w 863"/>
                  <a:gd name="T5" fmla="*/ 560 h 575"/>
                  <a:gd name="T6" fmla="*/ 180 w 863"/>
                  <a:gd name="T7" fmla="*/ 551 h 575"/>
                  <a:gd name="T8" fmla="*/ 226 w 863"/>
                  <a:gd name="T9" fmla="*/ 537 h 575"/>
                  <a:gd name="T10" fmla="*/ 272 w 863"/>
                  <a:gd name="T11" fmla="*/ 520 h 575"/>
                  <a:gd name="T12" fmla="*/ 316 w 863"/>
                  <a:gd name="T13" fmla="*/ 495 h 575"/>
                  <a:gd name="T14" fmla="*/ 408 w 863"/>
                  <a:gd name="T15" fmla="*/ 428 h 575"/>
                  <a:gd name="T16" fmla="*/ 498 w 863"/>
                  <a:gd name="T17" fmla="*/ 335 h 575"/>
                  <a:gd name="T18" fmla="*/ 590 w 863"/>
                  <a:gd name="T19" fmla="*/ 224 h 575"/>
                  <a:gd name="T20" fmla="*/ 634 w 863"/>
                  <a:gd name="T21" fmla="*/ 167 h 575"/>
                  <a:gd name="T22" fmla="*/ 680 w 863"/>
                  <a:gd name="T23" fmla="*/ 113 h 575"/>
                  <a:gd name="T24" fmla="*/ 726 w 863"/>
                  <a:gd name="T25" fmla="*/ 67 h 575"/>
                  <a:gd name="T26" fmla="*/ 770 w 863"/>
                  <a:gd name="T27" fmla="*/ 31 h 575"/>
                  <a:gd name="T28" fmla="*/ 816 w 863"/>
                  <a:gd name="T29" fmla="*/ 8 h 575"/>
                  <a:gd name="T30" fmla="*/ 862 w 863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5">
                    <a:moveTo>
                      <a:pt x="0" y="574"/>
                    </a:moveTo>
                    <a:lnTo>
                      <a:pt x="90" y="566"/>
                    </a:lnTo>
                    <a:lnTo>
                      <a:pt x="136" y="560"/>
                    </a:lnTo>
                    <a:lnTo>
                      <a:pt x="180" y="551"/>
                    </a:lnTo>
                    <a:lnTo>
                      <a:pt x="226" y="537"/>
                    </a:lnTo>
                    <a:lnTo>
                      <a:pt x="272" y="520"/>
                    </a:lnTo>
                    <a:lnTo>
                      <a:pt x="316" y="495"/>
                    </a:lnTo>
                    <a:lnTo>
                      <a:pt x="408" y="428"/>
                    </a:lnTo>
                    <a:lnTo>
                      <a:pt x="498" y="335"/>
                    </a:lnTo>
                    <a:lnTo>
                      <a:pt x="590" y="224"/>
                    </a:lnTo>
                    <a:lnTo>
                      <a:pt x="634" y="167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" name="Freeform 1040"/>
              <p:cNvSpPr>
                <a:spLocks/>
              </p:cNvSpPr>
              <p:nvPr/>
            </p:nvSpPr>
            <p:spPr bwMode="auto">
              <a:xfrm>
                <a:off x="2979" y="2175"/>
                <a:ext cx="576" cy="661"/>
              </a:xfrm>
              <a:custGeom>
                <a:avLst/>
                <a:gdLst>
                  <a:gd name="T0" fmla="*/ 575 w 576"/>
                  <a:gd name="T1" fmla="*/ 660 h 661"/>
                  <a:gd name="T2" fmla="*/ 514 w 576"/>
                  <a:gd name="T3" fmla="*/ 650 h 661"/>
                  <a:gd name="T4" fmla="*/ 483 w 576"/>
                  <a:gd name="T5" fmla="*/ 644 h 661"/>
                  <a:gd name="T6" fmla="*/ 454 w 576"/>
                  <a:gd name="T7" fmla="*/ 633 h 661"/>
                  <a:gd name="T8" fmla="*/ 424 w 576"/>
                  <a:gd name="T9" fmla="*/ 618 h 661"/>
                  <a:gd name="T10" fmla="*/ 393 w 576"/>
                  <a:gd name="T11" fmla="*/ 597 h 661"/>
                  <a:gd name="T12" fmla="*/ 362 w 576"/>
                  <a:gd name="T13" fmla="*/ 570 h 661"/>
                  <a:gd name="T14" fmla="*/ 303 w 576"/>
                  <a:gd name="T15" fmla="*/ 493 h 661"/>
                  <a:gd name="T16" fmla="*/ 242 w 576"/>
                  <a:gd name="T17" fmla="*/ 386 h 661"/>
                  <a:gd name="T18" fmla="*/ 180 w 576"/>
                  <a:gd name="T19" fmla="*/ 258 h 661"/>
                  <a:gd name="T20" fmla="*/ 152 w 576"/>
                  <a:gd name="T21" fmla="*/ 191 h 661"/>
                  <a:gd name="T22" fmla="*/ 121 w 576"/>
                  <a:gd name="T23" fmla="*/ 130 h 661"/>
                  <a:gd name="T24" fmla="*/ 90 w 576"/>
                  <a:gd name="T25" fmla="*/ 77 h 661"/>
                  <a:gd name="T26" fmla="*/ 60 w 576"/>
                  <a:gd name="T27" fmla="*/ 36 h 661"/>
                  <a:gd name="T28" fmla="*/ 29 w 576"/>
                  <a:gd name="T29" fmla="*/ 10 h 661"/>
                  <a:gd name="T30" fmla="*/ 0 w 576"/>
                  <a:gd name="T31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6" h="661">
                    <a:moveTo>
                      <a:pt x="575" y="660"/>
                    </a:moveTo>
                    <a:lnTo>
                      <a:pt x="514" y="650"/>
                    </a:lnTo>
                    <a:lnTo>
                      <a:pt x="483" y="644"/>
                    </a:lnTo>
                    <a:lnTo>
                      <a:pt x="454" y="633"/>
                    </a:lnTo>
                    <a:lnTo>
                      <a:pt x="424" y="618"/>
                    </a:lnTo>
                    <a:lnTo>
                      <a:pt x="393" y="597"/>
                    </a:lnTo>
                    <a:lnTo>
                      <a:pt x="362" y="570"/>
                    </a:lnTo>
                    <a:lnTo>
                      <a:pt x="303" y="493"/>
                    </a:lnTo>
                    <a:lnTo>
                      <a:pt x="242" y="386"/>
                    </a:lnTo>
                    <a:lnTo>
                      <a:pt x="180" y="258"/>
                    </a:lnTo>
                    <a:lnTo>
                      <a:pt x="152" y="191"/>
                    </a:lnTo>
                    <a:lnTo>
                      <a:pt x="121" y="130"/>
                    </a:lnTo>
                    <a:lnTo>
                      <a:pt x="90" y="77"/>
                    </a:lnTo>
                    <a:lnTo>
                      <a:pt x="60" y="36"/>
                    </a:lnTo>
                    <a:lnTo>
                      <a:pt x="29" y="10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041"/>
              <p:cNvSpPr>
                <a:spLocks/>
              </p:cNvSpPr>
              <p:nvPr/>
            </p:nvSpPr>
            <p:spPr bwMode="auto">
              <a:xfrm>
                <a:off x="2405" y="2175"/>
                <a:ext cx="575" cy="661"/>
              </a:xfrm>
              <a:custGeom>
                <a:avLst/>
                <a:gdLst>
                  <a:gd name="T0" fmla="*/ 0 w 575"/>
                  <a:gd name="T1" fmla="*/ 660 h 661"/>
                  <a:gd name="T2" fmla="*/ 59 w 575"/>
                  <a:gd name="T3" fmla="*/ 650 h 661"/>
                  <a:gd name="T4" fmla="*/ 90 w 575"/>
                  <a:gd name="T5" fmla="*/ 644 h 661"/>
                  <a:gd name="T6" fmla="*/ 120 w 575"/>
                  <a:gd name="T7" fmla="*/ 633 h 661"/>
                  <a:gd name="T8" fmla="*/ 151 w 575"/>
                  <a:gd name="T9" fmla="*/ 618 h 661"/>
                  <a:gd name="T10" fmla="*/ 180 w 575"/>
                  <a:gd name="T11" fmla="*/ 597 h 661"/>
                  <a:gd name="T12" fmla="*/ 210 w 575"/>
                  <a:gd name="T13" fmla="*/ 570 h 661"/>
                  <a:gd name="T14" fmla="*/ 272 w 575"/>
                  <a:gd name="T15" fmla="*/ 493 h 661"/>
                  <a:gd name="T16" fmla="*/ 331 w 575"/>
                  <a:gd name="T17" fmla="*/ 386 h 661"/>
                  <a:gd name="T18" fmla="*/ 392 w 575"/>
                  <a:gd name="T19" fmla="*/ 258 h 661"/>
                  <a:gd name="T20" fmla="*/ 423 w 575"/>
                  <a:gd name="T21" fmla="*/ 191 h 661"/>
                  <a:gd name="T22" fmla="*/ 454 w 575"/>
                  <a:gd name="T23" fmla="*/ 130 h 661"/>
                  <a:gd name="T24" fmla="*/ 482 w 575"/>
                  <a:gd name="T25" fmla="*/ 77 h 661"/>
                  <a:gd name="T26" fmla="*/ 513 w 575"/>
                  <a:gd name="T27" fmla="*/ 36 h 661"/>
                  <a:gd name="T28" fmla="*/ 544 w 575"/>
                  <a:gd name="T29" fmla="*/ 10 h 661"/>
                  <a:gd name="T30" fmla="*/ 574 w 575"/>
                  <a:gd name="T31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75" h="661">
                    <a:moveTo>
                      <a:pt x="0" y="660"/>
                    </a:moveTo>
                    <a:lnTo>
                      <a:pt x="59" y="650"/>
                    </a:lnTo>
                    <a:lnTo>
                      <a:pt x="90" y="644"/>
                    </a:lnTo>
                    <a:lnTo>
                      <a:pt x="120" y="633"/>
                    </a:lnTo>
                    <a:lnTo>
                      <a:pt x="151" y="618"/>
                    </a:lnTo>
                    <a:lnTo>
                      <a:pt x="180" y="597"/>
                    </a:lnTo>
                    <a:lnTo>
                      <a:pt x="210" y="570"/>
                    </a:lnTo>
                    <a:lnTo>
                      <a:pt x="272" y="493"/>
                    </a:lnTo>
                    <a:lnTo>
                      <a:pt x="331" y="386"/>
                    </a:lnTo>
                    <a:lnTo>
                      <a:pt x="392" y="258"/>
                    </a:lnTo>
                    <a:lnTo>
                      <a:pt x="423" y="191"/>
                    </a:lnTo>
                    <a:lnTo>
                      <a:pt x="454" y="130"/>
                    </a:lnTo>
                    <a:lnTo>
                      <a:pt x="482" y="77"/>
                    </a:lnTo>
                    <a:lnTo>
                      <a:pt x="513" y="36"/>
                    </a:lnTo>
                    <a:lnTo>
                      <a:pt x="544" y="10"/>
                    </a:lnTo>
                    <a:lnTo>
                      <a:pt x="574" y="0"/>
                    </a:lnTo>
                  </a:path>
                </a:pathLst>
              </a:custGeom>
              <a:noFill/>
              <a:ln w="381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Line 1042"/>
              <p:cNvSpPr>
                <a:spLocks noChangeShapeType="1"/>
              </p:cNvSpPr>
              <p:nvPr/>
            </p:nvSpPr>
            <p:spPr bwMode="auto">
              <a:xfrm>
                <a:off x="1846" y="2835"/>
                <a:ext cx="3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Group 1043"/>
          <p:cNvGrpSpPr>
            <a:grpSpLocks/>
          </p:cNvGrpSpPr>
          <p:nvPr/>
        </p:nvGrpSpPr>
        <p:grpSpPr bwMode="auto">
          <a:xfrm>
            <a:off x="0" y="4473581"/>
            <a:ext cx="7421562" cy="1163639"/>
            <a:chOff x="240" y="3121"/>
            <a:chExt cx="4675" cy="733"/>
          </a:xfrm>
        </p:grpSpPr>
        <p:sp>
          <p:nvSpPr>
            <p:cNvPr id="22" name="Rectangle 1044"/>
            <p:cNvSpPr>
              <a:spLocks noChangeArrowheads="1"/>
            </p:cNvSpPr>
            <p:nvPr/>
          </p:nvSpPr>
          <p:spPr bwMode="auto">
            <a:xfrm>
              <a:off x="240" y="3216"/>
              <a:ext cx="1491" cy="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偏态和峰度</a:t>
              </a:r>
            </a:p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（形状）</a:t>
              </a:r>
            </a:p>
          </p:txBody>
        </p:sp>
        <p:grpSp>
          <p:nvGrpSpPr>
            <p:cNvPr id="23" name="Group 1045"/>
            <p:cNvGrpSpPr>
              <a:grpSpLocks/>
            </p:cNvGrpSpPr>
            <p:nvPr/>
          </p:nvGrpSpPr>
          <p:grpSpPr bwMode="auto">
            <a:xfrm>
              <a:off x="1846" y="3121"/>
              <a:ext cx="3069" cy="575"/>
              <a:chOff x="1846" y="3121"/>
              <a:chExt cx="3069" cy="575"/>
            </a:xfrm>
          </p:grpSpPr>
          <p:sp>
            <p:nvSpPr>
              <p:cNvPr id="24" name="Freeform 1046"/>
              <p:cNvSpPr>
                <a:spLocks/>
              </p:cNvSpPr>
              <p:nvPr/>
            </p:nvSpPr>
            <p:spPr bwMode="auto">
              <a:xfrm>
                <a:off x="2979" y="3121"/>
                <a:ext cx="863" cy="575"/>
              </a:xfrm>
              <a:custGeom>
                <a:avLst/>
                <a:gdLst>
                  <a:gd name="T0" fmla="*/ 862 w 863"/>
                  <a:gd name="T1" fmla="*/ 574 h 575"/>
                  <a:gd name="T2" fmla="*/ 770 w 863"/>
                  <a:gd name="T3" fmla="*/ 566 h 575"/>
                  <a:gd name="T4" fmla="*/ 726 w 863"/>
                  <a:gd name="T5" fmla="*/ 561 h 575"/>
                  <a:gd name="T6" fmla="*/ 680 w 863"/>
                  <a:gd name="T7" fmla="*/ 551 h 575"/>
                  <a:gd name="T8" fmla="*/ 634 w 863"/>
                  <a:gd name="T9" fmla="*/ 538 h 575"/>
                  <a:gd name="T10" fmla="*/ 590 w 863"/>
                  <a:gd name="T11" fmla="*/ 520 h 575"/>
                  <a:gd name="T12" fmla="*/ 544 w 863"/>
                  <a:gd name="T13" fmla="*/ 496 h 575"/>
                  <a:gd name="T14" fmla="*/ 452 w 863"/>
                  <a:gd name="T15" fmla="*/ 429 h 575"/>
                  <a:gd name="T16" fmla="*/ 362 w 863"/>
                  <a:gd name="T17" fmla="*/ 335 h 575"/>
                  <a:gd name="T18" fmla="*/ 272 w 863"/>
                  <a:gd name="T19" fmla="*/ 224 h 575"/>
                  <a:gd name="T20" fmla="*/ 226 w 863"/>
                  <a:gd name="T21" fmla="*/ 167 h 575"/>
                  <a:gd name="T22" fmla="*/ 180 w 863"/>
                  <a:gd name="T23" fmla="*/ 113 h 575"/>
                  <a:gd name="T24" fmla="*/ 136 w 863"/>
                  <a:gd name="T25" fmla="*/ 67 h 575"/>
                  <a:gd name="T26" fmla="*/ 90 w 863"/>
                  <a:gd name="T27" fmla="*/ 31 h 575"/>
                  <a:gd name="T28" fmla="*/ 44 w 863"/>
                  <a:gd name="T29" fmla="*/ 8 h 575"/>
                  <a:gd name="T30" fmla="*/ 0 w 863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5">
                    <a:moveTo>
                      <a:pt x="862" y="574"/>
                    </a:moveTo>
                    <a:lnTo>
                      <a:pt x="770" y="566"/>
                    </a:lnTo>
                    <a:lnTo>
                      <a:pt x="726" y="561"/>
                    </a:lnTo>
                    <a:lnTo>
                      <a:pt x="680" y="551"/>
                    </a:lnTo>
                    <a:lnTo>
                      <a:pt x="634" y="538"/>
                    </a:lnTo>
                    <a:lnTo>
                      <a:pt x="590" y="520"/>
                    </a:lnTo>
                    <a:lnTo>
                      <a:pt x="544" y="496"/>
                    </a:lnTo>
                    <a:lnTo>
                      <a:pt x="452" y="429"/>
                    </a:lnTo>
                    <a:lnTo>
                      <a:pt x="362" y="335"/>
                    </a:lnTo>
                    <a:lnTo>
                      <a:pt x="272" y="224"/>
                    </a:lnTo>
                    <a:lnTo>
                      <a:pt x="226" y="167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Freeform 1047"/>
              <p:cNvSpPr>
                <a:spLocks/>
              </p:cNvSpPr>
              <p:nvPr/>
            </p:nvSpPr>
            <p:spPr bwMode="auto">
              <a:xfrm>
                <a:off x="2117" y="3121"/>
                <a:ext cx="863" cy="575"/>
              </a:xfrm>
              <a:custGeom>
                <a:avLst/>
                <a:gdLst>
                  <a:gd name="T0" fmla="*/ 0 w 863"/>
                  <a:gd name="T1" fmla="*/ 574 h 575"/>
                  <a:gd name="T2" fmla="*/ 90 w 863"/>
                  <a:gd name="T3" fmla="*/ 566 h 575"/>
                  <a:gd name="T4" fmla="*/ 136 w 863"/>
                  <a:gd name="T5" fmla="*/ 561 h 575"/>
                  <a:gd name="T6" fmla="*/ 180 w 863"/>
                  <a:gd name="T7" fmla="*/ 551 h 575"/>
                  <a:gd name="T8" fmla="*/ 226 w 863"/>
                  <a:gd name="T9" fmla="*/ 538 h 575"/>
                  <a:gd name="T10" fmla="*/ 272 w 863"/>
                  <a:gd name="T11" fmla="*/ 520 h 575"/>
                  <a:gd name="T12" fmla="*/ 316 w 863"/>
                  <a:gd name="T13" fmla="*/ 496 h 575"/>
                  <a:gd name="T14" fmla="*/ 408 w 863"/>
                  <a:gd name="T15" fmla="*/ 429 h 575"/>
                  <a:gd name="T16" fmla="*/ 498 w 863"/>
                  <a:gd name="T17" fmla="*/ 335 h 575"/>
                  <a:gd name="T18" fmla="*/ 590 w 863"/>
                  <a:gd name="T19" fmla="*/ 224 h 575"/>
                  <a:gd name="T20" fmla="*/ 634 w 863"/>
                  <a:gd name="T21" fmla="*/ 167 h 575"/>
                  <a:gd name="T22" fmla="*/ 680 w 863"/>
                  <a:gd name="T23" fmla="*/ 113 h 575"/>
                  <a:gd name="T24" fmla="*/ 726 w 863"/>
                  <a:gd name="T25" fmla="*/ 67 h 575"/>
                  <a:gd name="T26" fmla="*/ 770 w 863"/>
                  <a:gd name="T27" fmla="*/ 31 h 575"/>
                  <a:gd name="T28" fmla="*/ 816 w 863"/>
                  <a:gd name="T29" fmla="*/ 8 h 575"/>
                  <a:gd name="T30" fmla="*/ 862 w 863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5">
                    <a:moveTo>
                      <a:pt x="0" y="574"/>
                    </a:moveTo>
                    <a:lnTo>
                      <a:pt x="90" y="566"/>
                    </a:lnTo>
                    <a:lnTo>
                      <a:pt x="136" y="561"/>
                    </a:lnTo>
                    <a:lnTo>
                      <a:pt x="180" y="551"/>
                    </a:lnTo>
                    <a:lnTo>
                      <a:pt x="226" y="538"/>
                    </a:lnTo>
                    <a:lnTo>
                      <a:pt x="272" y="520"/>
                    </a:lnTo>
                    <a:lnTo>
                      <a:pt x="316" y="496"/>
                    </a:lnTo>
                    <a:lnTo>
                      <a:pt x="408" y="429"/>
                    </a:lnTo>
                    <a:lnTo>
                      <a:pt x="498" y="335"/>
                    </a:lnTo>
                    <a:lnTo>
                      <a:pt x="590" y="224"/>
                    </a:lnTo>
                    <a:lnTo>
                      <a:pt x="634" y="167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" name="Freeform 1048"/>
              <p:cNvSpPr>
                <a:spLocks/>
              </p:cNvSpPr>
              <p:nvPr/>
            </p:nvSpPr>
            <p:spPr bwMode="auto">
              <a:xfrm>
                <a:off x="3410" y="3121"/>
                <a:ext cx="432" cy="575"/>
              </a:xfrm>
              <a:custGeom>
                <a:avLst/>
                <a:gdLst>
                  <a:gd name="T0" fmla="*/ 431 w 432"/>
                  <a:gd name="T1" fmla="*/ 574 h 575"/>
                  <a:gd name="T2" fmla="*/ 385 w 432"/>
                  <a:gd name="T3" fmla="*/ 566 h 575"/>
                  <a:gd name="T4" fmla="*/ 362 w 432"/>
                  <a:gd name="T5" fmla="*/ 561 h 575"/>
                  <a:gd name="T6" fmla="*/ 339 w 432"/>
                  <a:gd name="T7" fmla="*/ 551 h 575"/>
                  <a:gd name="T8" fmla="*/ 318 w 432"/>
                  <a:gd name="T9" fmla="*/ 538 h 575"/>
                  <a:gd name="T10" fmla="*/ 295 w 432"/>
                  <a:gd name="T11" fmla="*/ 520 h 575"/>
                  <a:gd name="T12" fmla="*/ 272 w 432"/>
                  <a:gd name="T13" fmla="*/ 496 h 575"/>
                  <a:gd name="T14" fmla="*/ 226 w 432"/>
                  <a:gd name="T15" fmla="*/ 429 h 575"/>
                  <a:gd name="T16" fmla="*/ 180 w 432"/>
                  <a:gd name="T17" fmla="*/ 335 h 575"/>
                  <a:gd name="T18" fmla="*/ 136 w 432"/>
                  <a:gd name="T19" fmla="*/ 224 h 575"/>
                  <a:gd name="T20" fmla="*/ 113 w 432"/>
                  <a:gd name="T21" fmla="*/ 167 h 575"/>
                  <a:gd name="T22" fmla="*/ 90 w 432"/>
                  <a:gd name="T23" fmla="*/ 113 h 575"/>
                  <a:gd name="T24" fmla="*/ 67 w 432"/>
                  <a:gd name="T25" fmla="*/ 67 h 575"/>
                  <a:gd name="T26" fmla="*/ 44 w 432"/>
                  <a:gd name="T27" fmla="*/ 31 h 575"/>
                  <a:gd name="T28" fmla="*/ 23 w 432"/>
                  <a:gd name="T29" fmla="*/ 8 h 575"/>
                  <a:gd name="T30" fmla="*/ 0 w 432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2" h="575">
                    <a:moveTo>
                      <a:pt x="431" y="574"/>
                    </a:moveTo>
                    <a:lnTo>
                      <a:pt x="385" y="566"/>
                    </a:lnTo>
                    <a:lnTo>
                      <a:pt x="362" y="561"/>
                    </a:lnTo>
                    <a:lnTo>
                      <a:pt x="339" y="551"/>
                    </a:lnTo>
                    <a:lnTo>
                      <a:pt x="318" y="538"/>
                    </a:lnTo>
                    <a:lnTo>
                      <a:pt x="295" y="520"/>
                    </a:lnTo>
                    <a:lnTo>
                      <a:pt x="272" y="496"/>
                    </a:lnTo>
                    <a:lnTo>
                      <a:pt x="226" y="429"/>
                    </a:lnTo>
                    <a:lnTo>
                      <a:pt x="180" y="335"/>
                    </a:lnTo>
                    <a:lnTo>
                      <a:pt x="136" y="224"/>
                    </a:lnTo>
                    <a:lnTo>
                      <a:pt x="113" y="167"/>
                    </a:lnTo>
                    <a:lnTo>
                      <a:pt x="90" y="113"/>
                    </a:lnTo>
                    <a:lnTo>
                      <a:pt x="67" y="67"/>
                    </a:lnTo>
                    <a:lnTo>
                      <a:pt x="44" y="31"/>
                    </a:lnTo>
                    <a:lnTo>
                      <a:pt x="23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1049"/>
              <p:cNvSpPr>
                <a:spLocks/>
              </p:cNvSpPr>
              <p:nvPr/>
            </p:nvSpPr>
            <p:spPr bwMode="auto">
              <a:xfrm>
                <a:off x="2117" y="3121"/>
                <a:ext cx="1294" cy="575"/>
              </a:xfrm>
              <a:custGeom>
                <a:avLst/>
                <a:gdLst>
                  <a:gd name="T0" fmla="*/ 0 w 1294"/>
                  <a:gd name="T1" fmla="*/ 574 h 575"/>
                  <a:gd name="T2" fmla="*/ 136 w 1294"/>
                  <a:gd name="T3" fmla="*/ 566 h 575"/>
                  <a:gd name="T4" fmla="*/ 203 w 1294"/>
                  <a:gd name="T5" fmla="*/ 561 h 575"/>
                  <a:gd name="T6" fmla="*/ 272 w 1294"/>
                  <a:gd name="T7" fmla="*/ 551 h 575"/>
                  <a:gd name="T8" fmla="*/ 339 w 1294"/>
                  <a:gd name="T9" fmla="*/ 538 h 575"/>
                  <a:gd name="T10" fmla="*/ 408 w 1294"/>
                  <a:gd name="T11" fmla="*/ 520 h 575"/>
                  <a:gd name="T12" fmla="*/ 475 w 1294"/>
                  <a:gd name="T13" fmla="*/ 496 h 575"/>
                  <a:gd name="T14" fmla="*/ 613 w 1294"/>
                  <a:gd name="T15" fmla="*/ 429 h 575"/>
                  <a:gd name="T16" fmla="*/ 747 w 1294"/>
                  <a:gd name="T17" fmla="*/ 335 h 575"/>
                  <a:gd name="T18" fmla="*/ 885 w 1294"/>
                  <a:gd name="T19" fmla="*/ 224 h 575"/>
                  <a:gd name="T20" fmla="*/ 952 w 1294"/>
                  <a:gd name="T21" fmla="*/ 167 h 575"/>
                  <a:gd name="T22" fmla="*/ 1021 w 1294"/>
                  <a:gd name="T23" fmla="*/ 113 h 575"/>
                  <a:gd name="T24" fmla="*/ 1088 w 1294"/>
                  <a:gd name="T25" fmla="*/ 67 h 575"/>
                  <a:gd name="T26" fmla="*/ 1157 w 1294"/>
                  <a:gd name="T27" fmla="*/ 31 h 575"/>
                  <a:gd name="T28" fmla="*/ 1224 w 1294"/>
                  <a:gd name="T29" fmla="*/ 8 h 575"/>
                  <a:gd name="T30" fmla="*/ 1293 w 1294"/>
                  <a:gd name="T31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94" h="575">
                    <a:moveTo>
                      <a:pt x="0" y="574"/>
                    </a:moveTo>
                    <a:lnTo>
                      <a:pt x="136" y="566"/>
                    </a:lnTo>
                    <a:lnTo>
                      <a:pt x="203" y="561"/>
                    </a:lnTo>
                    <a:lnTo>
                      <a:pt x="272" y="551"/>
                    </a:lnTo>
                    <a:lnTo>
                      <a:pt x="339" y="538"/>
                    </a:lnTo>
                    <a:lnTo>
                      <a:pt x="408" y="520"/>
                    </a:lnTo>
                    <a:lnTo>
                      <a:pt x="475" y="496"/>
                    </a:lnTo>
                    <a:lnTo>
                      <a:pt x="613" y="429"/>
                    </a:lnTo>
                    <a:lnTo>
                      <a:pt x="747" y="335"/>
                    </a:lnTo>
                    <a:lnTo>
                      <a:pt x="885" y="224"/>
                    </a:lnTo>
                    <a:lnTo>
                      <a:pt x="952" y="167"/>
                    </a:lnTo>
                    <a:lnTo>
                      <a:pt x="1021" y="113"/>
                    </a:lnTo>
                    <a:lnTo>
                      <a:pt x="1088" y="67"/>
                    </a:lnTo>
                    <a:lnTo>
                      <a:pt x="1157" y="31"/>
                    </a:lnTo>
                    <a:lnTo>
                      <a:pt x="1224" y="8"/>
                    </a:lnTo>
                    <a:lnTo>
                      <a:pt x="1293" y="0"/>
                    </a:lnTo>
                  </a:path>
                </a:pathLst>
              </a:custGeom>
              <a:noFill/>
              <a:ln w="38100" cap="rnd" cmpd="sng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Line 1050"/>
              <p:cNvSpPr>
                <a:spLocks noChangeShapeType="1"/>
              </p:cNvSpPr>
              <p:nvPr/>
            </p:nvSpPr>
            <p:spPr bwMode="auto">
              <a:xfrm>
                <a:off x="1846" y="3695"/>
                <a:ext cx="3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" name="椭圆形标注 1"/>
          <p:cNvSpPr/>
          <p:nvPr/>
        </p:nvSpPr>
        <p:spPr>
          <a:xfrm>
            <a:off x="1511406" y="5805264"/>
            <a:ext cx="2241103" cy="714693"/>
          </a:xfrm>
          <a:prstGeom prst="wedgeEllipseCallout">
            <a:avLst>
              <a:gd name="adj1" fmla="val -46738"/>
              <a:gd name="adj2" fmla="val -152059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</a:rPr>
              <a:t>本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节内容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29" name="矩形标注 28"/>
          <p:cNvSpPr/>
          <p:nvPr/>
        </p:nvSpPr>
        <p:spPr>
          <a:xfrm>
            <a:off x="7421562" y="1412777"/>
            <a:ext cx="1542926" cy="5256584"/>
          </a:xfrm>
          <a:prstGeom prst="wedgeRectCallout">
            <a:avLst>
              <a:gd name="adj1" fmla="val -46364"/>
              <a:gd name="adj2" fmla="val -278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chemeClr val="tx1"/>
                </a:solidFill>
              </a:rPr>
              <a:t>了解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不对称</a:t>
            </a:r>
            <a:r>
              <a:rPr lang="zh-CN" altLang="zh-CN" sz="2000" b="1" dirty="0">
                <a:solidFill>
                  <a:srgbClr val="FF0000"/>
                </a:solidFill>
              </a:rPr>
              <a:t>的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程度</a:t>
            </a:r>
            <a:r>
              <a:rPr lang="zh-CN" altLang="zh-CN" sz="2000" dirty="0" smtClean="0">
                <a:solidFill>
                  <a:schemeClr val="tx1"/>
                </a:solidFill>
              </a:rPr>
              <a:t>需要</a:t>
            </a:r>
            <a:r>
              <a:rPr lang="zh-CN" altLang="zh-CN" sz="2000" dirty="0">
                <a:solidFill>
                  <a:schemeClr val="tx1"/>
                </a:solidFill>
              </a:rPr>
              <a:t>全面完整地了解数据分布的特点，不仅要</a:t>
            </a:r>
            <a:r>
              <a:rPr lang="zh-CN" altLang="zh-CN" sz="2000" b="1" dirty="0">
                <a:solidFill>
                  <a:srgbClr val="FF0000"/>
                </a:solidFill>
              </a:rPr>
              <a:t>掌握数据的集中趋势和离散程度</a:t>
            </a:r>
            <a:r>
              <a:rPr lang="zh-CN" altLang="zh-CN" sz="2000" dirty="0">
                <a:solidFill>
                  <a:schemeClr val="tx1"/>
                </a:solidFill>
              </a:rPr>
              <a:t>，还需要掌握</a:t>
            </a:r>
            <a:r>
              <a:rPr lang="zh-CN" altLang="zh-CN" sz="2000" b="1" dirty="0">
                <a:solidFill>
                  <a:srgbClr val="FF0000"/>
                </a:solidFill>
              </a:rPr>
              <a:t>数据分布的形状是否对称、偏斜程度以及分布的扁平程度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7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000" dirty="0" smtClean="0">
                <a:solidFill>
                  <a:schemeClr val="tx1"/>
                </a:solidFill>
              </a:rPr>
              <a:t>   3.3.1   </a:t>
            </a:r>
            <a:r>
              <a:rPr lang="zh-CN" altLang="en-US" sz="3000" dirty="0" smtClean="0">
                <a:solidFill>
                  <a:srgbClr val="FF0000"/>
                </a:solidFill>
              </a:rPr>
              <a:t>偏度</a:t>
            </a:r>
            <a:r>
              <a:rPr lang="zh-CN" altLang="en-US" sz="3000" dirty="0" smtClean="0">
                <a:solidFill>
                  <a:schemeClr val="tx1"/>
                </a:solidFill>
              </a:rPr>
              <a:t>及其测度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1</a:t>
            </a:r>
            <a:r>
              <a:rPr lang="zh-CN" altLang="en-US" sz="2600" dirty="0" smtClean="0">
                <a:solidFill>
                  <a:schemeClr val="tx1"/>
                </a:solidFill>
              </a:rPr>
              <a:t>、</a:t>
            </a:r>
            <a:r>
              <a:rPr lang="zh-CN" altLang="zh-CN" sz="2600" dirty="0" smtClean="0">
                <a:solidFill>
                  <a:srgbClr val="FF0000"/>
                </a:solidFill>
              </a:rPr>
              <a:t>未</a:t>
            </a:r>
            <a:r>
              <a:rPr lang="zh-CN" altLang="zh-CN" sz="2600" dirty="0">
                <a:solidFill>
                  <a:srgbClr val="FF0000"/>
                </a:solidFill>
              </a:rPr>
              <a:t>分组的数据</a:t>
            </a:r>
            <a:r>
              <a:rPr lang="zh-CN" altLang="zh-CN" sz="2600" dirty="0">
                <a:solidFill>
                  <a:schemeClr val="tx1"/>
                </a:solidFill>
              </a:rPr>
              <a:t>计算偏态系数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chemeClr val="tx1"/>
                </a:solidFill>
              </a:rPr>
              <a:t>时</a:t>
            </a:r>
            <a:r>
              <a:rPr lang="zh-CN" altLang="zh-CN" sz="2600" dirty="0">
                <a:solidFill>
                  <a:schemeClr val="tx1"/>
                </a:solidFill>
              </a:rPr>
              <a:t>，一般采用下面的公式：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3000" dirty="0">
                <a:solidFill>
                  <a:schemeClr val="tx1"/>
                </a:solidFill>
              </a:rPr>
              <a:t> </a:t>
            </a:r>
            <a:r>
              <a:rPr lang="en-US" altLang="zh-CN" sz="3000" dirty="0" smtClean="0">
                <a:solidFill>
                  <a:schemeClr val="tx1"/>
                </a:solidFill>
              </a:rPr>
              <a:t>      </a:t>
            </a:r>
            <a:endParaRPr lang="zh-CN" altLang="zh-CN" sz="30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3.3 </a:t>
            </a:r>
            <a:r>
              <a:rPr lang="zh-CN" altLang="zh-CN" sz="3200" b="1" dirty="0">
                <a:solidFill>
                  <a:schemeClr val="tx1"/>
                </a:solidFill>
              </a:rPr>
              <a:t>分布形态、相对位置的度量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385290"/>
              </p:ext>
            </p:extLst>
          </p:nvPr>
        </p:nvGraphicFramePr>
        <p:xfrm>
          <a:off x="5868144" y="2204864"/>
          <a:ext cx="504056" cy="324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3" name="Equation" r:id="rId3" imgW="241195" imgH="177723" progId="Equation.DSMT4">
                  <p:embed/>
                </p:oleObj>
              </mc:Choice>
              <mc:Fallback>
                <p:oleObj name="Equation" r:id="rId3" imgW="241195" imgH="177723" progId="Equation.DSMT4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2204864"/>
                        <a:ext cx="504056" cy="32499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300455"/>
              </p:ext>
            </p:extLst>
          </p:nvPr>
        </p:nvGraphicFramePr>
        <p:xfrm>
          <a:off x="2627784" y="2708920"/>
          <a:ext cx="302433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24" name="Equation" r:id="rId5" imgW="1879600" imgH="482600" progId="Equation.DSMT4">
                  <p:embed/>
                </p:oleObj>
              </mc:Choice>
              <mc:Fallback>
                <p:oleObj name="Equation" r:id="rId5" imgW="18796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708920"/>
                        <a:ext cx="3024336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线形标注 1 7"/>
          <p:cNvSpPr/>
          <p:nvPr/>
        </p:nvSpPr>
        <p:spPr>
          <a:xfrm>
            <a:off x="6012160" y="1340768"/>
            <a:ext cx="2160240" cy="720080"/>
          </a:xfrm>
          <a:prstGeom prst="borderCallout1">
            <a:avLst>
              <a:gd name="adj1" fmla="val 28828"/>
              <a:gd name="adj2" fmla="val -942"/>
              <a:gd name="adj3" fmla="val 66644"/>
              <a:gd name="adj4" fmla="val -65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>
                <a:solidFill>
                  <a:schemeClr val="tx1"/>
                </a:solidFill>
              </a:rPr>
              <a:t>反映了数据分布的非对称程度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680248679"/>
              </p:ext>
            </p:extLst>
          </p:nvPr>
        </p:nvGraphicFramePr>
        <p:xfrm>
          <a:off x="3419872" y="3601864"/>
          <a:ext cx="5580112" cy="3256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9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2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zh-CN" altLang="zh-CN" sz="2800" dirty="0" smtClean="0">
                <a:solidFill>
                  <a:srgbClr val="FF0000"/>
                </a:solidFill>
              </a:rPr>
              <a:t>分组</a:t>
            </a:r>
            <a:r>
              <a:rPr lang="zh-CN" altLang="zh-CN" sz="2800" dirty="0">
                <a:solidFill>
                  <a:srgbClr val="FF0000"/>
                </a:solidFill>
              </a:rPr>
              <a:t>的数据</a:t>
            </a:r>
            <a:r>
              <a:rPr lang="zh-CN" altLang="zh-CN" sz="2800" dirty="0">
                <a:solidFill>
                  <a:schemeClr val="tx1"/>
                </a:solidFill>
              </a:rPr>
              <a:t>计算偏态</a:t>
            </a:r>
            <a:r>
              <a:rPr lang="zh-CN" altLang="zh-CN" sz="2800" dirty="0" smtClean="0">
                <a:solidFill>
                  <a:schemeClr val="tx1"/>
                </a:solidFill>
              </a:rPr>
              <a:t>系数</a:t>
            </a:r>
            <a:r>
              <a:rPr lang="en-US" altLang="zh-CN" sz="2800" dirty="0" smtClean="0">
                <a:solidFill>
                  <a:schemeClr val="tx1"/>
                </a:solidFill>
              </a:rPr>
              <a:t>SK </a:t>
            </a:r>
            <a:r>
              <a:rPr lang="zh-CN" altLang="zh-CN" sz="2800" dirty="0" smtClean="0">
                <a:solidFill>
                  <a:schemeClr val="tx1"/>
                </a:solidFill>
              </a:rPr>
              <a:t>时</a:t>
            </a:r>
            <a:r>
              <a:rPr lang="zh-CN" altLang="zh-CN" sz="2800" dirty="0">
                <a:solidFill>
                  <a:schemeClr val="tx1"/>
                </a:solidFill>
              </a:rPr>
              <a:t>，一般采用下面的公式：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3.3 </a:t>
            </a:r>
            <a:r>
              <a:rPr lang="zh-CN" altLang="zh-CN" sz="3200" b="1" dirty="0">
                <a:solidFill>
                  <a:schemeClr val="tx1"/>
                </a:solidFill>
              </a:rPr>
              <a:t>分布形态、相对位置的度量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261307"/>
              </p:ext>
            </p:extLst>
          </p:nvPr>
        </p:nvGraphicFramePr>
        <p:xfrm>
          <a:off x="3059832" y="2348880"/>
          <a:ext cx="2664296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Equation" r:id="rId3" imgW="1295962" imgH="609865" progId="Equation.DSMT4">
                  <p:embed/>
                </p:oleObj>
              </mc:Choice>
              <mc:Fallback>
                <p:oleObj name="Equation" r:id="rId3" imgW="1295962" imgH="609865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348880"/>
                        <a:ext cx="2664296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圆角矩形标注 5"/>
          <p:cNvSpPr/>
          <p:nvPr/>
        </p:nvSpPr>
        <p:spPr>
          <a:xfrm>
            <a:off x="6516216" y="2492896"/>
            <a:ext cx="1944216" cy="936104"/>
          </a:xfrm>
          <a:prstGeom prst="wedgeRoundRectCallout">
            <a:avLst>
              <a:gd name="adj1" fmla="val -85782"/>
              <a:gd name="adj2" fmla="val 26839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     </a:t>
            </a:r>
            <a:r>
              <a:rPr lang="en-US" altLang="zh-CN" sz="2000" b="1" dirty="0" err="1" smtClean="0">
                <a:solidFill>
                  <a:schemeClr val="tx1"/>
                </a:solidFill>
              </a:rPr>
              <a:t>是表示样本标准差的三次方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4803820"/>
              </p:ext>
            </p:extLst>
          </p:nvPr>
        </p:nvGraphicFramePr>
        <p:xfrm>
          <a:off x="6660232" y="2515546"/>
          <a:ext cx="288032" cy="24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Equation" r:id="rId5" imgW="190666" imgH="203377" progId="Equation.DSMT4">
                  <p:embed/>
                </p:oleObj>
              </mc:Choice>
              <mc:Fallback>
                <p:oleObj name="Equation" r:id="rId5" imgW="190666" imgH="203377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2515546"/>
                        <a:ext cx="288032" cy="2462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4" descr="捕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528" y="4725144"/>
            <a:ext cx="38884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601645501"/>
              </p:ext>
            </p:extLst>
          </p:nvPr>
        </p:nvGraphicFramePr>
        <p:xfrm>
          <a:off x="539552" y="3537450"/>
          <a:ext cx="8064896" cy="2448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2" name="矩形标注 11"/>
          <p:cNvSpPr/>
          <p:nvPr/>
        </p:nvSpPr>
        <p:spPr>
          <a:xfrm>
            <a:off x="4572000" y="5265204"/>
            <a:ext cx="4032448" cy="1116124"/>
          </a:xfrm>
          <a:prstGeom prst="wedgeRectCallout">
            <a:avLst>
              <a:gd name="adj1" fmla="val -63954"/>
              <a:gd name="adj2" fmla="val -9080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>
                <a:solidFill>
                  <a:schemeClr val="tx1"/>
                </a:solidFill>
              </a:rPr>
              <a:t>当α</a:t>
            </a:r>
            <a:r>
              <a:rPr lang="en-US" altLang="zh-CN" sz="2400" dirty="0">
                <a:solidFill>
                  <a:schemeClr val="tx1"/>
                </a:solidFill>
              </a:rPr>
              <a:t>=0</a:t>
            </a:r>
            <a:r>
              <a:rPr lang="zh-CN" altLang="zh-CN" sz="2400" dirty="0">
                <a:solidFill>
                  <a:schemeClr val="tx1"/>
                </a:solidFill>
              </a:rPr>
              <a:t>时为正态分布；当α</a:t>
            </a:r>
            <a:r>
              <a:rPr lang="en-US" altLang="zh-CN" sz="2400" dirty="0">
                <a:solidFill>
                  <a:schemeClr val="tx1"/>
                </a:solidFill>
              </a:rPr>
              <a:t>&gt;0</a:t>
            </a:r>
            <a:r>
              <a:rPr lang="zh-CN" altLang="zh-CN" sz="2400" dirty="0">
                <a:solidFill>
                  <a:schemeClr val="tx1"/>
                </a:solidFill>
              </a:rPr>
              <a:t>时为正偏斜；当α</a:t>
            </a:r>
            <a:r>
              <a:rPr lang="en-US" altLang="zh-CN" sz="2400" dirty="0">
                <a:solidFill>
                  <a:schemeClr val="tx1"/>
                </a:solidFill>
              </a:rPr>
              <a:t>&lt;0</a:t>
            </a:r>
            <a:r>
              <a:rPr lang="zh-CN" altLang="zh-CN" sz="2400" dirty="0">
                <a:solidFill>
                  <a:schemeClr val="tx1"/>
                </a:solidFill>
              </a:rPr>
              <a:t>时为负偏斜。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11" grpId="0">
        <p:bldAsOne/>
      </p:bldGraphic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000" dirty="0" smtClean="0">
                <a:solidFill>
                  <a:schemeClr val="tx1"/>
                </a:solidFill>
              </a:rPr>
              <a:t>   3.3.2    </a:t>
            </a:r>
            <a:r>
              <a:rPr lang="zh-CN" altLang="en-US" sz="3000" dirty="0" smtClean="0">
                <a:solidFill>
                  <a:schemeClr val="tx1"/>
                </a:solidFill>
              </a:rPr>
              <a:t>峰态及其测度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峰</a:t>
            </a:r>
            <a:r>
              <a:rPr lang="zh-CN" altLang="zh-CN" sz="2600" dirty="0">
                <a:solidFill>
                  <a:srgbClr val="FF0000"/>
                </a:solidFill>
              </a:rPr>
              <a:t>态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kurtosis</a:t>
            </a:r>
            <a:r>
              <a:rPr lang="zh-CN" altLang="zh-CN" sz="2600" dirty="0">
                <a:solidFill>
                  <a:schemeClr val="tx1"/>
                </a:solidFill>
              </a:rPr>
              <a:t>）又称</a:t>
            </a:r>
            <a:r>
              <a:rPr lang="zh-CN" altLang="zh-CN" sz="2600" dirty="0">
                <a:solidFill>
                  <a:srgbClr val="FF0000"/>
                </a:solidFill>
              </a:rPr>
              <a:t>峰态系数</a:t>
            </a:r>
            <a:r>
              <a:rPr lang="zh-CN" altLang="zh-CN" sz="2600" dirty="0">
                <a:solidFill>
                  <a:schemeClr val="tx1"/>
                </a:solidFill>
              </a:rPr>
              <a:t>，表示概率密度分布曲线在</a:t>
            </a:r>
            <a:r>
              <a:rPr lang="zh-CN" altLang="zh-CN" sz="2600" dirty="0">
                <a:solidFill>
                  <a:srgbClr val="FF0000"/>
                </a:solidFill>
              </a:rPr>
              <a:t>平均值处峰值高低</a:t>
            </a:r>
            <a:r>
              <a:rPr lang="zh-CN" altLang="zh-CN" sz="2600" dirty="0">
                <a:solidFill>
                  <a:schemeClr val="tx1"/>
                </a:solidFill>
              </a:rPr>
              <a:t>的特征数。直观看来，峰度反映了</a:t>
            </a:r>
            <a:r>
              <a:rPr lang="zh-CN" altLang="zh-CN" sz="2600" dirty="0">
                <a:solidFill>
                  <a:srgbClr val="FF0000"/>
                </a:solidFill>
              </a:rPr>
              <a:t>尾部的</a:t>
            </a:r>
            <a:r>
              <a:rPr lang="zh-CN" altLang="zh-CN" sz="2600" dirty="0" smtClean="0">
                <a:solidFill>
                  <a:srgbClr val="FF0000"/>
                </a:solidFill>
              </a:rPr>
              <a:t>厚度</a:t>
            </a:r>
            <a:r>
              <a:rPr lang="zh-CN" altLang="en-US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峰度</a:t>
            </a:r>
            <a:r>
              <a:rPr lang="zh-CN" altLang="zh-CN" sz="2600" dirty="0">
                <a:solidFill>
                  <a:schemeClr val="tx1"/>
                </a:solidFill>
              </a:rPr>
              <a:t>以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K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3.3 </a:t>
            </a:r>
            <a:r>
              <a:rPr lang="zh-CN" altLang="zh-CN" sz="3200" b="1" dirty="0">
                <a:solidFill>
                  <a:schemeClr val="tx1"/>
                </a:solidFill>
              </a:rPr>
              <a:t>分布形态、相对位置的度量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线形标注 1 7"/>
          <p:cNvSpPr/>
          <p:nvPr/>
        </p:nvSpPr>
        <p:spPr>
          <a:xfrm>
            <a:off x="6012160" y="1340768"/>
            <a:ext cx="2160240" cy="720080"/>
          </a:xfrm>
          <a:prstGeom prst="borderCallout1">
            <a:avLst>
              <a:gd name="adj1" fmla="val 28828"/>
              <a:gd name="adj2" fmla="val -942"/>
              <a:gd name="adj3" fmla="val 66644"/>
              <a:gd name="adj4" fmla="val -650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>
                <a:solidFill>
                  <a:schemeClr val="tx1"/>
                </a:solidFill>
              </a:rPr>
              <a:t>反映了数据分布的非对称程度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096654"/>
              </p:ext>
            </p:extLst>
          </p:nvPr>
        </p:nvGraphicFramePr>
        <p:xfrm>
          <a:off x="3059832" y="3429000"/>
          <a:ext cx="2592288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3" name="Equation" r:id="rId3" imgW="1346200" imgH="660400" progId="Equation.DSMT4">
                  <p:embed/>
                </p:oleObj>
              </mc:Choice>
              <mc:Fallback>
                <p:oleObj name="Equation" r:id="rId3" imgW="1346200" imgH="660400" progId="Equation.DSMT4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429000"/>
                        <a:ext cx="2592288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标注 11"/>
          <p:cNvSpPr/>
          <p:nvPr/>
        </p:nvSpPr>
        <p:spPr>
          <a:xfrm>
            <a:off x="6660232" y="3356992"/>
            <a:ext cx="2016224" cy="1152128"/>
          </a:xfrm>
          <a:prstGeom prst="wedgeRoundRectCallout">
            <a:avLst>
              <a:gd name="adj1" fmla="val -143265"/>
              <a:gd name="adj2" fmla="val 4042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 smtClean="0">
                <a:solidFill>
                  <a:schemeClr val="tx1"/>
                </a:solidFill>
              </a:rPr>
              <a:t>   </a:t>
            </a:r>
            <a:r>
              <a:rPr lang="zh-CN" altLang="zh-CN" sz="2400" dirty="0" smtClean="0">
                <a:solidFill>
                  <a:schemeClr val="tx1"/>
                </a:solidFill>
              </a:rPr>
              <a:t>是</a:t>
            </a:r>
            <a:r>
              <a:rPr lang="zh-CN" altLang="zh-CN" sz="2400" dirty="0">
                <a:solidFill>
                  <a:schemeClr val="tx1"/>
                </a:solidFill>
              </a:rPr>
              <a:t>表示样本标准差的四次方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971397"/>
              </p:ext>
            </p:extLst>
          </p:nvPr>
        </p:nvGraphicFramePr>
        <p:xfrm>
          <a:off x="6804249" y="3360057"/>
          <a:ext cx="288032" cy="35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4" name="Equation" r:id="rId5" imgW="165172" imgH="203288" progId="Equation.DSMT4">
                  <p:embed/>
                </p:oleObj>
              </mc:Choice>
              <mc:Fallback>
                <p:oleObj name="Equation" r:id="rId5" imgW="165172" imgH="203288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9" y="3360057"/>
                        <a:ext cx="288032" cy="356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val="2295144618"/>
              </p:ext>
            </p:extLst>
          </p:nvPr>
        </p:nvGraphicFramePr>
        <p:xfrm>
          <a:off x="611560" y="4653136"/>
          <a:ext cx="8064896" cy="2448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408998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Graphic spid="15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067944" y="1556792"/>
            <a:ext cx="4824536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3.3 </a:t>
            </a:r>
            <a:r>
              <a:rPr lang="zh-CN" altLang="zh-CN" sz="3200" b="1" dirty="0">
                <a:solidFill>
                  <a:schemeClr val="tx1"/>
                </a:solidFill>
              </a:rPr>
              <a:t>分布形态、相对位置的度量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pic>
        <p:nvPicPr>
          <p:cNvPr id="5" name="Picture 25" descr="捕获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484784"/>
            <a:ext cx="60486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4139318328"/>
              </p:ext>
            </p:extLst>
          </p:nvPr>
        </p:nvGraphicFramePr>
        <p:xfrm>
          <a:off x="1907704" y="4509120"/>
          <a:ext cx="5904656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上箭头标注 5"/>
          <p:cNvSpPr/>
          <p:nvPr/>
        </p:nvSpPr>
        <p:spPr>
          <a:xfrm>
            <a:off x="4572000" y="4005064"/>
            <a:ext cx="1296144" cy="786138"/>
          </a:xfrm>
          <a:prstGeom prst="up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11560" y="2132856"/>
            <a:ext cx="7848872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36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altLang="zh-CN" sz="36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3.1</a:t>
            </a:r>
            <a:r>
              <a:rPr lang="en-US" altLang="zh-CN" sz="4400" dirty="0" smtClean="0">
                <a:solidFill>
                  <a:schemeClr val="tx1"/>
                </a:solidFill>
              </a:rPr>
              <a:t> </a:t>
            </a:r>
            <a:r>
              <a:rPr lang="zh-CN" altLang="en-US" sz="3600" b="1" dirty="0" smtClean="0">
                <a:solidFill>
                  <a:schemeClr val="tx1"/>
                </a:solidFill>
                <a:latin typeface="Garamond" pitchFamily="18" charset="0"/>
              </a:rPr>
              <a:t>分布</a:t>
            </a:r>
            <a:r>
              <a:rPr lang="zh-CN" altLang="en-US" sz="3600" b="1" dirty="0">
                <a:solidFill>
                  <a:schemeClr val="tx1"/>
                </a:solidFill>
                <a:latin typeface="Garamond" pitchFamily="18" charset="0"/>
              </a:rPr>
              <a:t>位置</a:t>
            </a:r>
            <a:r>
              <a:rPr lang="zh-CN" altLang="en-US" sz="3600" b="1" dirty="0">
                <a:solidFill>
                  <a:srgbClr val="FF0000"/>
                </a:solidFill>
                <a:latin typeface="Garamond" pitchFamily="18" charset="0"/>
              </a:rPr>
              <a:t>集中趋势</a:t>
            </a:r>
            <a:r>
              <a:rPr lang="zh-CN" altLang="en-US" sz="3600" b="1" dirty="0">
                <a:solidFill>
                  <a:schemeClr val="tx1"/>
                </a:solidFill>
                <a:latin typeface="Garamond" pitchFamily="18" charset="0"/>
              </a:rPr>
              <a:t>的度量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343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683568" y="1988840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4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3.4</a:t>
            </a:r>
            <a:r>
              <a:rPr lang="en-US" altLang="zh-CN" sz="3600" b="1" dirty="0" smtClean="0">
                <a:solidFill>
                  <a:schemeClr val="tx1"/>
                </a:solidFill>
              </a:rPr>
              <a:t>  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异常值</a:t>
            </a:r>
            <a:r>
              <a:rPr lang="zh-CN" altLang="en-US" sz="3600" b="1" dirty="0" smtClean="0">
                <a:solidFill>
                  <a:schemeClr val="tx1"/>
                </a:solidFill>
              </a:rPr>
              <a:t>的检测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822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2952328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solidFill>
                  <a:schemeClr val="tx1"/>
                </a:solidFill>
              </a:rPr>
              <a:t>本小节主要讲述两个问题：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  <a:p>
            <a:pPr marL="2743200" lvl="5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</a:rPr>
              <a:t>异常值的定义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5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2743200" lvl="5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chemeClr val="tx1"/>
                </a:solidFill>
              </a:rPr>
              <a:t>异常值的检验方法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§3.4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异常值的检测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39552" y="4221088"/>
            <a:ext cx="8280920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我们</a:t>
            </a:r>
            <a:r>
              <a:rPr lang="zh-CN" altLang="zh-CN" sz="2800" dirty="0">
                <a:solidFill>
                  <a:schemeClr val="tx1"/>
                </a:solidFill>
              </a:rPr>
              <a:t>常常会遇到</a:t>
            </a:r>
            <a:r>
              <a:rPr lang="zh-CN" altLang="zh-CN" sz="2800" dirty="0">
                <a:solidFill>
                  <a:srgbClr val="FF0000"/>
                </a:solidFill>
              </a:rPr>
              <a:t>个别数据偏离预期</a:t>
            </a:r>
            <a:r>
              <a:rPr lang="zh-CN" altLang="zh-CN" sz="2800" dirty="0">
                <a:solidFill>
                  <a:schemeClr val="tx1"/>
                </a:solidFill>
              </a:rPr>
              <a:t>或</a:t>
            </a:r>
            <a:r>
              <a:rPr lang="zh-CN" altLang="zh-CN" sz="2800" dirty="0">
                <a:solidFill>
                  <a:srgbClr val="FF0000"/>
                </a:solidFill>
              </a:rPr>
              <a:t>大量统计数据值</a:t>
            </a:r>
            <a:r>
              <a:rPr lang="zh-CN" altLang="zh-CN" sz="2800" dirty="0">
                <a:solidFill>
                  <a:schemeClr val="tx1"/>
                </a:solidFill>
              </a:rPr>
              <a:t>结果的情况</a:t>
            </a:r>
            <a:r>
              <a:rPr lang="zh-CN" altLang="zh-CN" sz="2800" dirty="0" smtClean="0">
                <a:solidFill>
                  <a:schemeClr val="tx1"/>
                </a:solidFill>
              </a:rPr>
              <a:t>，可能</a:t>
            </a:r>
            <a:r>
              <a:rPr lang="zh-CN" altLang="zh-CN" sz="2800" dirty="0">
                <a:solidFill>
                  <a:schemeClr val="tx1"/>
                </a:solidFill>
              </a:rPr>
              <a:t>会</a:t>
            </a:r>
            <a:r>
              <a:rPr lang="zh-CN" altLang="zh-CN" sz="2800" dirty="0">
                <a:solidFill>
                  <a:srgbClr val="FF0000"/>
                </a:solidFill>
              </a:rPr>
              <a:t>影响</a:t>
            </a:r>
            <a:r>
              <a:rPr lang="zh-CN" altLang="zh-CN" sz="2800" dirty="0">
                <a:solidFill>
                  <a:schemeClr val="tx1"/>
                </a:solidFill>
              </a:rPr>
              <a:t>实验结果的</a:t>
            </a:r>
            <a:r>
              <a:rPr lang="zh-CN" altLang="zh-CN" sz="2800" dirty="0">
                <a:solidFill>
                  <a:srgbClr val="FF0000"/>
                </a:solidFill>
              </a:rPr>
              <a:t>正确性</a:t>
            </a:r>
            <a:r>
              <a:rPr lang="zh-CN" altLang="zh-CN" sz="2800" dirty="0">
                <a:solidFill>
                  <a:schemeClr val="tx1"/>
                </a:solidFill>
              </a:rPr>
              <a:t>，如果把这些数据值简单地剔除，又可能忽略了重要的实验信息。这节主要讨论</a:t>
            </a:r>
            <a:r>
              <a:rPr lang="zh-CN" altLang="zh-CN" sz="2800" dirty="0">
                <a:solidFill>
                  <a:srgbClr val="FF0000"/>
                </a:solidFill>
              </a:rPr>
              <a:t>如何判断异常值</a:t>
            </a:r>
            <a:r>
              <a:rPr lang="zh-CN" altLang="zh-CN" sz="2800" dirty="0">
                <a:solidFill>
                  <a:schemeClr val="tx1"/>
                </a:solidFill>
              </a:rPr>
              <a:t>，然后将其剔除。</a:t>
            </a:r>
          </a:p>
          <a:p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</a:rPr>
              <a:t>   3.4.1  </a:t>
            </a:r>
            <a:r>
              <a:rPr lang="zh-CN" altLang="en-US" sz="2800" dirty="0" smtClean="0">
                <a:solidFill>
                  <a:schemeClr val="tx1"/>
                </a:solidFill>
              </a:rPr>
              <a:t>异常值的定义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异常值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outlier</a:t>
            </a:r>
            <a:r>
              <a:rPr lang="zh-CN" altLang="zh-CN" sz="2600" dirty="0">
                <a:solidFill>
                  <a:schemeClr val="tx1"/>
                </a:solidFill>
              </a:rPr>
              <a:t>）：指样本中的个别值，其数值明显</a:t>
            </a:r>
            <a:r>
              <a:rPr lang="zh-CN" altLang="zh-CN" sz="2600" dirty="0">
                <a:solidFill>
                  <a:srgbClr val="FF0000"/>
                </a:solidFill>
              </a:rPr>
              <a:t>偏离</a:t>
            </a:r>
            <a:r>
              <a:rPr lang="zh-CN" altLang="zh-CN" sz="2600" dirty="0">
                <a:solidFill>
                  <a:schemeClr val="tx1"/>
                </a:solidFill>
              </a:rPr>
              <a:t>它所属样本的</a:t>
            </a:r>
            <a:r>
              <a:rPr lang="zh-CN" altLang="zh-CN" sz="2600" dirty="0">
                <a:solidFill>
                  <a:srgbClr val="FF0000"/>
                </a:solidFill>
              </a:rPr>
              <a:t>其余观测值</a:t>
            </a:r>
            <a:r>
              <a:rPr lang="zh-CN" altLang="zh-CN" sz="2600" dirty="0">
                <a:solidFill>
                  <a:schemeClr val="tx1"/>
                </a:solidFill>
              </a:rPr>
              <a:t>，也称</a:t>
            </a:r>
            <a:r>
              <a:rPr lang="zh-CN" altLang="zh-CN" sz="2600" dirty="0">
                <a:solidFill>
                  <a:srgbClr val="FF0000"/>
                </a:solidFill>
              </a:rPr>
              <a:t>异常数据</a:t>
            </a:r>
            <a:r>
              <a:rPr lang="zh-CN" altLang="zh-CN" sz="2600" dirty="0">
                <a:solidFill>
                  <a:schemeClr val="tx1"/>
                </a:solidFill>
              </a:rPr>
              <a:t>，离</a:t>
            </a:r>
            <a:r>
              <a:rPr lang="zh-CN" altLang="zh-CN" sz="2600" dirty="0">
                <a:solidFill>
                  <a:srgbClr val="FF0000"/>
                </a:solidFill>
              </a:rPr>
              <a:t>群值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§3.4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异常值的检测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018708243"/>
              </p:ext>
            </p:extLst>
          </p:nvPr>
        </p:nvGraphicFramePr>
        <p:xfrm>
          <a:off x="2699792" y="2852936"/>
          <a:ext cx="4488160" cy="3472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</a:rPr>
              <a:t>3.4.2  </a:t>
            </a:r>
            <a:r>
              <a:rPr lang="zh-CN" altLang="en-US" sz="2800" dirty="0" smtClean="0">
                <a:solidFill>
                  <a:schemeClr val="tx1"/>
                </a:solidFill>
              </a:rPr>
              <a:t>异常值的检验方法</a:t>
            </a:r>
            <a:r>
              <a:rPr lang="zh-CN" altLang="en-US" sz="1800" dirty="0" smtClean="0">
                <a:solidFill>
                  <a:schemeClr val="tx1"/>
                </a:solidFill>
              </a:rPr>
              <a:t>（</a:t>
            </a:r>
            <a:r>
              <a:rPr lang="zh-CN" altLang="en-US" sz="1800" dirty="0" smtClean="0">
                <a:solidFill>
                  <a:srgbClr val="FF0000"/>
                </a:solidFill>
              </a:rPr>
              <a:t>这里只介绍方法，具体步骤见书本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奈尔检验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格拉布斯检验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狄克松检验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样本分分位法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§3.4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异常值的检测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8" name="立方体 7"/>
          <p:cNvSpPr/>
          <p:nvPr/>
        </p:nvSpPr>
        <p:spPr>
          <a:xfrm>
            <a:off x="2123728" y="2788501"/>
            <a:ext cx="1728192" cy="576064"/>
          </a:xfrm>
          <a:prstGeom prst="cub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正态分布异常值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3995936" y="2132856"/>
            <a:ext cx="504056" cy="1440160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2033532" y="3708401"/>
            <a:ext cx="1728192" cy="576064"/>
          </a:xfrm>
          <a:prstGeom prst="cub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指数分布异常值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2050165" y="4581128"/>
            <a:ext cx="1728192" cy="576064"/>
          </a:xfrm>
          <a:prstGeom prst="cub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err="1" smtClean="0">
                <a:solidFill>
                  <a:schemeClr val="tx1"/>
                </a:solidFill>
              </a:rPr>
              <a:t>Weibull</a:t>
            </a:r>
            <a:r>
              <a:rPr lang="zh-CN" altLang="en-US" dirty="0" smtClean="0">
                <a:solidFill>
                  <a:schemeClr val="tx1"/>
                </a:solidFill>
              </a:rPr>
              <a:t>分布异常值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立方体 11"/>
          <p:cNvSpPr/>
          <p:nvPr/>
        </p:nvSpPr>
        <p:spPr>
          <a:xfrm>
            <a:off x="1993076" y="5517232"/>
            <a:ext cx="1728192" cy="576064"/>
          </a:xfrm>
          <a:prstGeom prst="cub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莱茵准则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1043608" y="3076533"/>
            <a:ext cx="961030" cy="301676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39552" y="3126296"/>
            <a:ext cx="648072" cy="290966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检测方法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899592" y="1844824"/>
            <a:ext cx="7408333" cy="3450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      </a:t>
            </a:r>
          </a:p>
          <a:p>
            <a:pPr marL="0" indent="0" algn="ctr">
              <a:buNone/>
            </a:pPr>
            <a:r>
              <a:rPr lang="en-US" altLang="zh-CN" sz="4800" b="1" dirty="0" smtClean="0">
                <a:solidFill>
                  <a:schemeClr val="tx1"/>
                </a:solidFill>
              </a:rPr>
              <a:t>3.5</a:t>
            </a:r>
            <a:r>
              <a:rPr lang="en-US" altLang="zh-CN" sz="3600" dirty="0" smtClean="0">
                <a:solidFill>
                  <a:schemeClr val="tx1"/>
                </a:solidFill>
              </a:rPr>
              <a:t>  </a:t>
            </a:r>
            <a:r>
              <a:rPr lang="zh-CN" altLang="en-US" sz="3600" b="1" dirty="0" smtClean="0">
                <a:solidFill>
                  <a:schemeClr val="tx1"/>
                </a:solidFill>
              </a:rPr>
              <a:t>两变量间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关系的度量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129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endParaRPr lang="en-US" altLang="zh-CN" sz="2800" dirty="0" smtClean="0">
              <a:solidFill>
                <a:schemeClr val="tx1"/>
              </a:solidFill>
            </a:endParaRPr>
          </a:p>
          <a:p>
            <a:r>
              <a:rPr lang="zh-CN" altLang="zh-CN" sz="3000" dirty="0" smtClean="0">
                <a:solidFill>
                  <a:schemeClr val="tx1"/>
                </a:solidFill>
              </a:rPr>
              <a:t>本</a:t>
            </a:r>
            <a:r>
              <a:rPr lang="zh-CN" altLang="zh-CN" sz="3000" dirty="0">
                <a:solidFill>
                  <a:schemeClr val="tx1"/>
                </a:solidFill>
              </a:rPr>
              <a:t>节</a:t>
            </a:r>
            <a:r>
              <a:rPr lang="zh-CN" altLang="zh-CN" sz="3000" dirty="0" smtClean="0">
                <a:solidFill>
                  <a:schemeClr val="tx1"/>
                </a:solidFill>
              </a:rPr>
              <a:t>主要讨论</a:t>
            </a:r>
            <a:r>
              <a:rPr lang="zh-CN" altLang="zh-CN" sz="3000" dirty="0" smtClean="0">
                <a:solidFill>
                  <a:srgbClr val="FF0000"/>
                </a:solidFill>
              </a:rPr>
              <a:t>线性相关</a:t>
            </a:r>
            <a:r>
              <a:rPr lang="zh-CN" altLang="zh-CN" sz="3000" dirty="0" smtClean="0">
                <a:solidFill>
                  <a:schemeClr val="tx1"/>
                </a:solidFill>
              </a:rPr>
              <a:t>与</a:t>
            </a:r>
            <a:r>
              <a:rPr lang="zh-CN" altLang="zh-CN" sz="3000" dirty="0" smtClean="0">
                <a:solidFill>
                  <a:srgbClr val="FF0000"/>
                </a:solidFill>
              </a:rPr>
              <a:t>线性回归</a:t>
            </a:r>
            <a:endParaRPr lang="en-US" altLang="zh-CN" sz="3000" dirty="0">
              <a:solidFill>
                <a:srgbClr val="FF0000"/>
              </a:solidFill>
            </a:endParaRPr>
          </a:p>
          <a:p>
            <a:endParaRPr lang="en-US" altLang="zh-CN" sz="2800" dirty="0" smtClean="0"/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zh-CN" altLang="zh-CN" sz="2800" dirty="0" smtClean="0">
                <a:solidFill>
                  <a:srgbClr val="FF0000"/>
                </a:solidFill>
              </a:rPr>
              <a:t>相关分析</a:t>
            </a:r>
            <a:r>
              <a:rPr lang="zh-CN" altLang="zh-CN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</a:rPr>
              <a:t>相关系数能够确定两个变量之间的</a:t>
            </a:r>
            <a:r>
              <a:rPr lang="zh-CN" altLang="zh-CN" sz="2800" dirty="0">
                <a:solidFill>
                  <a:srgbClr val="FF0000"/>
                </a:solidFill>
              </a:rPr>
              <a:t>相关方向</a:t>
            </a:r>
            <a:r>
              <a:rPr lang="zh-CN" altLang="zh-CN" sz="2800" dirty="0">
                <a:solidFill>
                  <a:schemeClr val="tx1"/>
                </a:solidFill>
              </a:rPr>
              <a:t>和相关的</a:t>
            </a:r>
            <a:r>
              <a:rPr lang="zh-CN" altLang="zh-CN" sz="2800" dirty="0">
                <a:solidFill>
                  <a:srgbClr val="FF0000"/>
                </a:solidFill>
              </a:rPr>
              <a:t>密切程度</a:t>
            </a:r>
            <a:r>
              <a:rPr lang="zh-CN" altLang="zh-CN" sz="2800" dirty="0" smtClean="0">
                <a:solidFill>
                  <a:schemeClr val="tx1"/>
                </a:solidFill>
              </a:rPr>
              <a:t>；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zh-CN" altLang="zh-CN" sz="2800" dirty="0">
                <a:solidFill>
                  <a:srgbClr val="FF0000"/>
                </a:solidFill>
              </a:rPr>
              <a:t>回归分析</a:t>
            </a:r>
            <a:r>
              <a:rPr lang="zh-CN" altLang="en-US" sz="2800" dirty="0">
                <a:solidFill>
                  <a:schemeClr val="tx1"/>
                </a:solidFill>
              </a:rPr>
              <a:t>，</a:t>
            </a:r>
            <a:r>
              <a:rPr lang="zh-CN" altLang="zh-CN" sz="2800" dirty="0">
                <a:solidFill>
                  <a:schemeClr val="tx1"/>
                </a:solidFill>
              </a:rPr>
              <a:t>就是对具有相关关系的两个或者两个以上变量之间</a:t>
            </a:r>
            <a:r>
              <a:rPr lang="zh-CN" altLang="zh-CN" sz="2800" dirty="0">
                <a:solidFill>
                  <a:srgbClr val="FF0000"/>
                </a:solidFill>
              </a:rPr>
              <a:t>数量变化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rgbClr val="FF0000"/>
                </a:solidFill>
              </a:rPr>
              <a:t>一般关系</a:t>
            </a:r>
            <a:r>
              <a:rPr lang="zh-CN" altLang="zh-CN" sz="2800" dirty="0">
                <a:solidFill>
                  <a:schemeClr val="tx1"/>
                </a:solidFill>
              </a:rPr>
              <a:t>进行</a:t>
            </a:r>
            <a:r>
              <a:rPr lang="zh-CN" altLang="zh-CN" sz="2800" dirty="0" smtClean="0">
                <a:solidFill>
                  <a:schemeClr val="tx1"/>
                </a:solidFill>
              </a:rPr>
              <a:t>测定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23528" y="2832720"/>
            <a:ext cx="1060996" cy="2232248"/>
          </a:xfrm>
          <a:prstGeom prst="wedgeRoundRectCallout">
            <a:avLst>
              <a:gd name="adj1" fmla="val 84989"/>
              <a:gd name="adj2" fmla="val -122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相关与回归是处理</a:t>
            </a:r>
            <a:r>
              <a:rPr lang="zh-CN" altLang="zh-CN" sz="2000" b="1" dirty="0">
                <a:solidFill>
                  <a:srgbClr val="FF0000"/>
                </a:solidFill>
              </a:rPr>
              <a:t>常量之间</a:t>
            </a:r>
            <a:r>
              <a:rPr lang="zh-CN" altLang="zh-CN" sz="2000" b="1" dirty="0">
                <a:solidFill>
                  <a:schemeClr val="tx1"/>
                </a:solidFill>
              </a:rPr>
              <a:t>关系的一种</a:t>
            </a:r>
            <a:r>
              <a:rPr lang="zh-CN" altLang="zh-CN" sz="2000" b="1" dirty="0">
                <a:solidFill>
                  <a:srgbClr val="FF0000"/>
                </a:solidFill>
              </a:rPr>
              <a:t>统计方法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4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  3.5.1   </a:t>
            </a:r>
            <a:r>
              <a:rPr lang="zh-CN" altLang="en-US" sz="2800" dirty="0" smtClean="0">
                <a:solidFill>
                  <a:schemeClr val="tx1"/>
                </a:solidFill>
              </a:rPr>
              <a:t>变量间的关系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我们知道，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生产经营</a:t>
            </a:r>
            <a:r>
              <a:rPr lang="zh-CN" altLang="zh-CN" sz="2600" dirty="0" smtClean="0">
                <a:solidFill>
                  <a:schemeClr val="tx1"/>
                </a:solidFill>
              </a:rPr>
              <a:t>中商品</a:t>
            </a:r>
            <a:r>
              <a:rPr lang="zh-CN" altLang="zh-CN" sz="2600" dirty="0">
                <a:solidFill>
                  <a:schemeClr val="tx1"/>
                </a:solidFill>
              </a:rPr>
              <a:t>的</a:t>
            </a:r>
            <a:r>
              <a:rPr lang="zh-CN" altLang="zh-CN" sz="2600" dirty="0">
                <a:solidFill>
                  <a:srgbClr val="FF0000"/>
                </a:solidFill>
              </a:rPr>
              <a:t>价格发生变化</a:t>
            </a:r>
            <a:r>
              <a:rPr lang="zh-CN" altLang="zh-CN" sz="2600" dirty="0">
                <a:solidFill>
                  <a:schemeClr val="tx1"/>
                </a:solidFill>
              </a:rPr>
              <a:t>时，会刺激消费者的需求，引起</a:t>
            </a:r>
            <a:r>
              <a:rPr lang="zh-CN" altLang="zh-CN" sz="2600" dirty="0">
                <a:solidFill>
                  <a:srgbClr val="FF0000"/>
                </a:solidFill>
              </a:rPr>
              <a:t>销售量的变化</a:t>
            </a:r>
            <a:r>
              <a:rPr lang="zh-CN" altLang="zh-CN" sz="2600" dirty="0">
                <a:solidFill>
                  <a:schemeClr val="tx1"/>
                </a:solidFill>
              </a:rPr>
              <a:t>；在商业活动中，经营者需要对广告费、服务费等与销售量之间的关系进行</a:t>
            </a:r>
            <a:r>
              <a:rPr lang="zh-CN" altLang="zh-CN" sz="2600" dirty="0" smtClean="0">
                <a:solidFill>
                  <a:schemeClr val="tx1"/>
                </a:solidFill>
              </a:rPr>
              <a:t>分析</a:t>
            </a:r>
            <a:r>
              <a:rPr lang="en-US" altLang="zh-CN" sz="2600" dirty="0" smtClean="0">
                <a:solidFill>
                  <a:schemeClr val="tx1"/>
                </a:solidFill>
              </a:rPr>
              <a:t>……</a:t>
            </a:r>
            <a:r>
              <a:rPr lang="zh-CN" altLang="en-US" sz="2600" dirty="0" smtClean="0">
                <a:solidFill>
                  <a:schemeClr val="tx1"/>
                </a:solidFill>
              </a:rPr>
              <a:t>而统计分析的重要内容就是厘清各种变量间依存关系。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200" dirty="0" smtClean="0">
                <a:solidFill>
                  <a:schemeClr val="tx1"/>
                </a:solidFill>
              </a:rPr>
              <a:t> </a:t>
            </a:r>
            <a:r>
              <a:rPr lang="zh-CN" altLang="en-US" sz="2200" dirty="0" smtClean="0">
                <a:solidFill>
                  <a:schemeClr val="tx1"/>
                </a:solidFill>
              </a:rPr>
              <a:t>确定性的函数关系</a:t>
            </a:r>
            <a:endParaRPr lang="en-US" altLang="zh-CN" sz="22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200" dirty="0" smtClean="0">
                <a:solidFill>
                  <a:schemeClr val="tx1"/>
                </a:solidFill>
              </a:rPr>
              <a:t>不确定性的统计关系（</a:t>
            </a:r>
            <a:r>
              <a:rPr lang="zh-CN" altLang="en-US" sz="2200" dirty="0" smtClean="0">
                <a:solidFill>
                  <a:srgbClr val="FF0000"/>
                </a:solidFill>
              </a:rPr>
              <a:t>相关关系</a:t>
            </a:r>
            <a:r>
              <a:rPr lang="zh-CN" altLang="en-US" sz="2200" dirty="0" smtClean="0">
                <a:solidFill>
                  <a:schemeClr val="tx1"/>
                </a:solidFill>
              </a:rPr>
              <a:t>）</a:t>
            </a:r>
            <a:r>
              <a:rPr lang="en-US" altLang="zh-CN" sz="2200" dirty="0" smtClean="0">
                <a:solidFill>
                  <a:schemeClr val="tx1"/>
                </a:solidFill>
              </a:rPr>
              <a:t>         </a:t>
            </a:r>
            <a:endParaRPr lang="zh-CN" altLang="zh-CN" sz="22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 smtClean="0">
                <a:solidFill>
                  <a:schemeClr val="tx1"/>
                </a:solidFill>
              </a:rPr>
              <a:t>函数关系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函数</a:t>
            </a:r>
            <a:r>
              <a:rPr lang="zh-CN" altLang="zh-CN" sz="2600" dirty="0">
                <a:solidFill>
                  <a:srgbClr val="FF0000"/>
                </a:solidFill>
              </a:rPr>
              <a:t>关系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functional relation</a:t>
            </a:r>
            <a:r>
              <a:rPr lang="zh-CN" altLang="zh-CN" sz="2600" dirty="0" smtClean="0">
                <a:solidFill>
                  <a:schemeClr val="tx1"/>
                </a:solidFill>
              </a:rPr>
              <a:t>）当</a:t>
            </a:r>
            <a:r>
              <a:rPr lang="zh-CN" altLang="zh-CN" sz="2600" dirty="0">
                <a:solidFill>
                  <a:schemeClr val="tx1"/>
                </a:solidFill>
              </a:rPr>
              <a:t>一个或几个变量</a:t>
            </a:r>
            <a:r>
              <a:rPr lang="zh-CN" altLang="zh-CN" sz="2600" dirty="0">
                <a:solidFill>
                  <a:srgbClr val="FF0000"/>
                </a:solidFill>
              </a:rPr>
              <a:t>取一定的值</a:t>
            </a:r>
            <a:r>
              <a:rPr lang="zh-CN" altLang="zh-CN" sz="2600" dirty="0">
                <a:solidFill>
                  <a:schemeClr val="tx1"/>
                </a:solidFill>
              </a:rPr>
              <a:t>时，另一个变量有</a:t>
            </a:r>
            <a:r>
              <a:rPr lang="zh-CN" altLang="zh-CN" sz="2600" dirty="0">
                <a:solidFill>
                  <a:srgbClr val="FF0000"/>
                </a:solidFill>
              </a:rPr>
              <a:t>确定值</a:t>
            </a:r>
            <a:r>
              <a:rPr lang="zh-CN" altLang="zh-CN" sz="2600" dirty="0">
                <a:solidFill>
                  <a:schemeClr val="tx1"/>
                </a:solidFill>
              </a:rPr>
              <a:t>与之相</a:t>
            </a:r>
            <a:r>
              <a:rPr lang="zh-CN" altLang="zh-CN" sz="2600" dirty="0">
                <a:solidFill>
                  <a:srgbClr val="FF0000"/>
                </a:solidFill>
              </a:rPr>
              <a:t>对应</a:t>
            </a:r>
            <a:r>
              <a:rPr lang="zh-CN" altLang="zh-CN" sz="2600" dirty="0">
                <a:solidFill>
                  <a:schemeClr val="tx1"/>
                </a:solidFill>
              </a:rPr>
              <a:t>，我们称这种关系为确定性的函数关系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例如：</a:t>
            </a:r>
            <a:r>
              <a:rPr lang="zh-CN" altLang="zh-CN" sz="2600" dirty="0">
                <a:solidFill>
                  <a:schemeClr val="tx1"/>
                </a:solidFill>
              </a:rPr>
              <a:t>某种水果的</a:t>
            </a:r>
            <a:r>
              <a:rPr lang="zh-CN" altLang="zh-CN" sz="2600" dirty="0">
                <a:solidFill>
                  <a:srgbClr val="FF0000"/>
                </a:solidFill>
              </a:rPr>
              <a:t>总销售额</a:t>
            </a:r>
            <a:r>
              <a:rPr lang="en-US" altLang="zh-CN" sz="2600" dirty="0">
                <a:solidFill>
                  <a:srgbClr val="FF0000"/>
                </a:solidFill>
              </a:rPr>
              <a:t> S</a:t>
            </a:r>
            <a:r>
              <a:rPr lang="zh-CN" altLang="zh-CN" sz="2600" dirty="0" smtClean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chemeClr val="tx1"/>
                </a:solidFill>
              </a:rPr>
              <a:t>该水果的</a:t>
            </a:r>
            <a:r>
              <a:rPr lang="zh-CN" altLang="zh-CN" sz="2600" dirty="0">
                <a:solidFill>
                  <a:srgbClr val="FF0000"/>
                </a:solidFill>
              </a:rPr>
              <a:t>销售量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Q</a:t>
            </a:r>
            <a:r>
              <a:rPr lang="zh-CN" altLang="zh-CN" sz="2600" dirty="0" smtClean="0">
                <a:solidFill>
                  <a:schemeClr val="tx1"/>
                </a:solidFill>
              </a:rPr>
              <a:t>及</a:t>
            </a:r>
            <a:r>
              <a:rPr lang="zh-CN" altLang="zh-CN" sz="2600" dirty="0">
                <a:solidFill>
                  <a:schemeClr val="tx1"/>
                </a:solidFill>
              </a:rPr>
              <a:t>该水果的单位</a:t>
            </a:r>
            <a:r>
              <a:rPr lang="zh-CN" altLang="zh-CN" sz="2600" dirty="0">
                <a:solidFill>
                  <a:srgbClr val="FF0000"/>
                </a:solidFill>
              </a:rPr>
              <a:t>价格</a:t>
            </a:r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</a:rPr>
              <a:t>之间</a:t>
            </a:r>
            <a:r>
              <a:rPr lang="zh-CN" altLang="zh-CN" sz="2600" dirty="0">
                <a:solidFill>
                  <a:schemeClr val="tx1"/>
                </a:solidFill>
              </a:rPr>
              <a:t>的关系可用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S=PQ</a:t>
            </a:r>
            <a:r>
              <a:rPr lang="zh-CN" altLang="zh-CN" sz="2600" dirty="0" smtClean="0">
                <a:solidFill>
                  <a:schemeClr val="tx1"/>
                </a:solidFill>
              </a:rPr>
              <a:t>表达</a:t>
            </a:r>
            <a:r>
              <a:rPr lang="zh-CN" altLang="zh-CN" sz="2600" dirty="0">
                <a:solidFill>
                  <a:schemeClr val="tx1"/>
                </a:solidFill>
              </a:rPr>
              <a:t>，其中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S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因变量，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P</a:t>
            </a:r>
            <a:r>
              <a:rPr lang="zh-CN" altLang="zh-CN" sz="2600" dirty="0" smtClean="0">
                <a:solidFill>
                  <a:schemeClr val="tx1"/>
                </a:solidFill>
              </a:rPr>
              <a:t>与</a:t>
            </a:r>
            <a:r>
              <a:rPr lang="en-US" altLang="zh-CN" sz="2600" dirty="0" smtClean="0">
                <a:solidFill>
                  <a:schemeClr val="tx1"/>
                </a:solidFill>
              </a:rPr>
              <a:t> Q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自变量，这就是一种函数关系。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404144"/>
            <a:ext cx="8280920" cy="5049191"/>
          </a:xfrm>
        </p:spPr>
        <p:txBody>
          <a:bodyPr>
            <a:normAutofit/>
          </a:bodyPr>
          <a:lstStyle/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>
                <a:solidFill>
                  <a:schemeClr val="tx1"/>
                </a:solidFill>
              </a:rPr>
              <a:t>相关</a:t>
            </a:r>
            <a:r>
              <a:rPr lang="zh-CN" altLang="en-US" sz="2800" dirty="0" smtClean="0">
                <a:solidFill>
                  <a:schemeClr val="tx1"/>
                </a:solidFill>
              </a:rPr>
              <a:t>关系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lvl="2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相关</a:t>
            </a:r>
            <a:r>
              <a:rPr lang="zh-CN" altLang="zh-CN" sz="2600" dirty="0">
                <a:solidFill>
                  <a:srgbClr val="FF0000"/>
                </a:solidFill>
              </a:rPr>
              <a:t>关系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correlation</a:t>
            </a:r>
            <a:r>
              <a:rPr lang="zh-CN" altLang="zh-CN" sz="2600" dirty="0">
                <a:solidFill>
                  <a:schemeClr val="tx1"/>
                </a:solidFill>
              </a:rPr>
              <a:t>）是指变量之间</a:t>
            </a:r>
            <a:r>
              <a:rPr lang="zh-CN" altLang="zh-CN" sz="2600" dirty="0">
                <a:solidFill>
                  <a:srgbClr val="FF0000"/>
                </a:solidFill>
              </a:rPr>
              <a:t>存在</a:t>
            </a:r>
            <a:r>
              <a:rPr lang="zh-CN" altLang="zh-CN" sz="2600" dirty="0">
                <a:solidFill>
                  <a:schemeClr val="tx1"/>
                </a:solidFill>
              </a:rPr>
              <a:t>一定的</a:t>
            </a:r>
            <a:r>
              <a:rPr lang="zh-CN" altLang="zh-CN" sz="2600" dirty="0">
                <a:solidFill>
                  <a:srgbClr val="FF0000"/>
                </a:solidFill>
              </a:rPr>
              <a:t>相依关系</a:t>
            </a:r>
            <a:r>
              <a:rPr lang="zh-CN" altLang="zh-CN" sz="2600" dirty="0">
                <a:solidFill>
                  <a:schemeClr val="tx1"/>
                </a:solidFill>
              </a:rPr>
              <a:t>，但又</a:t>
            </a:r>
            <a:r>
              <a:rPr lang="zh-CN" altLang="zh-CN" sz="2600" dirty="0">
                <a:solidFill>
                  <a:srgbClr val="FF0000"/>
                </a:solidFill>
              </a:rPr>
              <a:t>不是确定</a:t>
            </a:r>
            <a:r>
              <a:rPr lang="zh-CN" altLang="zh-CN" sz="2600" dirty="0">
                <a:solidFill>
                  <a:schemeClr val="tx1"/>
                </a:solidFill>
              </a:rPr>
              <a:t>的和</a:t>
            </a:r>
            <a:r>
              <a:rPr lang="zh-CN" altLang="zh-CN" sz="2600" dirty="0">
                <a:solidFill>
                  <a:srgbClr val="FF0000"/>
                </a:solidFill>
              </a:rPr>
              <a:t>严格依存</a:t>
            </a:r>
            <a:r>
              <a:rPr lang="zh-CN" altLang="zh-CN" sz="2600" dirty="0">
                <a:solidFill>
                  <a:schemeClr val="tx1"/>
                </a:solidFill>
              </a:rPr>
              <a:t>的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en-US" altLang="zh-CN" sz="2600" dirty="0">
                <a:solidFill>
                  <a:schemeClr val="tx1"/>
                </a:solidFill>
              </a:rPr>
              <a:t> 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完全相关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不完全相关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不相关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正相关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负相关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线性相关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非线性相关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单相关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复相关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dirty="0">
                <a:solidFill>
                  <a:schemeClr val="tx1"/>
                </a:solidFill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</a:rPr>
              <a:t>                                                  </a:t>
            </a:r>
            <a:r>
              <a:rPr lang="zh-CN" altLang="en-US" dirty="0" smtClean="0">
                <a:solidFill>
                  <a:schemeClr val="tx1"/>
                </a:solidFill>
              </a:rPr>
              <a:t>偏相关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552" y="3364564"/>
            <a:ext cx="648072" cy="267139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</a:rPr>
              <a:t>相关关系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043608" y="2924943"/>
            <a:ext cx="961030" cy="316835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立方体 7"/>
          <p:cNvSpPr/>
          <p:nvPr/>
        </p:nvSpPr>
        <p:spPr>
          <a:xfrm>
            <a:off x="2192097" y="2989328"/>
            <a:ext cx="1728192" cy="576064"/>
          </a:xfrm>
          <a:prstGeom prst="cub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程度划分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立方体 8"/>
          <p:cNvSpPr/>
          <p:nvPr/>
        </p:nvSpPr>
        <p:spPr>
          <a:xfrm>
            <a:off x="2105472" y="3958334"/>
            <a:ext cx="1728192" cy="576064"/>
          </a:xfrm>
          <a:prstGeom prst="cub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方向划分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立方体 9"/>
          <p:cNvSpPr/>
          <p:nvPr/>
        </p:nvSpPr>
        <p:spPr>
          <a:xfrm>
            <a:off x="2024482" y="4869160"/>
            <a:ext cx="1728192" cy="576064"/>
          </a:xfrm>
          <a:prstGeom prst="cube">
            <a:avLst>
              <a:gd name="adj" fmla="val 3161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形式划分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立方体 10"/>
          <p:cNvSpPr/>
          <p:nvPr/>
        </p:nvSpPr>
        <p:spPr>
          <a:xfrm>
            <a:off x="1993076" y="5747927"/>
            <a:ext cx="1728192" cy="576064"/>
          </a:xfrm>
          <a:prstGeom prst="cub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因素多少划分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4235323" y="2738263"/>
            <a:ext cx="295125" cy="1078195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3920289" y="3958335"/>
            <a:ext cx="315035" cy="576064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3833665" y="4700261"/>
            <a:ext cx="401660" cy="600947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形标注 1"/>
          <p:cNvSpPr/>
          <p:nvPr/>
        </p:nvSpPr>
        <p:spPr>
          <a:xfrm>
            <a:off x="6516216" y="4534399"/>
            <a:ext cx="1656184" cy="622793"/>
          </a:xfrm>
          <a:prstGeom prst="wedgeEllipseCallout">
            <a:avLst>
              <a:gd name="adj1" fmla="val -113619"/>
              <a:gd name="adj2" fmla="val -170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本节主要内容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833665" y="5564091"/>
            <a:ext cx="401660" cy="711430"/>
          </a:xfrm>
          <a:prstGeom prst="lef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5039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  3.5.2   </a:t>
            </a:r>
            <a:r>
              <a:rPr lang="zh-CN" altLang="en-US" sz="2800" dirty="0" smtClean="0">
                <a:solidFill>
                  <a:schemeClr val="tx1"/>
                </a:solidFill>
              </a:rPr>
              <a:t>相关关系的描述与测度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判别</a:t>
            </a:r>
            <a:r>
              <a:rPr lang="zh-CN" altLang="zh-CN" sz="2600" dirty="0">
                <a:solidFill>
                  <a:schemeClr val="tx1"/>
                </a:solidFill>
              </a:rPr>
              <a:t>变量之间</a:t>
            </a:r>
            <a:r>
              <a:rPr lang="zh-CN" altLang="zh-CN" sz="2600" dirty="0">
                <a:solidFill>
                  <a:srgbClr val="FF0000"/>
                </a:solidFill>
              </a:rPr>
              <a:t>有无相关关系</a:t>
            </a:r>
            <a:r>
              <a:rPr lang="zh-CN" altLang="zh-CN" sz="2600" dirty="0">
                <a:solidFill>
                  <a:schemeClr val="tx1"/>
                </a:solidFill>
              </a:rPr>
              <a:t>，可以通过编制</a:t>
            </a:r>
            <a:r>
              <a:rPr lang="zh-CN" altLang="zh-CN" sz="2600" dirty="0">
                <a:solidFill>
                  <a:srgbClr val="FF0000"/>
                </a:solidFill>
              </a:rPr>
              <a:t>相关表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0000"/>
                </a:solidFill>
              </a:rPr>
              <a:t>相关图</a:t>
            </a:r>
            <a:r>
              <a:rPr lang="zh-CN" altLang="zh-CN" sz="2600" dirty="0">
                <a:solidFill>
                  <a:schemeClr val="tx1"/>
                </a:solidFill>
              </a:rPr>
              <a:t>，以便</a:t>
            </a:r>
            <a:r>
              <a:rPr lang="zh-CN" altLang="zh-CN" sz="2600" dirty="0">
                <a:solidFill>
                  <a:srgbClr val="FF0000"/>
                </a:solidFill>
              </a:rPr>
              <a:t>直观地判断</a:t>
            </a:r>
            <a:r>
              <a:rPr lang="zh-CN" altLang="zh-CN" sz="2600" dirty="0">
                <a:solidFill>
                  <a:schemeClr val="tx1"/>
                </a:solidFill>
              </a:rPr>
              <a:t>变量之间相关的方向、形态及大致的密切程度；同时也可以通过采用各种相</a:t>
            </a:r>
            <a:r>
              <a:rPr lang="zh-CN" altLang="zh-CN" sz="2600" dirty="0">
                <a:solidFill>
                  <a:srgbClr val="FF0000"/>
                </a:solidFill>
              </a:rPr>
              <a:t>关系数</a:t>
            </a:r>
            <a:r>
              <a:rPr lang="zh-CN" altLang="zh-CN" sz="2600" dirty="0">
                <a:solidFill>
                  <a:schemeClr val="tx1"/>
                </a:solidFill>
              </a:rPr>
              <a:t>来</a:t>
            </a:r>
            <a:r>
              <a:rPr lang="zh-CN" altLang="zh-CN" sz="2600" dirty="0">
                <a:solidFill>
                  <a:srgbClr val="FF0000"/>
                </a:solidFill>
              </a:rPr>
              <a:t>度量</a:t>
            </a:r>
            <a:r>
              <a:rPr lang="zh-CN" altLang="zh-CN" sz="2600" dirty="0">
                <a:solidFill>
                  <a:schemeClr val="tx1"/>
                </a:solidFill>
              </a:rPr>
              <a:t>变量之间的</a:t>
            </a:r>
            <a:r>
              <a:rPr lang="zh-CN" altLang="zh-CN" sz="2600" dirty="0">
                <a:solidFill>
                  <a:srgbClr val="FF0000"/>
                </a:solidFill>
              </a:rPr>
              <a:t>相关程度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</a:rPr>
              <a:t>相关表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3200400" lvl="6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>
                <a:solidFill>
                  <a:schemeClr val="tx1"/>
                </a:solidFill>
              </a:rPr>
              <a:t>相关图</a:t>
            </a:r>
            <a:r>
              <a:rPr lang="en-US" altLang="zh-CN" sz="2400" dirty="0" smtClean="0">
                <a:solidFill>
                  <a:schemeClr val="tx1"/>
                </a:solidFill>
              </a:rPr>
              <a:t>  </a:t>
            </a:r>
          </a:p>
          <a:p>
            <a:pPr marL="3200400" lvl="6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chemeClr val="tx1"/>
                </a:solidFill>
              </a:rPr>
              <a:t>相关系数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3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en-US" altLang="zh-CN" sz="2800" dirty="0" smtClean="0">
                <a:solidFill>
                  <a:srgbClr val="FF0000"/>
                </a:solidFill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</a:rPr>
              <a:t>集中趋势</a:t>
            </a:r>
            <a:r>
              <a:rPr lang="zh-CN" altLang="en-US" sz="2800" dirty="0" smtClean="0">
                <a:solidFill>
                  <a:srgbClr val="FF0000"/>
                </a:solidFill>
              </a:rPr>
              <a:t>的定义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400" dirty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>
                <a:solidFill>
                  <a:srgbClr val="FF0000"/>
                </a:solidFill>
              </a:rPr>
              <a:t>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集中趋势</a:t>
            </a:r>
            <a:r>
              <a:rPr lang="zh-CN" altLang="zh-CN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rgbClr val="FF0000"/>
                </a:solidFill>
              </a:rPr>
              <a:t>central tendency</a:t>
            </a:r>
            <a:r>
              <a:rPr lang="zh-CN" altLang="zh-CN" sz="2600" dirty="0" smtClean="0">
                <a:solidFill>
                  <a:schemeClr val="tx1"/>
                </a:solidFill>
              </a:rPr>
              <a:t>）在统计学中是指</a:t>
            </a:r>
            <a:r>
              <a:rPr lang="zh-CN" altLang="zh-CN" sz="2600" dirty="0" smtClean="0">
                <a:solidFill>
                  <a:srgbClr val="FF0000"/>
                </a:solidFill>
              </a:rPr>
              <a:t>一组数据</a:t>
            </a:r>
            <a:r>
              <a:rPr lang="zh-CN" altLang="zh-CN" sz="2600" dirty="0" smtClean="0">
                <a:solidFill>
                  <a:schemeClr val="tx1"/>
                </a:solidFill>
              </a:rPr>
              <a:t>向某一</a:t>
            </a:r>
            <a:r>
              <a:rPr lang="zh-CN" altLang="zh-CN" sz="2600" dirty="0" smtClean="0">
                <a:solidFill>
                  <a:srgbClr val="FF0000"/>
                </a:solidFill>
              </a:rPr>
              <a:t>中心值</a:t>
            </a:r>
            <a:r>
              <a:rPr lang="zh-CN" altLang="zh-CN" sz="2600" dirty="0" smtClean="0">
                <a:solidFill>
                  <a:schemeClr val="tx1"/>
                </a:solidFill>
              </a:rPr>
              <a:t>靠拢的程度，它反映了一组数据</a:t>
            </a:r>
            <a:r>
              <a:rPr lang="zh-CN" altLang="zh-CN" sz="2600" dirty="0" smtClean="0">
                <a:solidFill>
                  <a:srgbClr val="FF0000"/>
                </a:solidFill>
              </a:rPr>
              <a:t>中心点的位置</a:t>
            </a:r>
            <a:r>
              <a:rPr lang="zh-CN" altLang="zh-CN" sz="2600" dirty="0" smtClean="0">
                <a:solidFill>
                  <a:schemeClr val="tx1"/>
                </a:solidFill>
              </a:rPr>
              <a:t>所在。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800" dirty="0" smtClean="0">
                <a:solidFill>
                  <a:schemeClr val="tx1"/>
                </a:solidFill>
              </a:rPr>
              <a:t>   本节集中趋势的度量主要从以下</a:t>
            </a:r>
            <a:r>
              <a:rPr lang="en-US" altLang="zh-CN" sz="2800" dirty="0" smtClean="0">
                <a:solidFill>
                  <a:schemeClr val="tx1"/>
                </a:solidFill>
              </a:rPr>
              <a:t>5</a:t>
            </a:r>
            <a:r>
              <a:rPr lang="zh-CN" altLang="en-US" sz="2800" dirty="0" smtClean="0">
                <a:solidFill>
                  <a:schemeClr val="tx1"/>
                </a:solidFill>
              </a:rPr>
              <a:t>个方面测量 ：</a:t>
            </a:r>
            <a:endParaRPr lang="en-US" altLang="zh-CN" sz="2600" dirty="0" smtClean="0">
              <a:solidFill>
                <a:srgbClr val="7030A0"/>
              </a:solidFill>
            </a:endParaRPr>
          </a:p>
          <a:p>
            <a:pPr lvl="2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2779873553"/>
              </p:ext>
            </p:extLst>
          </p:nvPr>
        </p:nvGraphicFramePr>
        <p:xfrm>
          <a:off x="3182044" y="3784557"/>
          <a:ext cx="4032448" cy="2158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1027"/>
          <p:cNvGrpSpPr>
            <a:grpSpLocks/>
          </p:cNvGrpSpPr>
          <p:nvPr/>
        </p:nvGrpSpPr>
        <p:grpSpPr bwMode="auto">
          <a:xfrm>
            <a:off x="924719" y="5880777"/>
            <a:ext cx="7345362" cy="1074738"/>
            <a:chOff x="288" y="1401"/>
            <a:chExt cx="4627" cy="677"/>
          </a:xfrm>
        </p:grpSpPr>
        <p:sp>
          <p:nvSpPr>
            <p:cNvPr id="6" name="Rectangle 1028"/>
            <p:cNvSpPr>
              <a:spLocks noChangeArrowheads="1"/>
            </p:cNvSpPr>
            <p:nvPr/>
          </p:nvSpPr>
          <p:spPr bwMode="auto">
            <a:xfrm>
              <a:off x="288" y="1440"/>
              <a:ext cx="1350" cy="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集中趋势 </a:t>
              </a:r>
            </a:p>
            <a:p>
              <a:pPr algn="ctr" eaLnBrk="0" hangingPunct="0">
                <a:spcBef>
                  <a:spcPct val="50000"/>
                </a:spcBef>
                <a:buClrTx/>
                <a:buFontTx/>
                <a:buNone/>
              </a:pPr>
              <a:r>
                <a:rPr kumimoji="1" lang="zh-CN" altLang="zh-CN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(</a:t>
              </a:r>
              <a:r>
                <a:rPr kumimoji="1" lang="zh-CN" altLang="en-US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位置</a:t>
              </a:r>
              <a:r>
                <a:rPr kumimoji="1" lang="zh-CN" altLang="zh-CN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楷体_GB2312" pitchFamily="49" charset="-122"/>
                </a:rPr>
                <a:t>)</a:t>
              </a:r>
            </a:p>
          </p:txBody>
        </p:sp>
        <p:grpSp>
          <p:nvGrpSpPr>
            <p:cNvPr id="8" name="Group 1029"/>
            <p:cNvGrpSpPr>
              <a:grpSpLocks/>
            </p:cNvGrpSpPr>
            <p:nvPr/>
          </p:nvGrpSpPr>
          <p:grpSpPr bwMode="auto">
            <a:xfrm>
              <a:off x="1846" y="1401"/>
              <a:ext cx="3069" cy="574"/>
              <a:chOff x="1846" y="1401"/>
              <a:chExt cx="3069" cy="574"/>
            </a:xfrm>
          </p:grpSpPr>
          <p:sp>
            <p:nvSpPr>
              <p:cNvPr id="9" name="Freeform 1030"/>
              <p:cNvSpPr>
                <a:spLocks/>
              </p:cNvSpPr>
              <p:nvPr/>
            </p:nvSpPr>
            <p:spPr bwMode="auto">
              <a:xfrm>
                <a:off x="2979" y="1401"/>
                <a:ext cx="863" cy="574"/>
              </a:xfrm>
              <a:custGeom>
                <a:avLst/>
                <a:gdLst>
                  <a:gd name="T0" fmla="*/ 862 w 863"/>
                  <a:gd name="T1" fmla="*/ 573 h 574"/>
                  <a:gd name="T2" fmla="*/ 770 w 863"/>
                  <a:gd name="T3" fmla="*/ 566 h 574"/>
                  <a:gd name="T4" fmla="*/ 726 w 863"/>
                  <a:gd name="T5" fmla="*/ 560 h 574"/>
                  <a:gd name="T6" fmla="*/ 680 w 863"/>
                  <a:gd name="T7" fmla="*/ 551 h 574"/>
                  <a:gd name="T8" fmla="*/ 634 w 863"/>
                  <a:gd name="T9" fmla="*/ 537 h 574"/>
                  <a:gd name="T10" fmla="*/ 590 w 863"/>
                  <a:gd name="T11" fmla="*/ 520 h 574"/>
                  <a:gd name="T12" fmla="*/ 544 w 863"/>
                  <a:gd name="T13" fmla="*/ 495 h 574"/>
                  <a:gd name="T14" fmla="*/ 452 w 863"/>
                  <a:gd name="T15" fmla="*/ 428 h 574"/>
                  <a:gd name="T16" fmla="*/ 362 w 863"/>
                  <a:gd name="T17" fmla="*/ 334 h 574"/>
                  <a:gd name="T18" fmla="*/ 272 w 863"/>
                  <a:gd name="T19" fmla="*/ 224 h 574"/>
                  <a:gd name="T20" fmla="*/ 226 w 863"/>
                  <a:gd name="T21" fmla="*/ 166 h 574"/>
                  <a:gd name="T22" fmla="*/ 180 w 863"/>
                  <a:gd name="T23" fmla="*/ 113 h 574"/>
                  <a:gd name="T24" fmla="*/ 136 w 863"/>
                  <a:gd name="T25" fmla="*/ 67 h 574"/>
                  <a:gd name="T26" fmla="*/ 90 w 863"/>
                  <a:gd name="T27" fmla="*/ 31 h 574"/>
                  <a:gd name="T28" fmla="*/ 44 w 863"/>
                  <a:gd name="T29" fmla="*/ 8 h 574"/>
                  <a:gd name="T30" fmla="*/ 0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862" y="573"/>
                    </a:moveTo>
                    <a:lnTo>
                      <a:pt x="770" y="566"/>
                    </a:lnTo>
                    <a:lnTo>
                      <a:pt x="726" y="560"/>
                    </a:lnTo>
                    <a:lnTo>
                      <a:pt x="680" y="551"/>
                    </a:lnTo>
                    <a:lnTo>
                      <a:pt x="634" y="537"/>
                    </a:lnTo>
                    <a:lnTo>
                      <a:pt x="590" y="520"/>
                    </a:lnTo>
                    <a:lnTo>
                      <a:pt x="544" y="495"/>
                    </a:lnTo>
                    <a:lnTo>
                      <a:pt x="452" y="428"/>
                    </a:lnTo>
                    <a:lnTo>
                      <a:pt x="362" y="334"/>
                    </a:lnTo>
                    <a:lnTo>
                      <a:pt x="272" y="224"/>
                    </a:lnTo>
                    <a:lnTo>
                      <a:pt x="226" y="166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rgbClr val="00F6F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031"/>
              <p:cNvSpPr>
                <a:spLocks/>
              </p:cNvSpPr>
              <p:nvPr/>
            </p:nvSpPr>
            <p:spPr bwMode="auto">
              <a:xfrm>
                <a:off x="2117" y="1401"/>
                <a:ext cx="863" cy="574"/>
              </a:xfrm>
              <a:custGeom>
                <a:avLst/>
                <a:gdLst>
                  <a:gd name="T0" fmla="*/ 0 w 863"/>
                  <a:gd name="T1" fmla="*/ 573 h 574"/>
                  <a:gd name="T2" fmla="*/ 90 w 863"/>
                  <a:gd name="T3" fmla="*/ 566 h 574"/>
                  <a:gd name="T4" fmla="*/ 136 w 863"/>
                  <a:gd name="T5" fmla="*/ 560 h 574"/>
                  <a:gd name="T6" fmla="*/ 180 w 863"/>
                  <a:gd name="T7" fmla="*/ 551 h 574"/>
                  <a:gd name="T8" fmla="*/ 226 w 863"/>
                  <a:gd name="T9" fmla="*/ 537 h 574"/>
                  <a:gd name="T10" fmla="*/ 272 w 863"/>
                  <a:gd name="T11" fmla="*/ 520 h 574"/>
                  <a:gd name="T12" fmla="*/ 316 w 863"/>
                  <a:gd name="T13" fmla="*/ 495 h 574"/>
                  <a:gd name="T14" fmla="*/ 408 w 863"/>
                  <a:gd name="T15" fmla="*/ 428 h 574"/>
                  <a:gd name="T16" fmla="*/ 498 w 863"/>
                  <a:gd name="T17" fmla="*/ 334 h 574"/>
                  <a:gd name="T18" fmla="*/ 590 w 863"/>
                  <a:gd name="T19" fmla="*/ 224 h 574"/>
                  <a:gd name="T20" fmla="*/ 634 w 863"/>
                  <a:gd name="T21" fmla="*/ 166 h 574"/>
                  <a:gd name="T22" fmla="*/ 680 w 863"/>
                  <a:gd name="T23" fmla="*/ 113 h 574"/>
                  <a:gd name="T24" fmla="*/ 726 w 863"/>
                  <a:gd name="T25" fmla="*/ 67 h 574"/>
                  <a:gd name="T26" fmla="*/ 770 w 863"/>
                  <a:gd name="T27" fmla="*/ 31 h 574"/>
                  <a:gd name="T28" fmla="*/ 816 w 863"/>
                  <a:gd name="T29" fmla="*/ 8 h 574"/>
                  <a:gd name="T30" fmla="*/ 862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0" y="573"/>
                    </a:moveTo>
                    <a:lnTo>
                      <a:pt x="90" y="566"/>
                    </a:lnTo>
                    <a:lnTo>
                      <a:pt x="136" y="560"/>
                    </a:lnTo>
                    <a:lnTo>
                      <a:pt x="180" y="551"/>
                    </a:lnTo>
                    <a:lnTo>
                      <a:pt x="226" y="537"/>
                    </a:lnTo>
                    <a:lnTo>
                      <a:pt x="272" y="520"/>
                    </a:lnTo>
                    <a:lnTo>
                      <a:pt x="316" y="495"/>
                    </a:lnTo>
                    <a:lnTo>
                      <a:pt x="408" y="428"/>
                    </a:lnTo>
                    <a:lnTo>
                      <a:pt x="498" y="334"/>
                    </a:lnTo>
                    <a:lnTo>
                      <a:pt x="590" y="224"/>
                    </a:lnTo>
                    <a:lnTo>
                      <a:pt x="634" y="166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rgbClr val="00F6F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032"/>
              <p:cNvSpPr>
                <a:spLocks/>
              </p:cNvSpPr>
              <p:nvPr/>
            </p:nvSpPr>
            <p:spPr bwMode="auto">
              <a:xfrm>
                <a:off x="3985" y="1401"/>
                <a:ext cx="863" cy="574"/>
              </a:xfrm>
              <a:custGeom>
                <a:avLst/>
                <a:gdLst>
                  <a:gd name="T0" fmla="*/ 862 w 863"/>
                  <a:gd name="T1" fmla="*/ 573 h 574"/>
                  <a:gd name="T2" fmla="*/ 770 w 863"/>
                  <a:gd name="T3" fmla="*/ 566 h 574"/>
                  <a:gd name="T4" fmla="*/ 726 w 863"/>
                  <a:gd name="T5" fmla="*/ 560 h 574"/>
                  <a:gd name="T6" fmla="*/ 680 w 863"/>
                  <a:gd name="T7" fmla="*/ 551 h 574"/>
                  <a:gd name="T8" fmla="*/ 634 w 863"/>
                  <a:gd name="T9" fmla="*/ 537 h 574"/>
                  <a:gd name="T10" fmla="*/ 590 w 863"/>
                  <a:gd name="T11" fmla="*/ 520 h 574"/>
                  <a:gd name="T12" fmla="*/ 544 w 863"/>
                  <a:gd name="T13" fmla="*/ 495 h 574"/>
                  <a:gd name="T14" fmla="*/ 452 w 863"/>
                  <a:gd name="T15" fmla="*/ 428 h 574"/>
                  <a:gd name="T16" fmla="*/ 362 w 863"/>
                  <a:gd name="T17" fmla="*/ 334 h 574"/>
                  <a:gd name="T18" fmla="*/ 272 w 863"/>
                  <a:gd name="T19" fmla="*/ 224 h 574"/>
                  <a:gd name="T20" fmla="*/ 226 w 863"/>
                  <a:gd name="T21" fmla="*/ 166 h 574"/>
                  <a:gd name="T22" fmla="*/ 180 w 863"/>
                  <a:gd name="T23" fmla="*/ 113 h 574"/>
                  <a:gd name="T24" fmla="*/ 136 w 863"/>
                  <a:gd name="T25" fmla="*/ 67 h 574"/>
                  <a:gd name="T26" fmla="*/ 90 w 863"/>
                  <a:gd name="T27" fmla="*/ 31 h 574"/>
                  <a:gd name="T28" fmla="*/ 44 w 863"/>
                  <a:gd name="T29" fmla="*/ 8 h 574"/>
                  <a:gd name="T30" fmla="*/ 0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862" y="573"/>
                    </a:moveTo>
                    <a:lnTo>
                      <a:pt x="770" y="566"/>
                    </a:lnTo>
                    <a:lnTo>
                      <a:pt x="726" y="560"/>
                    </a:lnTo>
                    <a:lnTo>
                      <a:pt x="680" y="551"/>
                    </a:lnTo>
                    <a:lnTo>
                      <a:pt x="634" y="537"/>
                    </a:lnTo>
                    <a:lnTo>
                      <a:pt x="590" y="520"/>
                    </a:lnTo>
                    <a:lnTo>
                      <a:pt x="544" y="495"/>
                    </a:lnTo>
                    <a:lnTo>
                      <a:pt x="452" y="428"/>
                    </a:lnTo>
                    <a:lnTo>
                      <a:pt x="362" y="334"/>
                    </a:lnTo>
                    <a:lnTo>
                      <a:pt x="272" y="224"/>
                    </a:lnTo>
                    <a:lnTo>
                      <a:pt x="226" y="166"/>
                    </a:lnTo>
                    <a:lnTo>
                      <a:pt x="180" y="113"/>
                    </a:lnTo>
                    <a:lnTo>
                      <a:pt x="136" y="67"/>
                    </a:lnTo>
                    <a:lnTo>
                      <a:pt x="90" y="31"/>
                    </a:lnTo>
                    <a:lnTo>
                      <a:pt x="44" y="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1033"/>
              <p:cNvSpPr>
                <a:spLocks/>
              </p:cNvSpPr>
              <p:nvPr/>
            </p:nvSpPr>
            <p:spPr bwMode="auto">
              <a:xfrm>
                <a:off x="3123" y="1401"/>
                <a:ext cx="863" cy="574"/>
              </a:xfrm>
              <a:custGeom>
                <a:avLst/>
                <a:gdLst>
                  <a:gd name="T0" fmla="*/ 0 w 863"/>
                  <a:gd name="T1" fmla="*/ 573 h 574"/>
                  <a:gd name="T2" fmla="*/ 90 w 863"/>
                  <a:gd name="T3" fmla="*/ 566 h 574"/>
                  <a:gd name="T4" fmla="*/ 136 w 863"/>
                  <a:gd name="T5" fmla="*/ 560 h 574"/>
                  <a:gd name="T6" fmla="*/ 180 w 863"/>
                  <a:gd name="T7" fmla="*/ 551 h 574"/>
                  <a:gd name="T8" fmla="*/ 226 w 863"/>
                  <a:gd name="T9" fmla="*/ 537 h 574"/>
                  <a:gd name="T10" fmla="*/ 272 w 863"/>
                  <a:gd name="T11" fmla="*/ 520 h 574"/>
                  <a:gd name="T12" fmla="*/ 316 w 863"/>
                  <a:gd name="T13" fmla="*/ 495 h 574"/>
                  <a:gd name="T14" fmla="*/ 408 w 863"/>
                  <a:gd name="T15" fmla="*/ 428 h 574"/>
                  <a:gd name="T16" fmla="*/ 498 w 863"/>
                  <a:gd name="T17" fmla="*/ 334 h 574"/>
                  <a:gd name="T18" fmla="*/ 590 w 863"/>
                  <a:gd name="T19" fmla="*/ 224 h 574"/>
                  <a:gd name="T20" fmla="*/ 634 w 863"/>
                  <a:gd name="T21" fmla="*/ 166 h 574"/>
                  <a:gd name="T22" fmla="*/ 680 w 863"/>
                  <a:gd name="T23" fmla="*/ 113 h 574"/>
                  <a:gd name="T24" fmla="*/ 726 w 863"/>
                  <a:gd name="T25" fmla="*/ 67 h 574"/>
                  <a:gd name="T26" fmla="*/ 770 w 863"/>
                  <a:gd name="T27" fmla="*/ 31 h 574"/>
                  <a:gd name="T28" fmla="*/ 816 w 863"/>
                  <a:gd name="T29" fmla="*/ 8 h 574"/>
                  <a:gd name="T30" fmla="*/ 862 w 863"/>
                  <a:gd name="T31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3" h="574">
                    <a:moveTo>
                      <a:pt x="0" y="573"/>
                    </a:moveTo>
                    <a:lnTo>
                      <a:pt x="90" y="566"/>
                    </a:lnTo>
                    <a:lnTo>
                      <a:pt x="136" y="560"/>
                    </a:lnTo>
                    <a:lnTo>
                      <a:pt x="180" y="551"/>
                    </a:lnTo>
                    <a:lnTo>
                      <a:pt x="226" y="537"/>
                    </a:lnTo>
                    <a:lnTo>
                      <a:pt x="272" y="520"/>
                    </a:lnTo>
                    <a:lnTo>
                      <a:pt x="316" y="495"/>
                    </a:lnTo>
                    <a:lnTo>
                      <a:pt x="408" y="428"/>
                    </a:lnTo>
                    <a:lnTo>
                      <a:pt x="498" y="334"/>
                    </a:lnTo>
                    <a:lnTo>
                      <a:pt x="590" y="224"/>
                    </a:lnTo>
                    <a:lnTo>
                      <a:pt x="634" y="166"/>
                    </a:lnTo>
                    <a:lnTo>
                      <a:pt x="680" y="113"/>
                    </a:lnTo>
                    <a:lnTo>
                      <a:pt x="726" y="67"/>
                    </a:lnTo>
                    <a:lnTo>
                      <a:pt x="770" y="31"/>
                    </a:lnTo>
                    <a:lnTo>
                      <a:pt x="816" y="8"/>
                    </a:lnTo>
                    <a:lnTo>
                      <a:pt x="862" y="0"/>
                    </a:lnTo>
                  </a:path>
                </a:pathLst>
              </a:custGeom>
              <a:noFill/>
              <a:ln w="381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Line 1034"/>
              <p:cNvSpPr>
                <a:spLocks noChangeShapeType="1"/>
              </p:cNvSpPr>
              <p:nvPr/>
            </p:nvSpPr>
            <p:spPr bwMode="auto">
              <a:xfrm>
                <a:off x="1846" y="1974"/>
                <a:ext cx="3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51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相关表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相关</a:t>
            </a:r>
            <a:r>
              <a:rPr lang="zh-CN" altLang="zh-CN" sz="2600" dirty="0">
                <a:solidFill>
                  <a:srgbClr val="FF0000"/>
                </a:solidFill>
              </a:rPr>
              <a:t>表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Correlation meter</a:t>
            </a:r>
            <a:r>
              <a:rPr lang="zh-CN" altLang="zh-CN" sz="2600" dirty="0">
                <a:solidFill>
                  <a:schemeClr val="tx1"/>
                </a:solidFill>
              </a:rPr>
              <a:t>）是一种显示变量之间相关关系的统计表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en-US" altLang="zh-CN" sz="2600" dirty="0" smtClean="0">
                <a:solidFill>
                  <a:schemeClr val="tx1"/>
                </a:solidFill>
              </a:rPr>
              <a:t>	</a:t>
            </a: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表</a:t>
            </a:r>
            <a:r>
              <a:rPr lang="zh-CN" altLang="zh-CN" sz="2600" dirty="0">
                <a:solidFill>
                  <a:schemeClr val="tx1"/>
                </a:solidFill>
              </a:rPr>
              <a:t>中</a:t>
            </a:r>
            <a:r>
              <a:rPr lang="en-US" altLang="zh-CN" sz="2600" dirty="0">
                <a:solidFill>
                  <a:schemeClr val="tx1"/>
                </a:solidFill>
              </a:rPr>
              <a:t>X</a:t>
            </a:r>
            <a:r>
              <a:rPr lang="zh-CN" altLang="zh-CN" sz="2600" dirty="0">
                <a:solidFill>
                  <a:schemeClr val="tx1"/>
                </a:solidFill>
              </a:rPr>
              <a:t>与</a:t>
            </a:r>
            <a:r>
              <a:rPr lang="en-US" altLang="zh-CN" sz="2600" dirty="0">
                <a:solidFill>
                  <a:schemeClr val="tx1"/>
                </a:solidFill>
              </a:rPr>
              <a:t>Y</a:t>
            </a:r>
            <a:r>
              <a:rPr lang="zh-CN" altLang="zh-CN" sz="2600" dirty="0">
                <a:solidFill>
                  <a:schemeClr val="tx1"/>
                </a:solidFill>
              </a:rPr>
              <a:t>两标志的标志值（变量值）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170339"/>
              </p:ext>
            </p:extLst>
          </p:nvPr>
        </p:nvGraphicFramePr>
        <p:xfrm>
          <a:off x="1547663" y="3717032"/>
          <a:ext cx="6120682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9706"/>
                <a:gridCol w="1232382"/>
                <a:gridCol w="1232382"/>
                <a:gridCol w="1233106"/>
                <a:gridCol w="1233106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kern="100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  <a:ea typeface="宋体"/>
                        </a:rPr>
                        <a:t>X</a:t>
                      </a:r>
                      <a:endParaRPr lang="en-US" sz="3600" b="1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  <a:ea typeface="宋体"/>
                        </a:rPr>
                        <a:t>…………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endParaRPr lang="zh-CN" sz="105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3600" b="1" kern="100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  <a:ea typeface="宋体"/>
                        </a:rPr>
                        <a:t>Y</a:t>
                      </a:r>
                      <a:endParaRPr lang="en-US" sz="3600" b="1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 smtClean="0">
                          <a:solidFill>
                            <a:schemeClr val="tx1"/>
                          </a:solidFill>
                          <a:effectLst/>
                          <a:latin typeface="宋体"/>
                          <a:ea typeface="宋体"/>
                        </a:rPr>
                        <a:t>…………</a:t>
                      </a: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200" kern="100" dirty="0">
                        <a:solidFill>
                          <a:schemeClr val="tx1"/>
                        </a:solidFill>
                        <a:effectLst/>
                        <a:latin typeface="宋体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564262"/>
              </p:ext>
            </p:extLst>
          </p:nvPr>
        </p:nvGraphicFramePr>
        <p:xfrm>
          <a:off x="2987824" y="3789040"/>
          <a:ext cx="57606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8" name="Equation" r:id="rId3" imgW="152532" imgH="228799" progId="Equation.DSMT4">
                  <p:embed/>
                </p:oleObj>
              </mc:Choice>
              <mc:Fallback>
                <p:oleObj name="Equation" r:id="rId3" imgW="152532" imgH="228799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789040"/>
                        <a:ext cx="57606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对象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157698"/>
              </p:ext>
            </p:extLst>
          </p:nvPr>
        </p:nvGraphicFramePr>
        <p:xfrm>
          <a:off x="4211960" y="3789040"/>
          <a:ext cx="64807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9" name="Equation" r:id="rId5" imgW="165172" imgH="228699" progId="Equation.DSMT4">
                  <p:embed/>
                </p:oleObj>
              </mc:Choice>
              <mc:Fallback>
                <p:oleObj name="Equation" r:id="rId5" imgW="165172" imgH="228699" progId="Equation.DSMT4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3789040"/>
                        <a:ext cx="648072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382974"/>
              </p:ext>
            </p:extLst>
          </p:nvPr>
        </p:nvGraphicFramePr>
        <p:xfrm>
          <a:off x="6660232" y="3717032"/>
          <a:ext cx="648072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0" name="Equation" r:id="rId7" imgW="165172" imgH="228699" progId="Equation.DSMT4">
                  <p:embed/>
                </p:oleObj>
              </mc:Choice>
              <mc:Fallback>
                <p:oleObj name="Equation" r:id="rId7" imgW="165172" imgH="228699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3717032"/>
                        <a:ext cx="648072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对象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802059"/>
              </p:ext>
            </p:extLst>
          </p:nvPr>
        </p:nvGraphicFramePr>
        <p:xfrm>
          <a:off x="4572000" y="5373216"/>
          <a:ext cx="11430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1" name="Equation" r:id="rId9" imgW="114102" imgH="177492" progId="Equation.DSMT4">
                  <p:embed/>
                </p:oleObj>
              </mc:Choice>
              <mc:Fallback>
                <p:oleObj name="Equation" r:id="rId9" imgW="114102" imgH="177492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373216"/>
                        <a:ext cx="114300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097862"/>
              </p:ext>
            </p:extLst>
          </p:nvPr>
        </p:nvGraphicFramePr>
        <p:xfrm>
          <a:off x="1403648" y="5013176"/>
          <a:ext cx="11430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2" name="Equation" r:id="rId11" imgW="114350" imgH="177877" progId="Equation.DSMT4">
                  <p:embed/>
                </p:oleObj>
              </mc:Choice>
              <mc:Fallback>
                <p:oleObj name="Equation" r:id="rId11" imgW="114350" imgH="177877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013176"/>
                        <a:ext cx="114300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2280"/>
              </p:ext>
            </p:extLst>
          </p:nvPr>
        </p:nvGraphicFramePr>
        <p:xfrm>
          <a:off x="1763688" y="3573016"/>
          <a:ext cx="114300" cy="18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3" name="Equation" r:id="rId13" imgW="114102" imgH="177492" progId="Equation.DSMT4">
                  <p:embed/>
                </p:oleObj>
              </mc:Choice>
              <mc:Fallback>
                <p:oleObj name="Equation" r:id="rId13" imgW="114102" imgH="177492" progId="Equation.DSMT4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573016"/>
                        <a:ext cx="114300" cy="180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623791"/>
              </p:ext>
            </p:extLst>
          </p:nvPr>
        </p:nvGraphicFramePr>
        <p:xfrm>
          <a:off x="2987824" y="4509120"/>
          <a:ext cx="57606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4" name="Equation" r:id="rId14" imgW="165172" imgH="228699" progId="Equation.DSMT4">
                  <p:embed/>
                </p:oleObj>
              </mc:Choice>
              <mc:Fallback>
                <p:oleObj name="Equation" r:id="rId14" imgW="165172" imgH="228699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509120"/>
                        <a:ext cx="57606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592603"/>
              </p:ext>
            </p:extLst>
          </p:nvPr>
        </p:nvGraphicFramePr>
        <p:xfrm>
          <a:off x="4283968" y="4581128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5" name="Equation" r:id="rId16" imgW="177800" imgH="228600" progId="Equation.DSMT4">
                  <p:embed/>
                </p:oleObj>
              </mc:Choice>
              <mc:Fallback>
                <p:oleObj name="Equation" r:id="rId16" imgW="177800" imgH="22860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4581128"/>
                        <a:ext cx="504056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185900"/>
              </p:ext>
            </p:extLst>
          </p:nvPr>
        </p:nvGraphicFramePr>
        <p:xfrm>
          <a:off x="6804248" y="4509120"/>
          <a:ext cx="432048" cy="545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6" name="Equation" r:id="rId18" imgW="177800" imgH="228600" progId="Equation.DSMT4">
                  <p:embed/>
                </p:oleObj>
              </mc:Choice>
              <mc:Fallback>
                <p:oleObj name="Equation" r:id="rId18" imgW="177800" imgH="22860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8" y="4509120"/>
                        <a:ext cx="432048" cy="5457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3.20   </a:t>
            </a:r>
            <a:r>
              <a:rPr lang="zh-CN" altLang="zh-CN" sz="2600" dirty="0" smtClean="0">
                <a:solidFill>
                  <a:schemeClr val="tx1"/>
                </a:solidFill>
              </a:rPr>
              <a:t>为</a:t>
            </a:r>
            <a:r>
              <a:rPr lang="zh-CN" altLang="zh-CN" sz="2600" dirty="0">
                <a:solidFill>
                  <a:schemeClr val="tx1"/>
                </a:solidFill>
              </a:rPr>
              <a:t>研究分析产量（件）和单位成本（元）的关系，设有</a:t>
            </a:r>
            <a:r>
              <a:rPr lang="en-US" altLang="zh-CN" sz="2600" dirty="0">
                <a:solidFill>
                  <a:schemeClr val="tx1"/>
                </a:solidFill>
              </a:rPr>
              <a:t>30</a:t>
            </a:r>
            <a:r>
              <a:rPr lang="zh-CN" altLang="zh-CN" sz="2600" dirty="0">
                <a:solidFill>
                  <a:schemeClr val="tx1"/>
                </a:solidFill>
              </a:rPr>
              <a:t>个同类企业调查得到的原始</a:t>
            </a:r>
            <a:r>
              <a:rPr lang="zh-CN" altLang="zh-CN" sz="2600" dirty="0" smtClean="0">
                <a:solidFill>
                  <a:schemeClr val="tx1"/>
                </a:solidFill>
              </a:rPr>
              <a:t>资料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请描述一下单位成本与产量之间的关系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（</a:t>
            </a:r>
            <a:r>
              <a:rPr lang="zh-CN" altLang="en-US" sz="2800" dirty="0" smtClean="0">
                <a:solidFill>
                  <a:srgbClr val="FF0000"/>
                </a:solidFill>
              </a:rPr>
              <a:t>数据见书本</a:t>
            </a:r>
            <a:r>
              <a:rPr lang="zh-CN" altLang="en-US" sz="28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解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编制</a:t>
            </a:r>
            <a:r>
              <a:rPr lang="zh-CN" altLang="zh-CN" sz="2800" dirty="0">
                <a:solidFill>
                  <a:schemeClr val="tx1"/>
                </a:solidFill>
              </a:rPr>
              <a:t>如下简单相关表：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178524"/>
              </p:ext>
            </p:extLst>
          </p:nvPr>
        </p:nvGraphicFramePr>
        <p:xfrm>
          <a:off x="1763688" y="3356992"/>
          <a:ext cx="5184576" cy="3082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7452"/>
                <a:gridCol w="701295"/>
                <a:gridCol w="712149"/>
                <a:gridCol w="609459"/>
                <a:gridCol w="557697"/>
                <a:gridCol w="1276524"/>
              </a:tblGrid>
              <a:tr h="238909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表</a:t>
                      </a:r>
                      <a:r>
                        <a:rPr lang="en-US" sz="1800" kern="0" dirty="0">
                          <a:effectLst/>
                        </a:rPr>
                        <a:t>3-11</a:t>
                      </a:r>
                      <a:r>
                        <a:rPr lang="zh-CN" sz="1800" kern="0" dirty="0">
                          <a:effectLst/>
                        </a:rPr>
                        <a:t>该企业的单位成本与产量的简单相关表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16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40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7030A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30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FF00"/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产量（件）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80</a:t>
                      </a:r>
                      <a:endParaRPr lang="zh-CN" sz="14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80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141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单位成本（元）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15</a:t>
                      </a:r>
                      <a:endParaRPr lang="zh-CN" sz="14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标注 4"/>
          <p:cNvSpPr/>
          <p:nvPr/>
        </p:nvSpPr>
        <p:spPr>
          <a:xfrm>
            <a:off x="7524328" y="2924944"/>
            <a:ext cx="1368152" cy="3528392"/>
          </a:xfrm>
          <a:prstGeom prst="wedgeRectCallout">
            <a:avLst>
              <a:gd name="adj1" fmla="val -94285"/>
              <a:gd name="adj2" fmla="val -5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 smtClean="0">
                <a:solidFill>
                  <a:srgbClr val="FF0000"/>
                </a:solidFill>
              </a:rPr>
              <a:t>随着</a:t>
            </a:r>
            <a:r>
              <a:rPr lang="zh-CN" altLang="zh-CN" b="1" dirty="0">
                <a:solidFill>
                  <a:srgbClr val="FF0000"/>
                </a:solidFill>
              </a:rPr>
              <a:t>产量的增加</a:t>
            </a:r>
            <a:r>
              <a:rPr lang="zh-CN" altLang="zh-CN" b="1" dirty="0">
                <a:solidFill>
                  <a:schemeClr val="tx1"/>
                </a:solidFill>
              </a:rPr>
              <a:t>，单</a:t>
            </a:r>
            <a:r>
              <a:rPr lang="zh-CN" altLang="zh-CN" b="1" dirty="0">
                <a:solidFill>
                  <a:srgbClr val="FF0000"/>
                </a:solidFill>
              </a:rPr>
              <a:t>位成本也有降低的趋势。</a:t>
            </a:r>
            <a:r>
              <a:rPr lang="zh-CN" altLang="zh-CN" b="1" dirty="0">
                <a:solidFill>
                  <a:schemeClr val="tx1"/>
                </a:solidFill>
              </a:rPr>
              <a:t>尽管在同样产量的情况下，单位成本存在差异，但是仍然体现两者存在一定的依存关系。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2736304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相关图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用来反映两个变量之间相关关系的图，又称</a:t>
            </a:r>
            <a:r>
              <a:rPr lang="zh-CN" altLang="zh-CN" sz="2600" dirty="0">
                <a:solidFill>
                  <a:srgbClr val="FF0000"/>
                </a:solidFill>
              </a:rPr>
              <a:t>散点图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0000"/>
                </a:solidFill>
              </a:rPr>
              <a:t>散布</a:t>
            </a:r>
            <a:r>
              <a:rPr lang="zh-CN" altLang="zh-CN" sz="2600" dirty="0" smtClean="0">
                <a:solidFill>
                  <a:srgbClr val="FF0000"/>
                </a:solidFill>
              </a:rPr>
              <a:t>图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4572000" y="1556792"/>
            <a:ext cx="2736304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3.21  </a:t>
            </a:r>
            <a:r>
              <a:rPr lang="zh-CN" altLang="zh-CN" sz="2400" dirty="0" smtClean="0">
                <a:solidFill>
                  <a:schemeClr val="tx1"/>
                </a:solidFill>
              </a:rPr>
              <a:t>根据</a:t>
            </a:r>
            <a:r>
              <a:rPr lang="zh-CN" altLang="zh-CN" sz="2400" dirty="0">
                <a:solidFill>
                  <a:schemeClr val="tx1"/>
                </a:solidFill>
              </a:rPr>
              <a:t>例</a:t>
            </a:r>
            <a:r>
              <a:rPr lang="en-US" altLang="zh-CN" sz="2400" dirty="0">
                <a:solidFill>
                  <a:schemeClr val="tx1"/>
                </a:solidFill>
              </a:rPr>
              <a:t>3.20</a:t>
            </a:r>
            <a:r>
              <a:rPr lang="zh-CN" altLang="zh-CN" sz="2400" dirty="0">
                <a:solidFill>
                  <a:schemeClr val="tx1"/>
                </a:solidFill>
              </a:rPr>
              <a:t>的原始数据，请编制该企业的单位成本与产量的</a:t>
            </a:r>
            <a:r>
              <a:rPr lang="zh-CN" altLang="zh-CN" sz="2400" dirty="0" smtClean="0">
                <a:solidFill>
                  <a:srgbClr val="FF0000"/>
                </a:solidFill>
              </a:rPr>
              <a:t>相关图</a:t>
            </a:r>
            <a:r>
              <a:rPr lang="zh-CN" altLang="en-US" sz="2400" dirty="0" smtClean="0">
                <a:solidFill>
                  <a:srgbClr val="FF0000"/>
                </a:solidFill>
              </a:rPr>
              <a:t>。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 algn="l"/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7" y="3212976"/>
            <a:ext cx="3312369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圆角矩形标注 1"/>
          <p:cNvSpPr/>
          <p:nvPr/>
        </p:nvSpPr>
        <p:spPr>
          <a:xfrm>
            <a:off x="7812360" y="3212976"/>
            <a:ext cx="1008112" cy="2736304"/>
          </a:xfrm>
          <a:prstGeom prst="wedgeRoundRectCallout">
            <a:avLst>
              <a:gd name="adj1" fmla="val -67631"/>
              <a:gd name="adj2" fmla="val -257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 smtClean="0">
                <a:solidFill>
                  <a:schemeClr val="tx1"/>
                </a:solidFill>
              </a:rPr>
              <a:t>可知单位</a:t>
            </a:r>
            <a:r>
              <a:rPr lang="zh-CN" altLang="zh-CN" b="1" dirty="0">
                <a:solidFill>
                  <a:schemeClr val="tx1"/>
                </a:solidFill>
              </a:rPr>
              <a:t>成本和产量之间</a:t>
            </a:r>
            <a:r>
              <a:rPr lang="zh-CN" altLang="zh-CN" b="1" dirty="0">
                <a:solidFill>
                  <a:srgbClr val="FF0000"/>
                </a:solidFill>
              </a:rPr>
              <a:t>呈现负的</a:t>
            </a:r>
            <a:r>
              <a:rPr lang="zh-CN" altLang="zh-CN" b="1" dirty="0" smtClean="0">
                <a:solidFill>
                  <a:srgbClr val="FF0000"/>
                </a:solidFill>
              </a:rPr>
              <a:t>线性相关</a:t>
            </a:r>
            <a:r>
              <a:rPr lang="zh-CN" altLang="en-US" b="1" dirty="0">
                <a:solidFill>
                  <a:srgbClr val="FF0000"/>
                </a:solidFill>
              </a:rPr>
              <a:t>关系</a:t>
            </a:r>
            <a:endParaRPr lang="zh-CN" altLang="zh-CN" b="1" dirty="0">
              <a:solidFill>
                <a:srgbClr val="FF0000"/>
              </a:solidFill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611560" y="1484784"/>
            <a:ext cx="828092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相关系数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由</a:t>
            </a:r>
            <a:r>
              <a:rPr lang="zh-CN" altLang="zh-CN" sz="2600" dirty="0">
                <a:solidFill>
                  <a:srgbClr val="7030A0"/>
                </a:solidFill>
              </a:rPr>
              <a:t>卡尔·皮尔森</a:t>
            </a:r>
            <a:r>
              <a:rPr lang="en-US" altLang="zh-CN" sz="2600" dirty="0">
                <a:solidFill>
                  <a:schemeClr val="tx1"/>
                </a:solidFill>
              </a:rPr>
              <a:t>(</a:t>
            </a:r>
            <a:r>
              <a:rPr lang="en-US" altLang="zh-CN" sz="2600" dirty="0">
                <a:solidFill>
                  <a:srgbClr val="7030A0"/>
                </a:solidFill>
              </a:rPr>
              <a:t>Karl Pearson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在</a:t>
            </a:r>
            <a:r>
              <a:rPr lang="en-US" altLang="zh-CN" sz="2600" dirty="0">
                <a:solidFill>
                  <a:schemeClr val="tx1"/>
                </a:solidFill>
              </a:rPr>
              <a:t>1880</a:t>
            </a:r>
            <a:r>
              <a:rPr lang="zh-CN" altLang="zh-CN" sz="2600" dirty="0">
                <a:solidFill>
                  <a:schemeClr val="tx1"/>
                </a:solidFill>
              </a:rPr>
              <a:t>年代</a:t>
            </a:r>
            <a:r>
              <a:rPr lang="zh-CN" altLang="zh-CN" sz="2600" dirty="0" smtClean="0">
                <a:solidFill>
                  <a:schemeClr val="tx1"/>
                </a:solidFill>
              </a:rPr>
              <a:t>提出</a:t>
            </a:r>
            <a:r>
              <a:rPr lang="zh-CN" altLang="en-US" sz="2600" dirty="0">
                <a:solidFill>
                  <a:schemeClr val="tx1"/>
                </a:solidFill>
              </a:rPr>
              <a:t>；</a:t>
            </a:r>
            <a:r>
              <a:rPr lang="zh-CN" altLang="zh-CN" sz="2600" dirty="0" smtClean="0">
                <a:solidFill>
                  <a:schemeClr val="tx1"/>
                </a:solidFill>
              </a:rPr>
              <a:t>简单</a:t>
            </a:r>
            <a:r>
              <a:rPr lang="zh-CN" altLang="zh-CN" sz="2600" dirty="0">
                <a:solidFill>
                  <a:schemeClr val="tx1"/>
                </a:solidFill>
              </a:rPr>
              <a:t>相关系数（</a:t>
            </a:r>
            <a:r>
              <a:rPr lang="en-US" altLang="zh-CN" sz="2600" dirty="0">
                <a:solidFill>
                  <a:schemeClr val="tx1"/>
                </a:solidFill>
              </a:rPr>
              <a:t>correlation coefficient</a:t>
            </a:r>
            <a:r>
              <a:rPr lang="zh-CN" altLang="zh-CN" sz="2600" dirty="0" smtClean="0">
                <a:solidFill>
                  <a:schemeClr val="tx1"/>
                </a:solidFill>
              </a:rPr>
              <a:t>）或</a:t>
            </a:r>
            <a:r>
              <a:rPr lang="zh-CN" altLang="zh-CN" sz="2600" dirty="0">
                <a:solidFill>
                  <a:schemeClr val="tx1"/>
                </a:solidFill>
              </a:rPr>
              <a:t>称线性相关</a:t>
            </a:r>
            <a:r>
              <a:rPr lang="zh-CN" altLang="zh-CN" sz="2600" dirty="0" smtClean="0">
                <a:solidFill>
                  <a:schemeClr val="tx1"/>
                </a:solidFill>
              </a:rPr>
              <a:t>系数，是</a:t>
            </a:r>
            <a:r>
              <a:rPr lang="zh-CN" altLang="zh-CN" sz="2600" dirty="0">
                <a:solidFill>
                  <a:srgbClr val="FF0000"/>
                </a:solidFill>
              </a:rPr>
              <a:t>衡量两个随机变量之间线性相关程度</a:t>
            </a:r>
            <a:r>
              <a:rPr lang="zh-CN" altLang="zh-CN" sz="2600" dirty="0">
                <a:solidFill>
                  <a:schemeClr val="tx1"/>
                </a:solidFill>
              </a:rPr>
              <a:t>的指标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en-US" sz="2600" dirty="0" smtClean="0">
                <a:solidFill>
                  <a:srgbClr val="FF0000"/>
                </a:solidFill>
              </a:rPr>
              <a:t>简</a:t>
            </a:r>
            <a:r>
              <a:rPr lang="zh-CN" altLang="zh-CN" sz="2600" dirty="0" smtClean="0">
                <a:solidFill>
                  <a:srgbClr val="FF0000"/>
                </a:solidFill>
              </a:rPr>
              <a:t>单相关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基本的相关关系，它</a:t>
            </a:r>
            <a:r>
              <a:rPr lang="zh-CN" altLang="zh-CN" sz="2600" dirty="0">
                <a:solidFill>
                  <a:srgbClr val="FF0000"/>
                </a:solidFill>
              </a:rPr>
              <a:t>是复相关和偏相关的</a:t>
            </a:r>
            <a:r>
              <a:rPr lang="zh-CN" altLang="zh-CN" sz="2600" dirty="0" smtClean="0">
                <a:solidFill>
                  <a:srgbClr val="FF0000"/>
                </a:solidFill>
              </a:rPr>
              <a:t>基础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en-US" sz="2600" dirty="0">
                <a:solidFill>
                  <a:schemeClr val="tx1"/>
                </a:solidFill>
              </a:rPr>
              <a:t>我们</a:t>
            </a:r>
            <a:r>
              <a:rPr lang="zh-CN" altLang="zh-CN" sz="2600" dirty="0" smtClean="0">
                <a:solidFill>
                  <a:schemeClr val="tx1"/>
                </a:solidFill>
              </a:rPr>
              <a:t>主要</a:t>
            </a:r>
            <a:r>
              <a:rPr lang="zh-CN" altLang="zh-CN" sz="2600" dirty="0">
                <a:solidFill>
                  <a:schemeClr val="tx1"/>
                </a:solidFill>
              </a:rPr>
              <a:t>研究</a:t>
            </a:r>
            <a:r>
              <a:rPr lang="zh-CN" altLang="zh-CN" sz="2600" dirty="0" smtClean="0">
                <a:solidFill>
                  <a:schemeClr val="tx1"/>
                </a:solidFill>
              </a:rPr>
              <a:t>线性的</a:t>
            </a:r>
            <a:r>
              <a:rPr lang="zh-CN" altLang="en-US" sz="2600" dirty="0" smtClean="0">
                <a:solidFill>
                  <a:schemeClr val="tx1"/>
                </a:solidFill>
              </a:rPr>
              <a:t>简</a:t>
            </a:r>
            <a:r>
              <a:rPr lang="zh-CN" altLang="zh-CN" sz="2600" dirty="0" smtClean="0">
                <a:solidFill>
                  <a:schemeClr val="tx1"/>
                </a:solidFill>
              </a:rPr>
              <a:t>单相关系数</a:t>
            </a:r>
            <a:r>
              <a:rPr lang="zh-CN" altLang="en-US" sz="2600" dirty="0" smtClean="0">
                <a:solidFill>
                  <a:schemeClr val="tx1"/>
                </a:solidFill>
              </a:rPr>
              <a:t>，一般用</a:t>
            </a:r>
            <a:r>
              <a:rPr lang="en-US" altLang="zh-CN" sz="2600" dirty="0" smtClean="0">
                <a:solidFill>
                  <a:schemeClr val="tx1"/>
                </a:solidFill>
              </a:rPr>
              <a:t>r</a:t>
            </a:r>
            <a:r>
              <a:rPr lang="zh-CN" altLang="en-US" sz="2600" dirty="0" smtClean="0">
                <a:solidFill>
                  <a:schemeClr val="tx1"/>
                </a:solidFill>
              </a:rPr>
              <a:t>表示。</a:t>
            </a: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185686"/>
              </p:ext>
            </p:extLst>
          </p:nvPr>
        </p:nvGraphicFramePr>
        <p:xfrm>
          <a:off x="2195736" y="4509120"/>
          <a:ext cx="1872208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1" name="公式" r:id="rId3" imgW="647419" imgH="495085" progId="Equation.3">
                  <p:embed/>
                </p:oleObj>
              </mc:Choice>
              <mc:Fallback>
                <p:oleObj name="公式" r:id="rId3" imgW="647419" imgH="49508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509120"/>
                        <a:ext cx="1872208" cy="12241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标注 7"/>
          <p:cNvSpPr/>
          <p:nvPr/>
        </p:nvSpPr>
        <p:spPr>
          <a:xfrm>
            <a:off x="4932040" y="4221088"/>
            <a:ext cx="3744416" cy="2160240"/>
          </a:xfrm>
          <a:prstGeom prst="wedgeRectCallout">
            <a:avLst>
              <a:gd name="adj1" fmla="val -71163"/>
              <a:gd name="adj2" fmla="val -61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983025"/>
              </p:ext>
            </p:extLst>
          </p:nvPr>
        </p:nvGraphicFramePr>
        <p:xfrm>
          <a:off x="4988768" y="4339567"/>
          <a:ext cx="3687688" cy="1897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2" name="公式" r:id="rId5" imgW="2984500" imgH="1460500" progId="Equation.3">
                  <p:embed/>
                </p:oleObj>
              </mc:Choice>
              <mc:Fallback>
                <p:oleObj name="公式" r:id="rId5" imgW="2984500" imgH="14605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8768" y="4339567"/>
                        <a:ext cx="3687688" cy="189774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42256" y="1340768"/>
            <a:ext cx="3168352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/>
              <a:t>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所以</a:t>
            </a:r>
            <a:r>
              <a:rPr lang="zh-CN" altLang="zh-CN" sz="2800" dirty="0">
                <a:solidFill>
                  <a:schemeClr val="tx1"/>
                </a:solidFill>
              </a:rPr>
              <a:t>，相关系数的计算公式为：</a:t>
            </a: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530125"/>
              </p:ext>
            </p:extLst>
          </p:nvPr>
        </p:nvGraphicFramePr>
        <p:xfrm>
          <a:off x="755576" y="2708920"/>
          <a:ext cx="2952328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3" name="公式" r:id="rId3" imgW="1511300" imgH="584200" progId="Equation.3">
                  <p:embed/>
                </p:oleObj>
              </mc:Choice>
              <mc:Fallback>
                <p:oleObj name="公式" r:id="rId3" imgW="1511300" imgH="584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708920"/>
                        <a:ext cx="2952328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副标题 2"/>
          <p:cNvSpPr txBox="1">
            <a:spLocks/>
          </p:cNvSpPr>
          <p:nvPr/>
        </p:nvSpPr>
        <p:spPr>
          <a:xfrm>
            <a:off x="3707904" y="1340768"/>
            <a:ext cx="5328592" cy="55172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zh-CN" altLang="zh-CN" sz="4500" dirty="0" smtClean="0">
                <a:solidFill>
                  <a:schemeClr val="tx1"/>
                </a:solidFill>
              </a:rPr>
              <a:t>相关系数</a:t>
            </a:r>
            <a:r>
              <a:rPr lang="en-US" altLang="zh-CN" sz="4500" dirty="0" smtClean="0">
                <a:solidFill>
                  <a:schemeClr val="tx1"/>
                </a:solidFill>
              </a:rPr>
              <a:t> </a:t>
            </a:r>
            <a:r>
              <a:rPr lang="zh-CN" altLang="zh-CN" sz="4500" dirty="0">
                <a:solidFill>
                  <a:schemeClr val="tx1"/>
                </a:solidFill>
              </a:rPr>
              <a:t>有以下</a:t>
            </a:r>
            <a:r>
              <a:rPr lang="zh-CN" altLang="zh-CN" sz="4500" dirty="0">
                <a:solidFill>
                  <a:srgbClr val="FF0000"/>
                </a:solidFill>
              </a:rPr>
              <a:t>性质</a:t>
            </a:r>
            <a:r>
              <a:rPr lang="zh-CN" altLang="zh-CN" sz="4500" dirty="0" smtClean="0">
                <a:solidFill>
                  <a:schemeClr val="tx1"/>
                </a:solidFill>
              </a:rPr>
              <a:t>：</a:t>
            </a:r>
            <a:endParaRPr lang="en-US" altLang="zh-CN" sz="4500" dirty="0" smtClean="0">
              <a:solidFill>
                <a:schemeClr val="tx1"/>
              </a:solidFill>
            </a:endParaRPr>
          </a:p>
          <a:p>
            <a:pPr marL="571500" indent="-5715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3500" dirty="0">
                <a:solidFill>
                  <a:schemeClr val="tx1"/>
                </a:solidFill>
              </a:rPr>
              <a:t>r</a:t>
            </a:r>
            <a:r>
              <a:rPr lang="zh-CN" altLang="zh-CN" sz="3500" dirty="0" smtClean="0">
                <a:solidFill>
                  <a:schemeClr val="tx1"/>
                </a:solidFill>
              </a:rPr>
              <a:t>当</a:t>
            </a:r>
            <a:r>
              <a:rPr lang="en-US" altLang="zh-CN" sz="3500" dirty="0" smtClean="0">
                <a:solidFill>
                  <a:schemeClr val="tx1"/>
                </a:solidFill>
              </a:rPr>
              <a:t> </a:t>
            </a:r>
            <a:r>
              <a:rPr lang="en-US" altLang="zh-CN" sz="3500" dirty="0">
                <a:solidFill>
                  <a:schemeClr val="tx1"/>
                </a:solidFill>
              </a:rPr>
              <a:t>=1</a:t>
            </a:r>
            <a:r>
              <a:rPr lang="zh-CN" altLang="zh-CN" sz="3500" dirty="0">
                <a:solidFill>
                  <a:schemeClr val="tx1"/>
                </a:solidFill>
              </a:rPr>
              <a:t>时，</a:t>
            </a:r>
            <a:r>
              <a:rPr lang="en-US" altLang="zh-CN" sz="3500" dirty="0">
                <a:solidFill>
                  <a:schemeClr val="tx1"/>
                </a:solidFill>
              </a:rPr>
              <a:t> </a:t>
            </a:r>
            <a:r>
              <a:rPr lang="en-US" altLang="zh-CN" sz="3500" dirty="0" smtClean="0">
                <a:solidFill>
                  <a:schemeClr val="tx1"/>
                </a:solidFill>
              </a:rPr>
              <a:t>x</a:t>
            </a:r>
            <a:r>
              <a:rPr lang="zh-CN" altLang="zh-CN" sz="3500" dirty="0" smtClean="0">
                <a:solidFill>
                  <a:schemeClr val="tx1"/>
                </a:solidFill>
              </a:rPr>
              <a:t>与</a:t>
            </a:r>
            <a:r>
              <a:rPr lang="en-US" altLang="zh-CN" sz="3500" dirty="0" smtClean="0">
                <a:solidFill>
                  <a:schemeClr val="tx1"/>
                </a:solidFill>
              </a:rPr>
              <a:t> y</a:t>
            </a:r>
            <a:r>
              <a:rPr lang="zh-CN" altLang="zh-CN" sz="3500" dirty="0" smtClean="0">
                <a:solidFill>
                  <a:schemeClr val="tx1"/>
                </a:solidFill>
              </a:rPr>
              <a:t>为</a:t>
            </a:r>
            <a:r>
              <a:rPr lang="zh-CN" altLang="zh-CN" sz="3500" dirty="0">
                <a:solidFill>
                  <a:srgbClr val="FF0000"/>
                </a:solidFill>
              </a:rPr>
              <a:t>完全</a:t>
            </a:r>
            <a:r>
              <a:rPr lang="zh-CN" altLang="zh-CN" sz="3500" dirty="0" smtClean="0">
                <a:solidFill>
                  <a:srgbClr val="FF0000"/>
                </a:solidFill>
              </a:rPr>
              <a:t>线性相关</a:t>
            </a:r>
            <a:r>
              <a:rPr lang="en-US" altLang="zh-CN" sz="3500" dirty="0" smtClean="0">
                <a:solidFill>
                  <a:schemeClr val="tx1"/>
                </a:solidFill>
              </a:rPr>
              <a:t>;</a:t>
            </a: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当</a:t>
            </a:r>
            <a:r>
              <a:rPr lang="en-US" altLang="zh-CN" sz="3500" dirty="0">
                <a:solidFill>
                  <a:schemeClr val="tx1"/>
                </a:solidFill>
              </a:rPr>
              <a:t> r=0</a:t>
            </a:r>
            <a:r>
              <a:rPr lang="zh-CN" altLang="zh-CN" sz="3500" dirty="0">
                <a:solidFill>
                  <a:schemeClr val="tx1"/>
                </a:solidFill>
              </a:rPr>
              <a:t>时，</a:t>
            </a:r>
            <a:r>
              <a:rPr lang="en-US" altLang="zh-CN" sz="3500" dirty="0">
                <a:solidFill>
                  <a:schemeClr val="tx1"/>
                </a:solidFill>
              </a:rPr>
              <a:t> </a:t>
            </a:r>
            <a:r>
              <a:rPr lang="en-US" altLang="zh-CN" sz="3500" dirty="0" smtClean="0">
                <a:solidFill>
                  <a:schemeClr val="tx1"/>
                </a:solidFill>
              </a:rPr>
              <a:t>x</a:t>
            </a:r>
            <a:r>
              <a:rPr lang="zh-CN" altLang="zh-CN" sz="3500" dirty="0" smtClean="0">
                <a:solidFill>
                  <a:schemeClr val="tx1"/>
                </a:solidFill>
              </a:rPr>
              <a:t>与</a:t>
            </a:r>
            <a:r>
              <a:rPr lang="en-US" altLang="zh-CN" sz="3500" dirty="0" smtClean="0">
                <a:solidFill>
                  <a:schemeClr val="tx1"/>
                </a:solidFill>
              </a:rPr>
              <a:t> y</a:t>
            </a:r>
            <a:r>
              <a:rPr lang="zh-CN" altLang="zh-CN" sz="3500" dirty="0" smtClean="0">
                <a:solidFill>
                  <a:srgbClr val="FF0000"/>
                </a:solidFill>
              </a:rPr>
              <a:t>不相关</a:t>
            </a:r>
            <a:r>
              <a:rPr lang="zh-CN" altLang="zh-CN" sz="3500" dirty="0">
                <a:solidFill>
                  <a:schemeClr val="tx1"/>
                </a:solidFill>
              </a:rPr>
              <a:t>，即</a:t>
            </a:r>
            <a:r>
              <a:rPr lang="en-US" altLang="zh-CN" sz="3500" dirty="0">
                <a:solidFill>
                  <a:schemeClr val="tx1"/>
                </a:solidFill>
              </a:rPr>
              <a:t> </a:t>
            </a:r>
            <a:r>
              <a:rPr lang="en-US" altLang="zh-CN" sz="3500" dirty="0" smtClean="0">
                <a:solidFill>
                  <a:schemeClr val="tx1"/>
                </a:solidFill>
              </a:rPr>
              <a:t>x</a:t>
            </a:r>
            <a:r>
              <a:rPr lang="zh-CN" altLang="zh-CN" sz="3500" dirty="0" smtClean="0">
                <a:solidFill>
                  <a:schemeClr val="tx1"/>
                </a:solidFill>
              </a:rPr>
              <a:t>与</a:t>
            </a:r>
            <a:r>
              <a:rPr lang="en-US" altLang="zh-CN" sz="3500" dirty="0" smtClean="0">
                <a:solidFill>
                  <a:schemeClr val="tx1"/>
                </a:solidFill>
              </a:rPr>
              <a:t> y</a:t>
            </a:r>
            <a:r>
              <a:rPr lang="zh-CN" altLang="zh-CN" sz="3500" dirty="0" smtClean="0">
                <a:solidFill>
                  <a:schemeClr val="tx1"/>
                </a:solidFill>
              </a:rPr>
              <a:t>是</a:t>
            </a:r>
            <a:r>
              <a:rPr lang="zh-CN" altLang="zh-CN" sz="3500" dirty="0">
                <a:solidFill>
                  <a:schemeClr val="tx1"/>
                </a:solidFill>
              </a:rPr>
              <a:t>完全没有线性关系</a:t>
            </a:r>
            <a:r>
              <a:rPr lang="en-US" altLang="zh-CN" sz="3500" dirty="0">
                <a:solidFill>
                  <a:schemeClr val="tx1"/>
                </a:solidFill>
              </a:rPr>
              <a:t>;</a:t>
            </a: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当</a:t>
            </a:r>
            <a:r>
              <a:rPr lang="en-US" altLang="zh-CN" sz="3500" dirty="0">
                <a:solidFill>
                  <a:schemeClr val="tx1"/>
                </a:solidFill>
              </a:rPr>
              <a:t>0&lt; </a:t>
            </a:r>
            <a:r>
              <a:rPr lang="en-US" altLang="zh-CN" sz="3500" dirty="0" smtClean="0">
                <a:solidFill>
                  <a:schemeClr val="tx1"/>
                </a:solidFill>
              </a:rPr>
              <a:t>  &lt;</a:t>
            </a:r>
            <a:r>
              <a:rPr lang="en-US" altLang="zh-CN" sz="3500" dirty="0">
                <a:solidFill>
                  <a:schemeClr val="tx1"/>
                </a:solidFill>
              </a:rPr>
              <a:t>1</a:t>
            </a:r>
            <a:r>
              <a:rPr lang="zh-CN" altLang="zh-CN" sz="3500" dirty="0">
                <a:solidFill>
                  <a:schemeClr val="tx1"/>
                </a:solidFill>
              </a:rPr>
              <a:t>时，表明</a:t>
            </a:r>
            <a:r>
              <a:rPr lang="en-US" altLang="zh-CN" sz="3500" dirty="0">
                <a:solidFill>
                  <a:schemeClr val="tx1"/>
                </a:solidFill>
              </a:rPr>
              <a:t> </a:t>
            </a:r>
            <a:r>
              <a:rPr lang="en-US" altLang="zh-CN" sz="3500" dirty="0" smtClean="0">
                <a:solidFill>
                  <a:schemeClr val="tx1"/>
                </a:solidFill>
              </a:rPr>
              <a:t>x</a:t>
            </a:r>
            <a:r>
              <a:rPr lang="zh-CN" altLang="zh-CN" sz="3500" dirty="0" smtClean="0">
                <a:solidFill>
                  <a:schemeClr val="tx1"/>
                </a:solidFill>
              </a:rPr>
              <a:t>与</a:t>
            </a:r>
            <a:r>
              <a:rPr lang="en-US" altLang="zh-CN" sz="3500" dirty="0" smtClean="0">
                <a:solidFill>
                  <a:schemeClr val="tx1"/>
                </a:solidFill>
              </a:rPr>
              <a:t> y</a:t>
            </a:r>
            <a:r>
              <a:rPr lang="zh-CN" altLang="zh-CN" sz="3500" dirty="0" smtClean="0">
                <a:solidFill>
                  <a:schemeClr val="tx1"/>
                </a:solidFill>
              </a:rPr>
              <a:t>存在</a:t>
            </a:r>
            <a:r>
              <a:rPr lang="zh-CN" altLang="zh-CN" sz="3500" dirty="0">
                <a:solidFill>
                  <a:schemeClr val="tx1"/>
                </a:solidFill>
              </a:rPr>
              <a:t>一定的</a:t>
            </a:r>
            <a:r>
              <a:rPr lang="zh-CN" altLang="zh-CN" sz="3500" dirty="0" smtClean="0">
                <a:solidFill>
                  <a:schemeClr val="tx1"/>
                </a:solidFill>
              </a:rPr>
              <a:t>线性关系</a:t>
            </a:r>
            <a:r>
              <a:rPr lang="en-US" altLang="zh-CN" sz="3500" dirty="0">
                <a:solidFill>
                  <a:schemeClr val="tx1"/>
                </a:solidFill>
              </a:rPr>
              <a:t>;</a:t>
            </a: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相关系数的取值范围为</a:t>
            </a:r>
            <a:r>
              <a:rPr lang="en-US" altLang="zh-CN" sz="3500" dirty="0">
                <a:solidFill>
                  <a:schemeClr val="tx1"/>
                </a:solidFill>
              </a:rPr>
              <a:t>[-1,1]</a:t>
            </a:r>
            <a:r>
              <a:rPr lang="zh-CN" altLang="zh-CN" sz="3500" dirty="0">
                <a:solidFill>
                  <a:schemeClr val="tx1"/>
                </a:solidFill>
              </a:rPr>
              <a:t>，</a:t>
            </a:r>
            <a:r>
              <a:rPr lang="en-US" altLang="zh-CN" sz="3500" dirty="0">
                <a:solidFill>
                  <a:schemeClr val="tx1"/>
                </a:solidFill>
              </a:rPr>
              <a:t> </a:t>
            </a:r>
            <a:r>
              <a:rPr lang="en-US" altLang="zh-CN" sz="3500" dirty="0" smtClean="0">
                <a:solidFill>
                  <a:srgbClr val="FF0000"/>
                </a:solidFill>
              </a:rPr>
              <a:t>r&gt;0</a:t>
            </a:r>
            <a:r>
              <a:rPr lang="zh-CN" altLang="zh-CN" sz="3500" dirty="0">
                <a:solidFill>
                  <a:srgbClr val="FF0000"/>
                </a:solidFill>
              </a:rPr>
              <a:t>表示正相关，</a:t>
            </a:r>
            <a:r>
              <a:rPr lang="en-US" altLang="zh-CN" sz="3500" dirty="0">
                <a:solidFill>
                  <a:srgbClr val="FF0000"/>
                </a:solidFill>
              </a:rPr>
              <a:t> </a:t>
            </a:r>
            <a:r>
              <a:rPr lang="en-US" altLang="zh-CN" sz="3500" dirty="0" smtClean="0">
                <a:solidFill>
                  <a:srgbClr val="FF0000"/>
                </a:solidFill>
              </a:rPr>
              <a:t>r&lt;0</a:t>
            </a:r>
            <a:r>
              <a:rPr lang="zh-CN" altLang="zh-CN" sz="3500" dirty="0">
                <a:solidFill>
                  <a:srgbClr val="FF0000"/>
                </a:solidFill>
              </a:rPr>
              <a:t>表示</a:t>
            </a:r>
            <a:r>
              <a:rPr lang="zh-CN" altLang="zh-CN" sz="3500" dirty="0" smtClean="0">
                <a:solidFill>
                  <a:srgbClr val="FF0000"/>
                </a:solidFill>
              </a:rPr>
              <a:t>负相关</a:t>
            </a:r>
            <a:r>
              <a:rPr lang="en-US" altLang="zh-CN" sz="3500" dirty="0" smtClean="0">
                <a:solidFill>
                  <a:srgbClr val="FF0000"/>
                </a:solidFill>
              </a:rPr>
              <a:t>;</a:t>
            </a:r>
            <a:endParaRPr lang="en-US" altLang="zh-CN" sz="3500" dirty="0">
              <a:solidFill>
                <a:srgbClr val="FF0000"/>
              </a:solidFill>
            </a:endParaRP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若</a:t>
            </a:r>
            <a:r>
              <a:rPr lang="en-US" altLang="zh-CN" sz="3500" dirty="0">
                <a:solidFill>
                  <a:schemeClr val="tx1"/>
                </a:solidFill>
              </a:rPr>
              <a:t>X</a:t>
            </a:r>
            <a:r>
              <a:rPr lang="zh-CN" altLang="zh-CN" sz="3500" dirty="0">
                <a:solidFill>
                  <a:schemeClr val="tx1"/>
                </a:solidFill>
              </a:rPr>
              <a:t>与</a:t>
            </a:r>
            <a:r>
              <a:rPr lang="en-US" altLang="zh-CN" sz="3500" dirty="0">
                <a:solidFill>
                  <a:schemeClr val="tx1"/>
                </a:solidFill>
              </a:rPr>
              <a:t>Y</a:t>
            </a:r>
            <a:r>
              <a:rPr lang="zh-CN" altLang="zh-CN" sz="3500" dirty="0">
                <a:solidFill>
                  <a:schemeClr val="tx1"/>
                </a:solidFill>
              </a:rPr>
              <a:t>统计上独立，则它们之间的相关系数为</a:t>
            </a:r>
            <a:r>
              <a:rPr lang="zh-CN" altLang="zh-CN" sz="3500" dirty="0" smtClean="0">
                <a:solidFill>
                  <a:schemeClr val="tx1"/>
                </a:solidFill>
              </a:rPr>
              <a:t>零</a:t>
            </a:r>
            <a:r>
              <a:rPr lang="en-US" altLang="zh-CN" sz="3500" dirty="0" smtClean="0">
                <a:solidFill>
                  <a:schemeClr val="tx1"/>
                </a:solidFill>
              </a:rPr>
              <a:t>;</a:t>
            </a:r>
            <a:endParaRPr lang="en-US" altLang="zh-CN" sz="35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相关系数是线性关联或线性相依的一个度量，它不能用于描述非线性关系</a:t>
            </a:r>
            <a:r>
              <a:rPr lang="en-US" altLang="zh-CN" sz="3500" dirty="0">
                <a:solidFill>
                  <a:schemeClr val="tx1"/>
                </a:solidFill>
              </a:rPr>
              <a:t>;</a:t>
            </a:r>
          </a:p>
          <a:p>
            <a:pPr marL="457200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3500" dirty="0">
                <a:solidFill>
                  <a:schemeClr val="tx1"/>
                </a:solidFill>
              </a:rPr>
              <a:t>相关系数只是两个变量之间线性关联的一个度量，不一定有</a:t>
            </a:r>
            <a:r>
              <a:rPr lang="zh-CN" altLang="zh-CN" sz="3500" dirty="0">
                <a:solidFill>
                  <a:srgbClr val="FF0000"/>
                </a:solidFill>
              </a:rPr>
              <a:t>因果关系</a:t>
            </a:r>
            <a:r>
              <a:rPr lang="zh-CN" altLang="zh-CN" sz="3500" dirty="0">
                <a:solidFill>
                  <a:schemeClr val="tx1"/>
                </a:solidFill>
              </a:rPr>
              <a:t>的</a:t>
            </a:r>
            <a:r>
              <a:rPr lang="zh-CN" altLang="zh-CN" sz="3500" dirty="0" smtClean="0">
                <a:solidFill>
                  <a:schemeClr val="tx1"/>
                </a:solidFill>
              </a:rPr>
              <a:t>含义</a:t>
            </a:r>
            <a:r>
              <a:rPr lang="zh-CN" altLang="en-US" sz="3500" dirty="0">
                <a:solidFill>
                  <a:schemeClr val="tx1"/>
                </a:solidFill>
              </a:rPr>
              <a:t>。</a:t>
            </a:r>
            <a:endParaRPr lang="zh-CN" altLang="zh-CN" sz="3500" dirty="0">
              <a:solidFill>
                <a:schemeClr val="tx1"/>
              </a:solidFill>
            </a:endParaRPr>
          </a:p>
          <a:p>
            <a:pPr algn="l"/>
            <a:endParaRPr lang="zh-CN" altLang="zh-CN" sz="35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051214"/>
              </p:ext>
            </p:extLst>
          </p:nvPr>
        </p:nvGraphicFramePr>
        <p:xfrm>
          <a:off x="4788024" y="2636912"/>
          <a:ext cx="216024" cy="343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4" name="公式" r:id="rId5" imgW="164957" imgH="253780" progId="Equation.3">
                  <p:embed/>
                </p:oleObj>
              </mc:Choice>
              <mc:Fallback>
                <p:oleObj name="公式" r:id="rId5" imgW="164957" imgH="2537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2636912"/>
                        <a:ext cx="216024" cy="3430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248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280920" cy="46085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3000" dirty="0" smtClean="0">
                <a:solidFill>
                  <a:srgbClr val="FF0000"/>
                </a:solidFill>
              </a:rPr>
              <a:t>例</a:t>
            </a:r>
            <a:r>
              <a:rPr lang="en-US" altLang="zh-CN" sz="3000" dirty="0" smtClean="0">
                <a:solidFill>
                  <a:srgbClr val="FF0000"/>
                </a:solidFill>
              </a:rPr>
              <a:t>3.22</a:t>
            </a:r>
            <a:r>
              <a:rPr lang="en-US" altLang="zh-CN" sz="3000" dirty="0">
                <a:solidFill>
                  <a:schemeClr val="tx1"/>
                </a:solidFill>
              </a:rPr>
              <a:t> </a:t>
            </a:r>
            <a:r>
              <a:rPr lang="en-US" altLang="zh-CN" sz="3000" dirty="0" smtClean="0">
                <a:solidFill>
                  <a:schemeClr val="tx1"/>
                </a:solidFill>
              </a:rPr>
              <a:t> </a:t>
            </a:r>
            <a:r>
              <a:rPr lang="zh-CN" altLang="zh-CN" sz="3000" dirty="0" smtClean="0">
                <a:solidFill>
                  <a:schemeClr val="tx1"/>
                </a:solidFill>
              </a:rPr>
              <a:t>关于</a:t>
            </a:r>
            <a:r>
              <a:rPr lang="zh-CN" altLang="zh-CN" sz="3000" dirty="0">
                <a:solidFill>
                  <a:schemeClr val="tx1"/>
                </a:solidFill>
              </a:rPr>
              <a:t>珠江三角洲的</a:t>
            </a:r>
            <a:r>
              <a:rPr lang="en-US" altLang="zh-CN" sz="3000" dirty="0">
                <a:solidFill>
                  <a:schemeClr val="tx1"/>
                </a:solidFill>
              </a:rPr>
              <a:t>15</a:t>
            </a:r>
            <a:r>
              <a:rPr lang="zh-CN" altLang="zh-CN" sz="3000" dirty="0">
                <a:solidFill>
                  <a:schemeClr val="tx1"/>
                </a:solidFill>
              </a:rPr>
              <a:t>个地区某种蔬菜的年需求量与人口增加量的资料，请计算其相关系数</a:t>
            </a:r>
            <a:r>
              <a:rPr lang="zh-CN" altLang="zh-CN" sz="3000" dirty="0" smtClean="0">
                <a:solidFill>
                  <a:schemeClr val="tx1"/>
                </a:solidFill>
              </a:rPr>
              <a:t>。</a:t>
            </a:r>
            <a:r>
              <a:rPr lang="zh-CN" altLang="en-US" sz="3000" dirty="0" smtClean="0">
                <a:solidFill>
                  <a:schemeClr val="tx1"/>
                </a:solidFill>
              </a:rPr>
              <a:t>（</a:t>
            </a:r>
            <a:r>
              <a:rPr lang="zh-CN" altLang="en-US" sz="3000" dirty="0" smtClean="0">
                <a:solidFill>
                  <a:srgbClr val="FF0000"/>
                </a:solidFill>
              </a:rPr>
              <a:t>数据见书本</a:t>
            </a:r>
            <a:r>
              <a:rPr lang="zh-CN" altLang="en-US" sz="3000" dirty="0" smtClean="0">
                <a:solidFill>
                  <a:schemeClr val="tx1"/>
                </a:solidFill>
              </a:rPr>
              <a:t>）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zh-CN" altLang="zh-CN" sz="2800" b="1" dirty="0">
                <a:solidFill>
                  <a:srgbClr val="FF0000"/>
                </a:solidFill>
              </a:rPr>
              <a:t>解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：</a:t>
            </a:r>
            <a:r>
              <a:rPr lang="zh-CN" altLang="zh-CN" sz="2600" dirty="0">
                <a:solidFill>
                  <a:schemeClr val="tx1"/>
                </a:solidFill>
              </a:rPr>
              <a:t>根据公式（</a:t>
            </a:r>
            <a:r>
              <a:rPr lang="en-US" altLang="zh-CN" sz="2600" dirty="0">
                <a:solidFill>
                  <a:schemeClr val="tx1"/>
                </a:solidFill>
              </a:rPr>
              <a:t>3.27</a:t>
            </a:r>
            <a:r>
              <a:rPr lang="zh-CN" altLang="zh-CN" sz="2600" dirty="0">
                <a:solidFill>
                  <a:schemeClr val="tx1"/>
                </a:solidFill>
              </a:rPr>
              <a:t>）可得：</a:t>
            </a: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                               </a:t>
            </a:r>
            <a:r>
              <a:rPr lang="en-US" altLang="zh-CN" sz="4400" dirty="0" smtClean="0">
                <a:solidFill>
                  <a:schemeClr val="tx1"/>
                </a:solidFill>
              </a:rPr>
              <a:t>=</a:t>
            </a:r>
          </a:p>
          <a:p>
            <a:pPr algn="l"/>
            <a:r>
              <a:rPr lang="en-US" altLang="zh-CN" sz="4400" dirty="0">
                <a:solidFill>
                  <a:schemeClr val="tx1"/>
                </a:solidFill>
              </a:rPr>
              <a:t> </a:t>
            </a:r>
            <a:r>
              <a:rPr lang="en-US" altLang="zh-CN" sz="4400" dirty="0" smtClean="0">
                <a:solidFill>
                  <a:schemeClr val="tx1"/>
                </a:solidFill>
              </a:rPr>
              <a:t>                          </a:t>
            </a:r>
          </a:p>
          <a:p>
            <a:pPr algn="l"/>
            <a:r>
              <a:rPr lang="en-US" altLang="zh-CN" sz="4400" dirty="0">
                <a:solidFill>
                  <a:schemeClr val="tx1"/>
                </a:solidFill>
              </a:rPr>
              <a:t> </a:t>
            </a:r>
            <a:r>
              <a:rPr lang="en-US" altLang="zh-CN" sz="4400" dirty="0" smtClean="0">
                <a:solidFill>
                  <a:schemeClr val="tx1"/>
                </a:solidFill>
              </a:rPr>
              <a:t>                         =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817846"/>
              </p:ext>
            </p:extLst>
          </p:nvPr>
        </p:nvGraphicFramePr>
        <p:xfrm>
          <a:off x="899592" y="3140968"/>
          <a:ext cx="259228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3" name="公式" r:id="rId4" imgW="1511300" imgH="584200" progId="Equation.3">
                  <p:embed/>
                </p:oleObj>
              </mc:Choice>
              <mc:Fallback>
                <p:oleObj name="公式" r:id="rId4" imgW="1511300" imgH="584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140968"/>
                        <a:ext cx="2592288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16058"/>
              </p:ext>
            </p:extLst>
          </p:nvPr>
        </p:nvGraphicFramePr>
        <p:xfrm>
          <a:off x="4139952" y="2996952"/>
          <a:ext cx="3528392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4" name="公式" r:id="rId6" imgW="3352680" imgH="1079280" progId="Equation.3">
                  <p:embed/>
                </p:oleObj>
              </mc:Choice>
              <mc:Fallback>
                <p:oleObj name="公式" r:id="rId6" imgW="3352680" imgH="1079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2996952"/>
                        <a:ext cx="3528392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073653"/>
              </p:ext>
            </p:extLst>
          </p:nvPr>
        </p:nvGraphicFramePr>
        <p:xfrm>
          <a:off x="4749250" y="4653136"/>
          <a:ext cx="414323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5" name="公式" r:id="rId8" imgW="2387600" imgH="419100" progId="Equation.3">
                  <p:embed/>
                </p:oleObj>
              </mc:Choice>
              <mc:Fallback>
                <p:oleObj name="公式" r:id="rId8" imgW="2387600" imgH="419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250" y="4653136"/>
                        <a:ext cx="4143230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圆角矩形标注 11"/>
          <p:cNvSpPr/>
          <p:nvPr/>
        </p:nvSpPr>
        <p:spPr>
          <a:xfrm>
            <a:off x="4932040" y="5661248"/>
            <a:ext cx="3816424" cy="864096"/>
          </a:xfrm>
          <a:prstGeom prst="wedgeRoundRectCallout">
            <a:avLst>
              <a:gd name="adj1" fmla="val 45056"/>
              <a:gd name="adj2" fmla="val -1124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400" dirty="0">
                <a:solidFill>
                  <a:schemeClr val="tx1"/>
                </a:solidFill>
              </a:rPr>
              <a:t>存在着高度的正相关</a:t>
            </a:r>
            <a:r>
              <a:rPr lang="zh-CN" altLang="zh-CN" sz="2400" dirty="0" smtClean="0">
                <a:solidFill>
                  <a:schemeClr val="tx1"/>
                </a:solidFill>
              </a:rPr>
              <a:t>关系</a:t>
            </a:r>
            <a:endParaRPr lang="zh-CN" altLang="zh-CN" sz="2400" dirty="0">
              <a:solidFill>
                <a:schemeClr val="tx1"/>
              </a:solidFill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501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  3.5.3   </a:t>
            </a:r>
            <a:r>
              <a:rPr lang="zh-CN" altLang="en-US" sz="2800" dirty="0" smtClean="0">
                <a:solidFill>
                  <a:schemeClr val="tx1"/>
                </a:solidFill>
              </a:rPr>
              <a:t>相关系数的显著性检验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  <a:r>
              <a:rPr lang="zh-CN" altLang="en-US" sz="3200" dirty="0" smtClean="0">
                <a:solidFill>
                  <a:srgbClr val="FF0000"/>
                </a:solidFill>
              </a:rPr>
              <a:t>何为显著性检验？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3200" dirty="0" smtClean="0">
                <a:solidFill>
                  <a:srgbClr val="FF0000"/>
                </a:solidFill>
              </a:rPr>
              <a:t>            其原理是什么？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显著性检验</a:t>
            </a:r>
            <a:r>
              <a:rPr lang="en-US" altLang="zh-CN" sz="2600" dirty="0">
                <a:solidFill>
                  <a:schemeClr val="tx1"/>
                </a:solidFill>
              </a:rPr>
              <a:t>(</a:t>
            </a:r>
            <a:r>
              <a:rPr lang="en-US" altLang="zh-CN" sz="2600" dirty="0">
                <a:solidFill>
                  <a:srgbClr val="FF0000"/>
                </a:solidFill>
              </a:rPr>
              <a:t>Significance Testing</a:t>
            </a:r>
            <a:r>
              <a:rPr lang="en-US" altLang="zh-CN" sz="2600" dirty="0">
                <a:solidFill>
                  <a:schemeClr val="tx1"/>
                </a:solidFill>
              </a:rPr>
              <a:t>)</a:t>
            </a:r>
            <a:r>
              <a:rPr lang="zh-CN" altLang="zh-CN" sz="2600" dirty="0">
                <a:solidFill>
                  <a:schemeClr val="tx1"/>
                </a:solidFill>
              </a:rPr>
              <a:t>就是</a:t>
            </a:r>
            <a:r>
              <a:rPr lang="zh-CN" altLang="zh-CN" sz="2600" dirty="0">
                <a:solidFill>
                  <a:srgbClr val="FF0000"/>
                </a:solidFill>
              </a:rPr>
              <a:t>事先对总体</a:t>
            </a:r>
            <a:r>
              <a:rPr lang="zh-CN" altLang="zh-CN" sz="2600" dirty="0">
                <a:solidFill>
                  <a:schemeClr val="tx1"/>
                </a:solidFill>
              </a:rPr>
              <a:t>（随机变量）的</a:t>
            </a:r>
            <a:r>
              <a:rPr lang="zh-CN" altLang="zh-CN" sz="2600" dirty="0">
                <a:solidFill>
                  <a:srgbClr val="FF0000"/>
                </a:solidFill>
              </a:rPr>
              <a:t>参数或总体分布</a:t>
            </a:r>
            <a:r>
              <a:rPr lang="zh-CN" altLang="zh-CN" sz="2600" dirty="0">
                <a:solidFill>
                  <a:schemeClr val="tx1"/>
                </a:solidFill>
              </a:rPr>
              <a:t>形式做出一个</a:t>
            </a:r>
            <a:r>
              <a:rPr lang="zh-CN" altLang="zh-CN" sz="2600" dirty="0">
                <a:solidFill>
                  <a:srgbClr val="FF0000"/>
                </a:solidFill>
              </a:rPr>
              <a:t>假设</a:t>
            </a:r>
            <a:r>
              <a:rPr lang="zh-CN" altLang="zh-CN" sz="2600" dirty="0">
                <a:solidFill>
                  <a:schemeClr val="tx1"/>
                </a:solidFill>
              </a:rPr>
              <a:t>，然后利用</a:t>
            </a:r>
            <a:r>
              <a:rPr lang="zh-CN" altLang="zh-CN" sz="2600" dirty="0">
                <a:solidFill>
                  <a:srgbClr val="FF0000"/>
                </a:solidFill>
              </a:rPr>
              <a:t>样本信息</a:t>
            </a:r>
            <a:r>
              <a:rPr lang="zh-CN" altLang="zh-CN" sz="2600" dirty="0">
                <a:solidFill>
                  <a:schemeClr val="tx1"/>
                </a:solidFill>
              </a:rPr>
              <a:t>来</a:t>
            </a:r>
            <a:r>
              <a:rPr lang="zh-CN" altLang="zh-CN" sz="2600" dirty="0">
                <a:solidFill>
                  <a:srgbClr val="FF0000"/>
                </a:solidFill>
              </a:rPr>
              <a:t>判断</a:t>
            </a:r>
            <a:r>
              <a:rPr lang="zh-CN" altLang="zh-CN" sz="2600" dirty="0">
                <a:solidFill>
                  <a:schemeClr val="tx1"/>
                </a:solidFill>
              </a:rPr>
              <a:t>这个假设（原假设）</a:t>
            </a:r>
            <a:r>
              <a:rPr lang="zh-CN" altLang="zh-CN" sz="2600" dirty="0">
                <a:solidFill>
                  <a:srgbClr val="FF0000"/>
                </a:solidFill>
              </a:rPr>
              <a:t>是否合理</a:t>
            </a:r>
            <a:r>
              <a:rPr lang="zh-CN" altLang="zh-CN" sz="2600" dirty="0">
                <a:solidFill>
                  <a:schemeClr val="tx1"/>
                </a:solidFill>
              </a:rPr>
              <a:t>，即判断总体的真实情况与原假设是否有显著性差异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6246688" y="1556792"/>
            <a:ext cx="2664296" cy="1152128"/>
          </a:xfrm>
          <a:prstGeom prst="wedgeRoundRectCallout">
            <a:avLst>
              <a:gd name="adj1" fmla="val -98814"/>
              <a:gd name="adj2" fmla="val 79979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000" dirty="0" smtClean="0">
              <a:solidFill>
                <a:schemeClr val="tx1"/>
              </a:solidFill>
            </a:endParaRPr>
          </a:p>
          <a:p>
            <a:r>
              <a:rPr lang="zh-CN" altLang="zh-CN" sz="2000" dirty="0" smtClean="0">
                <a:solidFill>
                  <a:schemeClr val="tx1"/>
                </a:solidFill>
              </a:rPr>
              <a:t>原理</a:t>
            </a:r>
            <a:r>
              <a:rPr lang="zh-CN" altLang="zh-CN" sz="2000" dirty="0">
                <a:solidFill>
                  <a:schemeClr val="tx1"/>
                </a:solidFill>
              </a:rPr>
              <a:t>就是“</a:t>
            </a:r>
            <a:r>
              <a:rPr lang="zh-CN" altLang="zh-CN" sz="2000" dirty="0">
                <a:solidFill>
                  <a:srgbClr val="FF0000"/>
                </a:solidFill>
              </a:rPr>
              <a:t>小概率事件实际不可能性原理</a:t>
            </a:r>
            <a:r>
              <a:rPr lang="zh-CN" altLang="zh-CN" sz="2000" dirty="0">
                <a:solidFill>
                  <a:schemeClr val="tx1"/>
                </a:solidFill>
              </a:rPr>
              <a:t>”来接受或否定假设。 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5709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假设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x与</a:t>
            </a:r>
            <a:r>
              <a:rPr lang="en-US" altLang="zh-CN" sz="2800" dirty="0" smtClean="0">
                <a:solidFill>
                  <a:schemeClr val="tx1"/>
                </a:solidFill>
              </a:rPr>
              <a:t> y都服从正态分布</a:t>
            </a:r>
            <a:r>
              <a:rPr lang="en-US" altLang="zh-CN" sz="2800" dirty="0">
                <a:solidFill>
                  <a:schemeClr val="tx1"/>
                </a:solidFill>
              </a:rPr>
              <a:t>，在总体相关系数为0的情况下，</a:t>
            </a:r>
            <a:r>
              <a:rPr lang="en-US" altLang="zh-CN" sz="2800" dirty="0" smtClean="0">
                <a:solidFill>
                  <a:schemeClr val="tx1"/>
                </a:solidFill>
              </a:rPr>
              <a:t>即</a:t>
            </a: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</a:t>
            </a:r>
            <a:r>
              <a:rPr lang="en-US" altLang="zh-CN" sz="2800" dirty="0" err="1" smtClean="0">
                <a:solidFill>
                  <a:schemeClr val="tx1"/>
                </a:solidFill>
              </a:rPr>
              <a:t>原假设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：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dirty="0" smtClean="0">
                <a:solidFill>
                  <a:srgbClr val="FF0000"/>
                </a:solidFill>
              </a:rPr>
              <a:t>（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zh-CN" dirty="0" smtClean="0">
                <a:solidFill>
                  <a:srgbClr val="FF0000"/>
                </a:solidFill>
              </a:rPr>
              <a:t>总体</a:t>
            </a:r>
            <a:r>
              <a:rPr lang="zh-CN" altLang="zh-CN" dirty="0">
                <a:solidFill>
                  <a:srgbClr val="FF0000"/>
                </a:solidFill>
              </a:rPr>
              <a:t>两变量间线性相关性不显著</a:t>
            </a:r>
            <a:r>
              <a:rPr lang="zh-CN" altLang="zh-CN" dirty="0" smtClean="0">
                <a:solidFill>
                  <a:srgbClr val="FF0000"/>
                </a:solidFill>
              </a:rPr>
              <a:t>）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备择假设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        </a:t>
            </a:r>
            <a:r>
              <a:rPr lang="zh-CN" altLang="zh-CN" dirty="0" smtClean="0">
                <a:solidFill>
                  <a:srgbClr val="FF0000"/>
                </a:solidFill>
              </a:rPr>
              <a:t>（</a:t>
            </a:r>
            <a:r>
              <a:rPr lang="zh-CN" altLang="zh-CN" dirty="0">
                <a:solidFill>
                  <a:srgbClr val="FF0000"/>
                </a:solidFill>
              </a:rPr>
              <a:t>总体两变量间线性相关性显著</a:t>
            </a:r>
            <a:r>
              <a:rPr lang="zh-CN" altLang="zh-CN" dirty="0" smtClean="0">
                <a:solidFill>
                  <a:srgbClr val="FF0000"/>
                </a:solidFill>
              </a:rPr>
              <a:t>）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r>
              <a:rPr lang="zh-CN" altLang="zh-CN" sz="2400" dirty="0">
                <a:solidFill>
                  <a:schemeClr val="tx1"/>
                </a:solidFill>
              </a:rPr>
              <a:t>当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成立</a:t>
            </a:r>
            <a:r>
              <a:rPr lang="zh-CN" altLang="zh-CN" sz="2400" dirty="0">
                <a:solidFill>
                  <a:schemeClr val="tx1"/>
                </a:solidFill>
              </a:rPr>
              <a:t>时，如下与样本相关系数</a:t>
            </a:r>
            <a:r>
              <a:rPr lang="en-US" altLang="zh-CN" sz="2400" dirty="0">
                <a:solidFill>
                  <a:schemeClr val="tx1"/>
                </a:solidFill>
              </a:rPr>
              <a:t> r</a:t>
            </a:r>
            <a:r>
              <a:rPr lang="zh-CN" altLang="zh-CN" sz="2400" dirty="0" smtClean="0">
                <a:solidFill>
                  <a:schemeClr val="tx1"/>
                </a:solidFill>
              </a:rPr>
              <a:t>有关</a:t>
            </a:r>
            <a:r>
              <a:rPr lang="zh-CN" altLang="zh-CN" sz="2400" dirty="0">
                <a:solidFill>
                  <a:schemeClr val="tx1"/>
                </a:solidFill>
              </a:rPr>
              <a:t>的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t</a:t>
            </a:r>
            <a:r>
              <a:rPr lang="zh-CN" altLang="zh-CN" sz="2400" dirty="0" smtClean="0">
                <a:solidFill>
                  <a:schemeClr val="tx1"/>
                </a:solidFill>
              </a:rPr>
              <a:t>统计量</a:t>
            </a:r>
            <a:r>
              <a:rPr lang="zh-CN" altLang="zh-CN" sz="2400" dirty="0">
                <a:solidFill>
                  <a:schemeClr val="tx1"/>
                </a:solidFill>
              </a:rPr>
              <a:t>服从自由度</a:t>
            </a:r>
            <a:r>
              <a:rPr lang="zh-CN" altLang="zh-CN" sz="2400" dirty="0" smtClean="0">
                <a:solidFill>
                  <a:schemeClr val="tx1"/>
                </a:solidFill>
              </a:rPr>
              <a:t>为</a:t>
            </a:r>
            <a:r>
              <a:rPr lang="zh-CN" altLang="en-US" sz="2400" dirty="0" smtClean="0">
                <a:solidFill>
                  <a:schemeClr val="tx1"/>
                </a:solidFill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</a:rPr>
              <a:t>n-2</a:t>
            </a:r>
            <a:r>
              <a:rPr lang="zh-CN" altLang="en-US" sz="2400" dirty="0" smtClean="0">
                <a:solidFill>
                  <a:schemeClr val="tx1"/>
                </a:solidFill>
              </a:rPr>
              <a:t>）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</a:rPr>
              <a:t>的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t</a:t>
            </a:r>
            <a:r>
              <a:rPr lang="zh-CN" altLang="zh-CN" sz="2400" dirty="0" smtClean="0">
                <a:solidFill>
                  <a:schemeClr val="tx1"/>
                </a:solidFill>
              </a:rPr>
              <a:t>分布</a:t>
            </a:r>
            <a:r>
              <a:rPr lang="zh-CN" altLang="zh-CN" sz="2400" dirty="0">
                <a:solidFill>
                  <a:schemeClr val="tx1"/>
                </a:solidFill>
              </a:rPr>
              <a:t>：</a:t>
            </a:r>
          </a:p>
          <a:p>
            <a:pPr algn="l"/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dirty="0">
                <a:solidFill>
                  <a:srgbClr val="FF0000"/>
                </a:solidFill>
              </a:rPr>
              <a:t> </a:t>
            </a:r>
            <a:endParaRPr lang="zh-CN" altLang="zh-CN" dirty="0">
              <a:solidFill>
                <a:srgbClr val="FF0000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</a:p>
          <a:p>
            <a:pPr algn="l"/>
            <a:r>
              <a:rPr lang="zh-CN" altLang="en-US" sz="2800" dirty="0" smtClean="0">
                <a:solidFill>
                  <a:srgbClr val="FF0000"/>
                </a:solidFill>
              </a:rPr>
              <a:t>具体事例可见例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3.23 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598313"/>
              </p:ext>
            </p:extLst>
          </p:nvPr>
        </p:nvGraphicFramePr>
        <p:xfrm>
          <a:off x="3203848" y="2361556"/>
          <a:ext cx="72008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0" name="公式" r:id="rId4" imgW="380835" imgH="203112" progId="Equation.3">
                  <p:embed/>
                </p:oleObj>
              </mc:Choice>
              <mc:Fallback>
                <p:oleObj name="公式" r:id="rId4" imgW="38083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2361556"/>
                        <a:ext cx="720080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365018"/>
              </p:ext>
            </p:extLst>
          </p:nvPr>
        </p:nvGraphicFramePr>
        <p:xfrm>
          <a:off x="2627784" y="2780928"/>
          <a:ext cx="115212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1" name="公式" r:id="rId6" imgW="685502" imgH="215806" progId="Equation.3">
                  <p:embed/>
                </p:oleObj>
              </mc:Choice>
              <mc:Fallback>
                <p:oleObj name="公式" r:id="rId6" imgW="685502" imgH="21580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2780928"/>
                        <a:ext cx="115212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349600"/>
              </p:ext>
            </p:extLst>
          </p:nvPr>
        </p:nvGraphicFramePr>
        <p:xfrm>
          <a:off x="2267744" y="2366244"/>
          <a:ext cx="72008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2" name="公式" r:id="rId8" imgW="215806" imgH="228501" progId="Equation.3">
                  <p:embed/>
                </p:oleObj>
              </mc:Choice>
              <mc:Fallback>
                <p:oleObj name="公式" r:id="rId8" imgW="215806" imgH="22850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2366244"/>
                        <a:ext cx="72008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588231"/>
              </p:ext>
            </p:extLst>
          </p:nvPr>
        </p:nvGraphicFramePr>
        <p:xfrm>
          <a:off x="899592" y="3501008"/>
          <a:ext cx="719138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3" name="公式" r:id="rId10" imgW="215806" imgH="228501" progId="Equation.3">
                  <p:embed/>
                </p:oleObj>
              </mc:Choice>
              <mc:Fallback>
                <p:oleObj name="公式" r:id="rId10" imgW="215806" imgH="228501" progId="Equation.3">
                  <p:embed/>
                  <p:pic>
                    <p:nvPicPr>
                      <p:cNvPr id="0" name="对象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501008"/>
                        <a:ext cx="719138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4038829"/>
              </p:ext>
            </p:extLst>
          </p:nvPr>
        </p:nvGraphicFramePr>
        <p:xfrm>
          <a:off x="1547664" y="3429000"/>
          <a:ext cx="72072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4" name="公式" r:id="rId11" imgW="380835" imgH="203112" progId="Equation.3">
                  <p:embed/>
                </p:oleObj>
              </mc:Choice>
              <mc:Fallback>
                <p:oleObj name="公式" r:id="rId11" imgW="380835" imgH="203112" progId="Equation.3">
                  <p:embed/>
                  <p:pic>
                    <p:nvPicPr>
                      <p:cNvPr id="0" name="对象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429000"/>
                        <a:ext cx="720725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5271378"/>
              </p:ext>
            </p:extLst>
          </p:nvPr>
        </p:nvGraphicFramePr>
        <p:xfrm>
          <a:off x="3131840" y="4585320"/>
          <a:ext cx="3024336" cy="1147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5" name="公式" r:id="rId12" imgW="1384300" imgH="482600" progId="Equation.3">
                  <p:embed/>
                </p:oleObj>
              </mc:Choice>
              <mc:Fallback>
                <p:oleObj name="公式" r:id="rId12" imgW="1384300" imgH="482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585320"/>
                        <a:ext cx="3024336" cy="114793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副标题 2"/>
          <p:cNvSpPr txBox="1">
            <a:spLocks/>
          </p:cNvSpPr>
          <p:nvPr/>
        </p:nvSpPr>
        <p:spPr>
          <a:xfrm>
            <a:off x="763960" y="4437112"/>
            <a:ext cx="7912496" cy="1880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endParaRPr lang="zh-CN" altLang="zh-CN" dirty="0" smtClean="0">
              <a:solidFill>
                <a:srgbClr val="FF0000"/>
              </a:solidFill>
            </a:endParaRPr>
          </a:p>
          <a:p>
            <a:pPr algn="l"/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751164" y="1934196"/>
            <a:ext cx="3524200" cy="432048"/>
          </a:xfrm>
          <a:prstGeom prst="wedgeRectCallout">
            <a:avLst>
              <a:gd name="adj1" fmla="val -58672"/>
              <a:gd name="adj2" fmla="val -374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000" b="1" dirty="0" smtClean="0">
                <a:solidFill>
                  <a:schemeClr val="tx1"/>
                </a:solidFill>
              </a:rPr>
              <a:t>必须</a:t>
            </a:r>
            <a:r>
              <a:rPr lang="zh-CN" altLang="en-US" sz="2000" b="1" dirty="0">
                <a:solidFill>
                  <a:schemeClr val="tx1"/>
                </a:solidFill>
              </a:rPr>
              <a:t>先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明确</a:t>
            </a:r>
            <a:r>
              <a:rPr lang="zh-CN" altLang="zh-CN" sz="2000" b="1" dirty="0">
                <a:solidFill>
                  <a:schemeClr val="tx1"/>
                </a:solidFill>
              </a:rPr>
              <a:t>其抽样分布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6831012" y="4153272"/>
            <a:ext cx="2088232" cy="2448272"/>
          </a:xfrm>
          <a:prstGeom prst="wedgeRoundRectCallout">
            <a:avLst>
              <a:gd name="adj1" fmla="val -86224"/>
              <a:gd name="adj2" fmla="val 3613"/>
              <a:gd name="adj3" fmla="val 16667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>
                <a:solidFill>
                  <a:schemeClr val="tx1"/>
                </a:solidFill>
              </a:rPr>
              <a:t>查出</a:t>
            </a:r>
            <a:r>
              <a:rPr lang="en-US" altLang="zh-CN" sz="2000" dirty="0">
                <a:solidFill>
                  <a:schemeClr val="tx1"/>
                </a:solidFill>
              </a:rPr>
              <a:t> </a:t>
            </a:r>
            <a:r>
              <a:rPr lang="en-US" altLang="zh-CN" sz="2000" dirty="0" smtClean="0">
                <a:solidFill>
                  <a:schemeClr val="tx1"/>
                </a:solidFill>
              </a:rPr>
              <a:t>                 </a:t>
            </a:r>
            <a:r>
              <a:rPr lang="zh-CN" altLang="zh-CN" sz="2000" dirty="0" smtClean="0">
                <a:solidFill>
                  <a:schemeClr val="tx1"/>
                </a:solidFill>
              </a:rPr>
              <a:t>的</a:t>
            </a:r>
            <a:r>
              <a:rPr lang="zh-CN" altLang="zh-CN" sz="2000" dirty="0">
                <a:solidFill>
                  <a:schemeClr val="tx1"/>
                </a:solidFill>
              </a:rPr>
              <a:t>临界值。若</a:t>
            </a:r>
            <a:r>
              <a:rPr lang="en-US" altLang="zh-CN" sz="2000" dirty="0">
                <a:solidFill>
                  <a:schemeClr val="tx1"/>
                </a:solidFill>
              </a:rPr>
              <a:t> </a:t>
            </a:r>
            <a:r>
              <a:rPr lang="en-US" altLang="zh-CN" sz="2000" dirty="0" smtClean="0">
                <a:solidFill>
                  <a:schemeClr val="tx1"/>
                </a:solidFill>
              </a:rPr>
              <a:t>              </a:t>
            </a:r>
            <a:r>
              <a:rPr lang="zh-CN" altLang="zh-CN" sz="2000" dirty="0" smtClean="0">
                <a:solidFill>
                  <a:schemeClr val="tx1"/>
                </a:solidFill>
              </a:rPr>
              <a:t>，</a:t>
            </a:r>
            <a:r>
              <a:rPr lang="zh-CN" altLang="zh-CN" sz="2000" dirty="0">
                <a:solidFill>
                  <a:schemeClr val="tx1"/>
                </a:solidFill>
              </a:rPr>
              <a:t>则拒绝原假设</a:t>
            </a:r>
            <a:r>
              <a:rPr lang="en-US" altLang="zh-CN" sz="2000" dirty="0">
                <a:solidFill>
                  <a:schemeClr val="tx1"/>
                </a:solidFill>
              </a:rPr>
              <a:t> </a:t>
            </a:r>
            <a:r>
              <a:rPr lang="zh-CN" altLang="en-US" sz="2000" dirty="0" smtClean="0">
                <a:solidFill>
                  <a:schemeClr val="tx1"/>
                </a:solidFill>
              </a:rPr>
              <a:t>。</a:t>
            </a:r>
            <a:r>
              <a:rPr lang="zh-CN" altLang="zh-CN" sz="2000" dirty="0">
                <a:solidFill>
                  <a:schemeClr val="tx1"/>
                </a:solidFill>
              </a:rPr>
              <a:t>表明总体的两个变量之间存在显著的线性关系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632857"/>
              </p:ext>
            </p:extLst>
          </p:nvPr>
        </p:nvGraphicFramePr>
        <p:xfrm>
          <a:off x="7538801" y="4141068"/>
          <a:ext cx="1137655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6" name="公式" r:id="rId14" imgW="622030" imgH="291973" progId="Equation.3">
                  <p:embed/>
                </p:oleObj>
              </mc:Choice>
              <mc:Fallback>
                <p:oleObj name="公式" r:id="rId14" imgW="622030" imgH="291973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8801" y="4141068"/>
                        <a:ext cx="1137655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7394843"/>
              </p:ext>
            </p:extLst>
          </p:nvPr>
        </p:nvGraphicFramePr>
        <p:xfrm>
          <a:off x="7236296" y="4797152"/>
          <a:ext cx="864096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7" name="公式" r:id="rId16" imgW="571252" imgH="253890" progId="Equation.3">
                  <p:embed/>
                </p:oleObj>
              </mc:Choice>
              <mc:Fallback>
                <p:oleObj name="公式" r:id="rId16" imgW="571252" imgH="25389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797152"/>
                        <a:ext cx="864096" cy="257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50913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98860" y="1607592"/>
            <a:ext cx="8280920" cy="4608512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     3.5.4   </a:t>
            </a:r>
            <a:r>
              <a:rPr lang="zh-CN" altLang="en-US" sz="2800" dirty="0" smtClean="0">
                <a:solidFill>
                  <a:schemeClr val="tx1"/>
                </a:solidFill>
              </a:rPr>
              <a:t>简单线性回归分析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</a:t>
            </a:r>
          </a:p>
          <a:p>
            <a:pPr lvl="0"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FF00"/>
                </a:solidFill>
              </a:rPr>
              <a:t>               1</a:t>
            </a:r>
            <a:r>
              <a:rPr lang="zh-CN" altLang="en-US" sz="2600" dirty="0" smtClean="0">
                <a:solidFill>
                  <a:srgbClr val="FFFF00"/>
                </a:solidFill>
              </a:rPr>
              <a:t>、</a:t>
            </a:r>
            <a:r>
              <a:rPr lang="zh-CN" altLang="zh-CN" sz="2600" dirty="0">
                <a:solidFill>
                  <a:srgbClr val="FFFF00"/>
                </a:solidFill>
              </a:rPr>
              <a:t>简单线性回归方程</a:t>
            </a: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当</a:t>
            </a:r>
            <a:r>
              <a:rPr lang="zh-CN" altLang="zh-CN" sz="2600" dirty="0">
                <a:solidFill>
                  <a:schemeClr val="tx1"/>
                </a:solidFill>
              </a:rPr>
              <a:t>两个变量是完全线性相关时，其关系表达式为：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这是</a:t>
            </a:r>
            <a:r>
              <a:rPr lang="zh-CN" altLang="zh-CN" sz="2600" dirty="0">
                <a:solidFill>
                  <a:srgbClr val="FF0000"/>
                </a:solidFill>
              </a:rPr>
              <a:t>简单线性方程</a:t>
            </a:r>
            <a:r>
              <a:rPr lang="zh-CN" altLang="zh-CN" sz="2600" dirty="0">
                <a:solidFill>
                  <a:schemeClr val="tx1"/>
                </a:solidFill>
              </a:rPr>
              <a:t>的一般形式。</a:t>
            </a:r>
          </a:p>
          <a:p>
            <a:pPr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063166"/>
              </p:ext>
            </p:extLst>
          </p:nvPr>
        </p:nvGraphicFramePr>
        <p:xfrm>
          <a:off x="1216427" y="2996952"/>
          <a:ext cx="112332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公式" r:id="rId3" imgW="660113" imgH="203112" progId="Equation.3">
                  <p:embed/>
                </p:oleObj>
              </mc:Choice>
              <mc:Fallback>
                <p:oleObj name="公式" r:id="rId3" imgW="660113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427" y="2996952"/>
                        <a:ext cx="1123325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584" y="3573016"/>
            <a:ext cx="31813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副标题 2"/>
          <p:cNvSpPr txBox="1">
            <a:spLocks/>
          </p:cNvSpPr>
          <p:nvPr/>
        </p:nvSpPr>
        <p:spPr>
          <a:xfrm>
            <a:off x="4559300" y="3551808"/>
            <a:ext cx="4140460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400" dirty="0" smtClean="0">
                <a:solidFill>
                  <a:schemeClr val="tx1"/>
                </a:solidFill>
              </a:rPr>
              <a:t>     当</a:t>
            </a:r>
            <a:r>
              <a:rPr lang="zh-CN" altLang="zh-CN" sz="2400" dirty="0" smtClean="0">
                <a:solidFill>
                  <a:schemeClr val="tx1"/>
                </a:solidFill>
              </a:rPr>
              <a:t>设法</a:t>
            </a:r>
            <a:r>
              <a:rPr lang="zh-CN" altLang="zh-CN" sz="2400" dirty="0">
                <a:solidFill>
                  <a:schemeClr val="tx1"/>
                </a:solidFill>
              </a:rPr>
              <a:t>在这些分散的具有线性关系的相关点之间存在一条最优的直线。所配合的回归线成为简单线性回归方程，即为：</a:t>
            </a:r>
          </a:p>
          <a:p>
            <a:pPr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</p:txBody>
      </p:sp>
      <p:sp>
        <p:nvSpPr>
          <p:cNvPr id="10" name="右弧形箭头 9"/>
          <p:cNvSpPr/>
          <p:nvPr/>
        </p:nvSpPr>
        <p:spPr>
          <a:xfrm>
            <a:off x="4008934" y="4077072"/>
            <a:ext cx="635074" cy="108012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482104"/>
              </p:ext>
            </p:extLst>
          </p:nvPr>
        </p:nvGraphicFramePr>
        <p:xfrm>
          <a:off x="6477000" y="5514975"/>
          <a:ext cx="28257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公式" r:id="rId6" imgW="139680" imgH="253800" progId="Equation.3">
                  <p:embed/>
                </p:oleObj>
              </mc:Choice>
              <mc:Fallback>
                <p:oleObj name="公式" r:id="rId6" imgW="1396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514975"/>
                        <a:ext cx="282575" cy="396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546955"/>
              </p:ext>
            </p:extLst>
          </p:nvPr>
        </p:nvGraphicFramePr>
        <p:xfrm>
          <a:off x="5796136" y="5445223"/>
          <a:ext cx="1376319" cy="499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" name="公式" r:id="rId8" imgW="1091726" imgH="342751" progId="Equation.3">
                  <p:embed/>
                </p:oleObj>
              </mc:Choice>
              <mc:Fallback>
                <p:oleObj name="公式" r:id="rId8" imgW="1091726" imgH="34275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5445223"/>
                        <a:ext cx="1376319" cy="4995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0" y="342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636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一般希望</a:t>
            </a:r>
            <a:r>
              <a:rPr lang="zh-CN" altLang="en-US" sz="2800" dirty="0">
                <a:solidFill>
                  <a:schemeClr val="tx1"/>
                </a:solidFill>
              </a:rPr>
              <a:t>所得</a:t>
            </a:r>
            <a:r>
              <a:rPr lang="zh-CN" altLang="zh-CN" sz="2800" dirty="0" smtClean="0">
                <a:solidFill>
                  <a:schemeClr val="tx1"/>
                </a:solidFill>
              </a:rPr>
              <a:t>直线</a:t>
            </a:r>
            <a:r>
              <a:rPr lang="zh-CN" altLang="zh-CN" sz="2800" dirty="0">
                <a:solidFill>
                  <a:schemeClr val="tx1"/>
                </a:solidFill>
              </a:rPr>
              <a:t>和实际数据的误差比任何其他直线的误差都要小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采用</a:t>
            </a:r>
            <a:r>
              <a:rPr lang="zh-CN" altLang="zh-CN" sz="2800" dirty="0" smtClean="0">
                <a:solidFill>
                  <a:srgbClr val="FF0000"/>
                </a:solidFill>
              </a:rPr>
              <a:t>最小二乘法</a:t>
            </a:r>
            <a:r>
              <a:rPr lang="zh-CN" altLang="zh-CN" sz="2800" dirty="0">
                <a:solidFill>
                  <a:schemeClr val="tx1"/>
                </a:solidFill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</a:rPr>
              <a:t>The least square method</a:t>
            </a:r>
            <a:r>
              <a:rPr lang="zh-CN" altLang="zh-CN" sz="2800" dirty="0" smtClean="0">
                <a:solidFill>
                  <a:schemeClr val="tx1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得到的</a:t>
            </a:r>
            <a:r>
              <a:rPr lang="zh-CN" altLang="zh-CN" sz="2800" dirty="0" smtClean="0">
                <a:solidFill>
                  <a:schemeClr val="tx1"/>
                </a:solidFill>
              </a:rPr>
              <a:t>直线</a:t>
            </a:r>
            <a:r>
              <a:rPr lang="zh-CN" altLang="zh-CN" sz="2800" dirty="0">
                <a:solidFill>
                  <a:schemeClr val="tx1"/>
                </a:solidFill>
              </a:rPr>
              <a:t>就是</a:t>
            </a:r>
            <a:r>
              <a:rPr lang="zh-CN" altLang="zh-CN" sz="2800" dirty="0">
                <a:solidFill>
                  <a:srgbClr val="FF0000"/>
                </a:solidFill>
              </a:rPr>
              <a:t>最优的理想直线</a:t>
            </a:r>
            <a:r>
              <a:rPr lang="zh-CN" altLang="zh-CN" sz="2800" dirty="0" smtClean="0">
                <a:solidFill>
                  <a:schemeClr val="tx1"/>
                </a:solidFill>
              </a:rPr>
              <a:t>，利用</a:t>
            </a:r>
            <a:r>
              <a:rPr lang="zh-CN" altLang="zh-CN" sz="2800" dirty="0">
                <a:solidFill>
                  <a:schemeClr val="tx1"/>
                </a:solidFill>
              </a:rPr>
              <a:t>最小二乘法可以简便地求得未知的</a:t>
            </a:r>
            <a:r>
              <a:rPr lang="zh-CN" altLang="zh-CN" sz="2800" dirty="0" smtClean="0">
                <a:solidFill>
                  <a:schemeClr val="tx1"/>
                </a:solidFill>
              </a:rPr>
              <a:t>数据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r>
              <a:rPr lang="zh-CN" altLang="zh-CN" sz="2800" dirty="0" smtClean="0">
                <a:solidFill>
                  <a:schemeClr val="tx1"/>
                </a:solidFill>
              </a:rPr>
              <a:t>其</a:t>
            </a:r>
            <a:r>
              <a:rPr lang="zh-CN" altLang="zh-CN" sz="2800" dirty="0">
                <a:solidFill>
                  <a:schemeClr val="tx1"/>
                </a:solidFill>
              </a:rPr>
              <a:t>方程组为：</a:t>
            </a: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084499"/>
              </p:ext>
            </p:extLst>
          </p:nvPr>
        </p:nvGraphicFramePr>
        <p:xfrm>
          <a:off x="2155824" y="3452813"/>
          <a:ext cx="5296495" cy="2496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公式" r:id="rId3" imgW="3352680" imgH="1295280" progId="Equation.3">
                  <p:embed/>
                </p:oleObj>
              </mc:Choice>
              <mc:Fallback>
                <p:oleObj name="公式" r:id="rId3" imgW="3352680" imgH="12952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5824" y="3452813"/>
                        <a:ext cx="5296495" cy="2496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509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3.1.1   </a:t>
            </a:r>
            <a:r>
              <a:rPr lang="zh-CN" altLang="en-US" sz="3200" dirty="0" smtClean="0">
                <a:solidFill>
                  <a:schemeClr val="tx1"/>
                </a:solidFill>
              </a:rPr>
              <a:t>众数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5" name="Picture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4699076"/>
            <a:ext cx="22479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0406" y="2467992"/>
            <a:ext cx="22479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848" y="2492986"/>
            <a:ext cx="23526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标注 1"/>
          <p:cNvSpPr/>
          <p:nvPr/>
        </p:nvSpPr>
        <p:spPr>
          <a:xfrm>
            <a:off x="4921335" y="1412776"/>
            <a:ext cx="3251065" cy="870001"/>
          </a:xfrm>
          <a:prstGeom prst="wedgeRectCallout">
            <a:avLst>
              <a:gd name="adj1" fmla="val -85858"/>
              <a:gd name="adj2" fmla="val -110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众数（</a:t>
            </a:r>
            <a:r>
              <a:rPr lang="en-US" altLang="zh-CN" sz="2000" b="1" dirty="0">
                <a:solidFill>
                  <a:schemeClr val="tx1"/>
                </a:solidFill>
              </a:rPr>
              <a:t>mode</a:t>
            </a:r>
            <a:r>
              <a:rPr lang="zh-CN" altLang="zh-CN" sz="2000" b="1" dirty="0">
                <a:solidFill>
                  <a:schemeClr val="tx1"/>
                </a:solidFill>
              </a:rPr>
              <a:t>）是一组数据中出现频数最多的数值，用</a:t>
            </a:r>
            <a:r>
              <a:rPr lang="en-US" altLang="zh-CN" sz="2000" b="1" dirty="0">
                <a:solidFill>
                  <a:schemeClr val="tx1"/>
                </a:solidFill>
              </a:rPr>
              <a:t>M</a:t>
            </a:r>
            <a:r>
              <a:rPr lang="en-US" altLang="zh-CN" sz="2000" b="1" baseline="-25000" dirty="0">
                <a:solidFill>
                  <a:schemeClr val="tx1"/>
                </a:solidFill>
              </a:rPr>
              <a:t>0</a:t>
            </a:r>
            <a:r>
              <a:rPr lang="zh-CN" altLang="zh-CN" sz="2000" b="1" dirty="0">
                <a:solidFill>
                  <a:schemeClr val="tx1"/>
                </a:solidFill>
              </a:rPr>
              <a:t>表示。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467544" y="2996952"/>
            <a:ext cx="1944216" cy="3018285"/>
          </a:xfrm>
          <a:prstGeom prst="wedgeRoundRectCallout">
            <a:avLst>
              <a:gd name="adj1" fmla="val 127622"/>
              <a:gd name="adj2" fmla="val 15927"/>
              <a:gd name="adj3" fmla="val 16667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>
                <a:solidFill>
                  <a:schemeClr val="tx1"/>
                </a:solidFill>
              </a:rPr>
              <a:t>如果数据的分布没有明显的最高峰点，</a:t>
            </a:r>
            <a:r>
              <a:rPr lang="zh-CN" altLang="zh-CN" sz="2000" dirty="0">
                <a:solidFill>
                  <a:srgbClr val="FF0000"/>
                </a:solidFill>
              </a:rPr>
              <a:t>众数</a:t>
            </a:r>
            <a:r>
              <a:rPr lang="zh-CN" altLang="zh-CN" sz="2000" dirty="0">
                <a:solidFill>
                  <a:schemeClr val="tx1"/>
                </a:solidFill>
              </a:rPr>
              <a:t>也可能</a:t>
            </a:r>
            <a:r>
              <a:rPr lang="zh-CN" altLang="zh-CN" sz="2000" dirty="0">
                <a:solidFill>
                  <a:srgbClr val="FF0000"/>
                </a:solidFill>
              </a:rPr>
              <a:t>不存在</a:t>
            </a:r>
            <a:r>
              <a:rPr lang="zh-CN" altLang="zh-CN" sz="2000" dirty="0">
                <a:solidFill>
                  <a:schemeClr val="tx1"/>
                </a:solidFill>
              </a:rPr>
              <a:t>；如果有两个或者多个最高峰点，</a:t>
            </a:r>
            <a:r>
              <a:rPr lang="zh-CN" altLang="zh-CN" sz="2000" dirty="0">
                <a:solidFill>
                  <a:srgbClr val="FF0000"/>
                </a:solidFill>
              </a:rPr>
              <a:t>也可以有两个或者多个众数。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1331640" y="2203838"/>
            <a:ext cx="1476164" cy="577090"/>
          </a:xfrm>
          <a:prstGeom prst="borderCallout1">
            <a:avLst>
              <a:gd name="adj1" fmla="val -1743"/>
              <a:gd name="adj2" fmla="val 67406"/>
              <a:gd name="adj3" fmla="val -32343"/>
              <a:gd name="adj4" fmla="val 123948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具有明显集中趋势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4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064896" cy="4680520"/>
          </a:xfrm>
        </p:spPr>
        <p:txBody>
          <a:bodyPr>
            <a:normAutofit/>
          </a:bodyPr>
          <a:lstStyle/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 </a:t>
            </a:r>
            <a:r>
              <a:rPr lang="en-US" altLang="zh-CN" sz="2800" dirty="0" smtClean="0">
                <a:solidFill>
                  <a:srgbClr val="FFFF00"/>
                </a:solidFill>
              </a:rPr>
              <a:t>2</a:t>
            </a:r>
            <a:r>
              <a:rPr lang="zh-CN" altLang="en-US" sz="2800" dirty="0" smtClean="0">
                <a:solidFill>
                  <a:srgbClr val="FFFF00"/>
                </a:solidFill>
              </a:rPr>
              <a:t>、</a:t>
            </a:r>
            <a:r>
              <a:rPr lang="zh-CN" altLang="zh-CN" sz="2800" dirty="0">
                <a:solidFill>
                  <a:srgbClr val="FFFF00"/>
                </a:solidFill>
              </a:rPr>
              <a:t>回归方程的拟合优度与</a:t>
            </a:r>
            <a:r>
              <a:rPr lang="zh-CN" altLang="zh-CN" sz="2800" dirty="0" smtClean="0">
                <a:solidFill>
                  <a:srgbClr val="FFFF00"/>
                </a:solidFill>
              </a:rPr>
              <a:t>评价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900" dirty="0" smtClean="0">
                <a:solidFill>
                  <a:schemeClr val="tx1"/>
                </a:solidFill>
              </a:rPr>
              <a:t>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拟合优度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goodness of fit</a:t>
            </a:r>
            <a:r>
              <a:rPr lang="zh-CN" altLang="zh-CN" sz="2600" dirty="0">
                <a:solidFill>
                  <a:schemeClr val="tx1"/>
                </a:solidFill>
              </a:rPr>
              <a:t>）是指回归直线对观测值的拟合程度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800" dirty="0">
                <a:solidFill>
                  <a:srgbClr val="FF0000"/>
                </a:solidFill>
              </a:rPr>
              <a:t>判定</a:t>
            </a:r>
            <a:r>
              <a:rPr lang="zh-CN" altLang="zh-CN" sz="2800" dirty="0" smtClean="0">
                <a:solidFill>
                  <a:srgbClr val="FF0000"/>
                </a:solidFill>
              </a:rPr>
              <a:t>系数</a:t>
            </a: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:</a:t>
            </a:r>
            <a:r>
              <a:rPr lang="zh-CN" altLang="zh-CN" sz="2600" dirty="0">
                <a:solidFill>
                  <a:schemeClr val="tx1"/>
                </a:solidFill>
              </a:rPr>
              <a:t>是用于判断回归分析模型拟合程度的一个</a:t>
            </a:r>
            <a:r>
              <a:rPr lang="zh-CN" altLang="zh-CN" sz="2600" dirty="0" smtClean="0">
                <a:solidFill>
                  <a:schemeClr val="tx1"/>
                </a:solidFill>
              </a:rPr>
              <a:t>指标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endParaRPr lang="zh-CN" altLang="zh-CN" sz="26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zh-CN" sz="2800" dirty="0">
              <a:solidFill>
                <a:srgbClr val="FFFF00"/>
              </a:solidFill>
            </a:endParaRPr>
          </a:p>
          <a:p>
            <a:pPr lvl="0" algn="l">
              <a:buClr>
                <a:srgbClr val="FF0000"/>
              </a:buClr>
            </a:pPr>
            <a:endParaRPr lang="zh-CN" altLang="zh-CN" sz="2800" dirty="0">
              <a:solidFill>
                <a:srgbClr val="FFFF00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576018"/>
              </p:ext>
            </p:extLst>
          </p:nvPr>
        </p:nvGraphicFramePr>
        <p:xfrm>
          <a:off x="3851920" y="3717032"/>
          <a:ext cx="223224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公式" r:id="rId3" imgW="1854200" imgH="571500" progId="Equation.3">
                  <p:embed/>
                </p:oleObj>
              </mc:Choice>
              <mc:Fallback>
                <p:oleObj name="公式" r:id="rId3" imgW="1854200" imgH="571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3717032"/>
                        <a:ext cx="2232248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圆角矩形标注 5"/>
          <p:cNvSpPr/>
          <p:nvPr/>
        </p:nvSpPr>
        <p:spPr>
          <a:xfrm>
            <a:off x="6732240" y="3429000"/>
            <a:ext cx="1728192" cy="1800200"/>
          </a:xfrm>
          <a:prstGeom prst="wedgeRoundRectCallout">
            <a:avLst>
              <a:gd name="adj1" fmla="val -89176"/>
              <a:gd name="adj2" fmla="val -187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模型的总体平方和为</a:t>
            </a:r>
            <a:r>
              <a:rPr lang="en-US" altLang="zh-CN" sz="2000" b="1" dirty="0">
                <a:solidFill>
                  <a:schemeClr val="tx1"/>
                </a:solidFill>
              </a:rPr>
              <a:t>SST, </a:t>
            </a:r>
            <a:r>
              <a:rPr lang="zh-CN" altLang="zh-CN" sz="2000" b="1" dirty="0">
                <a:solidFill>
                  <a:schemeClr val="tx1"/>
                </a:solidFill>
              </a:rPr>
              <a:t>回归平方和为</a:t>
            </a:r>
            <a:r>
              <a:rPr lang="en-US" altLang="zh-CN" sz="2000" b="1" dirty="0">
                <a:solidFill>
                  <a:schemeClr val="tx1"/>
                </a:solidFill>
              </a:rPr>
              <a:t>SSR, </a:t>
            </a:r>
            <a:r>
              <a:rPr lang="zh-CN" altLang="zh-CN" sz="2000" b="1" dirty="0">
                <a:solidFill>
                  <a:schemeClr val="tx1"/>
                </a:solidFill>
              </a:rPr>
              <a:t>残差平方和为</a:t>
            </a:r>
            <a:r>
              <a:rPr lang="en-US" altLang="zh-CN" sz="2000" b="1" dirty="0">
                <a:solidFill>
                  <a:schemeClr val="tx1"/>
                </a:solidFill>
              </a:rPr>
              <a:t>SSE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3707904" y="5013176"/>
            <a:ext cx="2016224" cy="1728192"/>
          </a:xfrm>
          <a:prstGeom prst="borderCallout1">
            <a:avLst>
              <a:gd name="adj1" fmla="val -1770"/>
              <a:gd name="adj2" fmla="val 42058"/>
              <a:gd name="adj3" fmla="val -37392"/>
              <a:gd name="adj4" fmla="val 152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solidFill>
                  <a:schemeClr val="tx1"/>
                </a:solidFill>
              </a:rPr>
              <a:t>判定系数越高说明回归模型的拟合程度越高</a:t>
            </a:r>
            <a:r>
              <a:rPr lang="en-US" altLang="zh-CN" dirty="0">
                <a:solidFill>
                  <a:schemeClr val="tx1"/>
                </a:solidFill>
              </a:rPr>
              <a:t>, </a:t>
            </a:r>
            <a:r>
              <a:rPr lang="zh-CN" altLang="zh-CN" dirty="0">
                <a:solidFill>
                  <a:schemeClr val="tx1"/>
                </a:solidFill>
              </a:rPr>
              <a:t>判定系数为</a:t>
            </a:r>
            <a:r>
              <a:rPr lang="en-US" altLang="zh-CN" dirty="0">
                <a:solidFill>
                  <a:schemeClr val="tx1"/>
                </a:solidFill>
              </a:rPr>
              <a:t>1</a:t>
            </a:r>
            <a:r>
              <a:rPr lang="zh-CN" altLang="zh-CN" dirty="0">
                <a:solidFill>
                  <a:schemeClr val="tx1"/>
                </a:solidFill>
              </a:rPr>
              <a:t>表示回归方程和数据点完全拟合。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6277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800" dirty="0">
                <a:solidFill>
                  <a:srgbClr val="FF0000"/>
                </a:solidFill>
              </a:rPr>
              <a:t>估计</a:t>
            </a:r>
            <a:r>
              <a:rPr lang="zh-CN" altLang="zh-CN" sz="2800" dirty="0" smtClean="0">
                <a:solidFill>
                  <a:srgbClr val="FF0000"/>
                </a:solidFill>
              </a:rPr>
              <a:t>标准误差</a:t>
            </a:r>
            <a:r>
              <a:rPr lang="zh-CN" altLang="en-US" sz="2600" dirty="0" smtClean="0">
                <a:solidFill>
                  <a:schemeClr val="tx1"/>
                </a:solidFill>
              </a:rPr>
              <a:t>：  </a:t>
            </a:r>
            <a:r>
              <a:rPr lang="zh-CN" altLang="zh-CN" sz="2600" dirty="0" smtClean="0">
                <a:solidFill>
                  <a:schemeClr val="tx1"/>
                </a:solidFill>
              </a:rPr>
              <a:t>标准误差</a:t>
            </a:r>
            <a:r>
              <a:rPr lang="zh-CN" altLang="zh-CN" sz="2600" dirty="0">
                <a:solidFill>
                  <a:schemeClr val="tx1"/>
                </a:solidFill>
              </a:rPr>
              <a:t>定义为各测量值误差的平方的平均值的平方根，故又称为均方误差的</a:t>
            </a:r>
            <a:r>
              <a:rPr lang="zh-CN" altLang="zh-CN" sz="2600" dirty="0" smtClean="0">
                <a:solidFill>
                  <a:schemeClr val="tx1"/>
                </a:solidFill>
              </a:rPr>
              <a:t>平方根</a:t>
            </a:r>
            <a:r>
              <a:rPr lang="zh-CN" altLang="en-US" sz="2600" dirty="0" smtClean="0">
                <a:solidFill>
                  <a:schemeClr val="tx1"/>
                </a:solidFill>
              </a:rPr>
              <a:t>，用      表示。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§3.5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两变量间关系</a:t>
            </a:r>
            <a:r>
              <a:rPr lang="zh-CN" altLang="zh-CN" sz="3200" b="1" dirty="0" smtClean="0">
                <a:solidFill>
                  <a:schemeClr val="tx1"/>
                </a:solidFill>
              </a:rPr>
              <a:t>的</a:t>
            </a:r>
            <a:r>
              <a:rPr lang="zh-CN" altLang="zh-CN" sz="3200" b="1" dirty="0">
                <a:solidFill>
                  <a:schemeClr val="tx1"/>
                </a:solidFill>
              </a:rPr>
              <a:t>度量</a:t>
            </a:r>
            <a:endParaRPr lang="zh-CN" altLang="zh-CN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504197"/>
              </p:ext>
            </p:extLst>
          </p:nvPr>
        </p:nvGraphicFramePr>
        <p:xfrm>
          <a:off x="4468018" y="2420888"/>
          <a:ext cx="320005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9" name="公式" r:id="rId3" imgW="203040" imgH="266400" progId="Equation.3">
                  <p:embed/>
                </p:oleObj>
              </mc:Choice>
              <mc:Fallback>
                <p:oleObj name="公式" r:id="rId3" imgW="203040" imgH="266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018" y="2420888"/>
                        <a:ext cx="320005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231556"/>
              </p:ext>
            </p:extLst>
          </p:nvPr>
        </p:nvGraphicFramePr>
        <p:xfrm>
          <a:off x="3275857" y="2996952"/>
          <a:ext cx="266429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0" name="公式" r:id="rId5" imgW="1879600" imgH="558800" progId="Equation.3">
                  <p:embed/>
                </p:oleObj>
              </mc:Choice>
              <mc:Fallback>
                <p:oleObj name="公式" r:id="rId5" imgW="1879600" imgH="558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7" y="2996952"/>
                        <a:ext cx="2664296" cy="1008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副标题 2"/>
          <p:cNvSpPr txBox="1">
            <a:spLocks/>
          </p:cNvSpPr>
          <p:nvPr/>
        </p:nvSpPr>
        <p:spPr>
          <a:xfrm>
            <a:off x="431540" y="4293096"/>
            <a:ext cx="8280920" cy="23042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l">
              <a:buClr>
                <a:srgbClr val="FF0000"/>
              </a:buClr>
            </a:pP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3.26 </a:t>
            </a:r>
            <a:r>
              <a:rPr lang="zh-CN" altLang="zh-CN" sz="2600" dirty="0" smtClean="0">
                <a:solidFill>
                  <a:schemeClr val="tx1"/>
                </a:solidFill>
              </a:rPr>
              <a:t>根据</a:t>
            </a:r>
            <a:r>
              <a:rPr lang="zh-CN" altLang="zh-CN" sz="2600" dirty="0">
                <a:solidFill>
                  <a:schemeClr val="tx1"/>
                </a:solidFill>
              </a:rPr>
              <a:t>例</a:t>
            </a:r>
            <a:r>
              <a:rPr lang="en-US" altLang="zh-CN" sz="2600" dirty="0">
                <a:solidFill>
                  <a:schemeClr val="tx1"/>
                </a:solidFill>
              </a:rPr>
              <a:t>3.23</a:t>
            </a:r>
            <a:r>
              <a:rPr lang="zh-CN" altLang="zh-CN" sz="2600" dirty="0">
                <a:solidFill>
                  <a:schemeClr val="tx1"/>
                </a:solidFill>
              </a:rPr>
              <a:t>的资料，请计算广告费对销售数量回归的估计标准误差，并解释其意义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zh-CN" altLang="zh-CN" sz="2800" dirty="0">
                <a:solidFill>
                  <a:srgbClr val="FF0000"/>
                </a:solidFill>
              </a:rPr>
              <a:t>解：</a:t>
            </a:r>
            <a:r>
              <a:rPr lang="zh-CN" altLang="zh-CN" sz="2400" dirty="0">
                <a:solidFill>
                  <a:schemeClr val="tx1"/>
                </a:solidFill>
              </a:rPr>
              <a:t>由</a:t>
            </a:r>
            <a:r>
              <a:rPr lang="en-US" altLang="zh-CN" sz="2400" dirty="0">
                <a:solidFill>
                  <a:schemeClr val="tx1"/>
                </a:solidFill>
              </a:rPr>
              <a:t>Excel</a:t>
            </a:r>
            <a:r>
              <a:rPr lang="zh-CN" altLang="zh-CN" sz="2400" dirty="0">
                <a:solidFill>
                  <a:schemeClr val="tx1"/>
                </a:solidFill>
              </a:rPr>
              <a:t>输出的</a:t>
            </a:r>
            <a:r>
              <a:rPr lang="zh-CN" altLang="zh-CN" sz="2400" dirty="0" smtClean="0">
                <a:solidFill>
                  <a:schemeClr val="tx1"/>
                </a:solidFill>
              </a:rPr>
              <a:t>回归分析</a:t>
            </a:r>
            <a:r>
              <a:rPr lang="zh-CN" altLang="zh-CN" sz="2400" dirty="0">
                <a:solidFill>
                  <a:schemeClr val="tx1"/>
                </a:solidFill>
              </a:rPr>
              <a:t>得知：残差平方和</a:t>
            </a:r>
            <a:r>
              <a:rPr lang="en-US" altLang="zh-CN" sz="2400" dirty="0">
                <a:solidFill>
                  <a:schemeClr val="tx1"/>
                </a:solidFill>
              </a:rPr>
              <a:t>SSE=92157.23</a:t>
            </a:r>
            <a:r>
              <a:rPr lang="zh-CN" altLang="zh-CN" sz="2400" dirty="0">
                <a:solidFill>
                  <a:schemeClr val="tx1"/>
                </a:solidFill>
              </a:rPr>
              <a:t>，则</a:t>
            </a:r>
            <a:r>
              <a:rPr lang="zh-CN" altLang="zh-CN" sz="2400" dirty="0" smtClean="0">
                <a:solidFill>
                  <a:schemeClr val="tx1"/>
                </a:solidFill>
              </a:rPr>
              <a:t>：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                 =</a:t>
            </a:r>
            <a:endParaRPr lang="zh-CN" altLang="zh-CN" sz="2400" dirty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570859"/>
              </p:ext>
            </p:extLst>
          </p:nvPr>
        </p:nvGraphicFramePr>
        <p:xfrm>
          <a:off x="3923928" y="5445224"/>
          <a:ext cx="2160240" cy="681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1" name="公式" r:id="rId7" imgW="1879600" imgH="558800" progId="Equation.3">
                  <p:embed/>
                </p:oleObj>
              </mc:Choice>
              <mc:Fallback>
                <p:oleObj name="公式" r:id="rId7" imgW="1879600" imgH="558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5445224"/>
                        <a:ext cx="2160240" cy="681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8439148"/>
              </p:ext>
            </p:extLst>
          </p:nvPr>
        </p:nvGraphicFramePr>
        <p:xfrm>
          <a:off x="6444208" y="5589240"/>
          <a:ext cx="165618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2" name="公式" r:id="rId8" imgW="1459866" imgH="444307" progId="Equation.3">
                  <p:embed/>
                </p:oleObj>
              </mc:Choice>
              <mc:Fallback>
                <p:oleObj name="公式" r:id="rId8" imgW="1459866" imgH="44430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589240"/>
                        <a:ext cx="1656184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标注 13"/>
          <p:cNvSpPr/>
          <p:nvPr/>
        </p:nvSpPr>
        <p:spPr>
          <a:xfrm>
            <a:off x="4211960" y="6237312"/>
            <a:ext cx="4392488" cy="620688"/>
          </a:xfrm>
          <a:prstGeom prst="wedgeRectCallout">
            <a:avLst>
              <a:gd name="adj1" fmla="val -55818"/>
              <a:gd name="adj2" fmla="val -766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solidFill>
                  <a:schemeClr val="tx1"/>
                </a:solidFill>
              </a:rPr>
              <a:t>实际意义是：根据销售数量来估计广告费时，平均的估计误差为</a:t>
            </a:r>
            <a:r>
              <a:rPr lang="en-US" altLang="zh-CN" dirty="0">
                <a:solidFill>
                  <a:schemeClr val="tx1"/>
                </a:solidFill>
              </a:rPr>
              <a:t>135.7625</a:t>
            </a:r>
            <a:r>
              <a:rPr lang="zh-CN" altLang="zh-CN" dirty="0">
                <a:solidFill>
                  <a:schemeClr val="tx1"/>
                </a:solidFill>
              </a:rPr>
              <a:t>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627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68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2808312" cy="424847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众数计算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公式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r>
              <a:rPr lang="zh-CN" altLang="zh-CN" sz="2600" dirty="0" smtClean="0">
                <a:solidFill>
                  <a:srgbClr val="FF0000"/>
                </a:solidFill>
              </a:rPr>
              <a:t>近似</a:t>
            </a:r>
            <a:r>
              <a:rPr lang="zh-CN" altLang="zh-CN" sz="2600" dirty="0">
                <a:solidFill>
                  <a:srgbClr val="FF0000"/>
                </a:solidFill>
              </a:rPr>
              <a:t>公式</a:t>
            </a:r>
            <a:r>
              <a:rPr lang="zh-CN" altLang="zh-CN" sz="2600" dirty="0">
                <a:solidFill>
                  <a:schemeClr val="tx1"/>
                </a:solidFill>
              </a:rPr>
              <a:t>计算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427919"/>
              </p:ext>
            </p:extLst>
          </p:nvPr>
        </p:nvGraphicFramePr>
        <p:xfrm>
          <a:off x="683568" y="3356992"/>
          <a:ext cx="201622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3" imgW="1333500" imgH="393700" progId="Equation.DSMT4">
                  <p:embed/>
                </p:oleObj>
              </mc:Choice>
              <mc:Fallback>
                <p:oleObj name="Equation" r:id="rId3" imgW="1333500" imgH="3937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356992"/>
                        <a:ext cx="2016224" cy="648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标注 7"/>
          <p:cNvSpPr/>
          <p:nvPr/>
        </p:nvSpPr>
        <p:spPr>
          <a:xfrm>
            <a:off x="1979712" y="4293096"/>
            <a:ext cx="1296144" cy="2232248"/>
          </a:xfrm>
          <a:prstGeom prst="wedgeRectCallout">
            <a:avLst>
              <a:gd name="adj1" fmla="val -49318"/>
              <a:gd name="adj2" fmla="val -63333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b="1" dirty="0">
                <a:solidFill>
                  <a:srgbClr val="FF0000"/>
                </a:solidFill>
              </a:rPr>
              <a:t>Δ</a:t>
            </a:r>
            <a:r>
              <a:rPr lang="en-US" altLang="zh-CN" b="1" dirty="0">
                <a:solidFill>
                  <a:srgbClr val="FF0000"/>
                </a:solidFill>
              </a:rPr>
              <a:t>1</a:t>
            </a:r>
            <a:r>
              <a:rPr lang="zh-CN" altLang="zh-CN" dirty="0">
                <a:solidFill>
                  <a:schemeClr val="tx1"/>
                </a:solidFill>
              </a:rPr>
              <a:t>表示众数组次数与前一组次数之差；</a:t>
            </a:r>
            <a:r>
              <a:rPr lang="zh-CN" altLang="zh-CN" b="1" dirty="0">
                <a:solidFill>
                  <a:srgbClr val="FF0000"/>
                </a:solidFill>
              </a:rPr>
              <a:t>Δ</a:t>
            </a:r>
            <a:r>
              <a:rPr lang="en-US" altLang="zh-CN" b="1" dirty="0">
                <a:solidFill>
                  <a:srgbClr val="FF0000"/>
                </a:solidFill>
              </a:rPr>
              <a:t>2</a:t>
            </a:r>
            <a:r>
              <a:rPr lang="zh-CN" altLang="zh-CN" dirty="0">
                <a:solidFill>
                  <a:schemeClr val="tx1"/>
                </a:solidFill>
              </a:rPr>
              <a:t>表示众数组次数与后一组次数之差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987824" y="2636912"/>
            <a:ext cx="963014" cy="627337"/>
          </a:xfrm>
          <a:prstGeom prst="wedgeRoundRectCallout">
            <a:avLst>
              <a:gd name="adj1" fmla="val -78311"/>
              <a:gd name="adj2" fmla="val 116529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i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表示组距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827584" y="4587798"/>
            <a:ext cx="648072" cy="1721522"/>
          </a:xfrm>
          <a:prstGeom prst="wedgeRectCallout">
            <a:avLst>
              <a:gd name="adj1" fmla="val 36437"/>
              <a:gd name="adj2" fmla="val -98127"/>
            </a:avLst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</a:rPr>
              <a:t>L</a:t>
            </a:r>
            <a:r>
              <a:rPr lang="zh-CN" altLang="zh-CN" b="1" dirty="0">
                <a:solidFill>
                  <a:schemeClr val="tx1"/>
                </a:solidFill>
              </a:rPr>
              <a:t>表示众数所在组的下组线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3" name="副标题 2"/>
          <p:cNvSpPr txBox="1">
            <a:spLocks/>
          </p:cNvSpPr>
          <p:nvPr/>
        </p:nvSpPr>
        <p:spPr>
          <a:xfrm>
            <a:off x="4427984" y="1556792"/>
            <a:ext cx="4248472" cy="4608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4500" dirty="0" smtClean="0">
                <a:solidFill>
                  <a:srgbClr val="FF0000"/>
                </a:solidFill>
              </a:rPr>
              <a:t>    </a:t>
            </a:r>
            <a:r>
              <a:rPr lang="zh-CN" altLang="en-US" sz="4500" b="1" dirty="0" smtClean="0">
                <a:solidFill>
                  <a:srgbClr val="FF0000"/>
                </a:solidFill>
              </a:rPr>
              <a:t>例</a:t>
            </a:r>
            <a:r>
              <a:rPr lang="en-US" altLang="zh-CN" sz="4500" b="1" dirty="0" smtClean="0">
                <a:solidFill>
                  <a:srgbClr val="FF0000"/>
                </a:solidFill>
              </a:rPr>
              <a:t>3.1     </a:t>
            </a:r>
            <a:r>
              <a:rPr lang="zh-CN" altLang="zh-CN" sz="4200" dirty="0" smtClean="0">
                <a:solidFill>
                  <a:schemeClr val="tx1"/>
                </a:solidFill>
              </a:rPr>
              <a:t>某</a:t>
            </a:r>
            <a:r>
              <a:rPr lang="zh-CN" altLang="zh-CN" sz="4200" dirty="0">
                <a:solidFill>
                  <a:schemeClr val="tx1"/>
                </a:solidFill>
              </a:rPr>
              <a:t>制造企业</a:t>
            </a:r>
            <a:r>
              <a:rPr lang="en-US" altLang="zh-CN" sz="4200" dirty="0">
                <a:solidFill>
                  <a:schemeClr val="tx1"/>
                </a:solidFill>
              </a:rPr>
              <a:t>25</a:t>
            </a:r>
            <a:r>
              <a:rPr lang="zh-CN" altLang="zh-CN" sz="4200" dirty="0">
                <a:solidFill>
                  <a:schemeClr val="tx1"/>
                </a:solidFill>
              </a:rPr>
              <a:t>名工人的周加工零部件数，可以按照</a:t>
            </a:r>
            <a:r>
              <a:rPr lang="en-US" altLang="zh-CN" sz="4200" dirty="0">
                <a:solidFill>
                  <a:schemeClr val="tx1"/>
                </a:solidFill>
              </a:rPr>
              <a:t>80~90</a:t>
            </a:r>
            <a:r>
              <a:rPr lang="zh-CN" altLang="zh-CN" sz="4200" dirty="0">
                <a:solidFill>
                  <a:schemeClr val="tx1"/>
                </a:solidFill>
              </a:rPr>
              <a:t>、</a:t>
            </a:r>
            <a:r>
              <a:rPr lang="en-US" altLang="zh-CN" sz="4200" dirty="0">
                <a:solidFill>
                  <a:schemeClr val="tx1"/>
                </a:solidFill>
              </a:rPr>
              <a:t>90~100</a:t>
            </a:r>
            <a:r>
              <a:rPr lang="zh-CN" altLang="zh-CN" sz="4200" dirty="0">
                <a:solidFill>
                  <a:schemeClr val="tx1"/>
                </a:solidFill>
              </a:rPr>
              <a:t>、</a:t>
            </a:r>
            <a:r>
              <a:rPr lang="en-US" altLang="zh-CN" sz="4200" dirty="0">
                <a:solidFill>
                  <a:schemeClr val="tx1"/>
                </a:solidFill>
              </a:rPr>
              <a:t>100~110</a:t>
            </a:r>
            <a:r>
              <a:rPr lang="zh-CN" altLang="zh-CN" sz="4200" dirty="0">
                <a:solidFill>
                  <a:schemeClr val="tx1"/>
                </a:solidFill>
              </a:rPr>
              <a:t>、</a:t>
            </a:r>
            <a:r>
              <a:rPr lang="en-US" altLang="zh-CN" sz="4200" dirty="0">
                <a:solidFill>
                  <a:schemeClr val="tx1"/>
                </a:solidFill>
              </a:rPr>
              <a:t>110~120</a:t>
            </a:r>
            <a:r>
              <a:rPr lang="zh-CN" altLang="zh-CN" sz="4200" dirty="0">
                <a:solidFill>
                  <a:schemeClr val="tx1"/>
                </a:solidFill>
              </a:rPr>
              <a:t>、</a:t>
            </a:r>
            <a:r>
              <a:rPr lang="en-US" altLang="zh-CN" sz="4200" dirty="0">
                <a:solidFill>
                  <a:schemeClr val="tx1"/>
                </a:solidFill>
              </a:rPr>
              <a:t>120~130</a:t>
            </a:r>
            <a:r>
              <a:rPr lang="zh-CN" altLang="zh-CN" sz="4200" dirty="0">
                <a:solidFill>
                  <a:schemeClr val="tx1"/>
                </a:solidFill>
              </a:rPr>
              <a:t>进行分组，其对应的</a:t>
            </a:r>
            <a:r>
              <a:rPr lang="zh-CN" altLang="zh-CN" sz="4200" dirty="0">
                <a:solidFill>
                  <a:srgbClr val="FF0000"/>
                </a:solidFill>
              </a:rPr>
              <a:t>频数是</a:t>
            </a:r>
            <a:r>
              <a:rPr lang="en-US" altLang="zh-CN" sz="4200" dirty="0">
                <a:solidFill>
                  <a:srgbClr val="FF0000"/>
                </a:solidFill>
              </a:rPr>
              <a:t>2</a:t>
            </a:r>
            <a:r>
              <a:rPr lang="zh-CN" altLang="zh-CN" sz="4200" dirty="0">
                <a:solidFill>
                  <a:srgbClr val="FF0000"/>
                </a:solidFill>
              </a:rPr>
              <a:t>、</a:t>
            </a:r>
            <a:r>
              <a:rPr lang="en-US" altLang="zh-CN" sz="4200" dirty="0">
                <a:solidFill>
                  <a:srgbClr val="FF0000"/>
                </a:solidFill>
              </a:rPr>
              <a:t>6</a:t>
            </a:r>
            <a:r>
              <a:rPr lang="zh-CN" altLang="zh-CN" sz="4200" dirty="0">
                <a:solidFill>
                  <a:srgbClr val="FF0000"/>
                </a:solidFill>
              </a:rPr>
              <a:t>、</a:t>
            </a:r>
            <a:r>
              <a:rPr lang="en-US" altLang="zh-CN" sz="4200" dirty="0">
                <a:solidFill>
                  <a:srgbClr val="FF0000"/>
                </a:solidFill>
              </a:rPr>
              <a:t>12</a:t>
            </a:r>
            <a:r>
              <a:rPr lang="zh-CN" altLang="zh-CN" sz="4200" dirty="0">
                <a:solidFill>
                  <a:srgbClr val="FF0000"/>
                </a:solidFill>
              </a:rPr>
              <a:t>、</a:t>
            </a:r>
            <a:r>
              <a:rPr lang="en-US" altLang="zh-CN" sz="4200" dirty="0">
                <a:solidFill>
                  <a:srgbClr val="FF0000"/>
                </a:solidFill>
              </a:rPr>
              <a:t>4</a:t>
            </a:r>
            <a:r>
              <a:rPr lang="zh-CN" altLang="zh-CN" sz="4200" dirty="0">
                <a:solidFill>
                  <a:srgbClr val="FF0000"/>
                </a:solidFill>
              </a:rPr>
              <a:t>、</a:t>
            </a:r>
            <a:r>
              <a:rPr lang="en-US" altLang="zh-CN" sz="4200" dirty="0">
                <a:solidFill>
                  <a:srgbClr val="FF0000"/>
                </a:solidFill>
              </a:rPr>
              <a:t>1</a:t>
            </a:r>
            <a:r>
              <a:rPr lang="zh-CN" altLang="zh-CN" sz="4200" dirty="0">
                <a:solidFill>
                  <a:schemeClr val="tx1"/>
                </a:solidFill>
              </a:rPr>
              <a:t>，要求计算周加工零部件的</a:t>
            </a:r>
            <a:r>
              <a:rPr lang="zh-CN" altLang="zh-CN" sz="4200" dirty="0">
                <a:solidFill>
                  <a:srgbClr val="FF0000"/>
                </a:solidFill>
              </a:rPr>
              <a:t>众数</a:t>
            </a:r>
            <a:r>
              <a:rPr lang="zh-CN" altLang="zh-CN" sz="4200" dirty="0" smtClean="0">
                <a:solidFill>
                  <a:schemeClr val="tx1"/>
                </a:solidFill>
              </a:rPr>
              <a:t>。</a:t>
            </a:r>
            <a:endParaRPr lang="en-US" altLang="zh-CN" sz="4200" dirty="0" smtClean="0">
              <a:solidFill>
                <a:schemeClr val="tx1"/>
              </a:solidFill>
            </a:endParaRPr>
          </a:p>
          <a:p>
            <a:pPr algn="l"/>
            <a:endParaRPr lang="en-US" altLang="zh-CN" sz="42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zh-CN" altLang="en-US" sz="3200" b="1" dirty="0" smtClean="0">
                <a:solidFill>
                  <a:schemeClr val="tx1"/>
                </a:solidFill>
              </a:rPr>
              <a:t>带入公式</a:t>
            </a:r>
            <a:endParaRPr lang="en-US" altLang="zh-CN" sz="3200" b="1" dirty="0">
              <a:solidFill>
                <a:schemeClr val="tx1"/>
              </a:solidFill>
            </a:endParaRPr>
          </a:p>
          <a:p>
            <a:pPr algn="l"/>
            <a:endParaRPr lang="zh-CN" altLang="zh-CN" sz="2900" dirty="0">
              <a:solidFill>
                <a:schemeClr val="tx1"/>
              </a:solidFill>
            </a:endParaRPr>
          </a:p>
          <a:p>
            <a:pPr algn="l"/>
            <a:endParaRPr lang="zh-CN" altLang="zh-CN" sz="2400" dirty="0">
              <a:solidFill>
                <a:schemeClr val="tx1"/>
              </a:solidFill>
            </a:endParaRPr>
          </a:p>
          <a:p>
            <a:pPr algn="l"/>
            <a:r>
              <a:rPr lang="en-US" altLang="zh-CN" sz="3200" dirty="0">
                <a:solidFill>
                  <a:schemeClr val="tx1"/>
                </a:solidFill>
              </a:rPr>
              <a:t>M</a:t>
            </a:r>
            <a:r>
              <a:rPr lang="en-US" altLang="zh-CN" sz="3200" baseline="-25000" dirty="0">
                <a:solidFill>
                  <a:schemeClr val="tx1"/>
                </a:solidFill>
              </a:rPr>
              <a:t>0 </a:t>
            </a:r>
            <a:r>
              <a:rPr lang="zh-CN" altLang="zh-CN" sz="3200" dirty="0">
                <a:solidFill>
                  <a:schemeClr val="tx1"/>
                </a:solidFill>
              </a:rPr>
              <a:t>≈</a:t>
            </a:r>
            <a:r>
              <a:rPr lang="en-US" altLang="zh-CN" sz="3200" dirty="0">
                <a:solidFill>
                  <a:schemeClr val="tx1"/>
                </a:solidFill>
              </a:rPr>
              <a:t>100</a:t>
            </a:r>
            <a:r>
              <a:rPr lang="zh-CN" altLang="zh-CN" sz="3200" dirty="0" smtClean="0">
                <a:solidFill>
                  <a:schemeClr val="tx1"/>
                </a:solidFill>
              </a:rPr>
              <a:t>＋</a:t>
            </a:r>
            <a:endParaRPr lang="en-US" altLang="zh-CN" sz="58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30510"/>
              </p:ext>
            </p:extLst>
          </p:nvPr>
        </p:nvGraphicFramePr>
        <p:xfrm>
          <a:off x="5632450" y="5199063"/>
          <a:ext cx="13811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Equation" r:id="rId5" imgW="1384200" imgH="419040" progId="Equation.DSMT4">
                  <p:embed/>
                </p:oleObj>
              </mc:Choice>
              <mc:Fallback>
                <p:oleObj name="Equation" r:id="rId5" imgW="1384200" imgH="4190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2450" y="5199063"/>
                        <a:ext cx="13811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矩形 18"/>
          <p:cNvSpPr/>
          <p:nvPr/>
        </p:nvSpPr>
        <p:spPr>
          <a:xfrm>
            <a:off x="7060308" y="5224554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=104.29</a:t>
            </a:r>
            <a:r>
              <a:rPr lang="zh-CN" altLang="zh-CN" dirty="0"/>
              <a:t>（件）</a:t>
            </a:r>
          </a:p>
        </p:txBody>
      </p:sp>
    </p:spTree>
    <p:extLst>
      <p:ext uri="{BB962C8B-B14F-4D97-AF65-F5344CB8AC3E}">
        <p14:creationId xmlns:p14="http://schemas.microsoft.com/office/powerpoint/2010/main" val="235514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3.1.2   </a:t>
            </a:r>
            <a:r>
              <a:rPr lang="zh-CN" altLang="en-US" sz="3200" dirty="0" smtClean="0">
                <a:solidFill>
                  <a:schemeClr val="tx1"/>
                </a:solidFill>
              </a:rPr>
              <a:t>中位数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计算公式：</a:t>
            </a:r>
            <a:r>
              <a:rPr lang="en-US" altLang="zh-CN" sz="2600" dirty="0">
                <a:solidFill>
                  <a:schemeClr val="tx1"/>
                </a:solidFill>
              </a:rPr>
              <a:t>Me</a:t>
            </a:r>
            <a:r>
              <a:rPr lang="en-US" altLang="zh-CN" sz="2600" dirty="0" smtClean="0">
                <a:solidFill>
                  <a:schemeClr val="tx1"/>
                </a:solidFill>
              </a:rPr>
              <a:t>=</a:t>
            </a:r>
          </a:p>
          <a:p>
            <a:pPr lvl="1" algn="l">
              <a:buClr>
                <a:srgbClr val="FF0000"/>
              </a:buClr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88245"/>
              </p:ext>
            </p:extLst>
          </p:nvPr>
        </p:nvGraphicFramePr>
        <p:xfrm>
          <a:off x="4284663" y="2204864"/>
          <a:ext cx="2735609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3" imgW="2006280" imgH="863280" progId="Equation.DSMT4">
                  <p:embed/>
                </p:oleObj>
              </mc:Choice>
              <mc:Fallback>
                <p:oleObj name="Equation" r:id="rId3" imgW="2006280" imgH="8632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2204864"/>
                        <a:ext cx="2735609" cy="12961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副标题 2"/>
          <p:cNvSpPr txBox="1">
            <a:spLocks/>
          </p:cNvSpPr>
          <p:nvPr/>
        </p:nvSpPr>
        <p:spPr>
          <a:xfrm>
            <a:off x="755576" y="3645024"/>
            <a:ext cx="7704856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rgbClr val="FF0000"/>
                </a:solidFill>
              </a:rPr>
              <a:t>     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中位数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Medians</a:t>
            </a:r>
            <a:r>
              <a:rPr lang="zh-CN" altLang="zh-CN" sz="2600" dirty="0">
                <a:solidFill>
                  <a:schemeClr val="tx1"/>
                </a:solidFill>
              </a:rPr>
              <a:t>）是指将统计总体当中的各个变量值按</a:t>
            </a:r>
            <a:r>
              <a:rPr lang="zh-CN" altLang="zh-CN" sz="2600" dirty="0">
                <a:solidFill>
                  <a:srgbClr val="FF0000"/>
                </a:solidFill>
              </a:rPr>
              <a:t>大小顺序排列</a:t>
            </a:r>
            <a:r>
              <a:rPr lang="zh-CN" altLang="zh-CN" sz="2600" dirty="0">
                <a:solidFill>
                  <a:schemeClr val="tx1"/>
                </a:solidFill>
              </a:rPr>
              <a:t>起来，形成一个数列，处于变量数列</a:t>
            </a:r>
            <a:r>
              <a:rPr lang="zh-CN" altLang="zh-CN" sz="2600" dirty="0">
                <a:solidFill>
                  <a:srgbClr val="FF0000"/>
                </a:solidFill>
              </a:rPr>
              <a:t>中间位置的变量</a:t>
            </a:r>
            <a:r>
              <a:rPr lang="zh-CN" altLang="zh-CN" sz="2600" dirty="0">
                <a:solidFill>
                  <a:schemeClr val="tx1"/>
                </a:solidFill>
              </a:rPr>
              <a:t>值就称为中位数，用</a:t>
            </a:r>
            <a:r>
              <a:rPr lang="en-US" altLang="zh-CN" sz="2600" dirty="0">
                <a:solidFill>
                  <a:srgbClr val="FF0000"/>
                </a:solidFill>
              </a:rPr>
              <a:t>Me</a:t>
            </a:r>
            <a:r>
              <a:rPr lang="zh-CN" altLang="zh-CN" sz="2600" dirty="0">
                <a:solidFill>
                  <a:schemeClr val="tx1"/>
                </a:solidFill>
              </a:rPr>
              <a:t>表示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具体可见书本</a:t>
            </a:r>
            <a:r>
              <a:rPr lang="zh-CN" altLang="en-US" sz="2600" dirty="0" smtClean="0">
                <a:solidFill>
                  <a:srgbClr val="FF0000"/>
                </a:solidFill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</a:rPr>
              <a:t>3.3</a:t>
            </a:r>
            <a:r>
              <a:rPr lang="zh-CN" altLang="en-US" sz="2600" dirty="0" smtClean="0">
                <a:solidFill>
                  <a:schemeClr val="tx1"/>
                </a:solidFill>
              </a:rPr>
              <a:t>与</a:t>
            </a:r>
            <a:r>
              <a:rPr lang="zh-CN" altLang="en-US" sz="2600" dirty="0" smtClean="0">
                <a:solidFill>
                  <a:srgbClr val="FF0000"/>
                </a:solidFill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</a:rPr>
              <a:t>3.4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7164288" y="1327200"/>
            <a:ext cx="1512168" cy="2317824"/>
          </a:xfrm>
          <a:prstGeom prst="wedgeRectCallout">
            <a:avLst>
              <a:gd name="adj1" fmla="val -127855"/>
              <a:gd name="adj2" fmla="val -11370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rgbClr val="FF0000"/>
                </a:solidFill>
              </a:rPr>
              <a:t>先对</a:t>
            </a:r>
            <a:r>
              <a:rPr lang="en-US" altLang="zh-CN" sz="2000" dirty="0">
                <a:solidFill>
                  <a:schemeClr val="tx1"/>
                </a:solidFill>
              </a:rPr>
              <a:t>n</a:t>
            </a:r>
            <a:r>
              <a:rPr lang="zh-CN" altLang="zh-CN" sz="2000" dirty="0">
                <a:solidFill>
                  <a:schemeClr val="tx1"/>
                </a:solidFill>
              </a:rPr>
              <a:t>个数据进行排序，</a:t>
            </a:r>
            <a:r>
              <a:rPr lang="zh-CN" altLang="zh-CN" sz="2000" b="1" dirty="0">
                <a:solidFill>
                  <a:srgbClr val="FF0000"/>
                </a:solidFill>
              </a:rPr>
              <a:t>然后</a:t>
            </a:r>
            <a:r>
              <a:rPr lang="zh-CN" altLang="zh-CN" sz="2000" dirty="0">
                <a:solidFill>
                  <a:schemeClr val="tx1"/>
                </a:solidFill>
              </a:rPr>
              <a:t>确定中位数的位置，</a:t>
            </a:r>
            <a:r>
              <a:rPr lang="zh-CN" altLang="zh-CN" sz="2000" b="1" dirty="0">
                <a:solidFill>
                  <a:srgbClr val="FF0000"/>
                </a:solidFill>
              </a:rPr>
              <a:t>最后</a:t>
            </a:r>
            <a:r>
              <a:rPr lang="zh-CN" altLang="zh-CN" sz="2000" dirty="0">
                <a:solidFill>
                  <a:schemeClr val="tx1"/>
                </a:solidFill>
              </a:rPr>
              <a:t>确定中位数的具体数值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线形标注 2 14"/>
          <p:cNvSpPr/>
          <p:nvPr/>
        </p:nvSpPr>
        <p:spPr>
          <a:xfrm>
            <a:off x="539552" y="2060848"/>
            <a:ext cx="1224136" cy="1944216"/>
          </a:xfrm>
          <a:prstGeom prst="borderCallout2">
            <a:avLst>
              <a:gd name="adj1" fmla="val 13106"/>
              <a:gd name="adj2" fmla="val 107231"/>
              <a:gd name="adj3" fmla="val 13912"/>
              <a:gd name="adj4" fmla="val 108303"/>
              <a:gd name="adj5" fmla="val -1093"/>
              <a:gd name="adj6" fmla="val 2183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rgbClr val="FF0000"/>
                </a:solidFill>
              </a:rPr>
              <a:t>特点是</a:t>
            </a:r>
            <a:r>
              <a:rPr lang="zh-CN" altLang="zh-CN" sz="2000" b="1" dirty="0">
                <a:solidFill>
                  <a:schemeClr val="tx1"/>
                </a:solidFill>
              </a:rPr>
              <a:t>不受极端值的影响，在研究</a:t>
            </a:r>
            <a:r>
              <a:rPr lang="zh-CN" altLang="zh-CN" sz="2000" b="1" dirty="0">
                <a:solidFill>
                  <a:srgbClr val="FF0000"/>
                </a:solidFill>
              </a:rPr>
              <a:t>收入分配</a:t>
            </a:r>
            <a:r>
              <a:rPr lang="zh-CN" altLang="zh-CN" sz="2000" b="1" dirty="0">
                <a:solidFill>
                  <a:schemeClr val="tx1"/>
                </a:solidFill>
              </a:rPr>
              <a:t>时很有用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12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/>
          </a:bodyPr>
          <a:lstStyle/>
          <a:p>
            <a:pPr marL="914400" lvl="1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rgbClr val="FF0000"/>
                </a:solidFill>
              </a:rPr>
              <a:t>     </a:t>
            </a:r>
            <a:r>
              <a:rPr lang="en-US" altLang="zh-CN" sz="3200" dirty="0" smtClean="0">
                <a:solidFill>
                  <a:schemeClr val="tx1"/>
                </a:solidFill>
              </a:rPr>
              <a:t>3.1.3   </a:t>
            </a:r>
            <a:r>
              <a:rPr lang="zh-CN" altLang="en-US" sz="3200" dirty="0">
                <a:solidFill>
                  <a:schemeClr val="tx1"/>
                </a:solidFill>
              </a:rPr>
              <a:t>分位数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副标题 2"/>
          <p:cNvSpPr txBox="1">
            <a:spLocks/>
          </p:cNvSpPr>
          <p:nvPr/>
        </p:nvSpPr>
        <p:spPr>
          <a:xfrm>
            <a:off x="755576" y="3705019"/>
            <a:ext cx="7704856" cy="28803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>
              <a:buClr>
                <a:srgbClr val="FF0000"/>
              </a:buClr>
            </a:pPr>
            <a:r>
              <a:rPr lang="en-US" altLang="zh-CN" sz="2800" dirty="0" smtClean="0"/>
              <a:t>         </a:t>
            </a:r>
          </a:p>
          <a:p>
            <a:pPr lvl="1" algn="l">
              <a:buClr>
                <a:srgbClr val="FF0000"/>
              </a:buClr>
            </a:pPr>
            <a:endParaRPr lang="en-US" altLang="zh-CN" sz="2800" dirty="0">
              <a:solidFill>
                <a:srgbClr val="FF0000"/>
              </a:solidFill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  </a:t>
            </a:r>
          </a:p>
          <a:p>
            <a:pPr lvl="1"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分位数</a:t>
            </a:r>
            <a:r>
              <a:rPr lang="zh-CN" altLang="zh-CN" sz="2800" dirty="0">
                <a:solidFill>
                  <a:schemeClr val="tx1"/>
                </a:solidFill>
              </a:rPr>
              <a:t>（</a:t>
            </a:r>
            <a:r>
              <a:rPr lang="en-US" altLang="zh-CN" sz="2800" dirty="0" err="1">
                <a:solidFill>
                  <a:srgbClr val="FF0000"/>
                </a:solidFill>
              </a:rPr>
              <a:t>quantile</a:t>
            </a: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en-US" altLang="zh-CN" sz="2800" dirty="0" err="1" smtClean="0">
                <a:solidFill>
                  <a:srgbClr val="FF0000"/>
                </a:solidFill>
              </a:rPr>
              <a:t>fractile</a:t>
            </a:r>
            <a:r>
              <a:rPr lang="zh-CN" altLang="zh-CN" sz="2800" dirty="0">
                <a:solidFill>
                  <a:schemeClr val="tx1"/>
                </a:solidFill>
              </a:rPr>
              <a:t>）又称</a:t>
            </a:r>
            <a:r>
              <a:rPr lang="zh-CN" altLang="zh-CN" sz="2800" dirty="0">
                <a:solidFill>
                  <a:srgbClr val="FF0000"/>
                </a:solidFill>
              </a:rPr>
              <a:t>百分</a:t>
            </a:r>
            <a:r>
              <a:rPr lang="zh-CN" altLang="zh-CN" sz="2800" dirty="0" smtClean="0">
                <a:solidFill>
                  <a:srgbClr val="FF0000"/>
                </a:solidFill>
              </a:rPr>
              <a:t>位</a:t>
            </a:r>
            <a:r>
              <a:rPr lang="zh-CN" altLang="zh-CN" sz="2800" dirty="0" smtClean="0">
                <a:solidFill>
                  <a:schemeClr val="tx1"/>
                </a:solidFill>
              </a:rPr>
              <a:t>点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 smtClean="0">
                <a:solidFill>
                  <a:schemeClr val="tx1"/>
                </a:solidFill>
              </a:rPr>
              <a:t>简单</a:t>
            </a:r>
            <a:r>
              <a:rPr lang="zh-CN" altLang="zh-CN" sz="2800" dirty="0">
                <a:solidFill>
                  <a:schemeClr val="tx1"/>
                </a:solidFill>
              </a:rPr>
              <a:t>的说，分位数指的就是连续分布函数中的一个点，这个点对应概率</a:t>
            </a:r>
            <a:r>
              <a:rPr lang="en-US" altLang="zh-CN" sz="2800" dirty="0">
                <a:solidFill>
                  <a:schemeClr val="tx1"/>
                </a:solidFill>
              </a:rPr>
              <a:t>p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</a:p>
          <a:p>
            <a:pPr lvl="1"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1545718792"/>
              </p:ext>
            </p:extLst>
          </p:nvPr>
        </p:nvGraphicFramePr>
        <p:xfrm>
          <a:off x="3347864" y="2015592"/>
          <a:ext cx="4176464" cy="2868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线形标注 2 4"/>
          <p:cNvSpPr/>
          <p:nvPr/>
        </p:nvSpPr>
        <p:spPr>
          <a:xfrm>
            <a:off x="6988855" y="1700808"/>
            <a:ext cx="1152128" cy="1008112"/>
          </a:xfrm>
          <a:prstGeom prst="borderCallout2">
            <a:avLst>
              <a:gd name="adj1" fmla="val 18750"/>
              <a:gd name="adj2" fmla="val -8333"/>
              <a:gd name="adj3" fmla="val 20766"/>
              <a:gd name="adj4" fmla="val -4263"/>
              <a:gd name="adj5" fmla="val 87161"/>
              <a:gd name="adj6" fmla="val -691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>
                <a:solidFill>
                  <a:schemeClr val="tx1"/>
                </a:solidFill>
              </a:rPr>
              <a:t>9</a:t>
            </a:r>
            <a:r>
              <a:rPr lang="zh-CN" altLang="zh-CN" sz="2000" b="1" dirty="0">
                <a:solidFill>
                  <a:schemeClr val="tx1"/>
                </a:solidFill>
              </a:rPr>
              <a:t>个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点</a:t>
            </a:r>
            <a:r>
              <a:rPr lang="zh-CN" altLang="zh-CN" sz="2000" b="1" dirty="0">
                <a:solidFill>
                  <a:schemeClr val="tx1"/>
                </a:solidFill>
              </a:rPr>
              <a:t>将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数据</a:t>
            </a:r>
            <a:r>
              <a:rPr lang="en-US" altLang="zh-CN" sz="2000" b="1" dirty="0">
                <a:solidFill>
                  <a:schemeClr val="tx1"/>
                </a:solidFill>
              </a:rPr>
              <a:t>10</a:t>
            </a:r>
            <a:r>
              <a:rPr lang="zh-CN" altLang="zh-CN" sz="2000" b="1" dirty="0">
                <a:solidFill>
                  <a:schemeClr val="tx1"/>
                </a:solidFill>
              </a:rPr>
              <a:t>等分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3" name="线形标注 2 12"/>
          <p:cNvSpPr/>
          <p:nvPr/>
        </p:nvSpPr>
        <p:spPr>
          <a:xfrm>
            <a:off x="7308304" y="3705019"/>
            <a:ext cx="1152128" cy="1008112"/>
          </a:xfrm>
          <a:prstGeom prst="borderCallout2">
            <a:avLst>
              <a:gd name="adj1" fmla="val 18750"/>
              <a:gd name="adj2" fmla="val -8333"/>
              <a:gd name="adj3" fmla="val 35164"/>
              <a:gd name="adj4" fmla="val -6783"/>
              <a:gd name="adj5" fmla="val 74203"/>
              <a:gd name="adj6" fmla="val -893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000" b="1" dirty="0" smtClean="0">
                <a:solidFill>
                  <a:schemeClr val="tx1"/>
                </a:solidFill>
              </a:rPr>
              <a:t>99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个点</a:t>
            </a:r>
            <a:r>
              <a:rPr lang="zh-CN" altLang="zh-CN" sz="2000" b="1" dirty="0">
                <a:solidFill>
                  <a:schemeClr val="tx1"/>
                </a:solidFill>
              </a:rPr>
              <a:t>将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数据</a:t>
            </a:r>
            <a:r>
              <a:rPr lang="en-US" altLang="zh-CN" sz="2000" b="1" dirty="0" smtClean="0">
                <a:solidFill>
                  <a:schemeClr val="tx1"/>
                </a:solidFill>
              </a:rPr>
              <a:t>100</a:t>
            </a:r>
            <a:r>
              <a:rPr lang="zh-CN" altLang="zh-CN" sz="2000" b="1" dirty="0" smtClean="0">
                <a:solidFill>
                  <a:schemeClr val="tx1"/>
                </a:solidFill>
              </a:rPr>
              <a:t>等分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线形标注 1 5"/>
          <p:cNvSpPr/>
          <p:nvPr/>
        </p:nvSpPr>
        <p:spPr>
          <a:xfrm>
            <a:off x="2411760" y="2202249"/>
            <a:ext cx="1584176" cy="2376264"/>
          </a:xfrm>
          <a:prstGeom prst="borderCallout1">
            <a:avLst>
              <a:gd name="adj1" fmla="val 17935"/>
              <a:gd name="adj2" fmla="val 136429"/>
              <a:gd name="adj3" fmla="val 13957"/>
              <a:gd name="adj4" fmla="val 105282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b="1" dirty="0">
                <a:solidFill>
                  <a:schemeClr val="tx1"/>
                </a:solidFill>
              </a:rPr>
              <a:t>是指将所有数值按</a:t>
            </a:r>
            <a:r>
              <a:rPr lang="zh-CN" altLang="zh-CN" sz="2000" b="1" dirty="0">
                <a:solidFill>
                  <a:srgbClr val="FF0000"/>
                </a:solidFill>
              </a:rPr>
              <a:t>大小顺序排列</a:t>
            </a:r>
            <a:r>
              <a:rPr lang="zh-CN" altLang="zh-CN" sz="2000" b="1" dirty="0">
                <a:solidFill>
                  <a:schemeClr val="tx1"/>
                </a:solidFill>
              </a:rPr>
              <a:t>并分成</a:t>
            </a:r>
            <a:r>
              <a:rPr lang="zh-CN" altLang="zh-CN" sz="2000" b="1" dirty="0">
                <a:solidFill>
                  <a:srgbClr val="FF0000"/>
                </a:solidFill>
              </a:rPr>
              <a:t>四等份</a:t>
            </a:r>
            <a:r>
              <a:rPr lang="zh-CN" altLang="zh-CN" sz="2000" b="1" dirty="0">
                <a:solidFill>
                  <a:schemeClr val="tx1"/>
                </a:solidFill>
              </a:rPr>
              <a:t>，处于</a:t>
            </a:r>
            <a:r>
              <a:rPr lang="zh-CN" altLang="zh-CN" sz="2000" b="1" dirty="0">
                <a:solidFill>
                  <a:srgbClr val="FF0000"/>
                </a:solidFill>
              </a:rPr>
              <a:t>三个分割点</a:t>
            </a:r>
            <a:r>
              <a:rPr lang="zh-CN" altLang="zh-CN" sz="2000" b="1" dirty="0">
                <a:solidFill>
                  <a:schemeClr val="tx1"/>
                </a:solidFill>
              </a:rPr>
              <a:t>位置的得分就是四分位数。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467544" y="2227514"/>
            <a:ext cx="1368152" cy="1440160"/>
          </a:xfrm>
          <a:prstGeom prst="wedgeEllipseCallout">
            <a:avLst>
              <a:gd name="adj1" fmla="val 102131"/>
              <a:gd name="adj2" fmla="val -3414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000" dirty="0">
                <a:solidFill>
                  <a:schemeClr val="tx1"/>
                </a:solidFill>
              </a:rPr>
              <a:t>下四分位数</a:t>
            </a:r>
            <a:r>
              <a:rPr lang="zh-CN" altLang="zh-CN" sz="2000" dirty="0" smtClean="0">
                <a:solidFill>
                  <a:schemeClr val="tx1"/>
                </a:solidFill>
              </a:rPr>
              <a:t>为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016287"/>
              </p:ext>
            </p:extLst>
          </p:nvPr>
        </p:nvGraphicFramePr>
        <p:xfrm>
          <a:off x="775382" y="3188768"/>
          <a:ext cx="75247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8" imgW="749160" imgH="406080" progId="Equation.DSMT4">
                  <p:embed/>
                </p:oleObj>
              </mc:Choice>
              <mc:Fallback>
                <p:oleObj name="Equation" r:id="rId8" imgW="749160" imgH="4060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382" y="3188768"/>
                        <a:ext cx="75247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椭圆形标注 15"/>
          <p:cNvSpPr/>
          <p:nvPr/>
        </p:nvSpPr>
        <p:spPr>
          <a:xfrm>
            <a:off x="476694" y="3705019"/>
            <a:ext cx="1368152" cy="1440160"/>
          </a:xfrm>
          <a:prstGeom prst="wedgeEllipseCallout">
            <a:avLst>
              <a:gd name="adj1" fmla="val 102131"/>
              <a:gd name="adj2" fmla="val -3414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chemeClr val="tx1"/>
                </a:solidFill>
              </a:rPr>
              <a:t>上</a:t>
            </a:r>
            <a:r>
              <a:rPr lang="zh-CN" altLang="zh-CN" sz="2000" dirty="0" smtClean="0">
                <a:solidFill>
                  <a:schemeClr val="tx1"/>
                </a:solidFill>
              </a:rPr>
              <a:t>四</a:t>
            </a:r>
            <a:r>
              <a:rPr lang="zh-CN" altLang="zh-CN" sz="2000" dirty="0">
                <a:solidFill>
                  <a:schemeClr val="tx1"/>
                </a:solidFill>
              </a:rPr>
              <a:t>分位数</a:t>
            </a:r>
            <a:r>
              <a:rPr lang="zh-CN" altLang="zh-CN" sz="2000" dirty="0" smtClean="0">
                <a:solidFill>
                  <a:schemeClr val="tx1"/>
                </a:solidFill>
              </a:rPr>
              <a:t>为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300102"/>
              </p:ext>
            </p:extLst>
          </p:nvPr>
        </p:nvGraphicFramePr>
        <p:xfrm>
          <a:off x="775007" y="4667568"/>
          <a:ext cx="7715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10" imgW="774360" imgH="393480" progId="Equation.DSMT4">
                  <p:embed/>
                </p:oleObj>
              </mc:Choice>
              <mc:Fallback>
                <p:oleObj name="Equation" r:id="rId10" imgW="77436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007" y="4667568"/>
                        <a:ext cx="7715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79450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  <p:bldP spid="13" grpId="0" animBg="1"/>
      <p:bldP spid="6" grpId="0" animBg="1"/>
      <p:bldP spid="7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4608512"/>
          </a:xfrm>
        </p:spPr>
        <p:txBody>
          <a:bodyPr>
            <a:normAutofit lnSpcReduction="10000"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    </a:t>
            </a:r>
            <a:r>
              <a:rPr lang="zh-CN" altLang="en-US" sz="3200" dirty="0" smtClean="0">
                <a:solidFill>
                  <a:srgbClr val="FF0000"/>
                </a:solidFill>
              </a:rPr>
              <a:t>例</a:t>
            </a:r>
            <a:r>
              <a:rPr lang="en-US" altLang="zh-CN" sz="3200" dirty="0" smtClean="0">
                <a:solidFill>
                  <a:srgbClr val="FF0000"/>
                </a:solidFill>
              </a:rPr>
              <a:t>3.5  </a:t>
            </a:r>
            <a:r>
              <a:rPr lang="zh-CN" altLang="en-US" sz="3200" dirty="0" smtClean="0">
                <a:solidFill>
                  <a:srgbClr val="FF0000"/>
                </a:solidFill>
              </a:rPr>
              <a:t>：</a:t>
            </a:r>
            <a:r>
              <a:rPr lang="en-US" altLang="zh-CN" sz="3200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在</a:t>
            </a:r>
            <a:r>
              <a:rPr lang="zh-CN" altLang="zh-CN" sz="2600" dirty="0">
                <a:solidFill>
                  <a:schemeClr val="tx1"/>
                </a:solidFill>
              </a:rPr>
              <a:t>一个制造企业中随机抽取</a:t>
            </a:r>
            <a:r>
              <a:rPr lang="en-US" altLang="zh-CN" sz="2600" dirty="0">
                <a:solidFill>
                  <a:schemeClr val="tx1"/>
                </a:solidFill>
              </a:rPr>
              <a:t>9</a:t>
            </a:r>
            <a:r>
              <a:rPr lang="zh-CN" altLang="zh-CN" sz="2600" dirty="0">
                <a:solidFill>
                  <a:schemeClr val="tx1"/>
                </a:solidFill>
              </a:rPr>
              <a:t>名员工，得到每名员工的月工资收入（单位：元）数据如下：</a:t>
            </a: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1500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750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780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1080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850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960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2000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1250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chemeClr val="tx1"/>
                </a:solidFill>
              </a:rPr>
              <a:t>1630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zh-CN" altLang="zh-CN" sz="2600" dirty="0">
                <a:solidFill>
                  <a:schemeClr val="tx1"/>
                </a:solidFill>
              </a:rPr>
              <a:t>请计算出</a:t>
            </a:r>
            <a:r>
              <a:rPr lang="en-US" altLang="zh-CN" sz="2600" dirty="0">
                <a:solidFill>
                  <a:schemeClr val="tx1"/>
                </a:solidFill>
              </a:rPr>
              <a:t>9</a:t>
            </a:r>
            <a:r>
              <a:rPr lang="zh-CN" altLang="zh-CN" sz="2600" dirty="0">
                <a:solidFill>
                  <a:schemeClr val="tx1"/>
                </a:solidFill>
              </a:rPr>
              <a:t>名员工月工资收入的</a:t>
            </a:r>
            <a:r>
              <a:rPr lang="zh-CN" altLang="zh-CN" sz="2600" dirty="0">
                <a:solidFill>
                  <a:srgbClr val="FF0000"/>
                </a:solidFill>
              </a:rPr>
              <a:t>四分位数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3200" dirty="0">
                <a:solidFill>
                  <a:srgbClr val="FF0000"/>
                </a:solidFill>
              </a:rPr>
              <a:t>解</a:t>
            </a:r>
            <a:r>
              <a:rPr lang="zh-CN" altLang="zh-CN" sz="2600" dirty="0" smtClean="0">
                <a:solidFill>
                  <a:srgbClr val="FF0000"/>
                </a:solidFill>
              </a:rPr>
              <a:t>：</a:t>
            </a:r>
            <a:r>
              <a:rPr lang="en-US" altLang="zh-CN" sz="2600" dirty="0" smtClean="0">
                <a:solidFill>
                  <a:srgbClr val="FF0000"/>
                </a:solidFill>
              </a:rPr>
              <a:t>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则</a:t>
            </a:r>
            <a:r>
              <a:rPr lang="en-US" altLang="zh-CN" sz="2600" dirty="0">
                <a:solidFill>
                  <a:schemeClr val="tx1"/>
                </a:solidFill>
              </a:rPr>
              <a:t>Q</a:t>
            </a:r>
            <a:r>
              <a:rPr lang="en-US" altLang="zh-CN" sz="2600" baseline="-25000" dirty="0">
                <a:solidFill>
                  <a:schemeClr val="tx1"/>
                </a:solidFill>
              </a:rPr>
              <a:t>L</a:t>
            </a:r>
            <a:r>
              <a:rPr lang="zh-CN" altLang="zh-CN" sz="2600" dirty="0">
                <a:solidFill>
                  <a:schemeClr val="tx1"/>
                </a:solidFill>
              </a:rPr>
              <a:t>在第二个数值与第三个数值之间</a:t>
            </a:r>
            <a:r>
              <a:rPr lang="en-US" altLang="zh-CN" sz="2600" dirty="0">
                <a:solidFill>
                  <a:schemeClr val="tx1"/>
                </a:solidFill>
              </a:rPr>
              <a:t>0.25</a:t>
            </a:r>
            <a:r>
              <a:rPr lang="zh-CN" altLang="zh-CN" sz="2600" dirty="0">
                <a:solidFill>
                  <a:schemeClr val="tx1"/>
                </a:solidFill>
              </a:rPr>
              <a:t>的位置上，因此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      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则</a:t>
            </a:r>
            <a:r>
              <a:rPr lang="en-US" altLang="zh-CN" sz="2600" dirty="0" err="1">
                <a:solidFill>
                  <a:schemeClr val="tx1"/>
                </a:solidFill>
              </a:rPr>
              <a:t>Q</a:t>
            </a:r>
            <a:r>
              <a:rPr lang="en-US" altLang="zh-CN" sz="2600" baseline="-25000" dirty="0" err="1">
                <a:solidFill>
                  <a:schemeClr val="tx1"/>
                </a:solidFill>
              </a:rPr>
              <a:t>u</a:t>
            </a:r>
            <a:r>
              <a:rPr lang="zh-CN" altLang="zh-CN" sz="2600" dirty="0">
                <a:solidFill>
                  <a:schemeClr val="tx1"/>
                </a:solidFill>
              </a:rPr>
              <a:t>在第六个数值与第七个数值之间</a:t>
            </a:r>
            <a:r>
              <a:rPr lang="en-US" altLang="zh-CN" sz="2600" dirty="0">
                <a:solidFill>
                  <a:schemeClr val="tx1"/>
                </a:solidFill>
              </a:rPr>
              <a:t>0.75</a:t>
            </a:r>
            <a:r>
              <a:rPr lang="zh-CN" altLang="zh-CN" sz="2600" dirty="0">
                <a:solidFill>
                  <a:schemeClr val="tx1"/>
                </a:solidFill>
              </a:rPr>
              <a:t>的位置上，因此，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                         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。 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sz="32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§3.1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分布位置集中趋势的度量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775118"/>
              </p:ext>
            </p:extLst>
          </p:nvPr>
        </p:nvGraphicFramePr>
        <p:xfrm>
          <a:off x="1403648" y="4149080"/>
          <a:ext cx="1627188" cy="540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" name="Equation" r:id="rId3" imgW="1447560" imgH="406080" progId="Equation.DSMT4">
                  <p:embed/>
                </p:oleObj>
              </mc:Choice>
              <mc:Fallback>
                <p:oleObj name="Equation" r:id="rId3" imgW="1447560" imgH="40608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149080"/>
                        <a:ext cx="1627188" cy="5405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035419"/>
              </p:ext>
            </p:extLst>
          </p:nvPr>
        </p:nvGraphicFramePr>
        <p:xfrm>
          <a:off x="3851920" y="4653136"/>
          <a:ext cx="367240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4" name="Equation" r:id="rId5" imgW="2591925" imgH="228699" progId="Equation.DSMT4">
                  <p:embed/>
                </p:oleObj>
              </mc:Choice>
              <mc:Fallback>
                <p:oleObj name="Equation" r:id="rId5" imgW="2591925" imgH="228699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653136"/>
                        <a:ext cx="3672408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108271"/>
              </p:ext>
            </p:extLst>
          </p:nvPr>
        </p:nvGraphicFramePr>
        <p:xfrm>
          <a:off x="899592" y="5013176"/>
          <a:ext cx="1825650" cy="541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5" name="Equation" r:id="rId7" imgW="1701720" imgH="406080" progId="Equation.DSMT4">
                  <p:embed/>
                </p:oleObj>
              </mc:Choice>
              <mc:Fallback>
                <p:oleObj name="Equation" r:id="rId7" imgW="1701720" imgH="4060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013176"/>
                        <a:ext cx="1825650" cy="541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604965"/>
              </p:ext>
            </p:extLst>
          </p:nvPr>
        </p:nvGraphicFramePr>
        <p:xfrm>
          <a:off x="3779912" y="5445224"/>
          <a:ext cx="3600400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6" name="Equation" r:id="rId9" imgW="2806700" imgH="228600" progId="Equation.DSMT4">
                  <p:embed/>
                </p:oleObj>
              </mc:Choice>
              <mc:Fallback>
                <p:oleObj name="Equation" r:id="rId9" imgW="2806700" imgH="2286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5445224"/>
                        <a:ext cx="3600400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51448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1379</TotalTime>
  <Words>3768</Words>
  <Application>Microsoft Office PowerPoint</Application>
  <PresentationFormat>全屏显示(4:3)</PresentationFormat>
  <Paragraphs>653</Paragraphs>
  <Slides>52</Slides>
  <Notes>4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52</vt:i4>
      </vt:variant>
    </vt:vector>
  </HeadingPairs>
  <TitlesOfParts>
    <vt:vector size="55" baseType="lpstr">
      <vt:lpstr>波形</vt:lpstr>
      <vt:lpstr>Equation</vt:lpstr>
      <vt:lpstr>公式</vt:lpstr>
      <vt:lpstr>目录</vt:lpstr>
      <vt:lpstr>第3章 描述统计—数值方法</vt:lpstr>
      <vt:lpstr>PowerPoint 演示文稿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§3.1  分布位置集中趋势的度量</vt:lpstr>
      <vt:lpstr>PowerPoint 演示文稿</vt:lpstr>
      <vt:lpstr>§3.2  分布变异程度的度量</vt:lpstr>
      <vt:lpstr>§3.2  分布变异程度的度量</vt:lpstr>
      <vt:lpstr>§3.2  分布变异程度的度量</vt:lpstr>
      <vt:lpstr>§3.2  分布变异程度的度量</vt:lpstr>
      <vt:lpstr>§3.2  分布变异程度的度量</vt:lpstr>
      <vt:lpstr>§3.2  分布变异程度的度量</vt:lpstr>
      <vt:lpstr>§3.2  分布变异程度的度量</vt:lpstr>
      <vt:lpstr>§3.2  分布变异程度的度量</vt:lpstr>
      <vt:lpstr>PowerPoint 演示文稿</vt:lpstr>
      <vt:lpstr>§3.3 分布形态、相对位置的度量</vt:lpstr>
      <vt:lpstr>§3.3 分布形态、相对位置的度量</vt:lpstr>
      <vt:lpstr>§3.3 分布形态、相对位置的度量</vt:lpstr>
      <vt:lpstr>§3.3 分布形态、相对位置的度量</vt:lpstr>
      <vt:lpstr>§3.3 分布形态、相对位置的度量</vt:lpstr>
      <vt:lpstr>PowerPoint 演示文稿</vt:lpstr>
      <vt:lpstr>§3.4 异常值的检测</vt:lpstr>
      <vt:lpstr>§3.4 异常值的检测</vt:lpstr>
      <vt:lpstr>§3.4 异常值的检测</vt:lpstr>
      <vt:lpstr>PowerPoint 演示文稿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§3.5 两变量间关系的度量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Sky123.Org</cp:lastModifiedBy>
  <cp:revision>89</cp:revision>
  <dcterms:created xsi:type="dcterms:W3CDTF">2015-06-27T16:58:07Z</dcterms:created>
  <dcterms:modified xsi:type="dcterms:W3CDTF">2015-08-07T01:21:01Z</dcterms:modified>
</cp:coreProperties>
</file>