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Default Extension="bin" ContentType="application/vnd.openxmlformats-officedocument.oleObject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57" r:id="rId4"/>
    <p:sldId id="258" r:id="rId5"/>
    <p:sldId id="259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5" r:id="rId3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37998D-32A5-4999-A13B-806117357C25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22F0643-EC76-43FA-878B-F1082EEA24F8}">
      <dgm:prSet phldrT="[文本]"/>
      <dgm:spPr>
        <a:solidFill>
          <a:srgbClr val="7030A0"/>
        </a:solidFill>
      </dgm:spPr>
      <dgm:t>
        <a:bodyPr/>
        <a:lstStyle/>
        <a:p>
          <a:r>
            <a:rPr lang="zh-CN" altLang="en-US" dirty="0" smtClean="0"/>
            <a:t>数据审核</a:t>
          </a:r>
          <a:endParaRPr lang="zh-CN" altLang="en-US" dirty="0"/>
        </a:p>
      </dgm:t>
    </dgm:pt>
    <dgm:pt modelId="{01A75210-B659-4EF6-B1EF-9D65DAF102AB}" type="parTrans" cxnId="{9509989E-8867-450B-8827-3975A09CF543}">
      <dgm:prSet/>
      <dgm:spPr/>
      <dgm:t>
        <a:bodyPr/>
        <a:lstStyle/>
        <a:p>
          <a:endParaRPr lang="zh-CN" altLang="en-US"/>
        </a:p>
      </dgm:t>
    </dgm:pt>
    <dgm:pt modelId="{402CD4D5-0FE4-4354-82F5-0C9BF1B43A37}" type="sibTrans" cxnId="{9509989E-8867-450B-8827-3975A09CF543}">
      <dgm:prSet/>
      <dgm:spPr/>
      <dgm:t>
        <a:bodyPr/>
        <a:lstStyle/>
        <a:p>
          <a:endParaRPr lang="zh-CN" altLang="en-US"/>
        </a:p>
      </dgm:t>
    </dgm:pt>
    <dgm:pt modelId="{3D1DC0AD-B64D-4489-9271-4D02A8081EF8}">
      <dgm:prSet phldrT="[文本]"/>
      <dgm:spPr>
        <a:solidFill>
          <a:srgbClr val="7030A0"/>
        </a:solidFill>
      </dgm:spPr>
      <dgm:t>
        <a:bodyPr/>
        <a:lstStyle/>
        <a:p>
          <a:r>
            <a:rPr lang="zh-CN" altLang="en-US" dirty="0" smtClean="0"/>
            <a:t>数据筛选</a:t>
          </a:r>
          <a:endParaRPr lang="zh-CN" altLang="en-US" dirty="0"/>
        </a:p>
      </dgm:t>
    </dgm:pt>
    <dgm:pt modelId="{952E0C28-0EAB-4038-8A36-B3C4F26436C1}" type="parTrans" cxnId="{2BB9C337-1B91-4607-B83B-313123FEF2F8}">
      <dgm:prSet/>
      <dgm:spPr/>
      <dgm:t>
        <a:bodyPr/>
        <a:lstStyle/>
        <a:p>
          <a:endParaRPr lang="zh-CN" altLang="en-US"/>
        </a:p>
      </dgm:t>
    </dgm:pt>
    <dgm:pt modelId="{50954667-5244-4C81-A890-A36FF671F600}" type="sibTrans" cxnId="{2BB9C337-1B91-4607-B83B-313123FEF2F8}">
      <dgm:prSet/>
      <dgm:spPr/>
      <dgm:t>
        <a:bodyPr/>
        <a:lstStyle/>
        <a:p>
          <a:endParaRPr lang="zh-CN" altLang="en-US"/>
        </a:p>
      </dgm:t>
    </dgm:pt>
    <dgm:pt modelId="{6A673C63-A99E-4388-82B8-2C451DCF49EB}">
      <dgm:prSet phldrT="[文本]"/>
      <dgm:spPr/>
      <dgm:t>
        <a:bodyPr/>
        <a:lstStyle/>
        <a:p>
          <a:r>
            <a:rPr lang="zh-CN" altLang="en-US" dirty="0" smtClean="0"/>
            <a:t>数据排序</a:t>
          </a:r>
          <a:endParaRPr lang="zh-CN" altLang="en-US" dirty="0"/>
        </a:p>
      </dgm:t>
    </dgm:pt>
    <dgm:pt modelId="{911C5285-0C30-4065-B765-DB486A7E7B1E}" type="parTrans" cxnId="{99C43C80-556F-40EA-ACA7-97B6ED75E1C4}">
      <dgm:prSet/>
      <dgm:spPr/>
      <dgm:t>
        <a:bodyPr/>
        <a:lstStyle/>
        <a:p>
          <a:endParaRPr lang="zh-CN" altLang="en-US"/>
        </a:p>
      </dgm:t>
    </dgm:pt>
    <dgm:pt modelId="{3FBCA5CE-5F2B-4CC0-A4AD-F5696598A438}" type="sibTrans" cxnId="{99C43C80-556F-40EA-ACA7-97B6ED75E1C4}">
      <dgm:prSet/>
      <dgm:spPr/>
      <dgm:t>
        <a:bodyPr/>
        <a:lstStyle/>
        <a:p>
          <a:endParaRPr lang="zh-CN" altLang="en-US"/>
        </a:p>
      </dgm:t>
    </dgm:pt>
    <dgm:pt modelId="{28A21D09-35A4-4D4F-AF63-BCD36253BB1E}">
      <dgm:prSet phldrT="[文本]" custT="1"/>
      <dgm:spPr/>
      <dgm:t>
        <a:bodyPr/>
        <a:lstStyle/>
        <a:p>
          <a:r>
            <a:rPr lang="zh-CN" altLang="en-US" sz="2800" b="1" dirty="0" smtClean="0"/>
            <a:t>数据预处理</a:t>
          </a:r>
          <a:endParaRPr lang="zh-CN" altLang="en-US" sz="2800" b="1" dirty="0"/>
        </a:p>
      </dgm:t>
    </dgm:pt>
    <dgm:pt modelId="{37D52B10-BA3E-42D8-87F2-A3C3A1AA0AF0}" type="parTrans" cxnId="{3E833192-9179-4092-815C-EA7760F2C619}">
      <dgm:prSet/>
      <dgm:spPr/>
      <dgm:t>
        <a:bodyPr/>
        <a:lstStyle/>
        <a:p>
          <a:endParaRPr lang="zh-CN" altLang="en-US"/>
        </a:p>
      </dgm:t>
    </dgm:pt>
    <dgm:pt modelId="{C7A33CD2-6FAC-48A8-8D87-7014782CBBC1}" type="sibTrans" cxnId="{3E833192-9179-4092-815C-EA7760F2C619}">
      <dgm:prSet/>
      <dgm:spPr/>
      <dgm:t>
        <a:bodyPr/>
        <a:lstStyle/>
        <a:p>
          <a:endParaRPr lang="zh-CN" altLang="en-US"/>
        </a:p>
      </dgm:t>
    </dgm:pt>
    <dgm:pt modelId="{1865D2A7-DCC2-47D0-BC92-7BE6C82F7E1A}" type="pres">
      <dgm:prSet presAssocID="{0637998D-32A5-4999-A13B-806117357C2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E73E04D-B910-48EC-AB8C-153DA41318DB}" type="pres">
      <dgm:prSet presAssocID="{0637998D-32A5-4999-A13B-806117357C25}" presName="ellipse" presStyleLbl="trBgShp" presStyleIdx="0" presStyleCnt="1"/>
      <dgm:spPr/>
    </dgm:pt>
    <dgm:pt modelId="{ACFED623-758F-4ACB-B75A-07036AE7A5D9}" type="pres">
      <dgm:prSet presAssocID="{0637998D-32A5-4999-A13B-806117357C25}" presName="arrow1" presStyleLbl="fgShp" presStyleIdx="0" presStyleCnt="1"/>
      <dgm:spPr/>
    </dgm:pt>
    <dgm:pt modelId="{9B360C76-5F4C-4543-BDD3-C80B233ADF06}" type="pres">
      <dgm:prSet presAssocID="{0637998D-32A5-4999-A13B-806117357C25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AF1F796-71EA-4A95-B583-A918BA445750}" type="pres">
      <dgm:prSet presAssocID="{3D1DC0AD-B64D-4489-9271-4D02A8081EF8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2A9921B-D2E6-47CF-89D8-9AA13C216FE1}" type="pres">
      <dgm:prSet presAssocID="{6A673C63-A99E-4388-82B8-2C451DCF49E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11BE3F4-1FDC-4B18-8D2C-94358F4FC97B}" type="pres">
      <dgm:prSet presAssocID="{28A21D09-35A4-4D4F-AF63-BCD36253BB1E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B255928-FFD4-4CDD-A78D-1EF97E686759}" type="pres">
      <dgm:prSet presAssocID="{0637998D-32A5-4999-A13B-806117357C25}" presName="funnel" presStyleLbl="trAlignAcc1" presStyleIdx="0" presStyleCnt="1"/>
      <dgm:spPr/>
    </dgm:pt>
  </dgm:ptLst>
  <dgm:cxnLst>
    <dgm:cxn modelId="{B2D0E094-19B8-44C2-A7C1-433DFC8D9994}" type="presOf" srcId="{6A673C63-A99E-4388-82B8-2C451DCF49EB}" destId="{0AF1F796-71EA-4A95-B583-A918BA445750}" srcOrd="0" destOrd="0" presId="urn:microsoft.com/office/officeart/2005/8/layout/funnel1"/>
    <dgm:cxn modelId="{9509989E-8867-450B-8827-3975A09CF543}" srcId="{0637998D-32A5-4999-A13B-806117357C25}" destId="{922F0643-EC76-43FA-878B-F1082EEA24F8}" srcOrd="0" destOrd="0" parTransId="{01A75210-B659-4EF6-B1EF-9D65DAF102AB}" sibTransId="{402CD4D5-0FE4-4354-82F5-0C9BF1B43A37}"/>
    <dgm:cxn modelId="{592CE667-8FE0-4DBE-8754-BD8728C16237}" type="presOf" srcId="{0637998D-32A5-4999-A13B-806117357C25}" destId="{1865D2A7-DCC2-47D0-BC92-7BE6C82F7E1A}" srcOrd="0" destOrd="0" presId="urn:microsoft.com/office/officeart/2005/8/layout/funnel1"/>
    <dgm:cxn modelId="{CD4EBD65-C99B-4E95-B576-3835D0C5E911}" type="presOf" srcId="{28A21D09-35A4-4D4F-AF63-BCD36253BB1E}" destId="{9B360C76-5F4C-4543-BDD3-C80B233ADF06}" srcOrd="0" destOrd="0" presId="urn:microsoft.com/office/officeart/2005/8/layout/funnel1"/>
    <dgm:cxn modelId="{23AD6E1B-1297-429E-84F3-74A04342C520}" type="presOf" srcId="{3D1DC0AD-B64D-4489-9271-4D02A8081EF8}" destId="{82A9921B-D2E6-47CF-89D8-9AA13C216FE1}" srcOrd="0" destOrd="0" presId="urn:microsoft.com/office/officeart/2005/8/layout/funnel1"/>
    <dgm:cxn modelId="{2BB9C337-1B91-4607-B83B-313123FEF2F8}" srcId="{0637998D-32A5-4999-A13B-806117357C25}" destId="{3D1DC0AD-B64D-4489-9271-4D02A8081EF8}" srcOrd="1" destOrd="0" parTransId="{952E0C28-0EAB-4038-8A36-B3C4F26436C1}" sibTransId="{50954667-5244-4C81-A890-A36FF671F600}"/>
    <dgm:cxn modelId="{99C43C80-556F-40EA-ACA7-97B6ED75E1C4}" srcId="{0637998D-32A5-4999-A13B-806117357C25}" destId="{6A673C63-A99E-4388-82B8-2C451DCF49EB}" srcOrd="2" destOrd="0" parTransId="{911C5285-0C30-4065-B765-DB486A7E7B1E}" sibTransId="{3FBCA5CE-5F2B-4CC0-A4AD-F5696598A438}"/>
    <dgm:cxn modelId="{0803E324-38D8-4550-A378-AACC642A9001}" type="presOf" srcId="{922F0643-EC76-43FA-878B-F1082EEA24F8}" destId="{211BE3F4-1FDC-4B18-8D2C-94358F4FC97B}" srcOrd="0" destOrd="0" presId="urn:microsoft.com/office/officeart/2005/8/layout/funnel1"/>
    <dgm:cxn modelId="{3E833192-9179-4092-815C-EA7760F2C619}" srcId="{0637998D-32A5-4999-A13B-806117357C25}" destId="{28A21D09-35A4-4D4F-AF63-BCD36253BB1E}" srcOrd="3" destOrd="0" parTransId="{37D52B10-BA3E-42D8-87F2-A3C3A1AA0AF0}" sibTransId="{C7A33CD2-6FAC-48A8-8D87-7014782CBBC1}"/>
    <dgm:cxn modelId="{AEEB52E4-7C01-468A-AE09-085E7E6234B1}" type="presParOf" srcId="{1865D2A7-DCC2-47D0-BC92-7BE6C82F7E1A}" destId="{FE73E04D-B910-48EC-AB8C-153DA41318DB}" srcOrd="0" destOrd="0" presId="urn:microsoft.com/office/officeart/2005/8/layout/funnel1"/>
    <dgm:cxn modelId="{61364409-A494-479E-A5A0-AEE2300EA0F4}" type="presParOf" srcId="{1865D2A7-DCC2-47D0-BC92-7BE6C82F7E1A}" destId="{ACFED623-758F-4ACB-B75A-07036AE7A5D9}" srcOrd="1" destOrd="0" presId="urn:microsoft.com/office/officeart/2005/8/layout/funnel1"/>
    <dgm:cxn modelId="{3FFDF4D3-ADBB-42F6-B6AE-E6DA2AF574A2}" type="presParOf" srcId="{1865D2A7-DCC2-47D0-BC92-7BE6C82F7E1A}" destId="{9B360C76-5F4C-4543-BDD3-C80B233ADF06}" srcOrd="2" destOrd="0" presId="urn:microsoft.com/office/officeart/2005/8/layout/funnel1"/>
    <dgm:cxn modelId="{817D4199-F037-4633-86E7-398B341FAD89}" type="presParOf" srcId="{1865D2A7-DCC2-47D0-BC92-7BE6C82F7E1A}" destId="{0AF1F796-71EA-4A95-B583-A918BA445750}" srcOrd="3" destOrd="0" presId="urn:microsoft.com/office/officeart/2005/8/layout/funnel1"/>
    <dgm:cxn modelId="{5D53EA90-211C-4A73-BEC4-787837717040}" type="presParOf" srcId="{1865D2A7-DCC2-47D0-BC92-7BE6C82F7E1A}" destId="{82A9921B-D2E6-47CF-89D8-9AA13C216FE1}" srcOrd="4" destOrd="0" presId="urn:microsoft.com/office/officeart/2005/8/layout/funnel1"/>
    <dgm:cxn modelId="{CBF77DDD-2D09-4256-9D07-4891815562B9}" type="presParOf" srcId="{1865D2A7-DCC2-47D0-BC92-7BE6C82F7E1A}" destId="{211BE3F4-1FDC-4B18-8D2C-94358F4FC97B}" srcOrd="5" destOrd="0" presId="urn:microsoft.com/office/officeart/2005/8/layout/funnel1"/>
    <dgm:cxn modelId="{2954AF4F-B262-47EF-A50D-40C9264D7545}" type="presParOf" srcId="{1865D2A7-DCC2-47D0-BC92-7BE6C82F7E1A}" destId="{CB255928-FFD4-4CDD-A78D-1EF97E686759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DBD71E-BD97-4D96-97E6-070FA6E032A4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4561172-7F31-4851-9143-2799E7B55DDE}">
      <dgm:prSet phldrT="[文本]" custT="1"/>
      <dgm:spPr/>
      <dgm:t>
        <a:bodyPr/>
        <a:lstStyle/>
        <a:p>
          <a:pPr algn="l"/>
          <a:r>
            <a:rPr lang="zh-CN" altLang="en-US" sz="2000" dirty="0" smtClean="0">
              <a:solidFill>
                <a:schemeClr val="tx1"/>
              </a:solidFill>
            </a:rPr>
            <a:t>将某些</a:t>
          </a:r>
          <a:r>
            <a:rPr lang="zh-CN" altLang="en-US" sz="2000" dirty="0" smtClean="0">
              <a:solidFill>
                <a:srgbClr val="FF0000"/>
              </a:solidFill>
            </a:rPr>
            <a:t>不符合要求</a:t>
          </a:r>
          <a:r>
            <a:rPr lang="zh-CN" altLang="en-US" sz="2000" dirty="0" smtClean="0">
              <a:solidFill>
                <a:schemeClr val="tx1"/>
              </a:solidFill>
            </a:rPr>
            <a:t>的数据或有</a:t>
          </a:r>
          <a:r>
            <a:rPr lang="zh-CN" altLang="en-US" sz="2000" dirty="0" smtClean="0">
              <a:solidFill>
                <a:srgbClr val="FF0000"/>
              </a:solidFill>
            </a:rPr>
            <a:t>明显错误</a:t>
          </a:r>
          <a:r>
            <a:rPr lang="zh-CN" altLang="en-US" sz="2000" dirty="0" smtClean="0">
              <a:solidFill>
                <a:schemeClr val="tx1"/>
              </a:solidFill>
            </a:rPr>
            <a:t>的数据予以</a:t>
          </a:r>
          <a:r>
            <a:rPr lang="zh-CN" altLang="en-US" sz="2000" dirty="0" smtClean="0">
              <a:solidFill>
                <a:srgbClr val="FF0000"/>
              </a:solidFill>
            </a:rPr>
            <a:t>剔除</a:t>
          </a:r>
          <a:endParaRPr lang="zh-CN" altLang="en-US" sz="2000" dirty="0">
            <a:solidFill>
              <a:srgbClr val="FF0000"/>
            </a:solidFill>
          </a:endParaRPr>
        </a:p>
      </dgm:t>
    </dgm:pt>
    <dgm:pt modelId="{3392BF85-09FD-47A3-8BE0-B6ADFDA1B1BE}" type="parTrans" cxnId="{ACD38627-AC58-4423-8814-4DF223670E43}">
      <dgm:prSet/>
      <dgm:spPr/>
      <dgm:t>
        <a:bodyPr/>
        <a:lstStyle/>
        <a:p>
          <a:endParaRPr lang="zh-CN" altLang="en-US"/>
        </a:p>
      </dgm:t>
    </dgm:pt>
    <dgm:pt modelId="{3E62698A-EE32-460A-AA51-0AD956398328}" type="sibTrans" cxnId="{ACD38627-AC58-4423-8814-4DF223670E43}">
      <dgm:prSet/>
      <dgm:spPr/>
      <dgm:t>
        <a:bodyPr/>
        <a:lstStyle/>
        <a:p>
          <a:endParaRPr lang="zh-CN" altLang="en-US"/>
        </a:p>
      </dgm:t>
    </dgm:pt>
    <dgm:pt modelId="{DECBBB19-1382-41B7-939B-79DDFF975ED8}">
      <dgm:prSet phldrT="[文本]" custT="1"/>
      <dgm:spPr/>
      <dgm:t>
        <a:bodyPr/>
        <a:lstStyle/>
        <a:p>
          <a:pPr algn="l"/>
          <a:r>
            <a:rPr lang="zh-CN" altLang="en-US" sz="2000" dirty="0" smtClean="0">
              <a:solidFill>
                <a:schemeClr val="tx1"/>
              </a:solidFill>
            </a:rPr>
            <a:t>将符合某种</a:t>
          </a:r>
          <a:r>
            <a:rPr lang="zh-CN" altLang="en-US" sz="2000" dirty="0" smtClean="0">
              <a:solidFill>
                <a:srgbClr val="FF0000"/>
              </a:solidFill>
            </a:rPr>
            <a:t>特定条件</a:t>
          </a:r>
          <a:r>
            <a:rPr lang="zh-CN" altLang="en-US" sz="2000" dirty="0" smtClean="0">
              <a:solidFill>
                <a:schemeClr val="tx1"/>
              </a:solidFill>
            </a:rPr>
            <a:t>的数据</a:t>
          </a:r>
          <a:r>
            <a:rPr lang="zh-CN" altLang="en-US" sz="2000" dirty="0" smtClean="0">
              <a:solidFill>
                <a:srgbClr val="FF0000"/>
              </a:solidFill>
            </a:rPr>
            <a:t>筛选</a:t>
          </a:r>
          <a:r>
            <a:rPr lang="zh-CN" altLang="en-US" sz="2000" dirty="0" smtClean="0">
              <a:solidFill>
                <a:schemeClr val="tx1"/>
              </a:solidFill>
            </a:rPr>
            <a:t>出来，而</a:t>
          </a:r>
          <a:r>
            <a:rPr lang="zh-CN" altLang="en-US" sz="2000" dirty="0" smtClean="0">
              <a:solidFill>
                <a:srgbClr val="FF0000"/>
              </a:solidFill>
            </a:rPr>
            <a:t>不符合特定</a:t>
          </a:r>
          <a:r>
            <a:rPr lang="zh-CN" altLang="en-US" sz="2000" dirty="0" smtClean="0">
              <a:solidFill>
                <a:schemeClr val="tx1"/>
              </a:solidFill>
            </a:rPr>
            <a:t>条件的数据予以</a:t>
          </a:r>
          <a:r>
            <a:rPr lang="zh-CN" altLang="en-US" sz="2000" dirty="0" smtClean="0">
              <a:solidFill>
                <a:srgbClr val="FF0000"/>
              </a:solidFill>
            </a:rPr>
            <a:t>剔除</a:t>
          </a:r>
          <a:endParaRPr lang="zh-CN" altLang="en-US" sz="2000" dirty="0">
            <a:solidFill>
              <a:srgbClr val="FF0000"/>
            </a:solidFill>
          </a:endParaRPr>
        </a:p>
      </dgm:t>
    </dgm:pt>
    <dgm:pt modelId="{0C32800F-17EC-42E7-8079-770CFA882408}" type="parTrans" cxnId="{637B41B2-A4F3-4F6B-B2B9-46DDA1756DDE}">
      <dgm:prSet/>
      <dgm:spPr/>
      <dgm:t>
        <a:bodyPr/>
        <a:lstStyle/>
        <a:p>
          <a:endParaRPr lang="zh-CN" altLang="en-US"/>
        </a:p>
      </dgm:t>
    </dgm:pt>
    <dgm:pt modelId="{77F5F6CE-5BB3-40B7-8BA5-52372B55AA78}" type="sibTrans" cxnId="{637B41B2-A4F3-4F6B-B2B9-46DDA1756DDE}">
      <dgm:prSet/>
      <dgm:spPr/>
      <dgm:t>
        <a:bodyPr/>
        <a:lstStyle/>
        <a:p>
          <a:endParaRPr lang="zh-CN" altLang="en-US"/>
        </a:p>
      </dgm:t>
    </dgm:pt>
    <dgm:pt modelId="{F6329584-569F-4D7C-9DEA-4CD09E1025E7}" type="pres">
      <dgm:prSet presAssocID="{72DBD71E-BD97-4D96-97E6-070FA6E032A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EE691AA-6B11-4619-ADD6-31AB5AEB889A}" type="pres">
      <dgm:prSet presAssocID="{72DBD71E-BD97-4D96-97E6-070FA6E032A4}" presName="ribbon" presStyleLbl="node1" presStyleIdx="0" presStyleCnt="1" custScaleX="97670" custScaleY="133988" custLinFactNeighborX="-1276" custLinFactNeighborY="16242"/>
      <dgm:spPr/>
    </dgm:pt>
    <dgm:pt modelId="{CBB1565F-AE9C-43E1-AE05-A627C64A8563}" type="pres">
      <dgm:prSet presAssocID="{72DBD71E-BD97-4D96-97E6-070FA6E032A4}" presName="leftArrowText" presStyleLbl="node1" presStyleIdx="0" presStyleCnt="1" custScaleX="95205" custScaleY="11438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03AA7EA-F300-4F75-9834-8962A44BFA30}" type="pres">
      <dgm:prSet presAssocID="{72DBD71E-BD97-4D96-97E6-070FA6E032A4}" presName="rightArrowText" presStyleLbl="node1" presStyleIdx="0" presStyleCnt="1" custScaleX="75769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CD38627-AC58-4423-8814-4DF223670E43}" srcId="{72DBD71E-BD97-4D96-97E6-070FA6E032A4}" destId="{34561172-7F31-4851-9143-2799E7B55DDE}" srcOrd="0" destOrd="0" parTransId="{3392BF85-09FD-47A3-8BE0-B6ADFDA1B1BE}" sibTransId="{3E62698A-EE32-460A-AA51-0AD956398328}"/>
    <dgm:cxn modelId="{BFAD2707-747D-4F74-B331-3CDD845B0D75}" type="presOf" srcId="{72DBD71E-BD97-4D96-97E6-070FA6E032A4}" destId="{F6329584-569F-4D7C-9DEA-4CD09E1025E7}" srcOrd="0" destOrd="0" presId="urn:microsoft.com/office/officeart/2005/8/layout/arrow6"/>
    <dgm:cxn modelId="{B84ABD1A-8BF3-4F71-88C5-AD71927B79A5}" type="presOf" srcId="{34561172-7F31-4851-9143-2799E7B55DDE}" destId="{CBB1565F-AE9C-43E1-AE05-A627C64A8563}" srcOrd="0" destOrd="0" presId="urn:microsoft.com/office/officeart/2005/8/layout/arrow6"/>
    <dgm:cxn modelId="{F6D6FEB6-EAC5-422B-A08A-5285DBB9A1E3}" type="presOf" srcId="{DECBBB19-1382-41B7-939B-79DDFF975ED8}" destId="{903AA7EA-F300-4F75-9834-8962A44BFA30}" srcOrd="0" destOrd="0" presId="urn:microsoft.com/office/officeart/2005/8/layout/arrow6"/>
    <dgm:cxn modelId="{637B41B2-A4F3-4F6B-B2B9-46DDA1756DDE}" srcId="{72DBD71E-BD97-4D96-97E6-070FA6E032A4}" destId="{DECBBB19-1382-41B7-939B-79DDFF975ED8}" srcOrd="1" destOrd="0" parTransId="{0C32800F-17EC-42E7-8079-770CFA882408}" sibTransId="{77F5F6CE-5BB3-40B7-8BA5-52372B55AA78}"/>
    <dgm:cxn modelId="{5423D228-0A95-4169-8D57-E0E8BA045502}" type="presParOf" srcId="{F6329584-569F-4D7C-9DEA-4CD09E1025E7}" destId="{9EE691AA-6B11-4619-ADD6-31AB5AEB889A}" srcOrd="0" destOrd="0" presId="urn:microsoft.com/office/officeart/2005/8/layout/arrow6"/>
    <dgm:cxn modelId="{385B7A61-3BF8-4D42-B662-A4A9A5840BF7}" type="presParOf" srcId="{F6329584-569F-4D7C-9DEA-4CD09E1025E7}" destId="{CBB1565F-AE9C-43E1-AE05-A627C64A8563}" srcOrd="1" destOrd="0" presId="urn:microsoft.com/office/officeart/2005/8/layout/arrow6"/>
    <dgm:cxn modelId="{1226C80D-497D-4AC4-AA71-7CEF4AB53007}" type="presParOf" srcId="{F6329584-569F-4D7C-9DEA-4CD09E1025E7}" destId="{903AA7EA-F300-4F75-9834-8962A44BFA30}" srcOrd="2" destOrd="0" presId="urn:microsoft.com/office/officeart/2005/8/layout/arrow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CD5952-E819-4C3A-A005-0736BEDA6C8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43E1CBCE-F815-4A64-A6B3-8F67B771C9D5}">
      <dgm:prSet phldrT="[文本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zh-CN" alt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数据</a:t>
          </a:r>
          <a:endParaRPr lang="zh-CN" altLang="en-US" sz="2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1E0D6924-DE6F-4027-AE9B-E475DE17C617}" type="parTrans" cxnId="{A1D18695-7DF2-4297-84DC-1DE809745672}">
      <dgm:prSet/>
      <dgm:spPr/>
      <dgm:t>
        <a:bodyPr/>
        <a:lstStyle/>
        <a:p>
          <a:endParaRPr lang="zh-CN" altLang="en-US"/>
        </a:p>
      </dgm:t>
    </dgm:pt>
    <dgm:pt modelId="{EE2AAD72-3117-4FA7-9B3E-1DB738B9D583}" type="sibTrans" cxnId="{A1D18695-7DF2-4297-84DC-1DE809745672}">
      <dgm:prSet/>
      <dgm:spPr/>
      <dgm:t>
        <a:bodyPr/>
        <a:lstStyle/>
        <a:p>
          <a:endParaRPr lang="zh-CN" altLang="en-US"/>
        </a:p>
      </dgm:t>
    </dgm:pt>
    <dgm:pt modelId="{0A13882E-86BB-45D3-A778-264A4A64B298}">
      <dgm:prSet phldrT="[文本]" custT="1"/>
      <dgm:spPr/>
      <dgm:t>
        <a:bodyPr/>
        <a:lstStyle/>
        <a:p>
          <a:r>
            <a:rPr lang="zh-CN" alt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筛选</a:t>
          </a:r>
          <a:endParaRPr lang="zh-CN" altLang="en-US" sz="2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5E049C89-5FB4-47AD-8639-7A67CE92965D}" type="parTrans" cxnId="{F839F710-E6AC-4C80-AACE-62C060723B54}">
      <dgm:prSet/>
      <dgm:spPr/>
      <dgm:t>
        <a:bodyPr/>
        <a:lstStyle/>
        <a:p>
          <a:endParaRPr lang="zh-CN" altLang="en-US"/>
        </a:p>
      </dgm:t>
    </dgm:pt>
    <dgm:pt modelId="{F2619043-C1D1-4FC4-9C53-38A4D5C8C4DD}" type="sibTrans" cxnId="{F839F710-E6AC-4C80-AACE-62C060723B54}">
      <dgm:prSet/>
      <dgm:spPr/>
      <dgm:t>
        <a:bodyPr/>
        <a:lstStyle/>
        <a:p>
          <a:endParaRPr lang="zh-CN" altLang="en-US"/>
        </a:p>
      </dgm:t>
    </dgm:pt>
    <dgm:pt modelId="{01B6A508-8B8B-48E5-A2F6-595540994647}">
      <dgm:prSet phldrT="[文本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zh-CN" alt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自动筛选</a:t>
          </a:r>
          <a:endParaRPr lang="zh-CN" altLang="en-US" sz="2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gm:t>
    </dgm:pt>
    <dgm:pt modelId="{993EB6A6-14A2-49D2-9F9A-2C8050F1F80D}" type="parTrans" cxnId="{6DE2A6CD-BA39-49F2-8676-4E931FEED5C3}">
      <dgm:prSet/>
      <dgm:spPr/>
      <dgm:t>
        <a:bodyPr/>
        <a:lstStyle/>
        <a:p>
          <a:endParaRPr lang="zh-CN" altLang="en-US"/>
        </a:p>
      </dgm:t>
    </dgm:pt>
    <dgm:pt modelId="{E763EB82-10F5-47B8-8850-7E4D682FF3B4}" type="sibTrans" cxnId="{6DE2A6CD-BA39-49F2-8676-4E931FEED5C3}">
      <dgm:prSet/>
      <dgm:spPr/>
      <dgm:t>
        <a:bodyPr/>
        <a:lstStyle/>
        <a:p>
          <a:endParaRPr lang="zh-CN" altLang="en-US"/>
        </a:p>
      </dgm:t>
    </dgm:pt>
    <dgm:pt modelId="{76B5C2F5-F400-4DB7-BE15-2CA4122E0957}" type="pres">
      <dgm:prSet presAssocID="{BECD5952-E819-4C3A-A005-0736BEDA6C88}" presName="Name0" presStyleCnt="0">
        <dgm:presLayoutVars>
          <dgm:dir/>
          <dgm:resizeHandles val="exact"/>
        </dgm:presLayoutVars>
      </dgm:prSet>
      <dgm:spPr/>
    </dgm:pt>
    <dgm:pt modelId="{0620AA34-ED8F-47E9-BCEB-759372B8C9EB}" type="pres">
      <dgm:prSet presAssocID="{43E1CBCE-F815-4A64-A6B3-8F67B771C9D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5DF5736-4285-477E-A485-F7E46FAB204F}" type="pres">
      <dgm:prSet presAssocID="{EE2AAD72-3117-4FA7-9B3E-1DB738B9D583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2C6C221C-46C9-4F88-942A-CA4AD761600A}" type="pres">
      <dgm:prSet presAssocID="{EE2AAD72-3117-4FA7-9B3E-1DB738B9D583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BE060040-F22E-411A-80E1-A987ED554E2B}" type="pres">
      <dgm:prSet presAssocID="{0A13882E-86BB-45D3-A778-264A4A64B29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D035FDB-83A3-4CC4-A831-C076B376EEF0}" type="pres">
      <dgm:prSet presAssocID="{F2619043-C1D1-4FC4-9C53-38A4D5C8C4DD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0274C8D6-43D4-4B5D-BE92-7044BA2DC193}" type="pres">
      <dgm:prSet presAssocID="{F2619043-C1D1-4FC4-9C53-38A4D5C8C4DD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38A09FC7-5D44-455C-B500-7E27D744B048}" type="pres">
      <dgm:prSet presAssocID="{01B6A508-8B8B-48E5-A2F6-595540994647}" presName="node" presStyleLbl="node1" presStyleIdx="2" presStyleCnt="3" custScaleX="13177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3CDC5D1-9910-42BD-99B6-C221CE7B2011}" type="presOf" srcId="{F2619043-C1D1-4FC4-9C53-38A4D5C8C4DD}" destId="{DD035FDB-83A3-4CC4-A831-C076B376EEF0}" srcOrd="0" destOrd="0" presId="urn:microsoft.com/office/officeart/2005/8/layout/process1"/>
    <dgm:cxn modelId="{C32854C7-196B-4B71-943F-4C495C39E910}" type="presOf" srcId="{EE2AAD72-3117-4FA7-9B3E-1DB738B9D583}" destId="{2C6C221C-46C9-4F88-942A-CA4AD761600A}" srcOrd="1" destOrd="0" presId="urn:microsoft.com/office/officeart/2005/8/layout/process1"/>
    <dgm:cxn modelId="{2F78A3A0-A564-4418-A8E5-09D9383603F8}" type="presOf" srcId="{43E1CBCE-F815-4A64-A6B3-8F67B771C9D5}" destId="{0620AA34-ED8F-47E9-BCEB-759372B8C9EB}" srcOrd="0" destOrd="0" presId="urn:microsoft.com/office/officeart/2005/8/layout/process1"/>
    <dgm:cxn modelId="{F839F710-E6AC-4C80-AACE-62C060723B54}" srcId="{BECD5952-E819-4C3A-A005-0736BEDA6C88}" destId="{0A13882E-86BB-45D3-A778-264A4A64B298}" srcOrd="1" destOrd="0" parTransId="{5E049C89-5FB4-47AD-8639-7A67CE92965D}" sibTransId="{F2619043-C1D1-4FC4-9C53-38A4D5C8C4DD}"/>
    <dgm:cxn modelId="{7F183322-22F3-4FAA-BBAD-9F02239A72F9}" type="presOf" srcId="{0A13882E-86BB-45D3-A778-264A4A64B298}" destId="{BE060040-F22E-411A-80E1-A987ED554E2B}" srcOrd="0" destOrd="0" presId="urn:microsoft.com/office/officeart/2005/8/layout/process1"/>
    <dgm:cxn modelId="{272AFB83-E8AF-45DF-8AD5-6DB4C236D942}" type="presOf" srcId="{01B6A508-8B8B-48E5-A2F6-595540994647}" destId="{38A09FC7-5D44-455C-B500-7E27D744B048}" srcOrd="0" destOrd="0" presId="urn:microsoft.com/office/officeart/2005/8/layout/process1"/>
    <dgm:cxn modelId="{E2564106-F359-4BB3-A193-9D15BD791D89}" type="presOf" srcId="{F2619043-C1D1-4FC4-9C53-38A4D5C8C4DD}" destId="{0274C8D6-43D4-4B5D-BE92-7044BA2DC193}" srcOrd="1" destOrd="0" presId="urn:microsoft.com/office/officeart/2005/8/layout/process1"/>
    <dgm:cxn modelId="{A1D18695-7DF2-4297-84DC-1DE809745672}" srcId="{BECD5952-E819-4C3A-A005-0736BEDA6C88}" destId="{43E1CBCE-F815-4A64-A6B3-8F67B771C9D5}" srcOrd="0" destOrd="0" parTransId="{1E0D6924-DE6F-4027-AE9B-E475DE17C617}" sibTransId="{EE2AAD72-3117-4FA7-9B3E-1DB738B9D583}"/>
    <dgm:cxn modelId="{1FFDC6F4-3C90-461A-A6A9-91B65D28399A}" type="presOf" srcId="{EE2AAD72-3117-4FA7-9B3E-1DB738B9D583}" destId="{45DF5736-4285-477E-A485-F7E46FAB204F}" srcOrd="0" destOrd="0" presId="urn:microsoft.com/office/officeart/2005/8/layout/process1"/>
    <dgm:cxn modelId="{1303E848-3368-4F11-B6A4-2F329063E398}" type="presOf" srcId="{BECD5952-E819-4C3A-A005-0736BEDA6C88}" destId="{76B5C2F5-F400-4DB7-BE15-2CA4122E0957}" srcOrd="0" destOrd="0" presId="urn:microsoft.com/office/officeart/2005/8/layout/process1"/>
    <dgm:cxn modelId="{6DE2A6CD-BA39-49F2-8676-4E931FEED5C3}" srcId="{BECD5952-E819-4C3A-A005-0736BEDA6C88}" destId="{01B6A508-8B8B-48E5-A2F6-595540994647}" srcOrd="2" destOrd="0" parTransId="{993EB6A6-14A2-49D2-9F9A-2C8050F1F80D}" sibTransId="{E763EB82-10F5-47B8-8850-7E4D682FF3B4}"/>
    <dgm:cxn modelId="{33D72821-FDBC-4709-B75D-846ABE0AD12E}" type="presParOf" srcId="{76B5C2F5-F400-4DB7-BE15-2CA4122E0957}" destId="{0620AA34-ED8F-47E9-BCEB-759372B8C9EB}" srcOrd="0" destOrd="0" presId="urn:microsoft.com/office/officeart/2005/8/layout/process1"/>
    <dgm:cxn modelId="{D2991D94-7459-45F9-92D6-D6BE1942D14B}" type="presParOf" srcId="{76B5C2F5-F400-4DB7-BE15-2CA4122E0957}" destId="{45DF5736-4285-477E-A485-F7E46FAB204F}" srcOrd="1" destOrd="0" presId="urn:microsoft.com/office/officeart/2005/8/layout/process1"/>
    <dgm:cxn modelId="{78BAA243-A93B-464A-B3F0-C1178015280F}" type="presParOf" srcId="{45DF5736-4285-477E-A485-F7E46FAB204F}" destId="{2C6C221C-46C9-4F88-942A-CA4AD761600A}" srcOrd="0" destOrd="0" presId="urn:microsoft.com/office/officeart/2005/8/layout/process1"/>
    <dgm:cxn modelId="{3BFA01B9-5B4A-49AA-9504-E90D5E2BF8A1}" type="presParOf" srcId="{76B5C2F5-F400-4DB7-BE15-2CA4122E0957}" destId="{BE060040-F22E-411A-80E1-A987ED554E2B}" srcOrd="2" destOrd="0" presId="urn:microsoft.com/office/officeart/2005/8/layout/process1"/>
    <dgm:cxn modelId="{2FA554E5-644F-4099-BDAC-184B9AE2F110}" type="presParOf" srcId="{76B5C2F5-F400-4DB7-BE15-2CA4122E0957}" destId="{DD035FDB-83A3-4CC4-A831-C076B376EEF0}" srcOrd="3" destOrd="0" presId="urn:microsoft.com/office/officeart/2005/8/layout/process1"/>
    <dgm:cxn modelId="{A37B0AC1-8578-4E82-9C05-341FAA5BBE25}" type="presParOf" srcId="{DD035FDB-83A3-4CC4-A831-C076B376EEF0}" destId="{0274C8D6-43D4-4B5D-BE92-7044BA2DC193}" srcOrd="0" destOrd="0" presId="urn:microsoft.com/office/officeart/2005/8/layout/process1"/>
    <dgm:cxn modelId="{868ED8F5-78B3-46C9-A56A-29E2F8736CF1}" type="presParOf" srcId="{76B5C2F5-F400-4DB7-BE15-2CA4122E0957}" destId="{38A09FC7-5D44-455C-B500-7E27D744B048}" srcOrd="4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0317CE-92C7-4D80-96F8-68416BE53495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7BD1546-4E7B-4600-BF9F-EA5D8AA6CAAB}">
      <dgm:prSet phldrT="[文本]"/>
      <dgm:spPr>
        <a:solidFill>
          <a:srgbClr val="C00000"/>
        </a:solidFill>
      </dgm:spPr>
      <dgm:t>
        <a:bodyPr/>
        <a:lstStyle/>
        <a:p>
          <a:r>
            <a:rPr lang="zh-CN" b="0" dirty="0" smtClean="0">
              <a:solidFill>
                <a:schemeClr val="tx1"/>
              </a:solidFill>
            </a:rPr>
            <a:t>插入排序</a:t>
          </a:r>
          <a:endParaRPr lang="zh-CN" altLang="en-US" b="0" dirty="0">
            <a:solidFill>
              <a:schemeClr val="tx1"/>
            </a:solidFill>
          </a:endParaRPr>
        </a:p>
      </dgm:t>
    </dgm:pt>
    <dgm:pt modelId="{28F1907B-9FB2-4F02-81E9-79B7A1B288BB}" type="parTrans" cxnId="{34E9C976-D3B0-484E-BDA8-7227A72D6D77}">
      <dgm:prSet/>
      <dgm:spPr/>
      <dgm:t>
        <a:bodyPr/>
        <a:lstStyle/>
        <a:p>
          <a:endParaRPr lang="zh-CN" altLang="en-US"/>
        </a:p>
      </dgm:t>
    </dgm:pt>
    <dgm:pt modelId="{3ACDCD81-77CC-417E-8F2F-B09397BB8749}" type="sibTrans" cxnId="{34E9C976-D3B0-484E-BDA8-7227A72D6D77}">
      <dgm:prSet/>
      <dgm:spPr/>
      <dgm:t>
        <a:bodyPr/>
        <a:lstStyle/>
        <a:p>
          <a:endParaRPr lang="zh-CN" altLang="en-US"/>
        </a:p>
      </dgm:t>
    </dgm:pt>
    <dgm:pt modelId="{9E50FAC2-3186-4CFC-8687-D36FF4443920}">
      <dgm:prSet phldrT="[文本]"/>
      <dgm:spPr>
        <a:solidFill>
          <a:srgbClr val="FFFF00"/>
        </a:solidFill>
      </dgm:spPr>
      <dgm:t>
        <a:bodyPr/>
        <a:lstStyle/>
        <a:p>
          <a:r>
            <a:rPr lang="zh-CN" b="0" dirty="0" smtClean="0">
              <a:solidFill>
                <a:schemeClr val="tx1"/>
              </a:solidFill>
            </a:rPr>
            <a:t>选择排序</a:t>
          </a:r>
          <a:endParaRPr lang="zh-CN" altLang="en-US" b="0" dirty="0">
            <a:solidFill>
              <a:schemeClr val="tx1"/>
            </a:solidFill>
          </a:endParaRPr>
        </a:p>
      </dgm:t>
    </dgm:pt>
    <dgm:pt modelId="{D17B2019-0D46-4B6D-B379-C02FD7EE7F5E}" type="parTrans" cxnId="{5402A371-EC2F-4AE2-B51F-09AAA09104BE}">
      <dgm:prSet/>
      <dgm:spPr/>
      <dgm:t>
        <a:bodyPr/>
        <a:lstStyle/>
        <a:p>
          <a:endParaRPr lang="zh-CN" altLang="en-US"/>
        </a:p>
      </dgm:t>
    </dgm:pt>
    <dgm:pt modelId="{4C435CFF-AAA6-43EC-82CC-E56F2F6A307F}" type="sibTrans" cxnId="{5402A371-EC2F-4AE2-B51F-09AAA09104BE}">
      <dgm:prSet/>
      <dgm:spPr/>
      <dgm:t>
        <a:bodyPr/>
        <a:lstStyle/>
        <a:p>
          <a:endParaRPr lang="zh-CN" altLang="en-US"/>
        </a:p>
      </dgm:t>
    </dgm:pt>
    <dgm:pt modelId="{842DD8FF-3879-4F34-B3E3-10B32E106CE6}">
      <dgm:prSet phldrT="[文本]"/>
      <dgm:spPr>
        <a:solidFill>
          <a:srgbClr val="0070C0"/>
        </a:solidFill>
      </dgm:spPr>
      <dgm:t>
        <a:bodyPr/>
        <a:lstStyle/>
        <a:p>
          <a:r>
            <a:rPr lang="zh-CN" b="0" dirty="0" smtClean="0">
              <a:solidFill>
                <a:schemeClr val="tx1"/>
              </a:solidFill>
            </a:rPr>
            <a:t>交换排序</a:t>
          </a:r>
          <a:endParaRPr lang="zh-CN" altLang="en-US" b="0" dirty="0">
            <a:solidFill>
              <a:schemeClr val="tx1"/>
            </a:solidFill>
          </a:endParaRPr>
        </a:p>
      </dgm:t>
    </dgm:pt>
    <dgm:pt modelId="{3C33E550-3333-4B07-AA22-4DE3A0388893}" type="parTrans" cxnId="{147821A5-06CA-4976-BE54-941734A7996D}">
      <dgm:prSet/>
      <dgm:spPr/>
      <dgm:t>
        <a:bodyPr/>
        <a:lstStyle/>
        <a:p>
          <a:endParaRPr lang="zh-CN" altLang="en-US"/>
        </a:p>
      </dgm:t>
    </dgm:pt>
    <dgm:pt modelId="{4E1F3294-AFEA-4BC8-8BCD-B5678DCC8B67}" type="sibTrans" cxnId="{147821A5-06CA-4976-BE54-941734A7996D}">
      <dgm:prSet/>
      <dgm:spPr/>
      <dgm:t>
        <a:bodyPr/>
        <a:lstStyle/>
        <a:p>
          <a:endParaRPr lang="zh-CN" altLang="en-US"/>
        </a:p>
      </dgm:t>
    </dgm:pt>
    <dgm:pt modelId="{1699C6A2-0EAF-475D-9DF2-99A5BBAA8892}">
      <dgm:prSet phldrT="[文本]"/>
      <dgm:spPr>
        <a:solidFill>
          <a:srgbClr val="7030A0"/>
        </a:solidFill>
      </dgm:spPr>
      <dgm:t>
        <a:bodyPr/>
        <a:lstStyle/>
        <a:p>
          <a:r>
            <a:rPr lang="zh-CN" b="0" dirty="0" smtClean="0">
              <a:solidFill>
                <a:schemeClr val="tx1"/>
              </a:solidFill>
            </a:rPr>
            <a:t>归并排序</a:t>
          </a:r>
          <a:endParaRPr lang="zh-CN" altLang="en-US" b="0" dirty="0">
            <a:solidFill>
              <a:schemeClr val="tx1"/>
            </a:solidFill>
          </a:endParaRPr>
        </a:p>
      </dgm:t>
    </dgm:pt>
    <dgm:pt modelId="{9719AFB6-6D1D-4FDF-AB44-2BB15CBE9E1D}" type="parTrans" cxnId="{2768E156-5C71-4FA5-B979-400F4B7FB66C}">
      <dgm:prSet/>
      <dgm:spPr/>
      <dgm:t>
        <a:bodyPr/>
        <a:lstStyle/>
        <a:p>
          <a:endParaRPr lang="zh-CN" altLang="en-US"/>
        </a:p>
      </dgm:t>
    </dgm:pt>
    <dgm:pt modelId="{C6D1CCB6-C2DD-4FCB-BF19-C7134561F907}" type="sibTrans" cxnId="{2768E156-5C71-4FA5-B979-400F4B7FB66C}">
      <dgm:prSet/>
      <dgm:spPr/>
      <dgm:t>
        <a:bodyPr/>
        <a:lstStyle/>
        <a:p>
          <a:endParaRPr lang="zh-CN" altLang="en-US"/>
        </a:p>
      </dgm:t>
    </dgm:pt>
    <dgm:pt modelId="{F57C8B6C-B8E3-4F9B-8C69-2FDE5BB62852}">
      <dgm:prSet phldrT="[文本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zh-CN" b="0" dirty="0" smtClean="0">
              <a:solidFill>
                <a:schemeClr val="tx1"/>
              </a:solidFill>
            </a:rPr>
            <a:t>分配排序</a:t>
          </a:r>
          <a:endParaRPr lang="zh-CN" altLang="en-US" b="0" dirty="0">
            <a:solidFill>
              <a:schemeClr val="tx1"/>
            </a:solidFill>
          </a:endParaRPr>
        </a:p>
      </dgm:t>
    </dgm:pt>
    <dgm:pt modelId="{82BEC7D4-B981-4DA9-B7B2-5AF49E16A906}" type="parTrans" cxnId="{BBC00FAB-E2D4-4986-BF3E-22F99617276F}">
      <dgm:prSet/>
      <dgm:spPr/>
      <dgm:t>
        <a:bodyPr/>
        <a:lstStyle/>
        <a:p>
          <a:endParaRPr lang="zh-CN" altLang="en-US"/>
        </a:p>
      </dgm:t>
    </dgm:pt>
    <dgm:pt modelId="{DF17DBED-22AB-4F6F-94B8-F0E99D5602D3}" type="sibTrans" cxnId="{BBC00FAB-E2D4-4986-BF3E-22F99617276F}">
      <dgm:prSet/>
      <dgm:spPr/>
      <dgm:t>
        <a:bodyPr/>
        <a:lstStyle/>
        <a:p>
          <a:endParaRPr lang="zh-CN" altLang="en-US"/>
        </a:p>
      </dgm:t>
    </dgm:pt>
    <dgm:pt modelId="{1B5D971A-B7B5-4CD5-B1E3-390EEF1F1B53}" type="pres">
      <dgm:prSet presAssocID="{C10317CE-92C7-4D80-96F8-68416BE5349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5F5A04A-5629-46F5-9850-9D53384058BD}" type="pres">
      <dgm:prSet presAssocID="{27BD1546-4E7B-4600-BF9F-EA5D8AA6CAA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804BDC-C976-4B7C-A9A3-F1099335134F}" type="pres">
      <dgm:prSet presAssocID="{3ACDCD81-77CC-417E-8F2F-B09397BB8749}" presName="sibTrans" presStyleCnt="0"/>
      <dgm:spPr/>
    </dgm:pt>
    <dgm:pt modelId="{6CE738A9-E8EF-4C26-AD9A-E60675518D62}" type="pres">
      <dgm:prSet presAssocID="{9E50FAC2-3186-4CFC-8687-D36FF444392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233EE6D-41B1-4CD8-B45F-711FB7072449}" type="pres">
      <dgm:prSet presAssocID="{4C435CFF-AAA6-43EC-82CC-E56F2F6A307F}" presName="sibTrans" presStyleCnt="0"/>
      <dgm:spPr/>
    </dgm:pt>
    <dgm:pt modelId="{E37D2395-D231-40C9-A33E-62194AE574B0}" type="pres">
      <dgm:prSet presAssocID="{842DD8FF-3879-4F34-B3E3-10B32E106CE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952B82-90A6-4193-BD82-1DF911B7E0DE}" type="pres">
      <dgm:prSet presAssocID="{4E1F3294-AFEA-4BC8-8BCD-B5678DCC8B67}" presName="sibTrans" presStyleCnt="0"/>
      <dgm:spPr/>
    </dgm:pt>
    <dgm:pt modelId="{0F67CCF0-4987-41ED-9312-4F8C5C7BFC5F}" type="pres">
      <dgm:prSet presAssocID="{1699C6A2-0EAF-475D-9DF2-99A5BBAA889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BD2C78-800E-49F1-8317-93D9631C998A}" type="pres">
      <dgm:prSet presAssocID="{C6D1CCB6-C2DD-4FCB-BF19-C7134561F907}" presName="sibTrans" presStyleCnt="0"/>
      <dgm:spPr/>
    </dgm:pt>
    <dgm:pt modelId="{1B6F9708-B219-4EDC-8EDF-29F81CC53D5D}" type="pres">
      <dgm:prSet presAssocID="{F57C8B6C-B8E3-4F9B-8C69-2FDE5BB6285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BC00FAB-E2D4-4986-BF3E-22F99617276F}" srcId="{C10317CE-92C7-4D80-96F8-68416BE53495}" destId="{F57C8B6C-B8E3-4F9B-8C69-2FDE5BB62852}" srcOrd="4" destOrd="0" parTransId="{82BEC7D4-B981-4DA9-B7B2-5AF49E16A906}" sibTransId="{DF17DBED-22AB-4F6F-94B8-F0E99D5602D3}"/>
    <dgm:cxn modelId="{829C5BF4-B339-40BF-B07D-2FC0D0A22C6D}" type="presOf" srcId="{C10317CE-92C7-4D80-96F8-68416BE53495}" destId="{1B5D971A-B7B5-4CD5-B1E3-390EEF1F1B53}" srcOrd="0" destOrd="0" presId="urn:microsoft.com/office/officeart/2005/8/layout/default#1"/>
    <dgm:cxn modelId="{AAA0A974-D450-43FF-BF80-4B4EA44139D6}" type="presOf" srcId="{27BD1546-4E7B-4600-BF9F-EA5D8AA6CAAB}" destId="{65F5A04A-5629-46F5-9850-9D53384058BD}" srcOrd="0" destOrd="0" presId="urn:microsoft.com/office/officeart/2005/8/layout/default#1"/>
    <dgm:cxn modelId="{5B73E751-ACBA-4AD8-9436-18A0C3407DB9}" type="presOf" srcId="{1699C6A2-0EAF-475D-9DF2-99A5BBAA8892}" destId="{0F67CCF0-4987-41ED-9312-4F8C5C7BFC5F}" srcOrd="0" destOrd="0" presId="urn:microsoft.com/office/officeart/2005/8/layout/default#1"/>
    <dgm:cxn modelId="{2768E156-5C71-4FA5-B979-400F4B7FB66C}" srcId="{C10317CE-92C7-4D80-96F8-68416BE53495}" destId="{1699C6A2-0EAF-475D-9DF2-99A5BBAA8892}" srcOrd="3" destOrd="0" parTransId="{9719AFB6-6D1D-4FDF-AB44-2BB15CBE9E1D}" sibTransId="{C6D1CCB6-C2DD-4FCB-BF19-C7134561F907}"/>
    <dgm:cxn modelId="{5402A371-EC2F-4AE2-B51F-09AAA09104BE}" srcId="{C10317CE-92C7-4D80-96F8-68416BE53495}" destId="{9E50FAC2-3186-4CFC-8687-D36FF4443920}" srcOrd="1" destOrd="0" parTransId="{D17B2019-0D46-4B6D-B379-C02FD7EE7F5E}" sibTransId="{4C435CFF-AAA6-43EC-82CC-E56F2F6A307F}"/>
    <dgm:cxn modelId="{34E9C976-D3B0-484E-BDA8-7227A72D6D77}" srcId="{C10317CE-92C7-4D80-96F8-68416BE53495}" destId="{27BD1546-4E7B-4600-BF9F-EA5D8AA6CAAB}" srcOrd="0" destOrd="0" parTransId="{28F1907B-9FB2-4F02-81E9-79B7A1B288BB}" sibTransId="{3ACDCD81-77CC-417E-8F2F-B09397BB8749}"/>
    <dgm:cxn modelId="{801B0EE5-FA2B-42F9-A0CF-3F7C71A0BB23}" type="presOf" srcId="{F57C8B6C-B8E3-4F9B-8C69-2FDE5BB62852}" destId="{1B6F9708-B219-4EDC-8EDF-29F81CC53D5D}" srcOrd="0" destOrd="0" presId="urn:microsoft.com/office/officeart/2005/8/layout/default#1"/>
    <dgm:cxn modelId="{5C957C36-F3B5-4A1A-8D53-84C77352460D}" type="presOf" srcId="{842DD8FF-3879-4F34-B3E3-10B32E106CE6}" destId="{E37D2395-D231-40C9-A33E-62194AE574B0}" srcOrd="0" destOrd="0" presId="urn:microsoft.com/office/officeart/2005/8/layout/default#1"/>
    <dgm:cxn modelId="{D92641CA-7C00-44EC-9BAF-CB9E52E4432D}" type="presOf" srcId="{9E50FAC2-3186-4CFC-8687-D36FF4443920}" destId="{6CE738A9-E8EF-4C26-AD9A-E60675518D62}" srcOrd="0" destOrd="0" presId="urn:microsoft.com/office/officeart/2005/8/layout/default#1"/>
    <dgm:cxn modelId="{147821A5-06CA-4976-BE54-941734A7996D}" srcId="{C10317CE-92C7-4D80-96F8-68416BE53495}" destId="{842DD8FF-3879-4F34-B3E3-10B32E106CE6}" srcOrd="2" destOrd="0" parTransId="{3C33E550-3333-4B07-AA22-4DE3A0388893}" sibTransId="{4E1F3294-AFEA-4BC8-8BCD-B5678DCC8B67}"/>
    <dgm:cxn modelId="{51A5810A-F39E-4E8E-BABE-5B723D01754F}" type="presParOf" srcId="{1B5D971A-B7B5-4CD5-B1E3-390EEF1F1B53}" destId="{65F5A04A-5629-46F5-9850-9D53384058BD}" srcOrd="0" destOrd="0" presId="urn:microsoft.com/office/officeart/2005/8/layout/default#1"/>
    <dgm:cxn modelId="{70C5C390-5A6D-4389-8578-DE7B2232CBFA}" type="presParOf" srcId="{1B5D971A-B7B5-4CD5-B1E3-390EEF1F1B53}" destId="{86804BDC-C976-4B7C-A9A3-F1099335134F}" srcOrd="1" destOrd="0" presId="urn:microsoft.com/office/officeart/2005/8/layout/default#1"/>
    <dgm:cxn modelId="{274089E3-E6C5-4D79-A226-8D40CC3E80F0}" type="presParOf" srcId="{1B5D971A-B7B5-4CD5-B1E3-390EEF1F1B53}" destId="{6CE738A9-E8EF-4C26-AD9A-E60675518D62}" srcOrd="2" destOrd="0" presId="urn:microsoft.com/office/officeart/2005/8/layout/default#1"/>
    <dgm:cxn modelId="{D5851065-B190-44EC-8A43-3C28008DE1A7}" type="presParOf" srcId="{1B5D971A-B7B5-4CD5-B1E3-390EEF1F1B53}" destId="{7233EE6D-41B1-4CD8-B45F-711FB7072449}" srcOrd="3" destOrd="0" presId="urn:microsoft.com/office/officeart/2005/8/layout/default#1"/>
    <dgm:cxn modelId="{B023B3DC-30DD-4794-9208-DB7783C58E3D}" type="presParOf" srcId="{1B5D971A-B7B5-4CD5-B1E3-390EEF1F1B53}" destId="{E37D2395-D231-40C9-A33E-62194AE574B0}" srcOrd="4" destOrd="0" presId="urn:microsoft.com/office/officeart/2005/8/layout/default#1"/>
    <dgm:cxn modelId="{59EEC6FE-4109-4CB8-B0F5-F00642D9A82E}" type="presParOf" srcId="{1B5D971A-B7B5-4CD5-B1E3-390EEF1F1B53}" destId="{8D952B82-90A6-4193-BD82-1DF911B7E0DE}" srcOrd="5" destOrd="0" presId="urn:microsoft.com/office/officeart/2005/8/layout/default#1"/>
    <dgm:cxn modelId="{50631539-7D69-49AB-B113-992B531881E6}" type="presParOf" srcId="{1B5D971A-B7B5-4CD5-B1E3-390EEF1F1B53}" destId="{0F67CCF0-4987-41ED-9312-4F8C5C7BFC5F}" srcOrd="6" destOrd="0" presId="urn:microsoft.com/office/officeart/2005/8/layout/default#1"/>
    <dgm:cxn modelId="{0DB1E2FB-F447-49A0-A4BE-A7ABC7735D0F}" type="presParOf" srcId="{1B5D971A-B7B5-4CD5-B1E3-390EEF1F1B53}" destId="{1ABD2C78-800E-49F1-8317-93D9631C998A}" srcOrd="7" destOrd="0" presId="urn:microsoft.com/office/officeart/2005/8/layout/default#1"/>
    <dgm:cxn modelId="{DDDCF928-4980-4666-AE2D-7D31C2DD6DE9}" type="presParOf" srcId="{1B5D971A-B7B5-4CD5-B1E3-390EEF1F1B53}" destId="{1B6F9708-B219-4EDC-8EDF-29F81CC53D5D}" srcOrd="8" destOrd="0" presId="urn:microsoft.com/office/officeart/2005/8/layout/default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AEFD27-9C83-4868-B42F-9A7A40F2F1A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9DED985-39B5-4E7F-B8C2-4430F2E456A5}">
      <dgm:prSet phldrT="[文本]" custT="1"/>
      <dgm:spPr>
        <a:solidFill>
          <a:srgbClr val="92D050"/>
        </a:solidFill>
      </dgm:spPr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数据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17280892-DF75-4BF4-8A08-D0D64A178DAA}" type="parTrans" cxnId="{DADF10ED-B47A-4FE5-B41F-9C280DF9B253}">
      <dgm:prSet/>
      <dgm:spPr/>
      <dgm:t>
        <a:bodyPr/>
        <a:lstStyle/>
        <a:p>
          <a:endParaRPr lang="zh-CN" altLang="en-US"/>
        </a:p>
      </dgm:t>
    </dgm:pt>
    <dgm:pt modelId="{86F4E4DA-D7CC-43A1-963D-9152080FF249}" type="sibTrans" cxnId="{DADF10ED-B47A-4FE5-B41F-9C280DF9B253}">
      <dgm:prSet/>
      <dgm:spPr/>
      <dgm:t>
        <a:bodyPr/>
        <a:lstStyle/>
        <a:p>
          <a:endParaRPr lang="zh-CN" altLang="en-US"/>
        </a:p>
      </dgm:t>
    </dgm:pt>
    <dgm:pt modelId="{04811481-6064-4003-A445-E25704B46121}">
      <dgm:prSet phldrT="[文本]" custT="1"/>
      <dgm:spPr>
        <a:solidFill>
          <a:srgbClr val="0070C0"/>
        </a:solidFill>
      </dgm:spPr>
      <dgm:t>
        <a:bodyPr/>
        <a:lstStyle/>
        <a:p>
          <a:pPr algn="l"/>
          <a:r>
            <a:rPr lang="zh-CN" altLang="en-US" sz="2000" b="0" dirty="0" smtClean="0">
              <a:solidFill>
                <a:schemeClr val="tx1"/>
              </a:solidFill>
            </a:rPr>
            <a:t>数据透视表和数据透视图</a:t>
          </a:r>
          <a:endParaRPr lang="zh-CN" altLang="en-US" sz="2000" b="0" dirty="0">
            <a:solidFill>
              <a:schemeClr val="tx1"/>
            </a:solidFill>
          </a:endParaRPr>
        </a:p>
      </dgm:t>
    </dgm:pt>
    <dgm:pt modelId="{DEE9A928-FC2B-486D-9947-3A2997ABDD1C}" type="parTrans" cxnId="{01D74CCD-7630-44D9-893B-8E00C0AC2C7E}">
      <dgm:prSet/>
      <dgm:spPr/>
      <dgm:t>
        <a:bodyPr/>
        <a:lstStyle/>
        <a:p>
          <a:endParaRPr lang="zh-CN" altLang="en-US"/>
        </a:p>
      </dgm:t>
    </dgm:pt>
    <dgm:pt modelId="{5AC06D04-14FD-4ABF-9896-97F93AA98774}" type="sibTrans" cxnId="{01D74CCD-7630-44D9-893B-8E00C0AC2C7E}">
      <dgm:prSet/>
      <dgm:spPr/>
      <dgm:t>
        <a:bodyPr/>
        <a:lstStyle/>
        <a:p>
          <a:endParaRPr lang="zh-CN" altLang="en-US"/>
        </a:p>
      </dgm:t>
    </dgm:pt>
    <dgm:pt modelId="{3DDB5A63-36A1-4915-B447-1698F9FD82CC}">
      <dgm:prSet phldrT="[文本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l"/>
          <a:r>
            <a:rPr lang="zh-CN" altLang="en-US" sz="2000" b="0" dirty="0" smtClean="0">
              <a:solidFill>
                <a:schemeClr val="tx1"/>
              </a:solidFill>
            </a:rPr>
            <a:t>数据透视表向导</a:t>
          </a:r>
          <a:endParaRPr lang="zh-CN" altLang="en-US" sz="2000" b="0" dirty="0">
            <a:solidFill>
              <a:schemeClr val="tx1"/>
            </a:solidFill>
          </a:endParaRPr>
        </a:p>
      </dgm:t>
    </dgm:pt>
    <dgm:pt modelId="{8DEF14FF-245C-44E8-90F6-0367C0E89C1B}" type="parTrans" cxnId="{727560CA-626C-416B-B657-1EE9217BCCAB}">
      <dgm:prSet/>
      <dgm:spPr/>
      <dgm:t>
        <a:bodyPr/>
        <a:lstStyle/>
        <a:p>
          <a:endParaRPr lang="zh-CN" altLang="en-US"/>
        </a:p>
      </dgm:t>
    </dgm:pt>
    <dgm:pt modelId="{F3CE166F-BDA0-4193-9C79-7908E151697A}" type="sibTrans" cxnId="{727560CA-626C-416B-B657-1EE9217BCCAB}">
      <dgm:prSet/>
      <dgm:spPr/>
      <dgm:t>
        <a:bodyPr/>
        <a:lstStyle/>
        <a:p>
          <a:endParaRPr lang="zh-CN" altLang="en-US"/>
        </a:p>
      </dgm:t>
    </dgm:pt>
    <dgm:pt modelId="{D08C89E1-010E-45AF-AB63-D4A04F7DC578}" type="pres">
      <dgm:prSet presAssocID="{52AEFD27-9C83-4868-B42F-9A7A40F2F1A2}" presName="CompostProcess" presStyleCnt="0">
        <dgm:presLayoutVars>
          <dgm:dir/>
          <dgm:resizeHandles val="exact"/>
        </dgm:presLayoutVars>
      </dgm:prSet>
      <dgm:spPr/>
    </dgm:pt>
    <dgm:pt modelId="{098476B7-0801-499C-AA6E-B57EF4F45418}" type="pres">
      <dgm:prSet presAssocID="{52AEFD27-9C83-4868-B42F-9A7A40F2F1A2}" presName="arrow" presStyleLbl="bgShp" presStyleIdx="0" presStyleCnt="1" custScaleX="117647" custScaleY="100000" custLinFactNeighborX="8403" custLinFactNeighborY="-31096"/>
      <dgm:spPr>
        <a:solidFill>
          <a:srgbClr val="7030A0"/>
        </a:solidFill>
      </dgm:spPr>
    </dgm:pt>
    <dgm:pt modelId="{918F46C3-6A9B-4F22-B5CD-5C4888042211}" type="pres">
      <dgm:prSet presAssocID="{52AEFD27-9C83-4868-B42F-9A7A40F2F1A2}" presName="linearProcess" presStyleCnt="0"/>
      <dgm:spPr/>
    </dgm:pt>
    <dgm:pt modelId="{CC25C392-E707-47F5-934A-1112A316C1A3}" type="pres">
      <dgm:prSet presAssocID="{89DED985-39B5-4E7F-B8C2-4430F2E456A5}" presName="textNode" presStyleLbl="node1" presStyleIdx="0" presStyleCnt="3" custScaleX="40681" custLinFactNeighborX="-230" custLinFactNeighborY="224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F13D4DB-0464-4C32-8A25-47D08E91BEC0}" type="pres">
      <dgm:prSet presAssocID="{86F4E4DA-D7CC-43A1-963D-9152080FF249}" presName="sibTrans" presStyleCnt="0"/>
      <dgm:spPr/>
    </dgm:pt>
    <dgm:pt modelId="{748C316C-1230-4DA9-8813-602FDE6452D8}" type="pres">
      <dgm:prSet presAssocID="{04811481-6064-4003-A445-E25704B46121}" presName="textNode" presStyleLbl="node1" presStyleIdx="1" presStyleCnt="3" custScaleX="82290" custLinFactNeighborX="-33062" custLinFactNeighborY="224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FC0578-1829-481F-B4EE-6544BFF50CCD}" type="pres">
      <dgm:prSet presAssocID="{5AC06D04-14FD-4ABF-9896-97F93AA98774}" presName="sibTrans" presStyleCnt="0"/>
      <dgm:spPr/>
    </dgm:pt>
    <dgm:pt modelId="{92097C4C-ECBA-4D79-9301-D894FD92B609}" type="pres">
      <dgm:prSet presAssocID="{3DDB5A63-36A1-4915-B447-1698F9FD82CC}" presName="textNode" presStyleLbl="node1" presStyleIdx="2" presStyleCnt="3" custScaleX="78935" custLinFactNeighborX="-67188" custLinFactNeighborY="224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1D74CCD-7630-44D9-893B-8E00C0AC2C7E}" srcId="{52AEFD27-9C83-4868-B42F-9A7A40F2F1A2}" destId="{04811481-6064-4003-A445-E25704B46121}" srcOrd="1" destOrd="0" parTransId="{DEE9A928-FC2B-486D-9947-3A2997ABDD1C}" sibTransId="{5AC06D04-14FD-4ABF-9896-97F93AA98774}"/>
    <dgm:cxn modelId="{CA43A29A-EAF4-4C06-9C47-331D14562201}" type="presOf" srcId="{52AEFD27-9C83-4868-B42F-9A7A40F2F1A2}" destId="{D08C89E1-010E-45AF-AB63-D4A04F7DC578}" srcOrd="0" destOrd="0" presId="urn:microsoft.com/office/officeart/2005/8/layout/hProcess9"/>
    <dgm:cxn modelId="{579E1F90-1C2C-40FE-8DA6-C98ADCC24D49}" type="presOf" srcId="{04811481-6064-4003-A445-E25704B46121}" destId="{748C316C-1230-4DA9-8813-602FDE6452D8}" srcOrd="0" destOrd="0" presId="urn:microsoft.com/office/officeart/2005/8/layout/hProcess9"/>
    <dgm:cxn modelId="{DADF10ED-B47A-4FE5-B41F-9C280DF9B253}" srcId="{52AEFD27-9C83-4868-B42F-9A7A40F2F1A2}" destId="{89DED985-39B5-4E7F-B8C2-4430F2E456A5}" srcOrd="0" destOrd="0" parTransId="{17280892-DF75-4BF4-8A08-D0D64A178DAA}" sibTransId="{86F4E4DA-D7CC-43A1-963D-9152080FF249}"/>
    <dgm:cxn modelId="{18ACE88B-5DC2-40A5-A565-CD81C3F3249D}" type="presOf" srcId="{89DED985-39B5-4E7F-B8C2-4430F2E456A5}" destId="{CC25C392-E707-47F5-934A-1112A316C1A3}" srcOrd="0" destOrd="0" presId="urn:microsoft.com/office/officeart/2005/8/layout/hProcess9"/>
    <dgm:cxn modelId="{0BF10588-2D27-4C55-B258-EC6838895669}" type="presOf" srcId="{3DDB5A63-36A1-4915-B447-1698F9FD82CC}" destId="{92097C4C-ECBA-4D79-9301-D894FD92B609}" srcOrd="0" destOrd="0" presId="urn:microsoft.com/office/officeart/2005/8/layout/hProcess9"/>
    <dgm:cxn modelId="{727560CA-626C-416B-B657-1EE9217BCCAB}" srcId="{52AEFD27-9C83-4868-B42F-9A7A40F2F1A2}" destId="{3DDB5A63-36A1-4915-B447-1698F9FD82CC}" srcOrd="2" destOrd="0" parTransId="{8DEF14FF-245C-44E8-90F6-0367C0E89C1B}" sibTransId="{F3CE166F-BDA0-4193-9C79-7908E151697A}"/>
    <dgm:cxn modelId="{2F58A40E-47D8-4E6F-B28C-14F6FB91D876}" type="presParOf" srcId="{D08C89E1-010E-45AF-AB63-D4A04F7DC578}" destId="{098476B7-0801-499C-AA6E-B57EF4F45418}" srcOrd="0" destOrd="0" presId="urn:microsoft.com/office/officeart/2005/8/layout/hProcess9"/>
    <dgm:cxn modelId="{8610E200-496E-4793-9F4F-8A0938DCC235}" type="presParOf" srcId="{D08C89E1-010E-45AF-AB63-D4A04F7DC578}" destId="{918F46C3-6A9B-4F22-B5CD-5C4888042211}" srcOrd="1" destOrd="0" presId="urn:microsoft.com/office/officeart/2005/8/layout/hProcess9"/>
    <dgm:cxn modelId="{C8B8BE63-42D7-402F-8E8D-3EEDC33ED32E}" type="presParOf" srcId="{918F46C3-6A9B-4F22-B5CD-5C4888042211}" destId="{CC25C392-E707-47F5-934A-1112A316C1A3}" srcOrd="0" destOrd="0" presId="urn:microsoft.com/office/officeart/2005/8/layout/hProcess9"/>
    <dgm:cxn modelId="{4A97E22B-2CA5-4FEC-9929-00A32A13C10B}" type="presParOf" srcId="{918F46C3-6A9B-4F22-B5CD-5C4888042211}" destId="{CF13D4DB-0464-4C32-8A25-47D08E91BEC0}" srcOrd="1" destOrd="0" presId="urn:microsoft.com/office/officeart/2005/8/layout/hProcess9"/>
    <dgm:cxn modelId="{0B89CB16-D21F-417C-B23B-2FFAA05C3BF1}" type="presParOf" srcId="{918F46C3-6A9B-4F22-B5CD-5C4888042211}" destId="{748C316C-1230-4DA9-8813-602FDE6452D8}" srcOrd="2" destOrd="0" presId="urn:microsoft.com/office/officeart/2005/8/layout/hProcess9"/>
    <dgm:cxn modelId="{EB418DD2-1831-4E4B-A6AF-D8DE26B80905}" type="presParOf" srcId="{918F46C3-6A9B-4F22-B5CD-5C4888042211}" destId="{1AFC0578-1829-481F-B4EE-6544BFF50CCD}" srcOrd="3" destOrd="0" presId="urn:microsoft.com/office/officeart/2005/8/layout/hProcess9"/>
    <dgm:cxn modelId="{86C35A8A-7759-4418-8807-1049D5BA5E14}" type="presParOf" srcId="{918F46C3-6A9B-4F22-B5CD-5C4888042211}" destId="{92097C4C-ECBA-4D79-9301-D894FD92B609}" srcOrd="4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7AB39F-957F-47FF-AD58-111714567E64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4A8C8D93-FB6E-4CB7-B81A-B6CB86354853}">
      <dgm:prSet phldrT="[文本]" custT="1"/>
      <dgm:spPr/>
      <dgm:t>
        <a:bodyPr/>
        <a:lstStyle/>
        <a:p>
          <a:r>
            <a:rPr lang="zh-CN" altLang="en-US" sz="2600" dirty="0" smtClean="0">
              <a:solidFill>
                <a:schemeClr val="tx1"/>
              </a:solidFill>
            </a:rPr>
            <a:t>频数与频数分布</a:t>
          </a:r>
          <a:endParaRPr lang="zh-CN" altLang="en-US" sz="2600" dirty="0">
            <a:solidFill>
              <a:schemeClr val="tx1"/>
            </a:solidFill>
          </a:endParaRPr>
        </a:p>
      </dgm:t>
    </dgm:pt>
    <dgm:pt modelId="{7D86BF97-9F4A-4DEB-8CCE-9E07C4C3A804}" type="parTrans" cxnId="{91740AA6-AB40-47C6-8539-348D84200674}">
      <dgm:prSet/>
      <dgm:spPr/>
      <dgm:t>
        <a:bodyPr/>
        <a:lstStyle/>
        <a:p>
          <a:endParaRPr lang="zh-CN" altLang="en-US"/>
        </a:p>
      </dgm:t>
    </dgm:pt>
    <dgm:pt modelId="{E2264C4A-ECC0-4C94-A97B-6477D8202036}" type="sibTrans" cxnId="{91740AA6-AB40-47C6-8539-348D84200674}">
      <dgm:prSet/>
      <dgm:spPr/>
      <dgm:t>
        <a:bodyPr/>
        <a:lstStyle/>
        <a:p>
          <a:endParaRPr lang="zh-CN" altLang="en-US"/>
        </a:p>
      </dgm:t>
    </dgm:pt>
    <dgm:pt modelId="{9B901F12-1EC8-4866-9D71-135658D498F6}">
      <dgm:prSet phldrT="[文本]" custT="1"/>
      <dgm:spPr/>
      <dgm:t>
        <a:bodyPr/>
        <a:lstStyle/>
        <a:p>
          <a:r>
            <a:rPr lang="zh-CN" altLang="en-US" sz="2400" dirty="0" smtClean="0"/>
            <a:t>例</a:t>
          </a:r>
          <a:r>
            <a:rPr lang="en-US" altLang="zh-CN" sz="2400" dirty="0" smtClean="0"/>
            <a:t>2.3</a:t>
          </a:r>
          <a:endParaRPr lang="zh-CN" altLang="en-US" sz="2400" dirty="0"/>
        </a:p>
      </dgm:t>
    </dgm:pt>
    <dgm:pt modelId="{018A53A7-7B87-46B2-B354-450B85823EB2}" type="parTrans" cxnId="{9DD8A445-F0D9-4428-ABA8-FFC5CC4F46B1}">
      <dgm:prSet/>
      <dgm:spPr/>
      <dgm:t>
        <a:bodyPr/>
        <a:lstStyle/>
        <a:p>
          <a:endParaRPr lang="zh-CN" altLang="en-US"/>
        </a:p>
      </dgm:t>
    </dgm:pt>
    <dgm:pt modelId="{27109511-93B3-45B8-9A62-9B9B3B5FFCB1}" type="sibTrans" cxnId="{9DD8A445-F0D9-4428-ABA8-FFC5CC4F46B1}">
      <dgm:prSet/>
      <dgm:spPr/>
      <dgm:t>
        <a:bodyPr/>
        <a:lstStyle/>
        <a:p>
          <a:endParaRPr lang="zh-CN" altLang="en-US"/>
        </a:p>
      </dgm:t>
    </dgm:pt>
    <dgm:pt modelId="{4B95174F-5BF0-472E-B4D3-CE205F227FA7}">
      <dgm:prSet phldrT="[文本]" custT="1"/>
      <dgm:spPr/>
      <dgm:t>
        <a:bodyPr/>
        <a:lstStyle/>
        <a:p>
          <a:r>
            <a:rPr lang="zh-CN" altLang="en-US" sz="2600" dirty="0" smtClean="0">
              <a:solidFill>
                <a:schemeClr val="tx1"/>
              </a:solidFill>
            </a:rPr>
            <a:t>百分比、比率与比例</a:t>
          </a:r>
          <a:endParaRPr lang="zh-CN" altLang="en-US" sz="2600" dirty="0">
            <a:solidFill>
              <a:schemeClr val="tx1"/>
            </a:solidFill>
          </a:endParaRPr>
        </a:p>
      </dgm:t>
    </dgm:pt>
    <dgm:pt modelId="{FFB63AF5-89B2-4672-ABB9-AC6D102ECA1C}" type="parTrans" cxnId="{7804415F-97C8-4D50-839F-A8E986B4F2B8}">
      <dgm:prSet/>
      <dgm:spPr/>
      <dgm:t>
        <a:bodyPr/>
        <a:lstStyle/>
        <a:p>
          <a:endParaRPr lang="zh-CN" altLang="en-US"/>
        </a:p>
      </dgm:t>
    </dgm:pt>
    <dgm:pt modelId="{83F638AC-5A43-44EA-B1CC-CDACC189D72D}" type="sibTrans" cxnId="{7804415F-97C8-4D50-839F-A8E986B4F2B8}">
      <dgm:prSet/>
      <dgm:spPr/>
      <dgm:t>
        <a:bodyPr/>
        <a:lstStyle/>
        <a:p>
          <a:endParaRPr lang="zh-CN" altLang="en-US"/>
        </a:p>
      </dgm:t>
    </dgm:pt>
    <dgm:pt modelId="{CDADBE83-9F12-4532-AE2A-B14AF5C765C1}">
      <dgm:prSet phldrT="[文本]" custT="1"/>
      <dgm:spPr/>
      <dgm:t>
        <a:bodyPr/>
        <a:lstStyle/>
        <a:p>
          <a:r>
            <a:rPr lang="zh-CN" altLang="en-US" sz="2400" dirty="0" smtClean="0"/>
            <a:t>例</a:t>
          </a:r>
          <a:r>
            <a:rPr lang="en-US" altLang="zh-CN" sz="2400" dirty="0" smtClean="0"/>
            <a:t>2.4</a:t>
          </a:r>
          <a:endParaRPr lang="zh-CN" altLang="en-US" sz="2400" dirty="0"/>
        </a:p>
      </dgm:t>
    </dgm:pt>
    <dgm:pt modelId="{FA6EF143-4FFC-4FD0-9AD0-AE898637DBE0}" type="parTrans" cxnId="{937C8B8B-FDEF-4F6E-9F35-6A99F9EF3F04}">
      <dgm:prSet/>
      <dgm:spPr/>
      <dgm:t>
        <a:bodyPr/>
        <a:lstStyle/>
        <a:p>
          <a:endParaRPr lang="zh-CN" altLang="en-US"/>
        </a:p>
      </dgm:t>
    </dgm:pt>
    <dgm:pt modelId="{B75F6536-B07D-419E-B028-78F151369BEC}" type="sibTrans" cxnId="{937C8B8B-FDEF-4F6E-9F35-6A99F9EF3F04}">
      <dgm:prSet/>
      <dgm:spPr/>
      <dgm:t>
        <a:bodyPr/>
        <a:lstStyle/>
        <a:p>
          <a:endParaRPr lang="zh-CN" altLang="en-US"/>
        </a:p>
      </dgm:t>
    </dgm:pt>
    <dgm:pt modelId="{EDB833A9-5C16-458F-A07B-457F045A8EFA}" type="pres">
      <dgm:prSet presAssocID="{D47AB39F-957F-47FF-AD58-111714567E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B3F31DE-35A3-4B72-91E0-67292163F520}" type="pres">
      <dgm:prSet presAssocID="{4A8C8D93-FB6E-4CB7-B81A-B6CB86354853}" presName="parentText" presStyleLbl="node1" presStyleIdx="0" presStyleCnt="2" custLinFactNeighborY="-48745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6B914C2-C775-4B17-8E27-F94FAA34BEA8}" type="pres">
      <dgm:prSet presAssocID="{4A8C8D93-FB6E-4CB7-B81A-B6CB86354853}" presName="childText" presStyleLbl="revTx" presStyleIdx="0" presStyleCnt="2" custAng="10800000" custFlipVert="1" custScaleY="17134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5545DAB-23D7-4947-92E5-5D05978B0508}" type="pres">
      <dgm:prSet presAssocID="{4B95174F-5BF0-472E-B4D3-CE205F227FA7}" presName="parentText" presStyleLbl="node1" presStyleIdx="1" presStyleCnt="2" custLinFactY="-205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CAED1E-20A7-4081-8982-ACD5A2FD26B9}" type="pres">
      <dgm:prSet presAssocID="{4B95174F-5BF0-472E-B4D3-CE205F227FA7}" presName="childText" presStyleLbl="revTx" presStyleIdx="1" presStyleCnt="2" custScaleY="763391" custLinFactNeighborY="-3993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871BB2E-16BB-4278-A922-2C8F21FEFA15}" type="presOf" srcId="{4B95174F-5BF0-472E-B4D3-CE205F227FA7}" destId="{75545DAB-23D7-4947-92E5-5D05978B0508}" srcOrd="0" destOrd="0" presId="urn:microsoft.com/office/officeart/2005/8/layout/vList2"/>
    <dgm:cxn modelId="{2EE4E852-DF72-476F-A33E-B9EC04633BD9}" type="presOf" srcId="{9B901F12-1EC8-4866-9D71-135658D498F6}" destId="{66B914C2-C775-4B17-8E27-F94FAA34BEA8}" srcOrd="0" destOrd="0" presId="urn:microsoft.com/office/officeart/2005/8/layout/vList2"/>
    <dgm:cxn modelId="{7804415F-97C8-4D50-839F-A8E986B4F2B8}" srcId="{D47AB39F-957F-47FF-AD58-111714567E64}" destId="{4B95174F-5BF0-472E-B4D3-CE205F227FA7}" srcOrd="1" destOrd="0" parTransId="{FFB63AF5-89B2-4672-ABB9-AC6D102ECA1C}" sibTransId="{83F638AC-5A43-44EA-B1CC-CDACC189D72D}"/>
    <dgm:cxn modelId="{46945FC7-6F2B-47A3-80DA-41A72AB8C9A8}" type="presOf" srcId="{4A8C8D93-FB6E-4CB7-B81A-B6CB86354853}" destId="{EB3F31DE-35A3-4B72-91E0-67292163F520}" srcOrd="0" destOrd="0" presId="urn:microsoft.com/office/officeart/2005/8/layout/vList2"/>
    <dgm:cxn modelId="{91740AA6-AB40-47C6-8539-348D84200674}" srcId="{D47AB39F-957F-47FF-AD58-111714567E64}" destId="{4A8C8D93-FB6E-4CB7-B81A-B6CB86354853}" srcOrd="0" destOrd="0" parTransId="{7D86BF97-9F4A-4DEB-8CCE-9E07C4C3A804}" sibTransId="{E2264C4A-ECC0-4C94-A97B-6477D8202036}"/>
    <dgm:cxn modelId="{9DD8A445-F0D9-4428-ABA8-FFC5CC4F46B1}" srcId="{4A8C8D93-FB6E-4CB7-B81A-B6CB86354853}" destId="{9B901F12-1EC8-4866-9D71-135658D498F6}" srcOrd="0" destOrd="0" parTransId="{018A53A7-7B87-46B2-B354-450B85823EB2}" sibTransId="{27109511-93B3-45B8-9A62-9B9B3B5FFCB1}"/>
    <dgm:cxn modelId="{937C8B8B-FDEF-4F6E-9F35-6A99F9EF3F04}" srcId="{4B95174F-5BF0-472E-B4D3-CE205F227FA7}" destId="{CDADBE83-9F12-4532-AE2A-B14AF5C765C1}" srcOrd="0" destOrd="0" parTransId="{FA6EF143-4FFC-4FD0-9AD0-AE898637DBE0}" sibTransId="{B75F6536-B07D-419E-B028-78F151369BEC}"/>
    <dgm:cxn modelId="{D7054AA9-9521-4151-829F-0676BAD815EE}" type="presOf" srcId="{D47AB39F-957F-47FF-AD58-111714567E64}" destId="{EDB833A9-5C16-458F-A07B-457F045A8EFA}" srcOrd="0" destOrd="0" presId="urn:microsoft.com/office/officeart/2005/8/layout/vList2"/>
    <dgm:cxn modelId="{9035EDA7-7A6D-4CD7-B2CD-FB4C138B1844}" type="presOf" srcId="{CDADBE83-9F12-4532-AE2A-B14AF5C765C1}" destId="{67CAED1E-20A7-4081-8982-ACD5A2FD26B9}" srcOrd="0" destOrd="0" presId="urn:microsoft.com/office/officeart/2005/8/layout/vList2"/>
    <dgm:cxn modelId="{CBA3B11C-86CE-4CB8-8C7A-E5D8B7F9480A}" type="presParOf" srcId="{EDB833A9-5C16-458F-A07B-457F045A8EFA}" destId="{EB3F31DE-35A3-4B72-91E0-67292163F520}" srcOrd="0" destOrd="0" presId="urn:microsoft.com/office/officeart/2005/8/layout/vList2"/>
    <dgm:cxn modelId="{C82E7F0E-5F8E-4ECD-81E1-CF8FF6B5F170}" type="presParOf" srcId="{EDB833A9-5C16-458F-A07B-457F045A8EFA}" destId="{66B914C2-C775-4B17-8E27-F94FAA34BEA8}" srcOrd="1" destOrd="0" presId="urn:microsoft.com/office/officeart/2005/8/layout/vList2"/>
    <dgm:cxn modelId="{2B53DE90-AAA8-40F7-8022-F2272DFF5E1C}" type="presParOf" srcId="{EDB833A9-5C16-458F-A07B-457F045A8EFA}" destId="{75545DAB-23D7-4947-92E5-5D05978B0508}" srcOrd="2" destOrd="0" presId="urn:microsoft.com/office/officeart/2005/8/layout/vList2"/>
    <dgm:cxn modelId="{6BAF7324-5FA1-4811-8F56-C71276DD587A}" type="presParOf" srcId="{EDB833A9-5C16-458F-A07B-457F045A8EFA}" destId="{67CAED1E-20A7-4081-8982-ACD5A2FD26B9}" srcOrd="3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360940E-88B6-4949-B7B5-B406E9CF292D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04EFCDF-E0CA-41D0-9F44-4F0092CCD159}">
      <dgm:prSet phldrT="[文本]" custT="1"/>
      <dgm:spPr>
        <a:solidFill>
          <a:srgbClr val="92D050"/>
        </a:solidFill>
      </dgm:spPr>
      <dgm:t>
        <a:bodyPr/>
        <a:lstStyle/>
        <a:p>
          <a:pPr algn="l"/>
          <a:r>
            <a:rPr lang="zh-CN" altLang="en-US" sz="2400" b="0" dirty="0" smtClean="0">
              <a:solidFill>
                <a:srgbClr val="FF0000"/>
              </a:solidFill>
            </a:rPr>
            <a:t>统计表</a:t>
          </a:r>
          <a:r>
            <a:rPr lang="zh-CN" altLang="en-US" sz="2400" b="0" dirty="0" smtClean="0">
              <a:solidFill>
                <a:schemeClr val="tx1"/>
              </a:solidFill>
            </a:rPr>
            <a:t>能够将杂乱的数据</a:t>
          </a:r>
          <a:r>
            <a:rPr lang="zh-CN" altLang="en-US" sz="2400" b="0" dirty="0" smtClean="0">
              <a:solidFill>
                <a:srgbClr val="FF0000"/>
              </a:solidFill>
            </a:rPr>
            <a:t>有条理地组织</a:t>
          </a:r>
          <a:r>
            <a:rPr lang="zh-CN" altLang="en-US" sz="2400" b="0" dirty="0" smtClean="0">
              <a:solidFill>
                <a:schemeClr val="tx1"/>
              </a:solidFill>
            </a:rPr>
            <a:t>在一张简明的表格内</a:t>
          </a:r>
          <a:endParaRPr lang="zh-CN" altLang="en-US" sz="2400" b="0" dirty="0">
            <a:solidFill>
              <a:schemeClr val="tx1"/>
            </a:solidFill>
          </a:endParaRPr>
        </a:p>
      </dgm:t>
    </dgm:pt>
    <dgm:pt modelId="{8C72E189-8251-473C-A9C8-A3A245383FDF}" type="parTrans" cxnId="{39D60AB6-BD62-477C-9D35-3E483163C2DF}">
      <dgm:prSet/>
      <dgm:spPr/>
      <dgm:t>
        <a:bodyPr/>
        <a:lstStyle/>
        <a:p>
          <a:endParaRPr lang="zh-CN" altLang="en-US"/>
        </a:p>
      </dgm:t>
    </dgm:pt>
    <dgm:pt modelId="{BE53F91C-3E3D-4369-8B95-DABE6CE8B695}" type="sibTrans" cxnId="{39D60AB6-BD62-477C-9D35-3E483163C2DF}">
      <dgm:prSet/>
      <dgm:spPr/>
      <dgm:t>
        <a:bodyPr/>
        <a:lstStyle/>
        <a:p>
          <a:endParaRPr lang="zh-CN" altLang="en-US"/>
        </a:p>
      </dgm:t>
    </dgm:pt>
    <dgm:pt modelId="{C5F5BA56-C02B-44C0-87F6-FCFBA582BD14}">
      <dgm:prSet phldrT="[文本]" custT="1"/>
      <dgm:spPr>
        <a:solidFill>
          <a:srgbClr val="0070C0"/>
        </a:solidFill>
      </dgm:spPr>
      <dgm:t>
        <a:bodyPr/>
        <a:lstStyle/>
        <a:p>
          <a:pPr algn="l"/>
          <a:r>
            <a:rPr lang="zh-CN" altLang="en-US" sz="2400" b="0" dirty="0" smtClean="0">
              <a:solidFill>
                <a:srgbClr val="FF0000"/>
              </a:solidFill>
            </a:rPr>
            <a:t>统计图</a:t>
          </a:r>
          <a:r>
            <a:rPr lang="zh-CN" altLang="en-US" sz="2400" b="0" dirty="0" smtClean="0">
              <a:solidFill>
                <a:schemeClr val="tx1"/>
              </a:solidFill>
            </a:rPr>
            <a:t>可以通过各种图形将数据</a:t>
          </a:r>
          <a:r>
            <a:rPr lang="zh-CN" altLang="en-US" sz="2400" b="0" dirty="0" smtClean="0">
              <a:solidFill>
                <a:srgbClr val="FF0000"/>
              </a:solidFill>
            </a:rPr>
            <a:t>形象地展示</a:t>
          </a:r>
          <a:r>
            <a:rPr lang="zh-CN" altLang="en-US" sz="2400" b="0" dirty="0" smtClean="0">
              <a:solidFill>
                <a:schemeClr val="tx1"/>
              </a:solidFill>
            </a:rPr>
            <a:t>出来</a:t>
          </a:r>
          <a:endParaRPr lang="zh-CN" altLang="en-US" sz="2400" b="0" dirty="0">
            <a:solidFill>
              <a:schemeClr val="tx1"/>
            </a:solidFill>
          </a:endParaRPr>
        </a:p>
      </dgm:t>
    </dgm:pt>
    <dgm:pt modelId="{2AFD6DB8-263F-4736-9CCE-E913153AE863}" type="parTrans" cxnId="{E10859FF-287B-42D8-86E8-57040C2182B5}">
      <dgm:prSet/>
      <dgm:spPr/>
      <dgm:t>
        <a:bodyPr/>
        <a:lstStyle/>
        <a:p>
          <a:endParaRPr lang="zh-CN" altLang="en-US"/>
        </a:p>
      </dgm:t>
    </dgm:pt>
    <dgm:pt modelId="{04950882-A7BF-46EB-9E4C-ACEBC4A6B516}" type="sibTrans" cxnId="{E10859FF-287B-42D8-86E8-57040C2182B5}">
      <dgm:prSet/>
      <dgm:spPr/>
      <dgm:t>
        <a:bodyPr/>
        <a:lstStyle/>
        <a:p>
          <a:endParaRPr lang="zh-CN" altLang="en-US"/>
        </a:p>
      </dgm:t>
    </dgm:pt>
    <dgm:pt modelId="{0D965F69-4A0B-4E47-A5DA-5A836C9F4BE7}" type="pres">
      <dgm:prSet presAssocID="{4360940E-88B6-4949-B7B5-B406E9CF292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E2ED167-43FA-4210-9A3A-F2263BFBD21C}" type="pres">
      <dgm:prSet presAssocID="{104EFCDF-E0CA-41D0-9F44-4F0092CCD159}" presName="arrow" presStyleLbl="node1" presStyleIdx="0" presStyleCnt="2" custScaleX="112406" custScaleY="10957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4CA6B1-B191-45F4-86B2-50CBF817D3FE}" type="pres">
      <dgm:prSet presAssocID="{C5F5BA56-C02B-44C0-87F6-FCFBA582BD14}" presName="arrow" presStyleLbl="node1" presStyleIdx="1" presStyleCnt="2" custScaleX="107518" custScaleY="100927" custRadScaleRad="115115" custRadScaleInc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9D60AB6-BD62-477C-9D35-3E483163C2DF}" srcId="{4360940E-88B6-4949-B7B5-B406E9CF292D}" destId="{104EFCDF-E0CA-41D0-9F44-4F0092CCD159}" srcOrd="0" destOrd="0" parTransId="{8C72E189-8251-473C-A9C8-A3A245383FDF}" sibTransId="{BE53F91C-3E3D-4369-8B95-DABE6CE8B695}"/>
    <dgm:cxn modelId="{09986CA7-1035-43F0-89CC-E64D8388557A}" type="presOf" srcId="{4360940E-88B6-4949-B7B5-B406E9CF292D}" destId="{0D965F69-4A0B-4E47-A5DA-5A836C9F4BE7}" srcOrd="0" destOrd="0" presId="urn:microsoft.com/office/officeart/2005/8/layout/arrow5"/>
    <dgm:cxn modelId="{4B5BD299-4B9E-413C-97C1-995C52E5062F}" type="presOf" srcId="{C5F5BA56-C02B-44C0-87F6-FCFBA582BD14}" destId="{534CA6B1-B191-45F4-86B2-50CBF817D3FE}" srcOrd="0" destOrd="0" presId="urn:microsoft.com/office/officeart/2005/8/layout/arrow5"/>
    <dgm:cxn modelId="{E10859FF-287B-42D8-86E8-57040C2182B5}" srcId="{4360940E-88B6-4949-B7B5-B406E9CF292D}" destId="{C5F5BA56-C02B-44C0-87F6-FCFBA582BD14}" srcOrd="1" destOrd="0" parTransId="{2AFD6DB8-263F-4736-9CCE-E913153AE863}" sibTransId="{04950882-A7BF-46EB-9E4C-ACEBC4A6B516}"/>
    <dgm:cxn modelId="{1BF03D03-F838-4822-8333-BC5590F0D329}" type="presOf" srcId="{104EFCDF-E0CA-41D0-9F44-4F0092CCD159}" destId="{2E2ED167-43FA-4210-9A3A-F2263BFBD21C}" srcOrd="0" destOrd="0" presId="urn:microsoft.com/office/officeart/2005/8/layout/arrow5"/>
    <dgm:cxn modelId="{0E5C271A-CDD4-4F0E-992E-2716DD314087}" type="presParOf" srcId="{0D965F69-4A0B-4E47-A5DA-5A836C9F4BE7}" destId="{2E2ED167-43FA-4210-9A3A-F2263BFBD21C}" srcOrd="0" destOrd="0" presId="urn:microsoft.com/office/officeart/2005/8/layout/arrow5"/>
    <dgm:cxn modelId="{C13527DB-AE83-44EE-AA07-E818833474F6}" type="presParOf" srcId="{0D965F69-4A0B-4E47-A5DA-5A836C9F4BE7}" destId="{534CA6B1-B191-45F4-86B2-50CBF817D3FE}" srcOrd="1" destOrd="0" presId="urn:microsoft.com/office/officeart/2005/8/layout/arrow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558EE03-26C3-4274-892D-B38D8BED5B0B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412623F-7A1D-4F12-8BEE-0782D4AF06E8}">
      <dgm:prSet phldrT="[文本]" custT="1"/>
      <dgm:spPr>
        <a:solidFill>
          <a:srgbClr val="C00000"/>
        </a:solidFill>
      </dgm:spPr>
      <dgm:t>
        <a:bodyPr/>
        <a:lstStyle/>
        <a:p>
          <a:r>
            <a:rPr lang="zh-CN" altLang="en-US" sz="1800" b="1" dirty="0" smtClean="0">
              <a:solidFill>
                <a:schemeClr val="tx1"/>
              </a:solidFill>
            </a:rPr>
            <a:t>形式上看</a:t>
          </a:r>
          <a:endParaRPr lang="zh-CN" altLang="en-US" sz="1800" b="1" dirty="0">
            <a:solidFill>
              <a:schemeClr val="tx1"/>
            </a:solidFill>
          </a:endParaRPr>
        </a:p>
      </dgm:t>
    </dgm:pt>
    <dgm:pt modelId="{FA34FC17-5C0D-466F-B064-750B2A935D69}" type="parTrans" cxnId="{34444239-4DE8-40DD-96E0-6AF682F956CC}">
      <dgm:prSet/>
      <dgm:spPr/>
      <dgm:t>
        <a:bodyPr/>
        <a:lstStyle/>
        <a:p>
          <a:endParaRPr lang="zh-CN" altLang="en-US"/>
        </a:p>
      </dgm:t>
    </dgm:pt>
    <dgm:pt modelId="{50CD58D7-2564-4601-9AA8-F299D38566FA}" type="sibTrans" cxnId="{34444239-4DE8-40DD-96E0-6AF682F956CC}">
      <dgm:prSet/>
      <dgm:spPr/>
      <dgm:t>
        <a:bodyPr/>
        <a:lstStyle/>
        <a:p>
          <a:endParaRPr lang="zh-CN" altLang="en-US"/>
        </a:p>
      </dgm:t>
    </dgm:pt>
    <dgm:pt modelId="{18BCFAAC-F09D-4C93-AE59-79E4E13CD827}">
      <dgm:prSet phldrT="[文本]" custT="1"/>
      <dgm:spPr>
        <a:solidFill>
          <a:srgbClr val="FFC000"/>
        </a:solidFill>
      </dgm:spPr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总标题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C9AF85DE-924D-4385-8360-8B8F2E421E37}" type="parTrans" cxnId="{13E0B333-B195-4B15-BB20-7FC188610EFF}">
      <dgm:prSet/>
      <dgm:spPr/>
      <dgm:t>
        <a:bodyPr/>
        <a:lstStyle/>
        <a:p>
          <a:endParaRPr lang="zh-CN" altLang="en-US"/>
        </a:p>
      </dgm:t>
    </dgm:pt>
    <dgm:pt modelId="{D0AC2BFC-591B-436D-A492-52AF62391350}" type="sibTrans" cxnId="{13E0B333-B195-4B15-BB20-7FC188610EFF}">
      <dgm:prSet/>
      <dgm:spPr/>
      <dgm:t>
        <a:bodyPr/>
        <a:lstStyle/>
        <a:p>
          <a:endParaRPr lang="zh-CN" altLang="en-US"/>
        </a:p>
      </dgm:t>
    </dgm:pt>
    <dgm:pt modelId="{127865DA-ED42-4AA9-86C3-4D235B7EB26B}">
      <dgm:prSet phldrT="[文本]" custT="1"/>
      <dgm:spPr>
        <a:solidFill>
          <a:srgbClr val="0070C0"/>
        </a:solidFill>
      </dgm:spPr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纵栏标题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56C6F5CB-8D2A-4FDD-A46E-CBA0172D91A0}" type="parTrans" cxnId="{04CCBF25-0A26-45B7-B105-1A383275EA6B}">
      <dgm:prSet/>
      <dgm:spPr/>
      <dgm:t>
        <a:bodyPr/>
        <a:lstStyle/>
        <a:p>
          <a:endParaRPr lang="zh-CN" altLang="en-US"/>
        </a:p>
      </dgm:t>
    </dgm:pt>
    <dgm:pt modelId="{766339D0-A2F5-456D-B782-B82DFF2F1502}" type="sibTrans" cxnId="{04CCBF25-0A26-45B7-B105-1A383275EA6B}">
      <dgm:prSet/>
      <dgm:spPr/>
      <dgm:t>
        <a:bodyPr/>
        <a:lstStyle/>
        <a:p>
          <a:endParaRPr lang="zh-CN" altLang="en-US"/>
        </a:p>
      </dgm:t>
    </dgm:pt>
    <dgm:pt modelId="{5DF6C97B-23D6-40C5-9F65-1BDAF9201CEC}">
      <dgm:prSet phldrT="[文本]" custT="1"/>
      <dgm:spPr>
        <a:solidFill>
          <a:srgbClr val="92D050"/>
        </a:solidFill>
      </dgm:spPr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指标数值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93D79A30-4FCD-4B32-B034-C9B8B948D427}" type="parTrans" cxnId="{F17D1E02-5688-4F03-A633-DDF3794F08D4}">
      <dgm:prSet/>
      <dgm:spPr/>
      <dgm:t>
        <a:bodyPr/>
        <a:lstStyle/>
        <a:p>
          <a:endParaRPr lang="zh-CN" altLang="en-US"/>
        </a:p>
      </dgm:t>
    </dgm:pt>
    <dgm:pt modelId="{1A6E565A-15B7-44D2-B00E-0AE621CFA6AD}" type="sibTrans" cxnId="{F17D1E02-5688-4F03-A633-DDF3794F08D4}">
      <dgm:prSet/>
      <dgm:spPr/>
      <dgm:t>
        <a:bodyPr/>
        <a:lstStyle/>
        <a:p>
          <a:endParaRPr lang="zh-CN" altLang="en-US"/>
        </a:p>
      </dgm:t>
    </dgm:pt>
    <dgm:pt modelId="{C8A3D537-31FE-46B4-9B45-FBEC509341CA}">
      <dgm:prSet phldrT="[文本]" custT="1"/>
      <dgm:spPr>
        <a:solidFill>
          <a:srgbClr val="FFFF00"/>
        </a:solidFill>
      </dgm:spPr>
      <dgm:t>
        <a:bodyPr/>
        <a:lstStyle/>
        <a:p>
          <a:r>
            <a:rPr lang="zh-CN" altLang="en-US" sz="2000" dirty="0" smtClean="0">
              <a:solidFill>
                <a:schemeClr val="tx1"/>
              </a:solidFill>
            </a:rPr>
            <a:t>横行标题</a:t>
          </a:r>
          <a:endParaRPr lang="zh-CN" altLang="en-US" sz="2000" dirty="0">
            <a:solidFill>
              <a:schemeClr val="tx1"/>
            </a:solidFill>
          </a:endParaRPr>
        </a:p>
      </dgm:t>
    </dgm:pt>
    <dgm:pt modelId="{CC800546-5A79-41BB-AB22-3A2365D1E1EB}" type="parTrans" cxnId="{DB4F2578-89A0-4851-9F2D-6E7CA54136D6}">
      <dgm:prSet/>
      <dgm:spPr/>
      <dgm:t>
        <a:bodyPr/>
        <a:lstStyle/>
        <a:p>
          <a:endParaRPr lang="zh-CN" altLang="en-US"/>
        </a:p>
      </dgm:t>
    </dgm:pt>
    <dgm:pt modelId="{50C8A507-2E01-467B-9722-DFE1DEE2E599}" type="sibTrans" cxnId="{DB4F2578-89A0-4851-9F2D-6E7CA54136D6}">
      <dgm:prSet/>
      <dgm:spPr/>
      <dgm:t>
        <a:bodyPr/>
        <a:lstStyle/>
        <a:p>
          <a:endParaRPr lang="zh-CN" altLang="en-US"/>
        </a:p>
      </dgm:t>
    </dgm:pt>
    <dgm:pt modelId="{5DFBE647-D72F-4C25-99A8-C92AF3101705}" type="pres">
      <dgm:prSet presAssocID="{D558EE03-26C3-4274-892D-B38D8BED5B0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8FDEC15-D236-47F1-AEB1-9AFAF5B63C40}" type="pres">
      <dgm:prSet presAssocID="{D412623F-7A1D-4F12-8BEE-0782D4AF06E8}" presName="centerShape" presStyleLbl="node0" presStyleIdx="0" presStyleCnt="1" custScaleX="113448" custScaleY="105476" custLinFactNeighborX="-747" custLinFactNeighborY="272"/>
      <dgm:spPr/>
      <dgm:t>
        <a:bodyPr/>
        <a:lstStyle/>
        <a:p>
          <a:endParaRPr lang="zh-CN" altLang="en-US"/>
        </a:p>
      </dgm:t>
    </dgm:pt>
    <dgm:pt modelId="{EE08D921-47AD-4417-8643-1E2811EAF927}" type="pres">
      <dgm:prSet presAssocID="{C9AF85DE-924D-4385-8360-8B8F2E421E37}" presName="Name9" presStyleLbl="parChTrans1D2" presStyleIdx="0" presStyleCnt="4"/>
      <dgm:spPr/>
      <dgm:t>
        <a:bodyPr/>
        <a:lstStyle/>
        <a:p>
          <a:endParaRPr lang="zh-CN" altLang="en-US"/>
        </a:p>
      </dgm:t>
    </dgm:pt>
    <dgm:pt modelId="{D34372D6-456D-48A2-9E57-2292927D683A}" type="pres">
      <dgm:prSet presAssocID="{C9AF85DE-924D-4385-8360-8B8F2E421E37}" presName="connTx" presStyleLbl="parChTrans1D2" presStyleIdx="0" presStyleCnt="4"/>
      <dgm:spPr/>
      <dgm:t>
        <a:bodyPr/>
        <a:lstStyle/>
        <a:p>
          <a:endParaRPr lang="zh-CN" altLang="en-US"/>
        </a:p>
      </dgm:t>
    </dgm:pt>
    <dgm:pt modelId="{2B7E35C2-C158-4794-990F-4C2FA05FCF83}" type="pres">
      <dgm:prSet presAssocID="{18BCFAAC-F09D-4C93-AE59-79E4E13CD827}" presName="node" presStyleLbl="node1" presStyleIdx="0" presStyleCnt="4" custScaleX="139261" custRadScaleRad="96274" custRadScaleInc="-1457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249931-AE6E-466E-9775-03FC08E2B79C}" type="pres">
      <dgm:prSet presAssocID="{56C6F5CB-8D2A-4FDD-A46E-CBA0172D91A0}" presName="Name9" presStyleLbl="parChTrans1D2" presStyleIdx="1" presStyleCnt="4"/>
      <dgm:spPr/>
      <dgm:t>
        <a:bodyPr/>
        <a:lstStyle/>
        <a:p>
          <a:endParaRPr lang="zh-CN" altLang="en-US"/>
        </a:p>
      </dgm:t>
    </dgm:pt>
    <dgm:pt modelId="{7F7C7D94-C525-452A-A724-F95747D1F4AD}" type="pres">
      <dgm:prSet presAssocID="{56C6F5CB-8D2A-4FDD-A46E-CBA0172D91A0}" presName="connTx" presStyleLbl="parChTrans1D2" presStyleIdx="1" presStyleCnt="4"/>
      <dgm:spPr/>
      <dgm:t>
        <a:bodyPr/>
        <a:lstStyle/>
        <a:p>
          <a:endParaRPr lang="zh-CN" altLang="en-US"/>
        </a:p>
      </dgm:t>
    </dgm:pt>
    <dgm:pt modelId="{E0053C30-1FB0-43D2-A4EB-4C894F740705}" type="pres">
      <dgm:prSet presAssocID="{127865DA-ED42-4AA9-86C3-4D235B7EB26B}" presName="node" presStyleLbl="node1" presStyleIdx="1" presStyleCnt="4" custScaleX="118875" custRadScaleRad="96083" custRadScaleInc="362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8DF122-707D-4852-B5AC-9856175422D7}" type="pres">
      <dgm:prSet presAssocID="{93D79A30-4FCD-4B32-B034-C9B8B948D427}" presName="Name9" presStyleLbl="parChTrans1D2" presStyleIdx="2" presStyleCnt="4"/>
      <dgm:spPr/>
      <dgm:t>
        <a:bodyPr/>
        <a:lstStyle/>
        <a:p>
          <a:endParaRPr lang="zh-CN" altLang="en-US"/>
        </a:p>
      </dgm:t>
    </dgm:pt>
    <dgm:pt modelId="{55FE04E2-73D5-4D4F-9580-6CCD8F9B5956}" type="pres">
      <dgm:prSet presAssocID="{93D79A30-4FCD-4B32-B034-C9B8B948D427}" presName="connTx" presStyleLbl="parChTrans1D2" presStyleIdx="2" presStyleCnt="4"/>
      <dgm:spPr/>
      <dgm:t>
        <a:bodyPr/>
        <a:lstStyle/>
        <a:p>
          <a:endParaRPr lang="zh-CN" altLang="en-US"/>
        </a:p>
      </dgm:t>
    </dgm:pt>
    <dgm:pt modelId="{DCAAB23D-27F8-45D0-BE68-3FD6947E0522}" type="pres">
      <dgm:prSet presAssocID="{5DF6C97B-23D6-40C5-9F65-1BDAF9201CEC}" presName="node" presStyleLbl="node1" presStyleIdx="2" presStyleCnt="4" custScaleX="12949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723740A-5610-40FD-8AE6-843CBDFEE555}" type="pres">
      <dgm:prSet presAssocID="{CC800546-5A79-41BB-AB22-3A2365D1E1EB}" presName="Name9" presStyleLbl="parChTrans1D2" presStyleIdx="3" presStyleCnt="4"/>
      <dgm:spPr/>
      <dgm:t>
        <a:bodyPr/>
        <a:lstStyle/>
        <a:p>
          <a:endParaRPr lang="zh-CN" altLang="en-US"/>
        </a:p>
      </dgm:t>
    </dgm:pt>
    <dgm:pt modelId="{D7DF67CC-ECBA-4E88-9779-9ABFC16C80BC}" type="pres">
      <dgm:prSet presAssocID="{CC800546-5A79-41BB-AB22-3A2365D1E1EB}" presName="connTx" presStyleLbl="parChTrans1D2" presStyleIdx="3" presStyleCnt="4"/>
      <dgm:spPr/>
      <dgm:t>
        <a:bodyPr/>
        <a:lstStyle/>
        <a:p>
          <a:endParaRPr lang="zh-CN" altLang="en-US"/>
        </a:p>
      </dgm:t>
    </dgm:pt>
    <dgm:pt modelId="{91E20EF0-1B38-41FD-B9F1-A457DA7CB8AB}" type="pres">
      <dgm:prSet presAssocID="{C8A3D537-31FE-46B4-9B45-FBEC509341CA}" presName="node" presStyleLbl="node1" presStyleIdx="3" presStyleCnt="4" custScaleX="11907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8F2E5AB-DF08-4B59-BB15-D83F583563FA}" type="presOf" srcId="{C9AF85DE-924D-4385-8360-8B8F2E421E37}" destId="{D34372D6-456D-48A2-9E57-2292927D683A}" srcOrd="1" destOrd="0" presId="urn:microsoft.com/office/officeart/2005/8/layout/radial1"/>
    <dgm:cxn modelId="{DB4F2578-89A0-4851-9F2D-6E7CA54136D6}" srcId="{D412623F-7A1D-4F12-8BEE-0782D4AF06E8}" destId="{C8A3D537-31FE-46B4-9B45-FBEC509341CA}" srcOrd="3" destOrd="0" parTransId="{CC800546-5A79-41BB-AB22-3A2365D1E1EB}" sibTransId="{50C8A507-2E01-467B-9722-DFE1DEE2E599}"/>
    <dgm:cxn modelId="{C1FF06DC-BAFC-4BAD-A124-E4C4A3A8FBE4}" type="presOf" srcId="{56C6F5CB-8D2A-4FDD-A46E-CBA0172D91A0}" destId="{7F7C7D94-C525-452A-A724-F95747D1F4AD}" srcOrd="1" destOrd="0" presId="urn:microsoft.com/office/officeart/2005/8/layout/radial1"/>
    <dgm:cxn modelId="{90C054D4-106A-45E4-AE75-3189F843C8DA}" type="presOf" srcId="{93D79A30-4FCD-4B32-B034-C9B8B948D427}" destId="{55FE04E2-73D5-4D4F-9580-6CCD8F9B5956}" srcOrd="1" destOrd="0" presId="urn:microsoft.com/office/officeart/2005/8/layout/radial1"/>
    <dgm:cxn modelId="{012C77B8-C7C9-45F3-B875-C69D4FFCE04E}" type="presOf" srcId="{93D79A30-4FCD-4B32-B034-C9B8B948D427}" destId="{FB8DF122-707D-4852-B5AC-9856175422D7}" srcOrd="0" destOrd="0" presId="urn:microsoft.com/office/officeart/2005/8/layout/radial1"/>
    <dgm:cxn modelId="{EC57DF92-6CCC-44C4-A75F-BB4281FB4B82}" type="presOf" srcId="{CC800546-5A79-41BB-AB22-3A2365D1E1EB}" destId="{D7DF67CC-ECBA-4E88-9779-9ABFC16C80BC}" srcOrd="1" destOrd="0" presId="urn:microsoft.com/office/officeart/2005/8/layout/radial1"/>
    <dgm:cxn modelId="{4AC29E6F-A810-45F9-95F9-11D111881820}" type="presOf" srcId="{C8A3D537-31FE-46B4-9B45-FBEC509341CA}" destId="{91E20EF0-1B38-41FD-B9F1-A457DA7CB8AB}" srcOrd="0" destOrd="0" presId="urn:microsoft.com/office/officeart/2005/8/layout/radial1"/>
    <dgm:cxn modelId="{F17D1E02-5688-4F03-A633-DDF3794F08D4}" srcId="{D412623F-7A1D-4F12-8BEE-0782D4AF06E8}" destId="{5DF6C97B-23D6-40C5-9F65-1BDAF9201CEC}" srcOrd="2" destOrd="0" parTransId="{93D79A30-4FCD-4B32-B034-C9B8B948D427}" sibTransId="{1A6E565A-15B7-44D2-B00E-0AE621CFA6AD}"/>
    <dgm:cxn modelId="{4EF03BAA-DD8A-47E6-939B-37036B78DCFF}" type="presOf" srcId="{C9AF85DE-924D-4385-8360-8B8F2E421E37}" destId="{EE08D921-47AD-4417-8643-1E2811EAF927}" srcOrd="0" destOrd="0" presId="urn:microsoft.com/office/officeart/2005/8/layout/radial1"/>
    <dgm:cxn modelId="{61078B1A-6E0D-4068-8325-2FF38E913385}" type="presOf" srcId="{18BCFAAC-F09D-4C93-AE59-79E4E13CD827}" destId="{2B7E35C2-C158-4794-990F-4C2FA05FCF83}" srcOrd="0" destOrd="0" presId="urn:microsoft.com/office/officeart/2005/8/layout/radial1"/>
    <dgm:cxn modelId="{A65E309B-A58D-48D0-9661-B5FB0B862A52}" type="presOf" srcId="{CC800546-5A79-41BB-AB22-3A2365D1E1EB}" destId="{2723740A-5610-40FD-8AE6-843CBDFEE555}" srcOrd="0" destOrd="0" presId="urn:microsoft.com/office/officeart/2005/8/layout/radial1"/>
    <dgm:cxn modelId="{04CCBF25-0A26-45B7-B105-1A383275EA6B}" srcId="{D412623F-7A1D-4F12-8BEE-0782D4AF06E8}" destId="{127865DA-ED42-4AA9-86C3-4D235B7EB26B}" srcOrd="1" destOrd="0" parTransId="{56C6F5CB-8D2A-4FDD-A46E-CBA0172D91A0}" sibTransId="{766339D0-A2F5-456D-B782-B82DFF2F1502}"/>
    <dgm:cxn modelId="{34444239-4DE8-40DD-96E0-6AF682F956CC}" srcId="{D558EE03-26C3-4274-892D-B38D8BED5B0B}" destId="{D412623F-7A1D-4F12-8BEE-0782D4AF06E8}" srcOrd="0" destOrd="0" parTransId="{FA34FC17-5C0D-466F-B064-750B2A935D69}" sibTransId="{50CD58D7-2564-4601-9AA8-F299D38566FA}"/>
    <dgm:cxn modelId="{13E0B333-B195-4B15-BB20-7FC188610EFF}" srcId="{D412623F-7A1D-4F12-8BEE-0782D4AF06E8}" destId="{18BCFAAC-F09D-4C93-AE59-79E4E13CD827}" srcOrd="0" destOrd="0" parTransId="{C9AF85DE-924D-4385-8360-8B8F2E421E37}" sibTransId="{D0AC2BFC-591B-436D-A492-52AF62391350}"/>
    <dgm:cxn modelId="{033EBF1D-923D-419F-A1B7-198F5AF69B73}" type="presOf" srcId="{5DF6C97B-23D6-40C5-9F65-1BDAF9201CEC}" destId="{DCAAB23D-27F8-45D0-BE68-3FD6947E0522}" srcOrd="0" destOrd="0" presId="urn:microsoft.com/office/officeart/2005/8/layout/radial1"/>
    <dgm:cxn modelId="{0D012908-1270-496B-9EEC-73AC33453D5C}" type="presOf" srcId="{D558EE03-26C3-4274-892D-B38D8BED5B0B}" destId="{5DFBE647-D72F-4C25-99A8-C92AF3101705}" srcOrd="0" destOrd="0" presId="urn:microsoft.com/office/officeart/2005/8/layout/radial1"/>
    <dgm:cxn modelId="{6E0A40C4-9E4F-4AD1-A35D-E21288E2B526}" type="presOf" srcId="{56C6F5CB-8D2A-4FDD-A46E-CBA0172D91A0}" destId="{5C249931-AE6E-466E-9775-03FC08E2B79C}" srcOrd="0" destOrd="0" presId="urn:microsoft.com/office/officeart/2005/8/layout/radial1"/>
    <dgm:cxn modelId="{72A8106F-AA10-4F00-A845-E65F68C68A63}" type="presOf" srcId="{127865DA-ED42-4AA9-86C3-4D235B7EB26B}" destId="{E0053C30-1FB0-43D2-A4EB-4C894F740705}" srcOrd="0" destOrd="0" presId="urn:microsoft.com/office/officeart/2005/8/layout/radial1"/>
    <dgm:cxn modelId="{3D2EA733-535F-4665-8FE6-60B3C0D2D704}" type="presOf" srcId="{D412623F-7A1D-4F12-8BEE-0782D4AF06E8}" destId="{58FDEC15-D236-47F1-AEB1-9AFAF5B63C40}" srcOrd="0" destOrd="0" presId="urn:microsoft.com/office/officeart/2005/8/layout/radial1"/>
    <dgm:cxn modelId="{3694849C-027F-49CE-86D5-84B4A8FC7F69}" type="presParOf" srcId="{5DFBE647-D72F-4C25-99A8-C92AF3101705}" destId="{58FDEC15-D236-47F1-AEB1-9AFAF5B63C40}" srcOrd="0" destOrd="0" presId="urn:microsoft.com/office/officeart/2005/8/layout/radial1"/>
    <dgm:cxn modelId="{30CCDBBA-3A3B-407B-B711-E24D6C0238F8}" type="presParOf" srcId="{5DFBE647-D72F-4C25-99A8-C92AF3101705}" destId="{EE08D921-47AD-4417-8643-1E2811EAF927}" srcOrd="1" destOrd="0" presId="urn:microsoft.com/office/officeart/2005/8/layout/radial1"/>
    <dgm:cxn modelId="{8783A6C3-872F-4F94-AABC-3B528F990995}" type="presParOf" srcId="{EE08D921-47AD-4417-8643-1E2811EAF927}" destId="{D34372D6-456D-48A2-9E57-2292927D683A}" srcOrd="0" destOrd="0" presId="urn:microsoft.com/office/officeart/2005/8/layout/radial1"/>
    <dgm:cxn modelId="{4CE1C118-8FE5-4A23-8324-0A96152C2D31}" type="presParOf" srcId="{5DFBE647-D72F-4C25-99A8-C92AF3101705}" destId="{2B7E35C2-C158-4794-990F-4C2FA05FCF83}" srcOrd="2" destOrd="0" presId="urn:microsoft.com/office/officeart/2005/8/layout/radial1"/>
    <dgm:cxn modelId="{78338205-E67A-4180-9792-4609EFDF68D2}" type="presParOf" srcId="{5DFBE647-D72F-4C25-99A8-C92AF3101705}" destId="{5C249931-AE6E-466E-9775-03FC08E2B79C}" srcOrd="3" destOrd="0" presId="urn:microsoft.com/office/officeart/2005/8/layout/radial1"/>
    <dgm:cxn modelId="{595E184D-5360-43CB-8309-498A49572CAB}" type="presParOf" srcId="{5C249931-AE6E-466E-9775-03FC08E2B79C}" destId="{7F7C7D94-C525-452A-A724-F95747D1F4AD}" srcOrd="0" destOrd="0" presId="urn:microsoft.com/office/officeart/2005/8/layout/radial1"/>
    <dgm:cxn modelId="{BDA05E0C-9220-4329-8CA0-A56D401CFCFB}" type="presParOf" srcId="{5DFBE647-D72F-4C25-99A8-C92AF3101705}" destId="{E0053C30-1FB0-43D2-A4EB-4C894F740705}" srcOrd="4" destOrd="0" presId="urn:microsoft.com/office/officeart/2005/8/layout/radial1"/>
    <dgm:cxn modelId="{1D4E3B56-BDBF-4651-BDA7-196ED94F7FE7}" type="presParOf" srcId="{5DFBE647-D72F-4C25-99A8-C92AF3101705}" destId="{FB8DF122-707D-4852-B5AC-9856175422D7}" srcOrd="5" destOrd="0" presId="urn:microsoft.com/office/officeart/2005/8/layout/radial1"/>
    <dgm:cxn modelId="{5E416338-B6C7-4586-92C3-E79D5BF5F2F1}" type="presParOf" srcId="{FB8DF122-707D-4852-B5AC-9856175422D7}" destId="{55FE04E2-73D5-4D4F-9580-6CCD8F9B5956}" srcOrd="0" destOrd="0" presId="urn:microsoft.com/office/officeart/2005/8/layout/radial1"/>
    <dgm:cxn modelId="{A36AC4D6-3BCF-4B47-BFA7-0F71BDB4C172}" type="presParOf" srcId="{5DFBE647-D72F-4C25-99A8-C92AF3101705}" destId="{DCAAB23D-27F8-45D0-BE68-3FD6947E0522}" srcOrd="6" destOrd="0" presId="urn:microsoft.com/office/officeart/2005/8/layout/radial1"/>
    <dgm:cxn modelId="{3418D946-BAAD-441E-83CF-C2EF7A32AA64}" type="presParOf" srcId="{5DFBE647-D72F-4C25-99A8-C92AF3101705}" destId="{2723740A-5610-40FD-8AE6-843CBDFEE555}" srcOrd="7" destOrd="0" presId="urn:microsoft.com/office/officeart/2005/8/layout/radial1"/>
    <dgm:cxn modelId="{CF666DD9-ED84-41B2-912D-53DB2C332E13}" type="presParOf" srcId="{2723740A-5610-40FD-8AE6-843CBDFEE555}" destId="{D7DF67CC-ECBA-4E88-9779-9ABFC16C80BC}" srcOrd="0" destOrd="0" presId="urn:microsoft.com/office/officeart/2005/8/layout/radial1"/>
    <dgm:cxn modelId="{F003EA82-8B6A-409A-9F31-577C4FB52502}" type="presParOf" srcId="{5DFBE647-D72F-4C25-99A8-C92AF3101705}" destId="{91E20EF0-1B38-41FD-B9F1-A457DA7CB8AB}" srcOrd="8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8588BEB-7F48-46F8-AD21-3FD6999104E7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CE8C552-478E-4C60-9D7F-148F10F44EC5}">
      <dgm:prSet phldrT="[文本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zh-CN" altLang="en-US" sz="1800" dirty="0" smtClean="0">
              <a:solidFill>
                <a:schemeClr val="tx1"/>
              </a:solidFill>
            </a:rPr>
            <a:t>宾词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2417D436-DFBC-4114-AF58-740B04939EBF}" type="parTrans" cxnId="{9C2BC0A2-339C-4F24-B0E8-B227F65393C0}">
      <dgm:prSet/>
      <dgm:spPr/>
      <dgm:t>
        <a:bodyPr/>
        <a:lstStyle/>
        <a:p>
          <a:endParaRPr lang="zh-CN" altLang="en-US"/>
        </a:p>
      </dgm:t>
    </dgm:pt>
    <dgm:pt modelId="{E06AC979-09BC-43C4-AAC1-D06667DC651E}" type="sibTrans" cxnId="{9C2BC0A2-339C-4F24-B0E8-B227F65393C0}">
      <dgm:prSet/>
      <dgm:spPr/>
      <dgm:t>
        <a:bodyPr/>
        <a:lstStyle/>
        <a:p>
          <a:endParaRPr lang="zh-CN" altLang="en-US"/>
        </a:p>
      </dgm:t>
    </dgm:pt>
    <dgm:pt modelId="{354D2998-DC15-49F2-9DB8-0EDE27DC2746}">
      <dgm:prSet phldrT="[文本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zh-CN" altLang="en-US" sz="1800" dirty="0" smtClean="0">
              <a:solidFill>
                <a:schemeClr val="tx1"/>
              </a:solidFill>
            </a:rPr>
            <a:t>主词</a:t>
          </a:r>
          <a:endParaRPr lang="zh-CN" altLang="en-US" sz="1800" dirty="0">
            <a:solidFill>
              <a:schemeClr val="tx1"/>
            </a:solidFill>
          </a:endParaRPr>
        </a:p>
      </dgm:t>
    </dgm:pt>
    <dgm:pt modelId="{4927685D-84F6-4D50-9C25-E90393A7CFE9}" type="parTrans" cxnId="{C358D774-73D5-43A4-99F9-8FB5E5126315}">
      <dgm:prSet/>
      <dgm:spPr/>
      <dgm:t>
        <a:bodyPr/>
        <a:lstStyle/>
        <a:p>
          <a:endParaRPr lang="zh-CN" altLang="en-US"/>
        </a:p>
      </dgm:t>
    </dgm:pt>
    <dgm:pt modelId="{7AA1B2E8-B058-490A-84F1-EE22A6D9DDCB}" type="sibTrans" cxnId="{C358D774-73D5-43A4-99F9-8FB5E5126315}">
      <dgm:prSet/>
      <dgm:spPr/>
      <dgm:t>
        <a:bodyPr/>
        <a:lstStyle/>
        <a:p>
          <a:endParaRPr lang="zh-CN" altLang="en-US"/>
        </a:p>
      </dgm:t>
    </dgm:pt>
    <dgm:pt modelId="{0A376B3B-4727-4638-AE35-13EC90CD53F2}">
      <dgm:prSet phldrT="[文本]" phldr="1"/>
      <dgm:spPr/>
      <dgm:t>
        <a:bodyPr/>
        <a:lstStyle/>
        <a:p>
          <a:endParaRPr lang="zh-CN" altLang="en-US"/>
        </a:p>
      </dgm:t>
    </dgm:pt>
    <dgm:pt modelId="{C8DCA853-CF37-4459-8D08-0E06FFA8ADE8}" type="parTrans" cxnId="{178F466B-D5D3-4957-B54A-E7AFE3B94EF3}">
      <dgm:prSet/>
      <dgm:spPr/>
      <dgm:t>
        <a:bodyPr/>
        <a:lstStyle/>
        <a:p>
          <a:endParaRPr lang="zh-CN" altLang="en-US"/>
        </a:p>
      </dgm:t>
    </dgm:pt>
    <dgm:pt modelId="{F408B427-9891-4F42-992C-3025298CCC16}" type="sibTrans" cxnId="{178F466B-D5D3-4957-B54A-E7AFE3B94EF3}">
      <dgm:prSet/>
      <dgm:spPr/>
      <dgm:t>
        <a:bodyPr/>
        <a:lstStyle/>
        <a:p>
          <a:endParaRPr lang="zh-CN" altLang="en-US"/>
        </a:p>
      </dgm:t>
    </dgm:pt>
    <dgm:pt modelId="{8923ADE1-DEEA-4799-8276-1A95C0459523}">
      <dgm:prSet phldrT="[文本]" custT="1"/>
      <dgm:spPr/>
      <dgm:t>
        <a:bodyPr/>
        <a:lstStyle/>
        <a:p>
          <a:r>
            <a:rPr lang="zh-CN" altLang="en-US" sz="2000" b="1" dirty="0" smtClean="0">
              <a:solidFill>
                <a:schemeClr val="tx1"/>
              </a:solidFill>
            </a:rPr>
            <a:t>内容上看</a:t>
          </a:r>
          <a:endParaRPr lang="zh-CN" altLang="en-US" sz="2000" b="1" dirty="0">
            <a:solidFill>
              <a:schemeClr val="tx1"/>
            </a:solidFill>
          </a:endParaRPr>
        </a:p>
      </dgm:t>
    </dgm:pt>
    <dgm:pt modelId="{48B903D0-C6AD-4C6F-A6D8-6AC93B29E2BE}" type="parTrans" cxnId="{1731B401-0BB8-4F8C-96C2-BACE61122B74}">
      <dgm:prSet/>
      <dgm:spPr/>
      <dgm:t>
        <a:bodyPr/>
        <a:lstStyle/>
        <a:p>
          <a:endParaRPr lang="zh-CN" altLang="en-US"/>
        </a:p>
      </dgm:t>
    </dgm:pt>
    <dgm:pt modelId="{E84E7F41-D48C-465D-86D1-02A346038053}" type="sibTrans" cxnId="{1731B401-0BB8-4F8C-96C2-BACE61122B74}">
      <dgm:prSet/>
      <dgm:spPr/>
      <dgm:t>
        <a:bodyPr/>
        <a:lstStyle/>
        <a:p>
          <a:endParaRPr lang="zh-CN" altLang="en-US"/>
        </a:p>
      </dgm:t>
    </dgm:pt>
    <dgm:pt modelId="{793678F2-D42C-4BFB-80F9-29CF58F48773}" type="pres">
      <dgm:prSet presAssocID="{E8588BEB-7F48-46F8-AD21-3FD6999104E7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CB2BF24-8268-4C1A-9387-06DEBEDAE7AE}" type="pres">
      <dgm:prSet presAssocID="{E8588BEB-7F48-46F8-AD21-3FD6999104E7}" presName="ellipse" presStyleLbl="trBgShp" presStyleIdx="0" presStyleCnt="1" custLinFactNeighborX="-5216" custLinFactNeighborY="-6005"/>
      <dgm:spPr/>
    </dgm:pt>
    <dgm:pt modelId="{67A1F724-86A4-4F4E-93C3-9D66F0E7D216}" type="pres">
      <dgm:prSet presAssocID="{E8588BEB-7F48-46F8-AD21-3FD6999104E7}" presName="arrow1" presStyleLbl="fgShp" presStyleIdx="0" presStyleCnt="1"/>
      <dgm:spPr/>
    </dgm:pt>
    <dgm:pt modelId="{2DCFDAD1-7101-4636-99A8-07CDA7E5750B}" type="pres">
      <dgm:prSet presAssocID="{E8588BEB-7F48-46F8-AD21-3FD6999104E7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E6FA936-7EF6-48E1-8D55-66EC45317B46}" type="pres">
      <dgm:prSet presAssocID="{354D2998-DC15-49F2-9DB8-0EDE27DC2746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B6F7B75-390F-4FC9-85B7-53A957AF621C}" type="pres">
      <dgm:prSet presAssocID="{0A376B3B-4727-4638-AE35-13EC90CD53F2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A13C51E-33E3-4194-9228-06BD3666A053}" type="pres">
      <dgm:prSet presAssocID="{8923ADE1-DEEA-4799-8276-1A95C0459523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C3CB9D-CCE8-42B6-8C24-AD81FBEE603A}" type="pres">
      <dgm:prSet presAssocID="{E8588BEB-7F48-46F8-AD21-3FD6999104E7}" presName="funnel" presStyleLbl="trAlignAcc1" presStyleIdx="0" presStyleCnt="1"/>
      <dgm:spPr/>
    </dgm:pt>
  </dgm:ptLst>
  <dgm:cxnLst>
    <dgm:cxn modelId="{483598E5-7439-4764-BAB6-C1C730FD23C3}" type="presOf" srcId="{354D2998-DC15-49F2-9DB8-0EDE27DC2746}" destId="{BB6F7B75-390F-4FC9-85B7-53A957AF621C}" srcOrd="0" destOrd="0" presId="urn:microsoft.com/office/officeart/2005/8/layout/funnel1"/>
    <dgm:cxn modelId="{9C2BC0A2-339C-4F24-B0E8-B227F65393C0}" srcId="{E8588BEB-7F48-46F8-AD21-3FD6999104E7}" destId="{3CE8C552-478E-4C60-9D7F-148F10F44EC5}" srcOrd="0" destOrd="0" parTransId="{2417D436-DFBC-4114-AF58-740B04939EBF}" sibTransId="{E06AC979-09BC-43C4-AAC1-D06667DC651E}"/>
    <dgm:cxn modelId="{1BCA7A0C-82C0-400D-9061-31B3A7437312}" type="presOf" srcId="{3CE8C552-478E-4C60-9D7F-148F10F44EC5}" destId="{3A13C51E-33E3-4194-9228-06BD3666A053}" srcOrd="0" destOrd="0" presId="urn:microsoft.com/office/officeart/2005/8/layout/funnel1"/>
    <dgm:cxn modelId="{89B6834C-D053-4A76-A2B1-3B09C6B80B1E}" type="presOf" srcId="{E8588BEB-7F48-46F8-AD21-3FD6999104E7}" destId="{793678F2-D42C-4BFB-80F9-29CF58F48773}" srcOrd="0" destOrd="0" presId="urn:microsoft.com/office/officeart/2005/8/layout/funnel1"/>
    <dgm:cxn modelId="{C358D774-73D5-43A4-99F9-8FB5E5126315}" srcId="{E8588BEB-7F48-46F8-AD21-3FD6999104E7}" destId="{354D2998-DC15-49F2-9DB8-0EDE27DC2746}" srcOrd="1" destOrd="0" parTransId="{4927685D-84F6-4D50-9C25-E90393A7CFE9}" sibTransId="{7AA1B2E8-B058-490A-84F1-EE22A6D9DDCB}"/>
    <dgm:cxn modelId="{1731B401-0BB8-4F8C-96C2-BACE61122B74}" srcId="{E8588BEB-7F48-46F8-AD21-3FD6999104E7}" destId="{8923ADE1-DEEA-4799-8276-1A95C0459523}" srcOrd="3" destOrd="0" parTransId="{48B903D0-C6AD-4C6F-A6D8-6AC93B29E2BE}" sibTransId="{E84E7F41-D48C-465D-86D1-02A346038053}"/>
    <dgm:cxn modelId="{178F466B-D5D3-4957-B54A-E7AFE3B94EF3}" srcId="{E8588BEB-7F48-46F8-AD21-3FD6999104E7}" destId="{0A376B3B-4727-4638-AE35-13EC90CD53F2}" srcOrd="2" destOrd="0" parTransId="{C8DCA853-CF37-4459-8D08-0E06FFA8ADE8}" sibTransId="{F408B427-9891-4F42-992C-3025298CCC16}"/>
    <dgm:cxn modelId="{C7C7C1EA-CAA9-406B-B39D-9B21E3AE0DB9}" type="presOf" srcId="{8923ADE1-DEEA-4799-8276-1A95C0459523}" destId="{2DCFDAD1-7101-4636-99A8-07CDA7E5750B}" srcOrd="0" destOrd="0" presId="urn:microsoft.com/office/officeart/2005/8/layout/funnel1"/>
    <dgm:cxn modelId="{D952CB6B-861B-4E47-AEBF-29734AE23E86}" type="presOf" srcId="{0A376B3B-4727-4638-AE35-13EC90CD53F2}" destId="{7E6FA936-7EF6-48E1-8D55-66EC45317B46}" srcOrd="0" destOrd="0" presId="urn:microsoft.com/office/officeart/2005/8/layout/funnel1"/>
    <dgm:cxn modelId="{39CE4DB2-EC78-4B25-8AD9-333FAA2B4C4A}" type="presParOf" srcId="{793678F2-D42C-4BFB-80F9-29CF58F48773}" destId="{CCB2BF24-8268-4C1A-9387-06DEBEDAE7AE}" srcOrd="0" destOrd="0" presId="urn:microsoft.com/office/officeart/2005/8/layout/funnel1"/>
    <dgm:cxn modelId="{FC8D9052-5D54-40E7-AD51-1C914A0F21E0}" type="presParOf" srcId="{793678F2-D42C-4BFB-80F9-29CF58F48773}" destId="{67A1F724-86A4-4F4E-93C3-9D66F0E7D216}" srcOrd="1" destOrd="0" presId="urn:microsoft.com/office/officeart/2005/8/layout/funnel1"/>
    <dgm:cxn modelId="{FA101F5C-73CA-4A8C-890C-5CD46BC5683F}" type="presParOf" srcId="{793678F2-D42C-4BFB-80F9-29CF58F48773}" destId="{2DCFDAD1-7101-4636-99A8-07CDA7E5750B}" srcOrd="2" destOrd="0" presId="urn:microsoft.com/office/officeart/2005/8/layout/funnel1"/>
    <dgm:cxn modelId="{AA5C71B8-0718-4211-A6B1-57726D4DF581}" type="presParOf" srcId="{793678F2-D42C-4BFB-80F9-29CF58F48773}" destId="{7E6FA936-7EF6-48E1-8D55-66EC45317B46}" srcOrd="3" destOrd="0" presId="urn:microsoft.com/office/officeart/2005/8/layout/funnel1"/>
    <dgm:cxn modelId="{3CAA97CB-A875-4B6B-8ABF-08022356161A}" type="presParOf" srcId="{793678F2-D42C-4BFB-80F9-29CF58F48773}" destId="{BB6F7B75-390F-4FC9-85B7-53A957AF621C}" srcOrd="4" destOrd="0" presId="urn:microsoft.com/office/officeart/2005/8/layout/funnel1"/>
    <dgm:cxn modelId="{D6D64748-ACF3-4B1C-975E-2229D0A1EE6E}" type="presParOf" srcId="{793678F2-D42C-4BFB-80F9-29CF58F48773}" destId="{3A13C51E-33E3-4194-9228-06BD3666A053}" srcOrd="5" destOrd="0" presId="urn:microsoft.com/office/officeart/2005/8/layout/funnel1"/>
    <dgm:cxn modelId="{0356585F-BC39-4D4E-8BDF-EF272C545BD9}" type="presParOf" srcId="{793678F2-D42C-4BFB-80F9-29CF58F48773}" destId="{09C3CB9D-CCE8-42B6-8C24-AD81FBEE603A}" srcOrd="6" destOrd="0" presId="urn:microsoft.com/office/officeart/2005/8/layout/funnel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3E04D-B910-48EC-AB8C-153DA41318DB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FED623-758F-4ACB-B75A-07036AE7A5D9}">
      <dsp:nvSpPr>
        <dsp:cNvPr id="0" name=""/>
        <dsp:cNvSpPr/>
      </dsp:nvSpPr>
      <dsp:spPr>
        <a:xfrm>
          <a:off x="2730500" y="2951479"/>
          <a:ext cx="635000" cy="406400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360C76-5F4C-4543-BDD3-C80B233ADF06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/>
            <a:t>数据预处理</a:t>
          </a:r>
          <a:endParaRPr lang="zh-CN" altLang="en-US" sz="2800" b="1" kern="1200" dirty="0"/>
        </a:p>
      </dsp:txBody>
      <dsp:txXfrm>
        <a:off x="1524000" y="3276600"/>
        <a:ext cx="3048000" cy="762000"/>
      </dsp:txXfrm>
    </dsp:sp>
    <dsp:sp modelId="{0AF1F796-71EA-4A95-B583-A918BA445750}">
      <dsp:nvSpPr>
        <dsp:cNvPr id="0" name=""/>
        <dsp:cNvSpPr/>
      </dsp:nvSpPr>
      <dsp:spPr>
        <a:xfrm>
          <a:off x="2595880" y="1390904"/>
          <a:ext cx="1143000" cy="1143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数据排序</a:t>
          </a:r>
          <a:endParaRPr lang="zh-CN" altLang="en-US" sz="2200" kern="1200" dirty="0"/>
        </a:p>
      </dsp:txBody>
      <dsp:txXfrm>
        <a:off x="2763268" y="1558292"/>
        <a:ext cx="808224" cy="808224"/>
      </dsp:txXfrm>
    </dsp:sp>
    <dsp:sp modelId="{82A9921B-D2E6-47CF-89D8-9AA13C216FE1}">
      <dsp:nvSpPr>
        <dsp:cNvPr id="0" name=""/>
        <dsp:cNvSpPr/>
      </dsp:nvSpPr>
      <dsp:spPr>
        <a:xfrm>
          <a:off x="1778000" y="533399"/>
          <a:ext cx="1143000" cy="1143000"/>
        </a:xfrm>
        <a:prstGeom prst="ellipse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数据筛选</a:t>
          </a:r>
          <a:endParaRPr lang="zh-CN" altLang="en-US" sz="2200" kern="1200" dirty="0"/>
        </a:p>
      </dsp:txBody>
      <dsp:txXfrm>
        <a:off x="1945388" y="700787"/>
        <a:ext cx="808224" cy="808224"/>
      </dsp:txXfrm>
    </dsp:sp>
    <dsp:sp modelId="{211BE3F4-1FDC-4B18-8D2C-94358F4FC97B}">
      <dsp:nvSpPr>
        <dsp:cNvPr id="0" name=""/>
        <dsp:cNvSpPr/>
      </dsp:nvSpPr>
      <dsp:spPr>
        <a:xfrm>
          <a:off x="2946400" y="257047"/>
          <a:ext cx="1143000" cy="1143000"/>
        </a:xfrm>
        <a:prstGeom prst="ellipse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200" kern="1200" dirty="0" smtClean="0"/>
            <a:t>数据审核</a:t>
          </a:r>
          <a:endParaRPr lang="zh-CN" altLang="en-US" sz="2200" kern="1200" dirty="0"/>
        </a:p>
      </dsp:txBody>
      <dsp:txXfrm>
        <a:off x="3113788" y="424435"/>
        <a:ext cx="808224" cy="808224"/>
      </dsp:txXfrm>
    </dsp:sp>
    <dsp:sp modelId="{CB255928-FFD4-4CDD-A78D-1EF97E686759}">
      <dsp:nvSpPr>
        <dsp:cNvPr id="0" name=""/>
        <dsp:cNvSpPr/>
      </dsp:nvSpPr>
      <dsp:spPr>
        <a:xfrm>
          <a:off x="1270000" y="25399"/>
          <a:ext cx="3556000" cy="28448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E691AA-6B11-4619-ADD6-31AB5AEB889A}">
      <dsp:nvSpPr>
        <dsp:cNvPr id="0" name=""/>
        <dsp:cNvSpPr/>
      </dsp:nvSpPr>
      <dsp:spPr>
        <a:xfrm>
          <a:off x="0" y="0"/>
          <a:ext cx="6036345" cy="3312369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B1565F-AE9C-43E1-AE05-A627C64A8563}">
      <dsp:nvSpPr>
        <dsp:cNvPr id="0" name=""/>
        <dsp:cNvSpPr/>
      </dsp:nvSpPr>
      <dsp:spPr>
        <a:xfrm>
          <a:off x="790539" y="765606"/>
          <a:ext cx="1941720" cy="1385612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将某些</a:t>
          </a:r>
          <a:r>
            <a:rPr lang="zh-CN" altLang="en-US" sz="2000" kern="1200" dirty="0" smtClean="0">
              <a:solidFill>
                <a:srgbClr val="FF0000"/>
              </a:solidFill>
            </a:rPr>
            <a:t>不符合要求</a:t>
          </a:r>
          <a:r>
            <a:rPr lang="zh-CN" altLang="en-US" sz="2000" kern="1200" dirty="0" smtClean="0">
              <a:solidFill>
                <a:schemeClr val="tx1"/>
              </a:solidFill>
            </a:rPr>
            <a:t>的数据或有</a:t>
          </a:r>
          <a:r>
            <a:rPr lang="zh-CN" altLang="en-US" sz="2000" kern="1200" dirty="0" smtClean="0">
              <a:solidFill>
                <a:srgbClr val="FF0000"/>
              </a:solidFill>
            </a:rPr>
            <a:t>明显错误</a:t>
          </a:r>
          <a:r>
            <a:rPr lang="zh-CN" altLang="en-US" sz="2000" kern="1200" dirty="0" smtClean="0">
              <a:solidFill>
                <a:schemeClr val="tx1"/>
              </a:solidFill>
            </a:rPr>
            <a:t>的数据予以</a:t>
          </a:r>
          <a:r>
            <a:rPr lang="zh-CN" altLang="en-US" sz="2000" kern="1200" dirty="0" smtClean="0">
              <a:solidFill>
                <a:srgbClr val="FF0000"/>
              </a:solidFill>
            </a:rPr>
            <a:t>剔除</a:t>
          </a:r>
          <a:endParaRPr lang="zh-CN" altLang="en-US" sz="2000" kern="1200" dirty="0">
            <a:solidFill>
              <a:srgbClr val="FF0000"/>
            </a:solidFill>
          </a:endParaRPr>
        </a:p>
      </dsp:txBody>
      <dsp:txXfrm>
        <a:off x="790539" y="765606"/>
        <a:ext cx="1941720" cy="1385612"/>
      </dsp:txXfrm>
    </dsp:sp>
    <dsp:sp modelId="{903AA7EA-F300-4F75-9834-8962A44BFA30}">
      <dsp:nvSpPr>
        <dsp:cNvPr id="0" name=""/>
        <dsp:cNvSpPr/>
      </dsp:nvSpPr>
      <dsp:spPr>
        <a:xfrm>
          <a:off x="3382198" y="1248281"/>
          <a:ext cx="1826287" cy="1211348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将符合某种</a:t>
          </a:r>
          <a:r>
            <a:rPr lang="zh-CN" altLang="en-US" sz="2000" kern="1200" dirty="0" smtClean="0">
              <a:solidFill>
                <a:srgbClr val="FF0000"/>
              </a:solidFill>
            </a:rPr>
            <a:t>特定条件</a:t>
          </a:r>
          <a:r>
            <a:rPr lang="zh-CN" altLang="en-US" sz="2000" kern="1200" dirty="0" smtClean="0">
              <a:solidFill>
                <a:schemeClr val="tx1"/>
              </a:solidFill>
            </a:rPr>
            <a:t>的数据</a:t>
          </a:r>
          <a:r>
            <a:rPr lang="zh-CN" altLang="en-US" sz="2000" kern="1200" dirty="0" smtClean="0">
              <a:solidFill>
                <a:srgbClr val="FF0000"/>
              </a:solidFill>
            </a:rPr>
            <a:t>筛选</a:t>
          </a:r>
          <a:r>
            <a:rPr lang="zh-CN" altLang="en-US" sz="2000" kern="1200" dirty="0" smtClean="0">
              <a:solidFill>
                <a:schemeClr val="tx1"/>
              </a:solidFill>
            </a:rPr>
            <a:t>出来，而</a:t>
          </a:r>
          <a:r>
            <a:rPr lang="zh-CN" altLang="en-US" sz="2000" kern="1200" dirty="0" smtClean="0">
              <a:solidFill>
                <a:srgbClr val="FF0000"/>
              </a:solidFill>
            </a:rPr>
            <a:t>不符合特定</a:t>
          </a:r>
          <a:r>
            <a:rPr lang="zh-CN" altLang="en-US" sz="2000" kern="1200" dirty="0" smtClean="0">
              <a:solidFill>
                <a:schemeClr val="tx1"/>
              </a:solidFill>
            </a:rPr>
            <a:t>条件的数据予以</a:t>
          </a:r>
          <a:r>
            <a:rPr lang="zh-CN" altLang="en-US" sz="2000" kern="1200" dirty="0" smtClean="0">
              <a:solidFill>
                <a:srgbClr val="FF0000"/>
              </a:solidFill>
            </a:rPr>
            <a:t>剔除</a:t>
          </a:r>
          <a:endParaRPr lang="zh-CN" altLang="en-US" sz="2000" kern="1200" dirty="0">
            <a:solidFill>
              <a:srgbClr val="FF0000"/>
            </a:solidFill>
          </a:endParaRPr>
        </a:p>
      </dsp:txBody>
      <dsp:txXfrm>
        <a:off x="3382198" y="1248281"/>
        <a:ext cx="1826287" cy="12113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20AA34-ED8F-47E9-BCEB-759372B8C9EB}">
      <dsp:nvSpPr>
        <dsp:cNvPr id="0" name=""/>
        <dsp:cNvSpPr/>
      </dsp:nvSpPr>
      <dsp:spPr>
        <a:xfrm>
          <a:off x="5159" y="168262"/>
          <a:ext cx="1477906" cy="887610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数据</a:t>
          </a:r>
          <a:endParaRPr lang="zh-CN" altLang="en-US" sz="2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sp:txBody>
      <dsp:txXfrm>
        <a:off x="31156" y="194259"/>
        <a:ext cx="1425912" cy="835616"/>
      </dsp:txXfrm>
    </dsp:sp>
    <dsp:sp modelId="{45DF5736-4285-477E-A485-F7E46FAB204F}">
      <dsp:nvSpPr>
        <dsp:cNvPr id="0" name=""/>
        <dsp:cNvSpPr/>
      </dsp:nvSpPr>
      <dsp:spPr>
        <a:xfrm>
          <a:off x="1630857" y="428807"/>
          <a:ext cx="313316" cy="3665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/>
        </a:p>
      </dsp:txBody>
      <dsp:txXfrm>
        <a:off x="1630857" y="502111"/>
        <a:ext cx="219321" cy="219912"/>
      </dsp:txXfrm>
    </dsp:sp>
    <dsp:sp modelId="{BE060040-F22E-411A-80E1-A987ED554E2B}">
      <dsp:nvSpPr>
        <dsp:cNvPr id="0" name=""/>
        <dsp:cNvSpPr/>
      </dsp:nvSpPr>
      <dsp:spPr>
        <a:xfrm>
          <a:off x="2074229" y="168262"/>
          <a:ext cx="1477906" cy="8876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筛选</a:t>
          </a:r>
          <a:endParaRPr lang="zh-CN" altLang="en-US" sz="2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sp:txBody>
      <dsp:txXfrm>
        <a:off x="2100226" y="194259"/>
        <a:ext cx="1425912" cy="835616"/>
      </dsp:txXfrm>
    </dsp:sp>
    <dsp:sp modelId="{DD035FDB-83A3-4CC4-A831-C076B376EEF0}">
      <dsp:nvSpPr>
        <dsp:cNvPr id="0" name=""/>
        <dsp:cNvSpPr/>
      </dsp:nvSpPr>
      <dsp:spPr>
        <a:xfrm>
          <a:off x="3699926" y="428807"/>
          <a:ext cx="313316" cy="36652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/>
        </a:p>
      </dsp:txBody>
      <dsp:txXfrm>
        <a:off x="3699926" y="502111"/>
        <a:ext cx="219321" cy="219912"/>
      </dsp:txXfrm>
    </dsp:sp>
    <dsp:sp modelId="{38A09FC7-5D44-455C-B500-7E27D744B048}">
      <dsp:nvSpPr>
        <dsp:cNvPr id="0" name=""/>
        <dsp:cNvSpPr/>
      </dsp:nvSpPr>
      <dsp:spPr>
        <a:xfrm>
          <a:off x="4143298" y="168262"/>
          <a:ext cx="1947541" cy="88761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自动筛选</a:t>
          </a:r>
          <a:endParaRPr lang="zh-CN" altLang="en-US" sz="2800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dsp:txBody>
      <dsp:txXfrm>
        <a:off x="4169295" y="194259"/>
        <a:ext cx="1895547" cy="8356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5A04A-5629-46F5-9850-9D53384058BD}">
      <dsp:nvSpPr>
        <dsp:cNvPr id="0" name=""/>
        <dsp:cNvSpPr/>
      </dsp:nvSpPr>
      <dsp:spPr>
        <a:xfrm>
          <a:off x="567644" y="1201"/>
          <a:ext cx="1158814" cy="695288"/>
        </a:xfrm>
        <a:prstGeom prst="rect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900" b="0" kern="1200" dirty="0" smtClean="0">
              <a:solidFill>
                <a:schemeClr val="tx1"/>
              </a:solidFill>
            </a:rPr>
            <a:t>插入排序</a:t>
          </a:r>
          <a:endParaRPr lang="zh-CN" altLang="en-US" sz="1900" b="0" kern="1200" dirty="0">
            <a:solidFill>
              <a:schemeClr val="tx1"/>
            </a:solidFill>
          </a:endParaRPr>
        </a:p>
      </dsp:txBody>
      <dsp:txXfrm>
        <a:off x="567644" y="1201"/>
        <a:ext cx="1158814" cy="695288"/>
      </dsp:txXfrm>
    </dsp:sp>
    <dsp:sp modelId="{6CE738A9-E8EF-4C26-AD9A-E60675518D62}">
      <dsp:nvSpPr>
        <dsp:cNvPr id="0" name=""/>
        <dsp:cNvSpPr/>
      </dsp:nvSpPr>
      <dsp:spPr>
        <a:xfrm>
          <a:off x="1842341" y="1201"/>
          <a:ext cx="1158814" cy="695288"/>
        </a:xfrm>
        <a:prstGeom prst="rect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900" b="0" kern="1200" dirty="0" smtClean="0">
              <a:solidFill>
                <a:schemeClr val="tx1"/>
              </a:solidFill>
            </a:rPr>
            <a:t>选择排序</a:t>
          </a:r>
          <a:endParaRPr lang="zh-CN" altLang="en-US" sz="1900" b="0" kern="1200" dirty="0">
            <a:solidFill>
              <a:schemeClr val="tx1"/>
            </a:solidFill>
          </a:endParaRPr>
        </a:p>
      </dsp:txBody>
      <dsp:txXfrm>
        <a:off x="1842341" y="1201"/>
        <a:ext cx="1158814" cy="695288"/>
      </dsp:txXfrm>
    </dsp:sp>
    <dsp:sp modelId="{E37D2395-D231-40C9-A33E-62194AE574B0}">
      <dsp:nvSpPr>
        <dsp:cNvPr id="0" name=""/>
        <dsp:cNvSpPr/>
      </dsp:nvSpPr>
      <dsp:spPr>
        <a:xfrm>
          <a:off x="567644" y="812371"/>
          <a:ext cx="1158814" cy="695288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900" b="0" kern="1200" dirty="0" smtClean="0">
              <a:solidFill>
                <a:schemeClr val="tx1"/>
              </a:solidFill>
            </a:rPr>
            <a:t>交换排序</a:t>
          </a:r>
          <a:endParaRPr lang="zh-CN" altLang="en-US" sz="1900" b="0" kern="1200" dirty="0">
            <a:solidFill>
              <a:schemeClr val="tx1"/>
            </a:solidFill>
          </a:endParaRPr>
        </a:p>
      </dsp:txBody>
      <dsp:txXfrm>
        <a:off x="567644" y="812371"/>
        <a:ext cx="1158814" cy="695288"/>
      </dsp:txXfrm>
    </dsp:sp>
    <dsp:sp modelId="{0F67CCF0-4987-41ED-9312-4F8C5C7BFC5F}">
      <dsp:nvSpPr>
        <dsp:cNvPr id="0" name=""/>
        <dsp:cNvSpPr/>
      </dsp:nvSpPr>
      <dsp:spPr>
        <a:xfrm>
          <a:off x="1842341" y="812371"/>
          <a:ext cx="1158814" cy="695288"/>
        </a:xfrm>
        <a:prstGeom prst="rect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900" b="0" kern="1200" dirty="0" smtClean="0">
              <a:solidFill>
                <a:schemeClr val="tx1"/>
              </a:solidFill>
            </a:rPr>
            <a:t>归并排序</a:t>
          </a:r>
          <a:endParaRPr lang="zh-CN" altLang="en-US" sz="1900" b="0" kern="1200" dirty="0">
            <a:solidFill>
              <a:schemeClr val="tx1"/>
            </a:solidFill>
          </a:endParaRPr>
        </a:p>
      </dsp:txBody>
      <dsp:txXfrm>
        <a:off x="1842341" y="812371"/>
        <a:ext cx="1158814" cy="695288"/>
      </dsp:txXfrm>
    </dsp:sp>
    <dsp:sp modelId="{1B6F9708-B219-4EDC-8EDF-29F81CC53D5D}">
      <dsp:nvSpPr>
        <dsp:cNvPr id="0" name=""/>
        <dsp:cNvSpPr/>
      </dsp:nvSpPr>
      <dsp:spPr>
        <a:xfrm>
          <a:off x="1204993" y="1623541"/>
          <a:ext cx="1158814" cy="695288"/>
        </a:xfrm>
        <a:prstGeom prst="rect">
          <a:avLst/>
        </a:prstGeom>
        <a:solidFill>
          <a:schemeClr val="accent4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1900" b="0" kern="1200" dirty="0" smtClean="0">
              <a:solidFill>
                <a:schemeClr val="tx1"/>
              </a:solidFill>
            </a:rPr>
            <a:t>分配排序</a:t>
          </a:r>
          <a:endParaRPr lang="zh-CN" altLang="en-US" sz="1900" b="0" kern="1200" dirty="0">
            <a:solidFill>
              <a:schemeClr val="tx1"/>
            </a:solidFill>
          </a:endParaRPr>
        </a:p>
      </dsp:txBody>
      <dsp:txXfrm>
        <a:off x="1204993" y="1623541"/>
        <a:ext cx="1158814" cy="6952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8476B7-0801-499C-AA6E-B57EF4F45418}">
      <dsp:nvSpPr>
        <dsp:cNvPr id="0" name=""/>
        <dsp:cNvSpPr/>
      </dsp:nvSpPr>
      <dsp:spPr>
        <a:xfrm>
          <a:off x="2" y="0"/>
          <a:ext cx="5040557" cy="2680071"/>
        </a:xfrm>
        <a:prstGeom prst="rightArrow">
          <a:avLst/>
        </a:prstGeom>
        <a:solidFill>
          <a:srgbClr val="7030A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25C392-E707-47F5-934A-1112A316C1A3}">
      <dsp:nvSpPr>
        <dsp:cNvPr id="0" name=""/>
        <dsp:cNvSpPr/>
      </dsp:nvSpPr>
      <dsp:spPr>
        <a:xfrm>
          <a:off x="1" y="828088"/>
          <a:ext cx="918276" cy="1072028"/>
        </a:xfrm>
        <a:prstGeom prst="roundRect">
          <a:avLst/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数据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44828" y="872915"/>
        <a:ext cx="828622" cy="982374"/>
      </dsp:txXfrm>
    </dsp:sp>
    <dsp:sp modelId="{748C316C-1230-4DA9-8813-602FDE6452D8}">
      <dsp:nvSpPr>
        <dsp:cNvPr id="0" name=""/>
        <dsp:cNvSpPr/>
      </dsp:nvSpPr>
      <dsp:spPr>
        <a:xfrm>
          <a:off x="1080120" y="828088"/>
          <a:ext cx="1857499" cy="1072028"/>
        </a:xfrm>
        <a:prstGeom prst="round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0" kern="1200" dirty="0" smtClean="0">
              <a:solidFill>
                <a:schemeClr val="tx1"/>
              </a:solidFill>
            </a:rPr>
            <a:t>数据透视表和数据透视图</a:t>
          </a:r>
          <a:endParaRPr lang="zh-CN" altLang="en-US" sz="2000" b="0" kern="1200" dirty="0">
            <a:solidFill>
              <a:schemeClr val="tx1"/>
            </a:solidFill>
          </a:endParaRPr>
        </a:p>
      </dsp:txBody>
      <dsp:txXfrm>
        <a:off x="1132452" y="880420"/>
        <a:ext cx="1752835" cy="967364"/>
      </dsp:txXfrm>
    </dsp:sp>
    <dsp:sp modelId="{92097C4C-ECBA-4D79-9301-D894FD92B609}">
      <dsp:nvSpPr>
        <dsp:cNvPr id="0" name=""/>
        <dsp:cNvSpPr/>
      </dsp:nvSpPr>
      <dsp:spPr>
        <a:xfrm>
          <a:off x="3096344" y="828088"/>
          <a:ext cx="1781768" cy="1072028"/>
        </a:xfrm>
        <a:prstGeom prst="roundRect">
          <a:avLst/>
        </a:prstGeom>
        <a:solidFill>
          <a:schemeClr val="accent4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0" kern="1200" dirty="0" smtClean="0">
              <a:solidFill>
                <a:schemeClr val="tx1"/>
              </a:solidFill>
            </a:rPr>
            <a:t>数据透视表向导</a:t>
          </a:r>
          <a:endParaRPr lang="zh-CN" altLang="en-US" sz="2000" b="0" kern="1200" dirty="0">
            <a:solidFill>
              <a:schemeClr val="tx1"/>
            </a:solidFill>
          </a:endParaRPr>
        </a:p>
      </dsp:txBody>
      <dsp:txXfrm>
        <a:off x="3148676" y="880420"/>
        <a:ext cx="1677104" cy="9673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3F31DE-35A3-4B72-91E0-67292163F520}">
      <dsp:nvSpPr>
        <dsp:cNvPr id="0" name=""/>
        <dsp:cNvSpPr/>
      </dsp:nvSpPr>
      <dsp:spPr>
        <a:xfrm>
          <a:off x="0" y="0"/>
          <a:ext cx="6096000" cy="44697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>
              <a:solidFill>
                <a:schemeClr val="tx1"/>
              </a:solidFill>
            </a:rPr>
            <a:t>频数与频数分布</a:t>
          </a:r>
          <a:endParaRPr lang="zh-CN" altLang="en-US" sz="2600" kern="1200" dirty="0">
            <a:solidFill>
              <a:schemeClr val="tx1"/>
            </a:solidFill>
          </a:endParaRPr>
        </a:p>
      </dsp:txBody>
      <dsp:txXfrm>
        <a:off x="21820" y="21820"/>
        <a:ext cx="6052360" cy="403336"/>
      </dsp:txXfrm>
    </dsp:sp>
    <dsp:sp modelId="{66B914C2-C775-4B17-8E27-F94FAA34BEA8}">
      <dsp:nvSpPr>
        <dsp:cNvPr id="0" name=""/>
        <dsp:cNvSpPr/>
      </dsp:nvSpPr>
      <dsp:spPr>
        <a:xfrm rot="10800000" flipV="1">
          <a:off x="0" y="447514"/>
          <a:ext cx="6096000" cy="5081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400" kern="1200" dirty="0" smtClean="0"/>
            <a:t>例</a:t>
          </a:r>
          <a:r>
            <a:rPr lang="en-US" altLang="zh-CN" sz="2400" kern="1200" dirty="0" smtClean="0"/>
            <a:t>2.3</a:t>
          </a:r>
          <a:endParaRPr lang="zh-CN" altLang="en-US" sz="2400" kern="1200" dirty="0"/>
        </a:p>
      </dsp:txBody>
      <dsp:txXfrm rot="-10800000">
        <a:off x="0" y="447514"/>
        <a:ext cx="6096000" cy="508123"/>
      </dsp:txXfrm>
    </dsp:sp>
    <dsp:sp modelId="{75545DAB-23D7-4947-92E5-5D05978B0508}">
      <dsp:nvSpPr>
        <dsp:cNvPr id="0" name=""/>
        <dsp:cNvSpPr/>
      </dsp:nvSpPr>
      <dsp:spPr>
        <a:xfrm>
          <a:off x="0" y="864095"/>
          <a:ext cx="6096000" cy="446976"/>
        </a:xfrm>
        <a:prstGeom prst="roundRect">
          <a:avLst/>
        </a:prstGeom>
        <a:solidFill>
          <a:schemeClr val="accent3">
            <a:hueOff val="-3570814"/>
            <a:satOff val="12291"/>
            <a:lumOff val="-1000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>
              <a:solidFill>
                <a:schemeClr val="tx1"/>
              </a:solidFill>
            </a:rPr>
            <a:t>百分比、比率与比例</a:t>
          </a:r>
          <a:endParaRPr lang="zh-CN" altLang="en-US" sz="2600" kern="1200" dirty="0">
            <a:solidFill>
              <a:schemeClr val="tx1"/>
            </a:solidFill>
          </a:endParaRPr>
        </a:p>
      </dsp:txBody>
      <dsp:txXfrm>
        <a:off x="21820" y="885915"/>
        <a:ext cx="6052360" cy="403336"/>
      </dsp:txXfrm>
    </dsp:sp>
    <dsp:sp modelId="{67CAED1E-20A7-4081-8982-ACD5A2FD26B9}">
      <dsp:nvSpPr>
        <dsp:cNvPr id="0" name=""/>
        <dsp:cNvSpPr/>
      </dsp:nvSpPr>
      <dsp:spPr>
        <a:xfrm>
          <a:off x="0" y="1224137"/>
          <a:ext cx="6096000" cy="6288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CN" altLang="en-US" sz="2400" kern="1200" dirty="0" smtClean="0"/>
            <a:t>例</a:t>
          </a:r>
          <a:r>
            <a:rPr lang="en-US" altLang="zh-CN" sz="2400" kern="1200" dirty="0" smtClean="0"/>
            <a:t>2.4</a:t>
          </a:r>
          <a:endParaRPr lang="zh-CN" altLang="en-US" sz="2400" kern="1200" dirty="0"/>
        </a:p>
      </dsp:txBody>
      <dsp:txXfrm>
        <a:off x="0" y="1224137"/>
        <a:ext cx="6096000" cy="62884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2ED167-43FA-4210-9A3A-F2263BFBD21C}">
      <dsp:nvSpPr>
        <dsp:cNvPr id="0" name=""/>
        <dsp:cNvSpPr/>
      </dsp:nvSpPr>
      <dsp:spPr>
        <a:xfrm rot="16200000">
          <a:off x="-145457" y="417538"/>
          <a:ext cx="3312376" cy="3228923"/>
        </a:xfrm>
        <a:prstGeom prst="downArrow">
          <a:avLst>
            <a:gd name="adj1" fmla="val 50000"/>
            <a:gd name="adj2" fmla="val 35000"/>
          </a:avLst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solidFill>
                <a:srgbClr val="FF0000"/>
              </a:solidFill>
            </a:rPr>
            <a:t>统计表</a:t>
          </a:r>
          <a:r>
            <a:rPr lang="zh-CN" altLang="en-US" sz="2400" b="0" kern="1200" dirty="0" smtClean="0">
              <a:solidFill>
                <a:schemeClr val="tx1"/>
              </a:solidFill>
            </a:rPr>
            <a:t>能够将杂乱的数据</a:t>
          </a:r>
          <a:r>
            <a:rPr lang="zh-CN" altLang="en-US" sz="2400" b="0" kern="1200" dirty="0" smtClean="0">
              <a:solidFill>
                <a:srgbClr val="FF0000"/>
              </a:solidFill>
            </a:rPr>
            <a:t>有条理地组织</a:t>
          </a:r>
          <a:r>
            <a:rPr lang="zh-CN" altLang="en-US" sz="2400" b="0" kern="1200" dirty="0" smtClean="0">
              <a:solidFill>
                <a:schemeClr val="tx1"/>
              </a:solidFill>
            </a:rPr>
            <a:t>在一张简明的表格内</a:t>
          </a:r>
          <a:endParaRPr lang="zh-CN" altLang="en-US" sz="2400" b="0" kern="1200" dirty="0">
            <a:solidFill>
              <a:schemeClr val="tx1"/>
            </a:solidFill>
          </a:endParaRPr>
        </a:p>
      </dsp:txBody>
      <dsp:txXfrm rot="5400000">
        <a:off x="-103730" y="1203905"/>
        <a:ext cx="2663861" cy="1656188"/>
      </dsp:txXfrm>
    </dsp:sp>
    <dsp:sp modelId="{534CA6B1-B191-45F4-86B2-50CBF817D3FE}">
      <dsp:nvSpPr>
        <dsp:cNvPr id="0" name=""/>
        <dsp:cNvSpPr/>
      </dsp:nvSpPr>
      <dsp:spPr>
        <a:xfrm rot="5400000">
          <a:off x="3073120" y="544943"/>
          <a:ext cx="3168337" cy="2974113"/>
        </a:xfrm>
        <a:prstGeom prst="downArrow">
          <a:avLst>
            <a:gd name="adj1" fmla="val 50000"/>
            <a:gd name="adj2" fmla="val 35000"/>
          </a:avLst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solidFill>
                <a:srgbClr val="FF0000"/>
              </a:solidFill>
            </a:rPr>
            <a:t>统计图</a:t>
          </a:r>
          <a:r>
            <a:rPr lang="zh-CN" altLang="en-US" sz="2400" b="0" kern="1200" dirty="0" smtClean="0">
              <a:solidFill>
                <a:schemeClr val="tx1"/>
              </a:solidFill>
            </a:rPr>
            <a:t>可以通过各种图形将数据</a:t>
          </a:r>
          <a:r>
            <a:rPr lang="zh-CN" altLang="en-US" sz="2400" b="0" kern="1200" dirty="0" smtClean="0">
              <a:solidFill>
                <a:srgbClr val="FF0000"/>
              </a:solidFill>
            </a:rPr>
            <a:t>形象地展示</a:t>
          </a:r>
          <a:r>
            <a:rPr lang="zh-CN" altLang="en-US" sz="2400" b="0" kern="1200" dirty="0" smtClean="0">
              <a:solidFill>
                <a:schemeClr val="tx1"/>
              </a:solidFill>
            </a:rPr>
            <a:t>出来</a:t>
          </a:r>
          <a:endParaRPr lang="zh-CN" altLang="en-US" sz="2400" b="0" kern="1200" dirty="0">
            <a:solidFill>
              <a:schemeClr val="tx1"/>
            </a:solidFill>
          </a:endParaRPr>
        </a:p>
      </dsp:txBody>
      <dsp:txXfrm rot="-5400000">
        <a:off x="3690702" y="1239915"/>
        <a:ext cx="2453643" cy="158416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FDEC15-D236-47F1-AEB1-9AFAF5B63C40}">
      <dsp:nvSpPr>
        <dsp:cNvPr id="0" name=""/>
        <dsp:cNvSpPr/>
      </dsp:nvSpPr>
      <dsp:spPr>
        <a:xfrm>
          <a:off x="965632" y="889166"/>
          <a:ext cx="779031" cy="724288"/>
        </a:xfrm>
        <a:prstGeom prst="ellipse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solidFill>
                <a:schemeClr val="tx1"/>
              </a:solidFill>
            </a:rPr>
            <a:t>形式上看</a:t>
          </a:r>
          <a:endParaRPr lang="zh-CN" altLang="en-US" sz="1800" b="1" kern="1200" dirty="0">
            <a:solidFill>
              <a:schemeClr val="tx1"/>
            </a:solidFill>
          </a:endParaRPr>
        </a:p>
      </dsp:txBody>
      <dsp:txXfrm>
        <a:off x="1079718" y="995236"/>
        <a:ext cx="550859" cy="512148"/>
      </dsp:txXfrm>
    </dsp:sp>
    <dsp:sp modelId="{EE08D921-47AD-4417-8643-1E2811EAF927}">
      <dsp:nvSpPr>
        <dsp:cNvPr id="0" name=""/>
        <dsp:cNvSpPr/>
      </dsp:nvSpPr>
      <dsp:spPr>
        <a:xfrm rot="15861557">
          <a:off x="1233072" y="789759"/>
          <a:ext cx="157438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157438" y="2258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 rot="10800000">
        <a:off x="1307856" y="808409"/>
        <a:ext cx="7871" cy="7871"/>
      </dsp:txXfrm>
    </dsp:sp>
    <dsp:sp modelId="{2B7E35C2-C158-4794-990F-4C2FA05FCF83}">
      <dsp:nvSpPr>
        <dsp:cNvPr id="0" name=""/>
        <dsp:cNvSpPr/>
      </dsp:nvSpPr>
      <dsp:spPr>
        <a:xfrm>
          <a:off x="792085" y="48181"/>
          <a:ext cx="956285" cy="686685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总标题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932130" y="148744"/>
        <a:ext cx="676195" cy="485559"/>
      </dsp:txXfrm>
    </dsp:sp>
    <dsp:sp modelId="{5C249931-AE6E-466E-9775-03FC08E2B79C}">
      <dsp:nvSpPr>
        <dsp:cNvPr id="0" name=""/>
        <dsp:cNvSpPr/>
      </dsp:nvSpPr>
      <dsp:spPr>
        <a:xfrm rot="77083">
          <a:off x="1744540" y="1238292"/>
          <a:ext cx="74465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74465" y="2258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779912" y="1259016"/>
        <a:ext cx="3723" cy="3723"/>
      </dsp:txXfrm>
    </dsp:sp>
    <dsp:sp modelId="{E0053C30-1FB0-43D2-A4EB-4C894F740705}">
      <dsp:nvSpPr>
        <dsp:cNvPr id="0" name=""/>
        <dsp:cNvSpPr/>
      </dsp:nvSpPr>
      <dsp:spPr>
        <a:xfrm>
          <a:off x="1818852" y="927520"/>
          <a:ext cx="816297" cy="686685"/>
        </a:xfrm>
        <a:prstGeom prst="ellipse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纵栏标题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1938396" y="1028083"/>
        <a:ext cx="577209" cy="485559"/>
      </dsp:txXfrm>
    </dsp:sp>
    <dsp:sp modelId="{FB8DF122-707D-4852-B5AC-9856175422D7}">
      <dsp:nvSpPr>
        <dsp:cNvPr id="0" name=""/>
        <dsp:cNvSpPr/>
      </dsp:nvSpPr>
      <dsp:spPr>
        <a:xfrm rot="5348363">
          <a:off x="1270172" y="1682617"/>
          <a:ext cx="183587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183587" y="2258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>
        <a:off x="1357376" y="1700613"/>
        <a:ext cx="9179" cy="9179"/>
      </dsp:txXfrm>
    </dsp:sp>
    <dsp:sp modelId="{DCAAB23D-27F8-45D0-BE68-3FD6947E0522}">
      <dsp:nvSpPr>
        <dsp:cNvPr id="0" name=""/>
        <dsp:cNvSpPr/>
      </dsp:nvSpPr>
      <dsp:spPr>
        <a:xfrm>
          <a:off x="923880" y="1796963"/>
          <a:ext cx="889244" cy="686685"/>
        </a:xfrm>
        <a:prstGeom prst="ellipse">
          <a:avLst/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指标数值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1054107" y="1897526"/>
        <a:ext cx="628790" cy="485559"/>
      </dsp:txXfrm>
    </dsp:sp>
    <dsp:sp modelId="{2723740A-5610-40FD-8AE6-843CBDFEE555}">
      <dsp:nvSpPr>
        <dsp:cNvPr id="0" name=""/>
        <dsp:cNvSpPr/>
      </dsp:nvSpPr>
      <dsp:spPr>
        <a:xfrm rot="10818985">
          <a:off x="883483" y="1226346"/>
          <a:ext cx="82156" cy="45171"/>
        </a:xfrm>
        <a:custGeom>
          <a:avLst/>
          <a:gdLst/>
          <a:ahLst/>
          <a:cxnLst/>
          <a:rect l="0" t="0" r="0" b="0"/>
          <a:pathLst>
            <a:path>
              <a:moveTo>
                <a:pt x="0" y="22585"/>
              </a:moveTo>
              <a:lnTo>
                <a:pt x="82156" y="2258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/>
        </a:p>
      </dsp:txBody>
      <dsp:txXfrm rot="10800000">
        <a:off x="922507" y="1246878"/>
        <a:ext cx="4107" cy="4107"/>
      </dsp:txXfrm>
    </dsp:sp>
    <dsp:sp modelId="{91E20EF0-1B38-41FD-B9F1-A457DA7CB8AB}">
      <dsp:nvSpPr>
        <dsp:cNvPr id="0" name=""/>
        <dsp:cNvSpPr/>
      </dsp:nvSpPr>
      <dsp:spPr>
        <a:xfrm>
          <a:off x="65794" y="903105"/>
          <a:ext cx="817698" cy="686685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tx1"/>
              </a:solidFill>
            </a:rPr>
            <a:t>横行标题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185543" y="1003668"/>
        <a:ext cx="578200" cy="48555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2BF24-8268-4C1A-9387-06DEBEDAE7AE}">
      <dsp:nvSpPr>
        <dsp:cNvPr id="0" name=""/>
        <dsp:cNvSpPr/>
      </dsp:nvSpPr>
      <dsp:spPr>
        <a:xfrm>
          <a:off x="432046" y="72011"/>
          <a:ext cx="1950696" cy="67745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A1F724-86A4-4F4E-93C3-9D66F0E7D216}">
      <dsp:nvSpPr>
        <dsp:cNvPr id="0" name=""/>
        <dsp:cNvSpPr/>
      </dsp:nvSpPr>
      <dsp:spPr>
        <a:xfrm>
          <a:off x="1323147" y="1771540"/>
          <a:ext cx="378042" cy="24194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CFDAD1-7101-4636-99A8-07CDA7E5750B}">
      <dsp:nvSpPr>
        <dsp:cNvPr id="0" name=""/>
        <dsp:cNvSpPr/>
      </dsp:nvSpPr>
      <dsp:spPr>
        <a:xfrm>
          <a:off x="604867" y="1965098"/>
          <a:ext cx="1814601" cy="4536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solidFill>
                <a:schemeClr val="tx1"/>
              </a:solidFill>
            </a:rPr>
            <a:t>内容上看</a:t>
          </a:r>
          <a:endParaRPr lang="zh-CN" altLang="en-US" sz="2000" b="1" kern="1200" dirty="0">
            <a:solidFill>
              <a:schemeClr val="tx1"/>
            </a:solidFill>
          </a:endParaRPr>
        </a:p>
      </dsp:txBody>
      <dsp:txXfrm>
        <a:off x="604867" y="1965098"/>
        <a:ext cx="1814601" cy="453650"/>
      </dsp:txXfrm>
    </dsp:sp>
    <dsp:sp modelId="{7E6FA936-7EF6-48E1-8D55-66EC45317B46}">
      <dsp:nvSpPr>
        <dsp:cNvPr id="0" name=""/>
        <dsp:cNvSpPr/>
      </dsp:nvSpPr>
      <dsp:spPr>
        <a:xfrm>
          <a:off x="1243002" y="842464"/>
          <a:ext cx="680475" cy="68047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1342655" y="942117"/>
        <a:ext cx="481169" cy="481169"/>
      </dsp:txXfrm>
    </dsp:sp>
    <dsp:sp modelId="{BB6F7B75-390F-4FC9-85B7-53A957AF621C}">
      <dsp:nvSpPr>
        <dsp:cNvPr id="0" name=""/>
        <dsp:cNvSpPr/>
      </dsp:nvSpPr>
      <dsp:spPr>
        <a:xfrm>
          <a:off x="756084" y="331956"/>
          <a:ext cx="680475" cy="680475"/>
        </a:xfrm>
        <a:prstGeom prst="ellipse">
          <a:avLst/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tx1"/>
              </a:solidFill>
            </a:rPr>
            <a:t>主词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855737" y="431609"/>
        <a:ext cx="481169" cy="481169"/>
      </dsp:txXfrm>
    </dsp:sp>
    <dsp:sp modelId="{3A13C51E-33E3-4194-9228-06BD3666A053}">
      <dsp:nvSpPr>
        <dsp:cNvPr id="0" name=""/>
        <dsp:cNvSpPr/>
      </dsp:nvSpPr>
      <dsp:spPr>
        <a:xfrm>
          <a:off x="1451681" y="167433"/>
          <a:ext cx="680475" cy="680475"/>
        </a:xfrm>
        <a:prstGeom prst="ellipse">
          <a:avLst/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chemeClr val="tx1"/>
              </a:solidFill>
            </a:rPr>
            <a:t>宾词</a:t>
          </a:r>
          <a:endParaRPr lang="zh-CN" altLang="en-US" sz="1800" kern="1200" dirty="0">
            <a:solidFill>
              <a:schemeClr val="tx1"/>
            </a:solidFill>
          </a:endParaRPr>
        </a:p>
      </dsp:txBody>
      <dsp:txXfrm>
        <a:off x="1551334" y="267086"/>
        <a:ext cx="481169" cy="481169"/>
      </dsp:txXfrm>
    </dsp:sp>
    <dsp:sp modelId="{09C3CB9D-CCE8-42B6-8C24-AD81FBEE603A}">
      <dsp:nvSpPr>
        <dsp:cNvPr id="0" name=""/>
        <dsp:cNvSpPr/>
      </dsp:nvSpPr>
      <dsp:spPr>
        <a:xfrm>
          <a:off x="453650" y="29523"/>
          <a:ext cx="2117035" cy="169362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2015/8/11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9.xml"/><Relationship Id="rId3" Type="http://schemas.openxmlformats.org/officeDocument/2006/relationships/diagramLayout" Target="../diagrams/layout8.xml"/><Relationship Id="rId7" Type="http://schemas.openxmlformats.org/officeDocument/2006/relationships/diagramLayout" Target="../diagrams/layout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9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microsoft.com/office/2007/relationships/diagramDrawing" Target="../diagrams/drawing8.xml"/><Relationship Id="rId4" Type="http://schemas.openxmlformats.org/officeDocument/2006/relationships/diagramQuickStyle" Target="../diagrams/quickStyle8.xml"/><Relationship Id="rId9" Type="http://schemas.openxmlformats.org/officeDocument/2006/relationships/diagramColors" Target="../diagrams/colors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7.jpeg"/><Relationship Id="rId3" Type="http://schemas.openxmlformats.org/officeDocument/2006/relationships/diagramLayout" Target="../diagrams/layout3.xml"/><Relationship Id="rId12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5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4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3.jpeg"/><Relationship Id="rId14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microsoft.com/office/2007/relationships/diagramDrawing" Target="../diagrams/drawing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目录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绪论           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9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分类数据的统计检验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b="1" dirty="0" smtClean="0">
                <a:solidFill>
                  <a:srgbClr val="FF0000"/>
                </a:solidFill>
              </a:rPr>
              <a:t>第</a:t>
            </a:r>
            <a:r>
              <a:rPr lang="en-US" altLang="zh-CN" sz="25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500" b="1" dirty="0" smtClean="0">
                <a:solidFill>
                  <a:srgbClr val="FF0000"/>
                </a:solidFill>
              </a:rPr>
              <a:t>章   描述统计</a:t>
            </a:r>
            <a:r>
              <a:rPr lang="en-US" altLang="zh-CN" sz="2500" b="1" dirty="0" smtClean="0">
                <a:solidFill>
                  <a:srgbClr val="FF0000"/>
                </a:solidFill>
              </a:rPr>
              <a:t>—</a:t>
            </a:r>
            <a:r>
              <a:rPr lang="zh-CN" altLang="en-US" sz="2500" b="1" dirty="0" smtClean="0">
                <a:solidFill>
                  <a:srgbClr val="FF0000"/>
                </a:solidFill>
              </a:rPr>
              <a:t>表格图形法   </a:t>
            </a:r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10</a:t>
            </a:r>
            <a:r>
              <a:rPr lang="zh-CN" altLang="en-US" sz="2500" smtClean="0">
                <a:solidFill>
                  <a:schemeClr val="tx1"/>
                </a:solidFill>
              </a:rPr>
              <a:t>章    方差分析引论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数值方法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非参数检验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概率基础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回归分析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抽样理论与参数估计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统计指数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6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假设检验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时间序列分析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7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两总体均值推断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 综合评价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8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总体方差的统计推断       主要参考文献</a:t>
            </a:r>
            <a:endParaRPr lang="zh-CN" altLang="en-US" sz="2500" dirty="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36667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统计数据的初步处理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835968" y="1395996"/>
            <a:ext cx="2943944" cy="4841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dirty="0" smtClean="0">
                <a:solidFill>
                  <a:schemeClr val="tx1"/>
                </a:solidFill>
              </a:rPr>
              <a:t>数据透视表</a:t>
            </a:r>
            <a:r>
              <a:rPr lang="zh-CN" altLang="en-US" sz="3200" dirty="0" smtClean="0">
                <a:solidFill>
                  <a:srgbClr val="FF0000"/>
                </a:solidFill>
              </a:rPr>
              <a:t>例</a:t>
            </a:r>
            <a:r>
              <a:rPr lang="en-US" altLang="zh-CN" sz="3200" dirty="0" smtClean="0">
                <a:solidFill>
                  <a:srgbClr val="FF0000"/>
                </a:solidFill>
              </a:rPr>
              <a:t>2.2</a:t>
            </a: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某个</a:t>
            </a:r>
            <a:r>
              <a:rPr lang="zh-CN" altLang="zh-CN" sz="2600" dirty="0">
                <a:solidFill>
                  <a:schemeClr val="tx1"/>
                </a:solidFill>
              </a:rPr>
              <a:t>企业的销售订单月表，表中记录了有关订单和销售的</a:t>
            </a:r>
            <a:r>
              <a:rPr lang="en-US" altLang="zh-CN" sz="2600" dirty="0">
                <a:solidFill>
                  <a:schemeClr val="tx1"/>
                </a:solidFill>
              </a:rPr>
              <a:t>4</a:t>
            </a:r>
            <a:r>
              <a:rPr lang="zh-CN" altLang="zh-CN" sz="2600" dirty="0">
                <a:solidFill>
                  <a:schemeClr val="tx1"/>
                </a:solidFill>
              </a:rPr>
              <a:t>个字段，分别是“</a:t>
            </a:r>
            <a:r>
              <a:rPr lang="zh-CN" altLang="zh-CN" sz="2600" dirty="0">
                <a:solidFill>
                  <a:srgbClr val="FF0000"/>
                </a:solidFill>
              </a:rPr>
              <a:t>订单</a:t>
            </a:r>
            <a:r>
              <a:rPr lang="en-US" altLang="zh-CN" sz="2600" dirty="0">
                <a:solidFill>
                  <a:srgbClr val="FF0000"/>
                </a:solidFill>
              </a:rPr>
              <a:t>ID</a:t>
            </a:r>
            <a:r>
              <a:rPr lang="zh-CN" altLang="zh-CN" sz="2600" dirty="0">
                <a:solidFill>
                  <a:schemeClr val="tx1"/>
                </a:solidFill>
              </a:rPr>
              <a:t>”号码、“</a:t>
            </a:r>
            <a:r>
              <a:rPr lang="zh-CN" altLang="zh-CN" sz="2600" dirty="0">
                <a:solidFill>
                  <a:srgbClr val="FF0000"/>
                </a:solidFill>
              </a:rPr>
              <a:t>订单金额</a:t>
            </a:r>
            <a:r>
              <a:rPr lang="zh-CN" altLang="zh-CN" sz="2600" dirty="0">
                <a:solidFill>
                  <a:schemeClr val="tx1"/>
                </a:solidFill>
              </a:rPr>
              <a:t>”、“</a:t>
            </a:r>
            <a:r>
              <a:rPr lang="zh-CN" altLang="zh-CN" sz="2600" dirty="0">
                <a:solidFill>
                  <a:srgbClr val="FF0000"/>
                </a:solidFill>
              </a:rPr>
              <a:t>销售人员</a:t>
            </a:r>
            <a:r>
              <a:rPr lang="zh-CN" altLang="zh-CN" sz="2600" dirty="0">
                <a:solidFill>
                  <a:schemeClr val="tx1"/>
                </a:solidFill>
              </a:rPr>
              <a:t>”和销售人“</a:t>
            </a:r>
            <a:r>
              <a:rPr lang="zh-CN" altLang="zh-CN" sz="2600" dirty="0">
                <a:solidFill>
                  <a:srgbClr val="FF0000"/>
                </a:solidFill>
              </a:rPr>
              <a:t>部门</a:t>
            </a:r>
            <a:r>
              <a:rPr lang="zh-CN" altLang="zh-CN" sz="2600" dirty="0">
                <a:solidFill>
                  <a:schemeClr val="tx1"/>
                </a:solidFill>
              </a:rPr>
              <a:t>”，如表</a:t>
            </a:r>
            <a:r>
              <a:rPr lang="en-US" altLang="zh-CN" sz="2600" dirty="0">
                <a:solidFill>
                  <a:schemeClr val="tx1"/>
                </a:solidFill>
              </a:rPr>
              <a:t>2-2</a:t>
            </a:r>
            <a:r>
              <a:rPr lang="zh-CN" altLang="zh-CN" sz="2600" dirty="0">
                <a:solidFill>
                  <a:schemeClr val="tx1"/>
                </a:solidFill>
              </a:rPr>
              <a:t>所示。试</a:t>
            </a:r>
            <a:r>
              <a:rPr lang="zh-CN" altLang="zh-CN" sz="2600" dirty="0">
                <a:solidFill>
                  <a:srgbClr val="FF0000"/>
                </a:solidFill>
              </a:rPr>
              <a:t>建立一个数据透视</a:t>
            </a:r>
            <a:r>
              <a:rPr lang="zh-CN" altLang="zh-CN" sz="2400" dirty="0">
                <a:solidFill>
                  <a:srgbClr val="FF0000"/>
                </a:solidFill>
              </a:rPr>
              <a:t>表</a:t>
            </a:r>
            <a:r>
              <a:rPr lang="zh-CN" altLang="zh-CN" sz="2400" dirty="0">
                <a:solidFill>
                  <a:schemeClr val="tx1"/>
                </a:solidFill>
              </a:rPr>
              <a:t>。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5076056" y="2004007"/>
            <a:ext cx="3312368" cy="147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en-US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2091858"/>
              </p:ext>
            </p:extLst>
          </p:nvPr>
        </p:nvGraphicFramePr>
        <p:xfrm>
          <a:off x="4572000" y="1556792"/>
          <a:ext cx="3816424" cy="4511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8968"/>
                <a:gridCol w="1098709"/>
                <a:gridCol w="784318"/>
                <a:gridCol w="754429"/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0" dirty="0">
                          <a:solidFill>
                            <a:srgbClr val="00B050"/>
                          </a:solidFill>
                          <a:effectLst/>
                        </a:rPr>
                        <a:t>表</a:t>
                      </a:r>
                      <a:r>
                        <a:rPr lang="en-US" sz="2000" kern="0" dirty="0">
                          <a:solidFill>
                            <a:srgbClr val="00B050"/>
                          </a:solidFill>
                          <a:effectLst/>
                        </a:rPr>
                        <a:t>2-2 </a:t>
                      </a:r>
                      <a:r>
                        <a:rPr lang="zh-CN" sz="2000" kern="0" dirty="0">
                          <a:solidFill>
                            <a:srgbClr val="00B050"/>
                          </a:solidFill>
                          <a:effectLst/>
                        </a:rPr>
                        <a:t>销售订单月表</a:t>
                      </a:r>
                      <a:endParaRPr lang="zh-CN" sz="1800" kern="100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solidFill>
                            <a:schemeClr val="tx1"/>
                          </a:solidFill>
                          <a:effectLst/>
                        </a:rPr>
                        <a:t>订单号</a:t>
                      </a: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</a:rPr>
                        <a:t>ID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 smtClean="0">
                          <a:effectLst/>
                        </a:rPr>
                        <a:t>订单金额（元）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销售人员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部门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20150401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500.00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effectLst/>
                        </a:rPr>
                        <a:t>Jarry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20150402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450.00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effectLst/>
                        </a:rPr>
                        <a:t>Jarry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20150403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250.00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Tom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20150404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420.00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Mike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20150405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450.00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Helen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20150406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250.00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effectLst/>
                        </a:rPr>
                        <a:t>Jarry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20150407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150.00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Tom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20150408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 smtClean="0">
                          <a:effectLst/>
                        </a:rPr>
                        <a:t>￥</a:t>
                      </a:r>
                      <a:r>
                        <a:rPr lang="en-US" sz="1200" kern="0" dirty="0" smtClean="0">
                          <a:effectLst/>
                        </a:rPr>
                        <a:t>950.00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Mike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20150409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100.00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Helen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20150410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500.00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Tom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20150411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258.00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effectLst/>
                        </a:rPr>
                        <a:t>Jarry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20150412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320.00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Helen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20150413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700.00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Mike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20150414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670.00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Tom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20150415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320.00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effectLst/>
                        </a:rPr>
                        <a:t>Jarry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20150416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470.00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Helen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20150417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476.00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Mike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20150418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482.00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Helen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20150419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489.00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Tom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2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66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20150420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￥</a:t>
                      </a:r>
                      <a:r>
                        <a:rPr lang="en-US" sz="1200" kern="0" dirty="0">
                          <a:effectLst/>
                        </a:rPr>
                        <a:t>489.00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 err="1">
                          <a:effectLst/>
                        </a:rPr>
                        <a:t>Jarry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销售</a:t>
                      </a:r>
                      <a:r>
                        <a:rPr lang="en-US" sz="1200" kern="0" dirty="0">
                          <a:effectLst/>
                        </a:rPr>
                        <a:t>1</a:t>
                      </a:r>
                      <a:r>
                        <a:rPr lang="zh-CN" sz="1200" kern="0" dirty="0">
                          <a:effectLst/>
                        </a:rPr>
                        <a:t>部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7400" marR="7400" marT="7400" marB="740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25767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064896" cy="1728192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dirty="0">
                <a:solidFill>
                  <a:srgbClr val="FF0000"/>
                </a:solidFill>
              </a:rPr>
              <a:t>解</a:t>
            </a:r>
            <a:r>
              <a:rPr lang="zh-CN" altLang="zh-CN" sz="2800" dirty="0">
                <a:solidFill>
                  <a:schemeClr val="tx1"/>
                </a:solidFill>
              </a:rPr>
              <a:t>：</a:t>
            </a:r>
            <a:r>
              <a:rPr lang="zh-CN" altLang="zh-CN" sz="2600" dirty="0" smtClean="0">
                <a:solidFill>
                  <a:schemeClr val="tx1"/>
                </a:solidFill>
              </a:rPr>
              <a:t>这是</a:t>
            </a:r>
            <a:r>
              <a:rPr lang="zh-CN" altLang="zh-CN" sz="2600" dirty="0">
                <a:solidFill>
                  <a:schemeClr val="tx1"/>
                </a:solidFill>
              </a:rPr>
              <a:t>一个典型的“</a:t>
            </a:r>
            <a:r>
              <a:rPr lang="zh-CN" altLang="zh-CN" sz="2600" dirty="0">
                <a:solidFill>
                  <a:srgbClr val="FF0000"/>
                </a:solidFill>
              </a:rPr>
              <a:t>字段表</a:t>
            </a:r>
            <a:r>
              <a:rPr lang="zh-CN" altLang="zh-CN" sz="2600" dirty="0">
                <a:solidFill>
                  <a:schemeClr val="tx1"/>
                </a:solidFill>
              </a:rPr>
              <a:t>”，数据表的第一行是“标题行”，下面各行是一条一条的记录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r>
              <a:rPr lang="zh-CN" altLang="en-US" sz="2600" dirty="0" smtClean="0">
                <a:solidFill>
                  <a:schemeClr val="tx1"/>
                </a:solidFill>
              </a:rPr>
              <a:t>借助</a:t>
            </a:r>
            <a:r>
              <a:rPr lang="en-US" altLang="zh-CN" sz="2600" dirty="0" smtClean="0">
                <a:solidFill>
                  <a:srgbClr val="FF0000"/>
                </a:solidFill>
              </a:rPr>
              <a:t>Excel</a:t>
            </a:r>
            <a:r>
              <a:rPr lang="zh-CN" altLang="en-US" sz="2600" dirty="0" smtClean="0">
                <a:solidFill>
                  <a:srgbClr val="FF0000"/>
                </a:solidFill>
              </a:rPr>
              <a:t>生成透视表的步骤</a:t>
            </a:r>
            <a:r>
              <a:rPr lang="zh-CN" altLang="en-US" sz="2600" dirty="0" smtClean="0">
                <a:solidFill>
                  <a:schemeClr val="tx1"/>
                </a:solidFill>
              </a:rPr>
              <a:t>，根据需要构建所要的透视表。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en-US" altLang="zh-CN" sz="24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统计数据的初步处理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3074" name="Picture 2" descr="[$WP@~KHTCD88{(]O%LPR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727280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25767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1484784"/>
            <a:ext cx="3096344" cy="4824536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统计</a:t>
            </a:r>
            <a:r>
              <a:rPr lang="zh-CN" altLang="zh-CN" sz="2800" dirty="0">
                <a:solidFill>
                  <a:srgbClr val="FF0000"/>
                </a:solidFill>
              </a:rPr>
              <a:t>数据</a:t>
            </a:r>
            <a:r>
              <a:rPr lang="zh-CN" altLang="zh-CN" sz="2600" dirty="0">
                <a:solidFill>
                  <a:schemeClr val="tx1"/>
                </a:solidFill>
              </a:rPr>
              <a:t>经过初步处理后</a:t>
            </a:r>
            <a:r>
              <a:rPr lang="zh-CN" altLang="zh-CN" sz="2600" dirty="0" smtClean="0">
                <a:solidFill>
                  <a:schemeClr val="tx1"/>
                </a:solidFill>
              </a:rPr>
              <a:t>，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zh-CN" altLang="zh-CN" sz="2600" dirty="0" smtClean="0">
                <a:solidFill>
                  <a:schemeClr val="tx1"/>
                </a:solidFill>
              </a:rPr>
              <a:t>可以</a:t>
            </a:r>
            <a:r>
              <a:rPr lang="zh-CN" altLang="zh-CN" sz="2600" dirty="0">
                <a:solidFill>
                  <a:schemeClr val="tx1"/>
                </a:solidFill>
              </a:rPr>
              <a:t>根据需要进一步分组，进行分析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对</a:t>
            </a:r>
            <a:r>
              <a:rPr lang="zh-CN" altLang="zh-CN" sz="2600" dirty="0">
                <a:solidFill>
                  <a:srgbClr val="FF0000"/>
                </a:solidFill>
              </a:rPr>
              <a:t>分类型数据和顺序型数据</a:t>
            </a:r>
            <a:r>
              <a:rPr lang="zh-CN" altLang="zh-CN" sz="2600" dirty="0">
                <a:solidFill>
                  <a:schemeClr val="tx1"/>
                </a:solidFill>
              </a:rPr>
              <a:t>主要是作分类整理；对</a:t>
            </a:r>
            <a:r>
              <a:rPr lang="zh-CN" altLang="zh-CN" sz="2600" dirty="0">
                <a:solidFill>
                  <a:srgbClr val="FF0000"/>
                </a:solidFill>
              </a:rPr>
              <a:t>数值型数据</a:t>
            </a:r>
            <a:r>
              <a:rPr lang="zh-CN" altLang="zh-CN" sz="2600" dirty="0">
                <a:solidFill>
                  <a:schemeClr val="tx1"/>
                </a:solidFill>
              </a:rPr>
              <a:t>则主要是作分组整理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zh-CN" altLang="en-US" sz="2600" dirty="0"/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4499992" y="1340768"/>
            <a:ext cx="4176464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         </a:t>
            </a:r>
            <a:r>
              <a:rPr lang="zh-CN" altLang="en-US" sz="2800" dirty="0" smtClean="0">
                <a:solidFill>
                  <a:srgbClr val="FFFF00"/>
                </a:solidFill>
              </a:rPr>
              <a:t>本小节内容安排</a:t>
            </a:r>
            <a:endParaRPr lang="en-US" altLang="zh-CN" sz="2800" dirty="0" smtClean="0">
              <a:solidFill>
                <a:srgbClr val="FFFF00"/>
              </a:solidFill>
            </a:endParaRP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n"/>
            </a:pPr>
            <a:r>
              <a:rPr lang="zh-CN" altLang="en-US" sz="2600" dirty="0" smtClean="0">
                <a:solidFill>
                  <a:schemeClr val="tx1"/>
                </a:solidFill>
              </a:rPr>
              <a:t>分类型数据的汇总与图示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n"/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n"/>
            </a:pPr>
            <a:r>
              <a:rPr lang="zh-CN" altLang="en-US" sz="2600" dirty="0">
                <a:solidFill>
                  <a:schemeClr val="tx1"/>
                </a:solidFill>
              </a:rPr>
              <a:t>顺序</a:t>
            </a:r>
            <a:r>
              <a:rPr lang="zh-CN" altLang="en-US" sz="2600" dirty="0" smtClean="0">
                <a:solidFill>
                  <a:schemeClr val="tx1"/>
                </a:solidFill>
              </a:rPr>
              <a:t>性数据的汇总与图示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n"/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n"/>
            </a:pPr>
            <a:r>
              <a:rPr lang="zh-CN" altLang="en-US" sz="2600" dirty="0">
                <a:solidFill>
                  <a:schemeClr val="tx1"/>
                </a:solidFill>
              </a:rPr>
              <a:t>数值</a:t>
            </a:r>
            <a:r>
              <a:rPr lang="zh-CN" altLang="en-US" sz="2600" dirty="0" smtClean="0">
                <a:solidFill>
                  <a:schemeClr val="tx1"/>
                </a:solidFill>
              </a:rPr>
              <a:t>型数据的汇总与图示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92729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340768"/>
            <a:ext cx="7704856" cy="4464496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dirty="0" smtClean="0">
                <a:solidFill>
                  <a:schemeClr val="tx1"/>
                </a:solidFill>
              </a:rPr>
              <a:t>2.2.1</a:t>
            </a:r>
            <a:r>
              <a:rPr lang="zh-CN" altLang="zh-CN" sz="2800" dirty="0">
                <a:solidFill>
                  <a:srgbClr val="FF0000"/>
                </a:solidFill>
              </a:rPr>
              <a:t>分类型</a:t>
            </a:r>
            <a:r>
              <a:rPr lang="zh-CN" altLang="zh-CN" sz="2800" dirty="0">
                <a:solidFill>
                  <a:schemeClr val="tx1"/>
                </a:solidFill>
              </a:rPr>
              <a:t>数据的汇总与</a:t>
            </a:r>
            <a:r>
              <a:rPr lang="zh-CN" altLang="zh-CN" sz="2800" dirty="0" smtClean="0">
                <a:solidFill>
                  <a:schemeClr val="tx1"/>
                </a:solidFill>
              </a:rPr>
              <a:t>图示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rgbClr val="FF0000"/>
                </a:solidFill>
              </a:rPr>
              <a:t>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分</a:t>
            </a:r>
            <a:r>
              <a:rPr lang="zh-CN" altLang="zh-CN" sz="2600" dirty="0">
                <a:solidFill>
                  <a:srgbClr val="FF0000"/>
                </a:solidFill>
              </a:rPr>
              <a:t>类型数据（</a:t>
            </a:r>
            <a:r>
              <a:rPr lang="en-US" altLang="zh-CN" sz="2600" dirty="0">
                <a:solidFill>
                  <a:srgbClr val="FF0000"/>
                </a:solidFill>
              </a:rPr>
              <a:t>categorical data</a:t>
            </a:r>
            <a:r>
              <a:rPr lang="zh-CN" altLang="zh-CN" sz="2600" dirty="0">
                <a:solidFill>
                  <a:srgbClr val="FF0000"/>
                </a:solidFill>
              </a:rPr>
              <a:t>）</a:t>
            </a:r>
            <a:r>
              <a:rPr lang="zh-CN" altLang="zh-CN" sz="2600" dirty="0">
                <a:solidFill>
                  <a:schemeClr val="tx1"/>
                </a:solidFill>
              </a:rPr>
              <a:t>是统计数据的一</a:t>
            </a:r>
            <a:r>
              <a:rPr lang="zh-CN" altLang="zh-CN" sz="2600" dirty="0" smtClean="0">
                <a:solidFill>
                  <a:schemeClr val="tx1"/>
                </a:solidFill>
              </a:rPr>
              <a:t>种</a:t>
            </a:r>
            <a:r>
              <a:rPr lang="zh-CN" altLang="en-US" sz="2600" dirty="0" smtClean="0">
                <a:solidFill>
                  <a:schemeClr val="tx1"/>
                </a:solidFill>
              </a:rPr>
              <a:t>，是离散数据；</a:t>
            </a:r>
            <a:r>
              <a:rPr lang="zh-CN" altLang="zh-CN" sz="2600" dirty="0" smtClean="0">
                <a:solidFill>
                  <a:schemeClr val="tx1"/>
                </a:solidFill>
              </a:rPr>
              <a:t>指</a:t>
            </a:r>
            <a:r>
              <a:rPr lang="zh-CN" altLang="zh-CN" sz="2600" dirty="0">
                <a:solidFill>
                  <a:schemeClr val="tx1"/>
                </a:solidFill>
              </a:rPr>
              <a:t>反映事物类别的</a:t>
            </a:r>
            <a:r>
              <a:rPr lang="zh-CN" altLang="zh-CN" sz="2600" dirty="0" smtClean="0">
                <a:solidFill>
                  <a:schemeClr val="tx1"/>
                </a:solidFill>
              </a:rPr>
              <a:t>数据</a:t>
            </a:r>
            <a:r>
              <a:rPr lang="zh-CN" altLang="en-US" sz="2600" dirty="0" smtClean="0">
                <a:solidFill>
                  <a:schemeClr val="tx1"/>
                </a:solidFill>
              </a:rPr>
              <a:t>，如人按性别分为男、女。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="" xmlns:p14="http://schemas.microsoft.com/office/powerpoint/2010/main" val="3963265001"/>
              </p:ext>
            </p:extLst>
          </p:nvPr>
        </p:nvGraphicFramePr>
        <p:xfrm>
          <a:off x="1547664" y="3356992"/>
          <a:ext cx="6096000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92729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3312368" cy="4032448"/>
          </a:xfrm>
        </p:spPr>
        <p:txBody>
          <a:bodyPr>
            <a:norm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</a:rPr>
              <a:t>例</a:t>
            </a:r>
            <a:r>
              <a:rPr lang="en-US" altLang="zh-CN" sz="3200" dirty="0" smtClean="0">
                <a:solidFill>
                  <a:srgbClr val="FF0000"/>
                </a:solidFill>
              </a:rPr>
              <a:t>2.3</a:t>
            </a:r>
            <a:r>
              <a:rPr lang="zh-CN" altLang="zh-CN" sz="2600" dirty="0">
                <a:solidFill>
                  <a:schemeClr val="tx1"/>
                </a:solidFill>
              </a:rPr>
              <a:t>为了研究男女比例与各种城市地区的居住比例，一家市场调查公司对随机抽取的</a:t>
            </a:r>
            <a:r>
              <a:rPr lang="en-US" altLang="zh-CN" sz="2600" dirty="0">
                <a:solidFill>
                  <a:schemeClr val="tx1"/>
                </a:solidFill>
              </a:rPr>
              <a:t>30</a:t>
            </a:r>
            <a:r>
              <a:rPr lang="zh-CN" altLang="zh-CN" sz="2600" dirty="0">
                <a:solidFill>
                  <a:schemeClr val="tx1"/>
                </a:solidFill>
              </a:rPr>
              <a:t>名消费者进行调查。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6820550"/>
              </p:ext>
            </p:extLst>
          </p:nvPr>
        </p:nvGraphicFramePr>
        <p:xfrm>
          <a:off x="4572000" y="1340768"/>
          <a:ext cx="3775398" cy="45832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279"/>
                <a:gridCol w="753096"/>
                <a:gridCol w="939046"/>
                <a:gridCol w="753096"/>
                <a:gridCol w="883881"/>
              </a:tblGrid>
              <a:tr h="197107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bg1"/>
                          </a:solidFill>
                          <a:effectLst/>
                        </a:rPr>
                        <a:t>表</a:t>
                      </a:r>
                      <a:r>
                        <a:rPr lang="en-US" sz="1600" kern="0" dirty="0">
                          <a:solidFill>
                            <a:schemeClr val="bg1"/>
                          </a:solidFill>
                          <a:effectLst/>
                        </a:rPr>
                        <a:t>2-3 </a:t>
                      </a:r>
                      <a:r>
                        <a:rPr lang="zh-CN" sz="1600" kern="0" dirty="0">
                          <a:solidFill>
                            <a:schemeClr val="bg1"/>
                          </a:solidFill>
                          <a:effectLst/>
                        </a:rPr>
                        <a:t>消费者性别与家庭所在地区</a:t>
                      </a:r>
                      <a:endParaRPr lang="zh-CN" sz="1100" kern="1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7519"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solidFill>
                            <a:schemeClr val="tx1"/>
                          </a:solidFill>
                        </a:rPr>
                        <a:t>编号</a:t>
                      </a:r>
                      <a:endParaRPr lang="zh-CN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297" marR="9297" marT="9297" marB="9297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100" kern="0" dirty="0">
                          <a:solidFill>
                            <a:schemeClr val="tx1"/>
                          </a:solidFill>
                          <a:effectLst/>
                        </a:rPr>
                        <a:t>性别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100" kern="0" dirty="0">
                          <a:solidFill>
                            <a:schemeClr val="tx1"/>
                          </a:solidFill>
                          <a:effectLst/>
                        </a:rPr>
                        <a:t>家庭所在地区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100" kern="0" dirty="0">
                          <a:solidFill>
                            <a:schemeClr val="tx1"/>
                          </a:solidFill>
                          <a:effectLst/>
                        </a:rPr>
                        <a:t>性别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marL="9297" marR="9297" marT="9297" marB="9297" anchor="ctr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大型城市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大型城市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3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大型城市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4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乡镇地区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5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6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乡镇地区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乡镇地区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7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大型城市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8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乡镇地区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大型城市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9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大型城市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大型城市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11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大型城市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12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乡镇地区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大型城市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13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乡镇地区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14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男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  <a:tr h="1971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0" dirty="0">
                          <a:effectLst/>
                        </a:rPr>
                        <a:t>15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中小城市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女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大型城市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297" marR="9297" marT="9297" marB="9297" anchor="b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92729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484784"/>
            <a:ext cx="2808312" cy="3456384"/>
          </a:xfrm>
        </p:spPr>
        <p:txBody>
          <a:bodyPr>
            <a:normAutofit/>
          </a:bodyPr>
          <a:lstStyle/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      解：</a:t>
            </a:r>
            <a:r>
              <a:rPr lang="zh-CN" altLang="zh-CN" sz="2600" dirty="0">
                <a:solidFill>
                  <a:schemeClr val="tx1"/>
                </a:solidFill>
              </a:rPr>
              <a:t>生成</a:t>
            </a:r>
            <a:r>
              <a:rPr lang="zh-CN" altLang="zh-CN" sz="2600" dirty="0">
                <a:solidFill>
                  <a:srgbClr val="FF0000"/>
                </a:solidFill>
              </a:rPr>
              <a:t>频数分布表</a:t>
            </a:r>
            <a:r>
              <a:rPr lang="zh-CN" altLang="zh-CN" sz="2600" dirty="0">
                <a:solidFill>
                  <a:schemeClr val="tx1"/>
                </a:solidFill>
              </a:rPr>
              <a:t>可以通过</a:t>
            </a:r>
            <a:r>
              <a:rPr lang="en-US" altLang="zh-CN" sz="2600" dirty="0">
                <a:solidFill>
                  <a:schemeClr val="tx1"/>
                </a:solidFill>
              </a:rPr>
              <a:t>Excel</a:t>
            </a:r>
            <a:r>
              <a:rPr lang="zh-CN" altLang="zh-CN" sz="2600" dirty="0">
                <a:solidFill>
                  <a:schemeClr val="tx1"/>
                </a:solidFill>
              </a:rPr>
              <a:t>的几个途径，其中最简单的是通过</a:t>
            </a:r>
            <a:r>
              <a:rPr lang="zh-CN" altLang="zh-CN" sz="2600" dirty="0">
                <a:solidFill>
                  <a:srgbClr val="FF0000"/>
                </a:solidFill>
              </a:rPr>
              <a:t>【数据】</a:t>
            </a:r>
            <a:r>
              <a:rPr lang="zh-CN" altLang="zh-CN" sz="2600" dirty="0">
                <a:solidFill>
                  <a:schemeClr val="tx1"/>
                </a:solidFill>
              </a:rPr>
              <a:t>中的</a:t>
            </a:r>
            <a:r>
              <a:rPr lang="zh-CN" altLang="zh-CN" sz="2600" dirty="0">
                <a:solidFill>
                  <a:srgbClr val="FF0000"/>
                </a:solidFill>
              </a:rPr>
              <a:t>【数据透视表与数据透视图】</a:t>
            </a:r>
            <a:r>
              <a:rPr lang="zh-CN" altLang="zh-CN" sz="2600" dirty="0">
                <a:solidFill>
                  <a:schemeClr val="tx1"/>
                </a:solidFill>
              </a:rPr>
              <a:t>对话框来完成。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 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sp>
        <p:nvSpPr>
          <p:cNvPr id="2" name="右箭头 1"/>
          <p:cNvSpPr/>
          <p:nvPr/>
        </p:nvSpPr>
        <p:spPr>
          <a:xfrm>
            <a:off x="3707904" y="2387458"/>
            <a:ext cx="1584176" cy="6815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5292080" y="1592796"/>
            <a:ext cx="2934119" cy="3492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也可通过</a:t>
            </a:r>
            <a:r>
              <a:rPr lang="zh-CN" altLang="zh-CN" sz="2600" dirty="0">
                <a:solidFill>
                  <a:srgbClr val="FF0000"/>
                </a:solidFill>
              </a:rPr>
              <a:t>【工具】</a:t>
            </a:r>
            <a:r>
              <a:rPr lang="zh-CN" altLang="zh-CN" sz="2600" dirty="0">
                <a:solidFill>
                  <a:schemeClr val="tx1"/>
                </a:solidFill>
              </a:rPr>
              <a:t>中的</a:t>
            </a:r>
            <a:r>
              <a:rPr lang="zh-CN" altLang="zh-CN" sz="2600" dirty="0">
                <a:solidFill>
                  <a:srgbClr val="FF0000"/>
                </a:solidFill>
              </a:rPr>
              <a:t>【数据分析】</a:t>
            </a:r>
            <a:r>
              <a:rPr lang="zh-CN" altLang="zh-CN" sz="2600" dirty="0">
                <a:solidFill>
                  <a:schemeClr val="tx1"/>
                </a:solidFill>
              </a:rPr>
              <a:t>工具中的</a:t>
            </a:r>
            <a:r>
              <a:rPr lang="zh-CN" altLang="zh-CN" sz="2600" dirty="0">
                <a:solidFill>
                  <a:srgbClr val="FF0000"/>
                </a:solidFill>
              </a:rPr>
              <a:t>【直方图】</a:t>
            </a:r>
            <a:r>
              <a:rPr lang="zh-CN" altLang="zh-CN" sz="2600" dirty="0">
                <a:solidFill>
                  <a:schemeClr val="tx1"/>
                </a:solidFill>
              </a:rPr>
              <a:t>命令来生成频数分布表；也可以通过</a:t>
            </a:r>
            <a:r>
              <a:rPr lang="en-US" altLang="zh-CN" sz="2600" dirty="0">
                <a:solidFill>
                  <a:srgbClr val="FF0000"/>
                </a:solidFill>
              </a:rPr>
              <a:t>SPSS</a:t>
            </a:r>
            <a:r>
              <a:rPr lang="zh-CN" altLang="zh-CN" sz="2600" dirty="0">
                <a:solidFill>
                  <a:srgbClr val="FF0000"/>
                </a:solidFill>
              </a:rPr>
              <a:t>软件</a:t>
            </a:r>
            <a:r>
              <a:rPr lang="zh-CN" altLang="zh-CN" sz="2600" dirty="0">
                <a:solidFill>
                  <a:schemeClr val="tx1"/>
                </a:solidFill>
              </a:rPr>
              <a:t>生成频数分布表。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5122" name="Picture 2" descr="OD`_[~A4]YGS4Q)TVRRC~@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800" y="4938712"/>
            <a:ext cx="5760640" cy="150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右弧形箭头 6"/>
          <p:cNvSpPr/>
          <p:nvPr/>
        </p:nvSpPr>
        <p:spPr>
          <a:xfrm>
            <a:off x="3271483" y="4005064"/>
            <a:ext cx="432048" cy="933648"/>
          </a:xfrm>
          <a:prstGeom prst="curvedLef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左弧形箭头 7"/>
          <p:cNvSpPr/>
          <p:nvPr/>
        </p:nvSpPr>
        <p:spPr>
          <a:xfrm>
            <a:off x="4860032" y="4005064"/>
            <a:ext cx="576064" cy="933648"/>
          </a:xfrm>
          <a:prstGeom prst="curved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2729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489111"/>
            <a:ext cx="2592288" cy="4248472"/>
          </a:xfrm>
        </p:spPr>
        <p:txBody>
          <a:bodyPr>
            <a:normAutofit/>
          </a:bodyPr>
          <a:lstStyle/>
          <a:p>
            <a:pPr algn="l">
              <a:buClr>
                <a:srgbClr val="FF0000"/>
              </a:buClr>
            </a:pPr>
            <a:r>
              <a:rPr lang="zh-CN" altLang="en-US" sz="2600" dirty="0" smtClean="0">
                <a:solidFill>
                  <a:srgbClr val="FF0000"/>
                </a:solidFill>
              </a:rPr>
              <a:t>   百分比</a:t>
            </a:r>
            <a:r>
              <a:rPr lang="zh-CN" altLang="zh-CN" sz="2600" dirty="0" smtClean="0">
                <a:solidFill>
                  <a:schemeClr val="tx1"/>
                </a:solidFill>
              </a:rPr>
              <a:t>又称百分率、百分数（符号为</a:t>
            </a:r>
            <a:r>
              <a:rPr lang="en-US" altLang="zh-CN" sz="2600" dirty="0" smtClean="0">
                <a:solidFill>
                  <a:schemeClr val="tx1"/>
                </a:solidFill>
              </a:rPr>
              <a:t>%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r>
              <a:rPr lang="zh-CN" altLang="zh-CN" sz="2600" dirty="0" smtClean="0">
                <a:solidFill>
                  <a:schemeClr val="tx1"/>
                </a:solidFill>
              </a:rPr>
              <a:t>表示一个数是另一个数的百分之几的数值。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zh-CN" sz="3800" b="1" dirty="0">
              <a:solidFill>
                <a:schemeClr val="tx1"/>
              </a:solidFill>
            </a:endParaRPr>
          </a:p>
          <a:p>
            <a:pPr algn="l"/>
            <a:r>
              <a:rPr lang="en-US" altLang="zh-CN" sz="5100" dirty="0" smtClean="0">
                <a:solidFill>
                  <a:srgbClr val="FF0000"/>
                </a:solidFill>
              </a:rPr>
              <a:t>    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6084168" y="1484784"/>
            <a:ext cx="2664296" cy="4248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rgbClr val="FF0000"/>
                </a:solidFill>
              </a:rPr>
              <a:t>          比例</a:t>
            </a:r>
            <a:r>
              <a:rPr lang="zh-CN" altLang="zh-CN" sz="2600" dirty="0" smtClean="0">
                <a:solidFill>
                  <a:schemeClr val="tx1"/>
                </a:solidFill>
              </a:rPr>
              <a:t>是指数量之间的对比关系，或指一种事物在整体中所占的分量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3347864" y="1489111"/>
            <a:ext cx="2520280" cy="4248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rgbClr val="FF0000"/>
                </a:solidFill>
              </a:rPr>
              <a:t>       </a:t>
            </a:r>
            <a:r>
              <a:rPr lang="zh-CN" altLang="en-US" sz="2600" dirty="0" smtClean="0">
                <a:solidFill>
                  <a:srgbClr val="FF0000"/>
                </a:solidFill>
              </a:rPr>
              <a:t>比率</a:t>
            </a:r>
            <a:r>
              <a:rPr lang="zh-CN" altLang="zh-CN" sz="2600" dirty="0" smtClean="0">
                <a:solidFill>
                  <a:schemeClr val="tx1"/>
                </a:solidFill>
              </a:rPr>
              <a:t>是指样本（或总体）中各不同类别数值之间的比值。</a:t>
            </a:r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729499" y="4293096"/>
            <a:ext cx="7992888" cy="238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rgbClr val="FF0000"/>
                </a:solidFill>
              </a:rPr>
              <a:t>         </a:t>
            </a:r>
            <a:r>
              <a:rPr lang="zh-CN" altLang="en-US" sz="3200" dirty="0">
                <a:solidFill>
                  <a:srgbClr val="FF0000"/>
                </a:solidFill>
              </a:rPr>
              <a:t>例</a:t>
            </a:r>
            <a:r>
              <a:rPr lang="en-US" altLang="zh-CN" sz="3200" dirty="0" smtClean="0">
                <a:solidFill>
                  <a:srgbClr val="FF0000"/>
                </a:solidFill>
              </a:rPr>
              <a:t>2.4</a:t>
            </a:r>
            <a:r>
              <a:rPr lang="zh-CN" altLang="zh-CN" sz="2600" dirty="0">
                <a:solidFill>
                  <a:schemeClr val="tx1"/>
                </a:solidFill>
              </a:rPr>
              <a:t>根据例</a:t>
            </a:r>
            <a:r>
              <a:rPr lang="en-US" altLang="zh-CN" sz="2600" dirty="0">
                <a:solidFill>
                  <a:schemeClr val="tx1"/>
                </a:solidFill>
              </a:rPr>
              <a:t>2.3</a:t>
            </a:r>
            <a:r>
              <a:rPr lang="zh-CN" altLang="zh-CN" sz="2600" dirty="0">
                <a:solidFill>
                  <a:schemeClr val="tx1"/>
                </a:solidFill>
              </a:rPr>
              <a:t>的数据，进行部分</a:t>
            </a:r>
            <a:r>
              <a:rPr lang="zh-CN" altLang="zh-CN" sz="2600" dirty="0" smtClean="0">
                <a:solidFill>
                  <a:schemeClr val="tx1"/>
                </a:solidFill>
              </a:rPr>
              <a:t>修改</a:t>
            </a:r>
            <a:r>
              <a:rPr lang="zh-CN" altLang="en-US" sz="2600" dirty="0" smtClean="0">
                <a:solidFill>
                  <a:schemeClr val="tx1"/>
                </a:solidFill>
              </a:rPr>
              <a:t>，具体分析见课本。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5100" dirty="0" smtClean="0">
                <a:solidFill>
                  <a:srgbClr val="FF0000"/>
                </a:solidFill>
              </a:rPr>
              <a:t>    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2729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1600" y="1700808"/>
            <a:ext cx="2304256" cy="4104456"/>
          </a:xfrm>
        </p:spPr>
        <p:txBody>
          <a:bodyPr>
            <a:normAutofit/>
          </a:bodyPr>
          <a:lstStyle/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分类型数据的图示：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C00000"/>
                </a:solidFill>
              </a:rPr>
              <a:t>条形图</a:t>
            </a:r>
            <a:endParaRPr lang="en-US" altLang="zh-CN" sz="2400" dirty="0" smtClean="0">
              <a:solidFill>
                <a:srgbClr val="C00000"/>
              </a:solidFill>
            </a:endParaRPr>
          </a:p>
          <a:p>
            <a:pPr marL="342900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400" dirty="0">
                <a:solidFill>
                  <a:srgbClr val="00B050"/>
                </a:solidFill>
              </a:rPr>
              <a:t>饼</a:t>
            </a:r>
            <a:r>
              <a:rPr lang="zh-CN" altLang="en-US" sz="2400" dirty="0" smtClean="0">
                <a:solidFill>
                  <a:srgbClr val="00B050"/>
                </a:solidFill>
              </a:rPr>
              <a:t>图</a:t>
            </a:r>
            <a:endParaRPr lang="en-US" altLang="zh-CN" sz="2400" dirty="0" smtClean="0">
              <a:solidFill>
                <a:srgbClr val="00B050"/>
              </a:solidFill>
            </a:endParaRPr>
          </a:p>
          <a:p>
            <a:pPr marL="342900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400" dirty="0">
                <a:solidFill>
                  <a:srgbClr val="7030A0"/>
                </a:solidFill>
              </a:rPr>
              <a:t>环形图</a:t>
            </a:r>
          </a:p>
          <a:p>
            <a:pPr marL="342900" indent="-342900" algn="l">
              <a:buClr>
                <a:srgbClr val="FF0000"/>
              </a:buClr>
              <a:buFont typeface="Arial" pitchFamily="34" charset="0"/>
              <a:buChar char="•"/>
            </a:pPr>
            <a:endParaRPr lang="en-US" altLang="zh-CN" dirty="0"/>
          </a:p>
          <a:p>
            <a:pPr marL="342900" indent="-342900" algn="l">
              <a:buClr>
                <a:srgbClr val="FF0000"/>
              </a:buClr>
              <a:buFont typeface="Arial" pitchFamily="34" charset="0"/>
              <a:buChar char="•"/>
            </a:pPr>
            <a:endParaRPr lang="en-US" altLang="zh-CN" dirty="0" smtClean="0"/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3779912" y="1700808"/>
            <a:ext cx="252028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600" dirty="0" smtClean="0">
                <a:solidFill>
                  <a:schemeClr val="tx1"/>
                </a:solidFill>
              </a:rPr>
              <a:t>根据例</a:t>
            </a:r>
            <a:r>
              <a:rPr lang="en-US" altLang="zh-CN" sz="2600" dirty="0" smtClean="0">
                <a:solidFill>
                  <a:schemeClr val="tx1"/>
                </a:solidFill>
              </a:rPr>
              <a:t>2.4</a:t>
            </a:r>
            <a:r>
              <a:rPr lang="zh-CN" altLang="en-US" sz="2600" dirty="0" smtClean="0">
                <a:solidFill>
                  <a:schemeClr val="tx1"/>
                </a:solidFill>
              </a:rPr>
              <a:t>绘制条形图与饼图：</a:t>
            </a:r>
          </a:p>
          <a:p>
            <a:pPr marL="342900" indent="-342900" algn="l">
              <a:buClr>
                <a:srgbClr val="FF0000"/>
              </a:buClr>
              <a:buFont typeface="Arial" pitchFamily="34" charset="0"/>
              <a:buChar char="•"/>
            </a:pPr>
            <a:endParaRPr lang="en-US" altLang="zh-CN" dirty="0" smtClean="0"/>
          </a:p>
          <a:p>
            <a:pPr marL="342900" indent="-342900" algn="l">
              <a:buClr>
                <a:srgbClr val="FF0000"/>
              </a:buClr>
              <a:buFont typeface="Arial" pitchFamily="34" charset="0"/>
              <a:buChar char="•"/>
            </a:pPr>
            <a:endParaRPr lang="en-US" altLang="zh-CN" dirty="0" smtClean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093" y="2636912"/>
            <a:ext cx="2632075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58435"/>
            <a:ext cx="2552700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形标注 5"/>
          <p:cNvSpPr/>
          <p:nvPr/>
        </p:nvSpPr>
        <p:spPr>
          <a:xfrm>
            <a:off x="6300192" y="1556792"/>
            <a:ext cx="1584176" cy="720080"/>
          </a:xfrm>
          <a:prstGeom prst="wedgeEllipseCallout">
            <a:avLst>
              <a:gd name="adj1" fmla="val -62208"/>
              <a:gd name="adj2" fmla="val 215689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/>
                </a:solidFill>
              </a:rPr>
              <a:t>简单条形图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4399409"/>
            <a:ext cx="3255465" cy="245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/>
          <p:nvPr/>
        </p:nvSpPr>
        <p:spPr>
          <a:xfrm>
            <a:off x="1187624" y="5012810"/>
            <a:ext cx="1440160" cy="661187"/>
          </a:xfrm>
          <a:prstGeom prst="wedgeRoundRectCallout">
            <a:avLst>
              <a:gd name="adj1" fmla="val 109591"/>
              <a:gd name="adj2" fmla="val -100276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/>
                </a:solidFill>
              </a:rPr>
              <a:t>复式条形图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99842"/>
            <a:ext cx="2911475" cy="2711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标注 7"/>
          <p:cNvSpPr/>
          <p:nvPr/>
        </p:nvSpPr>
        <p:spPr>
          <a:xfrm>
            <a:off x="7539905" y="5877272"/>
            <a:ext cx="992535" cy="504056"/>
          </a:xfrm>
          <a:prstGeom prst="wedgeRoundRectCallout">
            <a:avLst>
              <a:gd name="adj1" fmla="val -25220"/>
              <a:gd name="adj2" fmla="val -20241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/>
                </a:solidFill>
              </a:rPr>
              <a:t>饼图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27299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3168352" cy="3312368"/>
          </a:xfrm>
        </p:spPr>
        <p:txBody>
          <a:bodyPr/>
          <a:lstStyle/>
          <a:p>
            <a:pPr algn="l"/>
            <a:r>
              <a:rPr lang="zh-CN" altLang="en-US" sz="3000" dirty="0" smtClean="0">
                <a:solidFill>
                  <a:srgbClr val="FF0000"/>
                </a:solidFill>
              </a:rPr>
              <a:t>例</a:t>
            </a:r>
            <a:r>
              <a:rPr lang="en-US" altLang="zh-CN" sz="3000" dirty="0" smtClean="0">
                <a:solidFill>
                  <a:srgbClr val="FF0000"/>
                </a:solidFill>
              </a:rPr>
              <a:t>2.5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甲</a:t>
            </a:r>
            <a:r>
              <a:rPr lang="zh-CN" altLang="zh-CN" sz="2600" dirty="0">
                <a:solidFill>
                  <a:schemeClr val="tx1"/>
                </a:solidFill>
              </a:rPr>
              <a:t>、乙两个班的期末统计学考试成绩，两个班各有</a:t>
            </a:r>
            <a:r>
              <a:rPr lang="en-US" altLang="zh-CN" sz="2600" dirty="0">
                <a:solidFill>
                  <a:schemeClr val="tx1"/>
                </a:solidFill>
              </a:rPr>
              <a:t>40</a:t>
            </a:r>
            <a:r>
              <a:rPr lang="zh-CN" altLang="zh-CN" sz="2600" dirty="0">
                <a:solidFill>
                  <a:schemeClr val="tx1"/>
                </a:solidFill>
              </a:rPr>
              <a:t>个人。请绘制两个班考试成绩的</a:t>
            </a:r>
            <a:r>
              <a:rPr lang="zh-CN" altLang="zh-CN" sz="2600" dirty="0">
                <a:solidFill>
                  <a:srgbClr val="FF0000"/>
                </a:solidFill>
              </a:rPr>
              <a:t>环形图。</a:t>
            </a:r>
            <a:endParaRPr lang="zh-CN" altLang="zh-CN" sz="2600" b="1" dirty="0">
              <a:solidFill>
                <a:srgbClr val="FF0000"/>
              </a:solidFill>
            </a:endParaRPr>
          </a:p>
          <a:p>
            <a:pPr algn="l"/>
            <a:endParaRPr lang="zh-CN" altLang="en-US" dirty="0"/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83900489"/>
              </p:ext>
            </p:extLst>
          </p:nvPr>
        </p:nvGraphicFramePr>
        <p:xfrm>
          <a:off x="4355976" y="1412776"/>
          <a:ext cx="3382085" cy="3017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7889"/>
                <a:gridCol w="1222098"/>
                <a:gridCol w="1222098"/>
              </a:tblGrid>
              <a:tr h="405776"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solidFill>
                            <a:schemeClr val="tx1"/>
                          </a:solidFill>
                          <a:effectLst/>
                        </a:rPr>
                        <a:t>表</a:t>
                      </a: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</a:rPr>
                        <a:t>2-9 </a:t>
                      </a:r>
                      <a:r>
                        <a:rPr lang="zh-CN" sz="1800" kern="0" dirty="0" smtClean="0">
                          <a:solidFill>
                            <a:schemeClr val="tx1"/>
                          </a:solidFill>
                          <a:effectLst/>
                        </a:rPr>
                        <a:t>甲乙</a:t>
                      </a:r>
                      <a:r>
                        <a:rPr lang="zh-CN" sz="1800" kern="0" dirty="0">
                          <a:solidFill>
                            <a:schemeClr val="tx1"/>
                          </a:solidFill>
                          <a:effectLst/>
                        </a:rPr>
                        <a:t>班期末统计学考试成绩表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4236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考试成绩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人数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600" kern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人数</a:t>
                      </a:r>
                      <a:endParaRPr lang="zh-CN" sz="1600" kern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</a:tr>
              <a:tr h="24236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甲班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乙班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</a:tr>
              <a:tr h="354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优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3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6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</a:tr>
              <a:tr h="354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良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6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15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</a:tr>
              <a:tr h="354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中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>
                          <a:effectLst/>
                        </a:rPr>
                        <a:t>18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9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</a:tr>
              <a:tr h="354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及格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>
                          <a:effectLst/>
                        </a:rPr>
                        <a:t>9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8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</a:tr>
              <a:tr h="354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不及格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>
                          <a:effectLst/>
                        </a:rPr>
                        <a:t>4</a:t>
                      </a:r>
                      <a:endParaRPr lang="zh-CN" sz="18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>
                          <a:effectLst/>
                        </a:rPr>
                        <a:t>2</a:t>
                      </a:r>
                      <a:endParaRPr lang="zh-CN" sz="18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918" y="4653136"/>
            <a:ext cx="4899314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右箭头 4"/>
          <p:cNvSpPr/>
          <p:nvPr/>
        </p:nvSpPr>
        <p:spPr>
          <a:xfrm>
            <a:off x="3635896" y="2708920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弧形箭头 5"/>
          <p:cNvSpPr/>
          <p:nvPr/>
        </p:nvSpPr>
        <p:spPr>
          <a:xfrm>
            <a:off x="6660232" y="4293096"/>
            <a:ext cx="1152128" cy="194421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29665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496944" cy="4824536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3200" dirty="0" smtClean="0">
                <a:solidFill>
                  <a:schemeClr val="tx1"/>
                </a:solidFill>
              </a:rPr>
              <a:t>   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2.2.2      </a:t>
            </a:r>
            <a:r>
              <a:rPr lang="zh-CN" altLang="zh-CN" sz="2800" dirty="0" smtClean="0">
                <a:solidFill>
                  <a:srgbClr val="FF0000"/>
                </a:solidFill>
                <a:latin typeface="+mn-ea"/>
              </a:rPr>
              <a:t>顺序</a:t>
            </a:r>
            <a:r>
              <a:rPr lang="zh-CN" altLang="zh-CN" sz="2800" dirty="0">
                <a:solidFill>
                  <a:srgbClr val="FF0000"/>
                </a:solidFill>
                <a:latin typeface="+mn-ea"/>
              </a:rPr>
              <a:t>型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数据的汇总与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图示</a:t>
            </a:r>
            <a:endParaRPr lang="en-US" altLang="zh-CN" sz="2800" dirty="0" smtClean="0">
              <a:solidFill>
                <a:schemeClr val="tx1"/>
              </a:solidFill>
              <a:latin typeface="+mn-ea"/>
            </a:endParaRPr>
          </a:p>
          <a:p>
            <a:pPr marL="800100" lvl="1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累积频数与累积频率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        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累积频数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Cumulative frequency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）和累积频率（</a:t>
            </a:r>
            <a:r>
              <a:rPr lang="en-US" altLang="zh-CN" sz="2600" dirty="0">
                <a:solidFill>
                  <a:srgbClr val="FF0000"/>
                </a:solidFill>
                <a:latin typeface="+mn-ea"/>
              </a:rPr>
              <a:t>Cumulative absolute frequency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）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是将变量频数分布中各组频数或频率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依次累加</a:t>
            </a:r>
            <a:r>
              <a:rPr lang="zh-CN" altLang="zh-CN" sz="2600" dirty="0">
                <a:solidFill>
                  <a:schemeClr val="tx1"/>
                </a:solidFill>
                <a:latin typeface="+mn-ea"/>
              </a:rPr>
              <a:t>而得到的各组频数或频率</a:t>
            </a:r>
            <a:r>
              <a:rPr lang="zh-CN" altLang="zh-CN" sz="26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r>
              <a:rPr lang="en-US" altLang="zh-CN" sz="260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  <a:latin typeface="+mn-ea"/>
              </a:rPr>
              <a:t>     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分为</a:t>
            </a:r>
            <a:r>
              <a:rPr lang="zh-CN" altLang="en-US" sz="2600" dirty="0" smtClean="0">
                <a:solidFill>
                  <a:srgbClr val="7030A0"/>
                </a:solidFill>
                <a:latin typeface="+mn-ea"/>
              </a:rPr>
              <a:t>向上累积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和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向下累积。</a:t>
            </a:r>
            <a:endParaRPr lang="en-US" altLang="zh-CN" sz="2600" dirty="0" smtClean="0">
              <a:solidFill>
                <a:srgbClr val="FF0000"/>
              </a:solidFill>
              <a:latin typeface="+mn-ea"/>
            </a:endParaRPr>
          </a:p>
          <a:p>
            <a:pPr marL="800100" lvl="1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顺序型数据的图示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lvl="1" algn="l">
              <a:buClr>
                <a:srgbClr val="FF0000"/>
              </a:buClr>
            </a:pP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800100" lvl="1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具体见</a:t>
            </a:r>
            <a:r>
              <a:rPr lang="zh-CN" altLang="en-US" sz="2600" dirty="0" smtClean="0">
                <a:solidFill>
                  <a:srgbClr val="FF0000"/>
                </a:solidFill>
                <a:latin typeface="+mn-ea"/>
              </a:rPr>
              <a:t>例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2.6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解析</a:t>
            </a:r>
            <a:endParaRPr lang="zh-CN" altLang="en-US" sz="26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</p:spTree>
    <p:extLst>
      <p:ext uri="{BB962C8B-B14F-4D97-AF65-F5344CB8AC3E}">
        <p14:creationId xmlns="" xmlns:p14="http://schemas.microsoft.com/office/powerpoint/2010/main" val="39029665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424936" cy="720080"/>
          </a:xfrm>
        </p:spPr>
        <p:txBody>
          <a:bodyPr>
            <a:noAutofit/>
          </a:bodyPr>
          <a:lstStyle/>
          <a:p>
            <a:r>
              <a:rPr lang="zh-CN" altLang="en-US" sz="4800" dirty="0" smtClean="0">
                <a:solidFill>
                  <a:schemeClr val="tx1"/>
                </a:solidFill>
              </a:rPr>
              <a:t>第</a:t>
            </a:r>
            <a:r>
              <a:rPr lang="en-US" altLang="zh-CN" sz="4800" dirty="0">
                <a:solidFill>
                  <a:schemeClr val="tx1"/>
                </a:solidFill>
              </a:rPr>
              <a:t>2</a:t>
            </a:r>
            <a:r>
              <a:rPr lang="zh-CN" altLang="en-US" sz="4800" dirty="0" smtClean="0">
                <a:solidFill>
                  <a:schemeClr val="tx1"/>
                </a:solidFill>
              </a:rPr>
              <a:t>章 描述统计</a:t>
            </a:r>
            <a:r>
              <a:rPr lang="en-US" altLang="zh-CN" sz="4800" dirty="0" smtClean="0">
                <a:solidFill>
                  <a:schemeClr val="tx1"/>
                </a:solidFill>
              </a:rPr>
              <a:t>—</a:t>
            </a:r>
            <a:r>
              <a:rPr lang="zh-CN" altLang="en-US" sz="4800" dirty="0" smtClean="0">
                <a:solidFill>
                  <a:schemeClr val="tx1"/>
                </a:solidFill>
              </a:rPr>
              <a:t>表格图形法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7544" y="1772816"/>
            <a:ext cx="8208912" cy="4104456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rgbClr val="FF0000"/>
                </a:solidFill>
              </a:rPr>
              <a:t>   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描述统计</a:t>
            </a:r>
            <a:r>
              <a:rPr lang="zh-CN" altLang="zh-CN" sz="2800" dirty="0">
                <a:solidFill>
                  <a:srgbClr val="FF0000"/>
                </a:solidFill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</a:rPr>
              <a:t>descriptive statistics</a:t>
            </a:r>
            <a:r>
              <a:rPr lang="zh-CN" altLang="zh-CN" sz="2800" dirty="0">
                <a:solidFill>
                  <a:srgbClr val="FF0000"/>
                </a:solidFill>
              </a:rPr>
              <a:t>）</a:t>
            </a:r>
            <a:r>
              <a:rPr lang="zh-CN" altLang="zh-CN" sz="2800" dirty="0">
                <a:solidFill>
                  <a:schemeClr val="tx1"/>
                </a:solidFill>
              </a:rPr>
              <a:t>是用图形、表格</a:t>
            </a:r>
            <a:r>
              <a:rPr lang="zh-CN" altLang="zh-CN" sz="2800" dirty="0" smtClean="0">
                <a:solidFill>
                  <a:schemeClr val="tx1"/>
                </a:solidFill>
              </a:rPr>
              <a:t>和数字</a:t>
            </a:r>
            <a:r>
              <a:rPr lang="zh-CN" altLang="zh-CN" sz="2800" dirty="0">
                <a:solidFill>
                  <a:schemeClr val="tx1"/>
                </a:solidFill>
              </a:rPr>
              <a:t>对数据进行描述的统计</a:t>
            </a:r>
            <a:r>
              <a:rPr lang="zh-CN" altLang="zh-CN" sz="2800" dirty="0" smtClean="0">
                <a:solidFill>
                  <a:schemeClr val="tx1"/>
                </a:solidFill>
              </a:rPr>
              <a:t>方法</a:t>
            </a:r>
            <a:r>
              <a:rPr lang="zh-CN" altLang="en-US" sz="2800" dirty="0" smtClean="0">
                <a:solidFill>
                  <a:schemeClr val="tx1"/>
                </a:solidFill>
              </a:rPr>
              <a:t>，</a:t>
            </a:r>
            <a:r>
              <a:rPr lang="zh-CN" altLang="zh-CN" sz="2800" dirty="0" smtClean="0">
                <a:solidFill>
                  <a:schemeClr val="tx1"/>
                </a:solidFill>
              </a:rPr>
              <a:t>即</a:t>
            </a:r>
            <a:r>
              <a:rPr lang="zh-CN" altLang="zh-CN" sz="2800" dirty="0">
                <a:solidFill>
                  <a:schemeClr val="tx1"/>
                </a:solidFill>
              </a:rPr>
              <a:t>用</a:t>
            </a:r>
            <a:r>
              <a:rPr lang="zh-CN" altLang="zh-CN" sz="2800" dirty="0">
                <a:solidFill>
                  <a:srgbClr val="FF0000"/>
                </a:solidFill>
              </a:rPr>
              <a:t>直观的图形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rgbClr val="FF0000"/>
                </a:solidFill>
              </a:rPr>
              <a:t>汇总的表格</a:t>
            </a:r>
            <a:r>
              <a:rPr lang="zh-CN" altLang="zh-CN" sz="2800" dirty="0">
                <a:solidFill>
                  <a:schemeClr val="tx1"/>
                </a:solidFill>
              </a:rPr>
              <a:t>和</a:t>
            </a:r>
            <a:r>
              <a:rPr lang="zh-CN" altLang="zh-CN" sz="2800" dirty="0">
                <a:solidFill>
                  <a:srgbClr val="FF0000"/>
                </a:solidFill>
              </a:rPr>
              <a:t>概括性的数字</a:t>
            </a:r>
            <a:r>
              <a:rPr lang="zh-CN" altLang="zh-CN" sz="2800" dirty="0">
                <a:solidFill>
                  <a:schemeClr val="tx1"/>
                </a:solidFill>
              </a:rPr>
              <a:t>（如中位数、标准差等）表示数据的</a:t>
            </a:r>
            <a:r>
              <a:rPr lang="zh-CN" altLang="zh-CN" sz="2800" dirty="0">
                <a:solidFill>
                  <a:srgbClr val="FF0000"/>
                </a:solidFill>
              </a:rPr>
              <a:t>分布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rgbClr val="FF0000"/>
                </a:solidFill>
              </a:rPr>
              <a:t>形状</a:t>
            </a:r>
            <a:r>
              <a:rPr lang="zh-CN" altLang="zh-CN" sz="2800" dirty="0">
                <a:solidFill>
                  <a:schemeClr val="tx1"/>
                </a:solidFill>
              </a:rPr>
              <a:t>等特征，并进一步地</a:t>
            </a:r>
            <a:r>
              <a:rPr lang="zh-CN" altLang="zh-CN" sz="2800" dirty="0">
                <a:solidFill>
                  <a:srgbClr val="FF0000"/>
                </a:solidFill>
              </a:rPr>
              <a:t>统计推断</a:t>
            </a:r>
            <a:r>
              <a:rPr lang="zh-CN" altLang="zh-CN" sz="2800" dirty="0">
                <a:solidFill>
                  <a:schemeClr val="tx1"/>
                </a:solidFill>
              </a:rPr>
              <a:t>提供数据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rgbClr val="FF0000"/>
                </a:solidFill>
              </a:rPr>
              <a:t>    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主要</a:t>
            </a:r>
            <a:r>
              <a:rPr lang="zh-CN" altLang="zh-CN" sz="2800" dirty="0">
                <a:solidFill>
                  <a:srgbClr val="FF0000"/>
                </a:solidFill>
              </a:rPr>
              <a:t>内容包括</a:t>
            </a:r>
            <a:r>
              <a:rPr lang="zh-CN" altLang="zh-CN" sz="2800" dirty="0">
                <a:solidFill>
                  <a:schemeClr val="tx1"/>
                </a:solidFill>
              </a:rPr>
              <a:t>：资料的</a:t>
            </a:r>
            <a:r>
              <a:rPr lang="zh-CN" altLang="zh-CN" sz="2800" dirty="0">
                <a:solidFill>
                  <a:srgbClr val="FF0000"/>
                </a:solidFill>
              </a:rPr>
              <a:t>收集</a:t>
            </a:r>
            <a:r>
              <a:rPr lang="zh-CN" altLang="zh-CN" sz="2800" dirty="0">
                <a:solidFill>
                  <a:schemeClr val="tx1"/>
                </a:solidFill>
              </a:rPr>
              <a:t>、数据的</a:t>
            </a:r>
            <a:r>
              <a:rPr lang="zh-CN" altLang="zh-CN" sz="2800" dirty="0">
                <a:solidFill>
                  <a:srgbClr val="FF0000"/>
                </a:solidFill>
              </a:rPr>
              <a:t>加工处理</a:t>
            </a:r>
            <a:r>
              <a:rPr lang="zh-CN" altLang="zh-CN" sz="2800" dirty="0">
                <a:solidFill>
                  <a:schemeClr val="tx1"/>
                </a:solidFill>
              </a:rPr>
              <a:t>、数据的</a:t>
            </a:r>
            <a:r>
              <a:rPr lang="zh-CN" altLang="zh-CN" sz="2800" dirty="0">
                <a:solidFill>
                  <a:srgbClr val="FF0000"/>
                </a:solidFill>
              </a:rPr>
              <a:t>展示</a:t>
            </a:r>
            <a:r>
              <a:rPr lang="zh-CN" altLang="zh-CN" sz="2800" dirty="0">
                <a:solidFill>
                  <a:schemeClr val="tx1"/>
                </a:solidFill>
              </a:rPr>
              <a:t>、数据</a:t>
            </a:r>
            <a:r>
              <a:rPr lang="zh-CN" altLang="zh-CN" sz="2800" dirty="0">
                <a:solidFill>
                  <a:srgbClr val="FF0000"/>
                </a:solidFill>
              </a:rPr>
              <a:t>分布特征</a:t>
            </a:r>
            <a:r>
              <a:rPr lang="zh-CN" altLang="zh-CN" sz="2800" dirty="0">
                <a:solidFill>
                  <a:schemeClr val="tx1"/>
                </a:solidFill>
              </a:rPr>
              <a:t>的概括与分析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en-US" sz="2800" dirty="0" smtClean="0">
                <a:solidFill>
                  <a:srgbClr val="FF0000"/>
                </a:solidFill>
              </a:rPr>
              <a:t>           </a:t>
            </a:r>
            <a:r>
              <a:rPr lang="zh-CN" altLang="en-US" sz="2800" dirty="0">
                <a:solidFill>
                  <a:srgbClr val="FF0000"/>
                </a:solidFill>
              </a:rPr>
              <a:t>本章</a:t>
            </a:r>
            <a:r>
              <a:rPr lang="zh-CN" altLang="en-US" sz="2800" dirty="0" smtClean="0">
                <a:solidFill>
                  <a:srgbClr val="FF0000"/>
                </a:solidFill>
              </a:rPr>
              <a:t>主要学习目标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rgbClr val="FF0000"/>
                </a:solidFill>
              </a:rPr>
              <a:t>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统计数据的初步处理、统计</a:t>
            </a:r>
            <a:r>
              <a:rPr lang="zh-CN" altLang="en-US" sz="2800" dirty="0">
                <a:solidFill>
                  <a:schemeClr val="tx1"/>
                </a:solidFill>
              </a:rPr>
              <a:t>数据的汇总与</a:t>
            </a:r>
            <a:r>
              <a:rPr lang="zh-CN" altLang="en-US" sz="2800" dirty="0" smtClean="0">
                <a:solidFill>
                  <a:schemeClr val="tx1"/>
                </a:solidFill>
              </a:rPr>
              <a:t>展示、        多</a:t>
            </a:r>
            <a:r>
              <a:rPr lang="zh-CN" altLang="en-US" sz="2800" dirty="0">
                <a:solidFill>
                  <a:schemeClr val="tx1"/>
                </a:solidFill>
              </a:rPr>
              <a:t>变量数据的汇总与</a:t>
            </a:r>
            <a:r>
              <a:rPr lang="zh-CN" altLang="en-US" sz="2800" dirty="0" smtClean="0">
                <a:solidFill>
                  <a:schemeClr val="tx1"/>
                </a:solidFill>
              </a:rPr>
              <a:t>展示、</a:t>
            </a:r>
            <a:r>
              <a:rPr lang="zh-CN" altLang="en-US" sz="2800" dirty="0">
                <a:solidFill>
                  <a:schemeClr val="tx1"/>
                </a:solidFill>
              </a:rPr>
              <a:t>规范合理使用</a:t>
            </a:r>
            <a:r>
              <a:rPr lang="zh-CN" altLang="en-US" sz="2800" dirty="0" smtClean="0">
                <a:solidFill>
                  <a:schemeClr val="tx1"/>
                </a:solidFill>
              </a:rPr>
              <a:t>图表。</a:t>
            </a:r>
            <a:endParaRPr lang="zh-CN" altLang="en-US" sz="28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 smtClean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3528" y="1556792"/>
            <a:ext cx="8568952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164833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700808"/>
            <a:ext cx="2952328" cy="2808312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2.6         </a:t>
            </a:r>
            <a:r>
              <a:rPr lang="zh-CN" altLang="zh-CN" sz="2400" dirty="0" smtClean="0">
                <a:solidFill>
                  <a:schemeClr val="tx1"/>
                </a:solidFill>
              </a:rPr>
              <a:t>在</a:t>
            </a:r>
            <a:r>
              <a:rPr lang="zh-CN" altLang="zh-CN" sz="2400" dirty="0">
                <a:solidFill>
                  <a:schemeClr val="tx1"/>
                </a:solidFill>
              </a:rPr>
              <a:t>一项关于珠三角地区某企业员工月工资的调查中，根据月工资进行分组，绘制成频数分布</a:t>
            </a:r>
            <a:r>
              <a:rPr lang="zh-CN" altLang="zh-CN" sz="2400" dirty="0" smtClean="0">
                <a:solidFill>
                  <a:schemeClr val="tx1"/>
                </a:solidFill>
              </a:rPr>
              <a:t>表</a:t>
            </a:r>
            <a:r>
              <a:rPr lang="en-US" altLang="zh-CN" sz="2400" dirty="0" smtClean="0">
                <a:solidFill>
                  <a:schemeClr val="tx1"/>
                </a:solidFill>
              </a:rPr>
              <a:t>2-10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37999844"/>
              </p:ext>
            </p:extLst>
          </p:nvPr>
        </p:nvGraphicFramePr>
        <p:xfrm>
          <a:off x="3707904" y="1271148"/>
          <a:ext cx="5040559" cy="32341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8131"/>
                <a:gridCol w="548972"/>
                <a:gridCol w="548972"/>
                <a:gridCol w="773551"/>
                <a:gridCol w="773551"/>
                <a:gridCol w="698691"/>
                <a:gridCol w="698691"/>
              </a:tblGrid>
              <a:tr h="297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表</a:t>
                      </a:r>
                      <a:r>
                        <a:rPr lang="en-US" sz="1600" kern="0" dirty="0">
                          <a:effectLst/>
                        </a:rPr>
                        <a:t>2-10 </a:t>
                      </a:r>
                      <a:r>
                        <a:rPr lang="zh-CN" sz="1600" kern="0" dirty="0">
                          <a:effectLst/>
                        </a:rPr>
                        <a:t>珠三角地区某企业员工月工资的频数分布表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1138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按月工资分组（元）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员工（人）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百分比（</a:t>
                      </a:r>
                      <a:r>
                        <a:rPr lang="en-US" sz="1400" kern="0" dirty="0">
                          <a:effectLst/>
                        </a:rPr>
                        <a:t>%</a:t>
                      </a:r>
                      <a:r>
                        <a:rPr lang="zh-CN" sz="1400" kern="0" dirty="0">
                          <a:effectLst/>
                        </a:rPr>
                        <a:t>）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向上累积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向下累积</a:t>
                      </a:r>
                      <a:endParaRPr lang="zh-CN" sz="105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846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人数（人）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百分比（</a:t>
                      </a:r>
                      <a:r>
                        <a:rPr lang="en-US" sz="1400" kern="0" dirty="0">
                          <a:effectLst/>
                        </a:rPr>
                        <a:t>%</a:t>
                      </a:r>
                      <a:r>
                        <a:rPr lang="zh-CN" sz="1400" kern="0" dirty="0">
                          <a:effectLst/>
                        </a:rPr>
                        <a:t>）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人数（人）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百分比（</a:t>
                      </a:r>
                      <a:r>
                        <a:rPr lang="en-US" sz="1400" kern="0" dirty="0">
                          <a:effectLst/>
                        </a:rPr>
                        <a:t>%</a:t>
                      </a:r>
                      <a:r>
                        <a:rPr lang="zh-CN" sz="1400" kern="0" dirty="0">
                          <a:effectLst/>
                        </a:rPr>
                        <a:t>）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1299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800</a:t>
                      </a:r>
                      <a:r>
                        <a:rPr lang="zh-CN" sz="1400" kern="0" dirty="0">
                          <a:effectLst/>
                        </a:rPr>
                        <a:t>以下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4.0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1262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100.0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599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800</a:t>
                      </a:r>
                      <a:r>
                        <a:rPr lang="zh-CN" sz="1400" kern="0" dirty="0">
                          <a:effectLst/>
                        </a:rPr>
                        <a:t>—</a:t>
                      </a:r>
                      <a:r>
                        <a:rPr lang="en-US" sz="1400" kern="0" dirty="0">
                          <a:effectLst/>
                        </a:rPr>
                        <a:t>900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72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5.7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122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9.7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1212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96.0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599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900</a:t>
                      </a:r>
                      <a:r>
                        <a:rPr lang="zh-CN" sz="1400" kern="0" dirty="0">
                          <a:effectLst/>
                        </a:rPr>
                        <a:t>—</a:t>
                      </a:r>
                      <a:r>
                        <a:rPr lang="en-US" sz="1400" kern="0" dirty="0">
                          <a:effectLst/>
                        </a:rPr>
                        <a:t>1000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105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8.3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227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18.0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1140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90.3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599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1000</a:t>
                      </a:r>
                      <a:r>
                        <a:rPr lang="zh-CN" sz="1400" kern="0" dirty="0">
                          <a:effectLst/>
                        </a:rPr>
                        <a:t>—</a:t>
                      </a:r>
                      <a:r>
                        <a:rPr lang="en-US" sz="1400" kern="0" dirty="0">
                          <a:effectLst/>
                        </a:rPr>
                        <a:t>1100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487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38.6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714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56.6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1035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82.0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599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1100</a:t>
                      </a:r>
                      <a:r>
                        <a:rPr lang="zh-CN" sz="1400" kern="0" dirty="0">
                          <a:effectLst/>
                        </a:rPr>
                        <a:t>—</a:t>
                      </a:r>
                      <a:r>
                        <a:rPr lang="en-US" sz="1400" kern="0" dirty="0">
                          <a:effectLst/>
                        </a:rPr>
                        <a:t>1200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368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29.2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1082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85.8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548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43.4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599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1200</a:t>
                      </a:r>
                      <a:r>
                        <a:rPr lang="zh-CN" sz="1400" kern="0" dirty="0">
                          <a:effectLst/>
                        </a:rPr>
                        <a:t>—</a:t>
                      </a:r>
                      <a:r>
                        <a:rPr lang="en-US" sz="1400" kern="0" dirty="0">
                          <a:effectLst/>
                        </a:rPr>
                        <a:t>1300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121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9.6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1203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95.4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180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14.2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1299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1300</a:t>
                      </a:r>
                      <a:r>
                        <a:rPr lang="zh-CN" sz="1400" kern="0" dirty="0">
                          <a:effectLst/>
                        </a:rPr>
                        <a:t>以上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59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4.6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1262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100.0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59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4.6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1299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合计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1262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—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—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—</a:t>
                      </a:r>
                      <a:endParaRPr lang="zh-CN" sz="11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—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487862"/>
            <a:ext cx="4229100" cy="237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形标注 4"/>
          <p:cNvSpPr/>
          <p:nvPr/>
        </p:nvSpPr>
        <p:spPr>
          <a:xfrm>
            <a:off x="1259632" y="3717032"/>
            <a:ext cx="1008112" cy="720080"/>
          </a:xfrm>
          <a:prstGeom prst="wedgeEllipseCallout">
            <a:avLst>
              <a:gd name="adj1" fmla="val 121126"/>
              <a:gd name="adj2" fmla="val 11893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向上累积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7991872" y="3929066"/>
            <a:ext cx="1152128" cy="576064"/>
          </a:xfrm>
          <a:prstGeom prst="wedgeEllipseCallout">
            <a:avLst>
              <a:gd name="adj1" fmla="val -80043"/>
              <a:gd name="adj2" fmla="val 4687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向下累积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500570"/>
            <a:ext cx="4886325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029665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064896" cy="5112568"/>
          </a:xfrm>
        </p:spPr>
        <p:txBody>
          <a:bodyPr/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    2.2.3     </a:t>
            </a:r>
            <a:r>
              <a:rPr lang="zh-CN" altLang="zh-CN" sz="2800" dirty="0" smtClean="0">
                <a:solidFill>
                  <a:srgbClr val="FF0000"/>
                </a:solidFill>
                <a:latin typeface="+mn-ea"/>
              </a:rPr>
              <a:t>数值</a:t>
            </a:r>
            <a:r>
              <a:rPr lang="zh-CN" altLang="zh-CN" sz="2800" dirty="0">
                <a:solidFill>
                  <a:srgbClr val="FF0000"/>
                </a:solidFill>
                <a:latin typeface="+mn-ea"/>
              </a:rPr>
              <a:t>型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数据的汇总与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图示</a:t>
            </a:r>
            <a:endParaRPr lang="en-US" altLang="zh-CN" sz="2800" dirty="0" smtClean="0">
              <a:solidFill>
                <a:schemeClr val="tx1"/>
              </a:solidFill>
              <a:latin typeface="+mn-ea"/>
            </a:endParaRPr>
          </a:p>
          <a:p>
            <a:pPr marL="914400" lvl="1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      数据分组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+mn-ea"/>
              </a:rPr>
              <a:t>d</a:t>
            </a:r>
            <a:r>
              <a:rPr lang="en-US" altLang="zh-CN" sz="2800" dirty="0" smtClean="0">
                <a:solidFill>
                  <a:schemeClr val="tx1"/>
                </a:solidFill>
                <a:latin typeface="+mn-ea"/>
              </a:rPr>
              <a:t>ata  grouping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）</a:t>
            </a: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：</a:t>
            </a:r>
            <a:r>
              <a:rPr lang="zh-CN" altLang="zh-CN" sz="2800" dirty="0">
                <a:solidFill>
                  <a:schemeClr val="tx1"/>
                </a:solidFill>
                <a:latin typeface="+mn-ea"/>
              </a:rPr>
              <a:t>是根据统计研究的需要，将原始数据按照某种标准化分成不同的组别，分组后的数据称为分组数据</a:t>
            </a:r>
            <a:r>
              <a:rPr lang="zh-CN" altLang="zh-CN" sz="28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CN" sz="2800" dirty="0" smtClean="0">
              <a:solidFill>
                <a:schemeClr val="tx1"/>
              </a:solidFill>
              <a:latin typeface="+mn-ea"/>
            </a:endParaRPr>
          </a:p>
          <a:p>
            <a:pPr marL="914400" lvl="1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800" dirty="0" smtClean="0">
                <a:solidFill>
                  <a:schemeClr val="tx1"/>
                </a:solidFill>
                <a:latin typeface="+mn-ea"/>
              </a:rPr>
              <a:t>       分组步骤：</a:t>
            </a:r>
            <a:endParaRPr lang="en-US" altLang="zh-CN" sz="2800" dirty="0" smtClean="0">
              <a:solidFill>
                <a:schemeClr val="tx1"/>
              </a:solidFill>
              <a:latin typeface="+mn-ea"/>
            </a:endParaRPr>
          </a:p>
          <a:p>
            <a:pPr marL="1828800" lvl="3" indent="-457200" algn="l">
              <a:buClr>
                <a:srgbClr val="FF0000"/>
              </a:buClr>
              <a:buFont typeface="+mj-lt"/>
              <a:buAutoNum type="arabicPeriod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确定组数（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组</a:t>
            </a:r>
            <a:r>
              <a:rPr lang="zh-CN" altLang="zh-CN" sz="2600" dirty="0" smtClean="0">
                <a:solidFill>
                  <a:srgbClr val="FF0000"/>
                </a:solidFill>
                <a:latin typeface="+mn-ea"/>
              </a:rPr>
              <a:t>数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 5&lt;k&lt;15</a:t>
            </a: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）</a:t>
            </a: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1828800" lvl="3" indent="-457200" algn="l">
              <a:buClr>
                <a:srgbClr val="FF0000"/>
              </a:buClr>
              <a:buFont typeface="+mj-lt"/>
              <a:buAutoNum type="arabicPeriod"/>
            </a:pP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1828800" lvl="3" indent="-457200" algn="l">
              <a:buClr>
                <a:srgbClr val="FF0000"/>
              </a:buClr>
              <a:buFont typeface="+mj-lt"/>
              <a:buAutoNum type="arabicPeriod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确定各组组距（</a:t>
            </a:r>
            <a:r>
              <a:rPr lang="zh-CN" altLang="zh-CN" sz="2600" dirty="0">
                <a:solidFill>
                  <a:srgbClr val="FF0000"/>
                </a:solidFill>
                <a:latin typeface="+mn-ea"/>
              </a:rPr>
              <a:t>组距</a:t>
            </a:r>
            <a:r>
              <a:rPr lang="en-US" altLang="zh-CN" sz="2600" dirty="0" smtClean="0">
                <a:solidFill>
                  <a:srgbClr val="FF0000"/>
                </a:solidFill>
                <a:latin typeface="+mn-ea"/>
              </a:rPr>
              <a:t>=             </a:t>
            </a:r>
            <a:r>
              <a:rPr lang="en-US" altLang="zh-CN" sz="2600" dirty="0" smtClean="0">
                <a:latin typeface="+mn-ea"/>
              </a:rPr>
              <a:t> </a:t>
            </a:r>
            <a:r>
              <a:rPr lang="zh-CN" altLang="en-US" sz="2600" b="1" dirty="0" smtClean="0">
                <a:solidFill>
                  <a:schemeClr val="tx1"/>
                </a:solidFill>
                <a:latin typeface="+mn-ea"/>
              </a:rPr>
              <a:t>）</a:t>
            </a:r>
            <a:r>
              <a:rPr lang="en-US" altLang="zh-CN" sz="2600" b="1" dirty="0" smtClean="0">
                <a:latin typeface="+mn-ea"/>
              </a:rPr>
              <a:t> </a:t>
            </a:r>
          </a:p>
          <a:p>
            <a:pPr marL="1828800" lvl="3" indent="-457200" algn="l">
              <a:buClr>
                <a:srgbClr val="FF0000"/>
              </a:buClr>
              <a:buFont typeface="+mj-lt"/>
              <a:buAutoNum type="arabicPeriod"/>
            </a:pPr>
            <a:endParaRPr lang="en-US" altLang="zh-CN" sz="2600" dirty="0" smtClean="0">
              <a:solidFill>
                <a:schemeClr val="tx1"/>
              </a:solidFill>
              <a:latin typeface="+mn-ea"/>
            </a:endParaRPr>
          </a:p>
          <a:p>
            <a:pPr marL="1828800" lvl="3" indent="-457200" algn="l">
              <a:buClr>
                <a:srgbClr val="FF0000"/>
              </a:buClr>
              <a:buFont typeface="+mj-lt"/>
              <a:buAutoNum type="arabicPeriod"/>
            </a:pPr>
            <a:r>
              <a:rPr lang="zh-CN" altLang="en-US" sz="2600" dirty="0" smtClean="0">
                <a:solidFill>
                  <a:schemeClr val="tx1"/>
                </a:solidFill>
                <a:latin typeface="+mn-ea"/>
              </a:rPr>
              <a:t>根据分组整理成频数分布表</a:t>
            </a:r>
            <a:endParaRPr lang="zh-CN" altLang="zh-CN" sz="2600" dirty="0">
              <a:solidFill>
                <a:schemeClr val="tx1"/>
              </a:solidFill>
              <a:latin typeface="+mn-ea"/>
            </a:endParaRPr>
          </a:p>
          <a:p>
            <a:pPr algn="l">
              <a:buClr>
                <a:srgbClr val="FF0000"/>
              </a:buClr>
            </a:pPr>
            <a:endParaRPr lang="zh-CN" altLang="en-US" dirty="0"/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61219907"/>
              </p:ext>
            </p:extLst>
          </p:nvPr>
        </p:nvGraphicFramePr>
        <p:xfrm>
          <a:off x="5868144" y="4725144"/>
          <a:ext cx="774700" cy="431800"/>
        </p:xfrm>
        <a:graphic>
          <a:graphicData uri="http://schemas.openxmlformats.org/presentationml/2006/ole">
            <p:oleObj spid="_x0000_s1043" name="公式" r:id="rId3" imgW="774360" imgH="43164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9029665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2016224" cy="3384376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2.7</a:t>
            </a:r>
            <a:r>
              <a:rPr lang="zh-CN" altLang="zh-CN" sz="2600" dirty="0">
                <a:solidFill>
                  <a:schemeClr val="tx1"/>
                </a:solidFill>
              </a:rPr>
              <a:t>某行业管理局所属</a:t>
            </a:r>
            <a:r>
              <a:rPr lang="en-US" altLang="zh-CN" sz="2600" dirty="0">
                <a:solidFill>
                  <a:schemeClr val="tx1"/>
                </a:solidFill>
              </a:rPr>
              <a:t>40</a:t>
            </a:r>
            <a:r>
              <a:rPr lang="zh-CN" altLang="zh-CN" sz="2600" dirty="0">
                <a:solidFill>
                  <a:schemeClr val="tx1"/>
                </a:solidFill>
              </a:rPr>
              <a:t>个企业</a:t>
            </a:r>
            <a:r>
              <a:rPr lang="en-US" altLang="zh-CN" sz="2600" dirty="0">
                <a:solidFill>
                  <a:schemeClr val="tx1"/>
                </a:solidFill>
              </a:rPr>
              <a:t>2014</a:t>
            </a:r>
            <a:r>
              <a:rPr lang="zh-CN" altLang="zh-CN" sz="2600" dirty="0">
                <a:solidFill>
                  <a:schemeClr val="tx1"/>
                </a:solidFill>
              </a:rPr>
              <a:t>年的产品销售收入数据如下</a:t>
            </a:r>
            <a:r>
              <a:rPr lang="zh-CN" altLang="zh-CN" sz="2800" dirty="0">
                <a:solidFill>
                  <a:schemeClr val="tx1"/>
                </a:solidFill>
              </a:rPr>
              <a:t>：</a:t>
            </a:r>
          </a:p>
          <a:p>
            <a:pPr algn="l"/>
            <a:endParaRPr lang="zh-CN" altLang="en-US" dirty="0"/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24403519"/>
              </p:ext>
            </p:extLst>
          </p:nvPr>
        </p:nvGraphicFramePr>
        <p:xfrm>
          <a:off x="3203848" y="1556792"/>
          <a:ext cx="5544615" cy="2194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4581"/>
                <a:gridCol w="1027437"/>
                <a:gridCol w="1062865"/>
                <a:gridCol w="1080580"/>
                <a:gridCol w="1169152"/>
              </a:tblGrid>
              <a:tr h="208023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表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2-11 40</a:t>
                      </a: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个企业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2014</a:t>
                      </a: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年的产品销售额（单位：万元）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8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129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92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127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08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105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114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87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118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135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08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117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105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107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120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117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08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97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123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119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112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113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08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124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116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103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95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104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08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119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115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103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142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125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08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108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110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137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108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  <a:tr h="2080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88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115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138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146</a:t>
                      </a:r>
                      <a:endParaRPr lang="zh-CN" sz="12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126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副标题 2"/>
          <p:cNvSpPr txBox="1">
            <a:spLocks/>
          </p:cNvSpPr>
          <p:nvPr/>
        </p:nvSpPr>
        <p:spPr>
          <a:xfrm>
            <a:off x="395536" y="3861048"/>
            <a:ext cx="8424936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altLang="zh-CN" dirty="0"/>
          </a:p>
          <a:p>
            <a:pPr algn="l"/>
            <a:r>
              <a:rPr lang="zh-CN" altLang="zh-CN" sz="2400" dirty="0" smtClean="0">
                <a:solidFill>
                  <a:srgbClr val="FF0000"/>
                </a:solidFill>
              </a:rPr>
              <a:t>解：</a:t>
            </a:r>
            <a:r>
              <a:rPr lang="en-US" altLang="zh-CN" sz="2400" dirty="0" smtClean="0">
                <a:solidFill>
                  <a:srgbClr val="FF0000"/>
                </a:solidFill>
              </a:rPr>
              <a:t> </a:t>
            </a:r>
            <a:r>
              <a:rPr lang="zh-CN" altLang="zh-CN" sz="2400" dirty="0" smtClean="0">
                <a:solidFill>
                  <a:schemeClr val="tx1"/>
                </a:solidFill>
              </a:rPr>
              <a:t>根据</a:t>
            </a:r>
            <a:r>
              <a:rPr lang="zh-CN" altLang="zh-CN" sz="2400" dirty="0">
                <a:solidFill>
                  <a:schemeClr val="tx1"/>
                </a:solidFill>
              </a:rPr>
              <a:t>上表的数据，最大值为</a:t>
            </a:r>
            <a:r>
              <a:rPr lang="en-US" altLang="zh-CN" sz="2400" dirty="0">
                <a:solidFill>
                  <a:schemeClr val="tx1"/>
                </a:solidFill>
              </a:rPr>
              <a:t>152</a:t>
            </a:r>
            <a:r>
              <a:rPr lang="zh-CN" altLang="zh-CN" sz="2400" dirty="0">
                <a:solidFill>
                  <a:schemeClr val="tx1"/>
                </a:solidFill>
              </a:rPr>
              <a:t>，最小值为</a:t>
            </a:r>
            <a:r>
              <a:rPr lang="en-US" altLang="zh-CN" sz="2400" dirty="0">
                <a:solidFill>
                  <a:schemeClr val="tx1"/>
                </a:solidFill>
              </a:rPr>
              <a:t>87</a:t>
            </a:r>
            <a:r>
              <a:rPr lang="zh-CN" altLang="zh-CN" sz="2400" dirty="0" smtClean="0">
                <a:solidFill>
                  <a:schemeClr val="tx1"/>
                </a:solidFill>
              </a:rPr>
              <a:t>，组距</a:t>
            </a: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zh-CN" altLang="zh-CN" sz="2400" dirty="0" smtClean="0">
                <a:solidFill>
                  <a:schemeClr val="tx1"/>
                </a:solidFill>
              </a:rPr>
              <a:t>为</a:t>
            </a:r>
            <a:r>
              <a:rPr lang="en-US" altLang="zh-CN" sz="2400" dirty="0" smtClean="0">
                <a:solidFill>
                  <a:schemeClr val="tx1"/>
                </a:solidFill>
              </a:rPr>
              <a:t> =  </a:t>
            </a:r>
          </a:p>
          <a:p>
            <a:pPr algn="l"/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                    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r>
              <a:rPr lang="zh-CN" altLang="zh-CN" sz="2400" dirty="0">
                <a:solidFill>
                  <a:schemeClr val="tx1"/>
                </a:solidFill>
              </a:rPr>
              <a:t>为了计算方便，组距取</a:t>
            </a:r>
            <a:r>
              <a:rPr lang="en-US" altLang="zh-CN" sz="2400" dirty="0">
                <a:solidFill>
                  <a:schemeClr val="tx1"/>
                </a:solidFill>
              </a:rPr>
              <a:t>10</a:t>
            </a:r>
            <a:r>
              <a:rPr lang="zh-CN" altLang="zh-CN" sz="2400" dirty="0">
                <a:solidFill>
                  <a:schemeClr val="tx1"/>
                </a:solidFill>
              </a:rPr>
              <a:t>，组数为</a:t>
            </a:r>
            <a:r>
              <a:rPr lang="en-US" altLang="zh-CN" sz="2400" dirty="0">
                <a:solidFill>
                  <a:schemeClr val="tx1"/>
                </a:solidFill>
              </a:rPr>
              <a:t>8</a:t>
            </a:r>
            <a:r>
              <a:rPr lang="zh-CN" altLang="zh-CN" sz="2400" dirty="0">
                <a:solidFill>
                  <a:schemeClr val="tx1"/>
                </a:solidFill>
              </a:rPr>
              <a:t>。得出</a:t>
            </a:r>
            <a:r>
              <a:rPr lang="zh-CN" altLang="zh-CN" sz="2400" dirty="0" smtClean="0">
                <a:solidFill>
                  <a:schemeClr val="tx1"/>
                </a:solidFill>
              </a:rPr>
              <a:t>的</a:t>
            </a:r>
            <a:r>
              <a:rPr lang="en-US" altLang="zh-CN" sz="2400" dirty="0" smtClean="0">
                <a:solidFill>
                  <a:schemeClr val="tx1"/>
                </a:solidFill>
              </a:rPr>
              <a:t>    </a:t>
            </a:r>
            <a:r>
              <a:rPr lang="zh-CN" altLang="zh-CN" sz="2400" dirty="0" smtClean="0">
                <a:solidFill>
                  <a:schemeClr val="tx1"/>
                </a:solidFill>
              </a:rPr>
              <a:t>结果</a:t>
            </a:r>
            <a:r>
              <a:rPr lang="zh-CN" altLang="zh-CN" sz="2400" dirty="0">
                <a:solidFill>
                  <a:schemeClr val="tx1"/>
                </a:solidFill>
              </a:rPr>
              <a:t>如下表</a:t>
            </a:r>
            <a:r>
              <a:rPr lang="en-US" altLang="zh-CN" sz="2400" dirty="0">
                <a:solidFill>
                  <a:schemeClr val="tx1"/>
                </a:solidFill>
              </a:rPr>
              <a:t>2-12</a:t>
            </a:r>
            <a:r>
              <a:rPr lang="zh-CN" altLang="zh-CN" sz="2400" dirty="0">
                <a:solidFill>
                  <a:schemeClr val="tx1"/>
                </a:solidFill>
              </a:rPr>
              <a:t>所示。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3504594"/>
              </p:ext>
            </p:extLst>
          </p:nvPr>
        </p:nvGraphicFramePr>
        <p:xfrm>
          <a:off x="539552" y="4646022"/>
          <a:ext cx="1800199" cy="406400"/>
        </p:xfrm>
        <a:graphic>
          <a:graphicData uri="http://schemas.openxmlformats.org/presentationml/2006/ole">
            <p:oleObj spid="_x0000_s2071" name="公式" r:id="rId3" imgW="1104840" imgH="406080" progId="Equation.3">
              <p:embed/>
            </p:oleObj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40374689"/>
              </p:ext>
            </p:extLst>
          </p:nvPr>
        </p:nvGraphicFramePr>
        <p:xfrm>
          <a:off x="541941" y="4005064"/>
          <a:ext cx="8280920" cy="2682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94282"/>
                <a:gridCol w="2674110"/>
                <a:gridCol w="2412528"/>
              </a:tblGrid>
              <a:tr h="20293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solidFill>
                            <a:schemeClr val="tx1"/>
                          </a:solidFill>
                          <a:effectLst/>
                        </a:rPr>
                        <a:t>表</a:t>
                      </a: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2-12 40</a:t>
                      </a:r>
                      <a:r>
                        <a:rPr lang="zh-CN" sz="1600" b="1" kern="0" dirty="0">
                          <a:solidFill>
                            <a:schemeClr val="tx1"/>
                          </a:solidFill>
                          <a:effectLst/>
                        </a:rPr>
                        <a:t>个企业的产品销售额的频数分布表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solidFill>
                            <a:schemeClr val="tx1"/>
                          </a:solidFill>
                          <a:effectLst/>
                        </a:rPr>
                        <a:t>销售收入分组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solidFill>
                            <a:schemeClr val="tx1"/>
                          </a:solidFill>
                          <a:effectLst/>
                        </a:rPr>
                        <a:t>频数（个）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 dirty="0">
                          <a:solidFill>
                            <a:schemeClr val="tx1"/>
                          </a:solidFill>
                          <a:effectLst/>
                        </a:rPr>
                        <a:t>频率（</a:t>
                      </a: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r>
                        <a:rPr lang="zh-CN" sz="1600" b="1" kern="0" dirty="0">
                          <a:solidFill>
                            <a:schemeClr val="tx1"/>
                          </a:solidFill>
                          <a:effectLst/>
                        </a:rPr>
                        <a:t>）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80-90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zh-CN" sz="12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90-100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zh-CN" sz="12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100-110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</a:rPr>
                        <a:t>110-120</a:t>
                      </a:r>
                      <a:endParaRPr lang="zh-CN" sz="12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</a:rPr>
                        <a:t>120-130</a:t>
                      </a:r>
                      <a:endParaRPr lang="zh-CN" sz="12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</a:rPr>
                        <a:t>130-140</a:t>
                      </a:r>
                      <a:endParaRPr lang="zh-CN" sz="12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</a:rPr>
                        <a:t>140-150</a:t>
                      </a:r>
                      <a:endParaRPr lang="zh-CN" sz="12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</a:rPr>
                        <a:t>150-160</a:t>
                      </a:r>
                      <a:endParaRPr lang="zh-CN" sz="12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  <a:tr h="2029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b="1" kern="0">
                          <a:solidFill>
                            <a:schemeClr val="tx1"/>
                          </a:solidFill>
                          <a:effectLst/>
                        </a:rPr>
                        <a:t>合计</a:t>
                      </a:r>
                      <a:endParaRPr lang="zh-CN" sz="12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zh-CN" sz="1200" b="1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zh-CN" sz="1200" b="1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029665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136904" cy="2664296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/>
              <a:t>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但是</a:t>
            </a:r>
            <a:r>
              <a:rPr lang="zh-CN" altLang="en-US" sz="2600" dirty="0" smtClean="0">
                <a:solidFill>
                  <a:schemeClr val="tx1"/>
                </a:solidFill>
              </a:rPr>
              <a:t>，有时候</a:t>
            </a:r>
            <a:r>
              <a:rPr lang="zh-CN" altLang="zh-CN" sz="2600" dirty="0" smtClean="0">
                <a:solidFill>
                  <a:srgbClr val="FF0000"/>
                </a:solidFill>
              </a:rPr>
              <a:t>等距</a:t>
            </a:r>
            <a:r>
              <a:rPr lang="zh-CN" altLang="zh-CN" sz="2600" dirty="0">
                <a:solidFill>
                  <a:srgbClr val="FF0000"/>
                </a:solidFill>
              </a:rPr>
              <a:t>分组</a:t>
            </a:r>
            <a:r>
              <a:rPr lang="zh-CN" altLang="zh-CN" sz="2600" dirty="0">
                <a:solidFill>
                  <a:schemeClr val="tx1"/>
                </a:solidFill>
              </a:rPr>
              <a:t>掩盖了各组内的数据分布情况，为反映各组数据的一般水平</a:t>
            </a:r>
            <a:r>
              <a:rPr lang="zh-CN" altLang="zh-CN" sz="2600" dirty="0" smtClean="0">
                <a:solidFill>
                  <a:schemeClr val="tx1"/>
                </a:solidFill>
              </a:rPr>
              <a:t>，通常</a:t>
            </a:r>
            <a:r>
              <a:rPr lang="zh-CN" altLang="zh-CN" sz="2600" dirty="0">
                <a:solidFill>
                  <a:schemeClr val="tx1"/>
                </a:solidFill>
              </a:rPr>
              <a:t>用</a:t>
            </a:r>
            <a:r>
              <a:rPr lang="zh-CN" altLang="zh-CN" sz="2600" dirty="0">
                <a:solidFill>
                  <a:srgbClr val="FF0000"/>
                </a:solidFill>
              </a:rPr>
              <a:t>组中值</a:t>
            </a:r>
            <a:r>
              <a:rPr lang="zh-CN" altLang="zh-CN" sz="2600" dirty="0">
                <a:solidFill>
                  <a:schemeClr val="tx1"/>
                </a:solidFill>
              </a:rPr>
              <a:t>来描述一组数据的</a:t>
            </a:r>
            <a:r>
              <a:rPr lang="zh-CN" altLang="zh-CN" sz="2600" dirty="0">
                <a:solidFill>
                  <a:srgbClr val="FF0000"/>
                </a:solidFill>
              </a:rPr>
              <a:t>一般水平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组中值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class midpoint</a:t>
            </a:r>
            <a:r>
              <a:rPr lang="zh-CN" altLang="zh-CN" sz="2600" dirty="0">
                <a:solidFill>
                  <a:schemeClr val="tx1"/>
                </a:solidFill>
              </a:rPr>
              <a:t>）是上下限之间的中点数值，以代表各组标志值的一般水平。</a:t>
            </a:r>
            <a:r>
              <a:rPr lang="zh-CN" altLang="zh-CN" sz="2600" dirty="0">
                <a:solidFill>
                  <a:srgbClr val="FF0000"/>
                </a:solidFill>
              </a:rPr>
              <a:t>组中值</a:t>
            </a:r>
            <a:r>
              <a:rPr lang="zh-CN" altLang="zh-CN" sz="2600" dirty="0">
                <a:solidFill>
                  <a:schemeClr val="tx1"/>
                </a:solidFill>
              </a:rPr>
              <a:t>并</a:t>
            </a:r>
            <a:r>
              <a:rPr lang="zh-CN" altLang="zh-CN" sz="2600" dirty="0">
                <a:solidFill>
                  <a:srgbClr val="FF0000"/>
                </a:solidFill>
              </a:rPr>
              <a:t>不是</a:t>
            </a:r>
            <a:r>
              <a:rPr lang="zh-CN" altLang="zh-CN" sz="2600" dirty="0">
                <a:solidFill>
                  <a:schemeClr val="tx1"/>
                </a:solidFill>
              </a:rPr>
              <a:t>各组标志值的</a:t>
            </a:r>
            <a:r>
              <a:rPr lang="zh-CN" altLang="zh-CN" sz="2600" dirty="0" smtClean="0">
                <a:solidFill>
                  <a:srgbClr val="FF0000"/>
                </a:solidFill>
              </a:rPr>
              <a:t>平均数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§2.2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统计数据的汇总与展示</a:t>
            </a: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731821" y="3933056"/>
            <a:ext cx="8136904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zh-CN" sz="2600" dirty="0">
                <a:solidFill>
                  <a:srgbClr val="FF0000"/>
                </a:solidFill>
              </a:rPr>
              <a:t>数值型</a:t>
            </a:r>
            <a:r>
              <a:rPr lang="zh-CN" altLang="zh-CN" sz="2600" dirty="0">
                <a:solidFill>
                  <a:schemeClr val="tx1"/>
                </a:solidFill>
              </a:rPr>
              <a:t>数据的</a:t>
            </a:r>
            <a:r>
              <a:rPr lang="zh-CN" altLang="zh-CN" sz="2600" dirty="0" smtClean="0">
                <a:solidFill>
                  <a:schemeClr val="tx1"/>
                </a:solidFill>
              </a:rPr>
              <a:t>图示</a:t>
            </a:r>
            <a:r>
              <a:rPr lang="zh-CN" altLang="en-US" dirty="0" smtClean="0">
                <a:solidFill>
                  <a:srgbClr val="7030A0"/>
                </a:solidFill>
              </a:rPr>
              <a:t>（见书本例题，不在累述）</a:t>
            </a:r>
            <a:endParaRPr lang="en-US" altLang="zh-CN" dirty="0" smtClean="0">
              <a:solidFill>
                <a:srgbClr val="7030A0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 smtClean="0">
                <a:solidFill>
                  <a:schemeClr val="tx1"/>
                </a:solidFill>
              </a:rPr>
              <a:t>直方图（</a:t>
            </a:r>
            <a:r>
              <a:rPr lang="zh-CN" altLang="en-US" sz="2600" dirty="0" smtClean="0">
                <a:solidFill>
                  <a:srgbClr val="FF0000"/>
                </a:solidFill>
              </a:rPr>
              <a:t>例</a:t>
            </a:r>
            <a:r>
              <a:rPr lang="en-US" altLang="zh-CN" sz="2600" dirty="0" smtClean="0">
                <a:solidFill>
                  <a:srgbClr val="FF0000"/>
                </a:solidFill>
              </a:rPr>
              <a:t>2.8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>
                <a:solidFill>
                  <a:schemeClr val="tx1"/>
                </a:solidFill>
              </a:rPr>
              <a:t>茎叶</a:t>
            </a:r>
            <a:r>
              <a:rPr lang="zh-CN" altLang="en-US" sz="2600" dirty="0" smtClean="0">
                <a:solidFill>
                  <a:schemeClr val="tx1"/>
                </a:solidFill>
              </a:rPr>
              <a:t>图（</a:t>
            </a:r>
            <a:r>
              <a:rPr lang="zh-CN" altLang="en-US" sz="2600" dirty="0" smtClean="0">
                <a:solidFill>
                  <a:srgbClr val="FF0000"/>
                </a:solidFill>
              </a:rPr>
              <a:t>例</a:t>
            </a:r>
            <a:r>
              <a:rPr lang="en-US" altLang="zh-CN" sz="2600" dirty="0" smtClean="0">
                <a:solidFill>
                  <a:srgbClr val="FF0000"/>
                </a:solidFill>
              </a:rPr>
              <a:t>2.9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>
                <a:solidFill>
                  <a:schemeClr val="tx1"/>
                </a:solidFill>
              </a:rPr>
              <a:t>时序</a:t>
            </a:r>
            <a:r>
              <a:rPr lang="zh-CN" altLang="en-US" sz="2600" dirty="0" smtClean="0">
                <a:solidFill>
                  <a:schemeClr val="tx1"/>
                </a:solidFill>
              </a:rPr>
              <a:t>数据线图（</a:t>
            </a:r>
            <a:r>
              <a:rPr lang="zh-CN" altLang="en-US" sz="2600" dirty="0" smtClean="0">
                <a:solidFill>
                  <a:srgbClr val="FF0000"/>
                </a:solidFill>
              </a:rPr>
              <a:t>例</a:t>
            </a:r>
            <a:r>
              <a:rPr lang="en-US" altLang="zh-CN" sz="2600" dirty="0" smtClean="0">
                <a:solidFill>
                  <a:srgbClr val="FF0000"/>
                </a:solidFill>
              </a:rPr>
              <a:t>2.10</a:t>
            </a:r>
            <a:r>
              <a:rPr lang="zh-CN" altLang="en-US" sz="2600" dirty="0" smtClean="0">
                <a:solidFill>
                  <a:schemeClr val="tx1"/>
                </a:solidFill>
              </a:rPr>
              <a:t>）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29665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064896" cy="5112568"/>
          </a:xfrm>
        </p:spPr>
        <p:txBody>
          <a:bodyPr>
            <a:normAutofit/>
          </a:bodyPr>
          <a:lstStyle/>
          <a:p>
            <a:pPr algn="l"/>
            <a:r>
              <a:rPr lang="en-US" altLang="zh-CN" dirty="0" smtClean="0"/>
              <a:t>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上述</a:t>
            </a:r>
            <a:r>
              <a:rPr lang="zh-CN" altLang="en-US" sz="2600" dirty="0" smtClean="0">
                <a:solidFill>
                  <a:srgbClr val="FF0000"/>
                </a:solidFill>
              </a:rPr>
              <a:t>第</a:t>
            </a:r>
            <a:r>
              <a:rPr lang="en-US" altLang="zh-CN" sz="2600" dirty="0" smtClean="0">
                <a:solidFill>
                  <a:srgbClr val="FF0000"/>
                </a:solidFill>
              </a:rPr>
              <a:t>2.2</a:t>
            </a:r>
            <a:r>
              <a:rPr lang="zh-CN" altLang="en-US" sz="2600" dirty="0" smtClean="0">
                <a:solidFill>
                  <a:srgbClr val="FF0000"/>
                </a:solidFill>
              </a:rPr>
              <a:t>节</a:t>
            </a:r>
            <a:r>
              <a:rPr lang="zh-CN" altLang="zh-CN" sz="2600" dirty="0">
                <a:solidFill>
                  <a:schemeClr val="tx1"/>
                </a:solidFill>
              </a:rPr>
              <a:t>描述的都是针对</a:t>
            </a:r>
            <a:r>
              <a:rPr lang="zh-CN" altLang="zh-CN" sz="2600" dirty="0">
                <a:solidFill>
                  <a:srgbClr val="FF0000"/>
                </a:solidFill>
              </a:rPr>
              <a:t>单个变量</a:t>
            </a:r>
            <a:r>
              <a:rPr lang="zh-CN" altLang="zh-CN" sz="2600" dirty="0" smtClean="0">
                <a:solidFill>
                  <a:schemeClr val="tx1"/>
                </a:solidFill>
              </a:rPr>
              <a:t>数据</a:t>
            </a:r>
            <a:r>
              <a:rPr lang="zh-CN" altLang="en-US" sz="2600" dirty="0" smtClean="0">
                <a:solidFill>
                  <a:schemeClr val="tx1"/>
                </a:solidFill>
              </a:rPr>
              <a:t>，当</a:t>
            </a:r>
            <a:r>
              <a:rPr lang="zh-CN" altLang="zh-CN" sz="2600" dirty="0" smtClean="0">
                <a:solidFill>
                  <a:schemeClr val="tx1"/>
                </a:solidFill>
              </a:rPr>
              <a:t>处理</a:t>
            </a:r>
            <a:r>
              <a:rPr lang="zh-CN" altLang="zh-CN" sz="2600" dirty="0">
                <a:solidFill>
                  <a:schemeClr val="tx1"/>
                </a:solidFill>
              </a:rPr>
              <a:t>的数据中有</a:t>
            </a:r>
            <a:r>
              <a:rPr lang="zh-CN" altLang="zh-CN" sz="2600" dirty="0">
                <a:solidFill>
                  <a:srgbClr val="FF0000"/>
                </a:solidFill>
              </a:rPr>
              <a:t>两个或者两个以上</a:t>
            </a:r>
            <a:r>
              <a:rPr lang="zh-CN" altLang="zh-CN" sz="2600" dirty="0">
                <a:solidFill>
                  <a:schemeClr val="tx1"/>
                </a:solidFill>
              </a:rPr>
              <a:t>的变量时，就要</a:t>
            </a:r>
            <a:r>
              <a:rPr lang="zh-CN" altLang="zh-CN" sz="2600" dirty="0">
                <a:solidFill>
                  <a:srgbClr val="FF0000"/>
                </a:solidFill>
              </a:rPr>
              <a:t>采用多变量</a:t>
            </a:r>
            <a:r>
              <a:rPr lang="zh-CN" altLang="zh-CN" sz="2600" dirty="0">
                <a:solidFill>
                  <a:schemeClr val="tx1"/>
                </a:solidFill>
              </a:rPr>
              <a:t>的图示方法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常见</a:t>
            </a:r>
            <a:r>
              <a:rPr lang="zh-CN" altLang="zh-CN" sz="2600" dirty="0">
                <a:solidFill>
                  <a:schemeClr val="tx1"/>
                </a:solidFill>
              </a:rPr>
              <a:t>的有</a:t>
            </a:r>
            <a:r>
              <a:rPr lang="zh-CN" altLang="zh-CN" sz="2600" dirty="0">
                <a:solidFill>
                  <a:srgbClr val="FF0000"/>
                </a:solidFill>
              </a:rPr>
              <a:t>散点图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FF0000"/>
                </a:solidFill>
              </a:rPr>
              <a:t>雷达图</a:t>
            </a:r>
            <a:r>
              <a:rPr lang="zh-CN" altLang="zh-CN" sz="2600" dirty="0">
                <a:solidFill>
                  <a:schemeClr val="tx1"/>
                </a:solidFill>
              </a:rPr>
              <a:t>和</a:t>
            </a:r>
            <a:r>
              <a:rPr lang="zh-CN" altLang="zh-CN" sz="2600" dirty="0">
                <a:solidFill>
                  <a:srgbClr val="FF0000"/>
                </a:solidFill>
              </a:rPr>
              <a:t>气泡图</a:t>
            </a:r>
            <a:r>
              <a:rPr lang="zh-CN" altLang="zh-CN" sz="2600" dirty="0">
                <a:solidFill>
                  <a:schemeClr val="tx1"/>
                </a:solidFill>
              </a:rPr>
              <a:t>等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zh-CN" sz="2400" dirty="0">
                <a:solidFill>
                  <a:srgbClr val="FF0000"/>
                </a:solidFill>
              </a:rPr>
              <a:t>散点图</a:t>
            </a:r>
            <a:r>
              <a:rPr lang="zh-CN" altLang="zh-CN" sz="2400" dirty="0">
                <a:solidFill>
                  <a:schemeClr val="tx1"/>
                </a:solidFill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</a:rPr>
              <a:t>scatter diagram</a:t>
            </a:r>
            <a:r>
              <a:rPr lang="zh-CN" altLang="zh-CN" sz="2400" dirty="0">
                <a:solidFill>
                  <a:schemeClr val="tx1"/>
                </a:solidFill>
              </a:rPr>
              <a:t>）表示因变量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zh-CN" altLang="zh-CN" sz="2400" dirty="0">
                <a:solidFill>
                  <a:schemeClr val="tx1"/>
                </a:solidFill>
              </a:rPr>
              <a:t>随自变量</a:t>
            </a:r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zh-CN" altLang="zh-CN" sz="2400" dirty="0">
                <a:solidFill>
                  <a:schemeClr val="tx1"/>
                </a:solidFill>
              </a:rPr>
              <a:t>而变化的大致趋势，据此可以选择合适的函数对数据点进行</a:t>
            </a:r>
            <a:r>
              <a:rPr lang="zh-CN" altLang="zh-CN" sz="2400" dirty="0" smtClean="0">
                <a:solidFill>
                  <a:schemeClr val="tx1"/>
                </a:solidFill>
              </a:rPr>
              <a:t>拟合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zh-CN" sz="2400" dirty="0">
                <a:solidFill>
                  <a:srgbClr val="FF0000"/>
                </a:solidFill>
              </a:rPr>
              <a:t>雷达图</a:t>
            </a:r>
            <a:r>
              <a:rPr lang="zh-CN" altLang="zh-CN" sz="2400" dirty="0">
                <a:solidFill>
                  <a:schemeClr val="tx1"/>
                </a:solidFill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</a:rPr>
              <a:t>radar chart</a:t>
            </a:r>
            <a:r>
              <a:rPr lang="zh-CN" altLang="zh-CN" sz="2400" dirty="0">
                <a:solidFill>
                  <a:schemeClr val="tx1"/>
                </a:solidFill>
              </a:rPr>
              <a:t>）又称为蜘蛛网图，是显示多个变量的常用图示方法，是财务分析固表的一种</a:t>
            </a:r>
            <a:r>
              <a:rPr lang="zh-CN" altLang="zh-CN" sz="2400" dirty="0" smtClean="0">
                <a:solidFill>
                  <a:schemeClr val="tx1"/>
                </a:solidFill>
              </a:rPr>
              <a:t>。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zh-CN" altLang="zh-CN" sz="2400" dirty="0">
                <a:solidFill>
                  <a:srgbClr val="FF0000"/>
                </a:solidFill>
              </a:rPr>
              <a:t>气泡图</a:t>
            </a:r>
            <a:r>
              <a:rPr lang="zh-CN" altLang="zh-CN" sz="2400" dirty="0">
                <a:solidFill>
                  <a:schemeClr val="tx1"/>
                </a:solidFill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</a:rPr>
              <a:t>bubble chart</a:t>
            </a:r>
            <a:r>
              <a:rPr lang="zh-CN" altLang="zh-CN" sz="2400" dirty="0">
                <a:solidFill>
                  <a:schemeClr val="tx1"/>
                </a:solidFill>
              </a:rPr>
              <a:t>）通常用于展示三个变量之间的关系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多变量数据的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汇总与展示</a:t>
            </a:r>
          </a:p>
        </p:txBody>
      </p:sp>
    </p:spTree>
    <p:extLst>
      <p:ext uri="{BB962C8B-B14F-4D97-AF65-F5344CB8AC3E}">
        <p14:creationId xmlns="" xmlns:p14="http://schemas.microsoft.com/office/powerpoint/2010/main" val="39029665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3312368" cy="4392488"/>
          </a:xfrm>
        </p:spPr>
        <p:txBody>
          <a:bodyPr>
            <a:normAutofit/>
          </a:bodyPr>
          <a:lstStyle/>
          <a:p>
            <a:pPr algn="l"/>
            <a:r>
              <a:rPr lang="zh-CN" altLang="zh-CN" sz="2600" dirty="0">
                <a:solidFill>
                  <a:srgbClr val="FF0000"/>
                </a:solidFill>
              </a:rPr>
              <a:t>二维</a:t>
            </a:r>
            <a:r>
              <a:rPr lang="zh-CN" altLang="zh-CN" sz="2600" dirty="0" smtClean="0">
                <a:solidFill>
                  <a:srgbClr val="FF0000"/>
                </a:solidFill>
              </a:rPr>
              <a:t>散点图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chemeClr val="tx1"/>
                </a:solidFill>
              </a:rPr>
              <a:t>用二维坐标展示两个变量之间关系的一种图形。它用纵轴代表变量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，用横轴代表变量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，每组数据（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）</a:t>
            </a:r>
            <a:r>
              <a:rPr lang="zh-CN" altLang="zh-CN" sz="2600" dirty="0">
                <a:solidFill>
                  <a:schemeClr val="tx1"/>
                </a:solidFill>
              </a:rPr>
              <a:t>在坐标系上用一个点来</a:t>
            </a:r>
            <a:r>
              <a:rPr lang="zh-CN" altLang="zh-CN" sz="2600" dirty="0" smtClean="0">
                <a:solidFill>
                  <a:schemeClr val="tx1"/>
                </a:solidFill>
              </a:rPr>
              <a:t>表示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多变量数据的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汇总与展示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52480772"/>
              </p:ext>
            </p:extLst>
          </p:nvPr>
        </p:nvGraphicFramePr>
        <p:xfrm>
          <a:off x="899592" y="4005064"/>
          <a:ext cx="749300" cy="266700"/>
        </p:xfrm>
        <a:graphic>
          <a:graphicData uri="http://schemas.openxmlformats.org/presentationml/2006/ole">
            <p:oleObj spid="_x0000_s3151" name="公式" r:id="rId3" imgW="558720" imgH="266400" progId="Equation.3">
              <p:embed/>
            </p:oleObj>
          </a:graphicData>
        </a:graphic>
      </p:graphicFrame>
      <p:sp>
        <p:nvSpPr>
          <p:cNvPr id="6" name="副标题 2"/>
          <p:cNvSpPr txBox="1">
            <a:spLocks/>
          </p:cNvSpPr>
          <p:nvPr/>
        </p:nvSpPr>
        <p:spPr>
          <a:xfrm>
            <a:off x="4427984" y="1412776"/>
            <a:ext cx="4320480" cy="4392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二维散点图</a:t>
            </a:r>
            <a:r>
              <a:rPr lang="zh-CN" altLang="en-US" sz="2600" dirty="0" smtClean="0">
                <a:solidFill>
                  <a:schemeClr val="tx1"/>
                </a:solidFill>
              </a:rPr>
              <a:t>示例</a:t>
            </a:r>
            <a:r>
              <a:rPr lang="en-US" altLang="zh-CN" sz="2800" dirty="0" smtClean="0">
                <a:solidFill>
                  <a:srgbClr val="FF0000"/>
                </a:solidFill>
              </a:rPr>
              <a:t>2.11</a:t>
            </a:r>
            <a:r>
              <a:rPr lang="zh-CN" altLang="en-US" sz="2800" dirty="0" smtClean="0">
                <a:solidFill>
                  <a:srgbClr val="FF0000"/>
                </a:solidFill>
              </a:rPr>
              <a:t>：</a:t>
            </a:r>
            <a:r>
              <a:rPr lang="zh-CN" altLang="zh-CN" sz="2600" dirty="0">
                <a:solidFill>
                  <a:schemeClr val="tx1"/>
                </a:solidFill>
              </a:rPr>
              <a:t>绘制稻谷的产量与气温的散点图，并分析其</a:t>
            </a:r>
            <a:r>
              <a:rPr lang="zh-CN" altLang="zh-CN" sz="2600" dirty="0" smtClean="0">
                <a:solidFill>
                  <a:schemeClr val="tx1"/>
                </a:solidFill>
              </a:rPr>
              <a:t>关系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74016674"/>
              </p:ext>
            </p:extLst>
          </p:nvPr>
        </p:nvGraphicFramePr>
        <p:xfrm>
          <a:off x="4572000" y="2708920"/>
          <a:ext cx="3816424" cy="1901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1875"/>
                <a:gridCol w="1110233"/>
                <a:gridCol w="1214316"/>
              </a:tblGrid>
              <a:tr h="162018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表</a:t>
                      </a:r>
                      <a:r>
                        <a:rPr lang="en-US" sz="1600" kern="0" dirty="0">
                          <a:effectLst/>
                        </a:rPr>
                        <a:t>2-14 </a:t>
                      </a:r>
                      <a:r>
                        <a:rPr lang="zh-CN" sz="1600" kern="0" dirty="0">
                          <a:effectLst/>
                        </a:rPr>
                        <a:t>稻谷的产量与气温、降雨量的数据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34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 smtClean="0">
                          <a:effectLst/>
                        </a:rPr>
                        <a:t>产量</a:t>
                      </a:r>
                      <a:r>
                        <a:rPr lang="en-US" sz="1400" kern="0" dirty="0" smtClean="0">
                          <a:effectLst/>
                        </a:rPr>
                        <a:t> 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气温</a:t>
                      </a:r>
                      <a:r>
                        <a:rPr lang="en-US" sz="1400" kern="0" dirty="0">
                          <a:effectLst/>
                        </a:rPr>
                        <a:t> 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降雨量</a:t>
                      </a:r>
                      <a:r>
                        <a:rPr lang="en-US" sz="1400" kern="0" dirty="0">
                          <a:effectLst/>
                        </a:rPr>
                        <a:t> 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2250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24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3450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7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4600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5700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14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70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5850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16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120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</a:tr>
              <a:tr h="234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7600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19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90</a:t>
                      </a:r>
                      <a:endParaRPr lang="zh-CN" sz="11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76947222"/>
              </p:ext>
            </p:extLst>
          </p:nvPr>
        </p:nvGraphicFramePr>
        <p:xfrm>
          <a:off x="5436096" y="2996952"/>
          <a:ext cx="533400" cy="228600"/>
        </p:xfrm>
        <a:graphic>
          <a:graphicData uri="http://schemas.openxmlformats.org/presentationml/2006/ole">
            <p:oleObj spid="_x0000_s3152" name="公式" r:id="rId4" imgW="533169" imgH="228501" progId="Equation.3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0828431"/>
              </p:ext>
            </p:extLst>
          </p:nvPr>
        </p:nvGraphicFramePr>
        <p:xfrm>
          <a:off x="6804248" y="2996952"/>
          <a:ext cx="219075" cy="200025"/>
        </p:xfrm>
        <a:graphic>
          <a:graphicData uri="http://schemas.openxmlformats.org/presentationml/2006/ole">
            <p:oleObj spid="_x0000_s3153" name="公式" r:id="rId5" imgW="215713" imgH="203024" progId="Equation.3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45767376"/>
              </p:ext>
            </p:extLst>
          </p:nvPr>
        </p:nvGraphicFramePr>
        <p:xfrm>
          <a:off x="8100392" y="2996952"/>
          <a:ext cx="266700" cy="142875"/>
        </p:xfrm>
        <a:graphic>
          <a:graphicData uri="http://schemas.openxmlformats.org/presentationml/2006/ole">
            <p:oleObj spid="_x0000_s3154" name="公式" r:id="rId6" imgW="266469" imgH="139579" progId="Equation.3">
              <p:embed/>
            </p:oleObj>
          </a:graphicData>
        </a:graphic>
      </p:graphicFrame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803551"/>
            <a:ext cx="5544616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标注 10"/>
          <p:cNvSpPr/>
          <p:nvPr/>
        </p:nvSpPr>
        <p:spPr>
          <a:xfrm>
            <a:off x="3612502" y="3933056"/>
            <a:ext cx="671466" cy="720080"/>
          </a:xfrm>
          <a:prstGeom prst="wedgeRectCallout">
            <a:avLst>
              <a:gd name="adj1" fmla="val -225757"/>
              <a:gd name="adj2" fmla="val 92735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解：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6841728" y="4803550"/>
            <a:ext cx="2122760" cy="641673"/>
          </a:xfrm>
          <a:prstGeom prst="wedgeEllipseCallout">
            <a:avLst>
              <a:gd name="adj1" fmla="val -100377"/>
              <a:gd name="adj2" fmla="val 31863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1400" b="1" dirty="0">
                <a:solidFill>
                  <a:schemeClr val="tx1"/>
                </a:solidFill>
              </a:rPr>
              <a:t>稻谷的产量与气温之间具有存在明显的线性关系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07552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3312368" cy="4752528"/>
          </a:xfrm>
        </p:spPr>
        <p:txBody>
          <a:bodyPr>
            <a:normAutofit/>
          </a:bodyPr>
          <a:lstStyle/>
          <a:p>
            <a:pPr algn="l"/>
            <a:r>
              <a:rPr lang="zh-CN" altLang="zh-CN" sz="2600" dirty="0">
                <a:solidFill>
                  <a:srgbClr val="FF0000"/>
                </a:solidFill>
              </a:rPr>
              <a:t>三维</a:t>
            </a:r>
            <a:r>
              <a:rPr lang="zh-CN" altLang="zh-CN" sz="2600" dirty="0" smtClean="0">
                <a:solidFill>
                  <a:srgbClr val="FF0000"/>
                </a:solidFill>
              </a:rPr>
              <a:t>散点图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endParaRPr lang="zh-CN" altLang="zh-CN" sz="2600" dirty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</a:t>
            </a:r>
            <a:r>
              <a:rPr lang="zh-CN" altLang="zh-CN" sz="2600" dirty="0" smtClean="0">
                <a:solidFill>
                  <a:schemeClr val="tx1"/>
                </a:solidFill>
              </a:rPr>
              <a:t>是用</a:t>
            </a:r>
            <a:r>
              <a:rPr lang="zh-CN" altLang="zh-CN" sz="2600" dirty="0">
                <a:solidFill>
                  <a:schemeClr val="tx1"/>
                </a:solidFill>
              </a:rPr>
              <a:t>三维坐标</a:t>
            </a:r>
            <a:r>
              <a:rPr lang="zh-CN" altLang="zh-CN" sz="2600" dirty="0" smtClean="0">
                <a:solidFill>
                  <a:schemeClr val="tx1"/>
                </a:solidFill>
              </a:rPr>
              <a:t>展示</a:t>
            </a:r>
            <a:r>
              <a:rPr lang="zh-CN" altLang="en-US" sz="2600" dirty="0" smtClean="0">
                <a:solidFill>
                  <a:schemeClr val="tx1"/>
                </a:solidFill>
              </a:rPr>
              <a:t>三</a:t>
            </a:r>
            <a:r>
              <a:rPr lang="zh-CN" altLang="zh-CN" sz="2600" dirty="0" smtClean="0">
                <a:solidFill>
                  <a:schemeClr val="tx1"/>
                </a:solidFill>
              </a:rPr>
              <a:t>个</a:t>
            </a:r>
            <a:r>
              <a:rPr lang="zh-CN" altLang="zh-CN" sz="2600" dirty="0">
                <a:solidFill>
                  <a:schemeClr val="tx1"/>
                </a:solidFill>
              </a:rPr>
              <a:t>变量之间关系的一种图形。它用</a:t>
            </a:r>
            <a:r>
              <a:rPr lang="zh-CN" altLang="zh-CN" sz="2600" dirty="0">
                <a:solidFill>
                  <a:srgbClr val="FF0000"/>
                </a:solidFill>
              </a:rPr>
              <a:t>纵轴</a:t>
            </a:r>
            <a:r>
              <a:rPr lang="zh-CN" altLang="zh-CN" sz="2600" dirty="0">
                <a:solidFill>
                  <a:schemeClr val="tx1"/>
                </a:solidFill>
              </a:rPr>
              <a:t>代表变量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，用</a:t>
            </a:r>
            <a:r>
              <a:rPr lang="zh-CN" altLang="zh-CN" sz="2600" dirty="0">
                <a:solidFill>
                  <a:srgbClr val="FF0000"/>
                </a:solidFill>
              </a:rPr>
              <a:t>横轴</a:t>
            </a:r>
            <a:r>
              <a:rPr lang="zh-CN" altLang="zh-CN" sz="2600" dirty="0">
                <a:solidFill>
                  <a:schemeClr val="tx1"/>
                </a:solidFill>
              </a:rPr>
              <a:t>代表变量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，用</a:t>
            </a:r>
            <a:r>
              <a:rPr lang="zh-CN" altLang="zh-CN" sz="2600" dirty="0">
                <a:solidFill>
                  <a:srgbClr val="FF0000"/>
                </a:solidFill>
              </a:rPr>
              <a:t>竖轴</a:t>
            </a:r>
            <a:r>
              <a:rPr lang="zh-CN" altLang="zh-CN" sz="2600" dirty="0">
                <a:solidFill>
                  <a:schemeClr val="tx1"/>
                </a:solidFill>
              </a:rPr>
              <a:t>表示变量</a:t>
            </a:r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zh-CN" altLang="zh-CN" sz="2600" dirty="0">
                <a:solidFill>
                  <a:schemeClr val="tx1"/>
                </a:solidFill>
              </a:rPr>
              <a:t>每组数据</a:t>
            </a:r>
            <a:r>
              <a:rPr lang="zh-CN" altLang="zh-CN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 </a:t>
            </a:r>
            <a:r>
              <a:rPr lang="zh-CN" altLang="zh-CN" sz="2600" dirty="0">
                <a:solidFill>
                  <a:schemeClr val="tx1"/>
                </a:solidFill>
              </a:rPr>
              <a:t>）在坐标系上用一个点来</a:t>
            </a:r>
            <a:r>
              <a:rPr lang="zh-CN" altLang="zh-CN" sz="2600" dirty="0" smtClean="0">
                <a:solidFill>
                  <a:schemeClr val="tx1"/>
                </a:solidFill>
              </a:rPr>
              <a:t>表示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多变量数据的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汇总与展示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50922121"/>
              </p:ext>
            </p:extLst>
          </p:nvPr>
        </p:nvGraphicFramePr>
        <p:xfrm>
          <a:off x="2699792" y="4005064"/>
          <a:ext cx="901700" cy="266700"/>
        </p:xfrm>
        <a:graphic>
          <a:graphicData uri="http://schemas.openxmlformats.org/presentationml/2006/ole">
            <p:oleObj spid="_x0000_s4114" name="公式" r:id="rId3" imgW="901440" imgH="266400" progId="Equation.3">
              <p:embed/>
            </p:oleObj>
          </a:graphicData>
        </a:graphic>
      </p:graphicFrame>
      <p:sp>
        <p:nvSpPr>
          <p:cNvPr id="5" name="副标题 2"/>
          <p:cNvSpPr txBox="1">
            <a:spLocks/>
          </p:cNvSpPr>
          <p:nvPr/>
        </p:nvSpPr>
        <p:spPr>
          <a:xfrm>
            <a:off x="4788024" y="1484784"/>
            <a:ext cx="3312368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zh-CN" sz="2600" dirty="0" smtClean="0">
                <a:solidFill>
                  <a:schemeClr val="tx1"/>
                </a:solidFill>
              </a:rPr>
              <a:t>三维散点图</a:t>
            </a:r>
            <a:r>
              <a:rPr lang="zh-CN" altLang="en-US" sz="2600" dirty="0" smtClean="0">
                <a:solidFill>
                  <a:schemeClr val="tx1"/>
                </a:solidFill>
              </a:rPr>
              <a:t>示例</a:t>
            </a:r>
            <a:r>
              <a:rPr lang="en-US" altLang="zh-CN" sz="2800" dirty="0" smtClean="0">
                <a:solidFill>
                  <a:srgbClr val="FF0000"/>
                </a:solidFill>
              </a:rPr>
              <a:t>2.12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r>
              <a:rPr lang="zh-CN" altLang="zh-CN" sz="2600" dirty="0">
                <a:solidFill>
                  <a:schemeClr val="tx1"/>
                </a:solidFill>
              </a:rPr>
              <a:t>绘制稻谷的产量与气温、水分之间的</a:t>
            </a:r>
            <a:r>
              <a:rPr lang="zh-CN" altLang="zh-CN" sz="2600" dirty="0" smtClean="0">
                <a:solidFill>
                  <a:schemeClr val="tx1"/>
                </a:solidFill>
              </a:rPr>
              <a:t>散点图</a:t>
            </a:r>
            <a:r>
              <a:rPr lang="zh-CN" altLang="en-US" sz="2600" dirty="0" smtClean="0">
                <a:solidFill>
                  <a:schemeClr val="tx1"/>
                </a:solidFill>
              </a:rPr>
              <a:t>。（用</a:t>
            </a:r>
            <a:r>
              <a:rPr lang="en-US" altLang="zh-CN" sz="2600" dirty="0" smtClean="0">
                <a:solidFill>
                  <a:srgbClr val="FF0000"/>
                </a:solidFill>
              </a:rPr>
              <a:t>SPSS</a:t>
            </a:r>
            <a:r>
              <a:rPr lang="zh-CN" altLang="en-US" sz="2600" dirty="0" smtClean="0">
                <a:solidFill>
                  <a:srgbClr val="FF0000"/>
                </a:solidFill>
              </a:rPr>
              <a:t>软件</a:t>
            </a:r>
            <a:r>
              <a:rPr lang="zh-CN" altLang="en-US" sz="2600" dirty="0" smtClean="0">
                <a:solidFill>
                  <a:schemeClr val="tx1"/>
                </a:solidFill>
              </a:rPr>
              <a:t>绘制，在</a:t>
            </a:r>
            <a:r>
              <a:rPr lang="en-US" altLang="zh-CN" sz="2600" dirty="0" smtClean="0">
                <a:solidFill>
                  <a:schemeClr val="tx1"/>
                </a:solidFill>
              </a:rPr>
              <a:t>Excel</a:t>
            </a:r>
            <a:r>
              <a:rPr lang="zh-CN" altLang="en-US" sz="2600" dirty="0" smtClean="0">
                <a:solidFill>
                  <a:schemeClr val="tx1"/>
                </a:solidFill>
              </a:rPr>
              <a:t>没有三维的散点图）</a:t>
            </a:r>
            <a:endParaRPr lang="zh-CN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375" y="4034980"/>
            <a:ext cx="2901666" cy="263438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圆角矩形标注 5"/>
          <p:cNvSpPr/>
          <p:nvPr/>
        </p:nvSpPr>
        <p:spPr>
          <a:xfrm>
            <a:off x="3707903" y="4861520"/>
            <a:ext cx="1123663" cy="655712"/>
          </a:xfrm>
          <a:prstGeom prst="wedgeRoundRectCallout">
            <a:avLst>
              <a:gd name="adj1" fmla="val 113794"/>
              <a:gd name="adj2" fmla="val 69246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/>
                </a:solidFill>
              </a:rPr>
              <a:t>三维散点图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8100392" y="3501008"/>
            <a:ext cx="936104" cy="2304256"/>
          </a:xfrm>
          <a:prstGeom prst="wedgeRectCallout">
            <a:avLst>
              <a:gd name="adj1" fmla="val -153075"/>
              <a:gd name="adj2" fmla="val 333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1400" b="1" dirty="0">
                <a:solidFill>
                  <a:schemeClr val="tx1"/>
                </a:solidFill>
              </a:rPr>
              <a:t>随着气温、降雨量的增加，稻谷的产量也会随着增加，但是到一定的程度上，产量有所下降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07552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484784"/>
            <a:ext cx="8136904" cy="5040560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rgbClr val="FF0000"/>
                </a:solidFill>
              </a:rPr>
              <a:t>     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雷达图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radar chart</a:t>
            </a:r>
            <a:r>
              <a:rPr lang="zh-CN" altLang="zh-CN" sz="2600" dirty="0">
                <a:solidFill>
                  <a:schemeClr val="tx1"/>
                </a:solidFill>
              </a:rPr>
              <a:t>）又称为</a:t>
            </a:r>
            <a:r>
              <a:rPr lang="zh-CN" altLang="zh-CN" sz="2600" dirty="0">
                <a:solidFill>
                  <a:srgbClr val="FF0000"/>
                </a:solidFill>
              </a:rPr>
              <a:t>蜘蛛网</a:t>
            </a:r>
            <a:r>
              <a:rPr lang="zh-CN" altLang="zh-CN" sz="2600" dirty="0" smtClean="0">
                <a:solidFill>
                  <a:srgbClr val="FF0000"/>
                </a:solidFill>
              </a:rPr>
              <a:t>图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是显示多个变量的常用图示方法，是财务</a:t>
            </a:r>
            <a:r>
              <a:rPr lang="zh-CN" altLang="zh-CN" sz="2600" dirty="0" smtClean="0">
                <a:solidFill>
                  <a:schemeClr val="tx1"/>
                </a:solidFill>
              </a:rPr>
              <a:t>分析</a:t>
            </a:r>
            <a:r>
              <a:rPr lang="zh-CN" altLang="en-US" sz="2600" dirty="0" smtClean="0">
                <a:solidFill>
                  <a:schemeClr val="tx1"/>
                </a:solidFill>
              </a:rPr>
              <a:t>图</a:t>
            </a:r>
            <a:r>
              <a:rPr lang="zh-CN" altLang="zh-CN" sz="2600" dirty="0" smtClean="0">
                <a:solidFill>
                  <a:schemeClr val="tx1"/>
                </a:solidFill>
              </a:rPr>
              <a:t>表</a:t>
            </a:r>
            <a:r>
              <a:rPr lang="zh-CN" altLang="zh-CN" sz="2600" dirty="0">
                <a:solidFill>
                  <a:schemeClr val="tx1"/>
                </a:solidFill>
              </a:rPr>
              <a:t>的一种</a:t>
            </a:r>
            <a:r>
              <a:rPr lang="zh-CN" altLang="zh-CN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600" dirty="0">
                <a:solidFill>
                  <a:schemeClr val="tx1"/>
                </a:solidFill>
              </a:rPr>
              <a:t> </a:t>
            </a:r>
            <a:r>
              <a:rPr lang="en-US" altLang="zh-CN" sz="2600" dirty="0" smtClean="0">
                <a:solidFill>
                  <a:schemeClr val="tx1"/>
                </a:solidFill>
              </a:rPr>
              <a:t>     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雷达图</a:t>
            </a:r>
            <a:r>
              <a:rPr lang="zh-CN" altLang="en-US" sz="2600" dirty="0" smtClean="0">
                <a:solidFill>
                  <a:srgbClr val="FF0000"/>
                </a:solidFill>
              </a:rPr>
              <a:t>示例</a:t>
            </a:r>
            <a:r>
              <a:rPr lang="en-US" altLang="zh-CN" sz="2800" dirty="0" smtClean="0">
                <a:solidFill>
                  <a:srgbClr val="FF0000"/>
                </a:solidFill>
              </a:rPr>
              <a:t>2.13</a:t>
            </a:r>
            <a:r>
              <a:rPr lang="zh-CN" altLang="en-US" sz="2800" dirty="0" smtClean="0">
                <a:solidFill>
                  <a:srgbClr val="FF0000"/>
                </a:solidFill>
              </a:rPr>
              <a:t>，</a:t>
            </a:r>
            <a:r>
              <a:rPr lang="zh-CN" altLang="zh-CN" sz="2400" dirty="0">
                <a:solidFill>
                  <a:schemeClr val="tx1"/>
                </a:solidFill>
              </a:rPr>
              <a:t>某地区</a:t>
            </a:r>
            <a:r>
              <a:rPr lang="en-US" altLang="zh-CN" sz="2400" dirty="0">
                <a:solidFill>
                  <a:schemeClr val="tx1"/>
                </a:solidFill>
              </a:rPr>
              <a:t>2014</a:t>
            </a:r>
            <a:r>
              <a:rPr lang="zh-CN" altLang="zh-CN" sz="2400" dirty="0">
                <a:solidFill>
                  <a:schemeClr val="tx1"/>
                </a:solidFill>
              </a:rPr>
              <a:t>年城镇居民与农村居民的人均消费支出数据，请绘制人均</a:t>
            </a:r>
            <a:r>
              <a:rPr lang="zh-CN" altLang="zh-CN" sz="2400" dirty="0" smtClean="0">
                <a:solidFill>
                  <a:schemeClr val="tx1"/>
                </a:solidFill>
              </a:rPr>
              <a:t>消费支出</a:t>
            </a:r>
            <a:r>
              <a:rPr lang="zh-CN" altLang="zh-CN" sz="2400" dirty="0">
                <a:solidFill>
                  <a:schemeClr val="tx1"/>
                </a:solidFill>
              </a:rPr>
              <a:t>的雷达图</a:t>
            </a:r>
            <a:r>
              <a:rPr lang="zh-CN" altLang="zh-CN" sz="2400" dirty="0" smtClean="0">
                <a:solidFill>
                  <a:schemeClr val="tx1"/>
                </a:solidFill>
              </a:rPr>
              <a:t>。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多变量数据的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汇总与展示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10909364"/>
              </p:ext>
            </p:extLst>
          </p:nvPr>
        </p:nvGraphicFramePr>
        <p:xfrm>
          <a:off x="611560" y="3298440"/>
          <a:ext cx="3787140" cy="35364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5915"/>
                <a:gridCol w="932180"/>
                <a:gridCol w="1249045"/>
              </a:tblGrid>
              <a:tr h="28803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表</a:t>
                      </a:r>
                      <a:r>
                        <a:rPr lang="en-US" sz="1600" kern="0" dirty="0">
                          <a:effectLst/>
                        </a:rPr>
                        <a:t>2-15 </a:t>
                      </a:r>
                      <a:r>
                        <a:rPr lang="zh-CN" sz="1600" kern="0" dirty="0">
                          <a:effectLst/>
                        </a:rPr>
                        <a:t>城镇居民与农村居民的人均消费支出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项</a:t>
                      </a:r>
                      <a:r>
                        <a:rPr lang="en-US" sz="1600" kern="0" dirty="0">
                          <a:effectLst/>
                        </a:rPr>
                        <a:t>  </a:t>
                      </a:r>
                      <a:r>
                        <a:rPr lang="zh-CN" sz="1600" kern="0" dirty="0">
                          <a:effectLst/>
                        </a:rPr>
                        <a:t>目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城镇居民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农村居民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食品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45.59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37.12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家庭设备用品及服务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12.13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14.35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交通通讯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8.36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11.08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居住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15.87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10.74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衣着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5.67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9.79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医疗保健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5.96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7.31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教育文化娱乐服务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4.20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6.30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杂项商品与服务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2.21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3.30</a:t>
                      </a:r>
                      <a:endParaRPr lang="zh-CN" sz="12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816424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4"/>
          <p:cNvSpPr/>
          <p:nvPr/>
        </p:nvSpPr>
        <p:spPr>
          <a:xfrm>
            <a:off x="7668344" y="3000581"/>
            <a:ext cx="1296144" cy="576064"/>
          </a:xfrm>
          <a:prstGeom prst="wedgeRoundRectCallout">
            <a:avLst>
              <a:gd name="adj1" fmla="val -121615"/>
              <a:gd name="adj2" fmla="val 165802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Excel</a:t>
            </a:r>
            <a:r>
              <a:rPr lang="zh-CN" altLang="en-US" b="1" dirty="0" smtClean="0">
                <a:solidFill>
                  <a:schemeClr val="tx1"/>
                </a:solidFill>
              </a:rPr>
              <a:t>绘制雷达图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6" name="下弧形箭头 5"/>
          <p:cNvSpPr/>
          <p:nvPr/>
        </p:nvSpPr>
        <p:spPr>
          <a:xfrm>
            <a:off x="4355976" y="5949280"/>
            <a:ext cx="1296144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07552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136904" cy="3312368"/>
          </a:xfrm>
        </p:spPr>
        <p:txBody>
          <a:bodyPr>
            <a:normAutofit/>
          </a:bodyPr>
          <a:lstStyle/>
          <a:p>
            <a:pPr algn="l"/>
            <a:r>
              <a:rPr lang="en-US" altLang="zh-CN" sz="2600" dirty="0" smtClean="0">
                <a:solidFill>
                  <a:schemeClr val="tx1"/>
                </a:solidFill>
              </a:rPr>
              <a:t>      </a:t>
            </a:r>
            <a:r>
              <a:rPr lang="zh-CN" altLang="zh-CN" sz="2600" dirty="0" smtClean="0">
                <a:solidFill>
                  <a:srgbClr val="FF0000"/>
                </a:solidFill>
              </a:rPr>
              <a:t>气泡图</a:t>
            </a:r>
            <a:r>
              <a:rPr lang="zh-CN" altLang="zh-CN" sz="2600" dirty="0">
                <a:solidFill>
                  <a:schemeClr val="tx1"/>
                </a:solidFill>
              </a:rPr>
              <a:t>（</a:t>
            </a:r>
            <a:r>
              <a:rPr lang="en-US" altLang="zh-CN" sz="2600" dirty="0">
                <a:solidFill>
                  <a:srgbClr val="FF0000"/>
                </a:solidFill>
              </a:rPr>
              <a:t>bubble chart</a:t>
            </a:r>
            <a:r>
              <a:rPr lang="zh-CN" altLang="zh-CN" sz="2600" dirty="0">
                <a:solidFill>
                  <a:schemeClr val="tx1"/>
                </a:solidFill>
              </a:rPr>
              <a:t>）通常用于展示</a:t>
            </a:r>
            <a:r>
              <a:rPr lang="zh-CN" altLang="zh-CN" sz="2600" dirty="0">
                <a:solidFill>
                  <a:srgbClr val="FF0000"/>
                </a:solidFill>
              </a:rPr>
              <a:t>三个变量之间</a:t>
            </a:r>
            <a:r>
              <a:rPr lang="zh-CN" altLang="zh-CN" sz="2600" dirty="0">
                <a:solidFill>
                  <a:schemeClr val="tx1"/>
                </a:solidFill>
              </a:rPr>
              <a:t>的</a:t>
            </a:r>
            <a:r>
              <a:rPr lang="zh-CN" altLang="zh-CN" sz="2600" dirty="0" smtClean="0">
                <a:solidFill>
                  <a:schemeClr val="tx1"/>
                </a:solidFill>
              </a:rPr>
              <a:t>关系</a:t>
            </a:r>
            <a:r>
              <a:rPr lang="zh-CN" altLang="en-US" sz="2600" dirty="0" smtClean="0">
                <a:solidFill>
                  <a:schemeClr val="tx1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气泡图与散点图相似，不同之处在于，气泡图允许在图表中额外加入一个表示</a:t>
            </a:r>
            <a:r>
              <a:rPr lang="zh-CN" altLang="zh-CN" sz="2600" dirty="0">
                <a:solidFill>
                  <a:srgbClr val="FF0000"/>
                </a:solidFill>
              </a:rPr>
              <a:t>大小的</a:t>
            </a:r>
            <a:r>
              <a:rPr lang="zh-CN" altLang="zh-CN" sz="2600" dirty="0" smtClean="0">
                <a:solidFill>
                  <a:srgbClr val="FF0000"/>
                </a:solidFill>
              </a:rPr>
              <a:t>变量</a:t>
            </a:r>
            <a:r>
              <a:rPr lang="zh-CN" altLang="en-US" sz="2600" dirty="0" smtClean="0">
                <a:solidFill>
                  <a:srgbClr val="FF0000"/>
                </a:solidFill>
              </a:rPr>
              <a:t>。</a:t>
            </a:r>
            <a:endParaRPr lang="en-US" altLang="zh-CN" sz="2600" dirty="0" smtClean="0">
              <a:solidFill>
                <a:srgbClr val="FF0000"/>
              </a:solidFill>
            </a:endParaRPr>
          </a:p>
          <a:p>
            <a:pPr algn="l"/>
            <a:r>
              <a:rPr lang="en-US" altLang="zh-CN" sz="2600" dirty="0">
                <a:solidFill>
                  <a:srgbClr val="FF0000"/>
                </a:solidFill>
              </a:rPr>
              <a:t> </a:t>
            </a:r>
            <a:r>
              <a:rPr lang="en-US" altLang="zh-CN" sz="2600" dirty="0" smtClean="0">
                <a:solidFill>
                  <a:srgbClr val="FF0000"/>
                </a:solidFill>
              </a:rPr>
              <a:t>      </a:t>
            </a:r>
            <a:r>
              <a:rPr lang="zh-CN" altLang="en-US" sz="2600" dirty="0" smtClean="0">
                <a:solidFill>
                  <a:schemeClr val="tx1"/>
                </a:solidFill>
              </a:rPr>
              <a:t>气泡图示例</a:t>
            </a:r>
            <a:r>
              <a:rPr lang="en-US" altLang="zh-CN" sz="2800" dirty="0" smtClean="0">
                <a:solidFill>
                  <a:srgbClr val="FF0000"/>
                </a:solidFill>
              </a:rPr>
              <a:t>2.14</a:t>
            </a:r>
            <a:r>
              <a:rPr lang="zh-CN" altLang="en-US" sz="2800" dirty="0" smtClean="0">
                <a:solidFill>
                  <a:srgbClr val="FF0000"/>
                </a:solidFill>
              </a:rPr>
              <a:t>，</a:t>
            </a:r>
            <a:r>
              <a:rPr lang="zh-CN" altLang="zh-CN" sz="2600" dirty="0">
                <a:solidFill>
                  <a:schemeClr val="tx1"/>
                </a:solidFill>
              </a:rPr>
              <a:t>绘制稻谷的产量与气温、水分之间的气泡图。</a:t>
            </a:r>
            <a:endParaRPr lang="zh-CN" altLang="zh-CN" sz="2600" b="1" dirty="0">
              <a:solidFill>
                <a:schemeClr val="tx1"/>
              </a:solidFill>
            </a:endParaRPr>
          </a:p>
          <a:p>
            <a:pPr algn="l"/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多变量数据的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</a:rPr>
              <a:t>汇总与展示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6264696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标注 1"/>
          <p:cNvSpPr/>
          <p:nvPr/>
        </p:nvSpPr>
        <p:spPr>
          <a:xfrm>
            <a:off x="7555341" y="3603430"/>
            <a:ext cx="1152128" cy="2664296"/>
          </a:xfrm>
          <a:prstGeom prst="wedgeRectCallout">
            <a:avLst>
              <a:gd name="adj1" fmla="val -198462"/>
              <a:gd name="adj2" fmla="val -4936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dirty="0">
                <a:solidFill>
                  <a:schemeClr val="tx1"/>
                </a:solidFill>
              </a:rPr>
              <a:t>随着气温、降雨量的增加，稻谷的产量也会随着增加，但是到一定的程度上，产量有所下降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07552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8280920" cy="4536504"/>
          </a:xfrm>
        </p:spPr>
        <p:txBody>
          <a:bodyPr/>
          <a:lstStyle/>
          <a:p>
            <a:pPr algn="l"/>
            <a:endParaRPr lang="zh-CN" altLang="en-US" dirty="0"/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2.4</a:t>
            </a:r>
            <a:r>
              <a:rPr lang="zh-CN" altLang="en-US" sz="3200" dirty="0">
                <a:solidFill>
                  <a:schemeClr val="tx1"/>
                </a:solidFill>
              </a:rPr>
              <a:t>规范</a:t>
            </a:r>
            <a:r>
              <a:rPr lang="zh-CN" altLang="zh-CN" sz="3200" dirty="0" smtClean="0">
                <a:solidFill>
                  <a:schemeClr val="tx1"/>
                </a:solidFill>
              </a:rPr>
              <a:t>合理</a:t>
            </a:r>
            <a:r>
              <a:rPr lang="zh-CN" altLang="zh-CN" sz="3200" dirty="0">
                <a:solidFill>
                  <a:schemeClr val="tx1"/>
                </a:solidFill>
              </a:rPr>
              <a:t>使用</a:t>
            </a:r>
            <a:r>
              <a:rPr lang="zh-CN" altLang="zh-CN" sz="3200" dirty="0" smtClean="0">
                <a:solidFill>
                  <a:schemeClr val="tx1"/>
                </a:solidFill>
              </a:rPr>
              <a:t>图表</a:t>
            </a:r>
            <a:r>
              <a:rPr lang="zh-CN" altLang="zh-CN" sz="3200" dirty="0" smtClean="0"/>
              <a:t>图表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="" xmlns:p14="http://schemas.microsoft.com/office/powerpoint/2010/main" val="380287180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流程图: 直接访问存储器 4"/>
          <p:cNvSpPr/>
          <p:nvPr/>
        </p:nvSpPr>
        <p:spPr>
          <a:xfrm>
            <a:off x="2339752" y="5013176"/>
            <a:ext cx="4680520" cy="1008112"/>
          </a:xfrm>
          <a:prstGeom prst="flowChartMagneticDrum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dirty="0">
                <a:solidFill>
                  <a:schemeClr val="tx1"/>
                </a:solidFill>
              </a:rPr>
              <a:t>因此我们要合理地规范使用统计表和统计图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07552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776864" cy="4608512"/>
          </a:xfrm>
        </p:spPr>
        <p:txBody>
          <a:bodyPr>
            <a:normAutofit/>
          </a:bodyPr>
          <a:lstStyle/>
          <a:p>
            <a:pPr algn="l"/>
            <a:r>
              <a:rPr lang="en-US" altLang="zh-CN" sz="2800" dirty="0" smtClean="0">
                <a:solidFill>
                  <a:srgbClr val="FF0000"/>
                </a:solidFill>
              </a:rPr>
              <a:t>  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数据</a:t>
            </a:r>
            <a:r>
              <a:rPr lang="zh-CN" altLang="zh-CN" sz="2800" dirty="0">
                <a:solidFill>
                  <a:srgbClr val="FF0000"/>
                </a:solidFill>
              </a:rPr>
              <a:t>的</a:t>
            </a:r>
            <a:r>
              <a:rPr lang="zh-CN" altLang="zh-CN" sz="2800" dirty="0" smtClean="0">
                <a:solidFill>
                  <a:srgbClr val="FF0000"/>
                </a:solidFill>
              </a:rPr>
              <a:t>预处理</a:t>
            </a:r>
            <a:r>
              <a:rPr lang="zh-CN" altLang="en-US" sz="2800" dirty="0" smtClean="0">
                <a:solidFill>
                  <a:srgbClr val="FF0000"/>
                </a:solidFill>
              </a:rPr>
              <a:t>（</a:t>
            </a:r>
            <a:r>
              <a:rPr lang="en-US" altLang="zh-CN" sz="2800" dirty="0" smtClean="0">
                <a:solidFill>
                  <a:srgbClr val="FF0000"/>
                </a:solidFill>
              </a:rPr>
              <a:t>data preprocessing</a:t>
            </a:r>
            <a:r>
              <a:rPr lang="zh-CN" altLang="en-US" sz="2800" dirty="0">
                <a:solidFill>
                  <a:srgbClr val="FF0000"/>
                </a:solidFill>
              </a:rPr>
              <a:t>）</a:t>
            </a:r>
            <a:r>
              <a:rPr lang="zh-CN" altLang="zh-CN" sz="2800" dirty="0" smtClean="0">
                <a:solidFill>
                  <a:schemeClr val="tx1"/>
                </a:solidFill>
              </a:rPr>
              <a:t>是</a:t>
            </a:r>
            <a:r>
              <a:rPr lang="zh-CN" altLang="zh-CN" sz="2800" dirty="0">
                <a:solidFill>
                  <a:schemeClr val="tx1"/>
                </a:solidFill>
              </a:rPr>
              <a:t>指在主要的处理以前对数据进行的一些</a:t>
            </a:r>
            <a:r>
              <a:rPr lang="zh-CN" altLang="zh-CN" sz="2800" dirty="0" smtClean="0">
                <a:solidFill>
                  <a:schemeClr val="tx1"/>
                </a:solidFill>
              </a:rPr>
              <a:t>处理</a:t>
            </a:r>
            <a:r>
              <a:rPr lang="zh-CN" altLang="en-US" sz="2800" dirty="0" smtClean="0">
                <a:solidFill>
                  <a:schemeClr val="tx1"/>
                </a:solidFill>
              </a:rPr>
              <a:t>，</a:t>
            </a:r>
            <a:r>
              <a:rPr lang="zh-CN" altLang="zh-CN" sz="2800" dirty="0" smtClean="0">
                <a:solidFill>
                  <a:schemeClr val="tx1"/>
                </a:solidFill>
              </a:rPr>
              <a:t>内容</a:t>
            </a:r>
            <a:r>
              <a:rPr lang="zh-CN" altLang="zh-CN" sz="2800" dirty="0">
                <a:solidFill>
                  <a:schemeClr val="tx1"/>
                </a:solidFill>
              </a:rPr>
              <a:t>包括数据的</a:t>
            </a:r>
            <a:r>
              <a:rPr lang="zh-CN" altLang="zh-CN" sz="2800" dirty="0">
                <a:solidFill>
                  <a:srgbClr val="FF0000"/>
                </a:solidFill>
              </a:rPr>
              <a:t>审核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rgbClr val="FF0000"/>
                </a:solidFill>
              </a:rPr>
              <a:t>筛选</a:t>
            </a:r>
            <a:r>
              <a:rPr lang="zh-CN" altLang="zh-CN" sz="2800" dirty="0">
                <a:solidFill>
                  <a:schemeClr val="tx1"/>
                </a:solidFill>
              </a:rPr>
              <a:t>以及</a:t>
            </a:r>
            <a:r>
              <a:rPr lang="zh-CN" altLang="zh-CN" sz="2800" dirty="0">
                <a:solidFill>
                  <a:srgbClr val="FF0000"/>
                </a:solidFill>
              </a:rPr>
              <a:t>排序</a:t>
            </a:r>
            <a:r>
              <a:rPr lang="zh-CN" altLang="zh-CN" sz="2800" dirty="0">
                <a:solidFill>
                  <a:schemeClr val="tx1"/>
                </a:solidFill>
              </a:rPr>
              <a:t>等等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             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统计数据的初步处理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="" xmlns:p14="http://schemas.microsoft.com/office/powerpoint/2010/main" val="1434151789"/>
              </p:ext>
            </p:extLst>
          </p:nvPr>
        </p:nvGraphicFramePr>
        <p:xfrm>
          <a:off x="1547664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7560564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8352928" cy="4896544"/>
          </a:xfrm>
        </p:spPr>
        <p:txBody>
          <a:bodyPr/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2.4.1 </a:t>
            </a:r>
            <a:r>
              <a:rPr lang="zh-CN" altLang="zh-CN" sz="2800" dirty="0">
                <a:solidFill>
                  <a:schemeClr val="tx1"/>
                </a:solidFill>
              </a:rPr>
              <a:t>选择合理的图表类型</a:t>
            </a:r>
          </a:p>
          <a:p>
            <a:pPr algn="l">
              <a:buClr>
                <a:srgbClr val="FF0000"/>
              </a:buClr>
            </a:pPr>
            <a:r>
              <a:rPr lang="en-US" altLang="zh-CN" b="1" dirty="0" smtClean="0"/>
              <a:t>          </a:t>
            </a:r>
            <a:r>
              <a:rPr lang="en-US" altLang="zh-CN" sz="2600" dirty="0" smtClean="0">
                <a:solidFill>
                  <a:schemeClr val="tx1"/>
                </a:solidFill>
              </a:rPr>
              <a:t>Excel</a:t>
            </a:r>
            <a:r>
              <a:rPr lang="zh-CN" altLang="zh-CN" sz="2600" dirty="0">
                <a:solidFill>
                  <a:schemeClr val="tx1"/>
                </a:solidFill>
              </a:rPr>
              <a:t>支持包括</a:t>
            </a:r>
            <a:r>
              <a:rPr lang="zh-CN" altLang="zh-CN" sz="2600" dirty="0">
                <a:solidFill>
                  <a:srgbClr val="FF0000"/>
                </a:solidFill>
              </a:rPr>
              <a:t>柱形图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0070C0"/>
                </a:solidFill>
              </a:rPr>
              <a:t>条形图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7030A0"/>
                </a:solidFill>
              </a:rPr>
              <a:t>折线图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C00000"/>
                </a:solidFill>
              </a:rPr>
              <a:t>饼图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00B050"/>
                </a:solidFill>
              </a:rPr>
              <a:t>面积图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en-US" altLang="zh-CN" sz="2600" dirty="0">
                <a:solidFill>
                  <a:srgbClr val="FFFF00"/>
                </a:solidFill>
              </a:rPr>
              <a:t>XY</a:t>
            </a:r>
            <a:r>
              <a:rPr lang="zh-CN" altLang="zh-CN" sz="2600" dirty="0">
                <a:solidFill>
                  <a:srgbClr val="FFFF00"/>
                </a:solidFill>
              </a:rPr>
              <a:t>散点图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气泡图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0070C0"/>
                </a:solidFill>
              </a:rPr>
              <a:t>圆环图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FFC000"/>
                </a:solidFill>
              </a:rPr>
              <a:t>股份图</a:t>
            </a:r>
            <a:r>
              <a:rPr lang="zh-CN" altLang="zh-CN" sz="2600" dirty="0">
                <a:solidFill>
                  <a:schemeClr val="tx1"/>
                </a:solidFill>
              </a:rPr>
              <a:t>等在内的多种图表</a:t>
            </a:r>
            <a:r>
              <a:rPr lang="zh-CN" altLang="zh-CN" sz="2600" dirty="0" smtClean="0">
                <a:solidFill>
                  <a:schemeClr val="tx1"/>
                </a:solidFill>
              </a:rPr>
              <a:t>类型</a:t>
            </a:r>
            <a:r>
              <a:rPr lang="zh-CN" altLang="en-US" sz="2600" dirty="0" smtClean="0">
                <a:solidFill>
                  <a:schemeClr val="tx1"/>
                </a:solidFill>
              </a:rPr>
              <a:t>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2.4.2</a:t>
            </a:r>
            <a:r>
              <a:rPr lang="en-US" altLang="zh-CN" sz="2600" dirty="0" smtClean="0">
                <a:solidFill>
                  <a:schemeClr val="tx1"/>
                </a:solidFill>
              </a:rPr>
              <a:t>  </a:t>
            </a:r>
            <a:r>
              <a:rPr lang="zh-CN" altLang="en-US" sz="2800" dirty="0" smtClean="0">
                <a:solidFill>
                  <a:schemeClr val="tx1"/>
                </a:solidFill>
              </a:rPr>
              <a:t>统计表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600" dirty="0" smtClean="0">
                <a:solidFill>
                  <a:schemeClr val="tx1"/>
                </a:solidFill>
              </a:rPr>
              <a:t>统计表</a:t>
            </a:r>
            <a:r>
              <a:rPr lang="zh-CN" altLang="en-US" sz="2600" dirty="0" smtClean="0">
                <a:solidFill>
                  <a:srgbClr val="FF0000"/>
                </a:solidFill>
              </a:rPr>
              <a:t>定义</a:t>
            </a:r>
            <a:r>
              <a:rPr lang="zh-CN" altLang="en-US" sz="2600" dirty="0" smtClean="0">
                <a:solidFill>
                  <a:schemeClr val="tx1"/>
                </a:solidFill>
              </a:rPr>
              <a:t>：</a:t>
            </a:r>
            <a:r>
              <a:rPr lang="zh-CN" altLang="zh-CN" sz="2600" dirty="0" smtClean="0">
                <a:solidFill>
                  <a:schemeClr val="tx1"/>
                </a:solidFill>
              </a:rPr>
              <a:t>是</a:t>
            </a:r>
            <a:r>
              <a:rPr lang="zh-CN" altLang="zh-CN" sz="2600" dirty="0">
                <a:solidFill>
                  <a:schemeClr val="tx1"/>
                </a:solidFill>
              </a:rPr>
              <a:t>以</a:t>
            </a:r>
            <a:r>
              <a:rPr lang="zh-CN" altLang="zh-CN" sz="2600" dirty="0">
                <a:solidFill>
                  <a:srgbClr val="FF0000"/>
                </a:solidFill>
              </a:rPr>
              <a:t>纵横交叉</a:t>
            </a:r>
            <a:r>
              <a:rPr lang="zh-CN" altLang="zh-CN" sz="2600" dirty="0">
                <a:solidFill>
                  <a:schemeClr val="tx1"/>
                </a:solidFill>
              </a:rPr>
              <a:t>的线条所绘制的</a:t>
            </a:r>
            <a:r>
              <a:rPr lang="zh-CN" altLang="zh-CN" sz="2600" dirty="0">
                <a:solidFill>
                  <a:srgbClr val="FF0000"/>
                </a:solidFill>
              </a:rPr>
              <a:t>表格</a:t>
            </a:r>
            <a:r>
              <a:rPr lang="zh-CN" altLang="zh-CN" sz="2600" dirty="0">
                <a:solidFill>
                  <a:schemeClr val="tx1"/>
                </a:solidFill>
              </a:rPr>
              <a:t>来表现统计资料的一种形式。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2.4</a:t>
            </a:r>
            <a:r>
              <a:rPr lang="zh-CN" altLang="en-US" sz="3200" dirty="0">
                <a:solidFill>
                  <a:schemeClr val="tx1"/>
                </a:solidFill>
              </a:rPr>
              <a:t>规范</a:t>
            </a:r>
            <a:r>
              <a:rPr lang="zh-CN" altLang="zh-CN" sz="3200" dirty="0" smtClean="0">
                <a:solidFill>
                  <a:schemeClr val="tx1"/>
                </a:solidFill>
              </a:rPr>
              <a:t>合理</a:t>
            </a:r>
            <a:r>
              <a:rPr lang="zh-CN" altLang="zh-CN" sz="3200" dirty="0">
                <a:solidFill>
                  <a:schemeClr val="tx1"/>
                </a:solidFill>
              </a:rPr>
              <a:t>使用</a:t>
            </a:r>
            <a:r>
              <a:rPr lang="zh-CN" altLang="zh-CN" sz="3200" dirty="0" smtClean="0">
                <a:solidFill>
                  <a:schemeClr val="tx1"/>
                </a:solidFill>
              </a:rPr>
              <a:t>图表</a:t>
            </a:r>
            <a:r>
              <a:rPr lang="zh-CN" altLang="zh-CN" sz="3200" dirty="0" smtClean="0"/>
              <a:t>图表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="" xmlns:p14="http://schemas.microsoft.com/office/powerpoint/2010/main" val="565415214"/>
              </p:ext>
            </p:extLst>
          </p:nvPr>
        </p:nvGraphicFramePr>
        <p:xfrm>
          <a:off x="683568" y="4388927"/>
          <a:ext cx="2736304" cy="2492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左右箭头 4"/>
          <p:cNvSpPr/>
          <p:nvPr/>
        </p:nvSpPr>
        <p:spPr>
          <a:xfrm>
            <a:off x="3923928" y="5203327"/>
            <a:ext cx="2117261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="" xmlns:p14="http://schemas.microsoft.com/office/powerpoint/2010/main" val="3157187777"/>
              </p:ext>
            </p:extLst>
          </p:nvPr>
        </p:nvGraphicFramePr>
        <p:xfrm>
          <a:off x="5580112" y="4379257"/>
          <a:ext cx="3024336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="" xmlns:p14="http://schemas.microsoft.com/office/powerpoint/2010/main" val="24851020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 animBg="1"/>
      <p:bldGraphic spid="7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136904" cy="4680520"/>
          </a:xfrm>
        </p:spPr>
        <p:txBody>
          <a:bodyPr>
            <a:normAutofit/>
          </a:bodyPr>
          <a:lstStyle/>
          <a:p>
            <a:pPr marL="1714500" lvl="3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600" dirty="0">
                <a:solidFill>
                  <a:schemeClr val="tx1"/>
                </a:solidFill>
              </a:rPr>
              <a:t>统计表形式的</a:t>
            </a:r>
            <a:r>
              <a:rPr lang="zh-CN" altLang="zh-CN" sz="2600" dirty="0" smtClean="0">
                <a:solidFill>
                  <a:schemeClr val="tx1"/>
                </a:solidFill>
              </a:rPr>
              <a:t>设计</a:t>
            </a:r>
            <a:r>
              <a:rPr lang="zh-CN" altLang="en-US" sz="2600" dirty="0" smtClean="0">
                <a:solidFill>
                  <a:schemeClr val="tx1"/>
                </a:solidFill>
              </a:rPr>
              <a:t>（具体见书本</a:t>
            </a:r>
            <a:r>
              <a:rPr lang="en-US" altLang="zh-CN" sz="2600" dirty="0" smtClean="0">
                <a:solidFill>
                  <a:schemeClr val="tx1"/>
                </a:solidFill>
              </a:rPr>
              <a:t>6</a:t>
            </a:r>
            <a:r>
              <a:rPr lang="zh-CN" altLang="en-US" sz="2600" dirty="0" smtClean="0">
                <a:solidFill>
                  <a:schemeClr val="tx1"/>
                </a:solidFill>
              </a:rPr>
              <a:t>大步骤）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714500" lvl="3" indent="-342900" algn="l">
              <a:buClr>
                <a:srgbClr val="FF0000"/>
              </a:buClr>
              <a:buFont typeface="Arial" pitchFamily="34" charset="0"/>
              <a:buChar char="•"/>
            </a:pPr>
            <a:endParaRPr lang="en-US" altLang="zh-CN" sz="2600" dirty="0" smtClean="0">
              <a:solidFill>
                <a:schemeClr val="tx1"/>
              </a:solidFill>
            </a:endParaRPr>
          </a:p>
          <a:p>
            <a:pPr marL="1714500" lvl="3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600" dirty="0">
                <a:solidFill>
                  <a:schemeClr val="tx1"/>
                </a:solidFill>
              </a:rPr>
              <a:t>统计表内容的</a:t>
            </a:r>
            <a:r>
              <a:rPr lang="zh-CN" altLang="zh-CN" sz="2600" dirty="0" smtClean="0">
                <a:solidFill>
                  <a:schemeClr val="tx1"/>
                </a:solidFill>
              </a:rPr>
              <a:t>设计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3" algn="l">
              <a:buClr>
                <a:srgbClr val="FF0000"/>
              </a:buClr>
            </a:pPr>
            <a:r>
              <a:rPr lang="en-US" altLang="zh-CN" sz="2400" dirty="0" smtClean="0">
                <a:solidFill>
                  <a:srgbClr val="FF0000"/>
                </a:solidFill>
              </a:rPr>
              <a:t>       </a:t>
            </a:r>
            <a:r>
              <a:rPr lang="zh-CN" altLang="zh-CN" sz="2400" dirty="0" smtClean="0">
                <a:solidFill>
                  <a:srgbClr val="FF0000"/>
                </a:solidFill>
              </a:rPr>
              <a:t>总标题简练</a:t>
            </a:r>
            <a:r>
              <a:rPr lang="zh-CN" altLang="en-US" sz="2400" dirty="0" smtClean="0">
                <a:solidFill>
                  <a:schemeClr val="tx1"/>
                </a:solidFill>
              </a:rPr>
              <a:t>、</a:t>
            </a:r>
            <a:r>
              <a:rPr lang="zh-CN" altLang="zh-CN" sz="2400" dirty="0">
                <a:solidFill>
                  <a:srgbClr val="FFC000"/>
                </a:solidFill>
              </a:rPr>
              <a:t>主词和宾词</a:t>
            </a:r>
            <a:r>
              <a:rPr lang="zh-CN" altLang="zh-CN" sz="2400" dirty="0" smtClean="0">
                <a:solidFill>
                  <a:srgbClr val="FFC000"/>
                </a:solidFill>
              </a:rPr>
              <a:t>之间遵守原则</a:t>
            </a:r>
            <a:r>
              <a:rPr lang="zh-CN" altLang="en-US" sz="2400" dirty="0" smtClean="0">
                <a:solidFill>
                  <a:schemeClr val="tx1"/>
                </a:solidFill>
              </a:rPr>
              <a:t>、</a:t>
            </a:r>
            <a:r>
              <a:rPr lang="zh-CN" altLang="zh-CN" sz="2400" dirty="0">
                <a:solidFill>
                  <a:srgbClr val="00B050"/>
                </a:solidFill>
              </a:rPr>
              <a:t>主词之间或宾词</a:t>
            </a:r>
            <a:r>
              <a:rPr lang="zh-CN" altLang="zh-CN" sz="2400" dirty="0" smtClean="0">
                <a:solidFill>
                  <a:srgbClr val="00B050"/>
                </a:solidFill>
              </a:rPr>
              <a:t>之间</a:t>
            </a:r>
            <a:r>
              <a:rPr lang="zh-CN" altLang="en-US" sz="2400" dirty="0" smtClean="0">
                <a:solidFill>
                  <a:srgbClr val="00B050"/>
                </a:solidFill>
              </a:rPr>
              <a:t>排列</a:t>
            </a:r>
            <a:r>
              <a:rPr lang="zh-CN" altLang="zh-CN" sz="2400" dirty="0" smtClean="0">
                <a:solidFill>
                  <a:srgbClr val="00B050"/>
                </a:solidFill>
              </a:rPr>
              <a:t>次序</a:t>
            </a:r>
            <a:r>
              <a:rPr lang="zh-CN" altLang="en-US" sz="2400" dirty="0" smtClean="0">
                <a:solidFill>
                  <a:schemeClr val="tx1"/>
                </a:solidFill>
              </a:rPr>
              <a:t>、</a:t>
            </a:r>
            <a:r>
              <a:rPr lang="zh-CN" altLang="zh-CN" sz="2400" dirty="0">
                <a:solidFill>
                  <a:srgbClr val="7030A0"/>
                </a:solidFill>
              </a:rPr>
              <a:t>指标数值的计算</a:t>
            </a:r>
            <a:r>
              <a:rPr lang="zh-CN" altLang="zh-CN" sz="2400" dirty="0" smtClean="0">
                <a:solidFill>
                  <a:srgbClr val="7030A0"/>
                </a:solidFill>
              </a:rPr>
              <a:t>单位</a:t>
            </a:r>
            <a:endParaRPr lang="en-US" altLang="zh-CN" sz="2400" dirty="0" smtClean="0">
              <a:solidFill>
                <a:srgbClr val="7030A0"/>
              </a:solidFill>
            </a:endParaRPr>
          </a:p>
          <a:p>
            <a:pPr lvl="3" algn="l">
              <a:buClr>
                <a:srgbClr val="FF0000"/>
              </a:buClr>
            </a:pPr>
            <a:endParaRPr lang="en-US" altLang="zh-CN" sz="2400" dirty="0" smtClean="0">
              <a:solidFill>
                <a:srgbClr val="7030A0"/>
              </a:solidFill>
            </a:endParaRPr>
          </a:p>
          <a:p>
            <a:pPr marL="1714500" lvl="3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600" dirty="0">
                <a:solidFill>
                  <a:schemeClr val="tx1"/>
                </a:solidFill>
              </a:rPr>
              <a:t>统计表制表技术</a:t>
            </a:r>
            <a:r>
              <a:rPr lang="zh-CN" altLang="zh-CN" sz="2600" dirty="0" smtClean="0">
                <a:solidFill>
                  <a:schemeClr val="tx1"/>
                </a:solidFill>
              </a:rPr>
              <a:t>要求</a:t>
            </a:r>
            <a:r>
              <a:rPr lang="zh-CN" altLang="en-US" sz="2600" dirty="0" smtClean="0">
                <a:solidFill>
                  <a:schemeClr val="tx1"/>
                </a:solidFill>
              </a:rPr>
              <a:t>（</a:t>
            </a:r>
            <a:r>
              <a:rPr lang="en-US" altLang="zh-CN" sz="2600" dirty="0" smtClean="0">
                <a:solidFill>
                  <a:schemeClr val="tx1"/>
                </a:solidFill>
              </a:rPr>
              <a:t>4</a:t>
            </a:r>
            <a:r>
              <a:rPr lang="zh-CN" altLang="en-US" sz="2600" dirty="0" smtClean="0">
                <a:solidFill>
                  <a:schemeClr val="tx1"/>
                </a:solidFill>
              </a:rPr>
              <a:t>大要求）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2.4</a:t>
            </a:r>
            <a:r>
              <a:rPr lang="zh-CN" altLang="en-US" sz="3200" dirty="0">
                <a:solidFill>
                  <a:schemeClr val="tx1"/>
                </a:solidFill>
              </a:rPr>
              <a:t>规范</a:t>
            </a:r>
            <a:r>
              <a:rPr lang="zh-CN" altLang="zh-CN" sz="3200" dirty="0" smtClean="0">
                <a:solidFill>
                  <a:schemeClr val="tx1"/>
                </a:solidFill>
              </a:rPr>
              <a:t>合理</a:t>
            </a:r>
            <a:r>
              <a:rPr lang="zh-CN" altLang="zh-CN" sz="3200" dirty="0">
                <a:solidFill>
                  <a:schemeClr val="tx1"/>
                </a:solidFill>
              </a:rPr>
              <a:t>使用</a:t>
            </a:r>
            <a:r>
              <a:rPr lang="zh-CN" altLang="zh-CN" sz="3200" dirty="0" smtClean="0">
                <a:solidFill>
                  <a:schemeClr val="tx1"/>
                </a:solidFill>
              </a:rPr>
              <a:t>图表</a:t>
            </a:r>
            <a:r>
              <a:rPr lang="zh-CN" altLang="zh-CN" sz="3200" dirty="0" smtClean="0"/>
              <a:t>图表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51020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412776"/>
            <a:ext cx="8136904" cy="1656184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2.4.3 </a:t>
            </a:r>
            <a:r>
              <a:rPr lang="zh-CN" altLang="en-US" sz="2800" dirty="0" smtClean="0">
                <a:solidFill>
                  <a:schemeClr val="tx1"/>
                </a:solidFill>
              </a:rPr>
              <a:t>统计图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600" dirty="0" smtClean="0">
                <a:solidFill>
                  <a:schemeClr val="tx1"/>
                </a:solidFill>
              </a:rPr>
              <a:t>             </a:t>
            </a:r>
            <a:r>
              <a:rPr lang="zh-CN" altLang="zh-CN" sz="2600" dirty="0" smtClean="0">
                <a:solidFill>
                  <a:schemeClr val="tx1"/>
                </a:solidFill>
              </a:rPr>
              <a:t>统计</a:t>
            </a:r>
            <a:r>
              <a:rPr lang="zh-CN" altLang="zh-CN" sz="2600" dirty="0">
                <a:solidFill>
                  <a:schemeClr val="tx1"/>
                </a:solidFill>
              </a:rPr>
              <a:t>图形描述次数分布的类型特征，常用的图形有三种：</a:t>
            </a:r>
            <a:r>
              <a:rPr lang="zh-CN" altLang="zh-CN" sz="2600" dirty="0">
                <a:solidFill>
                  <a:srgbClr val="FF0000"/>
                </a:solidFill>
              </a:rPr>
              <a:t>直方图</a:t>
            </a:r>
            <a:r>
              <a:rPr lang="zh-CN" altLang="zh-CN" sz="2600" dirty="0">
                <a:solidFill>
                  <a:schemeClr val="tx1"/>
                </a:solidFill>
              </a:rPr>
              <a:t>、</a:t>
            </a:r>
            <a:r>
              <a:rPr lang="zh-CN" altLang="zh-CN" sz="2600" dirty="0">
                <a:solidFill>
                  <a:srgbClr val="FF0000"/>
                </a:solidFill>
              </a:rPr>
              <a:t>折线图</a:t>
            </a:r>
            <a:r>
              <a:rPr lang="zh-CN" altLang="zh-CN" sz="2600" dirty="0">
                <a:solidFill>
                  <a:schemeClr val="tx1"/>
                </a:solidFill>
              </a:rPr>
              <a:t>和</a:t>
            </a:r>
            <a:r>
              <a:rPr lang="zh-CN" altLang="zh-CN" sz="2600" dirty="0">
                <a:solidFill>
                  <a:srgbClr val="FF0000"/>
                </a:solidFill>
              </a:rPr>
              <a:t>曲线图</a:t>
            </a:r>
            <a:r>
              <a:rPr lang="zh-CN" altLang="zh-CN" sz="2600" dirty="0">
                <a:solidFill>
                  <a:schemeClr val="tx1"/>
                </a:solidFill>
              </a:rPr>
              <a:t>。</a:t>
            </a:r>
            <a:endParaRPr lang="zh-CN" altLang="zh-CN" sz="2600" b="1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2.4</a:t>
            </a:r>
            <a:r>
              <a:rPr lang="zh-CN" altLang="en-US" sz="3200" dirty="0">
                <a:solidFill>
                  <a:schemeClr val="tx1"/>
                </a:solidFill>
              </a:rPr>
              <a:t>规范</a:t>
            </a:r>
            <a:r>
              <a:rPr lang="zh-CN" altLang="zh-CN" sz="3200" dirty="0" smtClean="0">
                <a:solidFill>
                  <a:schemeClr val="tx1"/>
                </a:solidFill>
              </a:rPr>
              <a:t>合理</a:t>
            </a:r>
            <a:r>
              <a:rPr lang="zh-CN" altLang="zh-CN" sz="3200" dirty="0">
                <a:solidFill>
                  <a:schemeClr val="tx1"/>
                </a:solidFill>
              </a:rPr>
              <a:t>使用</a:t>
            </a:r>
            <a:r>
              <a:rPr lang="zh-CN" altLang="zh-CN" sz="3200" dirty="0" smtClean="0">
                <a:solidFill>
                  <a:schemeClr val="tx1"/>
                </a:solidFill>
              </a:rPr>
              <a:t>图表</a:t>
            </a:r>
            <a:r>
              <a:rPr lang="zh-CN" altLang="zh-CN" sz="3200" dirty="0" smtClean="0"/>
              <a:t>图表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539552" y="2924944"/>
            <a:ext cx="8136904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600" dirty="0" smtClean="0">
                <a:solidFill>
                  <a:srgbClr val="FF0000"/>
                </a:solidFill>
              </a:rPr>
              <a:t>         示例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600" dirty="0">
                <a:solidFill>
                  <a:schemeClr val="tx1"/>
                </a:solidFill>
              </a:rPr>
              <a:t>某班</a:t>
            </a:r>
            <a:r>
              <a:rPr lang="en-US" altLang="zh-CN" sz="2600" dirty="0">
                <a:solidFill>
                  <a:schemeClr val="tx1"/>
                </a:solidFill>
              </a:rPr>
              <a:t>40</a:t>
            </a:r>
            <a:r>
              <a:rPr lang="zh-CN" altLang="zh-CN" sz="2600" dirty="0">
                <a:solidFill>
                  <a:schemeClr val="tx1"/>
                </a:solidFill>
              </a:rPr>
              <a:t>名学生统计学考试成绩资料，说明如何采用图示法来描述学生考试成绩的分布状况。</a:t>
            </a:r>
            <a:endParaRPr lang="zh-CN" altLang="en-US" sz="2600" dirty="0">
              <a:solidFill>
                <a:schemeClr val="tx1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07699908"/>
              </p:ext>
            </p:extLst>
          </p:nvPr>
        </p:nvGraphicFramePr>
        <p:xfrm>
          <a:off x="2051720" y="3861047"/>
          <a:ext cx="4896544" cy="22682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1430"/>
                <a:gridCol w="1129972"/>
                <a:gridCol w="2305142"/>
              </a:tblGrid>
              <a:tr h="198022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表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2-17</a:t>
                      </a: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某班学生统计学考试成绩次数分布表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851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按考分分组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次数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频率</a:t>
                      </a: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50-60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60-70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17.5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70-80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27.5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80-90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90-100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solidFill>
                            <a:schemeClr val="tx1"/>
                          </a:solidFill>
                          <a:effectLst/>
                        </a:rPr>
                        <a:t>合计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3027363" y="3592513"/>
          <a:ext cx="161925" cy="228600"/>
        </p:xfrm>
        <a:graphic>
          <a:graphicData uri="http://schemas.openxmlformats.org/presentationml/2006/ole">
            <p:oleObj spid="_x0000_s5156" name="公式" r:id="rId3" imgW="165028" imgH="228501" progId="Equation.3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86294528"/>
              </p:ext>
            </p:extLst>
          </p:nvPr>
        </p:nvGraphicFramePr>
        <p:xfrm>
          <a:off x="6156176" y="4077072"/>
          <a:ext cx="381000" cy="457200"/>
        </p:xfrm>
        <a:graphic>
          <a:graphicData uri="http://schemas.openxmlformats.org/presentationml/2006/ole">
            <p:oleObj spid="_x0000_s5157" name="公式" r:id="rId4" imgW="381000" imgH="457200" progId="Equation.3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340460129"/>
              </p:ext>
            </p:extLst>
          </p:nvPr>
        </p:nvGraphicFramePr>
        <p:xfrm>
          <a:off x="4283968" y="4221088"/>
          <a:ext cx="165100" cy="190500"/>
        </p:xfrm>
        <a:graphic>
          <a:graphicData uri="http://schemas.openxmlformats.org/presentationml/2006/ole">
            <p:oleObj spid="_x0000_s5158" name="公式" r:id="rId5" imgW="164880" imgH="19044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4851020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2.4</a:t>
            </a:r>
            <a:r>
              <a:rPr lang="zh-CN" altLang="en-US" sz="3200" dirty="0">
                <a:solidFill>
                  <a:schemeClr val="tx1"/>
                </a:solidFill>
              </a:rPr>
              <a:t>规范</a:t>
            </a:r>
            <a:r>
              <a:rPr lang="zh-CN" altLang="zh-CN" sz="3200" dirty="0" smtClean="0">
                <a:solidFill>
                  <a:schemeClr val="tx1"/>
                </a:solidFill>
              </a:rPr>
              <a:t>合理</a:t>
            </a:r>
            <a:r>
              <a:rPr lang="zh-CN" altLang="zh-CN" sz="3200" dirty="0">
                <a:solidFill>
                  <a:schemeClr val="tx1"/>
                </a:solidFill>
              </a:rPr>
              <a:t>使用</a:t>
            </a:r>
            <a:r>
              <a:rPr lang="zh-CN" altLang="zh-CN" sz="3200" dirty="0" smtClean="0">
                <a:solidFill>
                  <a:schemeClr val="tx1"/>
                </a:solidFill>
              </a:rPr>
              <a:t>图表</a:t>
            </a:r>
            <a:r>
              <a:rPr lang="zh-CN" altLang="zh-CN" sz="3200" dirty="0" smtClean="0"/>
              <a:t>图表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75515"/>
            <a:ext cx="456152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/>
          <p:nvPr/>
        </p:nvSpPr>
        <p:spPr>
          <a:xfrm>
            <a:off x="517769" y="1402025"/>
            <a:ext cx="1332362" cy="504056"/>
          </a:xfrm>
          <a:prstGeom prst="wedgeRoundRectCallout">
            <a:avLst>
              <a:gd name="adj1" fmla="val 47677"/>
              <a:gd name="adj2" fmla="val 281209"/>
              <a:gd name="adj3" fmla="val 16667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</a:rPr>
              <a:t>直方图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pic>
        <p:nvPicPr>
          <p:cNvPr id="6147" name="Picture 3" descr="捕获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042" y="1982367"/>
            <a:ext cx="4330958" cy="2490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标注 7"/>
          <p:cNvSpPr/>
          <p:nvPr/>
        </p:nvSpPr>
        <p:spPr>
          <a:xfrm>
            <a:off x="6216658" y="1370299"/>
            <a:ext cx="1410139" cy="612068"/>
          </a:xfrm>
          <a:prstGeom prst="wedgeRoundRectCallout">
            <a:avLst>
              <a:gd name="adj1" fmla="val -32274"/>
              <a:gd name="adj2" fmla="val 1853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折线图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79656"/>
            <a:ext cx="4403725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形标注 8"/>
          <p:cNvSpPr/>
          <p:nvPr/>
        </p:nvSpPr>
        <p:spPr>
          <a:xfrm>
            <a:off x="1155056" y="4825179"/>
            <a:ext cx="1875882" cy="520009"/>
          </a:xfrm>
          <a:prstGeom prst="wedgeEllipseCallout">
            <a:avLst>
              <a:gd name="adj1" fmla="val 119212"/>
              <a:gd name="adj2" fmla="val 51335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</a:rPr>
              <a:t>曲线图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51020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6840760" cy="52565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6350" contourW="6350">
              <a:bevelT w="12700"/>
              <a:bevelB w="6350"/>
            </a:sp3d>
          </a:bodyPr>
          <a:lstStyle/>
          <a:p>
            <a:r>
              <a:rPr lang="zh-CN" altLang="en-US" sz="8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谢谢！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8800" i="1" dirty="0" smtClean="0">
                <a:solidFill>
                  <a:schemeClr val="tx1"/>
                </a:solidFill>
              </a:rPr>
              <a:t>  </a:t>
            </a:r>
            <a:endParaRPr lang="en-US" altLang="zh-CN" sz="8800" i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027" descr="PE0767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08" y="2060848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30143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3312368" cy="4536504"/>
          </a:xfrm>
        </p:spPr>
        <p:txBody>
          <a:bodyPr>
            <a:normAutofit fontScale="92500"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chemeClr val="tx1"/>
                </a:solidFill>
                <a:latin typeface="+mn-ea"/>
              </a:rPr>
              <a:t>2.1.1</a:t>
            </a:r>
            <a:r>
              <a:rPr lang="zh-CN" altLang="en-US" sz="3000" dirty="0" smtClean="0">
                <a:solidFill>
                  <a:schemeClr val="tx1"/>
                </a:solidFill>
                <a:latin typeface="+mn-ea"/>
              </a:rPr>
              <a:t>数据审核</a:t>
            </a:r>
            <a:endParaRPr lang="en-US" altLang="zh-CN" sz="3000" dirty="0" smtClean="0">
              <a:solidFill>
                <a:schemeClr val="tx1"/>
              </a:solidFill>
              <a:latin typeface="+mn-ea"/>
            </a:endParaRPr>
          </a:p>
          <a:p>
            <a:pPr algn="l">
              <a:buClr>
                <a:srgbClr val="FF0000"/>
              </a:buClr>
            </a:pPr>
            <a:r>
              <a:rPr lang="zh-CN" altLang="en-US" sz="2800" b="1" dirty="0" smtClean="0">
                <a:solidFill>
                  <a:srgbClr val="FF0000"/>
                </a:solidFill>
              </a:rPr>
              <a:t>定义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是</a:t>
            </a:r>
            <a:r>
              <a:rPr lang="zh-CN" altLang="zh-CN" sz="2800" dirty="0">
                <a:solidFill>
                  <a:schemeClr val="tx1"/>
                </a:solidFill>
              </a:rPr>
              <a:t>应用各种</a:t>
            </a:r>
            <a:r>
              <a:rPr lang="zh-CN" altLang="zh-CN" sz="2800" dirty="0">
                <a:solidFill>
                  <a:srgbClr val="FF0000"/>
                </a:solidFill>
              </a:rPr>
              <a:t>检查规则</a:t>
            </a:r>
            <a:r>
              <a:rPr lang="zh-CN" altLang="zh-CN" sz="2800" dirty="0">
                <a:solidFill>
                  <a:schemeClr val="tx1"/>
                </a:solidFill>
              </a:rPr>
              <a:t>来辨别</a:t>
            </a:r>
            <a:r>
              <a:rPr lang="zh-CN" altLang="zh-CN" sz="2800" dirty="0">
                <a:solidFill>
                  <a:srgbClr val="FF0000"/>
                </a:solidFill>
              </a:rPr>
              <a:t>缺少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rgbClr val="FF0000"/>
                </a:solidFill>
              </a:rPr>
              <a:t>无效</a:t>
            </a:r>
            <a:r>
              <a:rPr lang="zh-CN" altLang="zh-CN" sz="2800" dirty="0">
                <a:solidFill>
                  <a:schemeClr val="tx1"/>
                </a:solidFill>
              </a:rPr>
              <a:t>或者</a:t>
            </a:r>
            <a:r>
              <a:rPr lang="zh-CN" altLang="zh-CN" sz="2800" dirty="0">
                <a:solidFill>
                  <a:srgbClr val="FF0000"/>
                </a:solidFill>
              </a:rPr>
              <a:t>不一致</a:t>
            </a:r>
            <a:r>
              <a:rPr lang="zh-CN" altLang="zh-CN" sz="2800" dirty="0">
                <a:solidFill>
                  <a:schemeClr val="tx1"/>
                </a:solidFill>
              </a:rPr>
              <a:t>的录入，这些会导致数据记录的潜在错误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2800" b="1" dirty="0" smtClean="0">
                <a:solidFill>
                  <a:srgbClr val="FF0000"/>
                </a:solidFill>
              </a:rPr>
              <a:t>目的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保证</a:t>
            </a:r>
            <a:r>
              <a:rPr lang="zh-CN" altLang="zh-CN" sz="2800" dirty="0">
                <a:solidFill>
                  <a:schemeClr val="tx1"/>
                </a:solidFill>
              </a:rPr>
              <a:t>调查最后所得数据的</a:t>
            </a:r>
            <a:r>
              <a:rPr lang="zh-CN" altLang="zh-CN" sz="2800" dirty="0">
                <a:solidFill>
                  <a:srgbClr val="FF0000"/>
                </a:solidFill>
              </a:rPr>
              <a:t>完整性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rgbClr val="FF0000"/>
                </a:solidFill>
              </a:rPr>
              <a:t>一致性</a:t>
            </a:r>
            <a:r>
              <a:rPr lang="zh-CN" altLang="zh-CN" sz="2800" dirty="0">
                <a:solidFill>
                  <a:schemeClr val="tx1"/>
                </a:solidFill>
              </a:rPr>
              <a:t>和</a:t>
            </a:r>
            <a:r>
              <a:rPr lang="zh-CN" altLang="zh-CN" sz="2800" dirty="0">
                <a:solidFill>
                  <a:srgbClr val="FF0000"/>
                </a:solidFill>
              </a:rPr>
              <a:t>有效性</a:t>
            </a:r>
            <a:r>
              <a:rPr lang="zh-CN" altLang="zh-CN" sz="2800" dirty="0">
                <a:solidFill>
                  <a:schemeClr val="tx1"/>
                </a:solidFill>
              </a:rPr>
              <a:t>。</a:t>
            </a:r>
          </a:p>
          <a:p>
            <a:pPr algn="l">
              <a:buClr>
                <a:srgbClr val="FF0000"/>
              </a:buClr>
            </a:pP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2"/>
            <a:ext cx="8064896" cy="1296144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统计数据的初步处理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3995936" y="3501008"/>
            <a:ext cx="110557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4932040" y="1556792"/>
            <a:ext cx="4032447" cy="4536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 smtClean="0">
                <a:solidFill>
                  <a:schemeClr val="tx1"/>
                </a:solidFill>
              </a:rPr>
              <a:t>1 </a:t>
            </a:r>
            <a:r>
              <a:rPr lang="zh-CN" altLang="en-US" sz="2800" dirty="0" smtClean="0">
                <a:solidFill>
                  <a:schemeClr val="tx1"/>
                </a:solidFill>
              </a:rPr>
              <a:t>原始数据审核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en-US" sz="2400" dirty="0" smtClean="0">
                <a:solidFill>
                  <a:schemeClr val="tx1"/>
                </a:solidFill>
              </a:rPr>
              <a:t>完整性审核</a:t>
            </a:r>
            <a:r>
              <a:rPr lang="zh-CN" altLang="en-US" sz="1800" dirty="0" smtClean="0">
                <a:solidFill>
                  <a:schemeClr val="tx1"/>
                </a:solidFill>
              </a:rPr>
              <a:t>（遗漏、齐全）       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</a:p>
          <a:p>
            <a:pPr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en-US" sz="2400" dirty="0" smtClean="0">
                <a:solidFill>
                  <a:schemeClr val="tx1"/>
                </a:solidFill>
              </a:rPr>
              <a:t>准确性审核</a:t>
            </a:r>
            <a:r>
              <a:rPr lang="zh-CN" altLang="en-US" sz="1800" dirty="0" smtClean="0">
                <a:solidFill>
                  <a:schemeClr val="tx1"/>
                </a:solidFill>
              </a:rPr>
              <a:t>（实际、正确）</a:t>
            </a:r>
            <a:endParaRPr lang="en-US" altLang="zh-CN" sz="1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1800" dirty="0" smtClean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en-US" altLang="zh-CN" sz="2800" dirty="0" smtClean="0">
                <a:solidFill>
                  <a:schemeClr val="tx1"/>
                </a:solidFill>
              </a:rPr>
              <a:t> 2 </a:t>
            </a:r>
            <a:r>
              <a:rPr lang="zh-CN" altLang="en-US" sz="2800" dirty="0" smtClean="0">
                <a:solidFill>
                  <a:schemeClr val="tx1"/>
                </a:solidFill>
              </a:rPr>
              <a:t>二手数据审核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 </a:t>
            </a:r>
            <a:r>
              <a:rPr lang="zh-CN" altLang="en-US" sz="2400" dirty="0" smtClean="0">
                <a:solidFill>
                  <a:schemeClr val="tx1"/>
                </a:solidFill>
              </a:rPr>
              <a:t>适用性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400" dirty="0">
                <a:solidFill>
                  <a:schemeClr val="tx1"/>
                </a:solidFill>
              </a:rPr>
              <a:t>       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 </a:t>
            </a:r>
            <a:r>
              <a:rPr lang="zh-CN" altLang="en-US" sz="2400" dirty="0" smtClean="0">
                <a:solidFill>
                  <a:schemeClr val="tx1"/>
                </a:solidFill>
              </a:rPr>
              <a:t>时效性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400" dirty="0">
                <a:solidFill>
                  <a:schemeClr val="tx1"/>
                </a:solidFill>
              </a:rPr>
              <a:t>         </a:t>
            </a:r>
            <a:r>
              <a:rPr lang="en-US" altLang="zh-CN" sz="2400" dirty="0" smtClean="0">
                <a:solidFill>
                  <a:schemeClr val="tx1"/>
                </a:solidFill>
              </a:rPr>
              <a:t>     </a:t>
            </a:r>
            <a:r>
              <a:rPr lang="zh-CN" altLang="en-US" sz="2400" dirty="0" smtClean="0">
                <a:solidFill>
                  <a:schemeClr val="tx1"/>
                </a:solidFill>
              </a:rPr>
              <a:t>是否</a:t>
            </a:r>
            <a:r>
              <a:rPr lang="zh-CN" altLang="en-US" sz="2400" dirty="0">
                <a:solidFill>
                  <a:schemeClr val="tx1"/>
                </a:solidFill>
              </a:rPr>
              <a:t>加工</a:t>
            </a:r>
            <a:endParaRPr lang="en-US" altLang="zh-CN" sz="24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</a:p>
          <a:p>
            <a:pPr algn="l">
              <a:buClr>
                <a:srgbClr val="FF0000"/>
              </a:buClr>
            </a:pPr>
            <a:endParaRPr lang="en-US" altLang="zh-CN" sz="28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5471877" y="2185098"/>
            <a:ext cx="274887" cy="1296144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5422727" y="4437112"/>
            <a:ext cx="373185" cy="115212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560564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848872" cy="2160240"/>
          </a:xfrm>
        </p:spPr>
        <p:txBody>
          <a:bodyPr>
            <a:norm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chemeClr val="tx1"/>
                </a:solidFill>
              </a:rPr>
              <a:t>2.1.2</a:t>
            </a:r>
            <a:r>
              <a:rPr lang="zh-CN" altLang="en-US" sz="3000" dirty="0" smtClean="0">
                <a:solidFill>
                  <a:schemeClr val="tx1"/>
                </a:solidFill>
              </a:rPr>
              <a:t>数据筛选</a:t>
            </a:r>
            <a:r>
              <a:rPr lang="zh-CN" altLang="zh-CN" sz="3000" dirty="0" smtClean="0">
                <a:solidFill>
                  <a:schemeClr val="tx1"/>
                </a:solidFill>
              </a:rPr>
              <a:t> </a:t>
            </a:r>
            <a:r>
              <a:rPr lang="en-US" altLang="zh-CN" sz="3200" dirty="0">
                <a:solidFill>
                  <a:srgbClr val="FF0000"/>
                </a:solidFill>
              </a:rPr>
              <a:t>(data filter)</a:t>
            </a:r>
            <a:endParaRPr lang="en-US" altLang="zh-CN" sz="3200" dirty="0" smtClean="0">
              <a:solidFill>
                <a:srgbClr val="FF00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3000" dirty="0" smtClean="0">
                <a:solidFill>
                  <a:srgbClr val="FF0000"/>
                </a:solidFill>
              </a:rPr>
              <a:t>            定义</a:t>
            </a:r>
            <a:r>
              <a:rPr lang="zh-CN" altLang="en-US" sz="30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是</a:t>
            </a:r>
            <a:r>
              <a:rPr lang="zh-CN" altLang="zh-CN" sz="2800" dirty="0">
                <a:solidFill>
                  <a:schemeClr val="tx1"/>
                </a:solidFill>
              </a:rPr>
              <a:t>指当数据中的</a:t>
            </a:r>
            <a:r>
              <a:rPr lang="zh-CN" altLang="zh-CN" sz="2800" dirty="0">
                <a:solidFill>
                  <a:srgbClr val="FF0000"/>
                </a:solidFill>
              </a:rPr>
              <a:t>错误</a:t>
            </a:r>
            <a:r>
              <a:rPr lang="zh-CN" altLang="zh-CN" sz="2800" dirty="0">
                <a:solidFill>
                  <a:schemeClr val="tx1"/>
                </a:solidFill>
              </a:rPr>
              <a:t>不能予以纠正，或者有些</a:t>
            </a:r>
            <a:r>
              <a:rPr lang="zh-CN" altLang="zh-CN" sz="2800" dirty="0">
                <a:solidFill>
                  <a:srgbClr val="FF0000"/>
                </a:solidFill>
              </a:rPr>
              <a:t>数据不符合</a:t>
            </a:r>
            <a:r>
              <a:rPr lang="zh-CN" altLang="zh-CN" sz="2800" dirty="0">
                <a:solidFill>
                  <a:schemeClr val="tx1"/>
                </a:solidFill>
              </a:rPr>
              <a:t>调查的要求而又</a:t>
            </a:r>
            <a:r>
              <a:rPr lang="zh-CN" altLang="zh-CN" sz="2800" dirty="0">
                <a:solidFill>
                  <a:srgbClr val="FF0000"/>
                </a:solidFill>
              </a:rPr>
              <a:t>无法弥补</a:t>
            </a:r>
            <a:r>
              <a:rPr lang="zh-CN" altLang="zh-CN" sz="2800" dirty="0">
                <a:solidFill>
                  <a:schemeClr val="tx1"/>
                </a:solidFill>
              </a:rPr>
              <a:t>时，需要对数据进行筛选。</a:t>
            </a:r>
          </a:p>
          <a:p>
            <a:pPr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统计数据的初步处理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755576" y="3680363"/>
            <a:ext cx="7848872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="" xmlns:p14="http://schemas.microsoft.com/office/powerpoint/2010/main" val="2687108474"/>
              </p:ext>
            </p:extLst>
          </p:nvPr>
        </p:nvGraphicFramePr>
        <p:xfrm>
          <a:off x="1632012" y="3429000"/>
          <a:ext cx="6180348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7560564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7544" y="1666482"/>
            <a:ext cx="3168352" cy="4536504"/>
          </a:xfrm>
        </p:spPr>
        <p:txBody>
          <a:bodyPr/>
          <a:lstStyle/>
          <a:p>
            <a:pPr algn="l"/>
            <a:r>
              <a:rPr lang="zh-CN" altLang="zh-CN" sz="2800" dirty="0" smtClean="0">
                <a:solidFill>
                  <a:schemeClr val="tx1"/>
                </a:solidFill>
              </a:rPr>
              <a:t>数据</a:t>
            </a:r>
            <a:r>
              <a:rPr lang="zh-CN" altLang="zh-CN" sz="2800" dirty="0">
                <a:solidFill>
                  <a:schemeClr val="tx1"/>
                </a:solidFill>
              </a:rPr>
              <a:t>的</a:t>
            </a:r>
            <a:r>
              <a:rPr lang="zh-CN" altLang="zh-CN" sz="2800" dirty="0" smtClean="0">
                <a:solidFill>
                  <a:schemeClr val="tx1"/>
                </a:solidFill>
              </a:rPr>
              <a:t>筛选</a:t>
            </a:r>
            <a:r>
              <a:rPr lang="en-US" altLang="zh-CN" sz="2800" dirty="0" smtClean="0">
                <a:solidFill>
                  <a:schemeClr val="tx1"/>
                </a:solidFill>
              </a:rPr>
              <a:t>  </a:t>
            </a:r>
            <a:r>
              <a:rPr lang="zh-CN" altLang="zh-CN" sz="3200" b="1" dirty="0" smtClean="0">
                <a:solidFill>
                  <a:srgbClr val="FF0000"/>
                </a:solidFill>
              </a:rPr>
              <a:t>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2.1</a:t>
            </a:r>
          </a:p>
          <a:p>
            <a:pPr algn="l"/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   </a:t>
            </a:r>
          </a:p>
          <a:p>
            <a:pPr algn="l"/>
            <a:r>
              <a:rPr lang="en-US" altLang="zh-CN" sz="2400" dirty="0">
                <a:solidFill>
                  <a:schemeClr val="tx1"/>
                </a:solidFill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</a:rPr>
              <a:t>   </a:t>
            </a:r>
            <a:r>
              <a:rPr lang="zh-CN" altLang="zh-CN" sz="2600" dirty="0" smtClean="0">
                <a:solidFill>
                  <a:schemeClr val="tx1"/>
                </a:solidFill>
              </a:rPr>
              <a:t>某</a:t>
            </a:r>
            <a:r>
              <a:rPr lang="zh-CN" altLang="zh-CN" sz="2600" dirty="0">
                <a:solidFill>
                  <a:schemeClr val="tx1"/>
                </a:solidFill>
              </a:rPr>
              <a:t>学校</a:t>
            </a:r>
            <a:r>
              <a:rPr lang="en-US" altLang="zh-CN" sz="2600" dirty="0">
                <a:solidFill>
                  <a:schemeClr val="tx1"/>
                </a:solidFill>
              </a:rPr>
              <a:t>6</a:t>
            </a:r>
            <a:r>
              <a:rPr lang="zh-CN" altLang="zh-CN" sz="2600" dirty="0" smtClean="0">
                <a:solidFill>
                  <a:schemeClr val="tx1"/>
                </a:solidFill>
              </a:rPr>
              <a:t>名学生的考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zh-CN" altLang="zh-CN" sz="2600" dirty="0" smtClean="0">
                <a:solidFill>
                  <a:schemeClr val="tx1"/>
                </a:solidFill>
              </a:rPr>
              <a:t>试</a:t>
            </a:r>
            <a:r>
              <a:rPr lang="en-US" altLang="zh-CN" sz="2600" dirty="0" smtClean="0">
                <a:solidFill>
                  <a:schemeClr val="tx1"/>
                </a:solidFill>
              </a:rPr>
              <a:t> </a:t>
            </a:r>
            <a:r>
              <a:rPr lang="zh-CN" altLang="zh-CN" sz="2600" dirty="0" smtClean="0">
                <a:solidFill>
                  <a:schemeClr val="tx1"/>
                </a:solidFill>
              </a:rPr>
              <a:t>成绩</a:t>
            </a:r>
            <a:r>
              <a:rPr lang="zh-CN" altLang="en-US" sz="2600" dirty="0" smtClean="0">
                <a:solidFill>
                  <a:schemeClr val="tx1"/>
                </a:solidFill>
              </a:rPr>
              <a:t>数据，</a:t>
            </a:r>
            <a:r>
              <a:rPr lang="zh-CN" altLang="zh-CN" sz="2600" dirty="0" smtClean="0">
                <a:solidFill>
                  <a:schemeClr val="tx1"/>
                </a:solidFill>
              </a:rPr>
              <a:t>试</a:t>
            </a:r>
            <a:r>
              <a:rPr lang="zh-CN" altLang="zh-CN" sz="2600" dirty="0" smtClean="0">
                <a:solidFill>
                  <a:srgbClr val="FF0000"/>
                </a:solidFill>
              </a:rPr>
              <a:t>找出</a:t>
            </a:r>
            <a:r>
              <a:rPr lang="en-US" altLang="zh-CN" sz="2600" dirty="0" smtClean="0">
                <a:solidFill>
                  <a:srgbClr val="FF0000"/>
                </a:solidFill>
              </a:rPr>
              <a:t> </a:t>
            </a:r>
            <a:r>
              <a:rPr lang="zh-CN" altLang="zh-CN" sz="2600" dirty="0" smtClean="0">
                <a:solidFill>
                  <a:srgbClr val="FF0000"/>
                </a:solidFill>
              </a:rPr>
              <a:t>统计学</a:t>
            </a:r>
            <a:r>
              <a:rPr lang="zh-CN" altLang="zh-CN" sz="2600" dirty="0">
                <a:solidFill>
                  <a:srgbClr val="FF0000"/>
                </a:solidFill>
              </a:rPr>
              <a:t>成绩</a:t>
            </a:r>
            <a:r>
              <a:rPr lang="zh-CN" altLang="zh-CN" sz="2600" dirty="0" smtClean="0">
                <a:solidFill>
                  <a:srgbClr val="FF0000"/>
                </a:solidFill>
              </a:rPr>
              <a:t>等于</a:t>
            </a:r>
            <a:r>
              <a:rPr lang="en-US" altLang="zh-CN" sz="2600" dirty="0">
                <a:solidFill>
                  <a:srgbClr val="FF0000"/>
                </a:solidFill>
              </a:rPr>
              <a:t>75</a:t>
            </a:r>
            <a:r>
              <a:rPr lang="zh-CN" altLang="zh-CN" sz="2600" dirty="0">
                <a:solidFill>
                  <a:srgbClr val="FF0000"/>
                </a:solidFill>
              </a:rPr>
              <a:t>分的</a:t>
            </a:r>
            <a:r>
              <a:rPr lang="zh-CN" altLang="zh-CN" sz="2600" dirty="0" smtClean="0">
                <a:solidFill>
                  <a:srgbClr val="FF0000"/>
                </a:solidFill>
              </a:rPr>
              <a:t>学生</a:t>
            </a:r>
            <a:r>
              <a:rPr lang="zh-CN" altLang="en-US" sz="2600" dirty="0" smtClean="0">
                <a:solidFill>
                  <a:srgbClr val="FF0000"/>
                </a:solidFill>
              </a:rPr>
              <a:t>，</a:t>
            </a:r>
            <a:r>
              <a:rPr lang="zh-CN" altLang="zh-CN" sz="2600" dirty="0" smtClean="0">
                <a:solidFill>
                  <a:srgbClr val="7030A0"/>
                </a:solidFill>
              </a:rPr>
              <a:t>数学成绩</a:t>
            </a:r>
            <a:r>
              <a:rPr lang="zh-CN" altLang="zh-CN" sz="2600" dirty="0">
                <a:solidFill>
                  <a:srgbClr val="7030A0"/>
                </a:solidFill>
              </a:rPr>
              <a:t>最高的前</a:t>
            </a:r>
            <a:r>
              <a:rPr lang="en-US" altLang="zh-CN" sz="2600" dirty="0">
                <a:solidFill>
                  <a:srgbClr val="7030A0"/>
                </a:solidFill>
              </a:rPr>
              <a:t>3</a:t>
            </a:r>
            <a:r>
              <a:rPr lang="zh-CN" altLang="zh-CN" sz="2600" dirty="0">
                <a:solidFill>
                  <a:srgbClr val="7030A0"/>
                </a:solidFill>
              </a:rPr>
              <a:t>名</a:t>
            </a:r>
            <a:r>
              <a:rPr lang="zh-CN" altLang="zh-CN" sz="2600" dirty="0" smtClean="0">
                <a:solidFill>
                  <a:srgbClr val="7030A0"/>
                </a:solidFill>
              </a:rPr>
              <a:t>学生</a:t>
            </a:r>
            <a:r>
              <a:rPr lang="zh-CN" altLang="en-US" sz="2600" dirty="0" smtClean="0">
                <a:solidFill>
                  <a:srgbClr val="7030A0"/>
                </a:solidFill>
              </a:rPr>
              <a:t>，</a:t>
            </a:r>
            <a:r>
              <a:rPr lang="en-US" altLang="zh-CN" sz="2600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zh-CN" altLang="zh-CN" sz="2600" dirty="0">
                <a:solidFill>
                  <a:schemeClr val="accent2">
                    <a:lumMod val="50000"/>
                  </a:schemeClr>
                </a:solidFill>
              </a:rPr>
              <a:t>门成绩都高于</a:t>
            </a:r>
            <a:r>
              <a:rPr lang="en-US" altLang="zh-CN" sz="2600" dirty="0">
                <a:solidFill>
                  <a:schemeClr val="accent2">
                    <a:lumMod val="50000"/>
                  </a:schemeClr>
                </a:solidFill>
              </a:rPr>
              <a:t>66</a:t>
            </a:r>
            <a:r>
              <a:rPr lang="zh-CN" altLang="zh-CN" sz="2600" dirty="0">
                <a:solidFill>
                  <a:schemeClr val="accent2">
                    <a:lumMod val="50000"/>
                  </a:schemeClr>
                </a:solidFill>
              </a:rPr>
              <a:t>分的学生。</a:t>
            </a:r>
            <a:endParaRPr lang="zh-CN" altLang="zh-CN" sz="2600" b="1" dirty="0">
              <a:solidFill>
                <a:schemeClr val="accent2">
                  <a:lumMod val="50000"/>
                </a:schemeClr>
              </a:solidFill>
            </a:endParaRPr>
          </a:p>
          <a:p>
            <a:pPr algn="l"/>
            <a:endParaRPr lang="zh-CN" altLang="zh-CN" sz="2800" dirty="0">
              <a:solidFill>
                <a:srgbClr val="FF0000"/>
              </a:solidFill>
            </a:endParaRPr>
          </a:p>
          <a:p>
            <a:pPr algn="l"/>
            <a:endParaRPr lang="zh-CN" altLang="en-US" dirty="0"/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统计数据的初步处理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3995936" y="1691184"/>
            <a:ext cx="4752528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zh-CN" sz="2800" dirty="0" smtClean="0">
              <a:solidFill>
                <a:srgbClr val="FF0000"/>
              </a:solidFill>
            </a:endParaRPr>
          </a:p>
          <a:p>
            <a:pPr algn="l"/>
            <a:endParaRPr lang="zh-CN" altLang="en-US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02698377"/>
              </p:ext>
            </p:extLst>
          </p:nvPr>
        </p:nvGraphicFramePr>
        <p:xfrm>
          <a:off x="3707906" y="1692130"/>
          <a:ext cx="5112567" cy="43291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6470"/>
                <a:gridCol w="979511"/>
                <a:gridCol w="860058"/>
                <a:gridCol w="914399"/>
                <a:gridCol w="1152129"/>
              </a:tblGrid>
              <a:tr h="453629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solidFill>
                            <a:srgbClr val="7030A0"/>
                          </a:solidFill>
                          <a:effectLst/>
                        </a:rPr>
                        <a:t>表</a:t>
                      </a:r>
                      <a:r>
                        <a:rPr lang="en-US" sz="1800" kern="0" dirty="0">
                          <a:solidFill>
                            <a:srgbClr val="7030A0"/>
                          </a:solidFill>
                          <a:effectLst/>
                        </a:rPr>
                        <a:t>2-1 </a:t>
                      </a:r>
                      <a:r>
                        <a:rPr lang="en-US" sz="1800" kern="0" dirty="0" smtClean="0">
                          <a:solidFill>
                            <a:srgbClr val="7030A0"/>
                          </a:solidFill>
                          <a:effectLst/>
                        </a:rPr>
                        <a:t>   6</a:t>
                      </a:r>
                      <a:r>
                        <a:rPr lang="zh-CN" sz="1800" kern="0" dirty="0">
                          <a:solidFill>
                            <a:srgbClr val="7030A0"/>
                          </a:solidFill>
                          <a:effectLst/>
                        </a:rPr>
                        <a:t>名学生的考试成绩数据表</a:t>
                      </a:r>
                      <a:endParaRPr lang="zh-CN" sz="1400" kern="100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9525" marR="9525" marT="9525" marB="9525" anchor="b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0630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姓名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政治成绩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语文成绩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数学成绩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统计学成绩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68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张三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78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68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84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75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8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王翔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67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75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95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91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8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田雨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79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88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67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54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8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李四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77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60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86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81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8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赵颖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65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96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81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75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68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  <a:latin typeface="+mn-ea"/>
                          <a:ea typeface="+mn-ea"/>
                        </a:rPr>
                        <a:t>宋媛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89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  <a:latin typeface="+mn-ea"/>
                          <a:ea typeface="+mn-ea"/>
                        </a:rPr>
                        <a:t>72</a:t>
                      </a:r>
                      <a:endParaRPr lang="zh-CN" sz="1200" kern="10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66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ea"/>
                          <a:ea typeface="+mn-ea"/>
                        </a:rPr>
                        <a:t>83</a:t>
                      </a:r>
                      <a:endParaRPr lang="zh-CN" sz="1200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9525" marR="9525" marT="9525" marB="9525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257673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484784"/>
            <a:ext cx="7848872" cy="2553320"/>
          </a:xfrm>
        </p:spPr>
        <p:txBody>
          <a:bodyPr>
            <a:normAutofit/>
          </a:bodyPr>
          <a:lstStyle/>
          <a:p>
            <a:pPr algn="l"/>
            <a:r>
              <a:rPr lang="zh-CN" altLang="zh-CN" sz="2800" dirty="0">
                <a:solidFill>
                  <a:schemeClr val="tx1"/>
                </a:solidFill>
              </a:rPr>
              <a:t>解：根据上表的数据，使用</a:t>
            </a:r>
            <a:r>
              <a:rPr lang="en-US" altLang="zh-CN" sz="2800" dirty="0">
                <a:solidFill>
                  <a:schemeClr val="tx1"/>
                </a:solidFill>
              </a:rPr>
              <a:t>Excel</a:t>
            </a:r>
            <a:r>
              <a:rPr lang="zh-CN" altLang="zh-CN" sz="2800" dirty="0">
                <a:solidFill>
                  <a:schemeClr val="tx1"/>
                </a:solidFill>
              </a:rPr>
              <a:t>进行数据筛选，步骤如下：</a:t>
            </a:r>
            <a:endParaRPr lang="zh-CN" altLang="zh-CN" sz="2800" b="1" dirty="0">
              <a:solidFill>
                <a:schemeClr val="tx1"/>
              </a:solidFill>
            </a:endParaRPr>
          </a:p>
          <a:p>
            <a:pPr algn="l"/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统计数据的初步处理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="" xmlns:p14="http://schemas.microsoft.com/office/powerpoint/2010/main" val="1332268722"/>
              </p:ext>
            </p:extLst>
          </p:nvPr>
        </p:nvGraphicFramePr>
        <p:xfrm>
          <a:off x="1475656" y="2420888"/>
          <a:ext cx="6096000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)$19NZZW]4ZI]`FM`CZ3BLD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88905"/>
            <a:ext cx="4248472" cy="237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形标注 4"/>
          <p:cNvSpPr/>
          <p:nvPr/>
        </p:nvSpPr>
        <p:spPr>
          <a:xfrm rot="10800000" flipV="1">
            <a:off x="1331640" y="4292195"/>
            <a:ext cx="1121681" cy="484285"/>
          </a:xfrm>
          <a:prstGeom prst="wedgeEllipseCallout">
            <a:avLst>
              <a:gd name="adj1" fmla="val -38110"/>
              <a:gd name="adj2" fmla="val -15041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chemeClr val="tx1"/>
                </a:solidFill>
              </a:rPr>
              <a:t>第</a:t>
            </a:r>
            <a:r>
              <a:rPr lang="en-US" altLang="zh-CN" sz="1600" b="1" dirty="0" smtClean="0">
                <a:solidFill>
                  <a:schemeClr val="tx1"/>
                </a:solidFill>
              </a:rPr>
              <a:t>1</a:t>
            </a:r>
            <a:r>
              <a:rPr lang="zh-CN" altLang="en-US" sz="1600" b="1" dirty="0" smtClean="0">
                <a:solidFill>
                  <a:schemeClr val="tx1"/>
                </a:solidFill>
              </a:rPr>
              <a:t>步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QE}Y{XH`6QT9(M`27$NPS[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59" y="3589481"/>
            <a:ext cx="4389437" cy="2375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形标注 5"/>
          <p:cNvSpPr/>
          <p:nvPr/>
        </p:nvSpPr>
        <p:spPr>
          <a:xfrm>
            <a:off x="2416617" y="3588905"/>
            <a:ext cx="1296144" cy="575163"/>
          </a:xfrm>
          <a:prstGeom prst="wedgeEllipseCallout">
            <a:avLst>
              <a:gd name="adj1" fmla="val -49948"/>
              <a:gd name="adj2" fmla="val 147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</a:rPr>
              <a:t>步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2053" name="Picture 5" descr="8Y22JO1K%X0($66)PC)3[6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59" y="3609743"/>
            <a:ext cx="4429125" cy="235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标注 6"/>
          <p:cNvSpPr/>
          <p:nvPr/>
        </p:nvSpPr>
        <p:spPr>
          <a:xfrm>
            <a:off x="2454756" y="4008885"/>
            <a:ext cx="1469171" cy="612412"/>
          </a:xfrm>
          <a:prstGeom prst="wedgeRectCallout">
            <a:avLst>
              <a:gd name="adj1" fmla="val -60056"/>
              <a:gd name="adj2" fmla="val 7130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</a:rPr>
              <a:t>步选等于</a:t>
            </a:r>
            <a:r>
              <a:rPr lang="en-US" altLang="zh-CN" b="1" dirty="0" smtClean="0">
                <a:solidFill>
                  <a:schemeClr val="tx1"/>
                </a:solidFill>
              </a:rPr>
              <a:t>75</a:t>
            </a:r>
            <a:r>
              <a:rPr lang="zh-CN" altLang="en-US" b="1" dirty="0" smtClean="0">
                <a:solidFill>
                  <a:schemeClr val="tx1"/>
                </a:solidFill>
              </a:rPr>
              <a:t>分的同学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2054" name="Picture 6" descr="Q@D3``7~QT%(6[{XJ]12`U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88905"/>
            <a:ext cx="4032448" cy="236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标注 7"/>
          <p:cNvSpPr/>
          <p:nvPr/>
        </p:nvSpPr>
        <p:spPr>
          <a:xfrm>
            <a:off x="6804248" y="4008886"/>
            <a:ext cx="1584176" cy="612412"/>
          </a:xfrm>
          <a:prstGeom prst="wedgeRectCallout">
            <a:avLst>
              <a:gd name="adj1" fmla="val -69209"/>
              <a:gd name="adj2" fmla="val 135511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</a:rPr>
              <a:t>步分数最高的</a:t>
            </a:r>
            <a:r>
              <a:rPr lang="en-US" altLang="zh-CN" b="1" dirty="0" smtClean="0">
                <a:solidFill>
                  <a:schemeClr val="tx1"/>
                </a:solidFill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</a:rPr>
              <a:t>名同学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2055" name="Picture 7" descr=")0I)HCWID0}YLWY[9S3X~0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75" y="3588905"/>
            <a:ext cx="4143014" cy="236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7308303" y="3356992"/>
            <a:ext cx="1656185" cy="958100"/>
          </a:xfrm>
          <a:prstGeom prst="wedgeRoundRectCallout">
            <a:avLst>
              <a:gd name="adj1" fmla="val -68260"/>
              <a:gd name="adj2" fmla="val 125374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</a:rPr>
              <a:t>5</a:t>
            </a:r>
            <a:r>
              <a:rPr lang="zh-CN" altLang="en-US" b="1" dirty="0" smtClean="0">
                <a:solidFill>
                  <a:schemeClr val="tx1"/>
                </a:solidFill>
              </a:rPr>
              <a:t>步高级筛选，</a:t>
            </a:r>
            <a:r>
              <a:rPr lang="en-US" altLang="zh-CN" b="1" dirty="0" smtClean="0">
                <a:solidFill>
                  <a:schemeClr val="tx1"/>
                </a:solidFill>
              </a:rPr>
              <a:t>4</a:t>
            </a:r>
            <a:r>
              <a:rPr lang="zh-CN" altLang="en-US" b="1" dirty="0" smtClean="0">
                <a:solidFill>
                  <a:schemeClr val="tx1"/>
                </a:solidFill>
              </a:rPr>
              <a:t>门成绩都大于</a:t>
            </a:r>
            <a:r>
              <a:rPr lang="en-US" altLang="zh-CN" b="1" dirty="0" smtClean="0">
                <a:solidFill>
                  <a:schemeClr val="tx1"/>
                </a:solidFill>
              </a:rPr>
              <a:t>66</a:t>
            </a:r>
            <a:r>
              <a:rPr lang="zh-CN" altLang="en-US" b="1" dirty="0" smtClean="0">
                <a:solidFill>
                  <a:schemeClr val="tx1"/>
                </a:solidFill>
              </a:rPr>
              <a:t>分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2056" name="Picture 8" descr="M9{ROTV(ULTNR9EWPAKL`N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28" y="3609743"/>
            <a:ext cx="4021560" cy="234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椭圆形标注 9"/>
          <p:cNvSpPr/>
          <p:nvPr/>
        </p:nvSpPr>
        <p:spPr>
          <a:xfrm>
            <a:off x="6804248" y="4008885"/>
            <a:ext cx="936104" cy="525452"/>
          </a:xfrm>
          <a:prstGeom prst="wedgeEllipseCallout">
            <a:avLst>
              <a:gd name="adj1" fmla="val -76651"/>
              <a:gd name="adj2" fmla="val 873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</a:rPr>
              <a:t>得到结果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7673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523057"/>
            <a:ext cx="7776864" cy="4752528"/>
          </a:xfrm>
        </p:spPr>
        <p:txBody>
          <a:bodyPr>
            <a:norm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chemeClr val="tx1"/>
                </a:solidFill>
              </a:rPr>
              <a:t>2.1.3</a:t>
            </a:r>
            <a:r>
              <a:rPr lang="zh-CN" altLang="en-US" sz="2800" dirty="0" smtClean="0">
                <a:solidFill>
                  <a:schemeClr val="tx1"/>
                </a:solidFill>
              </a:rPr>
              <a:t>数据排序</a:t>
            </a:r>
            <a:r>
              <a:rPr lang="zh-CN" altLang="zh-CN" sz="2800" dirty="0">
                <a:solidFill>
                  <a:srgbClr val="FF0000"/>
                </a:solidFill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</a:rPr>
              <a:t>Data sorting</a:t>
            </a:r>
            <a:r>
              <a:rPr lang="zh-CN" altLang="zh-CN" sz="2800" dirty="0">
                <a:solidFill>
                  <a:srgbClr val="FF0000"/>
                </a:solidFill>
              </a:rPr>
              <a:t>）</a:t>
            </a:r>
            <a:endParaRPr lang="en-US" altLang="zh-CN" sz="3000" dirty="0" smtClean="0">
              <a:solidFill>
                <a:srgbClr val="FF0000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rgbClr val="FF0000"/>
                </a:solidFill>
              </a:rPr>
              <a:t>             定义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是</a:t>
            </a:r>
            <a:r>
              <a:rPr lang="zh-CN" altLang="zh-CN" sz="2800" dirty="0">
                <a:solidFill>
                  <a:schemeClr val="tx1"/>
                </a:solidFill>
              </a:rPr>
              <a:t>指按</a:t>
            </a:r>
            <a:r>
              <a:rPr lang="zh-CN" altLang="zh-CN" sz="2800" dirty="0">
                <a:solidFill>
                  <a:srgbClr val="FF0000"/>
                </a:solidFill>
              </a:rPr>
              <a:t>一定规则</a:t>
            </a:r>
            <a:r>
              <a:rPr lang="zh-CN" altLang="zh-CN" sz="2800" dirty="0">
                <a:solidFill>
                  <a:schemeClr val="tx1"/>
                </a:solidFill>
              </a:rPr>
              <a:t>对数据进行</a:t>
            </a:r>
            <a:r>
              <a:rPr lang="zh-CN" altLang="zh-CN" sz="2800" dirty="0">
                <a:solidFill>
                  <a:srgbClr val="FF0000"/>
                </a:solidFill>
              </a:rPr>
              <a:t>整理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rgbClr val="FF0000"/>
                </a:solidFill>
              </a:rPr>
              <a:t>排列</a:t>
            </a:r>
            <a:r>
              <a:rPr lang="zh-CN" altLang="zh-CN" sz="2800" dirty="0">
                <a:solidFill>
                  <a:schemeClr val="tx1"/>
                </a:solidFill>
              </a:rPr>
              <a:t>，为数据的</a:t>
            </a:r>
            <a:r>
              <a:rPr lang="zh-CN" altLang="zh-CN" sz="2800" dirty="0">
                <a:solidFill>
                  <a:srgbClr val="FF0000"/>
                </a:solidFill>
              </a:rPr>
              <a:t>进一步处理</a:t>
            </a:r>
            <a:r>
              <a:rPr lang="zh-CN" altLang="zh-CN" sz="2800" dirty="0">
                <a:solidFill>
                  <a:schemeClr val="tx1"/>
                </a:solidFill>
              </a:rPr>
              <a:t>作好准备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                                                    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统计数据的初步处理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2" name="左大括号 1"/>
          <p:cNvSpPr/>
          <p:nvPr/>
        </p:nvSpPr>
        <p:spPr>
          <a:xfrm rot="5400000">
            <a:off x="2523963" y="2258029"/>
            <a:ext cx="576065" cy="3168352"/>
          </a:xfrm>
          <a:prstGeom prst="leftBrace">
            <a:avLst/>
          </a:prstGeom>
          <a:noFill/>
          <a:ln w="254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1051992" y="3068960"/>
            <a:ext cx="3520008" cy="35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     内部排序方法                                                    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4932040" y="3212976"/>
            <a:ext cx="3960440" cy="352839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F0000"/>
              </a:buClr>
            </a:pPr>
            <a:r>
              <a:rPr lang="zh-CN" altLang="en-US" sz="2800" dirty="0" smtClean="0">
                <a:solidFill>
                  <a:schemeClr val="tx1"/>
                </a:solidFill>
              </a:rPr>
              <a:t>                        </a:t>
            </a:r>
            <a:r>
              <a:rPr lang="zh-CN" altLang="en-US" sz="5900" dirty="0" smtClean="0">
                <a:solidFill>
                  <a:schemeClr val="tx1"/>
                </a:solidFill>
              </a:rPr>
              <a:t>外部排序方法 </a:t>
            </a:r>
            <a:endParaRPr lang="en-US" altLang="zh-CN" sz="59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3400" dirty="0" smtClean="0">
                <a:solidFill>
                  <a:schemeClr val="tx1"/>
                </a:solidFill>
              </a:rPr>
              <a:t>            </a:t>
            </a:r>
          </a:p>
          <a:p>
            <a:pPr algn="l">
              <a:buClr>
                <a:srgbClr val="FF0000"/>
              </a:buClr>
            </a:pPr>
            <a:r>
              <a:rPr lang="en-US" altLang="zh-CN" sz="5500" dirty="0" smtClean="0">
                <a:solidFill>
                  <a:schemeClr val="tx1"/>
                </a:solidFill>
                <a:latin typeface="+mn-ea"/>
              </a:rPr>
              <a:t>           </a:t>
            </a:r>
            <a:r>
              <a:rPr lang="zh-CN" altLang="zh-CN" sz="5500" dirty="0">
                <a:solidFill>
                  <a:schemeClr val="tx1"/>
                </a:solidFill>
                <a:latin typeface="+mn-ea"/>
              </a:rPr>
              <a:t>基本上由两个相互独立的阶段组成。首先，将含</a:t>
            </a:r>
            <a:r>
              <a:rPr lang="en-US" altLang="zh-CN" sz="5500" dirty="0">
                <a:solidFill>
                  <a:schemeClr val="tx1"/>
                </a:solidFill>
                <a:latin typeface="+mn-ea"/>
              </a:rPr>
              <a:t>n</a:t>
            </a:r>
            <a:r>
              <a:rPr lang="zh-CN" altLang="zh-CN" sz="5500" dirty="0">
                <a:solidFill>
                  <a:schemeClr val="tx1"/>
                </a:solidFill>
                <a:latin typeface="+mn-ea"/>
              </a:rPr>
              <a:t>个记录的文件分成若</a:t>
            </a:r>
            <a:r>
              <a:rPr lang="en-US" altLang="zh-CN" sz="5500" dirty="0">
                <a:solidFill>
                  <a:schemeClr val="tx1"/>
                </a:solidFill>
                <a:latin typeface="+mn-ea"/>
              </a:rPr>
              <a:t>  </a:t>
            </a:r>
            <a:r>
              <a:rPr lang="zh-CN" altLang="zh-CN" sz="5500" dirty="0">
                <a:solidFill>
                  <a:schemeClr val="tx1"/>
                </a:solidFill>
                <a:latin typeface="+mn-ea"/>
              </a:rPr>
              <a:t>干长度为</a:t>
            </a:r>
            <a:r>
              <a:rPr lang="en-US" altLang="zh-CN" sz="5500" dirty="0">
                <a:solidFill>
                  <a:schemeClr val="tx1"/>
                </a:solidFill>
                <a:latin typeface="+mn-ea"/>
              </a:rPr>
              <a:t>k</a:t>
            </a:r>
            <a:r>
              <a:rPr lang="zh-CN" altLang="zh-CN" sz="5500" dirty="0">
                <a:solidFill>
                  <a:schemeClr val="tx1"/>
                </a:solidFill>
                <a:latin typeface="+mn-ea"/>
              </a:rPr>
              <a:t>的子文件或段</a:t>
            </a:r>
            <a:r>
              <a:rPr lang="en-US" altLang="zh-CN" sz="5500" dirty="0">
                <a:solidFill>
                  <a:schemeClr val="tx1"/>
                </a:solidFill>
                <a:latin typeface="+mn-ea"/>
              </a:rPr>
              <a:t>, </a:t>
            </a:r>
            <a:r>
              <a:rPr lang="zh-CN" altLang="zh-CN" sz="5500" dirty="0">
                <a:solidFill>
                  <a:schemeClr val="tx1"/>
                </a:solidFill>
                <a:latin typeface="+mn-ea"/>
              </a:rPr>
              <a:t>依次读入内存并对它们进行排序</a:t>
            </a:r>
            <a:r>
              <a:rPr lang="zh-CN" altLang="en-US" sz="5500" dirty="0">
                <a:solidFill>
                  <a:schemeClr val="tx1"/>
                </a:solidFill>
                <a:latin typeface="+mn-ea"/>
              </a:rPr>
              <a:t>。</a:t>
            </a:r>
            <a:r>
              <a:rPr lang="zh-CN" altLang="zh-CN" sz="5500" dirty="0">
                <a:solidFill>
                  <a:schemeClr val="tx1"/>
                </a:solidFill>
                <a:latin typeface="+mn-ea"/>
              </a:rPr>
              <a:t>然后，</a:t>
            </a:r>
            <a:r>
              <a:rPr lang="zh-CN" altLang="en-US" sz="5500" dirty="0">
                <a:solidFill>
                  <a:schemeClr val="tx1"/>
                </a:solidFill>
                <a:latin typeface="+mn-ea"/>
              </a:rPr>
              <a:t>使</a:t>
            </a:r>
            <a:r>
              <a:rPr lang="zh-CN" altLang="zh-CN" sz="5500" dirty="0">
                <a:solidFill>
                  <a:schemeClr val="tx1"/>
                </a:solidFill>
                <a:latin typeface="+mn-ea"/>
              </a:rPr>
              <a:t>归并段逐渐由小到大</a:t>
            </a:r>
            <a:r>
              <a:rPr lang="zh-CN" altLang="en-US" sz="5500" dirty="0">
                <a:solidFill>
                  <a:schemeClr val="tx1"/>
                </a:solidFill>
                <a:latin typeface="+mn-ea"/>
              </a:rPr>
              <a:t>。</a:t>
            </a:r>
            <a:endParaRPr lang="zh-CN" altLang="zh-CN" sz="5500" dirty="0">
              <a:solidFill>
                <a:schemeClr val="tx1"/>
              </a:solidFill>
              <a:latin typeface="+mn-ea"/>
            </a:endParaRPr>
          </a:p>
          <a:p>
            <a:pPr algn="l">
              <a:buClr>
                <a:srgbClr val="FF0000"/>
              </a:buClr>
            </a:pPr>
            <a:r>
              <a:rPr lang="zh-CN" altLang="en-US" sz="4400" dirty="0" smtClean="0">
                <a:solidFill>
                  <a:schemeClr val="tx1"/>
                </a:solidFill>
              </a:rPr>
              <a:t>                                        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  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en-US" sz="3000" dirty="0">
              <a:solidFill>
                <a:schemeClr val="tx1"/>
              </a:solidFill>
            </a:endParaRPr>
          </a:p>
        </p:txBody>
      </p:sp>
      <p:graphicFrame>
        <p:nvGraphicFramePr>
          <p:cNvPr id="8" name="图示 7"/>
          <p:cNvGraphicFramePr/>
          <p:nvPr>
            <p:extLst>
              <p:ext uri="{D42A27DB-BD31-4B8C-83A1-F6EECF244321}">
                <p14:modId xmlns="" xmlns:p14="http://schemas.microsoft.com/office/powerpoint/2010/main" val="1344730319"/>
              </p:ext>
            </p:extLst>
          </p:nvPr>
        </p:nvGraphicFramePr>
        <p:xfrm>
          <a:off x="987398" y="3997672"/>
          <a:ext cx="3568801" cy="2320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125767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8280920" cy="2409304"/>
          </a:xfrm>
        </p:spPr>
        <p:txBody>
          <a:bodyPr>
            <a:normAutofit fontScale="92500"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l"/>
            </a:pPr>
            <a:r>
              <a:rPr lang="en-US" altLang="zh-CN" sz="3000" dirty="0" smtClean="0">
                <a:solidFill>
                  <a:schemeClr val="tx1"/>
                </a:solidFill>
              </a:rPr>
              <a:t>2.1.4 </a:t>
            </a:r>
            <a:r>
              <a:rPr lang="zh-CN" altLang="en-US" sz="3000" dirty="0" smtClean="0">
                <a:solidFill>
                  <a:schemeClr val="tx1"/>
                </a:solidFill>
              </a:rPr>
              <a:t>数据透视表</a:t>
            </a:r>
            <a:endParaRPr lang="en-US" altLang="zh-CN" sz="30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>
                <a:solidFill>
                  <a:srgbClr val="FF0000"/>
                </a:solidFill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</a:rPr>
              <a:t>      </a:t>
            </a:r>
            <a:r>
              <a:rPr lang="zh-CN" altLang="en-US" sz="2800" dirty="0" smtClean="0">
                <a:solidFill>
                  <a:srgbClr val="FF0000"/>
                </a:solidFill>
              </a:rPr>
              <a:t>定义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是</a:t>
            </a:r>
            <a:r>
              <a:rPr lang="zh-CN" altLang="zh-CN" sz="2800" dirty="0">
                <a:solidFill>
                  <a:schemeClr val="tx1"/>
                </a:solidFill>
              </a:rPr>
              <a:t>一种</a:t>
            </a:r>
            <a:r>
              <a:rPr lang="zh-CN" altLang="zh-CN" sz="2800" dirty="0">
                <a:solidFill>
                  <a:srgbClr val="FF0000"/>
                </a:solidFill>
              </a:rPr>
              <a:t>交互式</a:t>
            </a:r>
            <a:r>
              <a:rPr lang="zh-CN" altLang="zh-CN" sz="2800" dirty="0">
                <a:solidFill>
                  <a:schemeClr val="tx1"/>
                </a:solidFill>
              </a:rPr>
              <a:t>的表，可以进行某些</a:t>
            </a:r>
            <a:r>
              <a:rPr lang="zh-CN" altLang="zh-CN" sz="2800" dirty="0">
                <a:solidFill>
                  <a:srgbClr val="FF0000"/>
                </a:solidFill>
              </a:rPr>
              <a:t>计算</a:t>
            </a:r>
            <a:r>
              <a:rPr lang="zh-CN" altLang="zh-CN" sz="2800" dirty="0">
                <a:solidFill>
                  <a:schemeClr val="tx1"/>
                </a:solidFill>
              </a:rPr>
              <a:t>，如求和与计数</a:t>
            </a:r>
            <a:r>
              <a:rPr lang="zh-CN" altLang="zh-CN" sz="2800" dirty="0" smtClean="0">
                <a:solidFill>
                  <a:schemeClr val="tx1"/>
                </a:solidFill>
              </a:rPr>
              <a:t>等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zh-CN" sz="2400" dirty="0">
                <a:solidFill>
                  <a:schemeClr val="tx1"/>
                </a:solidFill>
              </a:rPr>
              <a:t>可以</a:t>
            </a:r>
            <a:r>
              <a:rPr lang="zh-CN" altLang="zh-CN" sz="2400" dirty="0">
                <a:solidFill>
                  <a:srgbClr val="FF0000"/>
                </a:solidFill>
              </a:rPr>
              <a:t>水平或者垂直</a:t>
            </a:r>
            <a:r>
              <a:rPr lang="zh-CN" altLang="zh-CN" sz="2400" dirty="0">
                <a:solidFill>
                  <a:schemeClr val="tx1"/>
                </a:solidFill>
              </a:rPr>
              <a:t>显示字段</a:t>
            </a:r>
            <a:r>
              <a:rPr lang="zh-CN" altLang="zh-CN" sz="2400" dirty="0" smtClean="0">
                <a:solidFill>
                  <a:schemeClr val="tx1"/>
                </a:solidFill>
              </a:rPr>
              <a:t>值</a:t>
            </a:r>
            <a:r>
              <a:rPr lang="zh-CN" altLang="en-US" sz="2400" dirty="0" smtClean="0">
                <a:solidFill>
                  <a:schemeClr val="tx1"/>
                </a:solidFill>
              </a:rPr>
              <a:t>，</a:t>
            </a:r>
            <a:r>
              <a:rPr lang="zh-CN" altLang="zh-CN" sz="2400" dirty="0">
                <a:solidFill>
                  <a:schemeClr val="tx1"/>
                </a:solidFill>
              </a:rPr>
              <a:t>计算每一行或列的</a:t>
            </a:r>
            <a:r>
              <a:rPr lang="zh-CN" altLang="zh-CN" sz="2400" dirty="0" smtClean="0">
                <a:solidFill>
                  <a:schemeClr val="tx1"/>
                </a:solidFill>
              </a:rPr>
              <a:t>合计</a:t>
            </a:r>
            <a:r>
              <a:rPr lang="zh-CN" altLang="en-US" sz="2400" dirty="0" smtClean="0">
                <a:solidFill>
                  <a:schemeClr val="tx1"/>
                </a:solidFill>
              </a:rPr>
              <a:t>；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zh-CN" sz="2400" dirty="0">
                <a:solidFill>
                  <a:schemeClr val="tx1"/>
                </a:solidFill>
              </a:rPr>
              <a:t>可以将</a:t>
            </a:r>
            <a:r>
              <a:rPr lang="zh-CN" altLang="zh-CN" sz="2400" dirty="0">
                <a:solidFill>
                  <a:srgbClr val="FF0000"/>
                </a:solidFill>
              </a:rPr>
              <a:t>字段值</a:t>
            </a:r>
            <a:r>
              <a:rPr lang="zh-CN" altLang="zh-CN" sz="2400" dirty="0">
                <a:solidFill>
                  <a:schemeClr val="tx1"/>
                </a:solidFill>
              </a:rPr>
              <a:t>作为行号或列</a:t>
            </a:r>
            <a:r>
              <a:rPr lang="zh-CN" altLang="zh-CN" sz="2400" dirty="0" smtClean="0">
                <a:solidFill>
                  <a:schemeClr val="tx1"/>
                </a:solidFill>
              </a:rPr>
              <a:t>标</a:t>
            </a:r>
            <a:r>
              <a:rPr lang="zh-CN" altLang="en-US" sz="2400" dirty="0" smtClean="0">
                <a:solidFill>
                  <a:schemeClr val="tx1"/>
                </a:solidFill>
              </a:rPr>
              <a:t>，</a:t>
            </a:r>
            <a:r>
              <a:rPr lang="zh-CN" altLang="zh-CN" sz="2400" dirty="0">
                <a:solidFill>
                  <a:schemeClr val="tx1"/>
                </a:solidFill>
              </a:rPr>
              <a:t>计算出各自的</a:t>
            </a:r>
            <a:r>
              <a:rPr lang="zh-CN" altLang="zh-CN" sz="2400" dirty="0" smtClean="0">
                <a:solidFill>
                  <a:schemeClr val="tx1"/>
                </a:solidFill>
              </a:rPr>
              <a:t>数量</a:t>
            </a:r>
            <a:r>
              <a:rPr lang="zh-CN" altLang="en-US" sz="2400" dirty="0" smtClean="0">
                <a:solidFill>
                  <a:schemeClr val="tx1"/>
                </a:solidFill>
              </a:rPr>
              <a:t>；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611560" y="116633"/>
            <a:ext cx="8064896" cy="129614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§2.1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</a:rPr>
              <a:t>统计数据的初步处理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395536" y="3861048"/>
            <a:ext cx="5256584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600" dirty="0" smtClean="0">
                <a:solidFill>
                  <a:schemeClr val="tx1"/>
                </a:solidFill>
              </a:rPr>
              <a:t>在</a:t>
            </a:r>
            <a:r>
              <a:rPr lang="en-US" altLang="zh-CN" sz="2600" dirty="0" smtClean="0">
                <a:solidFill>
                  <a:schemeClr val="tx1"/>
                </a:solidFill>
              </a:rPr>
              <a:t>Excel</a:t>
            </a:r>
            <a:r>
              <a:rPr lang="zh-CN" altLang="en-US" sz="2600" dirty="0" smtClean="0">
                <a:solidFill>
                  <a:schemeClr val="tx1"/>
                </a:solidFill>
              </a:rPr>
              <a:t>中显示如下：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algn="l"/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>
          <a:xfrm>
            <a:off x="5436096" y="4064496"/>
            <a:ext cx="3707904" cy="2604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en-US" dirty="0"/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="" xmlns:p14="http://schemas.microsoft.com/office/powerpoint/2010/main" val="3952677211"/>
              </p:ext>
            </p:extLst>
          </p:nvPr>
        </p:nvGraphicFramePr>
        <p:xfrm>
          <a:off x="251520" y="4211984"/>
          <a:ext cx="5040560" cy="2680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wps_clip_image-1326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02856"/>
            <a:ext cx="3312368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形标注 6"/>
          <p:cNvSpPr/>
          <p:nvPr/>
        </p:nvSpPr>
        <p:spPr>
          <a:xfrm>
            <a:off x="7062418" y="3875810"/>
            <a:ext cx="1656184" cy="576064"/>
          </a:xfrm>
          <a:prstGeom prst="wedgeEllipseCallout">
            <a:avLst>
              <a:gd name="adj1" fmla="val 5438"/>
              <a:gd name="adj2" fmla="val 20359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创建透视表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767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2" grpId="0">
        <p:bldAsOne/>
      </p:bldGraphic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1638</TotalTime>
  <Words>3077</Words>
  <Application>Microsoft Office PowerPoint</Application>
  <PresentationFormat>全屏显示(4:3)</PresentationFormat>
  <Paragraphs>656</Paragraphs>
  <Slides>34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波形</vt:lpstr>
      <vt:lpstr>公式</vt:lpstr>
      <vt:lpstr>目录</vt:lpstr>
      <vt:lpstr>第2章 描述统计—表格图形法</vt:lpstr>
      <vt:lpstr>§2.1  统计数据的初步处理</vt:lpstr>
      <vt:lpstr>§2.1  统计数据的初步处理</vt:lpstr>
      <vt:lpstr>§2.1  统计数据的初步处理</vt:lpstr>
      <vt:lpstr>§2.1  统计数据的初步处理</vt:lpstr>
      <vt:lpstr>§2.1  统计数据的初步处理</vt:lpstr>
      <vt:lpstr>§2.1  统计数据的初步处理</vt:lpstr>
      <vt:lpstr>§2.1  统计数据的初步处理</vt:lpstr>
      <vt:lpstr>§2.1  统计数据的初步处理</vt:lpstr>
      <vt:lpstr>§2.1  统计数据的初步处理</vt:lpstr>
      <vt:lpstr>§2.2  统计数据的汇总与展示</vt:lpstr>
      <vt:lpstr>§2.2  统计数据的汇总与展示</vt:lpstr>
      <vt:lpstr>§2.2  统计数据的汇总与展示</vt:lpstr>
      <vt:lpstr>§ 2.2  统计数据的汇总与展示</vt:lpstr>
      <vt:lpstr>§2.2  统计数据的汇总与展示</vt:lpstr>
      <vt:lpstr>§2.2  统计数据的汇总与展示</vt:lpstr>
      <vt:lpstr>§2.2  统计数据的汇总与展示</vt:lpstr>
      <vt:lpstr>§2.2  统计数据的汇总与展示</vt:lpstr>
      <vt:lpstr>§2.2  统计数据的汇总与展示</vt:lpstr>
      <vt:lpstr>§2.2  统计数据的汇总与展示</vt:lpstr>
      <vt:lpstr>§2.2  统计数据的汇总与展示</vt:lpstr>
      <vt:lpstr>§2.2  统计数据的汇总与展示</vt:lpstr>
      <vt:lpstr>§2.3  多变量数据的汇总与展示</vt:lpstr>
      <vt:lpstr>§2.3  多变量数据的汇总与展示</vt:lpstr>
      <vt:lpstr>§2.3  多变量数据的汇总与展示</vt:lpstr>
      <vt:lpstr>§2.3  多变量数据的汇总与展示</vt:lpstr>
      <vt:lpstr>§2.3  多变量数据的汇总与展示</vt:lpstr>
      <vt:lpstr>§2.4规范合理使用图表图表</vt:lpstr>
      <vt:lpstr>§2.4规范合理使用图表图表</vt:lpstr>
      <vt:lpstr>§2.4规范合理使用图表图表</vt:lpstr>
      <vt:lpstr>§2.4规范合理使用图表图表</vt:lpstr>
      <vt:lpstr>§2.4规范合理使用图表图表</vt:lpstr>
      <vt:lpstr>幻灯片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dell</cp:lastModifiedBy>
  <cp:revision>66</cp:revision>
  <dcterms:created xsi:type="dcterms:W3CDTF">2015-06-26T02:16:31Z</dcterms:created>
  <dcterms:modified xsi:type="dcterms:W3CDTF">2015-08-11T08:16:05Z</dcterms:modified>
</cp:coreProperties>
</file>