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307" r:id="rId2"/>
    <p:sldId id="308" r:id="rId3"/>
    <p:sldId id="256" r:id="rId4"/>
    <p:sldId id="309" r:id="rId5"/>
    <p:sldId id="257" r:id="rId6"/>
    <p:sldId id="258" r:id="rId7"/>
    <p:sldId id="261" r:id="rId8"/>
    <p:sldId id="302" r:id="rId9"/>
    <p:sldId id="303" r:id="rId10"/>
    <p:sldId id="304" r:id="rId11"/>
    <p:sldId id="305" r:id="rId12"/>
    <p:sldId id="310" r:id="rId13"/>
    <p:sldId id="263" r:id="rId14"/>
    <p:sldId id="264" r:id="rId15"/>
    <p:sldId id="265" r:id="rId16"/>
    <p:sldId id="266" r:id="rId17"/>
    <p:sldId id="267" r:id="rId18"/>
    <p:sldId id="268" r:id="rId19"/>
    <p:sldId id="270" r:id="rId20"/>
    <p:sldId id="271" r:id="rId21"/>
    <p:sldId id="272" r:id="rId22"/>
    <p:sldId id="275" r:id="rId23"/>
    <p:sldId id="276" r:id="rId24"/>
    <p:sldId id="278" r:id="rId25"/>
    <p:sldId id="279" r:id="rId26"/>
    <p:sldId id="281" r:id="rId27"/>
    <p:sldId id="282" r:id="rId28"/>
    <p:sldId id="311" r:id="rId29"/>
    <p:sldId id="284" r:id="rId30"/>
    <p:sldId id="285" r:id="rId31"/>
    <p:sldId id="287" r:id="rId32"/>
    <p:sldId id="289" r:id="rId33"/>
    <p:sldId id="290" r:id="rId34"/>
    <p:sldId id="291" r:id="rId35"/>
    <p:sldId id="292" r:id="rId36"/>
    <p:sldId id="293" r:id="rId37"/>
    <p:sldId id="294" r:id="rId38"/>
    <p:sldId id="296" r:id="rId39"/>
    <p:sldId id="297" r:id="rId40"/>
    <p:sldId id="298" r:id="rId41"/>
    <p:sldId id="299" r:id="rId42"/>
    <p:sldId id="300" r:id="rId43"/>
    <p:sldId id="301" r:id="rId44"/>
    <p:sldId id="306" r:id="rId4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84346" autoAdjust="0"/>
  </p:normalViewPr>
  <p:slideViewPr>
    <p:cSldViewPr>
      <p:cViewPr varScale="1">
        <p:scale>
          <a:sx n="59" d="100"/>
          <a:sy n="59" d="100"/>
        </p:scale>
        <p:origin x="-145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image" Target="../media/image5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4"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16.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16.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5" Type="http://schemas.openxmlformats.org/officeDocument/2006/relationships/image" Target="../media/image39.wmf"/><Relationship Id="rId4" Type="http://schemas.openxmlformats.org/officeDocument/2006/relationships/image" Target="../media/image3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3A13E6-6742-4DA8-B9FA-FFF99B8544AF}" type="datetimeFigureOut">
              <a:rPr lang="zh-CN" altLang="en-US" smtClean="0"/>
              <a:t>2015/8/9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F712B5-F603-46D5-B961-A4AD22543D94}" type="slidenum">
              <a:rPr lang="zh-CN" altLang="en-US" smtClean="0"/>
              <a:t>‹#›</a:t>
            </a:fld>
            <a:endParaRPr lang="zh-CN" altLang="en-US"/>
          </a:p>
        </p:txBody>
      </p:sp>
    </p:spTree>
    <p:extLst>
      <p:ext uri="{BB962C8B-B14F-4D97-AF65-F5344CB8AC3E}">
        <p14:creationId xmlns:p14="http://schemas.microsoft.com/office/powerpoint/2010/main" val="1625134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F712B5-F603-46D5-B961-A4AD22543D94}" type="slidenum">
              <a:rPr lang="zh-CN" altLang="en-US" smtClean="0"/>
              <a:t>3</a:t>
            </a:fld>
            <a:endParaRPr lang="zh-CN" altLang="en-US"/>
          </a:p>
        </p:txBody>
      </p:sp>
    </p:spTree>
    <p:extLst>
      <p:ext uri="{BB962C8B-B14F-4D97-AF65-F5344CB8AC3E}">
        <p14:creationId xmlns:p14="http://schemas.microsoft.com/office/powerpoint/2010/main" val="1078369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F712B5-F603-46D5-B961-A4AD22543D94}" type="slidenum">
              <a:rPr lang="zh-CN" altLang="en-US" smtClean="0"/>
              <a:t>5</a:t>
            </a:fld>
            <a:endParaRPr lang="zh-CN" altLang="en-US"/>
          </a:p>
        </p:txBody>
      </p:sp>
    </p:spTree>
    <p:extLst>
      <p:ext uri="{BB962C8B-B14F-4D97-AF65-F5344CB8AC3E}">
        <p14:creationId xmlns:p14="http://schemas.microsoft.com/office/powerpoint/2010/main" val="1036692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F712B5-F603-46D5-B961-A4AD22543D94}" type="slidenum">
              <a:rPr lang="zh-CN" altLang="en-US" smtClean="0"/>
              <a:t>9</a:t>
            </a:fld>
            <a:endParaRPr lang="zh-CN" altLang="en-US"/>
          </a:p>
        </p:txBody>
      </p:sp>
    </p:spTree>
    <p:extLst>
      <p:ext uri="{BB962C8B-B14F-4D97-AF65-F5344CB8AC3E}">
        <p14:creationId xmlns:p14="http://schemas.microsoft.com/office/powerpoint/2010/main" val="2950016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F712B5-F603-46D5-B961-A4AD22543D94}" type="slidenum">
              <a:rPr lang="zh-CN" altLang="en-US" smtClean="0"/>
              <a:t>19</a:t>
            </a:fld>
            <a:endParaRPr lang="zh-CN" altLang="en-US"/>
          </a:p>
        </p:txBody>
      </p:sp>
    </p:spTree>
    <p:extLst>
      <p:ext uri="{BB962C8B-B14F-4D97-AF65-F5344CB8AC3E}">
        <p14:creationId xmlns:p14="http://schemas.microsoft.com/office/powerpoint/2010/main" val="1478774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F712B5-F603-46D5-B961-A4AD22543D94}" type="slidenum">
              <a:rPr lang="zh-CN" altLang="en-US" smtClean="0"/>
              <a:t>38</a:t>
            </a:fld>
            <a:endParaRPr lang="zh-CN" altLang="en-US"/>
          </a:p>
        </p:txBody>
      </p:sp>
    </p:spTree>
    <p:extLst>
      <p:ext uri="{BB962C8B-B14F-4D97-AF65-F5344CB8AC3E}">
        <p14:creationId xmlns:p14="http://schemas.microsoft.com/office/powerpoint/2010/main" val="1609621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a:defRPr>
                <a:solidFill>
                  <a:schemeClr val="tx1"/>
                </a:solidFill>
                <a:latin typeface="Tahoma" pitchFamily="34" charset="0"/>
                <a:ea typeface="宋体" pitchFamily="2" charset="-122"/>
              </a:defRPr>
            </a:lvl1pPr>
            <a:lvl2pPr marL="742950" indent="-285750">
              <a:defRPr>
                <a:solidFill>
                  <a:schemeClr val="tx1"/>
                </a:solidFill>
                <a:latin typeface="Tahoma" pitchFamily="34" charset="0"/>
                <a:ea typeface="宋体" pitchFamily="2" charset="-122"/>
              </a:defRPr>
            </a:lvl2pPr>
            <a:lvl3pPr marL="1143000" indent="-228600">
              <a:defRPr>
                <a:solidFill>
                  <a:schemeClr val="tx1"/>
                </a:solidFill>
                <a:latin typeface="Tahoma" pitchFamily="34" charset="0"/>
                <a:ea typeface="宋体" pitchFamily="2" charset="-122"/>
              </a:defRPr>
            </a:lvl3pPr>
            <a:lvl4pPr marL="1600200" indent="-228600">
              <a:defRPr>
                <a:solidFill>
                  <a:schemeClr val="tx1"/>
                </a:solidFill>
                <a:latin typeface="Tahoma" pitchFamily="34" charset="0"/>
                <a:ea typeface="宋体" pitchFamily="2" charset="-122"/>
              </a:defRPr>
            </a:lvl4pPr>
            <a:lvl5pPr marL="2057400" indent="-22860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defRPr>
                <a:solidFill>
                  <a:schemeClr val="tx1"/>
                </a:solidFill>
                <a:latin typeface="Tahoma" pitchFamily="34" charset="0"/>
                <a:ea typeface="宋体" pitchFamily="2" charset="-122"/>
              </a:defRPr>
            </a:lvl9pPr>
          </a:lstStyle>
          <a:p>
            <a:fld id="{2D4BFC82-4BFD-4E84-B235-DFD0032E5644}" type="slidenum">
              <a:rPr lang="en-US" altLang="zh-CN" smtClean="0">
                <a:latin typeface="Arial" pitchFamily="34" charset="0"/>
              </a:rPr>
              <a:pPr/>
              <a:t>44</a:t>
            </a:fld>
            <a:endParaRPr lang="en-US" altLang="zh-CN" smtClean="0">
              <a:latin typeface="Arial" pitchFamily="34" charset="0"/>
            </a:endParaRPr>
          </a:p>
        </p:txBody>
      </p:sp>
      <p:sp>
        <p:nvSpPr>
          <p:cNvPr id="52227" name="Rectangle 2"/>
          <p:cNvSpPr>
            <a:spLocks noGrp="1" noChangeArrowheads="1"/>
          </p:cNvSpPr>
          <p:nvPr>
            <p:ph type="body" idx="1"/>
          </p:nvPr>
        </p:nvSpPr>
        <p:spPr>
          <a:xfrm>
            <a:off x="914400" y="3276600"/>
            <a:ext cx="5029200" cy="5181600"/>
          </a:xfrm>
          <a:noFill/>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endParaRPr lang="zh-CN" altLang="zh-CN" smtClean="0"/>
          </a:p>
        </p:txBody>
      </p:sp>
      <p:sp>
        <p:nvSpPr>
          <p:cNvPr id="52228" name="Rectangle 3"/>
          <p:cNvSpPr>
            <a:spLocks noGrp="1" noRot="1" noChangeAspect="1" noChangeArrowheads="1" noTextEdit="1"/>
          </p:cNvSpPr>
          <p:nvPr>
            <p:ph type="sldImg"/>
          </p:nvPr>
        </p:nvSpPr>
        <p:spPr>
          <a:xfrm>
            <a:off x="1912938" y="692150"/>
            <a:ext cx="3032125" cy="2273300"/>
          </a:xfrm>
          <a:ln w="12700" cap="flat">
            <a:solidFill>
              <a:schemeClr val="tx1"/>
            </a:solid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t>2015/8/9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2015/8/9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2015/8/9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530820CF-B880-4189-942D-D702A7CBA730}" type="datetimeFigureOut">
              <a:rPr lang="zh-CN" altLang="en-US" smtClean="0"/>
              <a:t>2015/8/9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t>2015/8/9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2015/8/9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t>2015/8/9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530820CF-B880-4189-942D-D702A7CBA730}" type="datetimeFigureOut">
              <a:rPr lang="zh-CN" altLang="en-US" smtClean="0"/>
              <a:t>2015/8/9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30820CF-B880-4189-942D-D702A7CBA730}" type="datetimeFigureOut">
              <a:rPr lang="zh-CN" altLang="en-US" smtClean="0"/>
              <a:t>2015/8/9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30820CF-B880-4189-942D-D702A7CBA730}" type="datetimeFigureOut">
              <a:rPr lang="zh-CN" altLang="en-US" smtClean="0"/>
              <a:t>2015/8/9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t>2015/8/9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30820CF-B880-4189-942D-D702A7CBA730}" type="datetimeFigureOut">
              <a:rPr lang="zh-CN" altLang="en-US" smtClean="0"/>
              <a:t>2015/8/9</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image" Target="../media/image8.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notesSlide" Target="../notesSlides/notesSlide4.xml"/><Relationship Id="rId7" Type="http://schemas.openxmlformats.org/officeDocument/2006/relationships/image" Target="../media/image10.wmf"/><Relationship Id="rId12" Type="http://schemas.openxmlformats.org/officeDocument/2006/relationships/image" Target="../media/image12.w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5.bin"/><Relationship Id="rId11" Type="http://schemas.openxmlformats.org/officeDocument/2006/relationships/oleObject" Target="../embeddings/oleObject7.bin"/><Relationship Id="rId5" Type="http://schemas.openxmlformats.org/officeDocument/2006/relationships/image" Target="../media/image9.wmf"/><Relationship Id="rId10" Type="http://schemas.openxmlformats.org/officeDocument/2006/relationships/image" Target="../media/image11.wmf"/><Relationship Id="rId4" Type="http://schemas.openxmlformats.org/officeDocument/2006/relationships/oleObject" Target="../embeddings/oleObject4.bin"/><Relationship Id="rId9"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5.wmf"/><Relationship Id="rId5" Type="http://schemas.openxmlformats.org/officeDocument/2006/relationships/oleObject" Target="../embeddings/oleObject9.bin"/><Relationship Id="rId4" Type="http://schemas.openxmlformats.org/officeDocument/2006/relationships/image" Target="../media/image14.wmf"/></Relationships>
</file>

<file path=ppt/slides/_rels/slide21.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image" Target="../media/image19.wmf"/><Relationship Id="rId7" Type="http://schemas.openxmlformats.org/officeDocument/2006/relationships/image" Target="../media/image18.wmf"/><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image" Target="../media/image17.wmf"/><Relationship Id="rId4" Type="http://schemas.openxmlformats.org/officeDocument/2006/relationships/oleObject" Target="../embeddings/oleObject11.bin"/><Relationship Id="rId9" Type="http://schemas.openxmlformats.org/officeDocument/2006/relationships/oleObject" Target="../embeddings/oleObject13.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22.wmf"/><Relationship Id="rId11" Type="http://schemas.openxmlformats.org/officeDocument/2006/relationships/image" Target="../media/image16.wmf"/><Relationship Id="rId5" Type="http://schemas.openxmlformats.org/officeDocument/2006/relationships/oleObject" Target="../embeddings/oleObject15.bin"/><Relationship Id="rId10" Type="http://schemas.openxmlformats.org/officeDocument/2006/relationships/oleObject" Target="../embeddings/oleObject17.bin"/><Relationship Id="rId4" Type="http://schemas.openxmlformats.org/officeDocument/2006/relationships/image" Target="../media/image21.wmf"/><Relationship Id="rId9" Type="http://schemas.openxmlformats.org/officeDocument/2006/relationships/image" Target="../media/image24.wmf"/></Relationships>
</file>

<file path=ppt/slides/_rels/slide24.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image" Target="../media/image29.wmf"/><Relationship Id="rId18" Type="http://schemas.openxmlformats.org/officeDocument/2006/relationships/oleObject" Target="../embeddings/oleObject27.bin"/><Relationship Id="rId3" Type="http://schemas.openxmlformats.org/officeDocument/2006/relationships/oleObject" Target="../embeddings/oleObject18.bin"/><Relationship Id="rId21" Type="http://schemas.openxmlformats.org/officeDocument/2006/relationships/image" Target="../media/image16.wmf"/><Relationship Id="rId7" Type="http://schemas.openxmlformats.org/officeDocument/2006/relationships/oleObject" Target="../embeddings/oleObject20.bin"/><Relationship Id="rId12" Type="http://schemas.openxmlformats.org/officeDocument/2006/relationships/oleObject" Target="../embeddings/oleObject23.bin"/><Relationship Id="rId17" Type="http://schemas.openxmlformats.org/officeDocument/2006/relationships/oleObject" Target="../embeddings/oleObject26.bin"/><Relationship Id="rId2" Type="http://schemas.openxmlformats.org/officeDocument/2006/relationships/slideLayout" Target="../slideLayouts/slideLayout1.xml"/><Relationship Id="rId16" Type="http://schemas.openxmlformats.org/officeDocument/2006/relationships/oleObject" Target="../embeddings/oleObject25.bin"/><Relationship Id="rId20" Type="http://schemas.openxmlformats.org/officeDocument/2006/relationships/oleObject" Target="../embeddings/oleObject28.bin"/><Relationship Id="rId1" Type="http://schemas.openxmlformats.org/officeDocument/2006/relationships/vmlDrawing" Target="../drawings/vmlDrawing7.vml"/><Relationship Id="rId6" Type="http://schemas.openxmlformats.org/officeDocument/2006/relationships/image" Target="../media/image26.wmf"/><Relationship Id="rId11" Type="http://schemas.openxmlformats.org/officeDocument/2006/relationships/oleObject" Target="../embeddings/oleObject22.bin"/><Relationship Id="rId5" Type="http://schemas.openxmlformats.org/officeDocument/2006/relationships/oleObject" Target="../embeddings/oleObject19.bin"/><Relationship Id="rId15" Type="http://schemas.openxmlformats.org/officeDocument/2006/relationships/image" Target="../media/image30.wmf"/><Relationship Id="rId10" Type="http://schemas.openxmlformats.org/officeDocument/2006/relationships/image" Target="../media/image28.wmf"/><Relationship Id="rId19" Type="http://schemas.openxmlformats.org/officeDocument/2006/relationships/image" Target="../media/image31.wmf"/><Relationship Id="rId4" Type="http://schemas.openxmlformats.org/officeDocument/2006/relationships/image" Target="../media/image25.wmf"/><Relationship Id="rId9" Type="http://schemas.openxmlformats.org/officeDocument/2006/relationships/oleObject" Target="../embeddings/oleObject21.bin"/><Relationship Id="rId14" Type="http://schemas.openxmlformats.org/officeDocument/2006/relationships/oleObject" Target="../embeddings/oleObject24.bin"/></Relationships>
</file>

<file path=ppt/slides/_rels/slide25.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33.wmf"/><Relationship Id="rId7" Type="http://schemas.openxmlformats.org/officeDocument/2006/relationships/oleObject" Target="../embeddings/oleObject30.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16.wmf"/><Relationship Id="rId5" Type="http://schemas.openxmlformats.org/officeDocument/2006/relationships/oleObject" Target="../embeddings/oleObject29.bin"/><Relationship Id="rId4" Type="http://schemas.openxmlformats.org/officeDocument/2006/relationships/image" Target="../media/image34.wmf"/><Relationship Id="rId9" Type="http://schemas.openxmlformats.org/officeDocument/2006/relationships/oleObject" Target="../embeddings/oleObject31.bin"/></Relationships>
</file>

<file path=ppt/slides/_rels/slide26.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32.bin"/><Relationship Id="rId7" Type="http://schemas.openxmlformats.org/officeDocument/2006/relationships/oleObject" Target="../embeddings/oleObject34.bin"/><Relationship Id="rId12" Type="http://schemas.openxmlformats.org/officeDocument/2006/relationships/image" Target="../media/image39.wmf"/><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media/image36.wmf"/><Relationship Id="rId11" Type="http://schemas.openxmlformats.org/officeDocument/2006/relationships/oleObject" Target="../embeddings/oleObject36.bin"/><Relationship Id="rId5" Type="http://schemas.openxmlformats.org/officeDocument/2006/relationships/oleObject" Target="../embeddings/oleObject33.bin"/><Relationship Id="rId10" Type="http://schemas.openxmlformats.org/officeDocument/2006/relationships/image" Target="../media/image38.wmf"/><Relationship Id="rId4" Type="http://schemas.openxmlformats.org/officeDocument/2006/relationships/image" Target="../media/image35.wmf"/><Relationship Id="rId9" Type="http://schemas.openxmlformats.org/officeDocument/2006/relationships/oleObject" Target="../embeddings/oleObject35.bin"/></Relationships>
</file>

<file path=ppt/slides/_rels/slide27.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37.bin"/><Relationship Id="rId7" Type="http://schemas.openxmlformats.org/officeDocument/2006/relationships/oleObject" Target="../embeddings/oleObject39.bin"/><Relationship Id="rId2" Type="http://schemas.openxmlformats.org/officeDocument/2006/relationships/slideLayout" Target="../slideLayouts/slideLayout1.xml"/><Relationship Id="rId1" Type="http://schemas.openxmlformats.org/officeDocument/2006/relationships/vmlDrawing" Target="../drawings/vmlDrawing10.vml"/><Relationship Id="rId6" Type="http://schemas.openxmlformats.org/officeDocument/2006/relationships/image" Target="../media/image41.wmf"/><Relationship Id="rId5" Type="http://schemas.openxmlformats.org/officeDocument/2006/relationships/oleObject" Target="../embeddings/oleObject38.bin"/><Relationship Id="rId4" Type="http://schemas.openxmlformats.org/officeDocument/2006/relationships/image" Target="../media/image40.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1.xml"/><Relationship Id="rId1" Type="http://schemas.openxmlformats.org/officeDocument/2006/relationships/vmlDrawing" Target="../drawings/vmlDrawing11.vml"/><Relationship Id="rId4" Type="http://schemas.openxmlformats.org/officeDocument/2006/relationships/image" Target="../media/image43.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1.bin"/><Relationship Id="rId7" Type="http://schemas.openxmlformats.org/officeDocument/2006/relationships/image" Target="../media/image45.wmf"/><Relationship Id="rId2" Type="http://schemas.openxmlformats.org/officeDocument/2006/relationships/slideLayout" Target="../slideLayouts/slideLayout1.xml"/><Relationship Id="rId1" Type="http://schemas.openxmlformats.org/officeDocument/2006/relationships/vmlDrawing" Target="../drawings/vmlDrawing12.vml"/><Relationship Id="rId6" Type="http://schemas.openxmlformats.org/officeDocument/2006/relationships/oleObject" Target="../embeddings/oleObject42.bin"/><Relationship Id="rId5" Type="http://schemas.openxmlformats.org/officeDocument/2006/relationships/image" Target="../media/image46.png"/><Relationship Id="rId4" Type="http://schemas.openxmlformats.org/officeDocument/2006/relationships/image" Target="../media/image44.wmf"/></Relationships>
</file>

<file path=ppt/slides/_rels/slide34.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oleObject" Target="../embeddings/oleObject43.bin"/><Relationship Id="rId7" Type="http://schemas.openxmlformats.org/officeDocument/2006/relationships/oleObject" Target="../embeddings/oleObject45.bin"/><Relationship Id="rId2" Type="http://schemas.openxmlformats.org/officeDocument/2006/relationships/slideLayout" Target="../slideLayouts/slideLayout1.xml"/><Relationship Id="rId1" Type="http://schemas.openxmlformats.org/officeDocument/2006/relationships/vmlDrawing" Target="../drawings/vmlDrawing13.vml"/><Relationship Id="rId6" Type="http://schemas.openxmlformats.org/officeDocument/2006/relationships/image" Target="../media/image48.wmf"/><Relationship Id="rId5" Type="http://schemas.openxmlformats.org/officeDocument/2006/relationships/oleObject" Target="../embeddings/oleObject44.bin"/><Relationship Id="rId4" Type="http://schemas.openxmlformats.org/officeDocument/2006/relationships/image" Target="../media/image47.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1.xml"/><Relationship Id="rId1" Type="http://schemas.openxmlformats.org/officeDocument/2006/relationships/vmlDrawing" Target="../drawings/vmlDrawing14.vml"/><Relationship Id="rId6" Type="http://schemas.openxmlformats.org/officeDocument/2006/relationships/image" Target="../media/image51.wmf"/><Relationship Id="rId5" Type="http://schemas.openxmlformats.org/officeDocument/2006/relationships/oleObject" Target="../embeddings/oleObject47.bin"/><Relationship Id="rId4" Type="http://schemas.openxmlformats.org/officeDocument/2006/relationships/image" Target="../media/image50.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image" Target="../media/image53.wmf"/><Relationship Id="rId5" Type="http://schemas.openxmlformats.org/officeDocument/2006/relationships/oleObject" Target="../embeddings/oleObject49.bin"/><Relationship Id="rId4" Type="http://schemas.openxmlformats.org/officeDocument/2006/relationships/image" Target="../media/image52.w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1.xml"/><Relationship Id="rId1" Type="http://schemas.openxmlformats.org/officeDocument/2006/relationships/vmlDrawing" Target="../drawings/vmlDrawing16.vml"/><Relationship Id="rId4" Type="http://schemas.openxmlformats.org/officeDocument/2006/relationships/image" Target="../media/image55.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1.xml"/><Relationship Id="rId1" Type="http://schemas.openxmlformats.org/officeDocument/2006/relationships/vmlDrawing" Target="../drawings/vmlDrawing17.vml"/><Relationship Id="rId4" Type="http://schemas.openxmlformats.org/officeDocument/2006/relationships/image" Target="../media/image56.w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1.xml"/><Relationship Id="rId1" Type="http://schemas.openxmlformats.org/officeDocument/2006/relationships/vmlDrawing" Target="../drawings/vmlDrawing18.vml"/><Relationship Id="rId6" Type="http://schemas.openxmlformats.org/officeDocument/2006/relationships/image" Target="../media/image58.wmf"/><Relationship Id="rId5" Type="http://schemas.openxmlformats.org/officeDocument/2006/relationships/oleObject" Target="../embeddings/oleObject53.bin"/><Relationship Id="rId4" Type="http://schemas.openxmlformats.org/officeDocument/2006/relationships/image" Target="../media/image57.wmf"/></Relationships>
</file>

<file path=ppt/slides/_rels/slide44.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548680"/>
            <a:ext cx="7772400" cy="720080"/>
          </a:xfrm>
        </p:spPr>
        <p:txBody>
          <a:bodyPr>
            <a:noAutofit/>
          </a:bodyPr>
          <a:lstStyle/>
          <a:p>
            <a:r>
              <a:rPr lang="zh-CN" altLang="en-US" sz="4800" dirty="0">
                <a:solidFill>
                  <a:schemeClr val="tx1"/>
                </a:solidFill>
              </a:rPr>
              <a:t>目录</a:t>
            </a:r>
          </a:p>
        </p:txBody>
      </p:sp>
      <p:sp>
        <p:nvSpPr>
          <p:cNvPr id="3" name="副标题 2"/>
          <p:cNvSpPr>
            <a:spLocks noGrp="1"/>
          </p:cNvSpPr>
          <p:nvPr>
            <p:ph type="subTitle" idx="1"/>
          </p:nvPr>
        </p:nvSpPr>
        <p:spPr>
          <a:xfrm>
            <a:off x="323528" y="1412776"/>
            <a:ext cx="8640960" cy="4896544"/>
          </a:xfrm>
        </p:spPr>
        <p:txBody>
          <a:bodyPr>
            <a:noAutofit/>
          </a:bodyPr>
          <a:lstStyle/>
          <a:p>
            <a:pPr algn="l"/>
            <a:r>
              <a:rPr lang="zh-CN" altLang="en-US" sz="2500" dirty="0" smtClean="0">
                <a:solidFill>
                  <a:schemeClr val="tx1"/>
                </a:solidFill>
              </a:rPr>
              <a:t>第</a:t>
            </a:r>
            <a:r>
              <a:rPr lang="en-US" altLang="zh-CN" sz="2500" dirty="0" smtClean="0">
                <a:solidFill>
                  <a:schemeClr val="tx1"/>
                </a:solidFill>
              </a:rPr>
              <a:t>1</a:t>
            </a:r>
            <a:r>
              <a:rPr lang="zh-CN" altLang="en-US" sz="2500" dirty="0" smtClean="0">
                <a:solidFill>
                  <a:schemeClr val="tx1"/>
                </a:solidFill>
              </a:rPr>
              <a:t>章   绪论                                         第</a:t>
            </a:r>
            <a:r>
              <a:rPr lang="en-US" altLang="zh-CN" sz="2500" dirty="0" smtClean="0">
                <a:solidFill>
                  <a:schemeClr val="tx1"/>
                </a:solidFill>
              </a:rPr>
              <a:t>9</a:t>
            </a:r>
            <a:r>
              <a:rPr lang="zh-CN" altLang="en-US" sz="2500" dirty="0" smtClean="0">
                <a:solidFill>
                  <a:schemeClr val="tx1"/>
                </a:solidFill>
              </a:rPr>
              <a:t>章     分类数据的统计检验</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2</a:t>
            </a:r>
            <a:r>
              <a:rPr lang="zh-CN" altLang="en-US" sz="2500" dirty="0" smtClean="0">
                <a:solidFill>
                  <a:schemeClr val="tx1"/>
                </a:solidFill>
              </a:rPr>
              <a:t>章   描述统计</a:t>
            </a:r>
            <a:r>
              <a:rPr lang="en-US" altLang="zh-CN" sz="2500" dirty="0" smtClean="0">
                <a:solidFill>
                  <a:schemeClr val="tx1"/>
                </a:solidFill>
              </a:rPr>
              <a:t>—</a:t>
            </a:r>
            <a:r>
              <a:rPr lang="zh-CN" altLang="en-US" sz="2500" dirty="0" smtClean="0">
                <a:solidFill>
                  <a:schemeClr val="tx1"/>
                </a:solidFill>
              </a:rPr>
              <a:t>表格图形法   第</a:t>
            </a:r>
            <a:r>
              <a:rPr lang="en-US" altLang="zh-CN" sz="2500" dirty="0" smtClean="0">
                <a:solidFill>
                  <a:schemeClr val="tx1"/>
                </a:solidFill>
              </a:rPr>
              <a:t>10</a:t>
            </a:r>
            <a:r>
              <a:rPr lang="zh-CN" altLang="en-US" sz="2500" dirty="0" smtClean="0">
                <a:solidFill>
                  <a:schemeClr val="tx1"/>
                </a:solidFill>
              </a:rPr>
              <a:t>章    方差分析引论</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3</a:t>
            </a:r>
            <a:r>
              <a:rPr lang="zh-CN" altLang="en-US" sz="2500" dirty="0" smtClean="0">
                <a:solidFill>
                  <a:schemeClr val="tx1"/>
                </a:solidFill>
              </a:rPr>
              <a:t>章   描述统计</a:t>
            </a:r>
            <a:r>
              <a:rPr lang="en-US" altLang="zh-CN" sz="2500" dirty="0" smtClean="0">
                <a:solidFill>
                  <a:schemeClr val="tx1"/>
                </a:solidFill>
              </a:rPr>
              <a:t>—</a:t>
            </a:r>
            <a:r>
              <a:rPr lang="zh-CN" altLang="en-US" sz="2500" dirty="0" smtClean="0">
                <a:solidFill>
                  <a:schemeClr val="tx1"/>
                </a:solidFill>
              </a:rPr>
              <a:t>数值方法       第</a:t>
            </a:r>
            <a:r>
              <a:rPr lang="en-US" altLang="zh-CN" sz="2500" dirty="0" smtClean="0">
                <a:solidFill>
                  <a:schemeClr val="tx1"/>
                </a:solidFill>
              </a:rPr>
              <a:t>11</a:t>
            </a:r>
            <a:r>
              <a:rPr lang="zh-CN" altLang="en-US" sz="2500" dirty="0" smtClean="0">
                <a:solidFill>
                  <a:schemeClr val="tx1"/>
                </a:solidFill>
              </a:rPr>
              <a:t>章      非参数检验</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4</a:t>
            </a:r>
            <a:r>
              <a:rPr lang="zh-CN" altLang="en-US" sz="2500" dirty="0" smtClean="0">
                <a:solidFill>
                  <a:schemeClr val="tx1"/>
                </a:solidFill>
              </a:rPr>
              <a:t>章   概率基础                              第</a:t>
            </a:r>
            <a:r>
              <a:rPr lang="en-US" altLang="zh-CN" sz="2500" dirty="0" smtClean="0">
                <a:solidFill>
                  <a:schemeClr val="tx1"/>
                </a:solidFill>
              </a:rPr>
              <a:t>12</a:t>
            </a:r>
            <a:r>
              <a:rPr lang="zh-CN" altLang="en-US" sz="2500" dirty="0" smtClean="0">
                <a:solidFill>
                  <a:schemeClr val="tx1"/>
                </a:solidFill>
              </a:rPr>
              <a:t>章      回归分析</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5</a:t>
            </a:r>
            <a:r>
              <a:rPr lang="zh-CN" altLang="en-US" sz="2500" dirty="0" smtClean="0">
                <a:solidFill>
                  <a:schemeClr val="tx1"/>
                </a:solidFill>
              </a:rPr>
              <a:t>章   抽样理论与参数估计       第</a:t>
            </a:r>
            <a:r>
              <a:rPr lang="en-US" altLang="zh-CN" sz="2500" dirty="0" smtClean="0">
                <a:solidFill>
                  <a:schemeClr val="tx1"/>
                </a:solidFill>
              </a:rPr>
              <a:t>13</a:t>
            </a:r>
            <a:r>
              <a:rPr lang="zh-CN" altLang="en-US" sz="2500" dirty="0" smtClean="0">
                <a:solidFill>
                  <a:schemeClr val="tx1"/>
                </a:solidFill>
              </a:rPr>
              <a:t>章      统计指数</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6</a:t>
            </a:r>
            <a:r>
              <a:rPr lang="zh-CN" altLang="en-US" sz="2500" dirty="0" smtClean="0">
                <a:solidFill>
                  <a:schemeClr val="tx1"/>
                </a:solidFill>
              </a:rPr>
              <a:t>章   假设检验                              第</a:t>
            </a:r>
            <a:r>
              <a:rPr lang="en-US" altLang="zh-CN" sz="2500" dirty="0" smtClean="0">
                <a:solidFill>
                  <a:schemeClr val="tx1"/>
                </a:solidFill>
              </a:rPr>
              <a:t>14</a:t>
            </a:r>
            <a:r>
              <a:rPr lang="zh-CN" altLang="en-US" sz="2500" dirty="0" smtClean="0">
                <a:solidFill>
                  <a:schemeClr val="tx1"/>
                </a:solidFill>
              </a:rPr>
              <a:t>章      时间序列分析</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7</a:t>
            </a:r>
            <a:r>
              <a:rPr lang="zh-CN" altLang="en-US" sz="2500" dirty="0" smtClean="0">
                <a:solidFill>
                  <a:schemeClr val="tx1"/>
                </a:solidFill>
              </a:rPr>
              <a:t>章   两总体均值推断                </a:t>
            </a:r>
            <a:r>
              <a:rPr lang="zh-CN" altLang="en-US" sz="2800" b="1" dirty="0" smtClean="0">
                <a:solidFill>
                  <a:srgbClr val="FF0000"/>
                </a:solidFill>
              </a:rPr>
              <a:t>第</a:t>
            </a:r>
            <a:r>
              <a:rPr lang="en-US" altLang="zh-CN" sz="2800" b="1" dirty="0" smtClean="0">
                <a:solidFill>
                  <a:srgbClr val="FF0000"/>
                </a:solidFill>
              </a:rPr>
              <a:t>15</a:t>
            </a:r>
            <a:r>
              <a:rPr lang="zh-CN" altLang="en-US" sz="2800" b="1" dirty="0" smtClean="0">
                <a:solidFill>
                  <a:srgbClr val="FF0000"/>
                </a:solidFill>
              </a:rPr>
              <a:t>章     </a:t>
            </a:r>
            <a:r>
              <a:rPr lang="zh-CN" altLang="en-US" sz="2800" b="1" dirty="0" smtClean="0">
                <a:solidFill>
                  <a:srgbClr val="FF0000"/>
                </a:solidFill>
              </a:rPr>
              <a:t>统计综合</a:t>
            </a:r>
            <a:r>
              <a:rPr lang="zh-CN" altLang="en-US" sz="2800" b="1" dirty="0" smtClean="0">
                <a:solidFill>
                  <a:srgbClr val="FF0000"/>
                </a:solidFill>
              </a:rPr>
              <a:t>评价</a:t>
            </a:r>
            <a:endParaRPr lang="en-US" altLang="zh-CN" sz="2800" b="1" dirty="0" smtClean="0">
              <a:solidFill>
                <a:srgbClr val="FF0000"/>
              </a:solidFill>
            </a:endParaRPr>
          </a:p>
          <a:p>
            <a:pPr algn="l"/>
            <a:r>
              <a:rPr lang="zh-CN" altLang="en-US" sz="2500" dirty="0" smtClean="0">
                <a:solidFill>
                  <a:schemeClr val="tx1"/>
                </a:solidFill>
              </a:rPr>
              <a:t>第</a:t>
            </a:r>
            <a:r>
              <a:rPr lang="en-US" altLang="zh-CN" sz="2500" dirty="0" smtClean="0">
                <a:solidFill>
                  <a:schemeClr val="tx1"/>
                </a:solidFill>
              </a:rPr>
              <a:t>8</a:t>
            </a:r>
            <a:r>
              <a:rPr lang="zh-CN" altLang="en-US" sz="2500" dirty="0" smtClean="0">
                <a:solidFill>
                  <a:schemeClr val="tx1"/>
                </a:solidFill>
              </a:rPr>
              <a:t>章   总体方差的统计推断       主要参考文献</a:t>
            </a:r>
            <a:endParaRPr lang="zh-CN" altLang="en-US" sz="2500" dirty="0">
              <a:solidFill>
                <a:schemeClr val="tx1"/>
              </a:solidFill>
            </a:endParaRPr>
          </a:p>
        </p:txBody>
      </p:sp>
      <p:cxnSp>
        <p:nvCxnSpPr>
          <p:cNvPr id="5" name="直接连接符 4"/>
          <p:cNvCxnSpPr/>
          <p:nvPr/>
        </p:nvCxnSpPr>
        <p:spPr>
          <a:xfrm>
            <a:off x="251520" y="1196752"/>
            <a:ext cx="864096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528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wheel(1)">
                                      <p:cBhvr>
                                        <p:cTn id="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611560" y="2145741"/>
            <a:ext cx="7992888" cy="4307595"/>
          </a:xfrm>
        </p:spPr>
        <p:txBody>
          <a:bodyPr>
            <a:noAutofit/>
          </a:bodyPr>
          <a:lstStyle/>
          <a:p>
            <a:pPr algn="l"/>
            <a:r>
              <a:rPr lang="en-US" altLang="zh-CN" sz="2800" dirty="0" smtClean="0">
                <a:solidFill>
                  <a:srgbClr val="FF0000"/>
                </a:solidFill>
              </a:rPr>
              <a:t>          </a:t>
            </a:r>
            <a:r>
              <a:rPr lang="zh-CN" altLang="zh-CN" sz="2600" dirty="0" smtClean="0">
                <a:solidFill>
                  <a:srgbClr val="FF0000"/>
                </a:solidFill>
                <a:latin typeface="+mn-ea"/>
              </a:rPr>
              <a:t>相对</a:t>
            </a:r>
            <a:r>
              <a:rPr lang="zh-CN" altLang="zh-CN" sz="2600" dirty="0">
                <a:solidFill>
                  <a:srgbClr val="FF0000"/>
                </a:solidFill>
                <a:latin typeface="+mn-ea"/>
              </a:rPr>
              <a:t>于某种评价目的来说，对评价结果越重要的指标应赋予较大的权数，反之，赋予较小的权数，同时要求各指标的权数之和应等于</a:t>
            </a:r>
            <a:r>
              <a:rPr lang="en-US" altLang="zh-CN" sz="2600" dirty="0">
                <a:solidFill>
                  <a:srgbClr val="FF0000"/>
                </a:solidFill>
                <a:latin typeface="+mn-ea"/>
              </a:rPr>
              <a:t>100%</a:t>
            </a:r>
            <a:r>
              <a:rPr lang="zh-CN" altLang="zh-CN" sz="2600" dirty="0" smtClean="0">
                <a:solidFill>
                  <a:srgbClr val="FF0000"/>
                </a:solidFill>
                <a:latin typeface="+mn-ea"/>
              </a:rPr>
              <a:t>。</a:t>
            </a:r>
            <a:endParaRPr lang="en-US" altLang="zh-CN" sz="2600" dirty="0" smtClean="0">
              <a:solidFill>
                <a:srgbClr val="FF0000"/>
              </a:solidFill>
              <a:latin typeface="+mn-ea"/>
            </a:endParaRPr>
          </a:p>
          <a:p>
            <a:pPr algn="l"/>
            <a:r>
              <a:rPr lang="en-US" altLang="zh-CN" sz="2600" dirty="0" smtClean="0">
                <a:solidFill>
                  <a:schemeClr val="tx1"/>
                </a:solidFill>
                <a:latin typeface="+mn-ea"/>
              </a:rPr>
              <a:t>        </a:t>
            </a:r>
            <a:r>
              <a:rPr lang="en-US" altLang="zh-CN" sz="2600" u="sng" dirty="0" smtClean="0">
                <a:solidFill>
                  <a:schemeClr val="tx1"/>
                </a:solidFill>
                <a:latin typeface="+mn-ea"/>
              </a:rPr>
              <a:t> </a:t>
            </a:r>
            <a:r>
              <a:rPr lang="zh-CN" altLang="zh-CN" sz="2600" u="sng" dirty="0" smtClean="0">
                <a:solidFill>
                  <a:schemeClr val="tx1"/>
                </a:solidFill>
                <a:latin typeface="+mn-ea"/>
              </a:rPr>
              <a:t>在</a:t>
            </a:r>
            <a:r>
              <a:rPr lang="zh-CN" altLang="zh-CN" sz="2600" u="sng" dirty="0">
                <a:solidFill>
                  <a:schemeClr val="tx1"/>
                </a:solidFill>
                <a:latin typeface="+mn-ea"/>
              </a:rPr>
              <a:t>综合评价中，权重系数的确定是一个重要的步骤，它关系到综合评价结果的可信程度</a:t>
            </a:r>
            <a:r>
              <a:rPr lang="zh-CN" altLang="zh-CN" sz="2600" u="sng" dirty="0" smtClean="0">
                <a:solidFill>
                  <a:schemeClr val="tx1"/>
                </a:solidFill>
                <a:latin typeface="+mn-ea"/>
              </a:rPr>
              <a:t>。</a:t>
            </a:r>
            <a:endParaRPr lang="en-US" altLang="zh-CN" sz="2600" u="sng" dirty="0" smtClean="0">
              <a:solidFill>
                <a:schemeClr val="tx1"/>
              </a:solidFill>
              <a:latin typeface="+mn-ea"/>
            </a:endParaRPr>
          </a:p>
          <a:p>
            <a:pPr algn="l"/>
            <a:endParaRPr lang="zh-CN" altLang="zh-CN" sz="2600" u="sng" dirty="0">
              <a:solidFill>
                <a:schemeClr val="tx1"/>
              </a:solidFill>
              <a:latin typeface="+mn-ea"/>
            </a:endParaRPr>
          </a:p>
          <a:p>
            <a:pPr algn="l"/>
            <a:r>
              <a:rPr lang="en-US" altLang="zh-CN" sz="2600" dirty="0" smtClean="0">
                <a:solidFill>
                  <a:schemeClr val="tx1"/>
                </a:solidFill>
                <a:latin typeface="+mn-ea"/>
              </a:rPr>
              <a:t>        </a:t>
            </a:r>
            <a:r>
              <a:rPr lang="zh-CN" altLang="zh-CN" sz="2600" dirty="0" smtClean="0">
                <a:solidFill>
                  <a:schemeClr val="tx1"/>
                </a:solidFill>
                <a:latin typeface="+mn-ea"/>
              </a:rPr>
              <a:t>指标</a:t>
            </a:r>
            <a:r>
              <a:rPr lang="zh-CN" altLang="zh-CN" sz="2600" dirty="0">
                <a:solidFill>
                  <a:schemeClr val="tx1"/>
                </a:solidFill>
                <a:latin typeface="+mn-ea"/>
              </a:rPr>
              <a:t>权数的确定方法有两大类：</a:t>
            </a:r>
            <a:r>
              <a:rPr lang="zh-CN" altLang="zh-CN" sz="2600" dirty="0">
                <a:solidFill>
                  <a:srgbClr val="FF0000"/>
                </a:solidFill>
                <a:latin typeface="+mn-ea"/>
              </a:rPr>
              <a:t>主观赋权法和客观赋权法</a:t>
            </a:r>
            <a:r>
              <a:rPr lang="zh-CN" altLang="zh-CN" sz="2600" dirty="0">
                <a:solidFill>
                  <a:schemeClr val="tx1"/>
                </a:solidFill>
                <a:latin typeface="+mn-ea"/>
              </a:rPr>
              <a:t>。前者主要是利用专家群的知识和经验来确定各指标的权数，后者则是从客观的统计数据出发，根据各指标所提供的信息量大小来确定权数。</a:t>
            </a:r>
          </a:p>
          <a:p>
            <a:pPr algn="l"/>
            <a:endParaRPr lang="zh-CN" altLang="en-US" sz="2800" dirty="0">
              <a:solidFill>
                <a:schemeClr val="tx1"/>
              </a:solidFill>
            </a:endParaRPr>
          </a:p>
        </p:txBody>
      </p:sp>
      <p:sp>
        <p:nvSpPr>
          <p:cNvPr id="5" name="标题 1"/>
          <p:cNvSpPr txBox="1">
            <a:spLocks/>
          </p:cNvSpPr>
          <p:nvPr/>
        </p:nvSpPr>
        <p:spPr>
          <a:xfrm>
            <a:off x="467544" y="1369368"/>
            <a:ext cx="7772400" cy="748680"/>
          </a:xfrm>
          <a:prstGeom prst="rect">
            <a:avLst/>
          </a:prstGeom>
        </p:spPr>
        <p:txBody>
          <a:bodyPr vert="horz" lIns="91440" tIns="45720" rIns="91440" bIns="45720" rtlCol="0" anchor="b">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dirty="0" smtClean="0">
                <a:solidFill>
                  <a:schemeClr val="tx1"/>
                </a:solidFill>
                <a:latin typeface="+mj-ea"/>
              </a:rPr>
              <a:t>  3</a:t>
            </a:r>
            <a:r>
              <a:rPr lang="zh-CN" altLang="zh-CN" sz="3200" dirty="0">
                <a:solidFill>
                  <a:schemeClr val="tx1"/>
                </a:solidFill>
                <a:latin typeface="+mj-ea"/>
              </a:rPr>
              <a:t>、</a:t>
            </a:r>
            <a:r>
              <a:rPr lang="zh-CN" altLang="zh-CN" sz="2800" dirty="0">
                <a:solidFill>
                  <a:schemeClr val="tx1"/>
                </a:solidFill>
                <a:latin typeface="+mn-ea"/>
                <a:ea typeface="+mn-ea"/>
              </a:rPr>
              <a:t>确定各评价指标的权重系数</a:t>
            </a:r>
          </a:p>
        </p:txBody>
      </p:sp>
      <p:sp>
        <p:nvSpPr>
          <p:cNvPr id="4"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§15.1  </a:t>
            </a:r>
            <a:r>
              <a:rPr lang="zh-CN" altLang="en-US" sz="3200" b="1" dirty="0" smtClean="0">
                <a:solidFill>
                  <a:schemeClr val="tx1"/>
                </a:solidFill>
                <a:latin typeface="Garamond" pitchFamily="18" charset="0"/>
              </a:rPr>
              <a:t>统计综合评价概述</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0721578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1520" y="1477650"/>
            <a:ext cx="8424936" cy="650865"/>
          </a:xfrm>
        </p:spPr>
        <p:txBody>
          <a:bodyPr>
            <a:normAutofit fontScale="90000"/>
          </a:bodyPr>
          <a:lstStyle/>
          <a:p>
            <a:pPr algn="l"/>
            <a:r>
              <a:rPr lang="en-US" altLang="zh-CN" sz="3200" dirty="0" smtClean="0">
                <a:solidFill>
                  <a:schemeClr val="tx1"/>
                </a:solidFill>
                <a:latin typeface="+mj-ea"/>
              </a:rPr>
              <a:t>       4</a:t>
            </a:r>
            <a:r>
              <a:rPr lang="zh-CN" altLang="zh-CN" sz="3200" dirty="0">
                <a:solidFill>
                  <a:schemeClr val="tx1"/>
                </a:solidFill>
                <a:latin typeface="+mj-ea"/>
              </a:rPr>
              <a:t>、</a:t>
            </a:r>
            <a:r>
              <a:rPr lang="zh-CN" altLang="zh-CN" sz="2900" dirty="0">
                <a:solidFill>
                  <a:schemeClr val="tx1"/>
                </a:solidFill>
                <a:latin typeface="+mn-ea"/>
                <a:ea typeface="+mn-ea"/>
              </a:rPr>
              <a:t>选择合适的评价标准，确定综合评价的方法模型</a:t>
            </a:r>
          </a:p>
        </p:txBody>
      </p:sp>
      <p:sp>
        <p:nvSpPr>
          <p:cNvPr id="3" name="副标题 2"/>
          <p:cNvSpPr>
            <a:spLocks noGrp="1"/>
          </p:cNvSpPr>
          <p:nvPr>
            <p:ph type="subTitle" idx="1"/>
          </p:nvPr>
        </p:nvSpPr>
        <p:spPr>
          <a:xfrm>
            <a:off x="251520" y="2020560"/>
            <a:ext cx="8568952" cy="4821743"/>
          </a:xfrm>
        </p:spPr>
        <p:txBody>
          <a:bodyPr>
            <a:noAutofit/>
          </a:bodyPr>
          <a:lstStyle/>
          <a:p>
            <a:pPr algn="l"/>
            <a:r>
              <a:rPr lang="en-US" altLang="zh-CN" sz="2400" dirty="0" smtClean="0">
                <a:solidFill>
                  <a:schemeClr val="tx1"/>
                </a:solidFill>
              </a:rPr>
              <a:t>         </a:t>
            </a:r>
            <a:endParaRPr lang="en-US" altLang="zh-CN" sz="2400" dirty="0" smtClean="0">
              <a:solidFill>
                <a:schemeClr val="tx1"/>
              </a:solidFill>
            </a:endParaRPr>
          </a:p>
          <a:p>
            <a:pPr algn="l"/>
            <a:r>
              <a:rPr lang="en-US" altLang="zh-CN" sz="2400" dirty="0">
                <a:solidFill>
                  <a:schemeClr val="tx1"/>
                </a:solidFill>
              </a:rPr>
              <a:t> </a:t>
            </a:r>
            <a:r>
              <a:rPr lang="en-US" altLang="zh-CN" sz="2400" dirty="0" smtClean="0">
                <a:solidFill>
                  <a:schemeClr val="tx1"/>
                </a:solidFill>
              </a:rPr>
              <a:t>         </a:t>
            </a:r>
            <a:r>
              <a:rPr lang="en-US" altLang="zh-CN" sz="2400" dirty="0" smtClean="0">
                <a:solidFill>
                  <a:schemeClr val="tx1"/>
                </a:solidFill>
              </a:rPr>
              <a:t> </a:t>
            </a:r>
            <a:r>
              <a:rPr lang="zh-CN" altLang="zh-CN" sz="2600" dirty="0" smtClean="0">
                <a:solidFill>
                  <a:schemeClr val="tx1"/>
                </a:solidFill>
                <a:latin typeface="+mn-ea"/>
              </a:rPr>
              <a:t>在</a:t>
            </a:r>
            <a:r>
              <a:rPr lang="zh-CN" altLang="zh-CN" sz="2600" dirty="0">
                <a:solidFill>
                  <a:schemeClr val="tx1"/>
                </a:solidFill>
                <a:latin typeface="+mn-ea"/>
              </a:rPr>
              <a:t>确定了指标体系和各指标权数的基础上，就要采用一定的方法把各指标的评价值综合成为一个整体的评价值。对各指标评价值进行综合的方法有多种，总的来说，就是要构造一个综合评价模型</a:t>
            </a:r>
            <a:r>
              <a:rPr lang="zh-CN" altLang="zh-CN" sz="2600" dirty="0" smtClean="0">
                <a:solidFill>
                  <a:schemeClr val="tx1"/>
                </a:solidFill>
                <a:latin typeface="+mn-ea"/>
              </a:rPr>
              <a:t>：</a:t>
            </a:r>
            <a:endParaRPr lang="zh-CN" altLang="zh-CN" sz="2600" dirty="0">
              <a:solidFill>
                <a:schemeClr val="tx1"/>
              </a:solidFill>
              <a:latin typeface="+mn-ea"/>
            </a:endParaRPr>
          </a:p>
          <a:p>
            <a:pPr algn="l"/>
            <a:r>
              <a:rPr lang="en-US" altLang="zh-CN" sz="2600" dirty="0" smtClean="0">
                <a:solidFill>
                  <a:schemeClr val="tx1"/>
                </a:solidFill>
                <a:latin typeface="+mn-ea"/>
              </a:rPr>
              <a:t> </a:t>
            </a:r>
            <a:r>
              <a:rPr lang="en-US" altLang="zh-CN" sz="2600" dirty="0">
                <a:solidFill>
                  <a:schemeClr val="tx1"/>
                </a:solidFill>
                <a:latin typeface="+mn-ea"/>
              </a:rPr>
              <a:t>W </a:t>
            </a:r>
            <a:r>
              <a:rPr lang="zh-CN" altLang="zh-CN" sz="2600" dirty="0">
                <a:solidFill>
                  <a:schemeClr val="tx1"/>
                </a:solidFill>
                <a:latin typeface="+mn-ea"/>
              </a:rPr>
              <a:t>为指标权重</a:t>
            </a:r>
            <a:r>
              <a:rPr lang="zh-CN" altLang="zh-CN" sz="2600" dirty="0" smtClean="0">
                <a:solidFill>
                  <a:schemeClr val="tx1"/>
                </a:solidFill>
                <a:latin typeface="+mn-ea"/>
              </a:rPr>
              <a:t>向量</a:t>
            </a:r>
            <a:endParaRPr lang="en-US" altLang="zh-CN" sz="2600" dirty="0" smtClean="0">
              <a:solidFill>
                <a:schemeClr val="tx1"/>
              </a:solidFill>
              <a:latin typeface="+mn-ea"/>
            </a:endParaRPr>
          </a:p>
          <a:p>
            <a:pPr algn="l"/>
            <a:endParaRPr lang="zh-CN" altLang="zh-CN" sz="2400" dirty="0">
              <a:solidFill>
                <a:schemeClr val="tx1"/>
              </a:solidFill>
            </a:endParaRPr>
          </a:p>
          <a:p>
            <a:pPr algn="l"/>
            <a:endParaRPr lang="en-US" altLang="zh-CN" sz="2400" dirty="0" smtClean="0">
              <a:solidFill>
                <a:schemeClr val="tx1"/>
              </a:solidFill>
            </a:endParaRPr>
          </a:p>
          <a:p>
            <a:pPr algn="l"/>
            <a:r>
              <a:rPr lang="zh-CN" altLang="en-US" sz="2600" dirty="0" smtClean="0">
                <a:solidFill>
                  <a:schemeClr val="tx1"/>
                </a:solidFill>
                <a:latin typeface="+mn-ea"/>
              </a:rPr>
              <a:t>（</a:t>
            </a:r>
            <a:r>
              <a:rPr lang="zh-CN" altLang="en-US" sz="2600" dirty="0">
                <a:solidFill>
                  <a:schemeClr val="tx1"/>
                </a:solidFill>
                <a:latin typeface="+mn-ea"/>
              </a:rPr>
              <a:t>共有</a:t>
            </a:r>
            <a:r>
              <a:rPr lang="en-US" altLang="zh-CN" sz="2600" dirty="0">
                <a:solidFill>
                  <a:schemeClr val="tx1"/>
                </a:solidFill>
                <a:latin typeface="+mn-ea"/>
              </a:rPr>
              <a:t>m</a:t>
            </a:r>
            <a:r>
              <a:rPr lang="zh-CN" altLang="en-US" sz="2600" dirty="0">
                <a:solidFill>
                  <a:schemeClr val="tx1"/>
                </a:solidFill>
                <a:latin typeface="+mn-ea"/>
              </a:rPr>
              <a:t>个指标），</a:t>
            </a:r>
            <a:r>
              <a:rPr lang="en-US" altLang="zh-CN" sz="2600" dirty="0">
                <a:solidFill>
                  <a:schemeClr val="tx1"/>
                </a:solidFill>
                <a:latin typeface="+mn-ea"/>
              </a:rPr>
              <a:t>W </a:t>
            </a:r>
            <a:r>
              <a:rPr lang="zh-CN" altLang="en-US" sz="2600" dirty="0">
                <a:solidFill>
                  <a:schemeClr val="tx1"/>
                </a:solidFill>
                <a:latin typeface="+mn-ea"/>
              </a:rPr>
              <a:t>为第</a:t>
            </a:r>
            <a:r>
              <a:rPr lang="en-US" altLang="zh-CN" sz="2600" dirty="0" err="1">
                <a:solidFill>
                  <a:schemeClr val="tx1"/>
                </a:solidFill>
                <a:latin typeface="+mn-ea"/>
              </a:rPr>
              <a:t>i</a:t>
            </a:r>
            <a:r>
              <a:rPr lang="zh-CN" altLang="en-US" sz="2600" dirty="0">
                <a:solidFill>
                  <a:schemeClr val="tx1"/>
                </a:solidFill>
                <a:latin typeface="+mn-ea"/>
              </a:rPr>
              <a:t>个被评价对象的指标评价值向量。</a:t>
            </a:r>
          </a:p>
        </p:txBody>
      </p:sp>
      <p:pic>
        <p:nvPicPr>
          <p:cNvPr id="2056"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4076516"/>
            <a:ext cx="2505075" cy="614348"/>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4128838"/>
            <a:ext cx="2233991" cy="469775"/>
          </a:xfrm>
          <a:prstGeom prst="rect">
            <a:avLst/>
          </a:prstGeom>
          <a:noFill/>
          <a:extLst>
            <a:ext uri="{909E8E84-426E-40DD-AFC4-6F175D3DCCD1}">
              <a14:hiddenFill xmlns:a14="http://schemas.microsoft.com/office/drawing/2010/main">
                <a:solidFill>
                  <a:srgbClr val="FFFFFF"/>
                </a:solidFill>
              </a14:hiddenFill>
            </a:ext>
          </a:extLst>
        </p:spPr>
      </p:pic>
      <p:pic>
        <p:nvPicPr>
          <p:cNvPr id="2058" name="图片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31640" y="4682060"/>
            <a:ext cx="3384376" cy="644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9"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2901" y="4664277"/>
            <a:ext cx="3502925" cy="679672"/>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§15.1  </a:t>
            </a:r>
            <a:r>
              <a:rPr lang="zh-CN" altLang="en-US" sz="3200" b="1" dirty="0" smtClean="0">
                <a:solidFill>
                  <a:schemeClr val="tx1"/>
                </a:solidFill>
                <a:latin typeface="Garamond" pitchFamily="18" charset="0"/>
              </a:rPr>
              <a:t>统计综合评价概述</a:t>
            </a:r>
            <a:endParaRPr lang="zh-CN" altLang="en-US" sz="3200" b="1" dirty="0">
              <a:solidFill>
                <a:schemeClr val="tx1"/>
              </a:solidFill>
              <a:latin typeface="Garamond" pitchFamily="18" charset="0"/>
            </a:endParaRPr>
          </a:p>
        </p:txBody>
      </p:sp>
      <p:sp>
        <p:nvSpPr>
          <p:cNvPr id="9" name="标题 1"/>
          <p:cNvSpPr txBox="1">
            <a:spLocks/>
          </p:cNvSpPr>
          <p:nvPr/>
        </p:nvSpPr>
        <p:spPr>
          <a:xfrm>
            <a:off x="621214" y="6298450"/>
            <a:ext cx="5864696" cy="532656"/>
          </a:xfrm>
          <a:prstGeom prst="rect">
            <a:avLst/>
          </a:prstGeom>
        </p:spPr>
        <p:txBody>
          <a:bodyPr vert="horz" lIns="91440" tIns="45720" rIns="91440" bIns="45720" rtlCol="0" anchor="b">
            <a:normAutofit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rPr>
              <a:t>5</a:t>
            </a:r>
            <a:r>
              <a:rPr lang="zh-CN" altLang="zh-CN" sz="3200" dirty="0" smtClean="0">
                <a:solidFill>
                  <a:schemeClr val="tx1"/>
                </a:solidFill>
              </a:rPr>
              <a:t>、</a:t>
            </a:r>
            <a:r>
              <a:rPr lang="zh-CN" altLang="zh-CN" sz="2600" dirty="0">
                <a:solidFill>
                  <a:schemeClr val="tx1"/>
                </a:solidFill>
                <a:latin typeface="+mn-ea"/>
                <a:ea typeface="+mn-ea"/>
              </a:rPr>
              <a:t>根据计算结果进行综合评价</a:t>
            </a:r>
            <a:endParaRPr lang="zh-CN" altLang="zh-CN" sz="2600" dirty="0">
              <a:solidFill>
                <a:schemeClr val="tx1"/>
              </a:solidFill>
              <a:latin typeface="+mn-ea"/>
              <a:ea typeface="+mn-ea"/>
            </a:endParaRPr>
          </a:p>
        </p:txBody>
      </p:sp>
    </p:spTree>
    <p:extLst>
      <p:ext uri="{BB962C8B-B14F-4D97-AF65-F5344CB8AC3E}">
        <p14:creationId xmlns:p14="http://schemas.microsoft.com/office/powerpoint/2010/main" val="290721578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6"/>
                                        </p:tgtEl>
                                        <p:attrNameLst>
                                          <p:attrName>style.visibility</p:attrName>
                                        </p:attrNameLst>
                                      </p:cBhvr>
                                      <p:to>
                                        <p:strVal val="visible"/>
                                      </p:to>
                                    </p:set>
                                    <p:animEffect transition="in" filter="fade">
                                      <p:cBhvr>
                                        <p:cTn id="12" dur="500"/>
                                        <p:tgtEl>
                                          <p:spTgt spid="205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7"/>
                                        </p:tgtEl>
                                        <p:attrNameLst>
                                          <p:attrName>style.visibility</p:attrName>
                                        </p:attrNameLst>
                                      </p:cBhvr>
                                      <p:to>
                                        <p:strVal val="visible"/>
                                      </p:to>
                                    </p:set>
                                    <p:animEffect transition="in" filter="fade">
                                      <p:cBhvr>
                                        <p:cTn id="17" dur="500"/>
                                        <p:tgtEl>
                                          <p:spTgt spid="205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58"/>
                                        </p:tgtEl>
                                        <p:attrNameLst>
                                          <p:attrName>style.visibility</p:attrName>
                                        </p:attrNameLst>
                                      </p:cBhvr>
                                      <p:to>
                                        <p:strVal val="visible"/>
                                      </p:to>
                                    </p:set>
                                    <p:animEffect transition="in" filter="fade">
                                      <p:cBhvr>
                                        <p:cTn id="27" dur="500"/>
                                        <p:tgtEl>
                                          <p:spTgt spid="205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59"/>
                                        </p:tgtEl>
                                        <p:attrNameLst>
                                          <p:attrName>style.visibility</p:attrName>
                                        </p:attrNameLst>
                                      </p:cBhvr>
                                      <p:to>
                                        <p:strVal val="visible"/>
                                      </p:to>
                                    </p:set>
                                    <p:animEffect transition="in" filter="fade">
                                      <p:cBhvr>
                                        <p:cTn id="32" dur="500"/>
                                        <p:tgtEl>
                                          <p:spTgt spid="205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2132856"/>
            <a:ext cx="7848872" cy="3450696"/>
          </a:xfrm>
        </p:spPr>
        <p:txBody>
          <a:bodyPr>
            <a:normAutofit/>
          </a:bodyPr>
          <a:lstStyle/>
          <a:p>
            <a:pPr marL="0" indent="0" algn="ctr">
              <a:buNone/>
            </a:pPr>
            <a:endParaRPr lang="en-US" altLang="zh-CN" sz="3600" dirty="0" smtClean="0">
              <a:solidFill>
                <a:schemeClr val="tx1"/>
              </a:solidFill>
            </a:endParaRPr>
          </a:p>
          <a:p>
            <a:pPr marL="0" indent="0" algn="ctr">
              <a:buNone/>
            </a:pPr>
            <a:endParaRPr lang="en-US" altLang="zh-CN" sz="3600" dirty="0">
              <a:solidFill>
                <a:schemeClr val="tx1"/>
              </a:solidFill>
            </a:endParaRPr>
          </a:p>
          <a:p>
            <a:pPr marL="0" indent="0" algn="ctr">
              <a:buNone/>
            </a:pPr>
            <a:r>
              <a:rPr lang="en-US" altLang="zh-CN" sz="4800" b="1" dirty="0" smtClean="0">
                <a:solidFill>
                  <a:schemeClr val="tx1"/>
                </a:solidFill>
              </a:rPr>
              <a:t>15.</a:t>
            </a:r>
            <a:r>
              <a:rPr lang="en-US" altLang="zh-CN" sz="4400" dirty="0" smtClean="0">
                <a:solidFill>
                  <a:schemeClr val="tx1"/>
                </a:solidFill>
              </a:rPr>
              <a:t>2  </a:t>
            </a:r>
            <a:r>
              <a:rPr lang="zh-CN" altLang="en-US" sz="4400" dirty="0" smtClean="0">
                <a:solidFill>
                  <a:schemeClr val="tx1"/>
                </a:solidFill>
              </a:rPr>
              <a:t>统计综合评价指标确定与数据预处理</a:t>
            </a:r>
            <a:endParaRPr lang="zh-CN" altLang="en-US" sz="3600" b="1" dirty="0">
              <a:solidFill>
                <a:schemeClr val="tx1"/>
              </a:solidFill>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97253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755576" y="2132856"/>
            <a:ext cx="8064896" cy="3888432"/>
          </a:xfrm>
        </p:spPr>
        <p:txBody>
          <a:bodyPr>
            <a:noAutofit/>
          </a:bodyPr>
          <a:lstStyle/>
          <a:p>
            <a:pPr algn="l"/>
            <a:endParaRPr lang="en-US" altLang="zh-CN" sz="2800" dirty="0" smtClean="0">
              <a:solidFill>
                <a:srgbClr val="FF0000"/>
              </a:solidFill>
            </a:endParaRPr>
          </a:p>
          <a:p>
            <a:pPr algn="l"/>
            <a:r>
              <a:rPr lang="en-US" altLang="zh-CN" sz="2800" dirty="0" smtClean="0">
                <a:solidFill>
                  <a:srgbClr val="FF0000"/>
                </a:solidFill>
              </a:rPr>
              <a:t>1</a:t>
            </a:r>
            <a:r>
              <a:rPr lang="zh-CN" altLang="zh-CN" sz="2800" dirty="0">
                <a:solidFill>
                  <a:srgbClr val="FF0000"/>
                </a:solidFill>
              </a:rPr>
              <a:t>、选择评价指标的要求  </a:t>
            </a:r>
          </a:p>
          <a:p>
            <a:pPr algn="l"/>
            <a:r>
              <a:rPr lang="zh-CN" altLang="zh-CN" sz="2800" dirty="0" smtClean="0">
                <a:solidFill>
                  <a:schemeClr val="tx1"/>
                </a:solidFill>
              </a:rPr>
              <a:t>（</a:t>
            </a:r>
            <a:r>
              <a:rPr lang="en-US" altLang="zh-CN" sz="2800" dirty="0">
                <a:solidFill>
                  <a:schemeClr val="tx1"/>
                </a:solidFill>
              </a:rPr>
              <a:t>1</a:t>
            </a:r>
            <a:r>
              <a:rPr lang="zh-CN" altLang="zh-CN" sz="2800" dirty="0">
                <a:solidFill>
                  <a:schemeClr val="tx1"/>
                </a:solidFill>
              </a:rPr>
              <a:t>）系统性</a:t>
            </a:r>
          </a:p>
          <a:p>
            <a:pPr algn="l"/>
            <a:r>
              <a:rPr lang="zh-CN" altLang="zh-CN" sz="2800" dirty="0">
                <a:solidFill>
                  <a:schemeClr val="tx1"/>
                </a:solidFill>
              </a:rPr>
              <a:t>（</a:t>
            </a:r>
            <a:r>
              <a:rPr lang="en-US" altLang="zh-CN" sz="2800" dirty="0">
                <a:solidFill>
                  <a:schemeClr val="tx1"/>
                </a:solidFill>
              </a:rPr>
              <a:t>2</a:t>
            </a:r>
            <a:r>
              <a:rPr lang="zh-CN" altLang="zh-CN" sz="2800" dirty="0">
                <a:solidFill>
                  <a:schemeClr val="tx1"/>
                </a:solidFill>
              </a:rPr>
              <a:t>）独立性</a:t>
            </a:r>
          </a:p>
          <a:p>
            <a:pPr algn="l"/>
            <a:r>
              <a:rPr lang="zh-CN" altLang="zh-CN" sz="2800" dirty="0" smtClean="0">
                <a:solidFill>
                  <a:schemeClr val="tx1"/>
                </a:solidFill>
              </a:rPr>
              <a:t>（</a:t>
            </a:r>
            <a:r>
              <a:rPr lang="en-US" altLang="zh-CN" sz="2800" dirty="0">
                <a:solidFill>
                  <a:schemeClr val="tx1"/>
                </a:solidFill>
              </a:rPr>
              <a:t>3</a:t>
            </a:r>
            <a:r>
              <a:rPr lang="zh-CN" altLang="zh-CN" sz="2800" dirty="0">
                <a:solidFill>
                  <a:schemeClr val="tx1"/>
                </a:solidFill>
              </a:rPr>
              <a:t>）可比性</a:t>
            </a:r>
            <a:r>
              <a:rPr lang="en-US" altLang="zh-CN" sz="2800" dirty="0">
                <a:solidFill>
                  <a:schemeClr val="tx1"/>
                </a:solidFill>
              </a:rPr>
              <a:t> </a:t>
            </a:r>
            <a:endParaRPr lang="zh-CN" altLang="zh-CN" sz="2800" dirty="0">
              <a:solidFill>
                <a:schemeClr val="tx1"/>
              </a:solidFill>
            </a:endParaRPr>
          </a:p>
          <a:p>
            <a:pPr algn="l"/>
            <a:r>
              <a:rPr lang="zh-CN" altLang="zh-CN" sz="2800" dirty="0" smtClean="0">
                <a:solidFill>
                  <a:schemeClr val="tx1"/>
                </a:solidFill>
              </a:rPr>
              <a:t>（</a:t>
            </a:r>
            <a:r>
              <a:rPr lang="en-US" altLang="zh-CN" sz="2800" dirty="0">
                <a:solidFill>
                  <a:schemeClr val="tx1"/>
                </a:solidFill>
              </a:rPr>
              <a:t>4</a:t>
            </a:r>
            <a:r>
              <a:rPr lang="zh-CN" altLang="zh-CN" sz="2800" dirty="0">
                <a:solidFill>
                  <a:schemeClr val="tx1"/>
                </a:solidFill>
              </a:rPr>
              <a:t>）易操作性</a:t>
            </a:r>
          </a:p>
          <a:p>
            <a:pPr algn="l" eaLnBrk="0" fontAlgn="base" hangingPunct="0"/>
            <a:r>
              <a:rPr lang="zh-CN" altLang="zh-CN" sz="2800" dirty="0">
                <a:solidFill>
                  <a:schemeClr val="tx1"/>
                </a:solidFill>
              </a:rPr>
              <a:t>（</a:t>
            </a:r>
            <a:r>
              <a:rPr lang="en-US" altLang="zh-CN" sz="2800" dirty="0">
                <a:solidFill>
                  <a:schemeClr val="tx1"/>
                </a:solidFill>
              </a:rPr>
              <a:t>5</a:t>
            </a:r>
            <a:r>
              <a:rPr lang="zh-CN" altLang="zh-CN" sz="2800" dirty="0">
                <a:solidFill>
                  <a:schemeClr val="tx1"/>
                </a:solidFill>
              </a:rPr>
              <a:t>）评价指标类型一致性</a:t>
            </a:r>
          </a:p>
          <a:p>
            <a:pPr fontAlgn="base"/>
            <a:r>
              <a:rPr lang="en-US" altLang="zh-CN" sz="2800" dirty="0">
                <a:solidFill>
                  <a:schemeClr val="tx1"/>
                </a:solidFill>
              </a:rPr>
              <a:t> </a:t>
            </a:r>
            <a:endParaRPr lang="zh-CN" altLang="zh-CN" sz="2800" dirty="0">
              <a:solidFill>
                <a:schemeClr val="tx1"/>
              </a:solidFill>
            </a:endParaRPr>
          </a:p>
          <a:p>
            <a:pPr algn="l"/>
            <a:endParaRPr lang="zh-CN" altLang="en-US" sz="2800" dirty="0">
              <a:solidFill>
                <a:schemeClr val="tx1"/>
              </a:solidFill>
            </a:endParaRPr>
          </a:p>
        </p:txBody>
      </p:sp>
      <p:sp>
        <p:nvSpPr>
          <p:cNvPr id="4"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
        <p:nvSpPr>
          <p:cNvPr id="6" name="Rectangle 2"/>
          <p:cNvSpPr txBox="1">
            <a:spLocks noChangeArrowheads="1"/>
          </p:cNvSpPr>
          <p:nvPr/>
        </p:nvSpPr>
        <p:spPr>
          <a:xfrm>
            <a:off x="467544" y="1484784"/>
            <a:ext cx="7772400" cy="792089"/>
          </a:xfrm>
          <a:prstGeom prst="rect">
            <a:avLst/>
          </a:prstGeom>
        </p:spPr>
        <p:txBody>
          <a:bodyPr vert="horz" lIns="91440" tIns="45720" rIns="91440" bIns="45720" rtlCol="0" anchor="b">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3200" dirty="0" smtClean="0">
                <a:solidFill>
                  <a:srgbClr val="FF0000"/>
                </a:solidFill>
                <a:latin typeface="+mn-ea"/>
                <a:ea typeface="+mn-ea"/>
              </a:rPr>
              <a:t>15.2.1  </a:t>
            </a: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评价指标的</a:t>
            </a:r>
            <a:r>
              <a:rPr lang="zh-CN" altLang="en-US" sz="3200" dirty="0">
                <a:solidFill>
                  <a:schemeClr val="tx1"/>
                </a:solidFill>
                <a:latin typeface="+mn-ea"/>
                <a:ea typeface="+mn-ea"/>
              </a:rPr>
              <a:t>选择</a:t>
            </a:r>
            <a:endParaRPr lang="zh-CN" altLang="en-US" sz="3200" dirty="0">
              <a:solidFill>
                <a:schemeClr val="tx1"/>
              </a:solidFill>
              <a:latin typeface="+mn-ea"/>
              <a:ea typeface="+mn-ea"/>
            </a:endParaRPr>
          </a:p>
        </p:txBody>
      </p:sp>
    </p:spTree>
    <p:extLst>
      <p:ext uri="{BB962C8B-B14F-4D97-AF65-F5344CB8AC3E}">
        <p14:creationId xmlns:p14="http://schemas.microsoft.com/office/powerpoint/2010/main" val="299692145"/>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calcmode="lin" valueType="num">
                                      <p:cBhvr additive="base">
                                        <p:cTn id="1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 calcmode="lin" valueType="num">
                                      <p:cBhvr additive="base">
                                        <p:cTn id="2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 calcmode="lin" valueType="num">
                                      <p:cBhvr additive="base">
                                        <p:cTn id="2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 calcmode="lin" valueType="num">
                                      <p:cBhvr additive="base">
                                        <p:cTn id="2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23528" y="1887496"/>
            <a:ext cx="7772400" cy="436257"/>
          </a:xfrm>
        </p:spPr>
        <p:txBody>
          <a:bodyPr>
            <a:normAutofit fontScale="90000"/>
          </a:bodyPr>
          <a:lstStyle/>
          <a:p>
            <a:pPr algn="l"/>
            <a:r>
              <a:rPr lang="en-US" altLang="zh-CN" sz="2800" dirty="0">
                <a:solidFill>
                  <a:srgbClr val="FF0000"/>
                </a:solidFill>
                <a:latin typeface="+mn-ea"/>
                <a:ea typeface="+mn-ea"/>
              </a:rPr>
              <a:t>2</a:t>
            </a:r>
            <a:r>
              <a:rPr lang="zh-CN" altLang="zh-CN" sz="2800" dirty="0">
                <a:solidFill>
                  <a:srgbClr val="FF0000"/>
                </a:solidFill>
                <a:latin typeface="+mn-ea"/>
                <a:ea typeface="+mn-ea"/>
              </a:rPr>
              <a:t>、如何选择评价</a:t>
            </a:r>
            <a:r>
              <a:rPr lang="zh-CN" altLang="zh-CN" sz="2800" dirty="0" smtClean="0">
                <a:solidFill>
                  <a:srgbClr val="FF0000"/>
                </a:solidFill>
                <a:latin typeface="+mn-ea"/>
                <a:ea typeface="+mn-ea"/>
              </a:rPr>
              <a:t>指标</a:t>
            </a:r>
            <a:endParaRPr lang="zh-CN" altLang="en-US" sz="2800" dirty="0">
              <a:solidFill>
                <a:srgbClr val="FF0000"/>
              </a:solidFill>
              <a:latin typeface="+mn-ea"/>
              <a:ea typeface="+mn-ea"/>
            </a:endParaRPr>
          </a:p>
        </p:txBody>
      </p:sp>
      <p:sp>
        <p:nvSpPr>
          <p:cNvPr id="3" name="副标题 2"/>
          <p:cNvSpPr>
            <a:spLocks noGrp="1"/>
          </p:cNvSpPr>
          <p:nvPr>
            <p:ph type="subTitle" idx="1"/>
          </p:nvPr>
        </p:nvSpPr>
        <p:spPr>
          <a:xfrm>
            <a:off x="251520" y="2178551"/>
            <a:ext cx="8712968" cy="4679449"/>
          </a:xfrm>
        </p:spPr>
        <p:txBody>
          <a:bodyPr>
            <a:noAutofit/>
          </a:bodyPr>
          <a:lstStyle/>
          <a:p>
            <a:pPr algn="l"/>
            <a:r>
              <a:rPr lang="zh-CN" altLang="zh-CN" sz="2600" b="1" dirty="0" smtClean="0">
                <a:solidFill>
                  <a:schemeClr val="tx1"/>
                </a:solidFill>
                <a:latin typeface="+mn-ea"/>
              </a:rPr>
              <a:t>定性</a:t>
            </a:r>
            <a:r>
              <a:rPr lang="zh-CN" altLang="zh-CN" sz="2600" b="1" dirty="0">
                <a:solidFill>
                  <a:schemeClr val="tx1"/>
                </a:solidFill>
                <a:latin typeface="+mn-ea"/>
              </a:rPr>
              <a:t>方法</a:t>
            </a:r>
          </a:p>
          <a:p>
            <a:pPr algn="l" fontAlgn="base"/>
            <a:r>
              <a:rPr lang="zh-CN" altLang="zh-CN" sz="2600" dirty="0">
                <a:solidFill>
                  <a:schemeClr val="tx1"/>
                </a:solidFill>
                <a:latin typeface="+mn-ea"/>
              </a:rPr>
              <a:t>（</a:t>
            </a:r>
            <a:r>
              <a:rPr lang="en-US" altLang="zh-CN" sz="2600" dirty="0">
                <a:solidFill>
                  <a:schemeClr val="tx1"/>
                </a:solidFill>
                <a:latin typeface="+mn-ea"/>
              </a:rPr>
              <a:t>1</a:t>
            </a:r>
            <a:r>
              <a:rPr lang="zh-CN" altLang="zh-CN" sz="2600" dirty="0">
                <a:solidFill>
                  <a:schemeClr val="tx1"/>
                </a:solidFill>
                <a:latin typeface="+mn-ea"/>
              </a:rPr>
              <a:t>）</a:t>
            </a:r>
            <a:r>
              <a:rPr lang="zh-CN" altLang="zh-CN" sz="2600" dirty="0">
                <a:solidFill>
                  <a:srgbClr val="FF0000"/>
                </a:solidFill>
                <a:latin typeface="+mn-ea"/>
              </a:rPr>
              <a:t>综合法</a:t>
            </a:r>
            <a:r>
              <a:rPr lang="zh-CN" altLang="zh-CN" sz="2600" dirty="0">
                <a:solidFill>
                  <a:schemeClr val="tx1"/>
                </a:solidFill>
                <a:latin typeface="+mn-ea"/>
              </a:rPr>
              <a:t> </a:t>
            </a:r>
            <a:r>
              <a:rPr lang="en-US" altLang="zh-CN" sz="2600" dirty="0">
                <a:solidFill>
                  <a:schemeClr val="tx1"/>
                </a:solidFill>
                <a:latin typeface="+mn-ea"/>
              </a:rPr>
              <a:t>——</a:t>
            </a:r>
            <a:r>
              <a:rPr lang="zh-CN" altLang="zh-CN" sz="2600" dirty="0">
                <a:solidFill>
                  <a:schemeClr val="tx1"/>
                </a:solidFill>
                <a:latin typeface="+mn-ea"/>
              </a:rPr>
              <a:t>一般是通过研讨会或征询意见的方式，集中专家们的意见，以确定评价指标。</a:t>
            </a:r>
          </a:p>
          <a:p>
            <a:pPr algn="l"/>
            <a:r>
              <a:rPr lang="zh-CN" altLang="zh-CN" sz="2600" dirty="0">
                <a:solidFill>
                  <a:schemeClr val="tx1"/>
                </a:solidFill>
                <a:latin typeface="+mn-ea"/>
              </a:rPr>
              <a:t>专家调研法所确定的指标体系是否具有代表性，很大程度上取决于专家的知识、经验和偏好，带有一定的主观性，而定量的指标筛选方法可以在一定程度上弥补专家调研法的不足。 </a:t>
            </a:r>
          </a:p>
          <a:p>
            <a:pPr algn="l" fontAlgn="base"/>
            <a:r>
              <a:rPr lang="zh-CN" altLang="zh-CN" sz="2600" dirty="0">
                <a:solidFill>
                  <a:schemeClr val="tx1"/>
                </a:solidFill>
                <a:latin typeface="+mn-ea"/>
              </a:rPr>
              <a:t>（</a:t>
            </a:r>
            <a:r>
              <a:rPr lang="en-US" altLang="zh-CN" sz="2600" dirty="0">
                <a:solidFill>
                  <a:schemeClr val="tx1"/>
                </a:solidFill>
                <a:latin typeface="+mn-ea"/>
              </a:rPr>
              <a:t>2</a:t>
            </a:r>
            <a:r>
              <a:rPr lang="zh-CN" altLang="zh-CN" sz="2600" dirty="0">
                <a:solidFill>
                  <a:schemeClr val="tx1"/>
                </a:solidFill>
                <a:latin typeface="+mn-ea"/>
              </a:rPr>
              <a:t>）</a:t>
            </a:r>
            <a:r>
              <a:rPr lang="zh-CN" altLang="zh-CN" sz="2600" dirty="0">
                <a:solidFill>
                  <a:srgbClr val="FF0000"/>
                </a:solidFill>
                <a:latin typeface="+mn-ea"/>
              </a:rPr>
              <a:t>分析法</a:t>
            </a:r>
            <a:r>
              <a:rPr lang="en-US" altLang="zh-CN" sz="2600" dirty="0">
                <a:solidFill>
                  <a:schemeClr val="tx1"/>
                </a:solidFill>
                <a:latin typeface="+mn-ea"/>
              </a:rPr>
              <a:t>——</a:t>
            </a:r>
            <a:r>
              <a:rPr lang="zh-CN" altLang="zh-CN" sz="2600" dirty="0">
                <a:solidFill>
                  <a:schemeClr val="tx1"/>
                </a:solidFill>
                <a:latin typeface="+mn-ea"/>
              </a:rPr>
              <a:t>是将评价的对象划分为若干个组成部分或不同的侧面，明确各个侧面所要评价问题的内涵与外延，在这基础上，对每一侧面分别选用一个或若干个指标以反映评价对象的特征。 </a:t>
            </a:r>
          </a:p>
          <a:p>
            <a:pPr algn="l"/>
            <a:endParaRPr lang="zh-CN" altLang="en-US" sz="2400" dirty="0">
              <a:solidFill>
                <a:schemeClr val="tx1"/>
              </a:solidFill>
            </a:endParaRPr>
          </a:p>
        </p:txBody>
      </p:sp>
      <p:sp>
        <p:nvSpPr>
          <p:cNvPr id="4" name="Rectangle 2"/>
          <p:cNvSpPr txBox="1">
            <a:spLocks noChangeArrowheads="1"/>
          </p:cNvSpPr>
          <p:nvPr/>
        </p:nvSpPr>
        <p:spPr>
          <a:xfrm>
            <a:off x="904056" y="1401162"/>
            <a:ext cx="7772400" cy="576064"/>
          </a:xfrm>
          <a:prstGeom prst="rect">
            <a:avLst/>
          </a:prstGeom>
        </p:spPr>
        <p:txBody>
          <a:bodyPr vert="horz" lIns="91440" tIns="45720" rIns="91440" bIns="45720" rtlCol="0" anchor="b">
            <a:normAutofit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3200" dirty="0" smtClean="0">
                <a:solidFill>
                  <a:srgbClr val="FF0000"/>
                </a:solidFill>
                <a:latin typeface="+mn-ea"/>
                <a:ea typeface="+mn-ea"/>
              </a:rPr>
              <a:t>15.2.1  </a:t>
            </a: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评价指标的</a:t>
            </a:r>
            <a:r>
              <a:rPr lang="zh-CN" altLang="en-US" sz="3200" dirty="0">
                <a:solidFill>
                  <a:schemeClr val="tx1"/>
                </a:solidFill>
                <a:latin typeface="+mn-ea"/>
                <a:ea typeface="+mn-ea"/>
              </a:rPr>
              <a:t>选择</a:t>
            </a:r>
            <a:endParaRPr lang="zh-CN" altLang="en-US" sz="3200" dirty="0">
              <a:solidFill>
                <a:schemeClr val="tx1"/>
              </a:solidFill>
              <a:latin typeface="+mn-ea"/>
              <a:ea typeface="+mn-ea"/>
            </a:endParaRPr>
          </a:p>
        </p:txBody>
      </p:sp>
      <p:sp>
        <p:nvSpPr>
          <p:cNvPr id="5"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23528" y="1484783"/>
            <a:ext cx="7772400" cy="676672"/>
          </a:xfrm>
        </p:spPr>
        <p:txBody>
          <a:bodyPr>
            <a:normAutofit/>
          </a:bodyPr>
          <a:lstStyle/>
          <a:p>
            <a:pPr algn="l">
              <a:spcBef>
                <a:spcPct val="20000"/>
              </a:spcBef>
              <a:buClr>
                <a:schemeClr val="accent1"/>
              </a:buClr>
              <a:buSzPct val="100000"/>
            </a:pPr>
            <a:r>
              <a:rPr lang="zh-CN" altLang="zh-CN" sz="2600" b="1" dirty="0">
                <a:solidFill>
                  <a:schemeClr val="tx1"/>
                </a:solidFill>
                <a:latin typeface="+mn-ea"/>
                <a:ea typeface="+mn-ea"/>
                <a:cs typeface="+mn-cs"/>
              </a:rPr>
              <a:t>定量方法</a:t>
            </a:r>
            <a:endParaRPr lang="zh-CN" altLang="en-US" sz="2600" b="1" dirty="0">
              <a:solidFill>
                <a:schemeClr val="tx1"/>
              </a:solidFill>
              <a:latin typeface="+mn-ea"/>
              <a:ea typeface="+mn-ea"/>
              <a:cs typeface="+mn-cs"/>
            </a:endParaRPr>
          </a:p>
        </p:txBody>
      </p:sp>
      <p:sp>
        <p:nvSpPr>
          <p:cNvPr id="3" name="副标题 2"/>
          <p:cNvSpPr>
            <a:spLocks noGrp="1"/>
          </p:cNvSpPr>
          <p:nvPr>
            <p:ph type="subTitle" idx="1"/>
          </p:nvPr>
        </p:nvSpPr>
        <p:spPr>
          <a:xfrm>
            <a:off x="359532" y="2204864"/>
            <a:ext cx="8568952" cy="4536504"/>
          </a:xfrm>
        </p:spPr>
        <p:txBody>
          <a:bodyPr>
            <a:noAutofit/>
          </a:bodyPr>
          <a:lstStyle/>
          <a:p>
            <a:pPr algn="l"/>
            <a:r>
              <a:rPr lang="zh-CN" altLang="zh-CN" sz="2600" dirty="0">
                <a:solidFill>
                  <a:schemeClr val="tx1"/>
                </a:solidFill>
                <a:latin typeface="+mn-ea"/>
              </a:rPr>
              <a:t>（</a:t>
            </a:r>
            <a:r>
              <a:rPr lang="en-US" altLang="zh-CN" sz="2600" dirty="0">
                <a:solidFill>
                  <a:schemeClr val="tx1"/>
                </a:solidFill>
                <a:latin typeface="+mn-ea"/>
              </a:rPr>
              <a:t>1</a:t>
            </a:r>
            <a:r>
              <a:rPr lang="zh-CN" altLang="zh-CN" sz="2600" dirty="0">
                <a:solidFill>
                  <a:schemeClr val="tx1"/>
                </a:solidFill>
                <a:latin typeface="+mn-ea"/>
              </a:rPr>
              <a:t>）</a:t>
            </a:r>
            <a:r>
              <a:rPr lang="zh-CN" altLang="zh-CN" sz="2600" dirty="0">
                <a:solidFill>
                  <a:srgbClr val="FF0000"/>
                </a:solidFill>
                <a:latin typeface="+mn-ea"/>
              </a:rPr>
              <a:t>试算法</a:t>
            </a:r>
            <a:r>
              <a:rPr lang="en-US" altLang="zh-CN" sz="2600" dirty="0">
                <a:solidFill>
                  <a:schemeClr val="tx1"/>
                </a:solidFill>
                <a:latin typeface="+mn-ea"/>
              </a:rPr>
              <a:t>——</a:t>
            </a:r>
            <a:r>
              <a:rPr lang="zh-CN" altLang="zh-CN" sz="2600" dirty="0">
                <a:solidFill>
                  <a:schemeClr val="tx1"/>
                </a:solidFill>
                <a:latin typeface="+mn-ea"/>
              </a:rPr>
              <a:t>是通过历史资料的计算指标的变异系数来判断指标的有效性</a:t>
            </a:r>
            <a:r>
              <a:rPr lang="en-US" altLang="zh-CN" sz="2600" dirty="0">
                <a:solidFill>
                  <a:schemeClr val="tx1"/>
                </a:solidFill>
                <a:latin typeface="+mn-ea"/>
              </a:rPr>
              <a:t>,</a:t>
            </a:r>
            <a:r>
              <a:rPr lang="zh-CN" altLang="zh-CN" sz="2600" dirty="0">
                <a:solidFill>
                  <a:schemeClr val="tx1"/>
                </a:solidFill>
                <a:latin typeface="+mn-ea"/>
              </a:rPr>
              <a:t>系数很小</a:t>
            </a:r>
            <a:r>
              <a:rPr lang="en-US" altLang="zh-CN" sz="2600" dirty="0">
                <a:solidFill>
                  <a:schemeClr val="tx1"/>
                </a:solidFill>
                <a:latin typeface="+mn-ea"/>
              </a:rPr>
              <a:t>,</a:t>
            </a:r>
            <a:r>
              <a:rPr lang="zh-CN" altLang="zh-CN" sz="2600" dirty="0">
                <a:solidFill>
                  <a:schemeClr val="tx1"/>
                </a:solidFill>
                <a:latin typeface="+mn-ea"/>
              </a:rPr>
              <a:t>表明指标不重要</a:t>
            </a:r>
            <a:r>
              <a:rPr lang="en-US" altLang="zh-CN" sz="2600" dirty="0">
                <a:solidFill>
                  <a:schemeClr val="tx1"/>
                </a:solidFill>
                <a:latin typeface="+mn-ea"/>
              </a:rPr>
              <a:t>,</a:t>
            </a:r>
            <a:r>
              <a:rPr lang="zh-CN" altLang="zh-CN" sz="2600" dirty="0">
                <a:solidFill>
                  <a:schemeClr val="tx1"/>
                </a:solidFill>
                <a:latin typeface="+mn-ea"/>
              </a:rPr>
              <a:t>可以删除。</a:t>
            </a:r>
          </a:p>
          <a:p>
            <a:pPr algn="l"/>
            <a:r>
              <a:rPr lang="zh-CN" altLang="zh-CN" sz="2600" dirty="0">
                <a:solidFill>
                  <a:schemeClr val="tx1"/>
                </a:solidFill>
                <a:latin typeface="+mn-ea"/>
              </a:rPr>
              <a:t>（</a:t>
            </a:r>
            <a:r>
              <a:rPr lang="en-US" altLang="zh-CN" sz="2600" dirty="0">
                <a:solidFill>
                  <a:schemeClr val="tx1"/>
                </a:solidFill>
                <a:latin typeface="+mn-ea"/>
              </a:rPr>
              <a:t>2</a:t>
            </a:r>
            <a:r>
              <a:rPr lang="zh-CN" altLang="zh-CN" sz="2600" dirty="0">
                <a:solidFill>
                  <a:schemeClr val="tx1"/>
                </a:solidFill>
                <a:latin typeface="+mn-ea"/>
              </a:rPr>
              <a:t>）</a:t>
            </a:r>
            <a:r>
              <a:rPr lang="zh-CN" altLang="zh-CN" sz="2600" dirty="0">
                <a:solidFill>
                  <a:srgbClr val="FF0000"/>
                </a:solidFill>
                <a:latin typeface="+mn-ea"/>
              </a:rPr>
              <a:t>相关分析法</a:t>
            </a:r>
            <a:r>
              <a:rPr lang="en-US" altLang="zh-CN" sz="2600" dirty="0">
                <a:solidFill>
                  <a:schemeClr val="tx1"/>
                </a:solidFill>
                <a:latin typeface="+mn-ea"/>
              </a:rPr>
              <a:t>——</a:t>
            </a:r>
            <a:r>
              <a:rPr lang="zh-CN" altLang="zh-CN" sz="2600" dirty="0">
                <a:solidFill>
                  <a:schemeClr val="tx1"/>
                </a:solidFill>
                <a:latin typeface="+mn-ea"/>
              </a:rPr>
              <a:t>是通过判断指标之间的相似程度来筛选指标的一种方法。设有</a:t>
            </a:r>
            <a:r>
              <a:rPr lang="en-US" altLang="zh-CN" sz="2600" dirty="0">
                <a:solidFill>
                  <a:schemeClr val="tx1"/>
                </a:solidFill>
                <a:latin typeface="+mn-ea"/>
              </a:rPr>
              <a:t>M</a:t>
            </a:r>
            <a:r>
              <a:rPr lang="zh-CN" altLang="zh-CN" sz="2600" dirty="0">
                <a:solidFill>
                  <a:schemeClr val="tx1"/>
                </a:solidFill>
                <a:latin typeface="+mn-ea"/>
              </a:rPr>
              <a:t>个备选指标，将每个指标看作一类，计算每个指标与其余</a:t>
            </a:r>
            <a:r>
              <a:rPr lang="en-US" altLang="zh-CN" sz="2600" dirty="0">
                <a:solidFill>
                  <a:schemeClr val="tx1"/>
                </a:solidFill>
                <a:latin typeface="+mn-ea"/>
              </a:rPr>
              <a:t>M-1</a:t>
            </a:r>
            <a:r>
              <a:rPr lang="zh-CN" altLang="zh-CN" sz="2600" dirty="0">
                <a:solidFill>
                  <a:schemeClr val="tx1"/>
                </a:solidFill>
                <a:latin typeface="+mn-ea"/>
              </a:rPr>
              <a:t>个指标的复相关关系</a:t>
            </a:r>
            <a:r>
              <a:rPr lang="en-US" altLang="zh-CN" sz="2600" dirty="0">
                <a:solidFill>
                  <a:schemeClr val="tx1"/>
                </a:solidFill>
                <a:latin typeface="+mn-ea"/>
              </a:rPr>
              <a:t>,</a:t>
            </a:r>
            <a:r>
              <a:rPr lang="zh-CN" altLang="zh-CN" sz="2600" dirty="0">
                <a:solidFill>
                  <a:schemeClr val="tx1"/>
                </a:solidFill>
                <a:latin typeface="+mn-ea"/>
              </a:rPr>
              <a:t>系数越高</a:t>
            </a:r>
            <a:r>
              <a:rPr lang="en-US" altLang="zh-CN" sz="2600" dirty="0">
                <a:solidFill>
                  <a:schemeClr val="tx1"/>
                </a:solidFill>
                <a:latin typeface="+mn-ea"/>
              </a:rPr>
              <a:t>,</a:t>
            </a:r>
            <a:r>
              <a:rPr lang="zh-CN" altLang="zh-CN" sz="2600" dirty="0">
                <a:solidFill>
                  <a:schemeClr val="tx1"/>
                </a:solidFill>
                <a:latin typeface="+mn-ea"/>
              </a:rPr>
              <a:t>可以删除。</a:t>
            </a:r>
          </a:p>
          <a:p>
            <a:pPr algn="l"/>
            <a:r>
              <a:rPr lang="zh-CN" altLang="zh-CN" sz="2600" dirty="0">
                <a:solidFill>
                  <a:schemeClr val="tx1"/>
                </a:solidFill>
                <a:latin typeface="+mn-ea"/>
              </a:rPr>
              <a:t>（</a:t>
            </a:r>
            <a:r>
              <a:rPr lang="en-US" altLang="zh-CN" sz="2600" dirty="0">
                <a:solidFill>
                  <a:schemeClr val="tx1"/>
                </a:solidFill>
                <a:latin typeface="+mn-ea"/>
              </a:rPr>
              <a:t>3</a:t>
            </a:r>
            <a:r>
              <a:rPr lang="zh-CN" altLang="zh-CN" sz="2600" dirty="0">
                <a:solidFill>
                  <a:schemeClr val="tx1"/>
                </a:solidFill>
                <a:latin typeface="+mn-ea"/>
              </a:rPr>
              <a:t>）</a:t>
            </a:r>
            <a:r>
              <a:rPr lang="zh-CN" altLang="zh-CN" sz="2600" dirty="0">
                <a:solidFill>
                  <a:srgbClr val="FF0000"/>
                </a:solidFill>
                <a:latin typeface="+mn-ea"/>
              </a:rPr>
              <a:t>选取代表性指标</a:t>
            </a:r>
            <a:r>
              <a:rPr lang="en-US" altLang="zh-CN" sz="2600" dirty="0">
                <a:solidFill>
                  <a:schemeClr val="tx1"/>
                </a:solidFill>
                <a:latin typeface="+mn-ea"/>
              </a:rPr>
              <a:t>——</a:t>
            </a:r>
            <a:r>
              <a:rPr lang="zh-CN" altLang="zh-CN" sz="2600" dirty="0">
                <a:solidFill>
                  <a:schemeClr val="tx1"/>
                </a:solidFill>
                <a:latin typeface="+mn-ea"/>
              </a:rPr>
              <a:t>计算</a:t>
            </a:r>
            <a:r>
              <a:rPr lang="en-US" altLang="zh-CN" sz="2600" dirty="0">
                <a:solidFill>
                  <a:schemeClr val="tx1"/>
                </a:solidFill>
                <a:latin typeface="+mn-ea"/>
              </a:rPr>
              <a:t>K</a:t>
            </a:r>
            <a:r>
              <a:rPr lang="zh-CN" altLang="zh-CN" sz="2600" dirty="0">
                <a:solidFill>
                  <a:schemeClr val="tx1"/>
                </a:solidFill>
                <a:latin typeface="+mn-ea"/>
              </a:rPr>
              <a:t>个指标的相关系数矩阵的绝对值</a:t>
            </a:r>
            <a:r>
              <a:rPr lang="en-US" altLang="zh-CN" sz="2600" dirty="0">
                <a:solidFill>
                  <a:schemeClr val="tx1"/>
                </a:solidFill>
                <a:latin typeface="+mn-ea"/>
              </a:rPr>
              <a:t>R</a:t>
            </a:r>
            <a:r>
              <a:rPr lang="zh-CN" altLang="zh-CN" sz="2600" dirty="0">
                <a:solidFill>
                  <a:schemeClr val="tx1"/>
                </a:solidFill>
                <a:latin typeface="+mn-ea"/>
              </a:rPr>
              <a:t>，分别计算每个指标与其他</a:t>
            </a:r>
            <a:r>
              <a:rPr lang="en-US" altLang="zh-CN" sz="2600" dirty="0">
                <a:solidFill>
                  <a:schemeClr val="tx1"/>
                </a:solidFill>
                <a:latin typeface="+mn-ea"/>
              </a:rPr>
              <a:t>K-1</a:t>
            </a:r>
            <a:r>
              <a:rPr lang="zh-CN" altLang="zh-CN" sz="2600" dirty="0">
                <a:solidFill>
                  <a:schemeClr val="tx1"/>
                </a:solidFill>
                <a:latin typeface="+mn-ea"/>
              </a:rPr>
              <a:t>个指标相关系数的平均数，比较各自的平均数，平均数最大值对应的指标可以作为同类指标的代表性指标。</a:t>
            </a:r>
          </a:p>
          <a:p>
            <a:pPr algn="l"/>
            <a:endParaRPr lang="zh-CN" altLang="en-US" sz="2400" dirty="0">
              <a:solidFill>
                <a:schemeClr val="tx1"/>
              </a:solidFill>
            </a:endParaRPr>
          </a:p>
        </p:txBody>
      </p:sp>
      <p:sp>
        <p:nvSpPr>
          <p:cNvPr id="4"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395536" y="953344"/>
            <a:ext cx="8424936" cy="5904656"/>
          </a:xfrm>
        </p:spPr>
        <p:txBody>
          <a:bodyPr>
            <a:noAutofit/>
          </a:bodyPr>
          <a:lstStyle/>
          <a:p>
            <a:pPr algn="l"/>
            <a:r>
              <a:rPr lang="en-US" altLang="zh-CN" sz="2600" dirty="0" smtClean="0">
                <a:solidFill>
                  <a:schemeClr val="tx1"/>
                </a:solidFill>
                <a:latin typeface="+mn-ea"/>
              </a:rPr>
              <a:t>        </a:t>
            </a:r>
          </a:p>
          <a:p>
            <a:pPr algn="l"/>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假设</a:t>
            </a:r>
            <a:r>
              <a:rPr lang="zh-CN" altLang="zh-CN" sz="2600" dirty="0">
                <a:solidFill>
                  <a:schemeClr val="tx1"/>
                </a:solidFill>
                <a:latin typeface="+mn-ea"/>
              </a:rPr>
              <a:t>反映现象某一侧面的同类指标有</a:t>
            </a:r>
            <a:r>
              <a:rPr lang="en-US" altLang="zh-CN" sz="2600" i="1" dirty="0">
                <a:solidFill>
                  <a:schemeClr val="tx1"/>
                </a:solidFill>
                <a:latin typeface="+mn-ea"/>
              </a:rPr>
              <a:t>k</a:t>
            </a:r>
            <a:r>
              <a:rPr lang="zh-CN" altLang="zh-CN" sz="2600" dirty="0">
                <a:solidFill>
                  <a:schemeClr val="tx1"/>
                </a:solidFill>
                <a:latin typeface="+mn-ea"/>
              </a:rPr>
              <a:t>个，计算这</a:t>
            </a:r>
            <a:r>
              <a:rPr lang="en-US" altLang="zh-CN" sz="2600" i="1" dirty="0">
                <a:solidFill>
                  <a:schemeClr val="tx1"/>
                </a:solidFill>
                <a:latin typeface="+mn-ea"/>
              </a:rPr>
              <a:t>k</a:t>
            </a:r>
            <a:r>
              <a:rPr lang="zh-CN" altLang="zh-CN" sz="2600" dirty="0">
                <a:solidFill>
                  <a:schemeClr val="tx1"/>
                </a:solidFill>
                <a:latin typeface="+mn-ea"/>
              </a:rPr>
              <a:t>个指标的相关系数矩阵的绝对值</a:t>
            </a:r>
            <a:r>
              <a:rPr lang="en-US" altLang="zh-CN" sz="2600" dirty="0">
                <a:solidFill>
                  <a:schemeClr val="tx1"/>
                </a:solidFill>
                <a:latin typeface="+mn-ea"/>
              </a:rPr>
              <a:t>R</a:t>
            </a:r>
            <a:r>
              <a:rPr lang="zh-CN" altLang="zh-CN" sz="2600" dirty="0">
                <a:solidFill>
                  <a:schemeClr val="tx1"/>
                </a:solidFill>
                <a:latin typeface="+mn-ea"/>
              </a:rPr>
              <a:t>，</a:t>
            </a:r>
            <a:r>
              <a:rPr lang="zh-CN" altLang="zh-CN" sz="2600" dirty="0" smtClean="0">
                <a:solidFill>
                  <a:schemeClr val="tx1"/>
                </a:solidFill>
                <a:latin typeface="+mn-ea"/>
              </a:rPr>
              <a:t>有</a:t>
            </a:r>
            <a:endParaRPr lang="en-US" altLang="zh-CN" sz="2600" dirty="0" smtClean="0">
              <a:solidFill>
                <a:schemeClr val="tx1"/>
              </a:solidFill>
              <a:latin typeface="+mn-ea"/>
            </a:endParaRPr>
          </a:p>
          <a:p>
            <a:pPr algn="l"/>
            <a:endParaRPr lang="en-US" altLang="zh-CN" sz="2800" dirty="0">
              <a:solidFill>
                <a:schemeClr val="tx1"/>
              </a:solidFill>
            </a:endParaRPr>
          </a:p>
          <a:p>
            <a:pPr algn="l"/>
            <a:endParaRPr lang="en-US" altLang="zh-CN" sz="2800" dirty="0" smtClean="0">
              <a:solidFill>
                <a:schemeClr val="tx1"/>
              </a:solidFill>
            </a:endParaRPr>
          </a:p>
          <a:p>
            <a:pPr algn="l"/>
            <a:r>
              <a:rPr lang="en-US" altLang="zh-CN" sz="2800" dirty="0">
                <a:solidFill>
                  <a:schemeClr val="tx1"/>
                </a:solidFill>
              </a:rPr>
              <a:t> </a:t>
            </a:r>
            <a:r>
              <a:rPr lang="en-US" altLang="zh-CN" sz="2800" dirty="0" smtClean="0">
                <a:solidFill>
                  <a:schemeClr val="tx1"/>
                </a:solidFill>
              </a:rPr>
              <a:t>                                                               </a:t>
            </a:r>
            <a:r>
              <a:rPr lang="zh-CN" altLang="zh-CN" sz="2800" dirty="0">
                <a:solidFill>
                  <a:schemeClr val="tx1"/>
                </a:solidFill>
              </a:rPr>
              <a:t>（</a:t>
            </a:r>
            <a:r>
              <a:rPr lang="en-US" altLang="zh-CN" sz="2800" dirty="0">
                <a:solidFill>
                  <a:schemeClr val="tx1"/>
                </a:solidFill>
              </a:rPr>
              <a:t>15.2</a:t>
            </a:r>
            <a:r>
              <a:rPr lang="zh-CN" altLang="zh-CN" sz="2800" dirty="0">
                <a:solidFill>
                  <a:schemeClr val="tx1"/>
                </a:solidFill>
              </a:rPr>
              <a:t>）</a:t>
            </a:r>
            <a:endParaRPr lang="en-US" altLang="zh-CN" sz="2800" dirty="0" smtClean="0">
              <a:solidFill>
                <a:schemeClr val="tx1"/>
              </a:solidFill>
            </a:endParaRPr>
          </a:p>
          <a:p>
            <a:pPr algn="l"/>
            <a:endParaRPr lang="en-US" altLang="zh-CN" sz="2800" dirty="0">
              <a:solidFill>
                <a:schemeClr val="tx1"/>
              </a:solidFill>
            </a:endParaRPr>
          </a:p>
          <a:p>
            <a:pPr algn="l"/>
            <a:endParaRPr lang="en-US" altLang="zh-CN" sz="2800" dirty="0" smtClean="0">
              <a:solidFill>
                <a:schemeClr val="tx1"/>
              </a:solidFill>
            </a:endParaRPr>
          </a:p>
          <a:p>
            <a:pPr algn="l"/>
            <a:r>
              <a:rPr lang="en-US" altLang="zh-CN" sz="2600" dirty="0" smtClean="0">
                <a:solidFill>
                  <a:schemeClr val="tx1"/>
                </a:solidFill>
                <a:latin typeface="+mn-ea"/>
              </a:rPr>
              <a:t>      </a:t>
            </a:r>
            <a:r>
              <a:rPr lang="zh-CN" altLang="zh-CN" sz="2600" dirty="0" smtClean="0">
                <a:solidFill>
                  <a:schemeClr val="tx1"/>
                </a:solidFill>
                <a:latin typeface="+mn-ea"/>
              </a:rPr>
              <a:t>分别</a:t>
            </a:r>
            <a:r>
              <a:rPr lang="zh-CN" altLang="zh-CN" sz="2600" dirty="0">
                <a:solidFill>
                  <a:schemeClr val="tx1"/>
                </a:solidFill>
                <a:latin typeface="+mn-ea"/>
              </a:rPr>
              <a:t>计算每个指标与其它</a:t>
            </a:r>
            <a:r>
              <a:rPr lang="en-US" altLang="zh-CN" sz="2600" dirty="0">
                <a:solidFill>
                  <a:schemeClr val="tx1"/>
                </a:solidFill>
                <a:latin typeface="+mn-ea"/>
              </a:rPr>
              <a:t>k-1</a:t>
            </a:r>
            <a:r>
              <a:rPr lang="zh-CN" altLang="zh-CN" sz="2600" dirty="0">
                <a:solidFill>
                  <a:schemeClr val="tx1"/>
                </a:solidFill>
                <a:latin typeface="+mn-ea"/>
              </a:rPr>
              <a:t>个指标相关系数的平均值：</a:t>
            </a:r>
            <a:endParaRPr lang="en-US" altLang="zh-CN" sz="2600" dirty="0">
              <a:solidFill>
                <a:schemeClr val="tx1"/>
              </a:solidFill>
              <a:latin typeface="+mn-ea"/>
            </a:endParaRPr>
          </a:p>
          <a:p>
            <a:pPr algn="l"/>
            <a:endParaRPr lang="en-US" altLang="zh-CN" sz="2800" dirty="0">
              <a:solidFill>
                <a:schemeClr val="tx1"/>
              </a:solidFill>
            </a:endParaRPr>
          </a:p>
          <a:p>
            <a:pPr algn="l"/>
            <a:r>
              <a:rPr lang="en-US" altLang="zh-CN" sz="2800" dirty="0" smtClean="0">
                <a:solidFill>
                  <a:schemeClr val="tx1"/>
                </a:solidFill>
              </a:rPr>
              <a:t>                                                                </a:t>
            </a:r>
            <a:r>
              <a:rPr lang="zh-CN" altLang="zh-CN" sz="2800" dirty="0" smtClean="0">
                <a:solidFill>
                  <a:schemeClr val="tx1"/>
                </a:solidFill>
              </a:rPr>
              <a:t>（</a:t>
            </a:r>
            <a:r>
              <a:rPr lang="en-US" altLang="zh-CN" sz="2800" dirty="0">
                <a:solidFill>
                  <a:schemeClr val="tx1"/>
                </a:solidFill>
              </a:rPr>
              <a:t>15.3</a:t>
            </a:r>
            <a:r>
              <a:rPr lang="zh-CN" altLang="zh-CN" sz="2800" dirty="0">
                <a:solidFill>
                  <a:schemeClr val="tx1"/>
                </a:solidFill>
              </a:rPr>
              <a:t>）</a:t>
            </a:r>
          </a:p>
          <a:p>
            <a:r>
              <a:rPr lang="en-US" altLang="zh-CN" sz="2800" dirty="0">
                <a:solidFill>
                  <a:schemeClr val="tx1"/>
                </a:solidFill>
              </a:rPr>
              <a:t> </a:t>
            </a:r>
            <a:endParaRPr lang="zh-CN" altLang="zh-CN" sz="2800" dirty="0">
              <a:solidFill>
                <a:schemeClr val="tx1"/>
              </a:solidFill>
            </a:endParaRPr>
          </a:p>
          <a:p>
            <a:pPr algn="l"/>
            <a:endParaRPr lang="zh-CN" altLang="en-US" sz="2800" dirty="0">
              <a:solidFill>
                <a:schemeClr val="tx1"/>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6171" y="2420888"/>
            <a:ext cx="3727486" cy="225568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对象 3"/>
          <p:cNvGraphicFramePr>
            <a:graphicFrameLocks noChangeAspect="1"/>
          </p:cNvGraphicFramePr>
          <p:nvPr>
            <p:extLst>
              <p:ext uri="{D42A27DB-BD31-4B8C-83A1-F6EECF244321}">
                <p14:modId xmlns:p14="http://schemas.microsoft.com/office/powerpoint/2010/main" val="2021239695"/>
              </p:ext>
            </p:extLst>
          </p:nvPr>
        </p:nvGraphicFramePr>
        <p:xfrm>
          <a:off x="2374337" y="5229200"/>
          <a:ext cx="1771154" cy="1470872"/>
        </p:xfrm>
        <a:graphic>
          <a:graphicData uri="http://schemas.openxmlformats.org/presentationml/2006/ole">
            <mc:AlternateContent xmlns:mc="http://schemas.openxmlformats.org/markup-compatibility/2006">
              <mc:Choice xmlns:v="urn:schemas-microsoft-com:vml" Requires="v">
                <p:oleObj spid="_x0000_s3124" name="公式" r:id="rId4" imgW="672840" imgH="558720" progId="Equation.3">
                  <p:embed/>
                </p:oleObj>
              </mc:Choice>
              <mc:Fallback>
                <p:oleObj name="公式" r:id="rId4" imgW="672840" imgH="55872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4337" y="5229200"/>
                        <a:ext cx="1771154" cy="1470872"/>
                      </a:xfrm>
                      <a:prstGeom prst="rect">
                        <a:avLst/>
                      </a:prstGeom>
                      <a:noFill/>
                      <a:ln>
                        <a:noFill/>
                      </a:ln>
                    </p:spPr>
                  </p:pic>
                </p:oleObj>
              </mc:Fallback>
            </mc:AlternateContent>
          </a:graphicData>
        </a:graphic>
      </p:graphicFrame>
      <p:sp>
        <p:nvSpPr>
          <p:cNvPr id="5"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 calcmode="lin" valueType="num">
                                      <p:cBhvr additive="base">
                                        <p:cTn id="19" dur="500" fill="hold"/>
                                        <p:tgtEl>
                                          <p:spTgt spid="3074"/>
                                        </p:tgtEl>
                                        <p:attrNameLst>
                                          <p:attrName>ppt_x</p:attrName>
                                        </p:attrNameLst>
                                      </p:cBhvr>
                                      <p:tavLst>
                                        <p:tav tm="0">
                                          <p:val>
                                            <p:strVal val="#ppt_x"/>
                                          </p:val>
                                        </p:tav>
                                        <p:tav tm="100000">
                                          <p:val>
                                            <p:strVal val="#ppt_x"/>
                                          </p:val>
                                        </p:tav>
                                      </p:tavLst>
                                    </p:anim>
                                    <p:anim calcmode="lin" valueType="num">
                                      <p:cBhvr additive="base">
                                        <p:cTn id="20"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ppt_x"/>
                                          </p:val>
                                        </p:tav>
                                        <p:tav tm="100000">
                                          <p:val>
                                            <p:strVal val="#ppt_x"/>
                                          </p:val>
                                        </p:tav>
                                      </p:tavLst>
                                    </p:anim>
                                    <p:anim calcmode="lin" valueType="num">
                                      <p:cBhvr additive="base">
                                        <p:cTn id="3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fade">
                                      <p:cBhvr>
                                        <p:cTn id="41"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431540" y="1772816"/>
            <a:ext cx="8424936" cy="4104456"/>
          </a:xfrm>
        </p:spPr>
        <p:txBody>
          <a:bodyPr>
            <a:noAutofit/>
          </a:bodyPr>
          <a:lstStyle/>
          <a:p>
            <a:pPr algn="l"/>
            <a:r>
              <a:rPr lang="en-US" altLang="zh-CN" sz="2800" dirty="0" smtClean="0">
                <a:solidFill>
                  <a:schemeClr val="tx1"/>
                </a:solidFill>
              </a:rPr>
              <a:t>    </a:t>
            </a:r>
            <a:r>
              <a:rPr lang="zh-CN" altLang="zh-CN" sz="2800" dirty="0" smtClean="0">
                <a:solidFill>
                  <a:schemeClr val="tx1"/>
                </a:solidFill>
              </a:rPr>
              <a:t>比较</a:t>
            </a:r>
            <a:r>
              <a:rPr lang="en-US" altLang="zh-CN" sz="2800" dirty="0" smtClean="0">
                <a:solidFill>
                  <a:schemeClr val="tx1"/>
                </a:solidFill>
              </a:rPr>
              <a:t>       </a:t>
            </a:r>
            <a:r>
              <a:rPr lang="zh-CN" altLang="zh-CN" sz="2800" dirty="0">
                <a:solidFill>
                  <a:schemeClr val="tx1"/>
                </a:solidFill>
              </a:rPr>
              <a:t>的大小，与</a:t>
            </a:r>
            <a:r>
              <a:rPr lang="en-US" altLang="zh-CN" sz="2800" dirty="0">
                <a:solidFill>
                  <a:schemeClr val="tx1"/>
                </a:solidFill>
              </a:rPr>
              <a:t>    </a:t>
            </a:r>
            <a:r>
              <a:rPr lang="en-US" altLang="zh-CN" sz="2800" dirty="0" smtClean="0">
                <a:solidFill>
                  <a:schemeClr val="tx1"/>
                </a:solidFill>
              </a:rPr>
              <a:t>    </a:t>
            </a:r>
            <a:r>
              <a:rPr lang="zh-CN" altLang="zh-CN" sz="2800" dirty="0" smtClean="0">
                <a:solidFill>
                  <a:schemeClr val="tx1"/>
                </a:solidFill>
              </a:rPr>
              <a:t>最大</a:t>
            </a:r>
            <a:r>
              <a:rPr lang="zh-CN" altLang="zh-CN" sz="2800" dirty="0">
                <a:solidFill>
                  <a:schemeClr val="tx1"/>
                </a:solidFill>
              </a:rPr>
              <a:t>值，对应的那个指标可以作为同类指标中的典型指标，因此该指标与其余指标的关系最为密切。</a:t>
            </a:r>
            <a:r>
              <a:rPr lang="zh-CN" altLang="zh-CN" sz="2800" dirty="0">
                <a:solidFill>
                  <a:srgbClr val="FF0000"/>
                </a:solidFill>
              </a:rPr>
              <a:t>如果需要选取的指标不止一个，则在剩余的指标中继续选取时，就应该选取与典型指标相关系数最小的一个，因为与典型指标相关系数大的指标可以由典型指标来替代。</a:t>
            </a:r>
          </a:p>
          <a:p>
            <a:pPr algn="l"/>
            <a:endParaRPr lang="zh-CN" altLang="en-US" sz="2800" dirty="0">
              <a:solidFill>
                <a:srgbClr val="FF0000"/>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4215849278"/>
              </p:ext>
            </p:extLst>
          </p:nvPr>
        </p:nvGraphicFramePr>
        <p:xfrm>
          <a:off x="1475656" y="1772816"/>
          <a:ext cx="738014" cy="596800"/>
        </p:xfrm>
        <a:graphic>
          <a:graphicData uri="http://schemas.openxmlformats.org/presentationml/2006/ole">
            <mc:AlternateContent xmlns:mc="http://schemas.openxmlformats.org/markup-compatibility/2006">
              <mc:Choice xmlns:v="urn:schemas-microsoft-com:vml" Requires="v">
                <p:oleObj spid="_x0000_s4193" name="公式" r:id="rId3" imgW="139680" imgH="241200" progId="Equation.3">
                  <p:embed/>
                </p:oleObj>
              </mc:Choice>
              <mc:Fallback>
                <p:oleObj name="公式" r:id="rId3" imgW="139680" imgH="2412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1772816"/>
                        <a:ext cx="738014" cy="596800"/>
                      </a:xfrm>
                      <a:prstGeom prst="rect">
                        <a:avLst/>
                      </a:prstGeom>
                      <a:noFill/>
                      <a:ln>
                        <a:noFill/>
                      </a:ln>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3622580311"/>
              </p:ext>
            </p:extLst>
          </p:nvPr>
        </p:nvGraphicFramePr>
        <p:xfrm>
          <a:off x="3851920" y="1700808"/>
          <a:ext cx="618778" cy="717775"/>
        </p:xfrm>
        <a:graphic>
          <a:graphicData uri="http://schemas.openxmlformats.org/presentationml/2006/ole">
            <mc:AlternateContent xmlns:mc="http://schemas.openxmlformats.org/markup-compatibility/2006">
              <mc:Choice xmlns:v="urn:schemas-microsoft-com:vml" Requires="v">
                <p:oleObj spid="_x0000_s4194" name="公式" r:id="rId5" imgW="139680" imgH="241200" progId="Equation.3">
                  <p:embed/>
                </p:oleObj>
              </mc:Choice>
              <mc:Fallback>
                <p:oleObj name="公式" r:id="rId5" imgW="139680" imgH="241200" progId="Equation.3">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1700808"/>
                        <a:ext cx="618778" cy="717775"/>
                      </a:xfrm>
                      <a:prstGeom prst="rect">
                        <a:avLst/>
                      </a:prstGeom>
                      <a:noFill/>
                      <a:ln>
                        <a:noFill/>
                      </a:ln>
                    </p:spPr>
                  </p:pic>
                </p:oleObj>
              </mc:Fallback>
            </mc:AlternateContent>
          </a:graphicData>
        </a:graphic>
      </p:graphicFrame>
      <p:sp>
        <p:nvSpPr>
          <p:cNvPr id="6"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23528" y="531047"/>
            <a:ext cx="8208912" cy="1152128"/>
          </a:xfrm>
        </p:spPr>
        <p:txBody>
          <a:bodyPr>
            <a:normAutofit/>
          </a:bodyPr>
          <a:lstStyle/>
          <a:p>
            <a:pPr algn="l"/>
            <a:r>
              <a:rPr lang="zh-CN" altLang="zh-CN" sz="2800" dirty="0" smtClean="0">
                <a:solidFill>
                  <a:srgbClr val="FF0000"/>
                </a:solidFill>
                <a:latin typeface="+mn-ea"/>
                <a:ea typeface="+mn-ea"/>
              </a:rPr>
              <a:t>【例</a:t>
            </a:r>
            <a:r>
              <a:rPr lang="en-US" altLang="zh-CN" sz="2800" dirty="0" smtClean="0">
                <a:solidFill>
                  <a:srgbClr val="FF0000"/>
                </a:solidFill>
                <a:latin typeface="+mn-ea"/>
                <a:ea typeface="+mn-ea"/>
              </a:rPr>
              <a:t>15.1</a:t>
            </a:r>
            <a:r>
              <a:rPr lang="zh-CN" altLang="zh-CN" sz="2800" dirty="0" smtClean="0">
                <a:solidFill>
                  <a:srgbClr val="FF0000"/>
                </a:solidFill>
                <a:latin typeface="+mn-ea"/>
                <a:ea typeface="+mn-ea"/>
              </a:rPr>
              <a:t>】</a:t>
            </a:r>
            <a:r>
              <a:rPr lang="zh-CN" altLang="zh-CN" sz="2600" dirty="0" smtClean="0">
                <a:solidFill>
                  <a:schemeClr val="tx1"/>
                </a:solidFill>
                <a:latin typeface="+mn-ea"/>
                <a:ea typeface="+mn-ea"/>
              </a:rPr>
              <a:t>表</a:t>
            </a:r>
            <a:r>
              <a:rPr lang="en-US" altLang="zh-CN" sz="2600" dirty="0" smtClean="0">
                <a:solidFill>
                  <a:schemeClr val="tx1"/>
                </a:solidFill>
                <a:latin typeface="+mn-ea"/>
                <a:ea typeface="+mn-ea"/>
              </a:rPr>
              <a:t>15-1</a:t>
            </a:r>
            <a:r>
              <a:rPr lang="zh-CN" altLang="zh-CN" sz="2600" dirty="0" smtClean="0">
                <a:solidFill>
                  <a:schemeClr val="tx1"/>
                </a:solidFill>
                <a:latin typeface="+mn-ea"/>
                <a:ea typeface="+mn-ea"/>
              </a:rPr>
              <a:t>资料是说明地区工业经济效益的相关指标数值，请按要求完成综合评价。</a:t>
            </a:r>
            <a:endParaRPr lang="zh-CN" altLang="en-US" sz="2600" dirty="0">
              <a:solidFill>
                <a:schemeClr val="tx1"/>
              </a:solidFill>
              <a:latin typeface="+mn-ea"/>
              <a:ea typeface="+mn-ea"/>
            </a:endParaRPr>
          </a:p>
        </p:txBody>
      </p:sp>
      <p:sp>
        <p:nvSpPr>
          <p:cNvPr id="4" name="矩形 3"/>
          <p:cNvSpPr/>
          <p:nvPr/>
        </p:nvSpPr>
        <p:spPr>
          <a:xfrm>
            <a:off x="2123728" y="1673726"/>
            <a:ext cx="4297971" cy="369332"/>
          </a:xfrm>
          <a:prstGeom prst="rect">
            <a:avLst/>
          </a:prstGeom>
        </p:spPr>
        <p:txBody>
          <a:bodyPr wrap="none">
            <a:spAutoFit/>
          </a:bodyPr>
          <a:lstStyle/>
          <a:p>
            <a:r>
              <a:rPr lang="zh-CN" altLang="zh-CN" b="1" dirty="0"/>
              <a:t>表</a:t>
            </a:r>
            <a:r>
              <a:rPr lang="en-US" altLang="zh-CN" b="1" dirty="0"/>
              <a:t>15-1</a:t>
            </a:r>
            <a:r>
              <a:rPr lang="en-US" altLang="zh-CN" dirty="0"/>
              <a:t> </a:t>
            </a:r>
            <a:r>
              <a:rPr lang="en-US" altLang="zh-CN" b="1" dirty="0"/>
              <a:t> </a:t>
            </a:r>
            <a:r>
              <a:rPr lang="zh-CN" altLang="zh-CN" dirty="0"/>
              <a:t>某年我国部分地区的经济效益指标</a:t>
            </a:r>
          </a:p>
        </p:txBody>
      </p:sp>
      <p:graphicFrame>
        <p:nvGraphicFramePr>
          <p:cNvPr id="5" name="表格 4"/>
          <p:cNvGraphicFramePr>
            <a:graphicFrameLocks noGrp="1"/>
          </p:cNvGraphicFramePr>
          <p:nvPr>
            <p:extLst>
              <p:ext uri="{D42A27DB-BD31-4B8C-83A1-F6EECF244321}">
                <p14:modId xmlns:p14="http://schemas.microsoft.com/office/powerpoint/2010/main" val="2294846313"/>
              </p:ext>
            </p:extLst>
          </p:nvPr>
        </p:nvGraphicFramePr>
        <p:xfrm>
          <a:off x="611560" y="2086748"/>
          <a:ext cx="7848873" cy="3600403"/>
        </p:xfrm>
        <a:graphic>
          <a:graphicData uri="http://schemas.openxmlformats.org/drawingml/2006/table">
            <a:tbl>
              <a:tblPr>
                <a:tableStyleId>{616DA210-FB5B-4158-B5E0-FEB733F419BA}</a:tableStyleId>
              </a:tblPr>
              <a:tblGrid>
                <a:gridCol w="840766"/>
                <a:gridCol w="1020857"/>
                <a:gridCol w="982781"/>
                <a:gridCol w="777992"/>
                <a:gridCol w="878843"/>
                <a:gridCol w="878843"/>
                <a:gridCol w="1295627"/>
                <a:gridCol w="1173164"/>
              </a:tblGrid>
              <a:tr h="1098427">
                <a:tc>
                  <a:txBody>
                    <a:bodyPr/>
                    <a:lstStyle/>
                    <a:p>
                      <a:pPr algn="ctr">
                        <a:spcAft>
                          <a:spcPts val="0"/>
                        </a:spcAft>
                      </a:pPr>
                      <a:r>
                        <a:rPr lang="zh-CN" sz="1800" kern="0" dirty="0">
                          <a:effectLst/>
                          <a:latin typeface="+mn-ea"/>
                          <a:ea typeface="+mn-ea"/>
                        </a:rPr>
                        <a:t>地区</a:t>
                      </a:r>
                      <a:endParaRPr lang="zh-CN" sz="1800" kern="100" dirty="0">
                        <a:effectLst/>
                        <a:latin typeface="+mn-ea"/>
                        <a:ea typeface="+mn-ea"/>
                      </a:endParaRPr>
                    </a:p>
                  </a:txBody>
                  <a:tcPr marL="68580" marR="68580" marT="0" marB="0" anchor="b"/>
                </a:tc>
                <a:tc>
                  <a:txBody>
                    <a:bodyPr/>
                    <a:lstStyle/>
                    <a:p>
                      <a:pPr algn="ctr">
                        <a:spcAft>
                          <a:spcPts val="0"/>
                        </a:spcAft>
                      </a:pPr>
                      <a:r>
                        <a:rPr lang="zh-CN" sz="1800" kern="0" dirty="0">
                          <a:effectLst/>
                          <a:latin typeface="+mn-ea"/>
                          <a:ea typeface="+mn-ea"/>
                        </a:rPr>
                        <a:t>总资产贡献率（</a:t>
                      </a:r>
                      <a:r>
                        <a:rPr lang="en-US" sz="1800" kern="0" dirty="0">
                          <a:effectLst/>
                          <a:latin typeface="+mn-ea"/>
                          <a:ea typeface="+mn-ea"/>
                        </a:rPr>
                        <a:t>%</a:t>
                      </a:r>
                      <a:r>
                        <a:rPr lang="zh-CN" sz="1800" kern="0" dirty="0">
                          <a:effectLst/>
                          <a:latin typeface="+mn-ea"/>
                          <a:ea typeface="+mn-ea"/>
                        </a:rPr>
                        <a:t>）</a:t>
                      </a:r>
                      <a:endParaRPr lang="zh-CN" sz="1800" kern="100" dirty="0">
                        <a:effectLst/>
                        <a:latin typeface="+mn-ea"/>
                        <a:ea typeface="+mn-ea"/>
                      </a:endParaRPr>
                    </a:p>
                  </a:txBody>
                  <a:tcPr marL="68580" marR="68580" marT="0" marB="0" anchor="b"/>
                </a:tc>
                <a:tc>
                  <a:txBody>
                    <a:bodyPr/>
                    <a:lstStyle/>
                    <a:p>
                      <a:pPr algn="ctr">
                        <a:spcAft>
                          <a:spcPts val="0"/>
                        </a:spcAft>
                      </a:pPr>
                      <a:r>
                        <a:rPr lang="zh-CN" sz="1800" kern="0" dirty="0">
                          <a:effectLst/>
                          <a:latin typeface="+mn-ea"/>
                          <a:ea typeface="+mn-ea"/>
                        </a:rPr>
                        <a:t>资本保值增值率</a:t>
                      </a:r>
                      <a:r>
                        <a:rPr lang="en-US" sz="1800" kern="0" dirty="0">
                          <a:effectLst/>
                          <a:latin typeface="+mn-ea"/>
                          <a:ea typeface="+mn-ea"/>
                        </a:rPr>
                        <a:t>(%)</a:t>
                      </a:r>
                      <a:endParaRPr lang="zh-CN" sz="1800" kern="100" dirty="0">
                        <a:effectLst/>
                        <a:latin typeface="+mn-ea"/>
                        <a:ea typeface="+mn-ea"/>
                      </a:endParaRPr>
                    </a:p>
                  </a:txBody>
                  <a:tcPr marL="68580" marR="68580" marT="0" marB="0" anchor="b"/>
                </a:tc>
                <a:tc>
                  <a:txBody>
                    <a:bodyPr/>
                    <a:lstStyle/>
                    <a:p>
                      <a:pPr algn="ctr">
                        <a:spcAft>
                          <a:spcPts val="0"/>
                        </a:spcAft>
                      </a:pPr>
                      <a:r>
                        <a:rPr lang="zh-CN" sz="1800" kern="0" dirty="0">
                          <a:effectLst/>
                          <a:latin typeface="+mn-ea"/>
                          <a:ea typeface="+mn-ea"/>
                        </a:rPr>
                        <a:t>资产负债率</a:t>
                      </a:r>
                      <a:r>
                        <a:rPr lang="en-US" sz="1800" kern="0" dirty="0">
                          <a:effectLst/>
                          <a:latin typeface="+mn-ea"/>
                          <a:ea typeface="+mn-ea"/>
                        </a:rPr>
                        <a:t>(%)</a:t>
                      </a:r>
                      <a:endParaRPr lang="zh-CN" sz="1800" kern="100" dirty="0">
                        <a:effectLst/>
                        <a:latin typeface="+mn-ea"/>
                        <a:ea typeface="+mn-ea"/>
                      </a:endParaRPr>
                    </a:p>
                  </a:txBody>
                  <a:tcPr marL="68580" marR="68580" marT="0" marB="0" anchor="b"/>
                </a:tc>
                <a:tc>
                  <a:txBody>
                    <a:bodyPr/>
                    <a:lstStyle/>
                    <a:p>
                      <a:pPr algn="ctr">
                        <a:spcAft>
                          <a:spcPts val="0"/>
                        </a:spcAft>
                      </a:pPr>
                      <a:r>
                        <a:rPr lang="zh-CN" sz="1800" kern="0">
                          <a:effectLst/>
                          <a:latin typeface="+mn-ea"/>
                          <a:ea typeface="+mn-ea"/>
                        </a:rPr>
                        <a:t>流动资产周转率（次）</a:t>
                      </a:r>
                      <a:endParaRPr lang="zh-CN" sz="1800" kern="100">
                        <a:effectLst/>
                        <a:latin typeface="+mn-ea"/>
                        <a:ea typeface="+mn-ea"/>
                      </a:endParaRPr>
                    </a:p>
                  </a:txBody>
                  <a:tcPr marL="68580" marR="68580" marT="0" marB="0" anchor="b"/>
                </a:tc>
                <a:tc>
                  <a:txBody>
                    <a:bodyPr/>
                    <a:lstStyle/>
                    <a:p>
                      <a:pPr algn="ctr">
                        <a:spcAft>
                          <a:spcPts val="0"/>
                        </a:spcAft>
                      </a:pPr>
                      <a:r>
                        <a:rPr lang="zh-CN" sz="1800" kern="0">
                          <a:effectLst/>
                          <a:latin typeface="+mn-ea"/>
                          <a:ea typeface="+mn-ea"/>
                        </a:rPr>
                        <a:t>成本费用率</a:t>
                      </a:r>
                      <a:r>
                        <a:rPr lang="en-US" sz="1800" kern="0">
                          <a:effectLst/>
                          <a:latin typeface="+mn-ea"/>
                          <a:ea typeface="+mn-ea"/>
                        </a:rPr>
                        <a:t>%)</a:t>
                      </a:r>
                      <a:endParaRPr lang="zh-CN" sz="1800" kern="100">
                        <a:effectLst/>
                        <a:latin typeface="+mn-ea"/>
                        <a:ea typeface="+mn-ea"/>
                      </a:endParaRPr>
                    </a:p>
                  </a:txBody>
                  <a:tcPr marL="68580" marR="68580" marT="0" marB="0" anchor="b"/>
                </a:tc>
                <a:tc>
                  <a:txBody>
                    <a:bodyPr/>
                    <a:lstStyle/>
                    <a:p>
                      <a:pPr algn="ctr">
                        <a:spcAft>
                          <a:spcPts val="0"/>
                        </a:spcAft>
                      </a:pPr>
                      <a:r>
                        <a:rPr lang="zh-CN" sz="1800" kern="0">
                          <a:effectLst/>
                          <a:latin typeface="+mn-ea"/>
                          <a:ea typeface="+mn-ea"/>
                        </a:rPr>
                        <a:t>工业全员劳动生产率</a:t>
                      </a:r>
                      <a:r>
                        <a:rPr lang="en-US" sz="1800" kern="0">
                          <a:effectLst/>
                          <a:latin typeface="+mn-ea"/>
                          <a:ea typeface="+mn-ea"/>
                        </a:rPr>
                        <a:t>(</a:t>
                      </a:r>
                      <a:r>
                        <a:rPr lang="zh-CN" sz="1800" kern="0">
                          <a:effectLst/>
                          <a:latin typeface="+mn-ea"/>
                          <a:ea typeface="+mn-ea"/>
                        </a:rPr>
                        <a:t>元</a:t>
                      </a:r>
                      <a:r>
                        <a:rPr lang="en-US" sz="1800" kern="0">
                          <a:effectLst/>
                          <a:latin typeface="+mn-ea"/>
                          <a:ea typeface="+mn-ea"/>
                        </a:rPr>
                        <a:t>/</a:t>
                      </a:r>
                      <a:r>
                        <a:rPr lang="zh-CN" sz="1800" kern="0">
                          <a:effectLst/>
                          <a:latin typeface="+mn-ea"/>
                          <a:ea typeface="+mn-ea"/>
                        </a:rPr>
                        <a:t>人</a:t>
                      </a:r>
                      <a:r>
                        <a:rPr lang="en-US" sz="1800" kern="0">
                          <a:effectLst/>
                          <a:latin typeface="+mn-ea"/>
                          <a:ea typeface="+mn-ea"/>
                        </a:rPr>
                        <a:t>)</a:t>
                      </a:r>
                      <a:endParaRPr lang="zh-CN" sz="1800" kern="100">
                        <a:effectLst/>
                        <a:latin typeface="+mn-ea"/>
                        <a:ea typeface="+mn-ea"/>
                      </a:endParaRPr>
                    </a:p>
                  </a:txBody>
                  <a:tcPr marL="68580" marR="68580" marT="0" marB="0" anchor="b"/>
                </a:tc>
                <a:tc>
                  <a:txBody>
                    <a:bodyPr/>
                    <a:lstStyle/>
                    <a:p>
                      <a:pPr algn="ctr">
                        <a:spcAft>
                          <a:spcPts val="0"/>
                        </a:spcAft>
                      </a:pPr>
                      <a:r>
                        <a:rPr lang="zh-CN" sz="1800" kern="0">
                          <a:effectLst/>
                          <a:latin typeface="+mn-ea"/>
                          <a:ea typeface="+mn-ea"/>
                        </a:rPr>
                        <a:t>产品销售率</a:t>
                      </a:r>
                      <a:r>
                        <a:rPr lang="en-US" sz="1800" kern="0">
                          <a:effectLst/>
                          <a:latin typeface="+mn-ea"/>
                          <a:ea typeface="+mn-ea"/>
                        </a:rPr>
                        <a:t>(%)</a:t>
                      </a:r>
                      <a:endParaRPr lang="zh-CN" sz="1800" kern="100">
                        <a:effectLst/>
                        <a:latin typeface="+mn-ea"/>
                        <a:ea typeface="+mn-ea"/>
                      </a:endParaRPr>
                    </a:p>
                  </a:txBody>
                  <a:tcPr marL="68580" marR="68580" marT="0" marB="0" anchor="b"/>
                </a:tc>
              </a:tr>
              <a:tr h="416996">
                <a:tc>
                  <a:txBody>
                    <a:bodyPr/>
                    <a:lstStyle/>
                    <a:p>
                      <a:pPr algn="ctr">
                        <a:spcAft>
                          <a:spcPts val="0"/>
                        </a:spcAft>
                      </a:pPr>
                      <a:r>
                        <a:rPr lang="en-US" sz="1800" kern="0" dirty="0">
                          <a:effectLst/>
                          <a:latin typeface="+mn-ea"/>
                          <a:ea typeface="+mn-ea"/>
                        </a:rPr>
                        <a:t>A</a:t>
                      </a:r>
                      <a:endParaRPr lang="zh-CN" sz="1800" kern="100" dirty="0">
                        <a:effectLst/>
                        <a:latin typeface="+mn-ea"/>
                        <a:ea typeface="+mn-ea"/>
                      </a:endParaRPr>
                    </a:p>
                  </a:txBody>
                  <a:tcPr marL="68580" marR="68580" marT="0" marB="0" anchor="b"/>
                </a:tc>
                <a:tc>
                  <a:txBody>
                    <a:bodyPr/>
                    <a:lstStyle/>
                    <a:p>
                      <a:pPr algn="ctr">
                        <a:spcAft>
                          <a:spcPts val="0"/>
                        </a:spcAft>
                      </a:pPr>
                      <a:r>
                        <a:rPr lang="en-US" sz="1800" kern="100">
                          <a:effectLst/>
                          <a:latin typeface="+mn-ea"/>
                          <a:ea typeface="+mn-ea"/>
                        </a:rPr>
                        <a:t>5.81</a:t>
                      </a:r>
                      <a:endParaRPr lang="zh-CN" sz="1800" kern="10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105.03</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61.63</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1.15</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2.81</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41686.80</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98.02</a:t>
                      </a:r>
                      <a:endParaRPr lang="zh-CN" sz="1800" kern="100">
                        <a:effectLst/>
                        <a:latin typeface="+mn-ea"/>
                        <a:ea typeface="+mn-ea"/>
                      </a:endParaRPr>
                    </a:p>
                  </a:txBody>
                  <a:tcPr marL="68580" marR="68580" marT="0" marB="0" anchor="ctr"/>
                </a:tc>
              </a:tr>
              <a:tr h="416996">
                <a:tc>
                  <a:txBody>
                    <a:bodyPr/>
                    <a:lstStyle/>
                    <a:p>
                      <a:pPr algn="ctr">
                        <a:spcAft>
                          <a:spcPts val="0"/>
                        </a:spcAft>
                      </a:pPr>
                      <a:r>
                        <a:rPr lang="en-US" sz="1800" kern="0" dirty="0">
                          <a:effectLst/>
                          <a:latin typeface="+mn-ea"/>
                          <a:ea typeface="+mn-ea"/>
                        </a:rPr>
                        <a:t>B</a:t>
                      </a:r>
                      <a:endParaRPr lang="zh-CN" sz="1800" kern="100" dirty="0">
                        <a:effectLst/>
                        <a:latin typeface="+mn-ea"/>
                        <a:ea typeface="+mn-ea"/>
                      </a:endParaRPr>
                    </a:p>
                  </a:txBody>
                  <a:tcPr marL="68580" marR="68580" marT="0" marB="0" anchor="b"/>
                </a:tc>
                <a:tc>
                  <a:txBody>
                    <a:bodyPr/>
                    <a:lstStyle/>
                    <a:p>
                      <a:pPr algn="ctr">
                        <a:spcAft>
                          <a:spcPts val="0"/>
                        </a:spcAft>
                      </a:pPr>
                      <a:r>
                        <a:rPr lang="en-US" sz="1800" kern="100" dirty="0">
                          <a:effectLst/>
                          <a:latin typeface="+mn-ea"/>
                          <a:ea typeface="+mn-ea"/>
                        </a:rPr>
                        <a:t>6.35</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111.63</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64.07</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1.43</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3.00</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32066.12</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97.94</a:t>
                      </a:r>
                      <a:endParaRPr lang="zh-CN" sz="1800" kern="100">
                        <a:effectLst/>
                        <a:latin typeface="+mn-ea"/>
                        <a:ea typeface="+mn-ea"/>
                      </a:endParaRPr>
                    </a:p>
                  </a:txBody>
                  <a:tcPr marL="68580" marR="68580" marT="0" marB="0" anchor="b"/>
                </a:tc>
              </a:tr>
              <a:tr h="416996">
                <a:tc>
                  <a:txBody>
                    <a:bodyPr/>
                    <a:lstStyle/>
                    <a:p>
                      <a:pPr algn="ctr">
                        <a:spcAft>
                          <a:spcPts val="0"/>
                        </a:spcAft>
                      </a:pPr>
                      <a:r>
                        <a:rPr lang="en-US" sz="1800" kern="0" dirty="0">
                          <a:effectLst/>
                          <a:latin typeface="+mn-ea"/>
                          <a:ea typeface="+mn-ea"/>
                        </a:rPr>
                        <a:t>C</a:t>
                      </a:r>
                      <a:endParaRPr lang="zh-CN" sz="1800" kern="100" dirty="0">
                        <a:effectLst/>
                        <a:latin typeface="+mn-ea"/>
                        <a:ea typeface="+mn-ea"/>
                      </a:endParaRPr>
                    </a:p>
                  </a:txBody>
                  <a:tcPr marL="68580" marR="68580" marT="0" marB="0" anchor="b"/>
                </a:tc>
                <a:tc>
                  <a:txBody>
                    <a:bodyPr/>
                    <a:lstStyle/>
                    <a:p>
                      <a:pPr algn="ctr">
                        <a:spcAft>
                          <a:spcPts val="0"/>
                        </a:spcAft>
                      </a:pPr>
                      <a:r>
                        <a:rPr lang="en-US" sz="1800" kern="100">
                          <a:effectLst/>
                          <a:latin typeface="+mn-ea"/>
                          <a:ea typeface="+mn-ea"/>
                        </a:rPr>
                        <a:t>7.10</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112.17</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54.44</a:t>
                      </a:r>
                      <a:endParaRPr lang="zh-CN" sz="1800" kern="10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1.38</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3.80</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55525.30</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98.08</a:t>
                      </a:r>
                      <a:endParaRPr lang="zh-CN" sz="1800" kern="100">
                        <a:effectLst/>
                        <a:latin typeface="+mn-ea"/>
                        <a:ea typeface="+mn-ea"/>
                      </a:endParaRPr>
                    </a:p>
                  </a:txBody>
                  <a:tcPr marL="68580" marR="68580" marT="0" marB="0" anchor="b"/>
                </a:tc>
              </a:tr>
              <a:tr h="416996">
                <a:tc>
                  <a:txBody>
                    <a:bodyPr/>
                    <a:lstStyle/>
                    <a:p>
                      <a:pPr algn="ctr">
                        <a:spcAft>
                          <a:spcPts val="0"/>
                        </a:spcAft>
                      </a:pPr>
                      <a:r>
                        <a:rPr lang="en-US" sz="1800" kern="0" dirty="0">
                          <a:effectLst/>
                          <a:latin typeface="+mn-ea"/>
                          <a:ea typeface="+mn-ea"/>
                        </a:rPr>
                        <a:t>D</a:t>
                      </a:r>
                      <a:endParaRPr lang="zh-CN" sz="1800" kern="100" dirty="0">
                        <a:effectLst/>
                        <a:latin typeface="+mn-ea"/>
                        <a:ea typeface="+mn-ea"/>
                      </a:endParaRPr>
                    </a:p>
                  </a:txBody>
                  <a:tcPr marL="68580" marR="68580" marT="0" marB="0" anchor="b"/>
                </a:tc>
                <a:tc>
                  <a:txBody>
                    <a:bodyPr/>
                    <a:lstStyle/>
                    <a:p>
                      <a:pPr algn="ctr">
                        <a:spcAft>
                          <a:spcPts val="0"/>
                        </a:spcAft>
                      </a:pPr>
                      <a:r>
                        <a:rPr lang="en-US" sz="1800" kern="100">
                          <a:effectLst/>
                          <a:latin typeface="+mn-ea"/>
                          <a:ea typeface="+mn-ea"/>
                        </a:rPr>
                        <a:t>7.33</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110.19</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62.25</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1.73</a:t>
                      </a:r>
                      <a:endParaRPr lang="zh-CN" sz="1800" kern="10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2.10</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33120.72</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95.96</a:t>
                      </a:r>
                      <a:endParaRPr lang="zh-CN" sz="1800" kern="100">
                        <a:effectLst/>
                        <a:latin typeface="+mn-ea"/>
                        <a:ea typeface="+mn-ea"/>
                      </a:endParaRPr>
                    </a:p>
                  </a:txBody>
                  <a:tcPr marL="68580" marR="68580" marT="0" marB="0" anchor="b"/>
                </a:tc>
              </a:tr>
              <a:tr h="416996">
                <a:tc>
                  <a:txBody>
                    <a:bodyPr/>
                    <a:lstStyle/>
                    <a:p>
                      <a:pPr algn="ctr">
                        <a:spcAft>
                          <a:spcPts val="0"/>
                        </a:spcAft>
                      </a:pPr>
                      <a:r>
                        <a:rPr lang="en-US" sz="1800" kern="0" dirty="0">
                          <a:effectLst/>
                          <a:latin typeface="+mn-ea"/>
                          <a:ea typeface="+mn-ea"/>
                        </a:rPr>
                        <a:t>E</a:t>
                      </a:r>
                      <a:endParaRPr lang="zh-CN" sz="1800" kern="100" dirty="0">
                        <a:effectLst/>
                        <a:latin typeface="+mn-ea"/>
                        <a:ea typeface="+mn-ea"/>
                      </a:endParaRPr>
                    </a:p>
                  </a:txBody>
                  <a:tcPr marL="68580" marR="68580" marT="0" marB="0" anchor="b"/>
                </a:tc>
                <a:tc>
                  <a:txBody>
                    <a:bodyPr/>
                    <a:lstStyle/>
                    <a:p>
                      <a:pPr algn="ctr">
                        <a:spcAft>
                          <a:spcPts val="0"/>
                        </a:spcAft>
                      </a:pPr>
                      <a:r>
                        <a:rPr lang="en-US" sz="1800" kern="100">
                          <a:effectLst/>
                          <a:latin typeface="+mn-ea"/>
                          <a:ea typeface="+mn-ea"/>
                        </a:rPr>
                        <a:t>9.60</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120.67</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58.88</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1.76</a:t>
                      </a:r>
                      <a:endParaRPr lang="zh-CN" sz="1800" kern="10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3.99</a:t>
                      </a:r>
                      <a:endParaRPr lang="zh-CN" sz="1800" kern="10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34956.03</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95.34</a:t>
                      </a:r>
                      <a:endParaRPr lang="zh-CN" sz="1800" kern="100">
                        <a:effectLst/>
                        <a:latin typeface="+mn-ea"/>
                        <a:ea typeface="+mn-ea"/>
                      </a:endParaRPr>
                    </a:p>
                  </a:txBody>
                  <a:tcPr marL="68580" marR="68580" marT="0" marB="0" anchor="b"/>
                </a:tc>
              </a:tr>
              <a:tr h="416996">
                <a:tc>
                  <a:txBody>
                    <a:bodyPr/>
                    <a:lstStyle/>
                    <a:p>
                      <a:pPr algn="ctr">
                        <a:spcAft>
                          <a:spcPts val="0"/>
                        </a:spcAft>
                      </a:pPr>
                      <a:r>
                        <a:rPr lang="en-US" sz="1800" kern="0" dirty="0">
                          <a:effectLst/>
                          <a:latin typeface="+mn-ea"/>
                          <a:ea typeface="+mn-ea"/>
                        </a:rPr>
                        <a:t>F</a:t>
                      </a:r>
                      <a:endParaRPr lang="zh-CN" sz="1800" kern="100" dirty="0">
                        <a:effectLst/>
                        <a:latin typeface="+mn-ea"/>
                        <a:ea typeface="+mn-ea"/>
                      </a:endParaRPr>
                    </a:p>
                  </a:txBody>
                  <a:tcPr marL="68580" marR="68580" marT="0" marB="0" anchor="b"/>
                </a:tc>
                <a:tc>
                  <a:txBody>
                    <a:bodyPr/>
                    <a:lstStyle/>
                    <a:p>
                      <a:pPr algn="ctr">
                        <a:spcAft>
                          <a:spcPts val="0"/>
                        </a:spcAft>
                      </a:pPr>
                      <a:r>
                        <a:rPr lang="en-US" sz="1800" kern="100" dirty="0">
                          <a:effectLst/>
                          <a:latin typeface="+mn-ea"/>
                          <a:ea typeface="+mn-ea"/>
                        </a:rPr>
                        <a:t>6.92</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113.23</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62.19</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a:effectLst/>
                          <a:latin typeface="+mn-ea"/>
                          <a:ea typeface="+mn-ea"/>
                        </a:rPr>
                        <a:t>1.59</a:t>
                      </a:r>
                      <a:endParaRPr lang="zh-CN" sz="1800" kern="10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2.52</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44551.24</a:t>
                      </a:r>
                      <a:endParaRPr lang="zh-CN" sz="1800" kern="100" dirty="0">
                        <a:effectLst/>
                        <a:latin typeface="+mn-ea"/>
                        <a:ea typeface="+mn-ea"/>
                      </a:endParaRPr>
                    </a:p>
                  </a:txBody>
                  <a:tcPr marL="68580" marR="68580" marT="0" marB="0" anchor="ctr"/>
                </a:tc>
                <a:tc>
                  <a:txBody>
                    <a:bodyPr/>
                    <a:lstStyle/>
                    <a:p>
                      <a:pPr algn="ctr">
                        <a:spcAft>
                          <a:spcPts val="0"/>
                        </a:spcAft>
                      </a:pPr>
                      <a:r>
                        <a:rPr lang="en-US" sz="1800" kern="100" dirty="0">
                          <a:effectLst/>
                          <a:latin typeface="+mn-ea"/>
                          <a:ea typeface="+mn-ea"/>
                        </a:rPr>
                        <a:t>96.52</a:t>
                      </a:r>
                      <a:endParaRPr lang="zh-CN" sz="1800" kern="100" dirty="0">
                        <a:effectLst/>
                        <a:latin typeface="+mn-ea"/>
                        <a:ea typeface="+mn-ea"/>
                      </a:endParaRPr>
                    </a:p>
                  </a:txBody>
                  <a:tcPr marL="68580" marR="68580" marT="0" marB="0" anchor="b"/>
                </a:tc>
              </a:tr>
            </a:tbl>
          </a:graphicData>
        </a:graphic>
      </p:graphicFrame>
      <p:sp>
        <p:nvSpPr>
          <p:cNvPr id="6" name="矩形 5"/>
          <p:cNvSpPr/>
          <p:nvPr/>
        </p:nvSpPr>
        <p:spPr>
          <a:xfrm>
            <a:off x="299792" y="5932730"/>
            <a:ext cx="8136904" cy="461665"/>
          </a:xfrm>
          <a:prstGeom prst="rect">
            <a:avLst/>
          </a:prstGeom>
        </p:spPr>
        <p:txBody>
          <a:bodyPr wrap="square">
            <a:spAutoFit/>
          </a:bodyPr>
          <a:lstStyle/>
          <a:p>
            <a:r>
              <a:rPr lang="zh-CN" altLang="zh-CN" sz="2400" dirty="0">
                <a:solidFill>
                  <a:srgbClr val="FF0000"/>
                </a:solidFill>
                <a:latin typeface="+mn-ea"/>
              </a:rPr>
              <a:t>注：</a:t>
            </a:r>
            <a:r>
              <a:rPr lang="en-US" altLang="zh-CN" sz="2400" dirty="0">
                <a:solidFill>
                  <a:srgbClr val="FF0000"/>
                </a:solidFill>
                <a:latin typeface="+mn-ea"/>
              </a:rPr>
              <a:t>7</a:t>
            </a:r>
            <a:r>
              <a:rPr lang="zh-CN" altLang="zh-CN" sz="2400" dirty="0">
                <a:solidFill>
                  <a:srgbClr val="FF0000"/>
                </a:solidFill>
                <a:latin typeface="+mn-ea"/>
              </a:rPr>
              <a:t>个指标中，除资产负债率是逆指标，其他</a:t>
            </a:r>
            <a:r>
              <a:rPr lang="en-US" altLang="zh-CN" sz="2400" dirty="0">
                <a:solidFill>
                  <a:srgbClr val="FF0000"/>
                </a:solidFill>
                <a:latin typeface="+mn-ea"/>
              </a:rPr>
              <a:t>6</a:t>
            </a:r>
            <a:r>
              <a:rPr lang="zh-CN" altLang="zh-CN" sz="2400" dirty="0">
                <a:solidFill>
                  <a:srgbClr val="FF0000"/>
                </a:solidFill>
                <a:latin typeface="+mn-ea"/>
              </a:rPr>
              <a:t>个是正指标</a:t>
            </a:r>
            <a:endParaRPr lang="zh-CN" altLang="en-US" sz="2400" dirty="0">
              <a:solidFill>
                <a:srgbClr val="FF0000"/>
              </a:solidFill>
              <a:latin typeface="+mn-ea"/>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323528" y="2541725"/>
            <a:ext cx="8496944" cy="4315168"/>
          </a:xfrm>
        </p:spPr>
        <p:txBody>
          <a:bodyPr>
            <a:noAutofit/>
          </a:bodyPr>
          <a:lstStyle/>
          <a:p>
            <a:pPr algn="l"/>
            <a:r>
              <a:rPr lang="en-US" altLang="zh-CN" sz="2800" dirty="0" smtClean="0">
                <a:solidFill>
                  <a:schemeClr val="tx1"/>
                </a:solidFill>
              </a:rPr>
              <a:t>        </a:t>
            </a:r>
            <a:r>
              <a:rPr lang="zh-CN" altLang="zh-CN" sz="2600" b="1" u="sng" dirty="0" smtClean="0">
                <a:solidFill>
                  <a:schemeClr val="tx1"/>
                </a:solidFill>
                <a:latin typeface="+mn-ea"/>
              </a:rPr>
              <a:t>进行</a:t>
            </a:r>
            <a:r>
              <a:rPr lang="zh-CN" altLang="zh-CN" sz="2600" b="1" u="sng" dirty="0">
                <a:solidFill>
                  <a:schemeClr val="tx1"/>
                </a:solidFill>
                <a:latin typeface="+mn-ea"/>
              </a:rPr>
              <a:t>相对化处理</a:t>
            </a:r>
            <a:r>
              <a:rPr lang="zh-CN" altLang="zh-CN" sz="2600" dirty="0">
                <a:solidFill>
                  <a:schemeClr val="tx1"/>
                </a:solidFill>
                <a:latin typeface="+mn-ea"/>
              </a:rPr>
              <a:t>，</a:t>
            </a:r>
            <a:r>
              <a:rPr lang="zh-CN" altLang="zh-CN" sz="2600" dirty="0">
                <a:solidFill>
                  <a:srgbClr val="FF0000"/>
                </a:solidFill>
                <a:latin typeface="+mn-ea"/>
              </a:rPr>
              <a:t>必须先对每个评价指标确定一个标准值，而后计算实际值与标准值之比，所得结果通常用百分数表示，以此作为指标的评价值</a:t>
            </a:r>
            <a:r>
              <a:rPr lang="zh-CN" altLang="zh-CN" sz="2600" dirty="0">
                <a:solidFill>
                  <a:schemeClr val="tx1"/>
                </a:solidFill>
                <a:latin typeface="+mn-ea"/>
              </a:rPr>
              <a:t>。设</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为第</a:t>
            </a:r>
            <a:r>
              <a:rPr lang="en-US" altLang="zh-CN" sz="2600" dirty="0" smtClean="0">
                <a:solidFill>
                  <a:schemeClr val="tx1"/>
                </a:solidFill>
                <a:latin typeface="+mn-ea"/>
              </a:rPr>
              <a:t>i </a:t>
            </a:r>
            <a:r>
              <a:rPr lang="zh-CN" altLang="zh-CN" sz="2600" dirty="0">
                <a:solidFill>
                  <a:schemeClr val="tx1"/>
                </a:solidFill>
                <a:latin typeface="+mn-ea"/>
              </a:rPr>
              <a:t>个评价对象</a:t>
            </a:r>
            <a:r>
              <a:rPr lang="zh-CN" altLang="zh-CN" sz="2600" dirty="0" smtClean="0">
                <a:solidFill>
                  <a:schemeClr val="tx1"/>
                </a:solidFill>
                <a:latin typeface="+mn-ea"/>
              </a:rPr>
              <a:t>第</a:t>
            </a:r>
            <a:r>
              <a:rPr lang="en-US" altLang="zh-CN" sz="2600" dirty="0">
                <a:solidFill>
                  <a:schemeClr val="tx1"/>
                </a:solidFill>
                <a:latin typeface="+mn-ea"/>
              </a:rPr>
              <a:t>j</a:t>
            </a:r>
            <a:r>
              <a:rPr lang="zh-CN" altLang="zh-CN" sz="2600" dirty="0" smtClean="0">
                <a:solidFill>
                  <a:schemeClr val="tx1"/>
                </a:solidFill>
                <a:latin typeface="+mn-ea"/>
              </a:rPr>
              <a:t>个</a:t>
            </a:r>
            <a:r>
              <a:rPr lang="zh-CN" altLang="zh-CN" sz="2600" dirty="0">
                <a:solidFill>
                  <a:schemeClr val="tx1"/>
                </a:solidFill>
                <a:latin typeface="+mn-ea"/>
              </a:rPr>
              <a:t>指标的实际值，</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为</a:t>
            </a:r>
            <a:r>
              <a:rPr lang="zh-CN" altLang="zh-CN" sz="2600" dirty="0">
                <a:solidFill>
                  <a:schemeClr val="tx1"/>
                </a:solidFill>
                <a:latin typeface="+mn-ea"/>
              </a:rPr>
              <a:t>第</a:t>
            </a:r>
            <a:r>
              <a:rPr lang="en-US" altLang="zh-CN" sz="2600" dirty="0">
                <a:solidFill>
                  <a:schemeClr val="tx1"/>
                </a:solidFill>
                <a:latin typeface="+mn-ea"/>
              </a:rPr>
              <a:t> </a:t>
            </a:r>
            <a:r>
              <a:rPr lang="en-US" altLang="zh-CN" sz="2600" dirty="0" smtClean="0">
                <a:solidFill>
                  <a:schemeClr val="tx1"/>
                </a:solidFill>
                <a:latin typeface="+mn-ea"/>
              </a:rPr>
              <a:t>j</a:t>
            </a:r>
            <a:r>
              <a:rPr lang="zh-CN" altLang="zh-CN" sz="2600" dirty="0" smtClean="0">
                <a:solidFill>
                  <a:schemeClr val="tx1"/>
                </a:solidFill>
                <a:latin typeface="+mn-ea"/>
              </a:rPr>
              <a:t>个</a:t>
            </a:r>
            <a:r>
              <a:rPr lang="zh-CN" altLang="zh-CN" sz="2600" dirty="0">
                <a:solidFill>
                  <a:schemeClr val="tx1"/>
                </a:solidFill>
                <a:latin typeface="+mn-ea"/>
              </a:rPr>
              <a:t>指标的对比标准值，</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为</a:t>
            </a:r>
            <a:r>
              <a:rPr lang="zh-CN" altLang="zh-CN" sz="2600" dirty="0">
                <a:solidFill>
                  <a:schemeClr val="tx1"/>
                </a:solidFill>
                <a:latin typeface="+mn-ea"/>
              </a:rPr>
              <a:t>经过相对化处理后第</a:t>
            </a:r>
            <a:r>
              <a:rPr lang="en-US" altLang="zh-CN" sz="2600" dirty="0">
                <a:solidFill>
                  <a:schemeClr val="tx1"/>
                </a:solidFill>
                <a:latin typeface="+mn-ea"/>
              </a:rPr>
              <a:t> </a:t>
            </a:r>
            <a:r>
              <a:rPr lang="en-US" altLang="zh-CN" sz="2600" dirty="0" err="1" smtClean="0">
                <a:solidFill>
                  <a:schemeClr val="tx1"/>
                </a:solidFill>
                <a:latin typeface="+mn-ea"/>
              </a:rPr>
              <a:t>i</a:t>
            </a:r>
            <a:r>
              <a:rPr lang="zh-CN" altLang="zh-CN" sz="2600" dirty="0" smtClean="0">
                <a:solidFill>
                  <a:schemeClr val="tx1"/>
                </a:solidFill>
                <a:latin typeface="+mn-ea"/>
              </a:rPr>
              <a:t>个</a:t>
            </a:r>
            <a:r>
              <a:rPr lang="zh-CN" altLang="zh-CN" sz="2600" dirty="0">
                <a:solidFill>
                  <a:schemeClr val="tx1"/>
                </a:solidFill>
                <a:latin typeface="+mn-ea"/>
              </a:rPr>
              <a:t>评价对象</a:t>
            </a:r>
            <a:r>
              <a:rPr lang="zh-CN" altLang="zh-CN" sz="2600" dirty="0" smtClean="0">
                <a:solidFill>
                  <a:schemeClr val="tx1"/>
                </a:solidFill>
                <a:latin typeface="+mn-ea"/>
              </a:rPr>
              <a:t>第</a:t>
            </a:r>
            <a:r>
              <a:rPr lang="en-US" altLang="zh-CN" sz="2600" dirty="0" smtClean="0">
                <a:solidFill>
                  <a:schemeClr val="tx1"/>
                </a:solidFill>
                <a:latin typeface="+mn-ea"/>
              </a:rPr>
              <a:t>j </a:t>
            </a:r>
            <a:r>
              <a:rPr lang="zh-CN" altLang="zh-CN" sz="2600" dirty="0">
                <a:solidFill>
                  <a:schemeClr val="tx1"/>
                </a:solidFill>
                <a:latin typeface="+mn-ea"/>
              </a:rPr>
              <a:t>个指标的</a:t>
            </a:r>
            <a:r>
              <a:rPr lang="zh-CN" altLang="zh-CN" sz="2600" dirty="0" smtClean="0">
                <a:solidFill>
                  <a:schemeClr val="tx1"/>
                </a:solidFill>
                <a:latin typeface="+mn-ea"/>
              </a:rPr>
              <a:t>无量纲</a:t>
            </a:r>
            <a:r>
              <a:rPr lang="zh-CN" altLang="zh-CN" sz="2600" dirty="0">
                <a:solidFill>
                  <a:schemeClr val="tx1"/>
                </a:solidFill>
                <a:latin typeface="+mn-ea"/>
              </a:rPr>
              <a:t>评价值，则有</a:t>
            </a:r>
            <a:r>
              <a:rPr lang="zh-CN" altLang="zh-CN" sz="2600" dirty="0" smtClean="0">
                <a:solidFill>
                  <a:schemeClr val="tx1"/>
                </a:solidFill>
                <a:latin typeface="+mn-ea"/>
              </a:rPr>
              <a:t>：</a:t>
            </a:r>
            <a:endParaRPr lang="en-US" altLang="zh-CN" sz="2600" dirty="0" smtClean="0">
              <a:solidFill>
                <a:schemeClr val="tx1"/>
              </a:solidFill>
              <a:latin typeface="+mn-ea"/>
            </a:endParaRPr>
          </a:p>
          <a:p>
            <a:pPr algn="l"/>
            <a:r>
              <a:rPr lang="en-US" altLang="zh-CN" sz="2800" dirty="0">
                <a:solidFill>
                  <a:schemeClr val="tx1"/>
                </a:solidFill>
              </a:rPr>
              <a:t> </a:t>
            </a:r>
            <a:r>
              <a:rPr lang="en-US" altLang="zh-CN" sz="2800" dirty="0" smtClean="0">
                <a:solidFill>
                  <a:schemeClr val="tx1"/>
                </a:solidFill>
              </a:rPr>
              <a:t>         </a:t>
            </a:r>
          </a:p>
          <a:p>
            <a:pPr algn="l"/>
            <a:r>
              <a:rPr lang="en-US" altLang="zh-CN" sz="2800" dirty="0">
                <a:solidFill>
                  <a:schemeClr val="tx1"/>
                </a:solidFill>
              </a:rPr>
              <a:t> </a:t>
            </a:r>
            <a:r>
              <a:rPr lang="en-US" altLang="zh-CN" sz="2800" dirty="0" smtClean="0">
                <a:solidFill>
                  <a:schemeClr val="tx1"/>
                </a:solidFill>
              </a:rPr>
              <a:t>                                                                                         </a:t>
            </a:r>
            <a:r>
              <a:rPr lang="zh-CN" altLang="zh-CN" sz="2800" dirty="0">
                <a:solidFill>
                  <a:schemeClr val="tx1"/>
                </a:solidFill>
              </a:rPr>
              <a:t>（</a:t>
            </a:r>
            <a:r>
              <a:rPr lang="en-US" altLang="zh-CN" sz="2800" dirty="0">
                <a:solidFill>
                  <a:schemeClr val="tx1"/>
                </a:solidFill>
              </a:rPr>
              <a:t>15.4)</a:t>
            </a:r>
            <a:endParaRPr lang="zh-CN" altLang="zh-CN" sz="2800" dirty="0">
              <a:solidFill>
                <a:schemeClr val="tx1"/>
              </a:solidFill>
            </a:endParaRPr>
          </a:p>
          <a:p>
            <a:pPr algn="l"/>
            <a:endParaRPr lang="zh-CN" altLang="en-US" sz="2800" dirty="0">
              <a:solidFill>
                <a:schemeClr val="tx1"/>
              </a:solidFill>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val="4121767487"/>
              </p:ext>
            </p:extLst>
          </p:nvPr>
        </p:nvGraphicFramePr>
        <p:xfrm>
          <a:off x="4115949" y="3717032"/>
          <a:ext cx="456051" cy="504056"/>
        </p:xfrm>
        <a:graphic>
          <a:graphicData uri="http://schemas.openxmlformats.org/presentationml/2006/ole">
            <mc:AlternateContent xmlns:mc="http://schemas.openxmlformats.org/markup-compatibility/2006">
              <mc:Choice xmlns:v="urn:schemas-microsoft-com:vml" Requires="v">
                <p:oleObj spid="_x0000_s6333" name="公式" r:id="rId4" imgW="177569" imgH="253670" progId="Equation.3">
                  <p:embed/>
                </p:oleObj>
              </mc:Choice>
              <mc:Fallback>
                <p:oleObj name="公式" r:id="rId4" imgW="177569" imgH="25367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15949" y="3717032"/>
                        <a:ext cx="456051" cy="504056"/>
                      </a:xfrm>
                      <a:prstGeom prst="rect">
                        <a:avLst/>
                      </a:prstGeom>
                      <a:noFill/>
                    </p:spPr>
                  </p:pic>
                </p:oleObj>
              </mc:Fallback>
            </mc:AlternateContent>
          </a:graphicData>
        </a:graphic>
      </p:graphicFrame>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1435444774"/>
              </p:ext>
            </p:extLst>
          </p:nvPr>
        </p:nvGraphicFramePr>
        <p:xfrm>
          <a:off x="8495481" y="3789040"/>
          <a:ext cx="361950" cy="504825"/>
        </p:xfrm>
        <a:graphic>
          <a:graphicData uri="http://schemas.openxmlformats.org/presentationml/2006/ole">
            <mc:AlternateContent xmlns:mc="http://schemas.openxmlformats.org/markup-compatibility/2006">
              <mc:Choice xmlns:v="urn:schemas-microsoft-com:vml" Requires="v">
                <p:oleObj spid="_x0000_s6334" name="公式" r:id="rId6" imgW="165028" imgH="228501" progId="Equation.3">
                  <p:embed/>
                </p:oleObj>
              </mc:Choice>
              <mc:Fallback>
                <p:oleObj name="公式" r:id="rId6" imgW="165028" imgH="228501"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95481" y="3789040"/>
                        <a:ext cx="361950"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149"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79642" y="5301208"/>
            <a:ext cx="1830621" cy="1281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374058455"/>
              </p:ext>
            </p:extLst>
          </p:nvPr>
        </p:nvGraphicFramePr>
        <p:xfrm>
          <a:off x="2699792" y="5693321"/>
          <a:ext cx="4608011" cy="497703"/>
        </p:xfrm>
        <a:graphic>
          <a:graphicData uri="http://schemas.openxmlformats.org/presentationml/2006/ole">
            <mc:AlternateContent xmlns:mc="http://schemas.openxmlformats.org/markup-compatibility/2006">
              <mc:Choice xmlns:v="urn:schemas-microsoft-com:vml" Requires="v">
                <p:oleObj spid="_x0000_s6335" name="公式" r:id="rId9" imgW="1320227" imgH="190417" progId="Equation.3">
                  <p:embed/>
                </p:oleObj>
              </mc:Choice>
              <mc:Fallback>
                <p:oleObj name="公式" r:id="rId9" imgW="1320227" imgH="190417" progId="Equation.3">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99792" y="5693321"/>
                        <a:ext cx="4608011" cy="497703"/>
                      </a:xfrm>
                      <a:prstGeom prst="rect">
                        <a:avLst/>
                      </a:prstGeom>
                      <a:noFill/>
                    </p:spPr>
                  </p:pic>
                </p:oleObj>
              </mc:Fallback>
            </mc:AlternateContent>
          </a:graphicData>
        </a:graphic>
      </p:graphicFrame>
      <p:sp>
        <p:nvSpPr>
          <p:cNvPr id="10" name="Rectangle 4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val="3188822121"/>
              </p:ext>
            </p:extLst>
          </p:nvPr>
        </p:nvGraphicFramePr>
        <p:xfrm>
          <a:off x="6156176" y="3356992"/>
          <a:ext cx="524716" cy="432048"/>
        </p:xfrm>
        <a:graphic>
          <a:graphicData uri="http://schemas.openxmlformats.org/presentationml/2006/ole">
            <mc:AlternateContent xmlns:mc="http://schemas.openxmlformats.org/markup-compatibility/2006">
              <mc:Choice xmlns:v="urn:schemas-microsoft-com:vml" Requires="v">
                <p:oleObj spid="_x0000_s6336" name="公式" r:id="rId11" imgW="164885" imgH="215619" progId="Equation.3">
                  <p:embed/>
                </p:oleObj>
              </mc:Choice>
              <mc:Fallback>
                <p:oleObj name="公式" r:id="rId11" imgW="164885" imgH="215619" progId="Equation.3">
                  <p:embed/>
                  <p:pic>
                    <p:nvPicPr>
                      <p:cNvPr id="0" name="Object 4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56176" y="3356992"/>
                        <a:ext cx="524716" cy="432048"/>
                      </a:xfrm>
                      <a:prstGeom prst="rect">
                        <a:avLst/>
                      </a:prstGeom>
                      <a:noFill/>
                    </p:spPr>
                  </p:pic>
                </p:oleObj>
              </mc:Fallback>
            </mc:AlternateContent>
          </a:graphicData>
        </a:graphic>
      </p:graphicFrame>
      <p:sp>
        <p:nvSpPr>
          <p:cNvPr id="13"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
        <p:nvSpPr>
          <p:cNvPr id="14" name="Rectangle 2"/>
          <p:cNvSpPr txBox="1">
            <a:spLocks noChangeArrowheads="1"/>
          </p:cNvSpPr>
          <p:nvPr/>
        </p:nvSpPr>
        <p:spPr>
          <a:xfrm>
            <a:off x="904056" y="1401162"/>
            <a:ext cx="7772400" cy="576064"/>
          </a:xfrm>
          <a:prstGeom prst="rect">
            <a:avLst/>
          </a:prstGeom>
        </p:spPr>
        <p:txBody>
          <a:bodyPr vert="horz" lIns="91440" tIns="45720" rIns="91440" bIns="45720" rtlCol="0" anchor="b">
            <a:normAutofit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3200" dirty="0" smtClean="0">
                <a:solidFill>
                  <a:srgbClr val="FF0000"/>
                </a:solidFill>
                <a:latin typeface="+mn-ea"/>
                <a:ea typeface="+mn-ea"/>
              </a:rPr>
              <a:t>15.2.2  </a:t>
            </a: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评价指标无量纲化</a:t>
            </a:r>
            <a:endParaRPr lang="zh-CN" altLang="en-US" sz="3200" dirty="0">
              <a:solidFill>
                <a:schemeClr val="tx1"/>
              </a:solidFill>
              <a:latin typeface="+mn-ea"/>
              <a:ea typeface="+mn-ea"/>
            </a:endParaRPr>
          </a:p>
        </p:txBody>
      </p:sp>
      <p:sp>
        <p:nvSpPr>
          <p:cNvPr id="16" name="Rectangle 2"/>
          <p:cNvSpPr txBox="1">
            <a:spLocks noChangeArrowheads="1"/>
          </p:cNvSpPr>
          <p:nvPr/>
        </p:nvSpPr>
        <p:spPr>
          <a:xfrm>
            <a:off x="353216" y="1992524"/>
            <a:ext cx="2922639" cy="492443"/>
          </a:xfrm>
          <a:prstGeom prst="rect">
            <a:avLst/>
          </a:prstGeom>
          <a:ln w="25400">
            <a:solidFill>
              <a:srgbClr val="7030A0"/>
            </a:solidFill>
          </a:ln>
        </p:spPr>
        <p:txBody>
          <a:bodyPr vert="horz" lIns="91440" tIns="45720" rIns="91440" bIns="45720" rtlCol="0" anchor="b">
            <a:normAutofit fontScale="85000"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buClr>
                <a:srgbClr val="FF0000"/>
              </a:buClr>
            </a:pPr>
            <a:r>
              <a:rPr lang="en-US" altLang="zh-CN" sz="3200" b="1" dirty="0" smtClean="0">
                <a:solidFill>
                  <a:srgbClr val="FF0000"/>
                </a:solidFill>
                <a:latin typeface="+mn-ea"/>
                <a:ea typeface="+mn-ea"/>
              </a:rPr>
              <a:t>1</a:t>
            </a:r>
            <a:r>
              <a:rPr lang="zh-CN" altLang="en-US" sz="3200" b="1" dirty="0" smtClean="0">
                <a:solidFill>
                  <a:srgbClr val="FF0000"/>
                </a:solidFill>
                <a:latin typeface="+mn-ea"/>
                <a:ea typeface="+mn-ea"/>
              </a:rPr>
              <a:t>、相对处理方法</a:t>
            </a:r>
            <a:endParaRPr lang="zh-CN" altLang="en-US" sz="3200" b="1" dirty="0" smtClean="0">
              <a:solidFill>
                <a:srgbClr val="FF0000"/>
              </a:solidFill>
              <a:latin typeface="+mn-ea"/>
              <a:ea typeface="+mn-ea"/>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fade">
                                      <p:cBhvr>
                                        <p:cTn id="7" dur="500"/>
                                        <p:tgtEl>
                                          <p:spTgt spid="614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548680"/>
            <a:ext cx="8424936" cy="720080"/>
          </a:xfrm>
        </p:spPr>
        <p:txBody>
          <a:bodyPr>
            <a:noAutofit/>
          </a:bodyPr>
          <a:lstStyle/>
          <a:p>
            <a:r>
              <a:rPr lang="zh-CN" altLang="en-US" sz="4800" dirty="0" smtClean="0">
                <a:solidFill>
                  <a:schemeClr val="tx1"/>
                </a:solidFill>
              </a:rPr>
              <a:t>第</a:t>
            </a:r>
            <a:r>
              <a:rPr lang="en-US" altLang="zh-CN" sz="4800" dirty="0" smtClean="0">
                <a:solidFill>
                  <a:schemeClr val="tx1"/>
                </a:solidFill>
              </a:rPr>
              <a:t>15</a:t>
            </a:r>
            <a:r>
              <a:rPr lang="zh-CN" altLang="en-US" sz="4800" dirty="0" smtClean="0">
                <a:solidFill>
                  <a:schemeClr val="tx1"/>
                </a:solidFill>
              </a:rPr>
              <a:t>章 统计综合评价</a:t>
            </a:r>
            <a:endParaRPr lang="zh-CN" altLang="en-US" sz="4800" dirty="0">
              <a:solidFill>
                <a:schemeClr val="tx1"/>
              </a:solidFill>
            </a:endParaRPr>
          </a:p>
        </p:txBody>
      </p:sp>
      <p:sp>
        <p:nvSpPr>
          <p:cNvPr id="3" name="副标题 2"/>
          <p:cNvSpPr>
            <a:spLocks noGrp="1"/>
          </p:cNvSpPr>
          <p:nvPr>
            <p:ph type="subTitle" idx="1"/>
          </p:nvPr>
        </p:nvSpPr>
        <p:spPr>
          <a:xfrm>
            <a:off x="503548" y="1556792"/>
            <a:ext cx="8208912" cy="4752528"/>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rPr>
              <a:t>       </a:t>
            </a:r>
            <a:r>
              <a:rPr lang="zh-CN" altLang="en-US" sz="3200" dirty="0">
                <a:solidFill>
                  <a:srgbClr val="FF0000"/>
                </a:solidFill>
              </a:rPr>
              <a:t> </a:t>
            </a:r>
            <a:r>
              <a:rPr lang="zh-CN" altLang="en-US" sz="3200" dirty="0" smtClean="0">
                <a:solidFill>
                  <a:srgbClr val="FF0000"/>
                </a:solidFill>
              </a:rPr>
              <a:t>                 </a:t>
            </a:r>
            <a:r>
              <a:rPr lang="zh-CN" altLang="en-US" sz="4000" dirty="0" smtClean="0">
                <a:solidFill>
                  <a:srgbClr val="FF0000"/>
                </a:solidFill>
              </a:rPr>
              <a:t>本章</a:t>
            </a:r>
            <a:r>
              <a:rPr lang="zh-CN" altLang="en-US" sz="4000" dirty="0">
                <a:solidFill>
                  <a:srgbClr val="FF0000"/>
                </a:solidFill>
              </a:rPr>
              <a:t>主要学习</a:t>
            </a:r>
            <a:r>
              <a:rPr lang="zh-CN" altLang="en-US" sz="4000" dirty="0" smtClean="0">
                <a:solidFill>
                  <a:srgbClr val="FF0000"/>
                </a:solidFill>
              </a:rPr>
              <a:t>目标</a:t>
            </a:r>
            <a:endParaRPr lang="en-US" altLang="zh-CN" sz="4000" dirty="0">
              <a:solidFill>
                <a:schemeClr val="tx1"/>
              </a:solidFill>
            </a:endParaRPr>
          </a:p>
          <a:p>
            <a:pPr algn="l">
              <a:buClr>
                <a:srgbClr val="FF0000"/>
              </a:buClr>
            </a:pPr>
            <a:r>
              <a:rPr lang="en-US" altLang="zh-CN" sz="3200" dirty="0" smtClean="0">
                <a:solidFill>
                  <a:schemeClr val="tx1"/>
                </a:solidFill>
              </a:rPr>
              <a:t>             </a:t>
            </a:r>
            <a:r>
              <a:rPr lang="zh-CN" altLang="zh-CN" sz="3600" dirty="0" smtClean="0">
                <a:solidFill>
                  <a:schemeClr val="tx1"/>
                </a:solidFill>
              </a:rPr>
              <a:t>重点讨论</a:t>
            </a:r>
            <a:r>
              <a:rPr lang="zh-CN" altLang="en-US" sz="3200" dirty="0" smtClean="0">
                <a:solidFill>
                  <a:schemeClr val="tx1"/>
                </a:solidFill>
              </a:rPr>
              <a:t>：</a:t>
            </a:r>
            <a:endParaRPr lang="en-US" altLang="zh-CN" sz="2800" dirty="0" smtClean="0">
              <a:solidFill>
                <a:schemeClr val="tx1"/>
              </a:solidFill>
            </a:endParaRPr>
          </a:p>
          <a:p>
            <a:pPr marL="2286000" lvl="4" indent="-457200" algn="l">
              <a:buClr>
                <a:srgbClr val="FF0000"/>
              </a:buClr>
              <a:buFont typeface="Wingdings" pitchFamily="2" charset="2"/>
              <a:buChar char="ü"/>
            </a:pPr>
            <a:r>
              <a:rPr lang="zh-CN" altLang="en-US" sz="3200" dirty="0" smtClean="0">
                <a:solidFill>
                  <a:schemeClr val="tx1"/>
                </a:solidFill>
              </a:rPr>
              <a:t>统计综合评价概述</a:t>
            </a:r>
            <a:endParaRPr lang="en-US" altLang="zh-CN" sz="3200" dirty="0" smtClean="0">
              <a:solidFill>
                <a:schemeClr val="tx1"/>
              </a:solidFill>
            </a:endParaRPr>
          </a:p>
          <a:p>
            <a:pPr marL="2286000" lvl="4" indent="-457200" algn="l">
              <a:buClr>
                <a:srgbClr val="FF0000"/>
              </a:buClr>
              <a:buFont typeface="Wingdings" pitchFamily="2" charset="2"/>
              <a:buChar char="ü"/>
            </a:pPr>
            <a:r>
              <a:rPr lang="zh-CN" altLang="en-US" sz="3200" dirty="0">
                <a:solidFill>
                  <a:schemeClr val="tx1"/>
                </a:solidFill>
              </a:rPr>
              <a:t>统计综合</a:t>
            </a:r>
            <a:r>
              <a:rPr lang="zh-CN" altLang="en-US" sz="3200" dirty="0" smtClean="0">
                <a:solidFill>
                  <a:schemeClr val="tx1"/>
                </a:solidFill>
              </a:rPr>
              <a:t>评价指标确定与数据预处理</a:t>
            </a:r>
            <a:endParaRPr lang="en-US" altLang="zh-CN" sz="3200" dirty="0" smtClean="0">
              <a:solidFill>
                <a:srgbClr val="FF0000"/>
              </a:solidFill>
            </a:endParaRPr>
          </a:p>
          <a:p>
            <a:pPr marL="2286000" lvl="4" indent="-457200" algn="l">
              <a:buClr>
                <a:srgbClr val="FF0000"/>
              </a:buClr>
              <a:buFont typeface="Wingdings" pitchFamily="2" charset="2"/>
              <a:buChar char="ü"/>
            </a:pPr>
            <a:r>
              <a:rPr lang="zh-CN" altLang="en-US" sz="3200" dirty="0" smtClean="0">
                <a:solidFill>
                  <a:schemeClr val="tx1"/>
                </a:solidFill>
              </a:rPr>
              <a:t>权重的确定与评价结果的综合</a:t>
            </a:r>
            <a:endParaRPr lang="en-US" altLang="zh-CN" sz="3200" dirty="0" smtClean="0">
              <a:solidFill>
                <a:schemeClr val="tx1"/>
              </a:solidFill>
            </a:endParaRPr>
          </a:p>
          <a:p>
            <a:pPr algn="l">
              <a:buClr>
                <a:srgbClr val="FF0000"/>
              </a:buClr>
            </a:pPr>
            <a:r>
              <a:rPr lang="zh-CN" altLang="en-US" sz="2800" dirty="0" smtClean="0">
                <a:solidFill>
                  <a:schemeClr val="tx1"/>
                </a:solidFill>
              </a:rPr>
              <a:t>             </a:t>
            </a:r>
            <a:endParaRPr lang="en-US" altLang="zh-CN" sz="3200" dirty="0">
              <a:solidFill>
                <a:schemeClr val="tx1"/>
              </a:solidFill>
            </a:endParaRPr>
          </a:p>
          <a:p>
            <a:pPr marL="457200" indent="-457200" algn="l">
              <a:buClr>
                <a:srgbClr val="FF0000"/>
              </a:buClr>
              <a:buFont typeface="Wingdings" pitchFamily="2" charset="2"/>
              <a:buChar char="u"/>
            </a:pPr>
            <a:endParaRPr lang="en-US" altLang="zh-CN" sz="3200" dirty="0">
              <a:solidFill>
                <a:schemeClr val="tx1"/>
              </a:solidFill>
            </a:endParaRPr>
          </a:p>
          <a:p>
            <a:pPr marL="457200" indent="-457200" algn="l">
              <a:buClr>
                <a:srgbClr val="FF0000"/>
              </a:buClr>
              <a:buFont typeface="Wingdings" pitchFamily="2" charset="2"/>
              <a:buChar char="u"/>
            </a:pPr>
            <a:endParaRPr lang="en-US" altLang="zh-CN" sz="3200" dirty="0" smtClean="0">
              <a:solidFill>
                <a:schemeClr val="tx1"/>
              </a:solidFill>
            </a:endParaRPr>
          </a:p>
        </p:txBody>
      </p:sp>
      <p:cxnSp>
        <p:nvCxnSpPr>
          <p:cNvPr id="7" name="直接连接符 6"/>
          <p:cNvCxnSpPr/>
          <p:nvPr/>
        </p:nvCxnSpPr>
        <p:spPr>
          <a:xfrm>
            <a:off x="323528" y="1556792"/>
            <a:ext cx="8568952" cy="0"/>
          </a:xfrm>
          <a:prstGeom prst="line">
            <a:avLst/>
          </a:prstGeom>
          <a:ln w="31750">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17131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arn(inVertical)">
                                      <p:cBhvr>
                                        <p:cTn id="16" dur="500"/>
                                        <p:tgtEl>
                                          <p:spTgt spid="3">
                                            <p:txEl>
                                              <p:pRg st="1" end="1"/>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arn(inVertical)">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215516" y="1556792"/>
            <a:ext cx="8712968" cy="4752528"/>
          </a:xfrm>
        </p:spPr>
        <p:txBody>
          <a:bodyPr>
            <a:noAutofit/>
          </a:bodyPr>
          <a:lstStyle/>
          <a:p>
            <a:pPr algn="l"/>
            <a:r>
              <a:rPr lang="en-US" altLang="zh-CN" sz="2600" dirty="0" smtClean="0">
                <a:solidFill>
                  <a:schemeClr val="tx1"/>
                </a:solidFill>
                <a:latin typeface="+mn-ea"/>
              </a:rPr>
              <a:t>        </a:t>
            </a:r>
            <a:r>
              <a:rPr lang="zh-CN" altLang="zh-CN" sz="2600" dirty="0" smtClean="0">
                <a:solidFill>
                  <a:schemeClr val="tx1"/>
                </a:solidFill>
                <a:latin typeface="+mn-ea"/>
              </a:rPr>
              <a:t>式</a:t>
            </a:r>
            <a:r>
              <a:rPr lang="zh-CN" altLang="zh-CN" sz="2600" dirty="0">
                <a:solidFill>
                  <a:schemeClr val="tx1"/>
                </a:solidFill>
                <a:latin typeface="+mn-ea"/>
              </a:rPr>
              <a:t>中</a:t>
            </a:r>
            <a:r>
              <a:rPr lang="zh-CN" altLang="zh-CN" sz="2600" dirty="0" smtClean="0">
                <a:solidFill>
                  <a:schemeClr val="tx1"/>
                </a:solidFill>
                <a:latin typeface="+mn-ea"/>
              </a:rPr>
              <a:t>，</a:t>
            </a:r>
            <a:r>
              <a:rPr lang="en-US" altLang="zh-CN" sz="2600" dirty="0" smtClean="0">
                <a:solidFill>
                  <a:schemeClr val="tx1"/>
                </a:solidFill>
                <a:latin typeface="+mn-ea"/>
              </a:rPr>
              <a:t>     </a:t>
            </a:r>
            <a:r>
              <a:rPr lang="zh-CN" altLang="zh-CN" sz="2600" dirty="0" smtClean="0">
                <a:solidFill>
                  <a:schemeClr val="tx1"/>
                </a:solidFill>
                <a:latin typeface="+mn-ea"/>
              </a:rPr>
              <a:t>对比</a:t>
            </a:r>
            <a:r>
              <a:rPr lang="zh-CN" altLang="zh-CN" sz="2600" dirty="0">
                <a:solidFill>
                  <a:schemeClr val="tx1"/>
                </a:solidFill>
                <a:latin typeface="+mn-ea"/>
              </a:rPr>
              <a:t>标准值</a:t>
            </a:r>
            <a:r>
              <a:rPr lang="en-US" altLang="zh-CN" sz="2600" dirty="0">
                <a:solidFill>
                  <a:schemeClr val="tx1"/>
                </a:solidFill>
                <a:latin typeface="+mn-ea"/>
              </a:rPr>
              <a:t> </a:t>
            </a:r>
            <a:r>
              <a:rPr lang="zh-CN" altLang="zh-CN" sz="2600" dirty="0">
                <a:solidFill>
                  <a:schemeClr val="tx1"/>
                </a:solidFill>
                <a:latin typeface="+mn-ea"/>
              </a:rPr>
              <a:t>可以是衡量事物发展变化的一些特殊指标值，如该指标在各评价对象中的平均值、最大值或该指标的国际先进水平、历史最高水平、计划规定的水平以及指标的基期水平等等</a:t>
            </a:r>
            <a:r>
              <a:rPr lang="zh-CN" altLang="zh-CN" sz="2600" dirty="0" smtClean="0">
                <a:solidFill>
                  <a:schemeClr val="tx1"/>
                </a:solidFill>
                <a:latin typeface="+mn-ea"/>
              </a:rPr>
              <a:t>。</a:t>
            </a:r>
            <a:endParaRPr lang="en-US" altLang="zh-CN" sz="2600" dirty="0" smtClean="0">
              <a:solidFill>
                <a:schemeClr val="tx1"/>
              </a:solidFill>
              <a:latin typeface="+mn-ea"/>
            </a:endParaRPr>
          </a:p>
          <a:p>
            <a:pPr algn="l"/>
            <a:r>
              <a:rPr lang="en-US" altLang="zh-CN" sz="2800" dirty="0" smtClean="0">
                <a:solidFill>
                  <a:srgbClr val="FF0000"/>
                </a:solidFill>
              </a:rPr>
              <a:t>    </a:t>
            </a:r>
          </a:p>
          <a:p>
            <a:pPr algn="l"/>
            <a:r>
              <a:rPr lang="en-US" altLang="zh-CN" sz="2800" dirty="0" smtClean="0">
                <a:solidFill>
                  <a:srgbClr val="FF0000"/>
                </a:solidFill>
              </a:rPr>
              <a:t>  </a:t>
            </a:r>
            <a:r>
              <a:rPr lang="zh-CN" altLang="zh-CN" sz="2800" dirty="0" smtClean="0">
                <a:solidFill>
                  <a:srgbClr val="FF0000"/>
                </a:solidFill>
              </a:rPr>
              <a:t>若</a:t>
            </a:r>
            <a:r>
              <a:rPr lang="zh-CN" altLang="zh-CN" sz="2800" dirty="0">
                <a:solidFill>
                  <a:srgbClr val="FF0000"/>
                </a:solidFill>
              </a:rPr>
              <a:t>第</a:t>
            </a:r>
            <a:r>
              <a:rPr lang="en-US" altLang="zh-CN" sz="2800" dirty="0">
                <a:solidFill>
                  <a:srgbClr val="FF0000"/>
                </a:solidFill>
              </a:rPr>
              <a:t> </a:t>
            </a:r>
            <a:r>
              <a:rPr lang="en-US" altLang="zh-CN" sz="2800" dirty="0" smtClean="0">
                <a:solidFill>
                  <a:srgbClr val="FF0000"/>
                </a:solidFill>
              </a:rPr>
              <a:t>j</a:t>
            </a:r>
            <a:r>
              <a:rPr lang="zh-CN" altLang="zh-CN" sz="2800" dirty="0" smtClean="0">
                <a:solidFill>
                  <a:srgbClr val="FF0000"/>
                </a:solidFill>
              </a:rPr>
              <a:t>个</a:t>
            </a:r>
            <a:r>
              <a:rPr lang="zh-CN" altLang="zh-CN" sz="2800" dirty="0">
                <a:solidFill>
                  <a:srgbClr val="FF0000"/>
                </a:solidFill>
              </a:rPr>
              <a:t>指标为逆指标且未转化为正指标，则相应的相对化处理公式应为</a:t>
            </a:r>
            <a:r>
              <a:rPr lang="zh-CN" altLang="zh-CN" sz="2800" dirty="0" smtClean="0">
                <a:solidFill>
                  <a:srgbClr val="FF0000"/>
                </a:solidFill>
              </a:rPr>
              <a:t>：</a:t>
            </a:r>
            <a:endParaRPr lang="en-US" altLang="zh-CN" sz="2800" dirty="0" smtClean="0">
              <a:solidFill>
                <a:srgbClr val="FF0000"/>
              </a:solidFill>
            </a:endParaRPr>
          </a:p>
          <a:p>
            <a:pPr algn="l"/>
            <a:endParaRPr lang="en-US" altLang="zh-CN" sz="2800" dirty="0"/>
          </a:p>
          <a:p>
            <a:pPr algn="l"/>
            <a:endParaRPr lang="en-US" altLang="zh-CN" sz="2800" dirty="0" smtClean="0"/>
          </a:p>
          <a:p>
            <a:pPr algn="l"/>
            <a:r>
              <a:rPr lang="en-US" altLang="zh-CN" sz="2800" dirty="0"/>
              <a:t> </a:t>
            </a:r>
            <a:r>
              <a:rPr lang="en-US" altLang="zh-CN" sz="2800" dirty="0" smtClean="0"/>
              <a:t>                                                                                            </a:t>
            </a:r>
            <a:r>
              <a:rPr lang="zh-CN" altLang="zh-CN" sz="2800" dirty="0">
                <a:solidFill>
                  <a:schemeClr val="tx1"/>
                </a:solidFill>
              </a:rPr>
              <a:t>（</a:t>
            </a:r>
            <a:r>
              <a:rPr lang="en-US" altLang="zh-CN" sz="2800" dirty="0">
                <a:solidFill>
                  <a:schemeClr val="tx1"/>
                </a:solidFill>
              </a:rPr>
              <a:t>15.5)</a:t>
            </a:r>
            <a:endParaRPr lang="zh-CN" altLang="zh-CN" sz="2800" dirty="0">
              <a:solidFill>
                <a:schemeClr val="tx1"/>
              </a:solidFill>
            </a:endParaRPr>
          </a:p>
          <a:p>
            <a:pPr algn="l"/>
            <a:endParaRPr lang="zh-CN" altLang="zh-CN" sz="2800" dirty="0"/>
          </a:p>
          <a:p>
            <a:pPr algn="l"/>
            <a:endParaRPr lang="zh-CN" altLang="zh-CN" sz="2800" dirty="0">
              <a:solidFill>
                <a:schemeClr val="tx1"/>
              </a:solidFill>
            </a:endParaRPr>
          </a:p>
          <a:p>
            <a:pPr algn="l"/>
            <a:endParaRPr lang="zh-CN" altLang="en-US" sz="2800" dirty="0">
              <a:solidFill>
                <a:schemeClr val="tx1"/>
              </a:solidFill>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val="3199694075"/>
              </p:ext>
            </p:extLst>
          </p:nvPr>
        </p:nvGraphicFramePr>
        <p:xfrm>
          <a:off x="1835696" y="1412776"/>
          <a:ext cx="467544" cy="660062"/>
        </p:xfrm>
        <a:graphic>
          <a:graphicData uri="http://schemas.openxmlformats.org/presentationml/2006/ole">
            <mc:AlternateContent xmlns:mc="http://schemas.openxmlformats.org/markup-compatibility/2006">
              <mc:Choice xmlns:v="urn:schemas-microsoft-com:vml" Requires="v">
                <p:oleObj spid="_x0000_s7317" name="公式" r:id="rId3" imgW="165028" imgH="228501" progId="Equation.3">
                  <p:embed/>
                </p:oleObj>
              </mc:Choice>
              <mc:Fallback>
                <p:oleObj name="公式" r:id="rId3" imgW="165028" imgH="228501"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696" y="1412776"/>
                        <a:ext cx="467544" cy="660062"/>
                      </a:xfrm>
                      <a:prstGeom prst="rect">
                        <a:avLst/>
                      </a:prstGeom>
                      <a:noFill/>
                    </p:spPr>
                  </p:pic>
                </p:oleObj>
              </mc:Fallback>
            </mc:AlternateContent>
          </a:graphicData>
        </a:graphic>
      </p:graphicFrame>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4046328584"/>
              </p:ext>
            </p:extLst>
          </p:nvPr>
        </p:nvGraphicFramePr>
        <p:xfrm>
          <a:off x="1115616" y="4941168"/>
          <a:ext cx="1484590" cy="1368152"/>
        </p:xfrm>
        <a:graphic>
          <a:graphicData uri="http://schemas.openxmlformats.org/presentationml/2006/ole">
            <mc:AlternateContent xmlns:mc="http://schemas.openxmlformats.org/markup-compatibility/2006">
              <mc:Choice xmlns:v="urn:schemas-microsoft-com:vml" Requires="v">
                <p:oleObj spid="_x0000_s7318" name="公式" r:id="rId5" imgW="482391" imgH="444307" progId="Equation.3">
                  <p:embed/>
                </p:oleObj>
              </mc:Choice>
              <mc:Fallback>
                <p:oleObj name="公式" r:id="rId5" imgW="482391" imgH="444307"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5616" y="4941168"/>
                        <a:ext cx="1484590" cy="1368152"/>
                      </a:xfrm>
                      <a:prstGeom prst="rect">
                        <a:avLst/>
                      </a:prstGeom>
                      <a:noFill/>
                    </p:spPr>
                  </p:pic>
                </p:oleObj>
              </mc:Fallback>
            </mc:AlternateContent>
          </a:graphicData>
        </a:graphic>
      </p:graphicFrame>
      <p:sp>
        <p:nvSpPr>
          <p:cNvPr id="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2764656992"/>
              </p:ext>
            </p:extLst>
          </p:nvPr>
        </p:nvGraphicFramePr>
        <p:xfrm>
          <a:off x="3059832" y="5517232"/>
          <a:ext cx="4248472" cy="413319"/>
        </p:xfrm>
        <a:graphic>
          <a:graphicData uri="http://schemas.openxmlformats.org/presentationml/2006/ole">
            <mc:AlternateContent xmlns:mc="http://schemas.openxmlformats.org/markup-compatibility/2006">
              <mc:Choice xmlns:v="urn:schemas-microsoft-com:vml" Requires="v">
                <p:oleObj spid="_x0000_s7319" name="公式" r:id="rId7" imgW="1320227" imgH="190417" progId="Equation.3">
                  <p:embed/>
                </p:oleObj>
              </mc:Choice>
              <mc:Fallback>
                <p:oleObj name="公式" r:id="rId7" imgW="1320227" imgH="190417"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59832" y="5517232"/>
                        <a:ext cx="4248472" cy="413319"/>
                      </a:xfrm>
                      <a:prstGeom prst="rect">
                        <a:avLst/>
                      </a:prstGeom>
                      <a:noFill/>
                    </p:spPr>
                  </p:pic>
                </p:oleObj>
              </mc:Fallback>
            </mc:AlternateContent>
          </a:graphicData>
        </a:graphic>
      </p:graphicFrame>
      <p:sp>
        <p:nvSpPr>
          <p:cNvPr id="10"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11560" y="1700808"/>
            <a:ext cx="7920880" cy="2232248"/>
          </a:xfrm>
        </p:spPr>
        <p:txBody>
          <a:bodyPr>
            <a:noAutofit/>
          </a:bodyPr>
          <a:lstStyle/>
          <a:p>
            <a:pPr algn="l"/>
            <a:r>
              <a:rPr lang="en-US" altLang="zh-CN" sz="2600" dirty="0" smtClean="0">
                <a:solidFill>
                  <a:schemeClr val="tx1"/>
                </a:solidFill>
                <a:latin typeface="+mn-ea"/>
                <a:ea typeface="+mn-ea"/>
              </a:rPr>
              <a:t>      </a:t>
            </a:r>
            <a:r>
              <a:rPr lang="zh-CN" altLang="zh-CN" sz="2600" dirty="0" smtClean="0">
                <a:solidFill>
                  <a:schemeClr val="tx1"/>
                </a:solidFill>
                <a:latin typeface="+mn-ea"/>
                <a:ea typeface="+mn-ea"/>
              </a:rPr>
              <a:t>相对</a:t>
            </a:r>
            <a:r>
              <a:rPr lang="zh-CN" altLang="zh-CN" sz="2600" dirty="0">
                <a:solidFill>
                  <a:schemeClr val="tx1"/>
                </a:solidFill>
                <a:latin typeface="+mn-ea"/>
                <a:ea typeface="+mn-ea"/>
              </a:rPr>
              <a:t>化处理的另一种形式是将指标实际值转化为在指标值总和中所占的比重，</a:t>
            </a:r>
            <a:r>
              <a:rPr lang="zh-CN" altLang="zh-CN" sz="2600" b="1" dirty="0">
                <a:solidFill>
                  <a:srgbClr val="FF0000"/>
                </a:solidFill>
                <a:latin typeface="+mn-ea"/>
                <a:ea typeface="+mn-ea"/>
              </a:rPr>
              <a:t>也称比重法</a:t>
            </a:r>
            <a:r>
              <a:rPr lang="zh-CN" altLang="zh-CN" sz="2600" dirty="0">
                <a:solidFill>
                  <a:schemeClr val="tx1"/>
                </a:solidFill>
                <a:latin typeface="+mn-ea"/>
                <a:ea typeface="+mn-ea"/>
              </a:rPr>
              <a:t>，即以指标值总和作为对比的基准计算指标的评价值，主要公式有：</a:t>
            </a:r>
            <a:br>
              <a:rPr lang="zh-CN" altLang="zh-CN" sz="2600" dirty="0">
                <a:solidFill>
                  <a:schemeClr val="tx1"/>
                </a:solidFill>
                <a:latin typeface="+mn-ea"/>
                <a:ea typeface="+mn-ea"/>
              </a:rPr>
            </a:br>
            <a:endParaRPr lang="zh-CN" altLang="en-US" sz="2600" dirty="0">
              <a:solidFill>
                <a:schemeClr val="tx1"/>
              </a:solidFill>
              <a:latin typeface="+mn-ea"/>
              <a:ea typeface="+mn-ea"/>
            </a:endParaRPr>
          </a:p>
        </p:txBody>
      </p:sp>
      <p:sp>
        <p:nvSpPr>
          <p:cNvPr id="3" name="副标题 2"/>
          <p:cNvSpPr>
            <a:spLocks noGrp="1"/>
          </p:cNvSpPr>
          <p:nvPr>
            <p:ph type="subTitle" idx="1"/>
          </p:nvPr>
        </p:nvSpPr>
        <p:spPr>
          <a:xfrm>
            <a:off x="755576" y="3318484"/>
            <a:ext cx="8064896" cy="3528392"/>
          </a:xfrm>
        </p:spPr>
        <p:txBody>
          <a:bodyPr>
            <a:noAutofit/>
          </a:bodyPr>
          <a:lstStyle/>
          <a:p>
            <a:pPr algn="l"/>
            <a:r>
              <a:rPr lang="en-US" altLang="zh-CN" sz="2800" dirty="0" smtClean="0">
                <a:solidFill>
                  <a:schemeClr val="tx1"/>
                </a:solidFill>
              </a:rPr>
              <a:t>                  </a:t>
            </a:r>
          </a:p>
          <a:p>
            <a:pPr algn="l"/>
            <a:r>
              <a:rPr lang="en-US" altLang="zh-CN" sz="2800" dirty="0">
                <a:solidFill>
                  <a:schemeClr val="tx1"/>
                </a:solidFill>
              </a:rPr>
              <a:t> </a:t>
            </a:r>
            <a:r>
              <a:rPr lang="en-US" altLang="zh-CN" sz="2800" dirty="0" smtClean="0">
                <a:solidFill>
                  <a:schemeClr val="tx1"/>
                </a:solidFill>
              </a:rPr>
              <a:t>                                                                                  </a:t>
            </a:r>
            <a:r>
              <a:rPr lang="zh-CN" altLang="zh-CN" sz="2800" dirty="0">
                <a:solidFill>
                  <a:schemeClr val="tx1"/>
                </a:solidFill>
              </a:rPr>
              <a:t>（</a:t>
            </a:r>
            <a:r>
              <a:rPr lang="en-US" altLang="zh-CN" sz="2800" dirty="0" smtClean="0">
                <a:solidFill>
                  <a:schemeClr val="tx1"/>
                </a:solidFill>
              </a:rPr>
              <a:t>15.6)</a:t>
            </a:r>
            <a:endParaRPr lang="zh-CN" altLang="zh-CN" sz="2800" dirty="0">
              <a:solidFill>
                <a:schemeClr val="tx1"/>
              </a:solidFill>
            </a:endParaRPr>
          </a:p>
          <a:p>
            <a:pPr algn="l"/>
            <a:r>
              <a:rPr lang="zh-CN" altLang="zh-CN" sz="2800" dirty="0" smtClean="0">
                <a:solidFill>
                  <a:schemeClr val="tx1"/>
                </a:solidFill>
              </a:rPr>
              <a:t>或</a:t>
            </a:r>
            <a:r>
              <a:rPr lang="en-US" altLang="zh-CN" sz="2800" dirty="0" smtClean="0">
                <a:solidFill>
                  <a:schemeClr val="tx1"/>
                </a:solidFill>
              </a:rPr>
              <a:t> </a:t>
            </a:r>
          </a:p>
          <a:p>
            <a:pPr algn="l"/>
            <a:endParaRPr lang="en-US" altLang="zh-CN" sz="2800" dirty="0">
              <a:solidFill>
                <a:schemeClr val="tx1"/>
              </a:solidFill>
            </a:endParaRPr>
          </a:p>
          <a:p>
            <a:pPr algn="l"/>
            <a:r>
              <a:rPr lang="en-US" altLang="zh-CN" sz="2800" dirty="0" smtClean="0">
                <a:solidFill>
                  <a:schemeClr val="tx1"/>
                </a:solidFill>
              </a:rPr>
              <a:t>                                                                            </a:t>
            </a:r>
            <a:r>
              <a:rPr lang="en-US" altLang="zh-CN" sz="2800" dirty="0" smtClean="0">
                <a:solidFill>
                  <a:schemeClr val="tx1"/>
                </a:solidFill>
              </a:rPr>
              <a:t>      </a:t>
            </a:r>
            <a:r>
              <a:rPr lang="zh-CN" altLang="zh-CN" sz="2800" dirty="0" smtClean="0">
                <a:solidFill>
                  <a:schemeClr val="tx1"/>
                </a:solidFill>
              </a:rPr>
              <a:t>（</a:t>
            </a:r>
            <a:r>
              <a:rPr lang="en-US" altLang="zh-CN" sz="2800" dirty="0">
                <a:solidFill>
                  <a:schemeClr val="tx1"/>
                </a:solidFill>
              </a:rPr>
              <a:t>15.7)</a:t>
            </a:r>
            <a:endParaRPr lang="zh-CN" altLang="zh-CN" sz="2800" dirty="0">
              <a:solidFill>
                <a:schemeClr val="tx1"/>
              </a:solidFill>
            </a:endParaRPr>
          </a:p>
          <a:p>
            <a:pPr algn="l"/>
            <a:endParaRPr lang="zh-CN" altLang="en-US" sz="2800" dirty="0">
              <a:solidFill>
                <a:schemeClr val="tx1"/>
              </a:solidFill>
            </a:endParaRPr>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5741" y="3429000"/>
            <a:ext cx="1536539" cy="1355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val="3933193695"/>
              </p:ext>
            </p:extLst>
          </p:nvPr>
        </p:nvGraphicFramePr>
        <p:xfrm>
          <a:off x="3460396" y="3890742"/>
          <a:ext cx="2376264" cy="411822"/>
        </p:xfrm>
        <a:graphic>
          <a:graphicData uri="http://schemas.openxmlformats.org/presentationml/2006/ole">
            <mc:AlternateContent xmlns:mc="http://schemas.openxmlformats.org/markup-compatibility/2006">
              <mc:Choice xmlns:v="urn:schemas-microsoft-com:vml" Requires="v">
                <p:oleObj spid="_x0000_s8346" name="公式" r:id="rId4" imgW="736600" imgH="190500" progId="Equation.3">
                  <p:embed/>
                </p:oleObj>
              </mc:Choice>
              <mc:Fallback>
                <p:oleObj name="公式" r:id="rId4" imgW="736600" imgH="190500"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0396" y="3890742"/>
                        <a:ext cx="2376264" cy="411822"/>
                      </a:xfrm>
                      <a:prstGeom prst="rect">
                        <a:avLst/>
                      </a:prstGeom>
                      <a:noFill/>
                    </p:spPr>
                  </p:pic>
                </p:oleObj>
              </mc:Fallback>
            </mc:AlternateContent>
          </a:graphicData>
        </a:graphic>
      </p:graphicFrame>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2921201524"/>
              </p:ext>
            </p:extLst>
          </p:nvPr>
        </p:nvGraphicFramePr>
        <p:xfrm>
          <a:off x="5868144" y="2684526"/>
          <a:ext cx="648072" cy="368223"/>
        </p:xfrm>
        <a:graphic>
          <a:graphicData uri="http://schemas.openxmlformats.org/presentationml/2006/ole">
            <mc:AlternateContent xmlns:mc="http://schemas.openxmlformats.org/markup-compatibility/2006">
              <mc:Choice xmlns:v="urn:schemas-microsoft-com:vml" Requires="v">
                <p:oleObj spid="_x0000_s8347" r:id="rId6" imgW="418918" imgH="241195" progId="Equation.3">
                  <p:embed/>
                </p:oleObj>
              </mc:Choice>
              <mc:Fallback>
                <p:oleObj r:id="rId6" imgW="418918" imgH="241195"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68144" y="2684526"/>
                        <a:ext cx="648072" cy="368223"/>
                      </a:xfrm>
                      <a:prstGeom prst="rect">
                        <a:avLst/>
                      </a:prstGeom>
                      <a:noFill/>
                    </p:spPr>
                  </p:pic>
                </p:oleObj>
              </mc:Fallback>
            </mc:AlternateContent>
          </a:graphicData>
        </a:graphic>
      </p:graphicFrame>
      <p:pic>
        <p:nvPicPr>
          <p:cNvPr id="8199"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86832" y="5085184"/>
            <a:ext cx="1855344" cy="1476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1410211749"/>
              </p:ext>
            </p:extLst>
          </p:nvPr>
        </p:nvGraphicFramePr>
        <p:xfrm>
          <a:off x="4067944" y="5823619"/>
          <a:ext cx="1441063" cy="374302"/>
        </p:xfrm>
        <a:graphic>
          <a:graphicData uri="http://schemas.openxmlformats.org/presentationml/2006/ole">
            <mc:AlternateContent xmlns:mc="http://schemas.openxmlformats.org/markup-compatibility/2006">
              <mc:Choice xmlns:v="urn:schemas-microsoft-com:vml" Requires="v">
                <p:oleObj spid="_x0000_s8348" name="公式" r:id="rId9" imgW="736600" imgH="190500" progId="Equation.3">
                  <p:embed/>
                </p:oleObj>
              </mc:Choice>
              <mc:Fallback>
                <p:oleObj name="公式" r:id="rId9" imgW="736600" imgH="190500"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5823619"/>
                        <a:ext cx="1441063" cy="374302"/>
                      </a:xfrm>
                      <a:prstGeom prst="rect">
                        <a:avLst/>
                      </a:prstGeom>
                      <a:noFill/>
                    </p:spPr>
                  </p:pic>
                </p:oleObj>
              </mc:Fallback>
            </mc:AlternateContent>
          </a:graphicData>
        </a:graphic>
      </p:graphicFrame>
      <p:sp>
        <p:nvSpPr>
          <p:cNvPr id="12"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8199"/>
                                        </p:tgtEl>
                                        <p:attrNameLst>
                                          <p:attrName>style.visibility</p:attrName>
                                        </p:attrNameLst>
                                      </p:cBhvr>
                                      <p:to>
                                        <p:strVal val="visible"/>
                                      </p:to>
                                    </p:set>
                                    <p:animEffect transition="in" filter="fade">
                                      <p:cBhvr>
                                        <p:cTn id="26" dur="500"/>
                                        <p:tgtEl>
                                          <p:spTgt spid="819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467544" y="2708920"/>
            <a:ext cx="8352928" cy="4608512"/>
          </a:xfrm>
        </p:spPr>
        <p:txBody>
          <a:bodyPr>
            <a:noAutofit/>
          </a:bodyPr>
          <a:lstStyle/>
          <a:p>
            <a:pPr algn="l"/>
            <a:r>
              <a:rPr lang="en-US" altLang="zh-CN" sz="2600" dirty="0" smtClean="0">
                <a:solidFill>
                  <a:schemeClr val="tx1"/>
                </a:solidFill>
                <a:latin typeface="+mn-ea"/>
              </a:rPr>
              <a:t>         </a:t>
            </a:r>
            <a:r>
              <a:rPr lang="zh-CN" altLang="zh-CN" sz="2600" dirty="0" smtClean="0">
                <a:solidFill>
                  <a:schemeClr val="tx1"/>
                </a:solidFill>
                <a:latin typeface="+mn-ea"/>
              </a:rPr>
              <a:t>借助</a:t>
            </a:r>
            <a:r>
              <a:rPr lang="zh-CN" altLang="zh-CN" sz="2600" dirty="0">
                <a:solidFill>
                  <a:schemeClr val="tx1"/>
                </a:solidFill>
                <a:latin typeface="+mn-ea"/>
              </a:rPr>
              <a:t>功效系数，把确定要评价的各项指标值转化为可以度量的评判分数</a:t>
            </a:r>
            <a:r>
              <a:rPr lang="zh-CN" altLang="zh-CN" sz="2600" dirty="0" smtClean="0">
                <a:solidFill>
                  <a:schemeClr val="tx1"/>
                </a:solidFill>
                <a:latin typeface="+mn-ea"/>
              </a:rPr>
              <a:t>。</a:t>
            </a:r>
            <a:endParaRPr lang="en-US" altLang="zh-CN" sz="2600" dirty="0" smtClean="0">
              <a:solidFill>
                <a:schemeClr val="tx1"/>
              </a:solidFill>
              <a:latin typeface="+mn-ea"/>
            </a:endParaRPr>
          </a:p>
          <a:p>
            <a:pPr algn="l"/>
            <a:r>
              <a:rPr lang="en-US" altLang="zh-CN" sz="2600" dirty="0" smtClean="0">
                <a:solidFill>
                  <a:schemeClr val="tx1"/>
                </a:solidFill>
                <a:latin typeface="+mn-ea"/>
              </a:rPr>
              <a:t>       </a:t>
            </a:r>
            <a:r>
              <a:rPr lang="zh-CN" altLang="zh-CN" sz="2600" dirty="0" smtClean="0">
                <a:solidFill>
                  <a:schemeClr val="tx1"/>
                </a:solidFill>
                <a:latin typeface="+mn-ea"/>
              </a:rPr>
              <a:t>利用</a:t>
            </a:r>
            <a:r>
              <a:rPr lang="zh-CN" altLang="zh-CN" sz="2600" dirty="0">
                <a:solidFill>
                  <a:schemeClr val="tx1"/>
                </a:solidFill>
                <a:latin typeface="+mn-ea"/>
              </a:rPr>
              <a:t>功效系数法进行消除量纲影响的处理，必须对评价的指标确定一对阈值，包括一个下限值（不容许值）和一个上限值（满意值）</a:t>
            </a:r>
            <a:r>
              <a:rPr lang="zh-CN" altLang="zh-CN" sz="2600" dirty="0" smtClean="0">
                <a:solidFill>
                  <a:schemeClr val="tx1"/>
                </a:solidFill>
                <a:latin typeface="+mn-ea"/>
              </a:rPr>
              <a:t>。</a:t>
            </a:r>
            <a:endParaRPr lang="en-US" altLang="zh-CN" sz="2600" dirty="0" smtClean="0">
              <a:solidFill>
                <a:schemeClr val="tx1"/>
              </a:solidFill>
              <a:latin typeface="+mn-ea"/>
            </a:endParaRPr>
          </a:p>
          <a:p>
            <a:pPr algn="l"/>
            <a:endParaRPr lang="en-US" altLang="zh-CN" sz="2600" dirty="0" smtClean="0">
              <a:solidFill>
                <a:schemeClr val="tx1"/>
              </a:solidFill>
              <a:latin typeface="+mn-ea"/>
            </a:endParaRPr>
          </a:p>
          <a:p>
            <a:pPr algn="l"/>
            <a:r>
              <a:rPr lang="en-US" altLang="zh-CN" sz="2600" dirty="0" smtClean="0">
                <a:solidFill>
                  <a:srgbClr val="FF0000"/>
                </a:solidFill>
                <a:latin typeface="+mn-ea"/>
              </a:rPr>
              <a:t>       </a:t>
            </a:r>
            <a:r>
              <a:rPr lang="zh-CN" altLang="zh-CN" sz="2600" dirty="0" smtClean="0">
                <a:solidFill>
                  <a:srgbClr val="FF0000"/>
                </a:solidFill>
                <a:latin typeface="+mn-ea"/>
              </a:rPr>
              <a:t>不</a:t>
            </a:r>
            <a:r>
              <a:rPr lang="zh-CN" altLang="zh-CN" sz="2600" dirty="0">
                <a:solidFill>
                  <a:srgbClr val="FF0000"/>
                </a:solidFill>
                <a:latin typeface="+mn-ea"/>
              </a:rPr>
              <a:t>容许值</a:t>
            </a:r>
            <a:r>
              <a:rPr lang="zh-CN" altLang="zh-CN" sz="2600" dirty="0">
                <a:solidFill>
                  <a:schemeClr val="tx1"/>
                </a:solidFill>
                <a:latin typeface="+mn-ea"/>
              </a:rPr>
              <a:t>：历年来最差值为不容许值 </a:t>
            </a:r>
            <a:r>
              <a:rPr lang="zh-CN" altLang="zh-CN" sz="2600" dirty="0" smtClean="0">
                <a:solidFill>
                  <a:schemeClr val="tx1"/>
                </a:solidFill>
                <a:latin typeface="+mn-ea"/>
              </a:rPr>
              <a:t>。</a:t>
            </a:r>
            <a:endParaRPr lang="en-US" altLang="zh-CN" sz="2600" dirty="0" smtClean="0">
              <a:solidFill>
                <a:schemeClr val="tx1"/>
              </a:solidFill>
              <a:latin typeface="+mn-ea"/>
            </a:endParaRPr>
          </a:p>
          <a:p>
            <a:pPr algn="l"/>
            <a:r>
              <a:rPr lang="en-US" altLang="zh-CN" sz="2600" dirty="0" smtClean="0">
                <a:solidFill>
                  <a:srgbClr val="FF0000"/>
                </a:solidFill>
                <a:latin typeface="+mn-ea"/>
              </a:rPr>
              <a:t>       </a:t>
            </a:r>
            <a:r>
              <a:rPr lang="zh-CN" altLang="zh-CN" sz="2600" dirty="0" smtClean="0">
                <a:solidFill>
                  <a:srgbClr val="FF0000"/>
                </a:solidFill>
                <a:latin typeface="+mn-ea"/>
              </a:rPr>
              <a:t>满意</a:t>
            </a:r>
            <a:r>
              <a:rPr lang="zh-CN" altLang="zh-CN" sz="2600" dirty="0">
                <a:solidFill>
                  <a:srgbClr val="FF0000"/>
                </a:solidFill>
                <a:latin typeface="+mn-ea"/>
              </a:rPr>
              <a:t>值</a:t>
            </a:r>
            <a:r>
              <a:rPr lang="zh-CN" altLang="zh-CN" sz="2600" dirty="0">
                <a:solidFill>
                  <a:schemeClr val="tx1"/>
                </a:solidFill>
                <a:latin typeface="+mn-ea"/>
              </a:rPr>
              <a:t>：历年来最优值为满意值。或以第</a:t>
            </a:r>
            <a:r>
              <a:rPr lang="en-US" altLang="zh-CN" sz="2600" dirty="0" err="1">
                <a:solidFill>
                  <a:schemeClr val="tx1"/>
                </a:solidFill>
                <a:latin typeface="+mn-ea"/>
              </a:rPr>
              <a:t>i</a:t>
            </a:r>
            <a:r>
              <a:rPr lang="zh-CN" altLang="zh-CN" sz="2600" dirty="0">
                <a:solidFill>
                  <a:schemeClr val="tx1"/>
                </a:solidFill>
                <a:latin typeface="+mn-ea"/>
              </a:rPr>
              <a:t>项指标数列中较差（好）的</a:t>
            </a:r>
            <a:r>
              <a:rPr lang="en-US" altLang="zh-CN" sz="2600" dirty="0">
                <a:solidFill>
                  <a:schemeClr val="tx1"/>
                </a:solidFill>
                <a:latin typeface="+mn-ea"/>
              </a:rPr>
              <a:t>10%</a:t>
            </a:r>
            <a:r>
              <a:rPr lang="zh-CN" altLang="zh-CN" sz="2600" dirty="0">
                <a:solidFill>
                  <a:schemeClr val="tx1"/>
                </a:solidFill>
                <a:latin typeface="+mn-ea"/>
              </a:rPr>
              <a:t>的数值平均数确定。</a:t>
            </a:r>
          </a:p>
          <a:p>
            <a:pPr algn="l"/>
            <a:endParaRPr lang="zh-CN" altLang="en-US" sz="2800" dirty="0">
              <a:solidFill>
                <a:schemeClr val="tx1"/>
              </a:solidFill>
            </a:endParaRPr>
          </a:p>
        </p:txBody>
      </p:sp>
      <p:sp>
        <p:nvSpPr>
          <p:cNvPr id="4"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
        <p:nvSpPr>
          <p:cNvPr id="6" name="Rectangle 2"/>
          <p:cNvSpPr txBox="1">
            <a:spLocks noChangeArrowheads="1"/>
          </p:cNvSpPr>
          <p:nvPr/>
        </p:nvSpPr>
        <p:spPr>
          <a:xfrm>
            <a:off x="904056" y="1401162"/>
            <a:ext cx="7772400" cy="576064"/>
          </a:xfrm>
          <a:prstGeom prst="rect">
            <a:avLst/>
          </a:prstGeom>
        </p:spPr>
        <p:txBody>
          <a:bodyPr vert="horz" lIns="91440" tIns="45720" rIns="91440" bIns="45720" rtlCol="0" anchor="b">
            <a:normAutofit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3200" dirty="0" smtClean="0">
                <a:solidFill>
                  <a:srgbClr val="FF0000"/>
                </a:solidFill>
                <a:latin typeface="+mn-ea"/>
                <a:ea typeface="+mn-ea"/>
              </a:rPr>
              <a:t>15.2.2  </a:t>
            </a: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评价指标无量纲化</a:t>
            </a:r>
            <a:endParaRPr lang="zh-CN" altLang="en-US" sz="3200" dirty="0">
              <a:solidFill>
                <a:schemeClr val="tx1"/>
              </a:solidFill>
              <a:latin typeface="+mn-ea"/>
              <a:ea typeface="+mn-ea"/>
            </a:endParaRPr>
          </a:p>
        </p:txBody>
      </p:sp>
      <p:sp>
        <p:nvSpPr>
          <p:cNvPr id="7" name="Rectangle 2"/>
          <p:cNvSpPr txBox="1">
            <a:spLocks noChangeArrowheads="1"/>
          </p:cNvSpPr>
          <p:nvPr/>
        </p:nvSpPr>
        <p:spPr>
          <a:xfrm>
            <a:off x="353216" y="1992524"/>
            <a:ext cx="3210672" cy="492443"/>
          </a:xfrm>
          <a:prstGeom prst="rect">
            <a:avLst/>
          </a:prstGeom>
          <a:ln w="25400">
            <a:solidFill>
              <a:srgbClr val="7030A0"/>
            </a:solidFill>
          </a:ln>
        </p:spPr>
        <p:txBody>
          <a:bodyPr vert="horz" lIns="91440" tIns="45720" rIns="91440" bIns="45720" rtlCol="0" anchor="b">
            <a:normAutofit fontScale="77500" lnSpcReduction="2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buClr>
                <a:srgbClr val="FF0000"/>
              </a:buClr>
            </a:pPr>
            <a:r>
              <a:rPr lang="en-US" altLang="zh-CN" sz="3200" b="1" dirty="0">
                <a:solidFill>
                  <a:srgbClr val="FF0000"/>
                </a:solidFill>
                <a:latin typeface="+mn-ea"/>
                <a:ea typeface="+mn-ea"/>
              </a:rPr>
              <a:t>2</a:t>
            </a:r>
            <a:r>
              <a:rPr lang="zh-CN" altLang="en-US" sz="3200" b="1" dirty="0" smtClean="0">
                <a:solidFill>
                  <a:srgbClr val="FF0000"/>
                </a:solidFill>
                <a:latin typeface="+mn-ea"/>
                <a:ea typeface="+mn-ea"/>
              </a:rPr>
              <a:t>、功效系数处理方法</a:t>
            </a:r>
            <a:endParaRPr lang="zh-CN" altLang="en-US" sz="3200" b="1" dirty="0" smtClean="0">
              <a:solidFill>
                <a:srgbClr val="FF0000"/>
              </a:solidFill>
              <a:latin typeface="+mn-ea"/>
              <a:ea typeface="+mn-ea"/>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63506" y="1916832"/>
            <a:ext cx="7772400" cy="671599"/>
          </a:xfrm>
        </p:spPr>
        <p:txBody>
          <a:bodyPr>
            <a:normAutofit/>
          </a:bodyPr>
          <a:lstStyle/>
          <a:p>
            <a:pPr algn="l"/>
            <a:r>
              <a:rPr lang="en-US" altLang="zh-CN" sz="3200" dirty="0" smtClean="0">
                <a:solidFill>
                  <a:schemeClr val="tx1"/>
                </a:solidFill>
              </a:rPr>
              <a:t> </a:t>
            </a:r>
            <a:r>
              <a:rPr lang="zh-CN" altLang="zh-CN" sz="2600" dirty="0" smtClean="0">
                <a:solidFill>
                  <a:schemeClr val="tx1"/>
                </a:solidFill>
                <a:latin typeface="+mn-ea"/>
                <a:ea typeface="+mn-ea"/>
              </a:rPr>
              <a:t>功效</a:t>
            </a:r>
            <a:r>
              <a:rPr lang="zh-CN" altLang="zh-CN" sz="2600" dirty="0">
                <a:solidFill>
                  <a:schemeClr val="tx1"/>
                </a:solidFill>
                <a:latin typeface="+mn-ea"/>
                <a:ea typeface="+mn-ea"/>
              </a:rPr>
              <a:t>系数的</a:t>
            </a:r>
            <a:r>
              <a:rPr lang="zh-CN" altLang="zh-CN" sz="2600" b="1" dirty="0">
                <a:solidFill>
                  <a:srgbClr val="FF0000"/>
                </a:solidFill>
                <a:latin typeface="+mn-ea"/>
                <a:ea typeface="+mn-ea"/>
              </a:rPr>
              <a:t>计算</a:t>
            </a:r>
            <a:r>
              <a:rPr lang="zh-CN" altLang="zh-CN" sz="2600" b="1" dirty="0" smtClean="0">
                <a:solidFill>
                  <a:srgbClr val="FF0000"/>
                </a:solidFill>
                <a:latin typeface="+mn-ea"/>
                <a:ea typeface="+mn-ea"/>
              </a:rPr>
              <a:t>公式</a:t>
            </a:r>
            <a:endParaRPr lang="zh-CN" altLang="en-US" sz="2600" b="1" dirty="0">
              <a:solidFill>
                <a:srgbClr val="FF0000"/>
              </a:solidFill>
              <a:latin typeface="+mn-ea"/>
              <a:ea typeface="+mn-ea"/>
            </a:endParaRPr>
          </a:p>
        </p:txBody>
      </p:sp>
      <p:sp>
        <p:nvSpPr>
          <p:cNvPr id="3" name="副标题 2"/>
          <p:cNvSpPr>
            <a:spLocks noGrp="1"/>
          </p:cNvSpPr>
          <p:nvPr>
            <p:ph type="subTitle" idx="1"/>
          </p:nvPr>
        </p:nvSpPr>
        <p:spPr>
          <a:xfrm>
            <a:off x="631740" y="2780928"/>
            <a:ext cx="7612668" cy="4536504"/>
          </a:xfrm>
        </p:spPr>
        <p:txBody>
          <a:bodyPr>
            <a:noAutofit/>
          </a:bodyPr>
          <a:lstStyle/>
          <a:p>
            <a:pPr algn="l"/>
            <a:r>
              <a:rPr lang="en-US" altLang="zh-CN" sz="2600" dirty="0" smtClean="0">
                <a:solidFill>
                  <a:schemeClr val="tx1"/>
                </a:solidFill>
                <a:latin typeface="+mn-ea"/>
              </a:rPr>
              <a:t>          </a:t>
            </a:r>
            <a:r>
              <a:rPr lang="zh-CN" altLang="zh-CN" sz="2600" dirty="0" smtClean="0">
                <a:solidFill>
                  <a:schemeClr val="tx1"/>
                </a:solidFill>
                <a:latin typeface="+mn-ea"/>
              </a:rPr>
              <a:t>一般</a:t>
            </a:r>
            <a:r>
              <a:rPr lang="zh-CN" altLang="zh-CN" sz="2600" dirty="0">
                <a:solidFill>
                  <a:schemeClr val="tx1"/>
                </a:solidFill>
                <a:latin typeface="+mn-ea"/>
              </a:rPr>
              <a:t>用</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表示</a:t>
            </a:r>
            <a:r>
              <a:rPr lang="zh-CN" altLang="zh-CN" sz="2600" dirty="0">
                <a:solidFill>
                  <a:schemeClr val="tx1"/>
                </a:solidFill>
                <a:latin typeface="+mn-ea"/>
              </a:rPr>
              <a:t>第</a:t>
            </a:r>
            <a:r>
              <a:rPr lang="en-US" altLang="zh-CN" sz="2600" dirty="0">
                <a:solidFill>
                  <a:schemeClr val="tx1"/>
                </a:solidFill>
                <a:latin typeface="+mn-ea"/>
              </a:rPr>
              <a:t> </a:t>
            </a:r>
            <a:r>
              <a:rPr lang="zh-CN" altLang="zh-CN" sz="2600" dirty="0">
                <a:solidFill>
                  <a:schemeClr val="tx1"/>
                </a:solidFill>
                <a:latin typeface="+mn-ea"/>
              </a:rPr>
              <a:t>个评价对象第</a:t>
            </a:r>
            <a:r>
              <a:rPr lang="en-US" altLang="zh-CN" sz="2600" dirty="0">
                <a:solidFill>
                  <a:schemeClr val="tx1"/>
                </a:solidFill>
                <a:latin typeface="+mn-ea"/>
              </a:rPr>
              <a:t> </a:t>
            </a:r>
            <a:r>
              <a:rPr lang="en-US" altLang="zh-CN" sz="2600" dirty="0" smtClean="0">
                <a:solidFill>
                  <a:schemeClr val="tx1"/>
                </a:solidFill>
                <a:latin typeface="+mn-ea"/>
              </a:rPr>
              <a:t>j</a:t>
            </a:r>
            <a:r>
              <a:rPr lang="zh-CN" altLang="zh-CN" sz="2600" dirty="0" smtClean="0">
                <a:solidFill>
                  <a:schemeClr val="tx1"/>
                </a:solidFill>
                <a:latin typeface="+mn-ea"/>
              </a:rPr>
              <a:t>个</a:t>
            </a:r>
            <a:r>
              <a:rPr lang="zh-CN" altLang="zh-CN" sz="2600" dirty="0">
                <a:solidFill>
                  <a:schemeClr val="tx1"/>
                </a:solidFill>
                <a:latin typeface="+mn-ea"/>
              </a:rPr>
              <a:t>指标的功效</a:t>
            </a:r>
            <a:r>
              <a:rPr lang="zh-CN" altLang="zh-CN" sz="2600" dirty="0" smtClean="0">
                <a:solidFill>
                  <a:schemeClr val="tx1"/>
                </a:solidFill>
                <a:latin typeface="+mn-ea"/>
              </a:rPr>
              <a:t>系数</a:t>
            </a:r>
            <a:r>
              <a:rPr lang="zh-CN" altLang="zh-CN" sz="2600" dirty="0">
                <a:solidFill>
                  <a:schemeClr val="tx1"/>
                </a:solidFill>
                <a:latin typeface="+mn-ea"/>
              </a:rPr>
              <a:t>，并</a:t>
            </a:r>
            <a:r>
              <a:rPr lang="zh-CN" altLang="zh-CN" sz="2600" dirty="0" smtClean="0">
                <a:solidFill>
                  <a:schemeClr val="tx1"/>
                </a:solidFill>
                <a:latin typeface="+mn-ea"/>
              </a:rPr>
              <a:t>以</a:t>
            </a:r>
            <a:r>
              <a:rPr lang="en-US" altLang="zh-CN" sz="2600" dirty="0" smtClean="0">
                <a:solidFill>
                  <a:schemeClr val="tx1"/>
                </a:solidFill>
                <a:latin typeface="+mn-ea"/>
              </a:rPr>
              <a:t>                           </a:t>
            </a:r>
            <a:r>
              <a:rPr lang="zh-CN" altLang="zh-CN" sz="2600" dirty="0" smtClean="0">
                <a:solidFill>
                  <a:schemeClr val="tx1"/>
                </a:solidFill>
                <a:latin typeface="+mn-ea"/>
              </a:rPr>
              <a:t>作为</a:t>
            </a:r>
            <a:r>
              <a:rPr lang="zh-CN" altLang="zh-CN" sz="2600" dirty="0">
                <a:solidFill>
                  <a:schemeClr val="tx1"/>
                </a:solidFill>
                <a:latin typeface="+mn-ea"/>
              </a:rPr>
              <a:t>第</a:t>
            </a:r>
            <a:r>
              <a:rPr lang="en-US" altLang="zh-CN" sz="2600" dirty="0">
                <a:solidFill>
                  <a:schemeClr val="tx1"/>
                </a:solidFill>
                <a:latin typeface="+mn-ea"/>
              </a:rPr>
              <a:t> </a:t>
            </a:r>
            <a:r>
              <a:rPr lang="en-US" altLang="zh-CN" sz="2600" dirty="0" err="1" smtClean="0">
                <a:solidFill>
                  <a:schemeClr val="tx1"/>
                </a:solidFill>
                <a:latin typeface="+mn-ea"/>
              </a:rPr>
              <a:t>i</a:t>
            </a:r>
            <a:r>
              <a:rPr lang="zh-CN" altLang="zh-CN" sz="2600" dirty="0" smtClean="0">
                <a:solidFill>
                  <a:schemeClr val="tx1"/>
                </a:solidFill>
                <a:latin typeface="+mn-ea"/>
              </a:rPr>
              <a:t>个</a:t>
            </a:r>
            <a:r>
              <a:rPr lang="zh-CN" altLang="zh-CN" sz="2600" dirty="0">
                <a:solidFill>
                  <a:schemeClr val="tx1"/>
                </a:solidFill>
                <a:latin typeface="+mn-ea"/>
              </a:rPr>
              <a:t>指标的满意值，</a:t>
            </a:r>
            <a:r>
              <a:rPr lang="en-US" altLang="zh-CN" sz="2600" dirty="0">
                <a:solidFill>
                  <a:schemeClr val="tx1"/>
                </a:solidFill>
                <a:latin typeface="+mn-ea"/>
              </a:rPr>
              <a:t> </a:t>
            </a:r>
            <a:r>
              <a:rPr lang="en-US" altLang="zh-CN" sz="2600" dirty="0" smtClean="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作为</a:t>
            </a:r>
            <a:r>
              <a:rPr lang="zh-CN" altLang="zh-CN" sz="2600" dirty="0">
                <a:solidFill>
                  <a:schemeClr val="tx1"/>
                </a:solidFill>
                <a:latin typeface="+mn-ea"/>
              </a:rPr>
              <a:t>第</a:t>
            </a:r>
            <a:r>
              <a:rPr lang="en-US" altLang="zh-CN" sz="2600" dirty="0">
                <a:solidFill>
                  <a:schemeClr val="tx1"/>
                </a:solidFill>
                <a:latin typeface="+mn-ea"/>
              </a:rPr>
              <a:t> </a:t>
            </a:r>
            <a:r>
              <a:rPr lang="en-US" altLang="zh-CN" sz="2600" dirty="0" smtClean="0">
                <a:solidFill>
                  <a:schemeClr val="tx1"/>
                </a:solidFill>
                <a:latin typeface="+mn-ea"/>
              </a:rPr>
              <a:t>j</a:t>
            </a:r>
            <a:r>
              <a:rPr lang="zh-CN" altLang="zh-CN" sz="2600" dirty="0" smtClean="0">
                <a:solidFill>
                  <a:schemeClr val="tx1"/>
                </a:solidFill>
                <a:latin typeface="+mn-ea"/>
              </a:rPr>
              <a:t>个</a:t>
            </a:r>
            <a:r>
              <a:rPr lang="zh-CN" altLang="zh-CN" sz="2600" dirty="0">
                <a:solidFill>
                  <a:schemeClr val="tx1"/>
                </a:solidFill>
                <a:latin typeface="+mn-ea"/>
              </a:rPr>
              <a:t>指标的不允许值，则</a:t>
            </a:r>
            <a:r>
              <a:rPr lang="en-US" altLang="zh-CN" sz="2600" dirty="0">
                <a:solidFill>
                  <a:schemeClr val="tx1"/>
                </a:solidFill>
                <a:latin typeface="+mn-ea"/>
              </a:rPr>
              <a:t> </a:t>
            </a:r>
            <a:endParaRPr lang="en-US" altLang="zh-CN" sz="2600" dirty="0" smtClean="0">
              <a:solidFill>
                <a:schemeClr val="tx1"/>
              </a:solidFill>
              <a:latin typeface="+mn-ea"/>
            </a:endParaRPr>
          </a:p>
          <a:p>
            <a:pPr algn="l"/>
            <a:endParaRPr lang="en-US" altLang="zh-CN" sz="2600" dirty="0">
              <a:solidFill>
                <a:schemeClr val="tx1"/>
              </a:solidFill>
              <a:latin typeface="+mn-ea"/>
            </a:endParaRPr>
          </a:p>
          <a:p>
            <a:pPr algn="l"/>
            <a:r>
              <a:rPr lang="en-US" altLang="zh-CN" sz="2600" dirty="0">
                <a:solidFill>
                  <a:schemeClr val="tx1"/>
                </a:solidFill>
                <a:latin typeface="+mn-ea"/>
              </a:rPr>
              <a:t>                                                               </a:t>
            </a:r>
            <a:r>
              <a:rPr lang="en-US" altLang="zh-CN" sz="2600" dirty="0" smtClean="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a:t>
            </a:r>
            <a:r>
              <a:rPr lang="en-US" altLang="zh-CN" sz="2600" dirty="0">
                <a:solidFill>
                  <a:schemeClr val="tx1"/>
                </a:solidFill>
                <a:latin typeface="+mn-ea"/>
              </a:rPr>
              <a:t>15.8)</a:t>
            </a:r>
            <a:endParaRPr lang="en-US" altLang="zh-CN" sz="2600" dirty="0" smtClean="0">
              <a:solidFill>
                <a:schemeClr val="tx1"/>
              </a:solidFill>
              <a:latin typeface="+mn-ea"/>
            </a:endParaRPr>
          </a:p>
        </p:txBody>
      </p:sp>
      <p:sp>
        <p:nvSpPr>
          <p:cNvPr id="34" name="Rectangle 3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5" name="对象 34"/>
          <p:cNvGraphicFramePr>
            <a:graphicFrameLocks noChangeAspect="1"/>
          </p:cNvGraphicFramePr>
          <p:nvPr>
            <p:extLst>
              <p:ext uri="{D42A27DB-BD31-4B8C-83A1-F6EECF244321}">
                <p14:modId xmlns:p14="http://schemas.microsoft.com/office/powerpoint/2010/main" val="3186693965"/>
              </p:ext>
            </p:extLst>
          </p:nvPr>
        </p:nvGraphicFramePr>
        <p:xfrm>
          <a:off x="2555776" y="2708920"/>
          <a:ext cx="525615" cy="636271"/>
        </p:xfrm>
        <a:graphic>
          <a:graphicData uri="http://schemas.openxmlformats.org/presentationml/2006/ole">
            <mc:AlternateContent xmlns:mc="http://schemas.openxmlformats.org/markup-compatibility/2006">
              <mc:Choice xmlns:v="urn:schemas-microsoft-com:vml" Requires="v">
                <p:oleObj spid="_x0000_s11490" name="公式" r:id="rId3" imgW="177569" imgH="215619" progId="Equation.3">
                  <p:embed/>
                </p:oleObj>
              </mc:Choice>
              <mc:Fallback>
                <p:oleObj name="公式" r:id="rId3" imgW="177569" imgH="215619" progId="Equation.3">
                  <p:embed/>
                  <p:pic>
                    <p:nvPicPr>
                      <p:cNvPr id="0" name="Object 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6" y="2708920"/>
                        <a:ext cx="525615" cy="636271"/>
                      </a:xfrm>
                      <a:prstGeom prst="rect">
                        <a:avLst/>
                      </a:prstGeom>
                      <a:noFill/>
                    </p:spPr>
                  </p:pic>
                </p:oleObj>
              </mc:Fallback>
            </mc:AlternateContent>
          </a:graphicData>
        </a:graphic>
      </p:graphicFrame>
      <p:sp>
        <p:nvSpPr>
          <p:cNvPr id="36"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7" name="对象 36"/>
          <p:cNvGraphicFramePr>
            <a:graphicFrameLocks noChangeAspect="1"/>
          </p:cNvGraphicFramePr>
          <p:nvPr>
            <p:extLst>
              <p:ext uri="{D42A27DB-BD31-4B8C-83A1-F6EECF244321}">
                <p14:modId xmlns:p14="http://schemas.microsoft.com/office/powerpoint/2010/main" val="3953079200"/>
              </p:ext>
            </p:extLst>
          </p:nvPr>
        </p:nvGraphicFramePr>
        <p:xfrm>
          <a:off x="2699792" y="3212976"/>
          <a:ext cx="2136237" cy="504056"/>
        </p:xfrm>
        <a:graphic>
          <a:graphicData uri="http://schemas.openxmlformats.org/presentationml/2006/ole">
            <mc:AlternateContent xmlns:mc="http://schemas.openxmlformats.org/markup-compatibility/2006">
              <mc:Choice xmlns:v="urn:schemas-microsoft-com:vml" Requires="v">
                <p:oleObj spid="_x0000_s11491" name="公式" r:id="rId5" imgW="850531" imgH="253890" progId="Equation.3">
                  <p:embed/>
                </p:oleObj>
              </mc:Choice>
              <mc:Fallback>
                <p:oleObj name="公式" r:id="rId5" imgW="850531" imgH="253890" progId="Equation.3">
                  <p:embed/>
                  <p:pic>
                    <p:nvPicPr>
                      <p:cNvPr id="0" name="Object 3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9792" y="3212976"/>
                        <a:ext cx="2136237" cy="504056"/>
                      </a:xfrm>
                      <a:prstGeom prst="rect">
                        <a:avLst/>
                      </a:prstGeom>
                      <a:noFill/>
                    </p:spPr>
                  </p:pic>
                </p:oleObj>
              </mc:Fallback>
            </mc:AlternateContent>
          </a:graphicData>
        </a:graphic>
      </p:graphicFrame>
      <p:sp>
        <p:nvSpPr>
          <p:cNvPr id="38" name="Rectangle 3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9" name="对象 38"/>
          <p:cNvGraphicFramePr>
            <a:graphicFrameLocks noChangeAspect="1"/>
          </p:cNvGraphicFramePr>
          <p:nvPr>
            <p:extLst>
              <p:ext uri="{D42A27DB-BD31-4B8C-83A1-F6EECF244321}">
                <p14:modId xmlns:p14="http://schemas.microsoft.com/office/powerpoint/2010/main" val="3601027837"/>
              </p:ext>
            </p:extLst>
          </p:nvPr>
        </p:nvGraphicFramePr>
        <p:xfrm>
          <a:off x="1331640" y="3573016"/>
          <a:ext cx="2588399" cy="617223"/>
        </p:xfrm>
        <a:graphic>
          <a:graphicData uri="http://schemas.openxmlformats.org/presentationml/2006/ole">
            <mc:AlternateContent xmlns:mc="http://schemas.openxmlformats.org/markup-compatibility/2006">
              <mc:Choice xmlns:v="urn:schemas-microsoft-com:vml" Requires="v">
                <p:oleObj spid="_x0000_s11492" name="公式" r:id="rId7" imgW="799753" imgH="253890" progId="Equation.3">
                  <p:embed/>
                </p:oleObj>
              </mc:Choice>
              <mc:Fallback>
                <p:oleObj name="公式" r:id="rId7" imgW="799753" imgH="253890" progId="Equation.3">
                  <p:embed/>
                  <p:pic>
                    <p:nvPicPr>
                      <p:cNvPr id="0" name="Object 3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31640" y="3573016"/>
                        <a:ext cx="2588399" cy="617223"/>
                      </a:xfrm>
                      <a:prstGeom prst="rect">
                        <a:avLst/>
                      </a:prstGeom>
                      <a:noFill/>
                    </p:spPr>
                  </p:pic>
                </p:oleObj>
              </mc:Fallback>
            </mc:AlternateContent>
          </a:graphicData>
        </a:graphic>
      </p:graphicFrame>
      <p:pic>
        <p:nvPicPr>
          <p:cNvPr id="11303" name="Picture 3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2020" y="4725144"/>
            <a:ext cx="2349670" cy="980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Rectangle 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1" name="对象 40"/>
          <p:cNvGraphicFramePr>
            <a:graphicFrameLocks noChangeAspect="1"/>
          </p:cNvGraphicFramePr>
          <p:nvPr>
            <p:extLst>
              <p:ext uri="{D42A27DB-BD31-4B8C-83A1-F6EECF244321}">
                <p14:modId xmlns:p14="http://schemas.microsoft.com/office/powerpoint/2010/main" val="1384505991"/>
              </p:ext>
            </p:extLst>
          </p:nvPr>
        </p:nvGraphicFramePr>
        <p:xfrm>
          <a:off x="2987824" y="4952324"/>
          <a:ext cx="4003645" cy="526368"/>
        </p:xfrm>
        <a:graphic>
          <a:graphicData uri="http://schemas.openxmlformats.org/presentationml/2006/ole">
            <mc:AlternateContent xmlns:mc="http://schemas.openxmlformats.org/markup-compatibility/2006">
              <mc:Choice xmlns:v="urn:schemas-microsoft-com:vml" Requires="v">
                <p:oleObj spid="_x0000_s11493" name="公式" r:id="rId10" imgW="1320227" imgH="190417" progId="Equation.3">
                  <p:embed/>
                </p:oleObj>
              </mc:Choice>
              <mc:Fallback>
                <p:oleObj name="公式" r:id="rId10" imgW="1320227" imgH="190417" progId="Equation.3">
                  <p:embed/>
                  <p:pic>
                    <p:nvPicPr>
                      <p:cNvPr id="0" name="Object 4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87824" y="4952324"/>
                        <a:ext cx="4003645" cy="526368"/>
                      </a:xfrm>
                      <a:prstGeom prst="rect">
                        <a:avLst/>
                      </a:prstGeom>
                      <a:noFill/>
                    </p:spPr>
                  </p:pic>
                </p:oleObj>
              </mc:Fallback>
            </mc:AlternateContent>
          </a:graphicData>
        </a:graphic>
      </p:graphicFrame>
      <p:sp>
        <p:nvSpPr>
          <p:cNvPr id="13"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
        <p:nvSpPr>
          <p:cNvPr id="14" name="Rectangle 2"/>
          <p:cNvSpPr txBox="1">
            <a:spLocks noChangeArrowheads="1"/>
          </p:cNvSpPr>
          <p:nvPr/>
        </p:nvSpPr>
        <p:spPr>
          <a:xfrm>
            <a:off x="353216" y="1500081"/>
            <a:ext cx="3210672" cy="492443"/>
          </a:xfrm>
          <a:prstGeom prst="rect">
            <a:avLst/>
          </a:prstGeom>
          <a:ln w="25400">
            <a:solidFill>
              <a:srgbClr val="7030A0"/>
            </a:solidFill>
          </a:ln>
        </p:spPr>
        <p:txBody>
          <a:bodyPr vert="horz" lIns="91440" tIns="45720" rIns="91440" bIns="45720" rtlCol="0" anchor="b">
            <a:normAutofit fontScale="77500" lnSpcReduction="2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buClr>
                <a:srgbClr val="FF0000"/>
              </a:buClr>
            </a:pPr>
            <a:r>
              <a:rPr lang="en-US" altLang="zh-CN" sz="3200" b="1" dirty="0">
                <a:solidFill>
                  <a:srgbClr val="FF0000"/>
                </a:solidFill>
                <a:latin typeface="+mn-ea"/>
                <a:ea typeface="+mn-ea"/>
              </a:rPr>
              <a:t>2</a:t>
            </a:r>
            <a:r>
              <a:rPr lang="zh-CN" altLang="en-US" sz="3200" b="1" dirty="0" smtClean="0">
                <a:solidFill>
                  <a:srgbClr val="FF0000"/>
                </a:solidFill>
                <a:latin typeface="+mn-ea"/>
                <a:ea typeface="+mn-ea"/>
              </a:rPr>
              <a:t>、功效系数处理方法</a:t>
            </a:r>
            <a:endParaRPr lang="zh-CN" altLang="en-US" sz="3200" b="1" dirty="0" smtClean="0">
              <a:solidFill>
                <a:srgbClr val="FF0000"/>
              </a:solidFill>
              <a:latin typeface="+mn-ea"/>
              <a:ea typeface="+mn-ea"/>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323528" y="404664"/>
            <a:ext cx="8496944" cy="6192688"/>
          </a:xfrm>
        </p:spPr>
        <p:txBody>
          <a:bodyPr>
            <a:noAutofit/>
          </a:bodyPr>
          <a:lstStyle/>
          <a:p>
            <a:pPr algn="l"/>
            <a:endParaRPr lang="en-US" altLang="zh-CN" sz="2600" dirty="0" smtClean="0">
              <a:solidFill>
                <a:schemeClr val="tx1"/>
              </a:solidFill>
              <a:latin typeface="+mn-ea"/>
            </a:endParaRPr>
          </a:p>
          <a:p>
            <a:pPr algn="l"/>
            <a:endParaRPr lang="en-US" altLang="zh-CN" sz="2600" dirty="0" smtClean="0">
              <a:solidFill>
                <a:schemeClr val="tx1"/>
              </a:solidFill>
              <a:latin typeface="+mn-ea"/>
            </a:endParaRPr>
          </a:p>
          <a:p>
            <a:pPr algn="l"/>
            <a:r>
              <a:rPr lang="zh-CN" altLang="zh-CN" sz="2600" dirty="0" smtClean="0">
                <a:solidFill>
                  <a:schemeClr val="tx1"/>
                </a:solidFill>
                <a:latin typeface="+mn-ea"/>
              </a:rPr>
              <a:t>上</a:t>
            </a:r>
            <a:r>
              <a:rPr lang="zh-CN" altLang="zh-CN" sz="2600" dirty="0">
                <a:solidFill>
                  <a:schemeClr val="tx1"/>
                </a:solidFill>
                <a:latin typeface="+mn-ea"/>
              </a:rPr>
              <a:t>式是对正指标而言的功效系数公式，</a:t>
            </a:r>
            <a:r>
              <a:rPr lang="zh-CN" altLang="zh-CN" sz="2600" dirty="0" smtClean="0">
                <a:solidFill>
                  <a:schemeClr val="tx1"/>
                </a:solidFill>
                <a:latin typeface="+mn-ea"/>
              </a:rPr>
              <a:t>满足</a:t>
            </a:r>
            <a:endParaRPr lang="en-US" altLang="zh-CN" sz="2600" dirty="0" smtClean="0">
              <a:solidFill>
                <a:schemeClr val="tx1"/>
              </a:solidFill>
              <a:latin typeface="+mn-ea"/>
            </a:endParaRPr>
          </a:p>
          <a:p>
            <a:pPr algn="l"/>
            <a:endParaRPr lang="en-US" altLang="zh-CN" sz="2800" dirty="0" smtClean="0">
              <a:solidFill>
                <a:schemeClr val="tx1"/>
              </a:solidFill>
            </a:endParaRPr>
          </a:p>
          <a:p>
            <a:pPr algn="l"/>
            <a:r>
              <a:rPr lang="zh-CN" altLang="zh-CN" sz="2600" dirty="0" smtClean="0">
                <a:solidFill>
                  <a:schemeClr val="tx1"/>
                </a:solidFill>
                <a:latin typeface="+mn-ea"/>
              </a:rPr>
              <a:t>当</a:t>
            </a:r>
            <a:r>
              <a:rPr lang="en-US" altLang="zh-CN" sz="2600" dirty="0" smtClean="0">
                <a:solidFill>
                  <a:schemeClr val="tx1"/>
                </a:solidFill>
                <a:latin typeface="+mn-ea"/>
              </a:rPr>
              <a:t>      </a:t>
            </a:r>
            <a:r>
              <a:rPr lang="zh-CN" altLang="zh-CN" sz="2600" dirty="0" smtClean="0">
                <a:solidFill>
                  <a:schemeClr val="tx1"/>
                </a:solidFill>
                <a:latin typeface="+mn-ea"/>
              </a:rPr>
              <a:t>达到</a:t>
            </a:r>
            <a:r>
              <a:rPr lang="zh-CN" altLang="zh-CN" sz="2600" dirty="0">
                <a:solidFill>
                  <a:schemeClr val="tx1"/>
                </a:solidFill>
                <a:latin typeface="+mn-ea"/>
              </a:rPr>
              <a:t>最佳值</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时</a:t>
            </a:r>
            <a:r>
              <a:rPr lang="zh-CN" altLang="zh-CN" sz="2600" dirty="0">
                <a:solidFill>
                  <a:schemeClr val="tx1"/>
                </a:solidFill>
                <a:latin typeface="+mn-ea"/>
              </a:rPr>
              <a:t>，</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a:t>
            </a:r>
            <a:endParaRPr lang="en-US" altLang="zh-CN" sz="2600" dirty="0" smtClean="0">
              <a:solidFill>
                <a:schemeClr val="tx1"/>
              </a:solidFill>
              <a:latin typeface="+mn-ea"/>
            </a:endParaRPr>
          </a:p>
          <a:p>
            <a:pPr algn="l"/>
            <a:r>
              <a:rPr lang="zh-CN" altLang="zh-CN" sz="2600" dirty="0" smtClean="0">
                <a:solidFill>
                  <a:schemeClr val="tx1"/>
                </a:solidFill>
                <a:latin typeface="+mn-ea"/>
              </a:rPr>
              <a:t>当</a:t>
            </a:r>
            <a:r>
              <a:rPr lang="en-US" altLang="zh-CN" sz="2600" dirty="0" smtClean="0">
                <a:solidFill>
                  <a:schemeClr val="tx1"/>
                </a:solidFill>
                <a:latin typeface="+mn-ea"/>
              </a:rPr>
              <a:t>      </a:t>
            </a:r>
            <a:r>
              <a:rPr lang="zh-CN" altLang="zh-CN" sz="2600" dirty="0" smtClean="0">
                <a:solidFill>
                  <a:schemeClr val="tx1"/>
                </a:solidFill>
                <a:latin typeface="+mn-ea"/>
              </a:rPr>
              <a:t>达到</a:t>
            </a:r>
            <a:r>
              <a:rPr lang="zh-CN" altLang="zh-CN" sz="2600" dirty="0">
                <a:solidFill>
                  <a:schemeClr val="tx1"/>
                </a:solidFill>
                <a:latin typeface="+mn-ea"/>
              </a:rPr>
              <a:t>最</a:t>
            </a:r>
            <a:r>
              <a:rPr lang="zh-CN" altLang="zh-CN" sz="2600" dirty="0" smtClean="0">
                <a:solidFill>
                  <a:schemeClr val="tx1"/>
                </a:solidFill>
                <a:latin typeface="+mn-ea"/>
              </a:rPr>
              <a:t>差值</a:t>
            </a:r>
            <a:r>
              <a:rPr lang="en-US" altLang="zh-CN" sz="2600" dirty="0" smtClean="0">
                <a:solidFill>
                  <a:schemeClr val="tx1"/>
                </a:solidFill>
                <a:latin typeface="+mn-ea"/>
              </a:rPr>
              <a:t>     </a:t>
            </a:r>
            <a:r>
              <a:rPr lang="zh-CN" altLang="zh-CN" sz="2600" dirty="0" smtClean="0">
                <a:solidFill>
                  <a:schemeClr val="tx1"/>
                </a:solidFill>
                <a:latin typeface="+mn-ea"/>
              </a:rPr>
              <a:t>时</a:t>
            </a:r>
            <a:r>
              <a:rPr lang="en-US" altLang="zh-CN" sz="2600" dirty="0" smtClean="0">
                <a:solidFill>
                  <a:schemeClr val="tx1"/>
                </a:solidFill>
                <a:latin typeface="+mn-ea"/>
              </a:rPr>
              <a:t> </a:t>
            </a:r>
            <a:r>
              <a:rPr lang="zh-CN" altLang="zh-CN" sz="2600" dirty="0" smtClean="0">
                <a:solidFill>
                  <a:schemeClr val="tx1"/>
                </a:solidFill>
                <a:latin typeface="+mn-ea"/>
              </a:rPr>
              <a:t>，</a:t>
            </a:r>
            <a:r>
              <a:rPr lang="en-US" altLang="zh-CN" sz="2600" dirty="0" smtClean="0">
                <a:solidFill>
                  <a:schemeClr val="tx1"/>
                </a:solidFill>
                <a:latin typeface="+mn-ea"/>
              </a:rPr>
              <a:t>        </a:t>
            </a:r>
            <a:r>
              <a:rPr lang="zh-CN" altLang="zh-CN" sz="2600" dirty="0">
                <a:solidFill>
                  <a:schemeClr val="tx1"/>
                </a:solidFill>
                <a:latin typeface="+mn-ea"/>
              </a:rPr>
              <a:t>；</a:t>
            </a:r>
            <a:r>
              <a:rPr lang="en-US" altLang="zh-CN" sz="2600" dirty="0">
                <a:solidFill>
                  <a:schemeClr val="tx1"/>
                </a:solidFill>
                <a:latin typeface="+mn-ea"/>
              </a:rPr>
              <a:t> </a:t>
            </a:r>
            <a:endParaRPr lang="en-US" altLang="zh-CN" sz="2600" dirty="0" smtClean="0">
              <a:solidFill>
                <a:schemeClr val="tx1"/>
              </a:solidFill>
              <a:latin typeface="+mn-ea"/>
            </a:endParaRPr>
          </a:p>
          <a:p>
            <a:pPr algn="l"/>
            <a:r>
              <a:rPr lang="en-US" altLang="zh-CN" sz="2600" dirty="0" smtClean="0">
                <a:solidFill>
                  <a:srgbClr val="FF0000"/>
                </a:solidFill>
                <a:latin typeface="+mn-ea"/>
              </a:rPr>
              <a:t>         </a:t>
            </a:r>
            <a:r>
              <a:rPr lang="zh-CN" altLang="zh-CN" sz="2600" dirty="0" smtClean="0">
                <a:solidFill>
                  <a:srgbClr val="FF0000"/>
                </a:solidFill>
                <a:latin typeface="+mn-ea"/>
              </a:rPr>
              <a:t>离</a:t>
            </a:r>
            <a:r>
              <a:rPr lang="zh-CN" altLang="zh-CN" sz="2600" dirty="0">
                <a:solidFill>
                  <a:srgbClr val="FF0000"/>
                </a:solidFill>
                <a:latin typeface="+mn-ea"/>
              </a:rPr>
              <a:t>最佳值</a:t>
            </a:r>
            <a:r>
              <a:rPr lang="en-US" altLang="zh-CN" sz="2600" dirty="0">
                <a:solidFill>
                  <a:srgbClr val="FF0000"/>
                </a:solidFill>
                <a:latin typeface="+mn-ea"/>
              </a:rPr>
              <a:t> </a:t>
            </a:r>
            <a:r>
              <a:rPr lang="en-US" altLang="zh-CN" sz="2600" dirty="0" smtClean="0">
                <a:solidFill>
                  <a:srgbClr val="FF0000"/>
                </a:solidFill>
                <a:latin typeface="+mn-ea"/>
              </a:rPr>
              <a:t>     </a:t>
            </a:r>
            <a:r>
              <a:rPr lang="zh-CN" altLang="zh-CN" sz="2600" dirty="0" smtClean="0">
                <a:solidFill>
                  <a:srgbClr val="FF0000"/>
                </a:solidFill>
                <a:latin typeface="+mn-ea"/>
              </a:rPr>
              <a:t>越</a:t>
            </a:r>
            <a:r>
              <a:rPr lang="zh-CN" altLang="zh-CN" sz="2600" dirty="0">
                <a:solidFill>
                  <a:srgbClr val="FF0000"/>
                </a:solidFill>
                <a:latin typeface="+mn-ea"/>
              </a:rPr>
              <a:t>近，</a:t>
            </a:r>
            <a:r>
              <a:rPr lang="en-US" altLang="zh-CN" sz="2600" dirty="0">
                <a:solidFill>
                  <a:srgbClr val="FF0000"/>
                </a:solidFill>
                <a:latin typeface="+mn-ea"/>
              </a:rPr>
              <a:t> </a:t>
            </a:r>
            <a:r>
              <a:rPr lang="en-US" altLang="zh-CN" sz="2600" dirty="0" smtClean="0">
                <a:solidFill>
                  <a:srgbClr val="FF0000"/>
                </a:solidFill>
                <a:latin typeface="+mn-ea"/>
              </a:rPr>
              <a:t>       </a:t>
            </a:r>
            <a:r>
              <a:rPr lang="zh-CN" altLang="zh-CN" sz="2600" dirty="0" smtClean="0">
                <a:solidFill>
                  <a:srgbClr val="FF0000"/>
                </a:solidFill>
                <a:latin typeface="+mn-ea"/>
              </a:rPr>
              <a:t>越</a:t>
            </a:r>
            <a:r>
              <a:rPr lang="zh-CN" altLang="zh-CN" sz="2600" dirty="0">
                <a:solidFill>
                  <a:srgbClr val="FF0000"/>
                </a:solidFill>
                <a:latin typeface="+mn-ea"/>
              </a:rPr>
              <a:t>接近于</a:t>
            </a:r>
            <a:r>
              <a:rPr lang="en-US" altLang="zh-CN" sz="2600" dirty="0">
                <a:solidFill>
                  <a:srgbClr val="FF0000"/>
                </a:solidFill>
                <a:latin typeface="+mn-ea"/>
              </a:rPr>
              <a:t>1</a:t>
            </a:r>
            <a:r>
              <a:rPr lang="zh-CN" altLang="zh-CN" sz="2600" dirty="0" smtClean="0">
                <a:solidFill>
                  <a:srgbClr val="FF0000"/>
                </a:solidFill>
                <a:latin typeface="+mn-ea"/>
              </a:rPr>
              <a:t>，反之</a:t>
            </a:r>
            <a:r>
              <a:rPr lang="zh-CN" altLang="zh-CN" sz="2600" dirty="0">
                <a:solidFill>
                  <a:srgbClr val="FF0000"/>
                </a:solidFill>
                <a:latin typeface="+mn-ea"/>
              </a:rPr>
              <a:t>，越接近于零。</a:t>
            </a:r>
          </a:p>
          <a:p>
            <a:pPr algn="l"/>
            <a:r>
              <a:rPr lang="en-US" altLang="zh-CN" sz="2600" dirty="0" smtClean="0">
                <a:solidFill>
                  <a:schemeClr val="tx1"/>
                </a:solidFill>
                <a:latin typeface="+mn-ea"/>
              </a:rPr>
              <a:t>         </a:t>
            </a:r>
            <a:r>
              <a:rPr lang="zh-CN" altLang="zh-CN" sz="2600" dirty="0" smtClean="0">
                <a:solidFill>
                  <a:schemeClr val="tx1"/>
                </a:solidFill>
                <a:latin typeface="+mn-ea"/>
              </a:rPr>
              <a:t>对于</a:t>
            </a:r>
            <a:r>
              <a:rPr lang="zh-CN" altLang="zh-CN" sz="2600" dirty="0">
                <a:solidFill>
                  <a:schemeClr val="tx1"/>
                </a:solidFill>
                <a:latin typeface="+mn-ea"/>
              </a:rPr>
              <a:t>逆指标，如果还未进行正指标化处理，则相应的功效系数计算公式应为： </a:t>
            </a:r>
            <a:endParaRPr lang="en-US" altLang="zh-CN" sz="2600" dirty="0" smtClean="0">
              <a:solidFill>
                <a:schemeClr val="tx1"/>
              </a:solidFill>
              <a:latin typeface="+mn-ea"/>
            </a:endParaRPr>
          </a:p>
          <a:p>
            <a:pPr algn="l"/>
            <a:endParaRPr lang="en-US" altLang="zh-CN" sz="2600" dirty="0" smtClean="0">
              <a:solidFill>
                <a:schemeClr val="tx1"/>
              </a:solidFill>
              <a:latin typeface="+mn-ea"/>
            </a:endParaRPr>
          </a:p>
          <a:p>
            <a:pPr algn="l"/>
            <a:r>
              <a:rPr lang="en-US" altLang="zh-CN" sz="2600" dirty="0">
                <a:solidFill>
                  <a:schemeClr val="tx1"/>
                </a:solidFill>
                <a:latin typeface="+mn-ea"/>
              </a:rPr>
              <a:t> </a:t>
            </a:r>
            <a:r>
              <a:rPr lang="en-US" altLang="zh-CN" sz="2600" dirty="0" smtClean="0">
                <a:solidFill>
                  <a:schemeClr val="tx1"/>
                </a:solidFill>
                <a:latin typeface="+mn-ea"/>
              </a:rPr>
              <a:t>                                                                               </a:t>
            </a:r>
            <a:endParaRPr lang="en-US" altLang="zh-CN" sz="2600" dirty="0" smtClean="0">
              <a:solidFill>
                <a:schemeClr val="tx1"/>
              </a:solidFill>
              <a:latin typeface="+mn-ea"/>
            </a:endParaRPr>
          </a:p>
          <a:p>
            <a:pPr algn="l"/>
            <a:endParaRPr lang="en-US" altLang="zh-CN" sz="2600" dirty="0">
              <a:solidFill>
                <a:srgbClr val="FF0000"/>
              </a:solidFill>
              <a:latin typeface="+mn-ea"/>
            </a:endParaRPr>
          </a:p>
          <a:p>
            <a:pPr algn="l"/>
            <a:r>
              <a:rPr lang="zh-CN" altLang="zh-CN" sz="2600" dirty="0" smtClean="0">
                <a:solidFill>
                  <a:srgbClr val="FF0000"/>
                </a:solidFill>
                <a:latin typeface="+mn-ea"/>
              </a:rPr>
              <a:t>上</a:t>
            </a:r>
            <a:r>
              <a:rPr lang="zh-CN" altLang="zh-CN" sz="2600" dirty="0">
                <a:solidFill>
                  <a:srgbClr val="FF0000"/>
                </a:solidFill>
                <a:latin typeface="+mn-ea"/>
              </a:rPr>
              <a:t>式同样</a:t>
            </a:r>
            <a:r>
              <a:rPr lang="zh-CN" altLang="zh-CN" sz="2600" dirty="0" smtClean="0">
                <a:solidFill>
                  <a:srgbClr val="FF0000"/>
                </a:solidFill>
                <a:latin typeface="+mn-ea"/>
              </a:rPr>
              <a:t>满足</a:t>
            </a:r>
            <a:r>
              <a:rPr lang="zh-CN" altLang="en-US" sz="2600" dirty="0" smtClean="0">
                <a:solidFill>
                  <a:srgbClr val="FF0000"/>
                </a:solidFill>
                <a:latin typeface="+mn-ea"/>
              </a:rPr>
              <a:t>上 规律</a:t>
            </a:r>
            <a:endParaRPr lang="en-US" altLang="zh-CN" sz="2600" dirty="0">
              <a:solidFill>
                <a:srgbClr val="FF0000"/>
              </a:solidFill>
              <a:latin typeface="+mn-ea"/>
            </a:endParaRPr>
          </a:p>
          <a:p>
            <a:pPr algn="l"/>
            <a:endParaRPr lang="zh-CN" altLang="en-US" sz="2800" dirty="0">
              <a:solidFill>
                <a:schemeClr val="tx1"/>
              </a:solidFill>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val="12239436"/>
              </p:ext>
            </p:extLst>
          </p:nvPr>
        </p:nvGraphicFramePr>
        <p:xfrm>
          <a:off x="6948264" y="1340768"/>
          <a:ext cx="1512168" cy="507657"/>
        </p:xfrm>
        <a:graphic>
          <a:graphicData uri="http://schemas.openxmlformats.org/presentationml/2006/ole">
            <mc:AlternateContent xmlns:mc="http://schemas.openxmlformats.org/markup-compatibility/2006">
              <mc:Choice xmlns:v="urn:schemas-microsoft-com:vml" Requires="v">
                <p:oleObj spid="_x0000_s13842" name="公式" r:id="rId3" imgW="571252" imgH="215806" progId="Equation.3">
                  <p:embed/>
                </p:oleObj>
              </mc:Choice>
              <mc:Fallback>
                <p:oleObj name="公式" r:id="rId3" imgW="571252" imgH="215806"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1340768"/>
                        <a:ext cx="1512168" cy="507657"/>
                      </a:xfrm>
                      <a:prstGeom prst="rect">
                        <a:avLst/>
                      </a:prstGeom>
                      <a:noFill/>
                    </p:spPr>
                  </p:pic>
                </p:oleObj>
              </mc:Fallback>
            </mc:AlternateContent>
          </a:graphicData>
        </a:graphic>
      </p:graphicFrame>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2407149194"/>
              </p:ext>
            </p:extLst>
          </p:nvPr>
        </p:nvGraphicFramePr>
        <p:xfrm>
          <a:off x="827584" y="2276872"/>
          <a:ext cx="395536" cy="535137"/>
        </p:xfrm>
        <a:graphic>
          <a:graphicData uri="http://schemas.openxmlformats.org/presentationml/2006/ole">
            <mc:AlternateContent xmlns:mc="http://schemas.openxmlformats.org/markup-compatibility/2006">
              <mc:Choice xmlns:v="urn:schemas-microsoft-com:vml" Requires="v">
                <p:oleObj spid="_x0000_s13843" name="公式" r:id="rId5" imgW="164885" imgH="215619" progId="Equation.3">
                  <p:embed/>
                </p:oleObj>
              </mc:Choice>
              <mc:Fallback>
                <p:oleObj name="公式" r:id="rId5" imgW="164885" imgH="215619"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584" y="2276872"/>
                        <a:ext cx="395536" cy="535137"/>
                      </a:xfrm>
                      <a:prstGeom prst="rect">
                        <a:avLst/>
                      </a:prstGeom>
                      <a:noFill/>
                    </p:spPr>
                  </p:pic>
                </p:oleObj>
              </mc:Fallback>
            </mc:AlternateContent>
          </a:graphicData>
        </a:graphic>
      </p:graphicFrame>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1859378359"/>
              </p:ext>
            </p:extLst>
          </p:nvPr>
        </p:nvGraphicFramePr>
        <p:xfrm>
          <a:off x="2987824" y="2420888"/>
          <a:ext cx="375694" cy="360040"/>
        </p:xfrm>
        <a:graphic>
          <a:graphicData uri="http://schemas.openxmlformats.org/presentationml/2006/ole">
            <mc:AlternateContent xmlns:mc="http://schemas.openxmlformats.org/markup-compatibility/2006">
              <mc:Choice xmlns:v="urn:schemas-microsoft-com:vml" Requires="v">
                <p:oleObj spid="_x0000_s13844" name="公式" r:id="rId7" imgW="228501" imgH="215806" progId="Equation.3">
                  <p:embed/>
                </p:oleObj>
              </mc:Choice>
              <mc:Fallback>
                <p:oleObj name="公式" r:id="rId7" imgW="228501" imgH="215806"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7824" y="2420888"/>
                        <a:ext cx="375694" cy="360040"/>
                      </a:xfrm>
                      <a:prstGeom prst="rect">
                        <a:avLst/>
                      </a:prstGeom>
                      <a:noFill/>
                    </p:spPr>
                  </p:pic>
                </p:oleObj>
              </mc:Fallback>
            </mc:AlternateContent>
          </a:graphicData>
        </a:graphic>
      </p:graphicFrame>
      <p:sp>
        <p:nvSpPr>
          <p:cNvPr id="10"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val="3911207381"/>
              </p:ext>
            </p:extLst>
          </p:nvPr>
        </p:nvGraphicFramePr>
        <p:xfrm>
          <a:off x="3995936" y="2420888"/>
          <a:ext cx="686169" cy="404664"/>
        </p:xfrm>
        <a:graphic>
          <a:graphicData uri="http://schemas.openxmlformats.org/presentationml/2006/ole">
            <mc:AlternateContent xmlns:mc="http://schemas.openxmlformats.org/markup-compatibility/2006">
              <mc:Choice xmlns:v="urn:schemas-microsoft-com:vml" Requires="v">
                <p:oleObj spid="_x0000_s13845" name="公式" r:id="rId9" imgW="368140" imgH="215806" progId="Equation.3">
                  <p:embed/>
                </p:oleObj>
              </mc:Choice>
              <mc:Fallback>
                <p:oleObj name="公式" r:id="rId9" imgW="368140" imgH="215806"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95936" y="2420888"/>
                        <a:ext cx="686169" cy="404664"/>
                      </a:xfrm>
                      <a:prstGeom prst="rect">
                        <a:avLst/>
                      </a:prstGeom>
                      <a:noFill/>
                    </p:spPr>
                  </p:pic>
                </p:oleObj>
              </mc:Fallback>
            </mc:AlternateContent>
          </a:graphicData>
        </a:graphic>
      </p:graphicFrame>
      <p:graphicFrame>
        <p:nvGraphicFramePr>
          <p:cNvPr id="12" name="对象 11"/>
          <p:cNvGraphicFramePr>
            <a:graphicFrameLocks noChangeAspect="1"/>
          </p:cNvGraphicFramePr>
          <p:nvPr>
            <p:extLst>
              <p:ext uri="{D42A27DB-BD31-4B8C-83A1-F6EECF244321}">
                <p14:modId xmlns:p14="http://schemas.microsoft.com/office/powerpoint/2010/main" val="2233475999"/>
              </p:ext>
            </p:extLst>
          </p:nvPr>
        </p:nvGraphicFramePr>
        <p:xfrm>
          <a:off x="755576" y="2852936"/>
          <a:ext cx="395288" cy="534988"/>
        </p:xfrm>
        <a:graphic>
          <a:graphicData uri="http://schemas.openxmlformats.org/presentationml/2006/ole">
            <mc:AlternateContent xmlns:mc="http://schemas.openxmlformats.org/markup-compatibility/2006">
              <mc:Choice xmlns:v="urn:schemas-microsoft-com:vml" Requires="v">
                <p:oleObj spid="_x0000_s13846" name="公式" r:id="rId11" imgW="164885" imgH="215619" progId="Equation.3">
                  <p:embed/>
                </p:oleObj>
              </mc:Choice>
              <mc:Fallback>
                <p:oleObj name="公式" r:id="rId11" imgW="164885" imgH="215619" progId="Equation.3">
                  <p:embed/>
                  <p:pic>
                    <p:nvPicPr>
                      <p:cNvPr id="0" name="对象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5576" y="2852936"/>
                        <a:ext cx="395288"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1039148594"/>
              </p:ext>
            </p:extLst>
          </p:nvPr>
        </p:nvGraphicFramePr>
        <p:xfrm>
          <a:off x="2915816" y="2852936"/>
          <a:ext cx="395536" cy="454866"/>
        </p:xfrm>
        <a:graphic>
          <a:graphicData uri="http://schemas.openxmlformats.org/presentationml/2006/ole">
            <mc:AlternateContent xmlns:mc="http://schemas.openxmlformats.org/markup-compatibility/2006">
              <mc:Choice xmlns:v="urn:schemas-microsoft-com:vml" Requires="v">
                <p:oleObj spid="_x0000_s13847" name="公式" r:id="rId12" imgW="190335" imgH="215713" progId="Equation.3">
                  <p:embed/>
                </p:oleObj>
              </mc:Choice>
              <mc:Fallback>
                <p:oleObj name="公式" r:id="rId12" imgW="190335" imgH="215713" progId="Equation.3">
                  <p:embed/>
                  <p:pic>
                    <p:nvPicPr>
                      <p:cNvPr id="0" name="Object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915816" y="2852936"/>
                        <a:ext cx="395536" cy="454866"/>
                      </a:xfrm>
                      <a:prstGeom prst="rect">
                        <a:avLst/>
                      </a:prstGeom>
                      <a:noFill/>
                    </p:spPr>
                  </p:pic>
                </p:oleObj>
              </mc:Fallback>
            </mc:AlternateContent>
          </a:graphicData>
        </a:graphic>
      </p:graphicFrame>
      <p:sp>
        <p:nvSpPr>
          <p:cNvPr id="15"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2891988578"/>
              </p:ext>
            </p:extLst>
          </p:nvPr>
        </p:nvGraphicFramePr>
        <p:xfrm>
          <a:off x="3851920" y="2852936"/>
          <a:ext cx="849720" cy="476672"/>
        </p:xfrm>
        <a:graphic>
          <a:graphicData uri="http://schemas.openxmlformats.org/presentationml/2006/ole">
            <mc:AlternateContent xmlns:mc="http://schemas.openxmlformats.org/markup-compatibility/2006">
              <mc:Choice xmlns:v="urn:schemas-microsoft-com:vml" Requires="v">
                <p:oleObj spid="_x0000_s13848" name="公式" r:id="rId14" imgW="393359" imgH="215713" progId="Equation.3">
                  <p:embed/>
                </p:oleObj>
              </mc:Choice>
              <mc:Fallback>
                <p:oleObj name="公式" r:id="rId14" imgW="393359" imgH="215713" progId="Equation.3">
                  <p:embed/>
                  <p:pic>
                    <p:nvPicPr>
                      <p:cNvPr id="0" name="Object 1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51920" y="2852936"/>
                        <a:ext cx="849720" cy="476672"/>
                      </a:xfrm>
                      <a:prstGeom prst="rect">
                        <a:avLst/>
                      </a:prstGeom>
                      <a:noFill/>
                    </p:spPr>
                  </p:pic>
                </p:oleObj>
              </mc:Fallback>
            </mc:AlternateContent>
          </a:graphicData>
        </a:graphic>
      </p:graphicFrame>
      <p:graphicFrame>
        <p:nvGraphicFramePr>
          <p:cNvPr id="17" name="对象 16"/>
          <p:cNvGraphicFramePr>
            <a:graphicFrameLocks noChangeAspect="1"/>
          </p:cNvGraphicFramePr>
          <p:nvPr>
            <p:extLst>
              <p:ext uri="{D42A27DB-BD31-4B8C-83A1-F6EECF244321}">
                <p14:modId xmlns:p14="http://schemas.microsoft.com/office/powerpoint/2010/main" val="3830825033"/>
              </p:ext>
            </p:extLst>
          </p:nvPr>
        </p:nvGraphicFramePr>
        <p:xfrm>
          <a:off x="827584" y="3284984"/>
          <a:ext cx="395288" cy="534987"/>
        </p:xfrm>
        <a:graphic>
          <a:graphicData uri="http://schemas.openxmlformats.org/presentationml/2006/ole">
            <mc:AlternateContent xmlns:mc="http://schemas.openxmlformats.org/markup-compatibility/2006">
              <mc:Choice xmlns:v="urn:schemas-microsoft-com:vml" Requires="v">
                <p:oleObj spid="_x0000_s13849" name="公式" r:id="rId16" imgW="164885" imgH="215619" progId="Equation.3">
                  <p:embed/>
                </p:oleObj>
              </mc:Choice>
              <mc:Fallback>
                <p:oleObj name="公式" r:id="rId16" imgW="164885" imgH="215619" progId="Equation.3">
                  <p:embed/>
                  <p:pic>
                    <p:nvPicPr>
                      <p:cNvPr id="0" name="对象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584" y="3284984"/>
                        <a:ext cx="395288"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对象 17"/>
          <p:cNvGraphicFramePr>
            <a:graphicFrameLocks noChangeAspect="1"/>
          </p:cNvGraphicFramePr>
          <p:nvPr>
            <p:extLst>
              <p:ext uri="{D42A27DB-BD31-4B8C-83A1-F6EECF244321}">
                <p14:modId xmlns:p14="http://schemas.microsoft.com/office/powerpoint/2010/main" val="950912516"/>
              </p:ext>
            </p:extLst>
          </p:nvPr>
        </p:nvGraphicFramePr>
        <p:xfrm>
          <a:off x="2555776" y="3356992"/>
          <a:ext cx="374650" cy="358775"/>
        </p:xfrm>
        <a:graphic>
          <a:graphicData uri="http://schemas.openxmlformats.org/presentationml/2006/ole">
            <mc:AlternateContent xmlns:mc="http://schemas.openxmlformats.org/markup-compatibility/2006">
              <mc:Choice xmlns:v="urn:schemas-microsoft-com:vml" Requires="v">
                <p:oleObj spid="_x0000_s13850" name="公式" r:id="rId17" imgW="228501" imgH="215806" progId="Equation.3">
                  <p:embed/>
                </p:oleObj>
              </mc:Choice>
              <mc:Fallback>
                <p:oleObj name="公式" r:id="rId17" imgW="228501" imgH="215806" progId="Equation.3">
                  <p:embed/>
                  <p:pic>
                    <p:nvPicPr>
                      <p:cNvPr id="0" name="对象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55776" y="3356992"/>
                        <a:ext cx="3746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 name="对象 18"/>
          <p:cNvGraphicFramePr>
            <a:graphicFrameLocks noChangeAspect="1"/>
          </p:cNvGraphicFramePr>
          <p:nvPr>
            <p:extLst>
              <p:ext uri="{D42A27DB-BD31-4B8C-83A1-F6EECF244321}">
                <p14:modId xmlns:p14="http://schemas.microsoft.com/office/powerpoint/2010/main" val="2140481062"/>
              </p:ext>
            </p:extLst>
          </p:nvPr>
        </p:nvGraphicFramePr>
        <p:xfrm>
          <a:off x="3853617" y="3356992"/>
          <a:ext cx="687388" cy="404812"/>
        </p:xfrm>
        <a:graphic>
          <a:graphicData uri="http://schemas.openxmlformats.org/presentationml/2006/ole">
            <mc:AlternateContent xmlns:mc="http://schemas.openxmlformats.org/markup-compatibility/2006">
              <mc:Choice xmlns:v="urn:schemas-microsoft-com:vml" Requires="v">
                <p:oleObj spid="_x0000_s13851" name="公式" r:id="rId18" imgW="368140" imgH="215806" progId="Equation.3">
                  <p:embed/>
                </p:oleObj>
              </mc:Choice>
              <mc:Fallback>
                <p:oleObj name="公式" r:id="rId18" imgW="368140" imgH="215806" progId="Equation.3">
                  <p:embed/>
                  <p:pic>
                    <p:nvPicPr>
                      <p:cNvPr id="0" name="对象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53617" y="3356992"/>
                        <a:ext cx="687388" cy="404812"/>
                      </a:xfrm>
                      <a:prstGeom prst="rect">
                        <a:avLst/>
                      </a:prstGeom>
                      <a:noFill/>
                      <a:ln>
                        <a:noFill/>
                      </a:ln>
                    </p:spPr>
                  </p:pic>
                </p:oleObj>
              </mc:Fallback>
            </mc:AlternateContent>
          </a:graphicData>
        </a:graphic>
      </p:graphicFrame>
      <p:pic>
        <p:nvPicPr>
          <p:cNvPr id="13333" name="Picture 21"/>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611560" y="5441399"/>
            <a:ext cx="1512168" cy="770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val="1343537073"/>
              </p:ext>
            </p:extLst>
          </p:nvPr>
        </p:nvGraphicFramePr>
        <p:xfrm>
          <a:off x="2915816" y="5633946"/>
          <a:ext cx="3053843" cy="385096"/>
        </p:xfrm>
        <a:graphic>
          <a:graphicData uri="http://schemas.openxmlformats.org/presentationml/2006/ole">
            <mc:AlternateContent xmlns:mc="http://schemas.openxmlformats.org/markup-compatibility/2006">
              <mc:Choice xmlns:v="urn:schemas-microsoft-com:vml" Requires="v">
                <p:oleObj spid="_x0000_s13852" name="公式" r:id="rId20" imgW="1320227" imgH="190417" progId="Equation.3">
                  <p:embed/>
                </p:oleObj>
              </mc:Choice>
              <mc:Fallback>
                <p:oleObj name="公式" r:id="rId20" imgW="1320227" imgH="190417" progId="Equation.3">
                  <p:embed/>
                  <p:pic>
                    <p:nvPicPr>
                      <p:cNvPr id="0" name="Object 2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915816" y="5633946"/>
                        <a:ext cx="3053843" cy="385096"/>
                      </a:xfrm>
                      <a:prstGeom prst="rect">
                        <a:avLst/>
                      </a:prstGeom>
                      <a:noFill/>
                    </p:spPr>
                  </p:pic>
                </p:oleObj>
              </mc:Fallback>
            </mc:AlternateContent>
          </a:graphicData>
        </a:graphic>
      </p:graphicFrame>
      <p:sp>
        <p:nvSpPr>
          <p:cNvPr id="22" name="标题 1"/>
          <p:cNvSpPr>
            <a:spLocks noGrp="1"/>
          </p:cNvSpPr>
          <p:nvPr>
            <p:ph type="ctrTitle"/>
          </p:nvPr>
        </p:nvSpPr>
        <p:spPr>
          <a:xfrm>
            <a:off x="6660232" y="5441399"/>
            <a:ext cx="1656184" cy="671599"/>
          </a:xfrm>
        </p:spPr>
        <p:txBody>
          <a:bodyPr>
            <a:normAutofit/>
          </a:bodyPr>
          <a:lstStyle/>
          <a:p>
            <a:pPr algn="l"/>
            <a:r>
              <a:rPr lang="en-US" altLang="zh-CN" sz="3200" dirty="0" smtClean="0">
                <a:solidFill>
                  <a:schemeClr val="tx1"/>
                </a:solidFill>
              </a:rPr>
              <a:t> </a:t>
            </a:r>
            <a:r>
              <a:rPr lang="zh-CN" altLang="en-US" sz="2600" dirty="0" smtClean="0">
                <a:solidFill>
                  <a:schemeClr val="tx1"/>
                </a:solidFill>
                <a:latin typeface="+mn-ea"/>
                <a:ea typeface="+mn-ea"/>
              </a:rPr>
              <a:t>（</a:t>
            </a:r>
            <a:r>
              <a:rPr lang="en-US" altLang="zh-CN" sz="2600" dirty="0" smtClean="0">
                <a:solidFill>
                  <a:schemeClr val="tx1"/>
                </a:solidFill>
                <a:latin typeface="+mn-ea"/>
                <a:ea typeface="+mn-ea"/>
              </a:rPr>
              <a:t>15.9</a:t>
            </a:r>
            <a:r>
              <a:rPr lang="zh-CN" altLang="en-US" sz="2600" dirty="0" smtClean="0">
                <a:solidFill>
                  <a:schemeClr val="tx1"/>
                </a:solidFill>
                <a:latin typeface="+mn-ea"/>
                <a:ea typeface="+mn-ea"/>
              </a:rPr>
              <a:t>）</a:t>
            </a:r>
            <a:endParaRPr lang="zh-CN" altLang="en-US" sz="2600" b="1" dirty="0">
              <a:solidFill>
                <a:srgbClr val="FF0000"/>
              </a:solidFill>
              <a:latin typeface="+mn-ea"/>
              <a:ea typeface="+mn-ea"/>
            </a:endParaRPr>
          </a:p>
        </p:txBody>
      </p:sp>
      <p:sp>
        <p:nvSpPr>
          <p:cNvPr id="24"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503548" y="1220858"/>
            <a:ext cx="8136904" cy="5328592"/>
          </a:xfrm>
        </p:spPr>
        <p:txBody>
          <a:bodyPr>
            <a:noAutofit/>
          </a:bodyPr>
          <a:lstStyle/>
          <a:p>
            <a:pPr algn="l"/>
            <a:r>
              <a:rPr lang="en-US" altLang="zh-CN" sz="2600" dirty="0" smtClean="0">
                <a:solidFill>
                  <a:schemeClr val="tx1"/>
                </a:solidFill>
                <a:latin typeface="+mn-ea"/>
              </a:rPr>
              <a:t>        </a:t>
            </a:r>
            <a:r>
              <a:rPr lang="zh-CN" altLang="zh-CN" sz="2600" dirty="0" smtClean="0">
                <a:solidFill>
                  <a:schemeClr val="tx1"/>
                </a:solidFill>
                <a:latin typeface="+mn-ea"/>
              </a:rPr>
              <a:t>可见</a:t>
            </a:r>
            <a:r>
              <a:rPr lang="zh-CN" altLang="zh-CN" sz="2600" dirty="0">
                <a:solidFill>
                  <a:schemeClr val="tx1"/>
                </a:solidFill>
                <a:latin typeface="+mn-ea"/>
              </a:rPr>
              <a:t>，我们可以从</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值</a:t>
            </a:r>
            <a:r>
              <a:rPr lang="zh-CN" altLang="zh-CN" sz="2600" dirty="0">
                <a:solidFill>
                  <a:schemeClr val="tx1"/>
                </a:solidFill>
                <a:latin typeface="+mn-ea"/>
              </a:rPr>
              <a:t>的大小来比较评价对象</a:t>
            </a:r>
            <a:r>
              <a:rPr lang="en-US" altLang="zh-CN" sz="2600" dirty="0">
                <a:solidFill>
                  <a:schemeClr val="tx1"/>
                </a:solidFill>
                <a:latin typeface="+mn-ea"/>
              </a:rPr>
              <a:t> </a:t>
            </a:r>
            <a:r>
              <a:rPr lang="zh-CN" altLang="zh-CN" sz="2600" dirty="0">
                <a:solidFill>
                  <a:schemeClr val="tx1"/>
                </a:solidFill>
                <a:latin typeface="+mn-ea"/>
              </a:rPr>
              <a:t>接近第</a:t>
            </a:r>
            <a:r>
              <a:rPr lang="en-US" altLang="zh-CN" sz="2600" dirty="0">
                <a:solidFill>
                  <a:schemeClr val="tx1"/>
                </a:solidFill>
                <a:latin typeface="+mn-ea"/>
              </a:rPr>
              <a:t> </a:t>
            </a:r>
            <a:r>
              <a:rPr lang="zh-CN" altLang="zh-CN" sz="2600" dirty="0">
                <a:solidFill>
                  <a:schemeClr val="tx1"/>
                </a:solidFill>
                <a:latin typeface="+mn-ea"/>
              </a:rPr>
              <a:t>项指标满意值的程度，</a:t>
            </a:r>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值</a:t>
            </a:r>
            <a:r>
              <a:rPr lang="zh-CN" altLang="zh-CN" sz="2600" dirty="0">
                <a:solidFill>
                  <a:schemeClr val="tx1"/>
                </a:solidFill>
                <a:latin typeface="+mn-ea"/>
              </a:rPr>
              <a:t>越大越理想。通过上面两个式子进行无量纲化，当指标实际值达到最差状态时，功效系数值</a:t>
            </a:r>
            <a:r>
              <a:rPr lang="zh-CN" altLang="zh-CN" sz="2600" dirty="0" smtClean="0">
                <a:solidFill>
                  <a:schemeClr val="tx1"/>
                </a:solidFill>
                <a:latin typeface="+mn-ea"/>
              </a:rPr>
              <a:t>为</a:t>
            </a:r>
            <a:r>
              <a:rPr lang="en-US" altLang="zh-CN" sz="2600" dirty="0" smtClean="0">
                <a:solidFill>
                  <a:schemeClr val="tx1"/>
                </a:solidFill>
                <a:latin typeface="+mn-ea"/>
              </a:rPr>
              <a:t>0</a:t>
            </a:r>
            <a:r>
              <a:rPr lang="zh-CN" altLang="zh-CN" sz="2600" dirty="0" smtClean="0">
                <a:solidFill>
                  <a:schemeClr val="tx1"/>
                </a:solidFill>
                <a:latin typeface="+mn-ea"/>
              </a:rPr>
              <a:t>，</a:t>
            </a:r>
            <a:r>
              <a:rPr lang="zh-CN" altLang="zh-CN" sz="2600" dirty="0">
                <a:solidFill>
                  <a:schemeClr val="tx1"/>
                </a:solidFill>
                <a:latin typeface="+mn-ea"/>
              </a:rPr>
              <a:t>这可能给指标评价值的综合带来不便，为解决这个问题，可以采用改进的功效系数法，相应的计算公式为：</a:t>
            </a:r>
          </a:p>
          <a:p>
            <a:pPr algn="l"/>
            <a:endParaRPr lang="en-US" altLang="zh-CN" sz="2800" dirty="0" smtClean="0">
              <a:solidFill>
                <a:schemeClr val="tx1"/>
              </a:solidFill>
            </a:endParaRPr>
          </a:p>
          <a:p>
            <a:pPr algn="l"/>
            <a:r>
              <a:rPr lang="zh-CN" altLang="zh-CN" sz="2800" dirty="0">
                <a:solidFill>
                  <a:srgbClr val="FF0000"/>
                </a:solidFill>
              </a:rPr>
              <a:t>正指标</a:t>
            </a:r>
            <a:r>
              <a:rPr lang="zh-CN" altLang="zh-CN" sz="2800" dirty="0" smtClean="0">
                <a:solidFill>
                  <a:srgbClr val="FF0000"/>
                </a:solidFill>
              </a:rPr>
              <a:t>：</a:t>
            </a:r>
            <a:r>
              <a:rPr lang="en-US" altLang="zh-CN" sz="2800" dirty="0" smtClean="0">
                <a:solidFill>
                  <a:srgbClr val="FF0000"/>
                </a:solidFill>
              </a:rPr>
              <a:t>                                                             </a:t>
            </a:r>
            <a:r>
              <a:rPr lang="zh-CN" altLang="zh-CN" sz="2800" dirty="0" smtClean="0">
                <a:solidFill>
                  <a:schemeClr val="tx1"/>
                </a:solidFill>
              </a:rPr>
              <a:t>（</a:t>
            </a:r>
            <a:r>
              <a:rPr lang="en-US" altLang="zh-CN" sz="2800" dirty="0" smtClean="0">
                <a:solidFill>
                  <a:schemeClr val="tx1"/>
                </a:solidFill>
              </a:rPr>
              <a:t> 15.10</a:t>
            </a:r>
            <a:r>
              <a:rPr lang="en-US" altLang="zh-CN" sz="2800" dirty="0">
                <a:solidFill>
                  <a:schemeClr val="tx1"/>
                </a:solidFill>
              </a:rPr>
              <a:t>)</a:t>
            </a:r>
            <a:endParaRPr lang="zh-CN" altLang="zh-CN" sz="2800" dirty="0">
              <a:solidFill>
                <a:schemeClr val="tx1"/>
              </a:solidFill>
            </a:endParaRPr>
          </a:p>
          <a:p>
            <a:pPr algn="l"/>
            <a:endParaRPr lang="en-US" altLang="zh-CN" sz="2800" dirty="0" smtClean="0"/>
          </a:p>
          <a:p>
            <a:pPr algn="l"/>
            <a:r>
              <a:rPr lang="zh-CN" altLang="zh-CN" sz="2800" dirty="0">
                <a:solidFill>
                  <a:srgbClr val="FF0000"/>
                </a:solidFill>
              </a:rPr>
              <a:t>逆</a:t>
            </a:r>
            <a:r>
              <a:rPr lang="zh-CN" altLang="zh-CN" sz="2800" dirty="0" smtClean="0">
                <a:solidFill>
                  <a:srgbClr val="FF0000"/>
                </a:solidFill>
              </a:rPr>
              <a:t>指标</a:t>
            </a:r>
            <a:r>
              <a:rPr lang="zh-CN" altLang="zh-CN" sz="2800" dirty="0" smtClean="0">
                <a:solidFill>
                  <a:srgbClr val="FF0000"/>
                </a:solidFill>
              </a:rPr>
              <a:t>：</a:t>
            </a:r>
            <a:r>
              <a:rPr lang="en-US" altLang="zh-CN" sz="2800" dirty="0" smtClean="0">
                <a:solidFill>
                  <a:srgbClr val="FF0000"/>
                </a:solidFill>
              </a:rPr>
              <a:t>                                                                 </a:t>
            </a:r>
            <a:r>
              <a:rPr lang="zh-CN" altLang="zh-CN" sz="2800" dirty="0">
                <a:solidFill>
                  <a:schemeClr val="tx1"/>
                </a:solidFill>
              </a:rPr>
              <a:t>（</a:t>
            </a:r>
            <a:r>
              <a:rPr lang="en-US" altLang="zh-CN" sz="2800" dirty="0">
                <a:solidFill>
                  <a:schemeClr val="tx1"/>
                </a:solidFill>
              </a:rPr>
              <a:t>15.11)</a:t>
            </a:r>
            <a:endParaRPr lang="zh-CN" altLang="zh-CN" sz="2800" dirty="0">
              <a:solidFill>
                <a:schemeClr val="tx1"/>
              </a:solidFill>
            </a:endParaRPr>
          </a:p>
          <a:p>
            <a:pPr algn="l"/>
            <a:endParaRPr lang="en-US" altLang="zh-CN" sz="2800" dirty="0">
              <a:solidFill>
                <a:schemeClr val="tx1"/>
              </a:solidFill>
            </a:endParaRPr>
          </a:p>
          <a:p>
            <a:pPr algn="l"/>
            <a:r>
              <a:rPr lang="zh-CN" altLang="zh-CN" sz="2800" dirty="0"/>
              <a:t>逆指标：</a:t>
            </a:r>
            <a:endParaRPr lang="zh-CN" altLang="en-US" sz="2800" dirty="0">
              <a:solidFill>
                <a:schemeClr val="tx1"/>
              </a:solidFill>
            </a:endParaRPr>
          </a:p>
        </p:txBody>
      </p:sp>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5090" y="1183003"/>
            <a:ext cx="448915" cy="535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4106" y="1617357"/>
            <a:ext cx="448915" cy="535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64919" y="4077072"/>
            <a:ext cx="2058166"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1564349726"/>
              </p:ext>
            </p:extLst>
          </p:nvPr>
        </p:nvGraphicFramePr>
        <p:xfrm>
          <a:off x="4347542" y="4311098"/>
          <a:ext cx="2152580" cy="324036"/>
        </p:xfrm>
        <a:graphic>
          <a:graphicData uri="http://schemas.openxmlformats.org/presentationml/2006/ole">
            <mc:AlternateContent xmlns:mc="http://schemas.openxmlformats.org/markup-compatibility/2006">
              <mc:Choice xmlns:v="urn:schemas-microsoft-com:vml" Requires="v">
                <p:oleObj spid="_x0000_s14485" name="公式" r:id="rId5" imgW="1320227" imgH="190417" progId="Equation.3">
                  <p:embed/>
                </p:oleObj>
              </mc:Choice>
              <mc:Fallback>
                <p:oleObj name="公式" r:id="rId5" imgW="1320227" imgH="190417"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7542" y="4311098"/>
                        <a:ext cx="2152580" cy="324036"/>
                      </a:xfrm>
                      <a:prstGeom prst="rect">
                        <a:avLst/>
                      </a:prstGeom>
                      <a:noFill/>
                    </p:spPr>
                  </p:pic>
                </p:oleObj>
              </mc:Fallback>
            </mc:AlternateContent>
          </a:graphicData>
        </a:graphic>
      </p:graphicFrame>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2347409926"/>
              </p:ext>
            </p:extLst>
          </p:nvPr>
        </p:nvGraphicFramePr>
        <p:xfrm>
          <a:off x="2037568" y="5157192"/>
          <a:ext cx="2073830" cy="648072"/>
        </p:xfrm>
        <a:graphic>
          <a:graphicData uri="http://schemas.openxmlformats.org/presentationml/2006/ole">
            <mc:AlternateContent xmlns:mc="http://schemas.openxmlformats.org/markup-compatibility/2006">
              <mc:Choice xmlns:v="urn:schemas-microsoft-com:vml" Requires="v">
                <p:oleObj spid="_x0000_s14486" name="公式" r:id="rId7" imgW="1371600" imgH="431800" progId="Equation.3">
                  <p:embed/>
                </p:oleObj>
              </mc:Choice>
              <mc:Fallback>
                <p:oleObj name="公式" r:id="rId7" imgW="1371600" imgH="4318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37568" y="5157192"/>
                        <a:ext cx="2073830" cy="648072"/>
                      </a:xfrm>
                      <a:prstGeom prst="rect">
                        <a:avLst/>
                      </a:prstGeom>
                      <a:noFill/>
                    </p:spPr>
                  </p:pic>
                </p:oleObj>
              </mc:Fallback>
            </mc:AlternateContent>
          </a:graphicData>
        </a:graphic>
      </p:graphicFrame>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184190830"/>
              </p:ext>
            </p:extLst>
          </p:nvPr>
        </p:nvGraphicFramePr>
        <p:xfrm>
          <a:off x="4190772" y="5301208"/>
          <a:ext cx="2812414" cy="404664"/>
        </p:xfrm>
        <a:graphic>
          <a:graphicData uri="http://schemas.openxmlformats.org/presentationml/2006/ole">
            <mc:AlternateContent xmlns:mc="http://schemas.openxmlformats.org/markup-compatibility/2006">
              <mc:Choice xmlns:v="urn:schemas-microsoft-com:vml" Requires="v">
                <p:oleObj spid="_x0000_s14487" name="公式" r:id="rId9" imgW="1320227" imgH="190417" progId="Equation.3">
                  <p:embed/>
                </p:oleObj>
              </mc:Choice>
              <mc:Fallback>
                <p:oleObj name="公式" r:id="rId9" imgW="1320227" imgH="190417"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0772" y="5301208"/>
                        <a:ext cx="2812414" cy="404664"/>
                      </a:xfrm>
                      <a:prstGeom prst="rect">
                        <a:avLst/>
                      </a:prstGeom>
                      <a:noFill/>
                    </p:spPr>
                  </p:pic>
                </p:oleObj>
              </mc:Fallback>
            </mc:AlternateContent>
          </a:graphicData>
        </a:graphic>
      </p:graphicFrame>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339"/>
                                        </p:tgtEl>
                                        <p:attrNameLst>
                                          <p:attrName>style.visibility</p:attrName>
                                        </p:attrNameLst>
                                      </p:cBhvr>
                                      <p:to>
                                        <p:strVal val="visible"/>
                                      </p:to>
                                    </p:set>
                                    <p:animEffect transition="in" filter="fade">
                                      <p:cBhvr>
                                        <p:cTn id="15" dur="500"/>
                                        <p:tgtEl>
                                          <p:spTgt spid="1433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395536" y="1673424"/>
            <a:ext cx="8496944" cy="5184576"/>
          </a:xfrm>
        </p:spPr>
        <p:txBody>
          <a:bodyPr>
            <a:noAutofit/>
          </a:bodyPr>
          <a:lstStyle/>
          <a:p>
            <a:pPr algn="l"/>
            <a:r>
              <a:rPr lang="en-US" altLang="zh-CN" sz="2400" dirty="0" smtClean="0">
                <a:solidFill>
                  <a:schemeClr val="tx1"/>
                </a:solidFill>
              </a:rPr>
              <a:t>         </a:t>
            </a:r>
            <a:r>
              <a:rPr lang="zh-CN" altLang="zh-CN" sz="2600" dirty="0" smtClean="0">
                <a:solidFill>
                  <a:schemeClr val="tx1"/>
                </a:solidFill>
                <a:latin typeface="+mn-ea"/>
              </a:rPr>
              <a:t>将</a:t>
            </a:r>
            <a:r>
              <a:rPr lang="zh-CN" altLang="zh-CN" sz="2600" dirty="0">
                <a:solidFill>
                  <a:schemeClr val="tx1"/>
                </a:solidFill>
                <a:latin typeface="+mn-ea"/>
              </a:rPr>
              <a:t>变量值转化为数学期望为</a:t>
            </a:r>
            <a:r>
              <a:rPr lang="en-US" altLang="zh-CN" sz="2600" dirty="0">
                <a:solidFill>
                  <a:schemeClr val="tx1"/>
                </a:solidFill>
                <a:latin typeface="+mn-ea"/>
              </a:rPr>
              <a:t>0</a:t>
            </a:r>
            <a:r>
              <a:rPr lang="zh-CN" altLang="zh-CN" sz="2600" dirty="0">
                <a:solidFill>
                  <a:schemeClr val="tx1"/>
                </a:solidFill>
                <a:latin typeface="+mn-ea"/>
              </a:rPr>
              <a:t>，方差为</a:t>
            </a:r>
            <a:r>
              <a:rPr lang="en-US" altLang="zh-CN" sz="2600" dirty="0">
                <a:solidFill>
                  <a:schemeClr val="tx1"/>
                </a:solidFill>
                <a:latin typeface="+mn-ea"/>
              </a:rPr>
              <a:t>1</a:t>
            </a:r>
            <a:r>
              <a:rPr lang="zh-CN" altLang="zh-CN" sz="2600" dirty="0">
                <a:solidFill>
                  <a:schemeClr val="tx1"/>
                </a:solidFill>
                <a:latin typeface="+mn-ea"/>
              </a:rPr>
              <a:t>的标准化数值。基本前提是进行标准化处理的变量必须服从正态分布。经标准化处理后的数值围绕着</a:t>
            </a:r>
            <a:r>
              <a:rPr lang="en-US" altLang="zh-CN" sz="2600" dirty="0">
                <a:solidFill>
                  <a:schemeClr val="tx1"/>
                </a:solidFill>
                <a:latin typeface="+mn-ea"/>
              </a:rPr>
              <a:t>0</a:t>
            </a:r>
            <a:r>
              <a:rPr lang="zh-CN" altLang="zh-CN" sz="2600" dirty="0">
                <a:solidFill>
                  <a:schemeClr val="tx1"/>
                </a:solidFill>
                <a:latin typeface="+mn-ea"/>
              </a:rPr>
              <a:t>上下波动，数值大于</a:t>
            </a:r>
            <a:r>
              <a:rPr lang="en-US" altLang="zh-CN" sz="2600" dirty="0">
                <a:solidFill>
                  <a:schemeClr val="tx1"/>
                </a:solidFill>
                <a:latin typeface="+mn-ea"/>
              </a:rPr>
              <a:t>0</a:t>
            </a:r>
            <a:r>
              <a:rPr lang="zh-CN" altLang="zh-CN" sz="2600" dirty="0">
                <a:solidFill>
                  <a:schemeClr val="tx1"/>
                </a:solidFill>
                <a:latin typeface="+mn-ea"/>
              </a:rPr>
              <a:t>的说明高于平均水平，数值小于</a:t>
            </a:r>
            <a:r>
              <a:rPr lang="en-US" altLang="zh-CN" sz="2600" dirty="0">
                <a:solidFill>
                  <a:schemeClr val="tx1"/>
                </a:solidFill>
                <a:latin typeface="+mn-ea"/>
              </a:rPr>
              <a:t>0</a:t>
            </a:r>
            <a:r>
              <a:rPr lang="zh-CN" altLang="zh-CN" sz="2600" dirty="0">
                <a:solidFill>
                  <a:schemeClr val="tx1"/>
                </a:solidFill>
                <a:latin typeface="+mn-ea"/>
              </a:rPr>
              <a:t>的说明低于平均水平。</a:t>
            </a:r>
            <a:r>
              <a:rPr lang="en-US" altLang="zh-CN" sz="2600" dirty="0">
                <a:solidFill>
                  <a:schemeClr val="tx1"/>
                </a:solidFill>
                <a:latin typeface="+mn-ea"/>
              </a:rPr>
              <a:t>   </a:t>
            </a:r>
            <a:endParaRPr lang="zh-CN" altLang="zh-CN" sz="2600" dirty="0">
              <a:solidFill>
                <a:schemeClr val="tx1"/>
              </a:solidFill>
              <a:latin typeface="+mn-ea"/>
            </a:endParaRPr>
          </a:p>
          <a:p>
            <a:pPr algn="l"/>
            <a:r>
              <a:rPr lang="zh-CN" altLang="zh-CN" sz="2600" b="1" dirty="0">
                <a:solidFill>
                  <a:srgbClr val="FF0000"/>
                </a:solidFill>
                <a:latin typeface="+mn-ea"/>
              </a:rPr>
              <a:t>标准化处理的步骤</a:t>
            </a:r>
            <a:r>
              <a:rPr lang="zh-CN" altLang="zh-CN" sz="2600" b="1" dirty="0" smtClean="0">
                <a:solidFill>
                  <a:srgbClr val="FF0000"/>
                </a:solidFill>
                <a:latin typeface="+mn-ea"/>
              </a:rPr>
              <a:t>：</a:t>
            </a:r>
            <a:endParaRPr lang="en-US" altLang="zh-CN" sz="2600" b="1" dirty="0" smtClean="0">
              <a:solidFill>
                <a:srgbClr val="FF0000"/>
              </a:solidFill>
              <a:latin typeface="+mn-ea"/>
            </a:endParaRPr>
          </a:p>
          <a:p>
            <a:pPr algn="l"/>
            <a:r>
              <a:rPr lang="en-US" altLang="zh-CN" sz="2400" dirty="0" smtClean="0">
                <a:solidFill>
                  <a:srgbClr val="FF0000"/>
                </a:solidFill>
              </a:rPr>
              <a:t>      </a:t>
            </a:r>
            <a:r>
              <a:rPr lang="zh-CN" altLang="zh-CN" sz="2400" dirty="0" smtClean="0">
                <a:solidFill>
                  <a:srgbClr val="FF0000"/>
                </a:solidFill>
              </a:rPr>
              <a:t>第一步</a:t>
            </a:r>
            <a:r>
              <a:rPr lang="zh-CN" altLang="en-US" sz="2400" dirty="0" smtClean="0">
                <a:solidFill>
                  <a:srgbClr val="FF0000"/>
                </a:solidFill>
              </a:rPr>
              <a:t>：</a:t>
            </a:r>
            <a:r>
              <a:rPr lang="zh-CN" altLang="zh-CN" sz="2400" dirty="0" smtClean="0">
                <a:solidFill>
                  <a:schemeClr val="tx1"/>
                </a:solidFill>
              </a:rPr>
              <a:t>求</a:t>
            </a:r>
            <a:r>
              <a:rPr lang="zh-CN" altLang="zh-CN" sz="2400" dirty="0" smtClean="0">
                <a:solidFill>
                  <a:schemeClr val="tx1"/>
                </a:solidFill>
              </a:rPr>
              <a:t>出各变量（指标）的算术平均值</a:t>
            </a:r>
            <a:r>
              <a:rPr lang="zh-CN" altLang="zh-CN" sz="2400" dirty="0" smtClean="0">
                <a:solidFill>
                  <a:schemeClr val="tx1"/>
                </a:solidFill>
              </a:rPr>
              <a:t>（期望值</a:t>
            </a:r>
            <a:r>
              <a:rPr lang="zh-CN" altLang="en-US" sz="2400" dirty="0" smtClean="0">
                <a:solidFill>
                  <a:schemeClr val="tx1"/>
                </a:solidFill>
              </a:rPr>
              <a:t>）</a:t>
            </a:r>
            <a:r>
              <a:rPr lang="zh-CN" altLang="zh-CN" sz="2400" dirty="0" smtClean="0">
                <a:solidFill>
                  <a:schemeClr val="tx1"/>
                </a:solidFill>
              </a:rPr>
              <a:t>和</a:t>
            </a:r>
            <a:endParaRPr lang="en-US" altLang="zh-CN" sz="2400" dirty="0" smtClean="0">
              <a:solidFill>
                <a:schemeClr val="tx1"/>
              </a:solidFill>
            </a:endParaRPr>
          </a:p>
          <a:p>
            <a:pPr algn="l"/>
            <a:r>
              <a:rPr lang="zh-CN" altLang="zh-CN" sz="2400" dirty="0" smtClean="0">
                <a:solidFill>
                  <a:schemeClr val="tx1"/>
                </a:solidFill>
              </a:rPr>
              <a:t>标准差</a:t>
            </a:r>
            <a:r>
              <a:rPr lang="zh-CN" altLang="zh-CN" sz="2400" dirty="0" smtClean="0">
                <a:solidFill>
                  <a:schemeClr val="tx1"/>
                </a:solidFill>
              </a:rPr>
              <a:t>σ</a:t>
            </a:r>
            <a:r>
              <a:rPr lang="en-US" altLang="zh-CN" sz="2400" baseline="-25000" dirty="0" smtClean="0">
                <a:solidFill>
                  <a:schemeClr val="tx1"/>
                </a:solidFill>
              </a:rPr>
              <a:t>j</a:t>
            </a:r>
            <a:r>
              <a:rPr lang="en-US" altLang="zh-CN" sz="2400" dirty="0" smtClean="0">
                <a:solidFill>
                  <a:schemeClr val="tx1"/>
                </a:solidFill>
              </a:rPr>
              <a:t>;</a:t>
            </a:r>
          </a:p>
          <a:p>
            <a:pPr algn="l"/>
            <a:r>
              <a:rPr lang="en-US" altLang="zh-CN" sz="2400" dirty="0" smtClean="0">
                <a:solidFill>
                  <a:schemeClr val="tx1"/>
                </a:solidFill>
              </a:rPr>
              <a:t>      </a:t>
            </a:r>
            <a:r>
              <a:rPr lang="zh-CN" altLang="zh-CN" sz="2400" dirty="0" smtClean="0">
                <a:solidFill>
                  <a:srgbClr val="FF0000"/>
                </a:solidFill>
              </a:rPr>
              <a:t>第二</a:t>
            </a:r>
            <a:r>
              <a:rPr lang="zh-CN" altLang="zh-CN" sz="2400" dirty="0" smtClean="0">
                <a:solidFill>
                  <a:srgbClr val="FF0000"/>
                </a:solidFill>
              </a:rPr>
              <a:t>步</a:t>
            </a:r>
            <a:r>
              <a:rPr lang="zh-CN" altLang="zh-CN" sz="2400" dirty="0" smtClean="0">
                <a:solidFill>
                  <a:schemeClr val="tx1"/>
                </a:solidFill>
              </a:rPr>
              <a:t>：利用公式进行标准化处理；</a:t>
            </a:r>
          </a:p>
          <a:p>
            <a:r>
              <a:rPr lang="en-US" altLang="zh-CN" sz="2400" dirty="0" smtClean="0">
                <a:solidFill>
                  <a:schemeClr val="tx1"/>
                </a:solidFill>
              </a:rPr>
              <a:t>                                                  </a:t>
            </a:r>
            <a:r>
              <a:rPr lang="en-US" altLang="zh-CN" sz="2400" dirty="0">
                <a:solidFill>
                  <a:schemeClr val="tx1"/>
                </a:solidFill>
              </a:rPr>
              <a:t>(15.12)</a:t>
            </a:r>
            <a:endParaRPr lang="zh-CN" altLang="zh-CN" sz="2400" dirty="0">
              <a:solidFill>
                <a:schemeClr val="tx1"/>
              </a:solidFill>
            </a:endParaRPr>
          </a:p>
          <a:p>
            <a:endParaRPr lang="en-US" altLang="zh-CN" sz="2400" dirty="0" smtClean="0">
              <a:solidFill>
                <a:schemeClr val="tx1"/>
              </a:solidFill>
            </a:endParaRPr>
          </a:p>
          <a:p>
            <a:r>
              <a:rPr lang="zh-CN" altLang="zh-CN" sz="2400" dirty="0" smtClean="0">
                <a:solidFill>
                  <a:schemeClr val="tx1"/>
                </a:solidFill>
              </a:rPr>
              <a:t>式</a:t>
            </a:r>
            <a:r>
              <a:rPr lang="zh-CN" altLang="zh-CN" sz="2400" dirty="0">
                <a:solidFill>
                  <a:schemeClr val="tx1"/>
                </a:solidFill>
              </a:rPr>
              <a:t>中，</a:t>
            </a:r>
            <a:r>
              <a:rPr lang="en-US" altLang="zh-CN" sz="2400" dirty="0">
                <a:solidFill>
                  <a:schemeClr val="tx1"/>
                </a:solidFill>
              </a:rPr>
              <a:t>        </a:t>
            </a:r>
            <a:r>
              <a:rPr lang="zh-CN" altLang="zh-CN" sz="2400" dirty="0">
                <a:solidFill>
                  <a:schemeClr val="tx1"/>
                </a:solidFill>
              </a:rPr>
              <a:t>为实际值，</a:t>
            </a:r>
            <a:r>
              <a:rPr lang="en-US" altLang="zh-CN" sz="2400" dirty="0">
                <a:solidFill>
                  <a:schemeClr val="tx1"/>
                </a:solidFill>
              </a:rPr>
              <a:t>       </a:t>
            </a:r>
            <a:r>
              <a:rPr lang="zh-CN" altLang="zh-CN" sz="2400" dirty="0">
                <a:solidFill>
                  <a:schemeClr val="tx1"/>
                </a:solidFill>
              </a:rPr>
              <a:t>为第</a:t>
            </a:r>
            <a:r>
              <a:rPr lang="en-US" altLang="zh-CN" sz="2400" dirty="0" err="1">
                <a:solidFill>
                  <a:schemeClr val="tx1"/>
                </a:solidFill>
              </a:rPr>
              <a:t>i</a:t>
            </a:r>
            <a:r>
              <a:rPr lang="zh-CN" altLang="zh-CN" sz="2400" dirty="0">
                <a:solidFill>
                  <a:schemeClr val="tx1"/>
                </a:solidFill>
              </a:rPr>
              <a:t>项指标平均值，</a:t>
            </a:r>
            <a:r>
              <a:rPr lang="en-US" altLang="zh-CN" sz="2400" dirty="0">
                <a:solidFill>
                  <a:schemeClr val="tx1"/>
                </a:solidFill>
              </a:rPr>
              <a:t>     </a:t>
            </a:r>
            <a:r>
              <a:rPr lang="zh-CN" altLang="zh-CN" sz="2400" dirty="0">
                <a:solidFill>
                  <a:schemeClr val="tx1"/>
                </a:solidFill>
              </a:rPr>
              <a:t>为标准差。</a:t>
            </a:r>
          </a:p>
          <a:p>
            <a:pPr algn="l"/>
            <a:endParaRPr lang="zh-CN" altLang="zh-CN" sz="2400" dirty="0">
              <a:solidFill>
                <a:schemeClr val="tx1"/>
              </a:solidFill>
            </a:endParaRPr>
          </a:p>
          <a:p>
            <a:pPr algn="l"/>
            <a:endParaRPr lang="zh-CN" altLang="en-US" sz="2400" dirty="0">
              <a:solidFill>
                <a:schemeClr val="tx1"/>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1893980152"/>
              </p:ext>
            </p:extLst>
          </p:nvPr>
        </p:nvGraphicFramePr>
        <p:xfrm>
          <a:off x="8463991" y="3861048"/>
          <a:ext cx="424929" cy="437629"/>
        </p:xfrm>
        <a:graphic>
          <a:graphicData uri="http://schemas.openxmlformats.org/presentationml/2006/ole">
            <mc:AlternateContent xmlns:mc="http://schemas.openxmlformats.org/markup-compatibility/2006">
              <mc:Choice xmlns:v="urn:schemas-microsoft-com:vml" Requires="v">
                <p:oleObj spid="_x0000_s16621" name="公式" r:id="rId3" imgW="177480" imgH="241200" progId="Equation.3">
                  <p:embed/>
                </p:oleObj>
              </mc:Choice>
              <mc:Fallback>
                <p:oleObj name="公式" r:id="rId3" imgW="177480" imgH="2412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63991" y="3861048"/>
                        <a:ext cx="424929" cy="437629"/>
                      </a:xfrm>
                      <a:prstGeom prst="rect">
                        <a:avLst/>
                      </a:prstGeom>
                      <a:noFill/>
                      <a:ln>
                        <a:noFill/>
                      </a:ln>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3745891980"/>
              </p:ext>
            </p:extLst>
          </p:nvPr>
        </p:nvGraphicFramePr>
        <p:xfrm>
          <a:off x="2771800" y="5013176"/>
          <a:ext cx="1584176" cy="945396"/>
        </p:xfrm>
        <a:graphic>
          <a:graphicData uri="http://schemas.openxmlformats.org/presentationml/2006/ole">
            <mc:AlternateContent xmlns:mc="http://schemas.openxmlformats.org/markup-compatibility/2006">
              <mc:Choice xmlns:v="urn:schemas-microsoft-com:vml" Requires="v">
                <p:oleObj spid="_x0000_s16622" name="公式" r:id="rId5" imgW="787320" imgH="469800" progId="Equation.3">
                  <p:embed/>
                </p:oleObj>
              </mc:Choice>
              <mc:Fallback>
                <p:oleObj name="公式" r:id="rId5" imgW="787320" imgH="4698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800" y="5013176"/>
                        <a:ext cx="1584176" cy="945396"/>
                      </a:xfrm>
                      <a:prstGeom prst="rect">
                        <a:avLst/>
                      </a:prstGeom>
                      <a:noFill/>
                      <a:ln>
                        <a:noFill/>
                      </a:ln>
                    </p:spPr>
                  </p:pic>
                </p:oleObj>
              </mc:Fallback>
            </mc:AlternateContent>
          </a:graphicData>
        </a:graphic>
      </p:graphicFrame>
      <p:graphicFrame>
        <p:nvGraphicFramePr>
          <p:cNvPr id="6" name="对象 5"/>
          <p:cNvGraphicFramePr>
            <a:graphicFrameLocks noChangeAspect="1"/>
          </p:cNvGraphicFramePr>
          <p:nvPr>
            <p:extLst>
              <p:ext uri="{D42A27DB-BD31-4B8C-83A1-F6EECF244321}">
                <p14:modId xmlns:p14="http://schemas.microsoft.com/office/powerpoint/2010/main" val="2706812685"/>
              </p:ext>
            </p:extLst>
          </p:nvPr>
        </p:nvGraphicFramePr>
        <p:xfrm>
          <a:off x="1547664" y="5877272"/>
          <a:ext cx="451321" cy="612507"/>
        </p:xfrm>
        <a:graphic>
          <a:graphicData uri="http://schemas.openxmlformats.org/presentationml/2006/ole">
            <mc:AlternateContent xmlns:mc="http://schemas.openxmlformats.org/markup-compatibility/2006">
              <mc:Choice xmlns:v="urn:schemas-microsoft-com:vml" Requires="v">
                <p:oleObj spid="_x0000_s16623" name="公式" r:id="rId7" imgW="177480" imgH="241200" progId="Equation.3">
                  <p:embed/>
                </p:oleObj>
              </mc:Choice>
              <mc:Fallback>
                <p:oleObj name="公式" r:id="rId7" imgW="177480" imgH="24120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7664" y="5877272"/>
                        <a:ext cx="451321" cy="612507"/>
                      </a:xfrm>
                      <a:prstGeom prst="rect">
                        <a:avLst/>
                      </a:prstGeom>
                      <a:noFill/>
                      <a:ln>
                        <a:noFill/>
                      </a:ln>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3676764327"/>
              </p:ext>
            </p:extLst>
          </p:nvPr>
        </p:nvGraphicFramePr>
        <p:xfrm>
          <a:off x="3491880" y="5877272"/>
          <a:ext cx="430386" cy="584095"/>
        </p:xfrm>
        <a:graphic>
          <a:graphicData uri="http://schemas.openxmlformats.org/presentationml/2006/ole">
            <mc:AlternateContent xmlns:mc="http://schemas.openxmlformats.org/markup-compatibility/2006">
              <mc:Choice xmlns:v="urn:schemas-microsoft-com:vml" Requires="v">
                <p:oleObj spid="_x0000_s16624" name="公式" r:id="rId9" imgW="177480" imgH="241200" progId="Equation.3">
                  <p:embed/>
                </p:oleObj>
              </mc:Choice>
              <mc:Fallback>
                <p:oleObj name="公式" r:id="rId9" imgW="177480" imgH="241200" progId="Equation.3">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91880" y="5877272"/>
                        <a:ext cx="430386" cy="584095"/>
                      </a:xfrm>
                      <a:prstGeom prst="rect">
                        <a:avLst/>
                      </a:prstGeom>
                      <a:noFill/>
                      <a:ln>
                        <a:noFill/>
                      </a:ln>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3124737519"/>
              </p:ext>
            </p:extLst>
          </p:nvPr>
        </p:nvGraphicFramePr>
        <p:xfrm>
          <a:off x="6732240" y="5949280"/>
          <a:ext cx="419844" cy="531802"/>
        </p:xfrm>
        <a:graphic>
          <a:graphicData uri="http://schemas.openxmlformats.org/presentationml/2006/ole">
            <mc:AlternateContent xmlns:mc="http://schemas.openxmlformats.org/markup-compatibility/2006">
              <mc:Choice xmlns:v="urn:schemas-microsoft-com:vml" Requires="v">
                <p:oleObj spid="_x0000_s16625" name="公式" r:id="rId11" imgW="190440" imgH="241200" progId="Equation.3">
                  <p:embed/>
                </p:oleObj>
              </mc:Choice>
              <mc:Fallback>
                <p:oleObj name="公式" r:id="rId11" imgW="190440" imgH="241200" progId="Equation.3">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32240" y="5949280"/>
                        <a:ext cx="419844" cy="531802"/>
                      </a:xfrm>
                      <a:prstGeom prst="rect">
                        <a:avLst/>
                      </a:prstGeom>
                      <a:noFill/>
                      <a:ln>
                        <a:noFill/>
                      </a:ln>
                    </p:spPr>
                  </p:pic>
                </p:oleObj>
              </mc:Fallback>
            </mc:AlternateContent>
          </a:graphicData>
        </a:graphic>
      </p:graphicFrame>
      <p:sp>
        <p:nvSpPr>
          <p:cNvPr id="10" name="Rectangle 2"/>
          <p:cNvSpPr txBox="1">
            <a:spLocks noChangeArrowheads="1"/>
          </p:cNvSpPr>
          <p:nvPr/>
        </p:nvSpPr>
        <p:spPr>
          <a:xfrm>
            <a:off x="899592" y="1280372"/>
            <a:ext cx="3210672" cy="492443"/>
          </a:xfrm>
          <a:prstGeom prst="rect">
            <a:avLst/>
          </a:prstGeom>
          <a:ln w="25400">
            <a:solidFill>
              <a:srgbClr val="7030A0"/>
            </a:solidFill>
          </a:ln>
        </p:spPr>
        <p:txBody>
          <a:bodyPr vert="horz" lIns="91440" tIns="45720" rIns="91440" bIns="45720" rtlCol="0" anchor="b">
            <a:normAutofit fontScale="85000"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buClr>
                <a:srgbClr val="FF0000"/>
              </a:buClr>
            </a:pPr>
            <a:r>
              <a:rPr lang="en-US" altLang="zh-CN" sz="3200" b="1" dirty="0" smtClean="0">
                <a:solidFill>
                  <a:srgbClr val="FF0000"/>
                </a:solidFill>
                <a:latin typeface="+mn-ea"/>
                <a:ea typeface="+mn-ea"/>
              </a:rPr>
              <a:t>3</a:t>
            </a:r>
            <a:r>
              <a:rPr lang="zh-CN" altLang="en-US" sz="3200" b="1" dirty="0" smtClean="0">
                <a:solidFill>
                  <a:srgbClr val="FF0000"/>
                </a:solidFill>
                <a:latin typeface="+mn-ea"/>
                <a:ea typeface="+mn-ea"/>
              </a:rPr>
              <a:t>、标准化处理方法</a:t>
            </a:r>
            <a:endParaRPr lang="zh-CN" altLang="en-US" sz="3200" b="1" dirty="0" smtClean="0">
              <a:solidFill>
                <a:srgbClr val="FF0000"/>
              </a:solidFill>
              <a:latin typeface="+mn-ea"/>
              <a:ea typeface="+mn-ea"/>
            </a:endParaRPr>
          </a:p>
        </p:txBody>
      </p:sp>
      <p:sp>
        <p:nvSpPr>
          <p:cNvPr id="11" name="AutoShape 4"/>
          <p:cNvSpPr txBox="1">
            <a:spLocks noChangeArrowheads="1"/>
          </p:cNvSpPr>
          <p:nvPr/>
        </p:nvSpPr>
        <p:spPr bwMode="auto">
          <a:xfrm>
            <a:off x="611560" y="116632"/>
            <a:ext cx="8064896" cy="116374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§15.2  </a:t>
            </a:r>
            <a:r>
              <a:rPr lang="zh-CN" altLang="en-US" sz="3200" b="1" dirty="0" smtClean="0">
                <a:solidFill>
                  <a:schemeClr val="tx1"/>
                </a:solidFill>
                <a:latin typeface="Garamond" pitchFamily="18" charset="0"/>
              </a:rPr>
              <a:t>统计综合评价指标确定与数据预处理</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1520" y="548680"/>
            <a:ext cx="8424936" cy="1180728"/>
          </a:xfrm>
        </p:spPr>
        <p:txBody>
          <a:bodyPr>
            <a:normAutofit/>
          </a:bodyPr>
          <a:lstStyle/>
          <a:p>
            <a:pPr algn="l"/>
            <a:r>
              <a:rPr lang="en-US" altLang="zh-CN" sz="2400" dirty="0" smtClean="0">
                <a:solidFill>
                  <a:srgbClr val="FF0000"/>
                </a:solidFill>
                <a:latin typeface="+mn-lt"/>
                <a:ea typeface="+mn-ea"/>
                <a:cs typeface="+mn-cs"/>
              </a:rPr>
              <a:t>       </a:t>
            </a:r>
            <a:r>
              <a:rPr lang="zh-CN" altLang="zh-CN" sz="2400" dirty="0" smtClean="0">
                <a:solidFill>
                  <a:srgbClr val="FF0000"/>
                </a:solidFill>
                <a:latin typeface="+mn-lt"/>
                <a:ea typeface="+mn-ea"/>
                <a:cs typeface="+mn-cs"/>
              </a:rPr>
              <a:t>第三</a:t>
            </a:r>
            <a:r>
              <a:rPr lang="zh-CN" altLang="zh-CN" sz="2400" dirty="0">
                <a:solidFill>
                  <a:srgbClr val="FF0000"/>
                </a:solidFill>
                <a:latin typeface="+mn-lt"/>
                <a:ea typeface="+mn-ea"/>
                <a:cs typeface="+mn-cs"/>
              </a:rPr>
              <a:t>步：</a:t>
            </a:r>
            <a:r>
              <a:rPr lang="zh-CN" altLang="zh-CN" sz="2600" dirty="0">
                <a:solidFill>
                  <a:schemeClr val="tx1"/>
                </a:solidFill>
                <a:latin typeface="+mn-ea"/>
                <a:ea typeface="+mn-ea"/>
              </a:rPr>
              <a:t>进行标准化处理的指标中若有逆指标，改变处理后的指标的符号</a:t>
            </a:r>
            <a:r>
              <a:rPr lang="zh-CN" altLang="zh-CN" sz="2600" dirty="0" smtClean="0">
                <a:solidFill>
                  <a:schemeClr val="tx1"/>
                </a:solidFill>
                <a:latin typeface="+mn-ea"/>
                <a:ea typeface="+mn-ea"/>
              </a:rPr>
              <a:t>。</a:t>
            </a:r>
            <a:endParaRPr lang="zh-CN" altLang="en-US" sz="2600" dirty="0">
              <a:solidFill>
                <a:schemeClr val="tx1"/>
              </a:solidFill>
              <a:latin typeface="+mn-ea"/>
              <a:ea typeface="+mn-ea"/>
            </a:endParaRPr>
          </a:p>
        </p:txBody>
      </p:sp>
      <p:sp>
        <p:nvSpPr>
          <p:cNvPr id="4" name="Rectangle 2"/>
          <p:cNvSpPr>
            <a:spLocks noChangeArrowheads="1"/>
          </p:cNvSpPr>
          <p:nvPr/>
        </p:nvSpPr>
        <p:spPr bwMode="auto">
          <a:xfrm>
            <a:off x="-48037" y="1726650"/>
            <a:ext cx="8283358"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06388" algn="ctr" defTabSz="914400" rtl="0" eaLnBrk="1" fontAlgn="base" latinLnBrk="0" hangingPunct="1">
              <a:lnSpc>
                <a:spcPct val="100000"/>
              </a:lnSpc>
              <a:spcBef>
                <a:spcPct val="0"/>
              </a:spcBef>
              <a:spcAft>
                <a:spcPct val="0"/>
              </a:spcAft>
              <a:buClrTx/>
              <a:buSzTx/>
              <a:buFontTx/>
              <a:buNone/>
              <a:tabLst/>
            </a:pPr>
            <a:r>
              <a:rPr kumimoji="0" lang="zh-CN" sz="2600" b="1" i="0" u="none" strike="noStrike" cap="none" normalizeH="0" baseline="0" dirty="0" smtClean="0">
                <a:ln>
                  <a:noFill/>
                </a:ln>
                <a:solidFill>
                  <a:schemeClr val="tx1"/>
                </a:solidFill>
                <a:effectLst/>
                <a:latin typeface="+mn-ea"/>
                <a:cs typeface="宋体" pitchFamily="2" charset="-122"/>
              </a:rPr>
              <a:t>表</a:t>
            </a:r>
            <a:r>
              <a:rPr kumimoji="0" lang="en-US" altLang="zh-CN" sz="2600" b="1" i="0" u="none" strike="noStrike" cap="none" normalizeH="0" baseline="0" dirty="0" smtClean="0">
                <a:ln>
                  <a:noFill/>
                </a:ln>
                <a:solidFill>
                  <a:schemeClr val="tx1"/>
                </a:solidFill>
                <a:effectLst/>
                <a:latin typeface="+mn-ea"/>
                <a:cs typeface="宋体" pitchFamily="2" charset="-122"/>
              </a:rPr>
              <a:t>15-4 </a:t>
            </a:r>
            <a:r>
              <a:rPr kumimoji="0" lang="en-US" altLang="zh-CN" sz="2600" b="0" i="0" u="none" strike="noStrike" cap="none" normalizeH="0" baseline="0" dirty="0" smtClean="0">
                <a:ln>
                  <a:noFill/>
                </a:ln>
                <a:solidFill>
                  <a:schemeClr val="tx1"/>
                </a:solidFill>
                <a:effectLst/>
                <a:latin typeface="+mn-ea"/>
                <a:cs typeface="宋体" pitchFamily="2" charset="-122"/>
              </a:rPr>
              <a:t>  </a:t>
            </a:r>
            <a:r>
              <a:rPr kumimoji="0" lang="zh-CN" altLang="en-US" sz="2600" b="0" i="0" u="none" strike="noStrike" cap="none" normalizeH="0" baseline="0" dirty="0" smtClean="0">
                <a:ln>
                  <a:noFill/>
                </a:ln>
                <a:solidFill>
                  <a:schemeClr val="tx1"/>
                </a:solidFill>
                <a:effectLst/>
                <a:latin typeface="+mn-ea"/>
                <a:cs typeface="宋体" pitchFamily="2" charset="-122"/>
              </a:rPr>
              <a:t>利用标准化方法计算</a:t>
            </a:r>
            <a:r>
              <a:rPr kumimoji="0" lang="en-US" altLang="zh-CN" sz="2600" b="0" i="0" u="none" strike="noStrike" cap="none" normalizeH="0" baseline="0" dirty="0" smtClean="0">
                <a:ln>
                  <a:noFill/>
                </a:ln>
                <a:solidFill>
                  <a:srgbClr val="FF0000"/>
                </a:solidFill>
                <a:effectLst/>
                <a:latin typeface="+mn-ea"/>
                <a:cs typeface="宋体" pitchFamily="2" charset="-122"/>
              </a:rPr>
              <a:t>【</a:t>
            </a:r>
            <a:r>
              <a:rPr kumimoji="0" lang="zh-CN" altLang="en-US" sz="2600" b="0" i="0" u="none" strike="noStrike" cap="none" normalizeH="0" baseline="0" dirty="0" smtClean="0">
                <a:ln>
                  <a:noFill/>
                </a:ln>
                <a:solidFill>
                  <a:srgbClr val="FF0000"/>
                </a:solidFill>
                <a:effectLst/>
                <a:latin typeface="+mn-ea"/>
                <a:cs typeface="宋体" pitchFamily="2" charset="-122"/>
              </a:rPr>
              <a:t>例</a:t>
            </a:r>
            <a:r>
              <a:rPr kumimoji="0" lang="en-US" altLang="zh-CN" sz="2600" b="0" i="0" u="none" strike="noStrike" cap="none" normalizeH="0" baseline="0" dirty="0" smtClean="0">
                <a:ln>
                  <a:noFill/>
                </a:ln>
                <a:solidFill>
                  <a:srgbClr val="FF0000"/>
                </a:solidFill>
                <a:effectLst/>
                <a:latin typeface="+mn-ea"/>
                <a:cs typeface="宋体" pitchFamily="2" charset="-122"/>
              </a:rPr>
              <a:t>15.1】</a:t>
            </a:r>
            <a:r>
              <a:rPr kumimoji="0" lang="zh-CN" altLang="en-US" sz="2600" b="0" i="0" u="none" strike="noStrike" cap="none" normalizeH="0" baseline="0" dirty="0" smtClean="0">
                <a:ln>
                  <a:noFill/>
                </a:ln>
                <a:solidFill>
                  <a:schemeClr val="tx1"/>
                </a:solidFill>
                <a:effectLst/>
                <a:latin typeface="+mn-ea"/>
                <a:cs typeface="宋体" pitchFamily="2" charset="-122"/>
              </a:rPr>
              <a:t>的指标评价值 </a:t>
            </a:r>
            <a:endParaRPr kumimoji="0" lang="zh-CN" altLang="en-US" sz="2600" b="0" i="0" u="none" strike="noStrike" cap="none" normalizeH="0" baseline="0" dirty="0" smtClean="0">
              <a:ln>
                <a:noFill/>
              </a:ln>
              <a:solidFill>
                <a:schemeClr val="tx1"/>
              </a:solidFill>
              <a:effectLst/>
              <a:latin typeface="+mn-ea"/>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3100315779"/>
              </p:ext>
            </p:extLst>
          </p:nvPr>
        </p:nvGraphicFramePr>
        <p:xfrm>
          <a:off x="8039488" y="1636023"/>
          <a:ext cx="391666" cy="583070"/>
        </p:xfrm>
        <a:graphic>
          <a:graphicData uri="http://schemas.openxmlformats.org/presentationml/2006/ole">
            <mc:AlternateContent xmlns:mc="http://schemas.openxmlformats.org/markup-compatibility/2006">
              <mc:Choice xmlns:v="urn:schemas-microsoft-com:vml" Requires="v">
                <p:oleObj spid="_x0000_s17554" name="公式" r:id="rId3" imgW="177646" imgH="241091" progId="Equation.3">
                  <p:embed/>
                </p:oleObj>
              </mc:Choice>
              <mc:Fallback>
                <p:oleObj name="公式" r:id="rId3" imgW="177646" imgH="241091"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39488" y="1636023"/>
                        <a:ext cx="391666" cy="583070"/>
                      </a:xfrm>
                      <a:prstGeom prst="rect">
                        <a:avLst/>
                      </a:prstGeom>
                      <a:noFill/>
                    </p:spPr>
                  </p:pic>
                </p:oleObj>
              </mc:Fallback>
            </mc:AlternateContent>
          </a:graphicData>
        </a:graphic>
      </p:graphicFrame>
      <p:graphicFrame>
        <p:nvGraphicFramePr>
          <p:cNvPr id="6" name="表格 5"/>
          <p:cNvGraphicFramePr>
            <a:graphicFrameLocks noGrp="1"/>
          </p:cNvGraphicFramePr>
          <p:nvPr>
            <p:extLst>
              <p:ext uri="{D42A27DB-BD31-4B8C-83A1-F6EECF244321}">
                <p14:modId xmlns:p14="http://schemas.microsoft.com/office/powerpoint/2010/main" val="1064760363"/>
              </p:ext>
            </p:extLst>
          </p:nvPr>
        </p:nvGraphicFramePr>
        <p:xfrm>
          <a:off x="467544" y="2219093"/>
          <a:ext cx="8496943" cy="3725248"/>
        </p:xfrm>
        <a:graphic>
          <a:graphicData uri="http://schemas.openxmlformats.org/drawingml/2006/table">
            <a:tbl>
              <a:tblPr>
                <a:tableStyleId>{616DA210-FB5B-4158-B5E0-FEB733F419BA}</a:tableStyleId>
              </a:tblPr>
              <a:tblGrid>
                <a:gridCol w="1114298"/>
                <a:gridCol w="1075023"/>
                <a:gridCol w="954953"/>
                <a:gridCol w="1003204"/>
                <a:gridCol w="958319"/>
                <a:gridCol w="958319"/>
                <a:gridCol w="1153572"/>
                <a:gridCol w="1279255"/>
              </a:tblGrid>
              <a:tr h="705851">
                <a:tc>
                  <a:txBody>
                    <a:bodyPr/>
                    <a:lstStyle/>
                    <a:p>
                      <a:pPr algn="ctr">
                        <a:spcAft>
                          <a:spcPts val="0"/>
                        </a:spcAft>
                      </a:pPr>
                      <a:r>
                        <a:rPr lang="en-US" sz="1800" kern="0" dirty="0">
                          <a:effectLst/>
                        </a:rPr>
                        <a:t> </a:t>
                      </a:r>
                      <a:endParaRPr lang="zh-CN" sz="1800" kern="100" dirty="0">
                        <a:effectLst/>
                        <a:latin typeface="Times New Roman"/>
                        <a:ea typeface="宋体"/>
                      </a:endParaRPr>
                    </a:p>
                  </a:txBody>
                  <a:tcPr marL="68580" marR="68580" marT="0" marB="0" anchor="b"/>
                </a:tc>
                <a:tc>
                  <a:txBody>
                    <a:bodyPr/>
                    <a:lstStyle/>
                    <a:p>
                      <a:pPr algn="ctr">
                        <a:spcAft>
                          <a:spcPts val="0"/>
                        </a:spcAft>
                      </a:pPr>
                      <a:r>
                        <a:rPr lang="zh-CN" sz="1800" kern="0" dirty="0">
                          <a:effectLst/>
                        </a:rPr>
                        <a:t>总资产贡献率（</a:t>
                      </a:r>
                      <a:r>
                        <a:rPr lang="en-US" sz="1800" kern="0" dirty="0">
                          <a:effectLst/>
                        </a:rPr>
                        <a:t>%</a:t>
                      </a:r>
                      <a:r>
                        <a:rPr lang="zh-CN" sz="1800" kern="0" dirty="0">
                          <a:effectLst/>
                        </a:rPr>
                        <a:t>）</a:t>
                      </a:r>
                      <a:endParaRPr lang="zh-CN" sz="1800" kern="100" dirty="0">
                        <a:effectLst/>
                        <a:latin typeface="Times New Roman"/>
                        <a:ea typeface="宋体"/>
                      </a:endParaRPr>
                    </a:p>
                  </a:txBody>
                  <a:tcPr marL="68580" marR="68580" marT="0" marB="0" anchor="b"/>
                </a:tc>
                <a:tc>
                  <a:txBody>
                    <a:bodyPr/>
                    <a:lstStyle/>
                    <a:p>
                      <a:pPr algn="ctr">
                        <a:spcAft>
                          <a:spcPts val="0"/>
                        </a:spcAft>
                      </a:pPr>
                      <a:r>
                        <a:rPr lang="zh-CN" sz="1800" kern="0" dirty="0">
                          <a:effectLst/>
                        </a:rPr>
                        <a:t>资本保值增值率</a:t>
                      </a:r>
                      <a:r>
                        <a:rPr lang="en-US" sz="1800" kern="0" dirty="0">
                          <a:effectLst/>
                        </a:rPr>
                        <a:t>(%)</a:t>
                      </a:r>
                      <a:endParaRPr lang="zh-CN" sz="1800" kern="100" dirty="0">
                        <a:effectLst/>
                        <a:latin typeface="Times New Roman"/>
                        <a:ea typeface="宋体"/>
                      </a:endParaRPr>
                    </a:p>
                  </a:txBody>
                  <a:tcPr marL="68580" marR="68580" marT="0" marB="0" anchor="b"/>
                </a:tc>
                <a:tc>
                  <a:txBody>
                    <a:bodyPr/>
                    <a:lstStyle/>
                    <a:p>
                      <a:pPr algn="ctr">
                        <a:spcAft>
                          <a:spcPts val="0"/>
                        </a:spcAft>
                      </a:pPr>
                      <a:r>
                        <a:rPr lang="zh-CN" sz="1800" kern="0">
                          <a:effectLst/>
                        </a:rPr>
                        <a:t>资产负债率</a:t>
                      </a:r>
                      <a:r>
                        <a:rPr lang="en-US" sz="1800" kern="0">
                          <a:effectLst/>
                        </a:rPr>
                        <a:t>(%)</a:t>
                      </a:r>
                      <a:endParaRPr lang="zh-CN" sz="1800" kern="100">
                        <a:effectLst/>
                        <a:latin typeface="Times New Roman"/>
                        <a:ea typeface="宋体"/>
                      </a:endParaRPr>
                    </a:p>
                  </a:txBody>
                  <a:tcPr marL="68580" marR="68580" marT="0" marB="0" anchor="b"/>
                </a:tc>
                <a:tc>
                  <a:txBody>
                    <a:bodyPr/>
                    <a:lstStyle/>
                    <a:p>
                      <a:pPr algn="ctr">
                        <a:spcAft>
                          <a:spcPts val="0"/>
                        </a:spcAft>
                      </a:pPr>
                      <a:r>
                        <a:rPr lang="zh-CN" sz="1800" kern="0">
                          <a:effectLst/>
                        </a:rPr>
                        <a:t>流动资产周转率（次）</a:t>
                      </a:r>
                      <a:endParaRPr lang="zh-CN" sz="1800" kern="100">
                        <a:effectLst/>
                        <a:latin typeface="Times New Roman"/>
                        <a:ea typeface="宋体"/>
                      </a:endParaRPr>
                    </a:p>
                  </a:txBody>
                  <a:tcPr marL="68580" marR="68580" marT="0" marB="0" anchor="b"/>
                </a:tc>
                <a:tc>
                  <a:txBody>
                    <a:bodyPr/>
                    <a:lstStyle/>
                    <a:p>
                      <a:pPr algn="ctr">
                        <a:spcAft>
                          <a:spcPts val="0"/>
                        </a:spcAft>
                      </a:pPr>
                      <a:r>
                        <a:rPr lang="zh-CN" sz="1800" kern="0">
                          <a:effectLst/>
                        </a:rPr>
                        <a:t>成本费用率</a:t>
                      </a:r>
                      <a:r>
                        <a:rPr lang="en-US" sz="1800" kern="0">
                          <a:effectLst/>
                        </a:rPr>
                        <a:t>%)</a:t>
                      </a:r>
                      <a:endParaRPr lang="zh-CN" sz="1800" kern="100">
                        <a:effectLst/>
                        <a:latin typeface="Times New Roman"/>
                        <a:ea typeface="宋体"/>
                      </a:endParaRPr>
                    </a:p>
                  </a:txBody>
                  <a:tcPr marL="68580" marR="68580" marT="0" marB="0" anchor="b"/>
                </a:tc>
                <a:tc>
                  <a:txBody>
                    <a:bodyPr/>
                    <a:lstStyle/>
                    <a:p>
                      <a:pPr algn="ctr">
                        <a:spcAft>
                          <a:spcPts val="0"/>
                        </a:spcAft>
                      </a:pPr>
                      <a:r>
                        <a:rPr lang="zh-CN" sz="1800" kern="0">
                          <a:effectLst/>
                        </a:rPr>
                        <a:t>工业全员劳动生产率</a:t>
                      </a:r>
                      <a:r>
                        <a:rPr lang="en-US" sz="1800" kern="0">
                          <a:effectLst/>
                        </a:rPr>
                        <a:t>(</a:t>
                      </a:r>
                      <a:r>
                        <a:rPr lang="zh-CN" sz="1800" kern="0">
                          <a:effectLst/>
                        </a:rPr>
                        <a:t>元</a:t>
                      </a:r>
                      <a:r>
                        <a:rPr lang="en-US" sz="1800" kern="0">
                          <a:effectLst/>
                        </a:rPr>
                        <a:t>/</a:t>
                      </a:r>
                      <a:r>
                        <a:rPr lang="zh-CN" sz="1800" kern="0">
                          <a:effectLst/>
                        </a:rPr>
                        <a:t>人</a:t>
                      </a:r>
                      <a:r>
                        <a:rPr lang="en-US" sz="1800" kern="0">
                          <a:effectLst/>
                        </a:rPr>
                        <a:t>)</a:t>
                      </a:r>
                      <a:endParaRPr lang="zh-CN" sz="1800" kern="100">
                        <a:effectLst/>
                        <a:latin typeface="Times New Roman"/>
                        <a:ea typeface="宋体"/>
                      </a:endParaRPr>
                    </a:p>
                  </a:txBody>
                  <a:tcPr marL="68580" marR="68580" marT="0" marB="0" anchor="b"/>
                </a:tc>
                <a:tc>
                  <a:txBody>
                    <a:bodyPr/>
                    <a:lstStyle/>
                    <a:p>
                      <a:pPr algn="ctr">
                        <a:spcAft>
                          <a:spcPts val="0"/>
                        </a:spcAft>
                      </a:pPr>
                      <a:r>
                        <a:rPr lang="zh-CN" sz="1800" kern="0">
                          <a:effectLst/>
                        </a:rPr>
                        <a:t>产品销售率</a:t>
                      </a:r>
                      <a:r>
                        <a:rPr lang="en-US" sz="1800" kern="0">
                          <a:effectLst/>
                        </a:rPr>
                        <a:t>(%)</a:t>
                      </a:r>
                      <a:endParaRPr lang="zh-CN" sz="1800" kern="100">
                        <a:effectLst/>
                        <a:latin typeface="Times New Roman"/>
                        <a:ea typeface="宋体"/>
                      </a:endParaRPr>
                    </a:p>
                  </a:txBody>
                  <a:tcPr marL="68580" marR="68580" marT="0" marB="0" anchor="b"/>
                </a:tc>
              </a:tr>
              <a:tr h="362786">
                <a:tc>
                  <a:txBody>
                    <a:bodyPr/>
                    <a:lstStyle/>
                    <a:p>
                      <a:pPr algn="ctr">
                        <a:spcAft>
                          <a:spcPts val="0"/>
                        </a:spcAft>
                      </a:pPr>
                      <a:endParaRPr lang="en-US" sz="1800" kern="0">
                        <a:effectLst/>
                        <a:latin typeface="宋体"/>
                        <a:ea typeface="宋体"/>
                        <a:cs typeface="宋体"/>
                      </a:endParaRPr>
                    </a:p>
                  </a:txBody>
                  <a:tcPr marL="68580" marR="68580" marT="0" marB="0" anchor="b"/>
                </a:tc>
                <a:tc>
                  <a:txBody>
                    <a:bodyPr/>
                    <a:lstStyle/>
                    <a:p>
                      <a:pPr algn="ctr">
                        <a:spcAft>
                          <a:spcPts val="0"/>
                        </a:spcAft>
                      </a:pPr>
                      <a:r>
                        <a:rPr lang="en-US" sz="1800" kern="100">
                          <a:effectLst/>
                        </a:rPr>
                        <a:t>7.19</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113.23</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60.58</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1.51</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3.04</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40317.7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96.98</a:t>
                      </a:r>
                      <a:endParaRPr lang="zh-CN" sz="1800" kern="100">
                        <a:effectLst/>
                        <a:latin typeface="Times New Roman"/>
                        <a:ea typeface="宋体"/>
                      </a:endParaRPr>
                    </a:p>
                  </a:txBody>
                  <a:tcPr marL="68580" marR="68580" marT="0" marB="0" anchor="ctr"/>
                </a:tc>
              </a:tr>
              <a:tr h="362786">
                <a:tc>
                  <a:txBody>
                    <a:bodyPr/>
                    <a:lstStyle/>
                    <a:p>
                      <a:pPr algn="ctr">
                        <a:spcAft>
                          <a:spcPts val="0"/>
                        </a:spcAft>
                      </a:pPr>
                      <a:endParaRPr lang="en-US" sz="1800" kern="0">
                        <a:effectLst/>
                        <a:latin typeface="宋体"/>
                        <a:ea typeface="宋体"/>
                        <a:cs typeface="宋体"/>
                      </a:endParaRPr>
                    </a:p>
                  </a:txBody>
                  <a:tcPr marL="68580" marR="68580" marT="0" marB="0" anchor="b"/>
                </a:tc>
                <a:tc>
                  <a:txBody>
                    <a:bodyPr/>
                    <a:lstStyle/>
                    <a:p>
                      <a:pPr algn="ctr">
                        <a:spcAft>
                          <a:spcPts val="0"/>
                        </a:spcAft>
                      </a:pPr>
                      <a:r>
                        <a:rPr lang="en-US" sz="1800" kern="100" dirty="0">
                          <a:effectLst/>
                        </a:rPr>
                        <a:t>1.19</a:t>
                      </a:r>
                      <a:endParaRPr lang="zh-CN" sz="1800" kern="100" dirty="0">
                        <a:effectLst/>
                        <a:latin typeface="Times New Roman"/>
                        <a:ea typeface="宋体"/>
                      </a:endParaRPr>
                    </a:p>
                  </a:txBody>
                  <a:tcPr marL="68580" marR="68580" marT="0" marB="0" anchor="ctr"/>
                </a:tc>
                <a:tc>
                  <a:txBody>
                    <a:bodyPr/>
                    <a:lstStyle/>
                    <a:p>
                      <a:pPr algn="ctr">
                        <a:spcAft>
                          <a:spcPts val="0"/>
                        </a:spcAft>
                      </a:pPr>
                      <a:r>
                        <a:rPr lang="en-US" sz="1800" kern="100">
                          <a:effectLst/>
                        </a:rPr>
                        <a:t>5.43</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3.14</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0.21</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0.67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8161.9</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1.0920</a:t>
                      </a:r>
                      <a:endParaRPr lang="zh-CN" sz="1800" kern="100">
                        <a:effectLst/>
                        <a:latin typeface="Times New Roman"/>
                        <a:ea typeface="宋体"/>
                      </a:endParaRPr>
                    </a:p>
                  </a:txBody>
                  <a:tcPr marL="68580" marR="68580" marT="0" marB="0" anchor="ctr"/>
                </a:tc>
              </a:tr>
              <a:tr h="362786">
                <a:tc>
                  <a:txBody>
                    <a:bodyPr/>
                    <a:lstStyle/>
                    <a:p>
                      <a:pPr algn="ctr">
                        <a:spcAft>
                          <a:spcPts val="0"/>
                        </a:spcAft>
                      </a:pPr>
                      <a:r>
                        <a:rPr lang="en-US" sz="1800" kern="0" dirty="0">
                          <a:effectLst/>
                        </a:rPr>
                        <a:t>A</a:t>
                      </a:r>
                      <a:r>
                        <a:rPr lang="zh-CN" sz="1800" kern="0" dirty="0">
                          <a:effectLst/>
                        </a:rPr>
                        <a:t>地区</a:t>
                      </a:r>
                      <a:endParaRPr lang="zh-CN" sz="1800" kern="100" dirty="0">
                        <a:effectLst/>
                        <a:latin typeface="Times New Roman"/>
                        <a:ea typeface="宋体"/>
                      </a:endParaRPr>
                    </a:p>
                  </a:txBody>
                  <a:tcPr marL="68580" marR="68580" marT="0" marB="0" anchor="b"/>
                </a:tc>
                <a:tc>
                  <a:txBody>
                    <a:bodyPr/>
                    <a:lstStyle/>
                    <a:p>
                      <a:pPr algn="ctr">
                        <a:spcAft>
                          <a:spcPts val="0"/>
                        </a:spcAft>
                      </a:pPr>
                      <a:r>
                        <a:rPr lang="en-US" sz="1800" kern="100">
                          <a:effectLst/>
                        </a:rPr>
                        <a:t>-1.154</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dirty="0">
                          <a:effectLst/>
                        </a:rPr>
                        <a:t>-1.509</a:t>
                      </a:r>
                      <a:endParaRPr lang="zh-CN" sz="1800" kern="100" dirty="0">
                        <a:effectLst/>
                        <a:latin typeface="Times New Roman"/>
                        <a:ea typeface="宋体"/>
                      </a:endParaRPr>
                    </a:p>
                  </a:txBody>
                  <a:tcPr marL="68580" marR="68580" marT="0" marB="0" anchor="ctr"/>
                </a:tc>
                <a:tc>
                  <a:txBody>
                    <a:bodyPr/>
                    <a:lstStyle/>
                    <a:p>
                      <a:pPr algn="ctr">
                        <a:spcAft>
                          <a:spcPts val="0"/>
                        </a:spcAft>
                      </a:pPr>
                      <a:r>
                        <a:rPr lang="en-US" sz="1800" kern="100">
                          <a:effectLst/>
                        </a:rPr>
                        <a:t>-0.335</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-1.670</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-0.339</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0.168</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0.955</a:t>
                      </a:r>
                      <a:endParaRPr lang="zh-CN" sz="1800" kern="100">
                        <a:effectLst/>
                        <a:latin typeface="Times New Roman"/>
                        <a:ea typeface="宋体"/>
                      </a:endParaRPr>
                    </a:p>
                  </a:txBody>
                  <a:tcPr marL="68580" marR="68580" marT="0" marB="0" anchor="ctr"/>
                </a:tc>
              </a:tr>
              <a:tr h="362786">
                <a:tc>
                  <a:txBody>
                    <a:bodyPr/>
                    <a:lstStyle/>
                    <a:p>
                      <a:pPr algn="ctr">
                        <a:spcAft>
                          <a:spcPts val="0"/>
                        </a:spcAft>
                      </a:pPr>
                      <a:r>
                        <a:rPr lang="en-US" sz="1800" kern="0">
                          <a:effectLst/>
                        </a:rPr>
                        <a:t>B</a:t>
                      </a:r>
                      <a:r>
                        <a:rPr lang="zh-CN" sz="1800" kern="0">
                          <a:effectLst/>
                        </a:rPr>
                        <a:t>地区</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dirty="0">
                          <a:effectLst/>
                        </a:rPr>
                        <a:t>-0.701</a:t>
                      </a:r>
                      <a:endParaRPr lang="zh-CN" sz="1800" kern="100" dirty="0">
                        <a:effectLst/>
                        <a:latin typeface="Times New Roman"/>
                        <a:ea typeface="宋体"/>
                      </a:endParaRPr>
                    </a:p>
                  </a:txBody>
                  <a:tcPr marL="68580" marR="68580" marT="0" marB="0" anchor="ctr"/>
                </a:tc>
                <a:tc>
                  <a:txBody>
                    <a:bodyPr/>
                    <a:lstStyle/>
                    <a:p>
                      <a:pPr algn="ctr">
                        <a:spcAft>
                          <a:spcPts val="0"/>
                        </a:spcAft>
                      </a:pPr>
                      <a:r>
                        <a:rPr lang="en-US" sz="1800" kern="100">
                          <a:effectLst/>
                        </a:rPr>
                        <a:t>-0.295</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dirty="0">
                          <a:effectLst/>
                        </a:rPr>
                        <a:t>-1.112</a:t>
                      </a:r>
                      <a:endParaRPr lang="zh-CN" sz="1800" kern="100" dirty="0">
                        <a:effectLst/>
                        <a:latin typeface="Times New Roman"/>
                        <a:ea typeface="宋体"/>
                      </a:endParaRPr>
                    </a:p>
                  </a:txBody>
                  <a:tcPr marL="68580" marR="68580" marT="0" marB="0" anchor="ctr"/>
                </a:tc>
                <a:tc>
                  <a:txBody>
                    <a:bodyPr/>
                    <a:lstStyle/>
                    <a:p>
                      <a:pPr algn="ctr">
                        <a:spcAft>
                          <a:spcPts val="0"/>
                        </a:spcAft>
                      </a:pPr>
                      <a:r>
                        <a:rPr lang="en-US" sz="1800" kern="100">
                          <a:effectLst/>
                        </a:rPr>
                        <a:t>-0.361</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-0.055</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-1.011</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0.882</a:t>
                      </a:r>
                      <a:endParaRPr lang="zh-CN" sz="1800" kern="100">
                        <a:effectLst/>
                        <a:latin typeface="Times New Roman"/>
                        <a:ea typeface="宋体"/>
                      </a:endParaRPr>
                    </a:p>
                  </a:txBody>
                  <a:tcPr marL="68580" marR="68580" marT="0" marB="0" anchor="b"/>
                </a:tc>
              </a:tr>
              <a:tr h="362786">
                <a:tc>
                  <a:txBody>
                    <a:bodyPr/>
                    <a:lstStyle/>
                    <a:p>
                      <a:pPr algn="ctr">
                        <a:spcAft>
                          <a:spcPts val="0"/>
                        </a:spcAft>
                      </a:pPr>
                      <a:r>
                        <a:rPr lang="en-US" sz="1800" kern="0">
                          <a:effectLst/>
                        </a:rPr>
                        <a:t>C</a:t>
                      </a:r>
                      <a:r>
                        <a:rPr lang="zh-CN" sz="1800" kern="0">
                          <a:effectLst/>
                        </a:rPr>
                        <a:t>地区</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-0.071</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-0.195</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1.953</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-0.609</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1.140</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1.863</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1.010</a:t>
                      </a:r>
                      <a:endParaRPr lang="zh-CN" sz="1800" kern="100">
                        <a:effectLst/>
                        <a:latin typeface="Times New Roman"/>
                        <a:ea typeface="宋体"/>
                      </a:endParaRPr>
                    </a:p>
                  </a:txBody>
                  <a:tcPr marL="68580" marR="68580" marT="0" marB="0" anchor="b"/>
                </a:tc>
              </a:tr>
              <a:tr h="362786">
                <a:tc>
                  <a:txBody>
                    <a:bodyPr/>
                    <a:lstStyle/>
                    <a:p>
                      <a:pPr algn="ctr">
                        <a:spcAft>
                          <a:spcPts val="0"/>
                        </a:spcAft>
                      </a:pPr>
                      <a:r>
                        <a:rPr lang="en-US" sz="1800" kern="0" dirty="0">
                          <a:effectLst/>
                        </a:rPr>
                        <a:t>D</a:t>
                      </a:r>
                      <a:r>
                        <a:rPr lang="zh-CN" sz="1800" kern="0" dirty="0">
                          <a:effectLst/>
                        </a:rPr>
                        <a:t>地区</a:t>
                      </a:r>
                      <a:endParaRPr lang="zh-CN" sz="1800" kern="100" dirty="0">
                        <a:effectLst/>
                        <a:latin typeface="Times New Roman"/>
                        <a:ea typeface="宋体"/>
                      </a:endParaRPr>
                    </a:p>
                  </a:txBody>
                  <a:tcPr marL="68580" marR="68580" marT="0" marB="0" anchor="b"/>
                </a:tc>
                <a:tc>
                  <a:txBody>
                    <a:bodyPr/>
                    <a:lstStyle/>
                    <a:p>
                      <a:pPr algn="ctr">
                        <a:spcAft>
                          <a:spcPts val="0"/>
                        </a:spcAft>
                      </a:pPr>
                      <a:r>
                        <a:rPr lang="en-US" sz="1800" kern="100">
                          <a:effectLst/>
                        </a:rPr>
                        <a:t>0.122</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-0.559</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-0.532</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1.068</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-1.399</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-0.882</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-0.931</a:t>
                      </a:r>
                      <a:endParaRPr lang="zh-CN" sz="1800" kern="100">
                        <a:effectLst/>
                        <a:latin typeface="Times New Roman"/>
                        <a:ea typeface="宋体"/>
                      </a:endParaRPr>
                    </a:p>
                  </a:txBody>
                  <a:tcPr marL="68580" marR="68580" marT="0" marB="0" anchor="b"/>
                </a:tc>
              </a:tr>
              <a:tr h="362786">
                <a:tc>
                  <a:txBody>
                    <a:bodyPr/>
                    <a:lstStyle/>
                    <a:p>
                      <a:pPr algn="ctr">
                        <a:spcAft>
                          <a:spcPts val="0"/>
                        </a:spcAft>
                      </a:pPr>
                      <a:r>
                        <a:rPr lang="en-US" sz="1800" kern="0">
                          <a:effectLst/>
                        </a:rPr>
                        <a:t>E</a:t>
                      </a:r>
                      <a:r>
                        <a:rPr lang="zh-CN" sz="1800" kern="0">
                          <a:effectLst/>
                        </a:rPr>
                        <a:t>地区</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2.027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1.188</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0.540</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1.193</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1.424</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-0.657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-1.499</a:t>
                      </a:r>
                      <a:endParaRPr lang="zh-CN" sz="1800" kern="100">
                        <a:effectLst/>
                        <a:latin typeface="Times New Roman"/>
                        <a:ea typeface="宋体"/>
                      </a:endParaRPr>
                    </a:p>
                  </a:txBody>
                  <a:tcPr marL="68580" marR="68580" marT="0" marB="0" anchor="b"/>
                </a:tc>
              </a:tr>
              <a:tr h="362786">
                <a:tc>
                  <a:txBody>
                    <a:bodyPr/>
                    <a:lstStyle/>
                    <a:p>
                      <a:pPr algn="ctr">
                        <a:spcAft>
                          <a:spcPts val="0"/>
                        </a:spcAft>
                      </a:pPr>
                      <a:r>
                        <a:rPr lang="en-US" sz="1800" kern="0" dirty="0">
                          <a:effectLst/>
                        </a:rPr>
                        <a:t>F</a:t>
                      </a:r>
                      <a:r>
                        <a:rPr lang="zh-CN" sz="1800" kern="0" dirty="0">
                          <a:effectLst/>
                        </a:rPr>
                        <a:t>地区</a:t>
                      </a:r>
                      <a:endParaRPr lang="zh-CN" sz="1800" kern="100" dirty="0">
                        <a:effectLst/>
                        <a:latin typeface="Times New Roman"/>
                        <a:ea typeface="宋体"/>
                      </a:endParaRPr>
                    </a:p>
                  </a:txBody>
                  <a:tcPr marL="68580" marR="68580" marT="0" marB="0" anchor="b"/>
                </a:tc>
                <a:tc>
                  <a:txBody>
                    <a:bodyPr/>
                    <a:lstStyle/>
                    <a:p>
                      <a:pPr algn="ctr">
                        <a:spcAft>
                          <a:spcPts val="0"/>
                        </a:spcAft>
                      </a:pPr>
                      <a:r>
                        <a:rPr lang="en-US" sz="1800" kern="100">
                          <a:effectLst/>
                        </a:rPr>
                        <a:t>-0.222</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1.370</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-0.513</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0.379</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-0.772</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0.519</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dirty="0">
                          <a:effectLst/>
                        </a:rPr>
                        <a:t>-0.418</a:t>
                      </a:r>
                      <a:endParaRPr lang="zh-CN" sz="1800" kern="100" dirty="0">
                        <a:effectLst/>
                        <a:latin typeface="Times New Roman"/>
                        <a:ea typeface="宋体"/>
                      </a:endParaRPr>
                    </a:p>
                  </a:txBody>
                  <a:tcPr marL="68580" marR="68580" marT="0" marB="0" anchor="b"/>
                </a:tc>
              </a:tr>
            </a:tbl>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1148524229"/>
              </p:ext>
            </p:extLst>
          </p:nvPr>
        </p:nvGraphicFramePr>
        <p:xfrm>
          <a:off x="827584" y="3501008"/>
          <a:ext cx="360040" cy="278426"/>
        </p:xfrm>
        <a:graphic>
          <a:graphicData uri="http://schemas.openxmlformats.org/presentationml/2006/ole">
            <mc:AlternateContent xmlns:mc="http://schemas.openxmlformats.org/markup-compatibility/2006">
              <mc:Choice xmlns:v="urn:schemas-microsoft-com:vml" Requires="v">
                <p:oleObj spid="_x0000_s17555" name="公式" r:id="rId5" imgW="190417" imgH="241195" progId="Equation.3">
                  <p:embed/>
                </p:oleObj>
              </mc:Choice>
              <mc:Fallback>
                <p:oleObj name="公式" r:id="rId5" imgW="190417" imgH="241195"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7584" y="3501008"/>
                        <a:ext cx="360040" cy="278426"/>
                      </a:xfrm>
                      <a:prstGeom prst="rect">
                        <a:avLst/>
                      </a:prstGeom>
                      <a:noFill/>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2371183628"/>
              </p:ext>
            </p:extLst>
          </p:nvPr>
        </p:nvGraphicFramePr>
        <p:xfrm>
          <a:off x="827584" y="3068960"/>
          <a:ext cx="380442" cy="360040"/>
        </p:xfrm>
        <a:graphic>
          <a:graphicData uri="http://schemas.openxmlformats.org/presentationml/2006/ole">
            <mc:AlternateContent xmlns:mc="http://schemas.openxmlformats.org/markup-compatibility/2006">
              <mc:Choice xmlns:v="urn:schemas-microsoft-com:vml" Requires="v">
                <p:oleObj spid="_x0000_s17556" name="公式" r:id="rId7" imgW="177646" imgH="241091" progId="Equation.3">
                  <p:embed/>
                </p:oleObj>
              </mc:Choice>
              <mc:Fallback>
                <p:oleObj name="公式" r:id="rId7" imgW="177646" imgH="241091"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7584" y="3068960"/>
                        <a:ext cx="380442" cy="360040"/>
                      </a:xfrm>
                      <a:prstGeom prst="rect">
                        <a:avLst/>
                      </a:prstGeom>
                      <a:noFill/>
                    </p:spPr>
                  </p:pic>
                </p:oleObj>
              </mc:Fallback>
            </mc:AlternateContent>
          </a:graphicData>
        </a:graphic>
      </p:graphicFrame>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2132856"/>
            <a:ext cx="7848872" cy="3450696"/>
          </a:xfrm>
        </p:spPr>
        <p:txBody>
          <a:bodyPr>
            <a:normAutofit/>
          </a:bodyPr>
          <a:lstStyle/>
          <a:p>
            <a:pPr marL="0" indent="0" algn="ctr">
              <a:buNone/>
            </a:pPr>
            <a:endParaRPr lang="en-US" altLang="zh-CN" sz="3600" dirty="0" smtClean="0">
              <a:solidFill>
                <a:schemeClr val="tx1"/>
              </a:solidFill>
            </a:endParaRPr>
          </a:p>
          <a:p>
            <a:pPr marL="0" indent="0" algn="ctr">
              <a:buNone/>
            </a:pPr>
            <a:endParaRPr lang="en-US" altLang="zh-CN" sz="3600" dirty="0">
              <a:solidFill>
                <a:schemeClr val="tx1"/>
              </a:solidFill>
            </a:endParaRPr>
          </a:p>
          <a:p>
            <a:pPr marL="0" indent="0" algn="ctr">
              <a:buNone/>
            </a:pPr>
            <a:r>
              <a:rPr lang="en-US" altLang="zh-CN" sz="4800" b="1" dirty="0" smtClean="0">
                <a:solidFill>
                  <a:schemeClr val="tx1"/>
                </a:solidFill>
              </a:rPr>
              <a:t>15.</a:t>
            </a:r>
            <a:r>
              <a:rPr lang="en-US" altLang="zh-CN" sz="4400" dirty="0">
                <a:solidFill>
                  <a:schemeClr val="tx1"/>
                </a:solidFill>
              </a:rPr>
              <a:t>3</a:t>
            </a:r>
            <a:r>
              <a:rPr lang="en-US" altLang="zh-CN" sz="4400" dirty="0" smtClean="0">
                <a:solidFill>
                  <a:schemeClr val="tx1"/>
                </a:solidFill>
              </a:rPr>
              <a:t>   </a:t>
            </a:r>
            <a:r>
              <a:rPr lang="zh-CN" altLang="en-US" sz="4400" dirty="0" smtClean="0">
                <a:solidFill>
                  <a:schemeClr val="tx1"/>
                </a:solidFill>
              </a:rPr>
              <a:t>权重的确定与评价结果的综合</a:t>
            </a:r>
            <a:endParaRPr lang="zh-CN" altLang="en-US" sz="3600" b="1" dirty="0">
              <a:solidFill>
                <a:schemeClr val="tx1"/>
              </a:solidFill>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6453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467544" y="2132856"/>
            <a:ext cx="8352928" cy="3888432"/>
          </a:xfrm>
        </p:spPr>
        <p:txBody>
          <a:bodyPr>
            <a:noAutofit/>
          </a:bodyPr>
          <a:lstStyle/>
          <a:p>
            <a:pPr algn="l" fontAlgn="base"/>
            <a:r>
              <a:rPr lang="en-US" altLang="zh-CN" sz="2800" dirty="0" smtClean="0">
                <a:solidFill>
                  <a:srgbClr val="FF0000"/>
                </a:solidFill>
              </a:rPr>
              <a:t>1</a:t>
            </a:r>
            <a:r>
              <a:rPr lang="zh-CN" altLang="zh-CN" sz="2800" dirty="0">
                <a:solidFill>
                  <a:srgbClr val="FF0000"/>
                </a:solidFill>
              </a:rPr>
              <a:t>、</a:t>
            </a:r>
            <a:r>
              <a:rPr lang="zh-CN" altLang="zh-CN" sz="2800" b="1" dirty="0">
                <a:solidFill>
                  <a:srgbClr val="FF0000"/>
                </a:solidFill>
                <a:latin typeface="+mn-ea"/>
              </a:rPr>
              <a:t>专家意见</a:t>
            </a:r>
            <a:r>
              <a:rPr lang="zh-CN" altLang="zh-CN" sz="2800" b="1" dirty="0" smtClean="0">
                <a:solidFill>
                  <a:srgbClr val="FF0000"/>
                </a:solidFill>
                <a:latin typeface="+mn-ea"/>
              </a:rPr>
              <a:t>法</a:t>
            </a:r>
            <a:r>
              <a:rPr lang="en-US" altLang="zh-CN" sz="2800" b="1" dirty="0" smtClean="0">
                <a:solidFill>
                  <a:srgbClr val="FF0000"/>
                </a:solidFill>
                <a:latin typeface="+mn-ea"/>
              </a:rPr>
              <a:t>:</a:t>
            </a:r>
            <a:r>
              <a:rPr lang="zh-CN" altLang="zh-CN" sz="2600" dirty="0" smtClean="0">
                <a:solidFill>
                  <a:schemeClr val="tx1"/>
                </a:solidFill>
                <a:latin typeface="+mn-ea"/>
              </a:rPr>
              <a:t>根据</a:t>
            </a:r>
            <a:r>
              <a:rPr lang="zh-CN" altLang="zh-CN" sz="2600" dirty="0">
                <a:solidFill>
                  <a:schemeClr val="tx1"/>
                </a:solidFill>
                <a:latin typeface="+mn-ea"/>
              </a:rPr>
              <a:t>专家们对各评价指标所赋予的相对重要性系数分别求其算术平均数，所得的平均数作为各指标的权重。 </a:t>
            </a:r>
            <a:endParaRPr lang="en-US" altLang="zh-CN" sz="2600" dirty="0" smtClean="0">
              <a:solidFill>
                <a:schemeClr val="tx1"/>
              </a:solidFill>
              <a:latin typeface="+mn-ea"/>
            </a:endParaRPr>
          </a:p>
          <a:p>
            <a:pPr algn="l"/>
            <a:r>
              <a:rPr lang="en-US" altLang="zh-CN" sz="2800" dirty="0">
                <a:solidFill>
                  <a:srgbClr val="FF0000"/>
                </a:solidFill>
              </a:rPr>
              <a:t>2</a:t>
            </a:r>
            <a:r>
              <a:rPr lang="zh-CN" altLang="zh-CN" sz="2800" dirty="0">
                <a:solidFill>
                  <a:srgbClr val="FF0000"/>
                </a:solidFill>
              </a:rPr>
              <a:t>、</a:t>
            </a:r>
            <a:r>
              <a:rPr lang="zh-CN" altLang="zh-CN" sz="2800" b="1" dirty="0">
                <a:solidFill>
                  <a:srgbClr val="FF0000"/>
                </a:solidFill>
                <a:latin typeface="+mn-ea"/>
              </a:rPr>
              <a:t>层次分析法（</a:t>
            </a:r>
            <a:r>
              <a:rPr lang="en-US" altLang="zh-CN" sz="2800" b="1" dirty="0">
                <a:solidFill>
                  <a:srgbClr val="FF0000"/>
                </a:solidFill>
                <a:latin typeface="+mn-ea"/>
              </a:rPr>
              <a:t>AHP</a:t>
            </a:r>
            <a:r>
              <a:rPr lang="zh-CN" altLang="zh-CN" sz="2800" b="1" dirty="0">
                <a:solidFill>
                  <a:srgbClr val="FF0000"/>
                </a:solidFill>
                <a:latin typeface="+mn-ea"/>
              </a:rPr>
              <a:t>）</a:t>
            </a:r>
            <a:r>
              <a:rPr lang="en-US" altLang="zh-CN" sz="2800" dirty="0" smtClean="0">
                <a:solidFill>
                  <a:schemeClr val="tx1"/>
                </a:solidFill>
              </a:rPr>
              <a:t>:</a:t>
            </a:r>
            <a:r>
              <a:rPr lang="zh-CN" altLang="zh-CN" sz="2600" dirty="0">
                <a:solidFill>
                  <a:schemeClr val="tx1"/>
                </a:solidFill>
                <a:latin typeface="+mn-ea"/>
              </a:rPr>
              <a:t>将复杂的评价对象表示为一个有序的递阶层次结构的整体，通过人们在各个评价项目间进行两两的比较、判断，进而计算各个评价项目的相对重要性系数，即权数。</a:t>
            </a:r>
          </a:p>
          <a:p>
            <a:pPr algn="l"/>
            <a:endParaRPr lang="zh-CN" altLang="en-US" sz="2800" dirty="0">
              <a:solidFill>
                <a:schemeClr val="tx1"/>
              </a:solidFill>
            </a:endParaRPr>
          </a:p>
        </p:txBody>
      </p:sp>
      <p:sp>
        <p:nvSpPr>
          <p:cNvPr id="4"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§15.3  </a:t>
            </a:r>
            <a:r>
              <a:rPr lang="zh-CN" altLang="en-US" sz="3200" b="1" dirty="0" smtClean="0">
                <a:solidFill>
                  <a:schemeClr val="tx1"/>
                </a:solidFill>
                <a:latin typeface="Garamond" pitchFamily="18" charset="0"/>
              </a:rPr>
              <a:t>权重的确定与评价结果的综合</a:t>
            </a:r>
            <a:endParaRPr lang="zh-CN" altLang="en-US" sz="3200" b="1" dirty="0">
              <a:solidFill>
                <a:schemeClr val="tx1"/>
              </a:solidFill>
              <a:latin typeface="Garamond" pitchFamily="18" charset="0"/>
            </a:endParaRPr>
          </a:p>
        </p:txBody>
      </p:sp>
      <p:sp>
        <p:nvSpPr>
          <p:cNvPr id="6" name="Rectangle 2"/>
          <p:cNvSpPr txBox="1">
            <a:spLocks noChangeArrowheads="1"/>
          </p:cNvSpPr>
          <p:nvPr/>
        </p:nvSpPr>
        <p:spPr>
          <a:xfrm>
            <a:off x="904056" y="1401162"/>
            <a:ext cx="7772400" cy="576064"/>
          </a:xfrm>
          <a:prstGeom prst="rect">
            <a:avLst/>
          </a:prstGeom>
        </p:spPr>
        <p:txBody>
          <a:bodyPr vert="horz" lIns="91440" tIns="45720" rIns="91440" bIns="45720" rtlCol="0" anchor="b">
            <a:normAutofit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3200" dirty="0" smtClean="0">
                <a:solidFill>
                  <a:srgbClr val="FF0000"/>
                </a:solidFill>
                <a:latin typeface="+mn-ea"/>
                <a:ea typeface="+mn-ea"/>
              </a:rPr>
              <a:t>15.3.1  </a:t>
            </a:r>
            <a:r>
              <a:rPr lang="en-US" altLang="zh-CN" sz="3200" dirty="0" smtClean="0">
                <a:solidFill>
                  <a:schemeClr val="tx1"/>
                </a:solidFill>
                <a:latin typeface="+mn-ea"/>
                <a:ea typeface="+mn-ea"/>
              </a:rPr>
              <a:t>  </a:t>
            </a:r>
            <a:r>
              <a:rPr lang="zh-CN" altLang="en-US" sz="3200" dirty="0">
                <a:solidFill>
                  <a:schemeClr val="tx1"/>
                </a:solidFill>
                <a:latin typeface="+mn-ea"/>
                <a:ea typeface="+mn-ea"/>
              </a:rPr>
              <a:t>主观赋值法</a:t>
            </a:r>
          </a:p>
        </p:txBody>
      </p:sp>
      <p:sp>
        <p:nvSpPr>
          <p:cNvPr id="7" name="Rectangle 2"/>
          <p:cNvSpPr txBox="1">
            <a:spLocks noChangeArrowheads="1"/>
          </p:cNvSpPr>
          <p:nvPr/>
        </p:nvSpPr>
        <p:spPr>
          <a:xfrm>
            <a:off x="395536" y="5517232"/>
            <a:ext cx="7772400" cy="576064"/>
          </a:xfrm>
          <a:prstGeom prst="rect">
            <a:avLst/>
          </a:prstGeom>
        </p:spPr>
        <p:txBody>
          <a:bodyPr vert="horz" lIns="91440" tIns="45720" rIns="91440" bIns="45720" rtlCol="0" anchor="b">
            <a:normAutofit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buClr>
                <a:srgbClr val="FF0000"/>
              </a:buClr>
            </a:pPr>
            <a:r>
              <a:rPr lang="zh-CN" altLang="en-US" sz="3200" dirty="0" smtClean="0">
                <a:solidFill>
                  <a:srgbClr val="7030A0"/>
                </a:solidFill>
                <a:latin typeface="+mn-ea"/>
                <a:ea typeface="+mn-ea"/>
              </a:rPr>
              <a:t>各个方法的具体介绍如下：</a:t>
            </a:r>
            <a:endParaRPr lang="zh-CN" altLang="en-US" sz="3200" dirty="0">
              <a:solidFill>
                <a:srgbClr val="7030A0"/>
              </a:solidFill>
              <a:latin typeface="+mn-ea"/>
              <a:ea typeface="+mn-ea"/>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395536" y="1186156"/>
            <a:ext cx="8136904" cy="5112568"/>
          </a:xfrm>
        </p:spPr>
        <p:txBody>
          <a:bodyPr>
            <a:normAutofit lnSpcReduction="10000"/>
          </a:bodyPr>
          <a:lstStyle/>
          <a:p>
            <a:pPr algn="l"/>
            <a:r>
              <a:rPr lang="zh-CN" altLang="zh-CN" sz="2400" dirty="0">
                <a:solidFill>
                  <a:schemeClr val="tx1"/>
                </a:solidFill>
              </a:rPr>
              <a:t>　</a:t>
            </a:r>
            <a:r>
              <a:rPr lang="en-US" altLang="zh-CN" sz="2400" dirty="0" smtClean="0">
                <a:solidFill>
                  <a:schemeClr val="tx1"/>
                </a:solidFill>
              </a:rPr>
              <a:t>     </a:t>
            </a:r>
            <a:r>
              <a:rPr lang="zh-CN" altLang="zh-CN" sz="2600" dirty="0" smtClean="0">
                <a:solidFill>
                  <a:schemeClr val="tx1"/>
                </a:solidFill>
                <a:latin typeface="+mn-ea"/>
              </a:rPr>
              <a:t>综合发展</a:t>
            </a:r>
            <a:r>
              <a:rPr lang="zh-CN" altLang="zh-CN" sz="2600" dirty="0">
                <a:solidFill>
                  <a:schemeClr val="tx1"/>
                </a:solidFill>
                <a:latin typeface="+mn-ea"/>
              </a:rPr>
              <a:t>评价指标体系，具体包含了经济发展、民生改善、社会发展、生态建设、科技创新、公众评价六个方面</a:t>
            </a:r>
            <a:r>
              <a:rPr lang="en-US" altLang="zh-CN" sz="2600" dirty="0">
                <a:solidFill>
                  <a:schemeClr val="tx1"/>
                </a:solidFill>
                <a:latin typeface="+mn-ea"/>
              </a:rPr>
              <a:t>45</a:t>
            </a:r>
            <a:r>
              <a:rPr lang="zh-CN" altLang="zh-CN" sz="2600" dirty="0">
                <a:solidFill>
                  <a:schemeClr val="tx1"/>
                </a:solidFill>
                <a:latin typeface="+mn-ea"/>
              </a:rPr>
              <a:t>项指标，突出资源节约和环境友好，强调科技创新对于转变发展方式、推动科学发展的重要作用</a:t>
            </a:r>
            <a:r>
              <a:rPr lang="zh-CN" altLang="zh-CN" sz="2600" dirty="0" smtClean="0">
                <a:solidFill>
                  <a:schemeClr val="tx1"/>
                </a:solidFill>
                <a:latin typeface="+mn-ea"/>
              </a:rPr>
              <a:t>。</a:t>
            </a:r>
            <a:endParaRPr lang="en-US" altLang="zh-CN" sz="2600" dirty="0" smtClean="0">
              <a:solidFill>
                <a:schemeClr val="tx1"/>
              </a:solidFill>
              <a:latin typeface="+mn-ea"/>
            </a:endParaRPr>
          </a:p>
          <a:p>
            <a:pPr algn="l"/>
            <a:endParaRPr lang="zh-CN" altLang="zh-CN" sz="2400" dirty="0">
              <a:solidFill>
                <a:schemeClr val="tx1"/>
              </a:solidFill>
            </a:endParaRPr>
          </a:p>
          <a:p>
            <a:pPr algn="l" fontAlgn="base"/>
            <a:r>
              <a:rPr lang="en-US" altLang="zh-CN" sz="2600" dirty="0" smtClean="0">
                <a:solidFill>
                  <a:srgbClr val="FF0000"/>
                </a:solidFill>
                <a:latin typeface="+mn-ea"/>
              </a:rPr>
              <a:t>       </a:t>
            </a:r>
            <a:r>
              <a:rPr lang="zh-CN" altLang="zh-CN" sz="2600" dirty="0" smtClean="0">
                <a:solidFill>
                  <a:srgbClr val="FF0000"/>
                </a:solidFill>
                <a:latin typeface="+mn-ea"/>
              </a:rPr>
              <a:t>本章</a:t>
            </a:r>
            <a:r>
              <a:rPr lang="zh-CN" altLang="zh-CN" sz="2600" dirty="0">
                <a:solidFill>
                  <a:srgbClr val="FF0000"/>
                </a:solidFill>
                <a:latin typeface="+mn-ea"/>
              </a:rPr>
              <a:t>阐述综合评价的主要理论和方法</a:t>
            </a:r>
            <a:r>
              <a:rPr lang="zh-CN" altLang="zh-CN" sz="2600" dirty="0">
                <a:solidFill>
                  <a:schemeClr val="tx1"/>
                </a:solidFill>
                <a:latin typeface="+mn-ea"/>
              </a:rPr>
              <a:t>，通过学习，</a:t>
            </a:r>
            <a:r>
              <a:rPr lang="zh-CN" altLang="zh-CN" sz="2600" dirty="0" smtClean="0">
                <a:solidFill>
                  <a:schemeClr val="tx1"/>
                </a:solidFill>
                <a:latin typeface="+mn-ea"/>
              </a:rPr>
              <a:t>要求</a:t>
            </a:r>
            <a:r>
              <a:rPr lang="en-US" altLang="zh-CN" sz="2600" dirty="0" smtClean="0">
                <a:solidFill>
                  <a:schemeClr val="tx1"/>
                </a:solidFill>
                <a:latin typeface="+mn-ea"/>
              </a:rPr>
              <a:t>:</a:t>
            </a:r>
          </a:p>
          <a:p>
            <a:pPr marL="457200" indent="-457200" algn="l" fontAlgn="base">
              <a:buClr>
                <a:srgbClr val="7030A0"/>
              </a:buClr>
              <a:buFont typeface="Wingdings" pitchFamily="2" charset="2"/>
              <a:buChar char="Ø"/>
            </a:pPr>
            <a:r>
              <a:rPr lang="zh-CN" altLang="zh-CN" sz="2600" dirty="0" smtClean="0">
                <a:solidFill>
                  <a:schemeClr val="tx1"/>
                </a:solidFill>
                <a:latin typeface="+mn-ea"/>
              </a:rPr>
              <a:t>明确</a:t>
            </a:r>
            <a:r>
              <a:rPr lang="zh-CN" altLang="zh-CN" sz="2600" dirty="0">
                <a:solidFill>
                  <a:schemeClr val="tx1"/>
                </a:solidFill>
                <a:latin typeface="+mn-ea"/>
              </a:rPr>
              <a:t>统计综合评价的基本步骤与特点</a:t>
            </a:r>
            <a:r>
              <a:rPr lang="zh-CN" altLang="zh-CN" sz="2600" dirty="0" smtClean="0">
                <a:solidFill>
                  <a:schemeClr val="tx1"/>
                </a:solidFill>
                <a:latin typeface="+mn-ea"/>
              </a:rPr>
              <a:t>；</a:t>
            </a:r>
            <a:endParaRPr lang="en-US" altLang="zh-CN" sz="2600" dirty="0" smtClean="0">
              <a:solidFill>
                <a:schemeClr val="tx1"/>
              </a:solidFill>
              <a:latin typeface="+mn-ea"/>
            </a:endParaRPr>
          </a:p>
          <a:p>
            <a:pPr marL="457200" indent="-457200" algn="l" fontAlgn="base">
              <a:buClr>
                <a:srgbClr val="7030A0"/>
              </a:buClr>
              <a:buFont typeface="Wingdings" pitchFamily="2" charset="2"/>
              <a:buChar char="Ø"/>
            </a:pPr>
            <a:r>
              <a:rPr lang="zh-CN" altLang="zh-CN" sz="2600" dirty="0" smtClean="0">
                <a:solidFill>
                  <a:schemeClr val="tx1"/>
                </a:solidFill>
                <a:latin typeface="+mn-ea"/>
              </a:rPr>
              <a:t>掌握</a:t>
            </a:r>
            <a:r>
              <a:rPr lang="zh-CN" altLang="zh-CN" sz="2600" dirty="0">
                <a:solidFill>
                  <a:schemeClr val="tx1"/>
                </a:solidFill>
                <a:latin typeface="+mn-ea"/>
              </a:rPr>
              <a:t>基本的指标筛选和数据预处理方法</a:t>
            </a:r>
            <a:r>
              <a:rPr lang="zh-CN" altLang="zh-CN" sz="2600" dirty="0" smtClean="0">
                <a:solidFill>
                  <a:schemeClr val="tx1"/>
                </a:solidFill>
                <a:latin typeface="+mn-ea"/>
              </a:rPr>
              <a:t>；</a:t>
            </a:r>
            <a:endParaRPr lang="en-US" altLang="zh-CN" sz="2600" dirty="0" smtClean="0">
              <a:solidFill>
                <a:schemeClr val="tx1"/>
              </a:solidFill>
              <a:latin typeface="+mn-ea"/>
            </a:endParaRPr>
          </a:p>
          <a:p>
            <a:pPr marL="457200" indent="-457200" algn="l" fontAlgn="base">
              <a:buClr>
                <a:srgbClr val="7030A0"/>
              </a:buClr>
              <a:buFont typeface="Wingdings" pitchFamily="2" charset="2"/>
              <a:buChar char="Ø"/>
            </a:pPr>
            <a:r>
              <a:rPr lang="zh-CN" altLang="zh-CN" sz="2600" dirty="0" smtClean="0">
                <a:solidFill>
                  <a:schemeClr val="tx1"/>
                </a:solidFill>
                <a:latin typeface="+mn-ea"/>
              </a:rPr>
              <a:t>掌握</a:t>
            </a:r>
            <a:r>
              <a:rPr lang="zh-CN" altLang="zh-CN" sz="2600" dirty="0">
                <a:solidFill>
                  <a:schemeClr val="tx1"/>
                </a:solidFill>
                <a:latin typeface="+mn-ea"/>
              </a:rPr>
              <a:t>常见的评价指标客观赋权法</a:t>
            </a:r>
            <a:r>
              <a:rPr lang="zh-CN" altLang="zh-CN" sz="2600" dirty="0" smtClean="0">
                <a:solidFill>
                  <a:schemeClr val="tx1"/>
                </a:solidFill>
                <a:latin typeface="+mn-ea"/>
              </a:rPr>
              <a:t>；</a:t>
            </a:r>
            <a:endParaRPr lang="en-US" altLang="zh-CN" sz="2600" dirty="0" smtClean="0">
              <a:solidFill>
                <a:schemeClr val="tx1"/>
              </a:solidFill>
              <a:latin typeface="+mn-ea"/>
            </a:endParaRPr>
          </a:p>
          <a:p>
            <a:pPr marL="457200" indent="-457200" algn="l" fontAlgn="base">
              <a:buClr>
                <a:srgbClr val="7030A0"/>
              </a:buClr>
              <a:buFont typeface="Wingdings" pitchFamily="2" charset="2"/>
              <a:buChar char="Ø"/>
            </a:pPr>
            <a:r>
              <a:rPr lang="zh-CN" altLang="zh-CN" sz="2600" dirty="0" smtClean="0">
                <a:solidFill>
                  <a:schemeClr val="tx1"/>
                </a:solidFill>
                <a:latin typeface="+mn-ea"/>
              </a:rPr>
              <a:t>掌握</a:t>
            </a:r>
            <a:r>
              <a:rPr lang="zh-CN" altLang="zh-CN" sz="2600" dirty="0">
                <a:solidFill>
                  <a:schemeClr val="tx1"/>
                </a:solidFill>
                <a:latin typeface="+mn-ea"/>
              </a:rPr>
              <a:t>对各评价指标值进行综合的基本方法；并对评价结果做出判断。</a:t>
            </a:r>
          </a:p>
          <a:p>
            <a:endParaRPr lang="zh-CN" altLang="en-US" sz="2400" dirty="0">
              <a:solidFill>
                <a:schemeClr val="tx1"/>
              </a:solidFill>
            </a:endParaRPr>
          </a:p>
        </p:txBody>
      </p:sp>
      <p:sp>
        <p:nvSpPr>
          <p:cNvPr id="4" name="流程图: 资料带 3"/>
          <p:cNvSpPr/>
          <p:nvPr/>
        </p:nvSpPr>
        <p:spPr>
          <a:xfrm>
            <a:off x="467544" y="557050"/>
            <a:ext cx="1368152" cy="576064"/>
          </a:xfrm>
          <a:prstGeom prst="flowChartPunchedTap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rgbClr val="FF0000"/>
                </a:solidFill>
              </a:rPr>
              <a:t>引言</a:t>
            </a:r>
            <a:endParaRPr lang="zh-CN" altLang="en-US" sz="2800" b="1" dirty="0">
              <a:solidFill>
                <a:srgbClr val="FF0000"/>
              </a:solidFill>
            </a:endParaRPr>
          </a:p>
        </p:txBody>
      </p:sp>
    </p:spTree>
    <p:extLst>
      <p:ext uri="{BB962C8B-B14F-4D97-AF65-F5344CB8AC3E}">
        <p14:creationId xmlns:p14="http://schemas.microsoft.com/office/powerpoint/2010/main" val="359242488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23528" y="1268760"/>
            <a:ext cx="7772400" cy="676672"/>
          </a:xfrm>
        </p:spPr>
        <p:txBody>
          <a:bodyPr>
            <a:normAutofit/>
          </a:bodyPr>
          <a:lstStyle/>
          <a:p>
            <a:pPr algn="l"/>
            <a:r>
              <a:rPr lang="en-US" altLang="zh-CN" sz="3200" dirty="0">
                <a:solidFill>
                  <a:srgbClr val="FF0000"/>
                </a:solidFill>
              </a:rPr>
              <a:t>1</a:t>
            </a:r>
            <a:r>
              <a:rPr lang="zh-CN" altLang="zh-CN" sz="3200" dirty="0">
                <a:solidFill>
                  <a:srgbClr val="FF0000"/>
                </a:solidFill>
              </a:rPr>
              <a:t>、</a:t>
            </a:r>
            <a:r>
              <a:rPr lang="zh-CN" altLang="zh-CN" sz="2800" b="1" dirty="0">
                <a:solidFill>
                  <a:srgbClr val="FF0000"/>
                </a:solidFill>
                <a:latin typeface="+mn-ea"/>
                <a:ea typeface="+mn-ea"/>
                <a:cs typeface="+mn-cs"/>
              </a:rPr>
              <a:t>专家意见法</a:t>
            </a:r>
            <a:r>
              <a:rPr lang="en-US" altLang="zh-CN" sz="2800" b="1" dirty="0">
                <a:solidFill>
                  <a:srgbClr val="FF0000"/>
                </a:solidFill>
                <a:latin typeface="+mn-ea"/>
                <a:ea typeface="+mn-ea"/>
                <a:cs typeface="+mn-cs"/>
              </a:rPr>
              <a:t>:</a:t>
            </a:r>
            <a:endParaRPr lang="zh-CN" altLang="en-US" sz="2800" b="1" dirty="0">
              <a:solidFill>
                <a:srgbClr val="FF0000"/>
              </a:solidFill>
              <a:latin typeface="+mn-ea"/>
              <a:ea typeface="+mn-ea"/>
              <a:cs typeface="+mn-cs"/>
            </a:endParaRPr>
          </a:p>
        </p:txBody>
      </p:sp>
      <p:sp>
        <p:nvSpPr>
          <p:cNvPr id="3" name="副标题 2"/>
          <p:cNvSpPr>
            <a:spLocks noGrp="1"/>
          </p:cNvSpPr>
          <p:nvPr>
            <p:ph type="subTitle" idx="1"/>
          </p:nvPr>
        </p:nvSpPr>
        <p:spPr>
          <a:xfrm>
            <a:off x="205571" y="1844824"/>
            <a:ext cx="8496944" cy="5112568"/>
          </a:xfrm>
        </p:spPr>
        <p:txBody>
          <a:bodyPr>
            <a:noAutofit/>
          </a:bodyPr>
          <a:lstStyle/>
          <a:p>
            <a:pPr algn="l" fontAlgn="base"/>
            <a:r>
              <a:rPr lang="zh-CN" altLang="zh-CN" sz="2600" b="1" dirty="0">
                <a:solidFill>
                  <a:srgbClr val="7030A0"/>
                </a:solidFill>
                <a:latin typeface="+mn-ea"/>
              </a:rPr>
              <a:t>（</a:t>
            </a:r>
            <a:r>
              <a:rPr lang="en-US" altLang="zh-CN" sz="2600" b="1" dirty="0">
                <a:solidFill>
                  <a:srgbClr val="7030A0"/>
                </a:solidFill>
                <a:latin typeface="+mn-ea"/>
              </a:rPr>
              <a:t>1</a:t>
            </a:r>
            <a:r>
              <a:rPr lang="zh-CN" altLang="zh-CN" sz="2600" b="1" dirty="0">
                <a:solidFill>
                  <a:srgbClr val="7030A0"/>
                </a:solidFill>
                <a:latin typeface="+mn-ea"/>
              </a:rPr>
              <a:t>）</a:t>
            </a:r>
            <a:r>
              <a:rPr lang="en-US" altLang="zh-CN" sz="2600" b="1" dirty="0">
                <a:solidFill>
                  <a:srgbClr val="7030A0"/>
                </a:solidFill>
                <a:latin typeface="+mn-ea"/>
              </a:rPr>
              <a:t>     </a:t>
            </a:r>
            <a:r>
              <a:rPr lang="zh-CN" altLang="zh-CN" sz="2600" dirty="0" smtClean="0">
                <a:solidFill>
                  <a:schemeClr val="tx1"/>
                </a:solidFill>
                <a:latin typeface="+mn-ea"/>
              </a:rPr>
              <a:t>将</a:t>
            </a:r>
            <a:r>
              <a:rPr lang="zh-CN" altLang="zh-CN" sz="2600" dirty="0">
                <a:solidFill>
                  <a:schemeClr val="tx1"/>
                </a:solidFill>
                <a:latin typeface="+mn-ea"/>
              </a:rPr>
              <a:t>统计分析目的、已建立的指标体系和第一步确定的指标重要性量化标准分发给各个专家，让专家们根据上述的比例标度值体系所提供的等级重要性系数，请他们独立地给出各指标重要性权数（权重）。</a:t>
            </a:r>
          </a:p>
          <a:p>
            <a:pPr algn="l"/>
            <a:r>
              <a:rPr lang="zh-CN" altLang="zh-CN" sz="2600" b="1" dirty="0">
                <a:solidFill>
                  <a:srgbClr val="7030A0"/>
                </a:solidFill>
                <a:latin typeface="+mn-ea"/>
              </a:rPr>
              <a:t>（</a:t>
            </a:r>
            <a:r>
              <a:rPr lang="en-US" altLang="zh-CN" sz="2600" b="1" dirty="0">
                <a:solidFill>
                  <a:srgbClr val="7030A0"/>
                </a:solidFill>
                <a:latin typeface="+mn-ea"/>
              </a:rPr>
              <a:t>2</a:t>
            </a:r>
            <a:r>
              <a:rPr lang="zh-CN" altLang="zh-CN" sz="2600" b="1" dirty="0" smtClean="0">
                <a:solidFill>
                  <a:srgbClr val="7030A0"/>
                </a:solidFill>
                <a:latin typeface="+mn-ea"/>
              </a:rPr>
              <a:t>）</a:t>
            </a:r>
            <a:r>
              <a:rPr lang="en-US" altLang="zh-CN" sz="2600" b="1" dirty="0" smtClean="0">
                <a:solidFill>
                  <a:srgbClr val="7030A0"/>
                </a:solidFill>
                <a:latin typeface="+mn-ea"/>
              </a:rPr>
              <a:t>     </a:t>
            </a:r>
            <a:r>
              <a:rPr lang="zh-CN" altLang="zh-CN" sz="2600" dirty="0" smtClean="0">
                <a:solidFill>
                  <a:schemeClr val="tx1"/>
                </a:solidFill>
                <a:latin typeface="+mn-ea"/>
              </a:rPr>
              <a:t>根据</a:t>
            </a:r>
            <a:r>
              <a:rPr lang="zh-CN" altLang="zh-CN" sz="2600" dirty="0">
                <a:solidFill>
                  <a:schemeClr val="tx1"/>
                </a:solidFill>
                <a:latin typeface="+mn-ea"/>
              </a:rPr>
              <a:t>专家们所给出的各个指标的权数，分别计算各指标权重的值均和标准差。</a:t>
            </a:r>
          </a:p>
          <a:p>
            <a:pPr algn="l"/>
            <a:r>
              <a:rPr lang="zh-CN" altLang="zh-CN" sz="2600" b="1" dirty="0">
                <a:solidFill>
                  <a:srgbClr val="7030A0"/>
                </a:solidFill>
                <a:latin typeface="+mn-ea"/>
              </a:rPr>
              <a:t>（</a:t>
            </a:r>
            <a:r>
              <a:rPr lang="en-US" altLang="zh-CN" sz="2600" b="1" dirty="0">
                <a:solidFill>
                  <a:srgbClr val="7030A0"/>
                </a:solidFill>
                <a:latin typeface="+mn-ea"/>
              </a:rPr>
              <a:t>3</a:t>
            </a:r>
            <a:r>
              <a:rPr lang="zh-CN" altLang="zh-CN" sz="2600" b="1" dirty="0" smtClean="0">
                <a:solidFill>
                  <a:srgbClr val="7030A0"/>
                </a:solidFill>
                <a:latin typeface="+mn-ea"/>
              </a:rPr>
              <a:t>）</a:t>
            </a:r>
            <a:r>
              <a:rPr lang="en-US" altLang="zh-CN" sz="2600" b="1" dirty="0" smtClean="0">
                <a:solidFill>
                  <a:srgbClr val="7030A0"/>
                </a:solidFill>
                <a:latin typeface="+mn-ea"/>
              </a:rPr>
              <a:t>     </a:t>
            </a:r>
            <a:r>
              <a:rPr lang="zh-CN" altLang="zh-CN" sz="2600" dirty="0" smtClean="0">
                <a:solidFill>
                  <a:schemeClr val="tx1"/>
                </a:solidFill>
                <a:latin typeface="+mn-ea"/>
              </a:rPr>
              <a:t>将</a:t>
            </a:r>
            <a:r>
              <a:rPr lang="zh-CN" altLang="zh-CN" sz="2600" dirty="0">
                <a:solidFill>
                  <a:schemeClr val="tx1"/>
                </a:solidFill>
                <a:latin typeface="+mn-ea"/>
              </a:rPr>
              <a:t>所得的均值和方差的资料反馈给专家，要求专家再次提出修改意见或更改指标的建议，并在这基础上重新确定权数。</a:t>
            </a:r>
          </a:p>
          <a:p>
            <a:pPr algn="l"/>
            <a:r>
              <a:rPr lang="zh-CN" altLang="zh-CN" sz="2600" b="1" dirty="0">
                <a:solidFill>
                  <a:srgbClr val="7030A0"/>
                </a:solidFill>
                <a:latin typeface="+mn-ea"/>
              </a:rPr>
              <a:t>（</a:t>
            </a:r>
            <a:r>
              <a:rPr lang="en-US" altLang="zh-CN" sz="2600" b="1" dirty="0">
                <a:solidFill>
                  <a:srgbClr val="7030A0"/>
                </a:solidFill>
                <a:latin typeface="+mn-ea"/>
              </a:rPr>
              <a:t>4</a:t>
            </a:r>
            <a:r>
              <a:rPr lang="zh-CN" altLang="zh-CN" sz="2600" b="1" dirty="0" smtClean="0">
                <a:solidFill>
                  <a:srgbClr val="7030A0"/>
                </a:solidFill>
                <a:latin typeface="+mn-ea"/>
              </a:rPr>
              <a:t>）</a:t>
            </a:r>
            <a:r>
              <a:rPr lang="en-US" altLang="zh-CN" sz="2600" b="1" dirty="0" smtClean="0">
                <a:solidFill>
                  <a:srgbClr val="7030A0"/>
                </a:solidFill>
                <a:latin typeface="+mn-ea"/>
              </a:rPr>
              <a:t>     </a:t>
            </a:r>
            <a:r>
              <a:rPr lang="zh-CN" altLang="zh-CN" sz="2600" dirty="0" smtClean="0">
                <a:solidFill>
                  <a:schemeClr val="tx1"/>
                </a:solidFill>
                <a:latin typeface="+mn-ea"/>
              </a:rPr>
              <a:t>重复</a:t>
            </a:r>
            <a:r>
              <a:rPr lang="zh-CN" altLang="zh-CN" sz="2600" dirty="0">
                <a:solidFill>
                  <a:schemeClr val="tx1"/>
                </a:solidFill>
                <a:latin typeface="+mn-ea"/>
              </a:rPr>
              <a:t>以上</a:t>
            </a:r>
            <a:r>
              <a:rPr lang="en-US" altLang="zh-CN" sz="2600" dirty="0">
                <a:solidFill>
                  <a:schemeClr val="tx1"/>
                </a:solidFill>
                <a:latin typeface="+mn-ea"/>
              </a:rPr>
              <a:t>1——3</a:t>
            </a:r>
            <a:r>
              <a:rPr lang="zh-CN" altLang="zh-CN" sz="2600" dirty="0">
                <a:solidFill>
                  <a:schemeClr val="tx1"/>
                </a:solidFill>
                <a:latin typeface="+mn-ea"/>
              </a:rPr>
              <a:t>的步骤，直至获得较为满意的结果（或各专家对各个评价项目所确定的权数趋于一致）为止，便得到权数。 </a:t>
            </a:r>
          </a:p>
          <a:p>
            <a:pPr algn="l"/>
            <a:endParaRPr lang="zh-CN" altLang="en-US" dirty="0">
              <a:solidFill>
                <a:schemeClr val="tx1"/>
              </a:solidFill>
            </a:endParaRPr>
          </a:p>
        </p:txBody>
      </p:sp>
      <p:sp>
        <p:nvSpPr>
          <p:cNvPr id="4"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§15.3  </a:t>
            </a:r>
            <a:r>
              <a:rPr lang="zh-CN" altLang="en-US" sz="3200" b="1" dirty="0" smtClean="0">
                <a:solidFill>
                  <a:schemeClr val="tx1"/>
                </a:solidFill>
                <a:latin typeface="Garamond" pitchFamily="18" charset="0"/>
              </a:rPr>
              <a:t>权重的确定与评价结果的综合</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900608" y="1124744"/>
            <a:ext cx="7772400" cy="676672"/>
          </a:xfrm>
        </p:spPr>
        <p:txBody>
          <a:bodyPr>
            <a:normAutofit/>
          </a:bodyPr>
          <a:lstStyle/>
          <a:p>
            <a:r>
              <a:rPr lang="en-US" altLang="zh-CN" sz="2800" b="1" dirty="0">
                <a:solidFill>
                  <a:srgbClr val="FF0000"/>
                </a:solidFill>
                <a:latin typeface="+mn-ea"/>
                <a:ea typeface="+mn-ea"/>
                <a:cs typeface="+mn-cs"/>
              </a:rPr>
              <a:t>2</a:t>
            </a:r>
            <a:r>
              <a:rPr lang="zh-CN" altLang="zh-CN" sz="2800" b="1" dirty="0">
                <a:solidFill>
                  <a:srgbClr val="FF0000"/>
                </a:solidFill>
                <a:latin typeface="+mn-ea"/>
                <a:ea typeface="+mn-ea"/>
                <a:cs typeface="+mn-cs"/>
              </a:rPr>
              <a:t>、层次分析法（</a:t>
            </a:r>
            <a:r>
              <a:rPr lang="en-US" altLang="zh-CN" sz="2800" b="1" dirty="0">
                <a:solidFill>
                  <a:srgbClr val="FF0000"/>
                </a:solidFill>
                <a:latin typeface="+mn-ea"/>
                <a:ea typeface="+mn-ea"/>
                <a:cs typeface="+mn-cs"/>
              </a:rPr>
              <a:t>AHP</a:t>
            </a:r>
            <a:r>
              <a:rPr lang="zh-CN" altLang="zh-CN" sz="2800" b="1" dirty="0">
                <a:solidFill>
                  <a:srgbClr val="FF0000"/>
                </a:solidFill>
                <a:latin typeface="+mn-ea"/>
                <a:ea typeface="+mn-ea"/>
                <a:cs typeface="+mn-cs"/>
              </a:rPr>
              <a:t>）</a:t>
            </a:r>
            <a:endParaRPr lang="zh-CN" altLang="en-US" sz="2800" b="1" dirty="0">
              <a:solidFill>
                <a:srgbClr val="FF0000"/>
              </a:solidFill>
              <a:latin typeface="+mn-ea"/>
              <a:ea typeface="+mn-ea"/>
              <a:cs typeface="+mn-cs"/>
            </a:endParaRPr>
          </a:p>
        </p:txBody>
      </p:sp>
      <p:sp>
        <p:nvSpPr>
          <p:cNvPr id="3" name="副标题 2"/>
          <p:cNvSpPr>
            <a:spLocks noGrp="1"/>
          </p:cNvSpPr>
          <p:nvPr>
            <p:ph type="subTitle" idx="1"/>
          </p:nvPr>
        </p:nvSpPr>
        <p:spPr>
          <a:xfrm>
            <a:off x="467544" y="1772816"/>
            <a:ext cx="8352928" cy="5328592"/>
          </a:xfrm>
        </p:spPr>
        <p:txBody>
          <a:bodyPr>
            <a:noAutofit/>
          </a:bodyPr>
          <a:lstStyle/>
          <a:p>
            <a:pPr algn="l"/>
            <a:r>
              <a:rPr lang="en-US" altLang="zh-CN" sz="2600" b="1" dirty="0">
                <a:solidFill>
                  <a:srgbClr val="7030A0"/>
                </a:solidFill>
                <a:latin typeface="+mn-ea"/>
              </a:rPr>
              <a:t>1</a:t>
            </a:r>
            <a:r>
              <a:rPr lang="zh-CN" altLang="zh-CN" sz="2600" b="1" dirty="0">
                <a:solidFill>
                  <a:srgbClr val="7030A0"/>
                </a:solidFill>
                <a:latin typeface="+mn-ea"/>
              </a:rPr>
              <a:t>）</a:t>
            </a:r>
            <a:r>
              <a:rPr lang="zh-CN" altLang="zh-CN" sz="2600" dirty="0">
                <a:solidFill>
                  <a:schemeClr val="tx1"/>
                </a:solidFill>
                <a:latin typeface="+mn-ea"/>
              </a:rPr>
              <a:t>确定指标的量化标准</a:t>
            </a:r>
          </a:p>
          <a:p>
            <a:pPr algn="l"/>
            <a:r>
              <a:rPr lang="en-US" altLang="zh-CN" sz="2600" dirty="0">
                <a:solidFill>
                  <a:schemeClr val="tx1"/>
                </a:solidFill>
                <a:latin typeface="+mn-ea"/>
              </a:rPr>
              <a:t>AHP</a:t>
            </a:r>
            <a:r>
              <a:rPr lang="zh-CN" altLang="zh-CN" sz="2600" dirty="0">
                <a:solidFill>
                  <a:schemeClr val="tx1"/>
                </a:solidFill>
                <a:latin typeface="+mn-ea"/>
              </a:rPr>
              <a:t>法的关键是建立一个构造合理且一致的判断矩阵，判断矩阵的合理性受到标度的合理性的影响。</a:t>
            </a:r>
          </a:p>
          <a:p>
            <a:pPr algn="l"/>
            <a:r>
              <a:rPr lang="zh-CN" altLang="zh-CN" sz="2600" b="1" dirty="0">
                <a:solidFill>
                  <a:srgbClr val="FF0000"/>
                </a:solidFill>
              </a:rPr>
              <a:t>标度：</a:t>
            </a:r>
            <a:r>
              <a:rPr lang="zh-CN" altLang="zh-CN" sz="2600" dirty="0">
                <a:solidFill>
                  <a:schemeClr val="tx1"/>
                </a:solidFill>
                <a:latin typeface="+mn-ea"/>
              </a:rPr>
              <a:t>是指人们对各个评价指标（项目）重要性的等级差异进行量化的概念。确定指标重要性的量化标准常用的方法有：</a:t>
            </a:r>
            <a:r>
              <a:rPr lang="zh-CN" altLang="zh-CN" sz="2600" b="1" dirty="0">
                <a:solidFill>
                  <a:srgbClr val="FF0000"/>
                </a:solidFill>
                <a:latin typeface="+mn-ea"/>
              </a:rPr>
              <a:t>比例标度法和指数标度法</a:t>
            </a:r>
            <a:r>
              <a:rPr lang="zh-CN" altLang="zh-CN" sz="2600" b="1" dirty="0" smtClean="0">
                <a:solidFill>
                  <a:srgbClr val="FF0000"/>
                </a:solidFill>
                <a:latin typeface="+mn-ea"/>
              </a:rPr>
              <a:t>。</a:t>
            </a:r>
            <a:endParaRPr lang="en-US" altLang="zh-CN" sz="2600" b="1" dirty="0" smtClean="0">
              <a:solidFill>
                <a:srgbClr val="FF0000"/>
              </a:solidFill>
              <a:latin typeface="+mn-ea"/>
            </a:endParaRPr>
          </a:p>
          <a:p>
            <a:pPr algn="l"/>
            <a:r>
              <a:rPr lang="zh-CN" altLang="zh-CN" sz="2600" b="1" dirty="0">
                <a:solidFill>
                  <a:srgbClr val="FF0000"/>
                </a:solidFill>
                <a:latin typeface="+mn-ea"/>
              </a:rPr>
              <a:t>比例标度法</a:t>
            </a:r>
            <a:r>
              <a:rPr lang="zh-CN" altLang="en-US" sz="2400" dirty="0" smtClean="0">
                <a:solidFill>
                  <a:srgbClr val="FF0000"/>
                </a:solidFill>
              </a:rPr>
              <a:t>：</a:t>
            </a:r>
            <a:endParaRPr lang="en-US" altLang="zh-CN" sz="2400" dirty="0" smtClean="0">
              <a:solidFill>
                <a:srgbClr val="FF0000"/>
              </a:solidFill>
            </a:endParaRPr>
          </a:p>
          <a:p>
            <a:pPr algn="l"/>
            <a:endParaRPr lang="en-US" altLang="zh-CN" sz="2400" dirty="0" smtClean="0">
              <a:solidFill>
                <a:srgbClr val="FF0000"/>
              </a:solidFill>
            </a:endParaRPr>
          </a:p>
          <a:p>
            <a:pPr algn="l"/>
            <a:endParaRPr lang="en-US" altLang="zh-CN" sz="2400" dirty="0">
              <a:solidFill>
                <a:srgbClr val="FF0000"/>
              </a:solidFill>
            </a:endParaRPr>
          </a:p>
          <a:p>
            <a:pPr algn="l"/>
            <a:r>
              <a:rPr lang="en-US" altLang="zh-CN" sz="2400" dirty="0" smtClean="0">
                <a:solidFill>
                  <a:schemeClr val="tx1"/>
                </a:solidFill>
              </a:rPr>
              <a:t>                                                                                                 (</a:t>
            </a:r>
            <a:r>
              <a:rPr lang="en-US" altLang="zh-CN" sz="2400" dirty="0">
                <a:solidFill>
                  <a:schemeClr val="tx1"/>
                </a:solidFill>
              </a:rPr>
              <a:t>15.13)</a:t>
            </a:r>
            <a:endParaRPr lang="zh-CN" altLang="zh-CN" sz="2400" dirty="0">
              <a:solidFill>
                <a:schemeClr val="tx1"/>
              </a:solidFill>
            </a:endParaRPr>
          </a:p>
          <a:p>
            <a:pPr algn="l"/>
            <a:endParaRPr lang="en-US" altLang="zh-CN" sz="2400" dirty="0" smtClean="0">
              <a:solidFill>
                <a:srgbClr val="FF0000"/>
              </a:solidFill>
            </a:endParaRPr>
          </a:p>
          <a:p>
            <a:pPr algn="l"/>
            <a:r>
              <a:rPr lang="en-US" altLang="zh-CN" sz="2400" dirty="0">
                <a:solidFill>
                  <a:schemeClr val="tx1"/>
                </a:solidFill>
              </a:rPr>
              <a:t> </a:t>
            </a:r>
            <a:r>
              <a:rPr lang="en-US" altLang="zh-CN" sz="2400" dirty="0" smtClean="0">
                <a:solidFill>
                  <a:schemeClr val="tx1"/>
                </a:solidFill>
              </a:rPr>
              <a:t>                                                                                                   </a:t>
            </a:r>
            <a:endParaRPr lang="zh-CN" altLang="en-US" sz="2400" dirty="0">
              <a:solidFill>
                <a:srgbClr val="FF0000"/>
              </a:solidFill>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3459682928"/>
              </p:ext>
            </p:extLst>
          </p:nvPr>
        </p:nvGraphicFramePr>
        <p:xfrm>
          <a:off x="1619672" y="4831958"/>
          <a:ext cx="4392488" cy="2016224"/>
        </p:xfrm>
        <a:graphic>
          <a:graphicData uri="http://schemas.openxmlformats.org/presentationml/2006/ole">
            <mc:AlternateContent xmlns:mc="http://schemas.openxmlformats.org/markup-compatibility/2006">
              <mc:Choice xmlns:v="urn:schemas-microsoft-com:vml" Requires="v">
                <p:oleObj spid="_x0000_s19505" name="公式" r:id="rId3" imgW="3098520" imgH="1422360" progId="Equation.3">
                  <p:embed/>
                </p:oleObj>
              </mc:Choice>
              <mc:Fallback>
                <p:oleObj name="公式" r:id="rId3" imgW="3098520" imgH="142236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4831958"/>
                        <a:ext cx="4392488" cy="2016224"/>
                      </a:xfrm>
                      <a:prstGeom prst="rect">
                        <a:avLst/>
                      </a:prstGeom>
                      <a:noFill/>
                      <a:ln>
                        <a:noFill/>
                      </a:ln>
                    </p:spPr>
                  </p:pic>
                </p:oleObj>
              </mc:Fallback>
            </mc:AlternateContent>
          </a:graphicData>
        </a:graphic>
      </p:graphicFrame>
      <p:sp>
        <p:nvSpPr>
          <p:cNvPr id="6"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§15.3  </a:t>
            </a:r>
            <a:r>
              <a:rPr lang="zh-CN" altLang="en-US" sz="3200" b="1" dirty="0" smtClean="0">
                <a:solidFill>
                  <a:schemeClr val="tx1"/>
                </a:solidFill>
                <a:latin typeface="Garamond" pitchFamily="18" charset="0"/>
              </a:rPr>
              <a:t>权重的确定与评价结果的综合</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620688" y="404664"/>
            <a:ext cx="7772400" cy="604664"/>
          </a:xfrm>
        </p:spPr>
        <p:txBody>
          <a:bodyPr>
            <a:normAutofit/>
          </a:bodyPr>
          <a:lstStyle/>
          <a:p>
            <a:r>
              <a:rPr lang="en-US" altLang="zh-CN" sz="2600" b="1" dirty="0">
                <a:solidFill>
                  <a:srgbClr val="7030A0"/>
                </a:solidFill>
                <a:latin typeface="+mn-ea"/>
                <a:ea typeface="+mn-ea"/>
                <a:cs typeface="+mn-cs"/>
              </a:rPr>
              <a:t>2</a:t>
            </a:r>
            <a:r>
              <a:rPr lang="zh-CN" altLang="zh-CN" sz="2600" b="1" dirty="0">
                <a:solidFill>
                  <a:srgbClr val="7030A0"/>
                </a:solidFill>
                <a:latin typeface="+mn-ea"/>
                <a:ea typeface="+mn-ea"/>
                <a:cs typeface="+mn-cs"/>
              </a:rPr>
              <a:t>）</a:t>
            </a:r>
            <a:r>
              <a:rPr lang="zh-CN" altLang="zh-CN" sz="2800" dirty="0">
                <a:solidFill>
                  <a:schemeClr val="tx1"/>
                </a:solidFill>
                <a:latin typeface="+mn-ea"/>
                <a:ea typeface="+mn-ea"/>
                <a:cs typeface="+mn-cs"/>
              </a:rPr>
              <a:t>对初始权数进行处理</a:t>
            </a:r>
            <a:endParaRPr lang="zh-CN" altLang="en-US" sz="2800" dirty="0">
              <a:solidFill>
                <a:schemeClr val="tx1"/>
              </a:solidFill>
              <a:latin typeface="+mn-ea"/>
              <a:ea typeface="+mn-ea"/>
              <a:cs typeface="+mn-cs"/>
            </a:endParaRPr>
          </a:p>
        </p:txBody>
      </p:sp>
      <p:sp>
        <p:nvSpPr>
          <p:cNvPr id="3" name="副标题 2"/>
          <p:cNvSpPr>
            <a:spLocks noGrp="1"/>
          </p:cNvSpPr>
          <p:nvPr>
            <p:ph type="subTitle" idx="1"/>
          </p:nvPr>
        </p:nvSpPr>
        <p:spPr>
          <a:xfrm>
            <a:off x="179512" y="1052736"/>
            <a:ext cx="8640960" cy="5805264"/>
          </a:xfrm>
        </p:spPr>
        <p:txBody>
          <a:bodyPr>
            <a:noAutofit/>
          </a:bodyPr>
          <a:lstStyle/>
          <a:p>
            <a:pPr algn="l"/>
            <a:r>
              <a:rPr lang="zh-CN" altLang="zh-CN" sz="2600" dirty="0" smtClean="0">
                <a:solidFill>
                  <a:srgbClr val="FF0000"/>
                </a:solidFill>
                <a:latin typeface="+mn-ea"/>
              </a:rPr>
              <a:t>（</a:t>
            </a:r>
            <a:r>
              <a:rPr lang="en-US" altLang="zh-CN" sz="2600" dirty="0" smtClean="0">
                <a:solidFill>
                  <a:srgbClr val="FF0000"/>
                </a:solidFill>
                <a:latin typeface="+mn-ea"/>
              </a:rPr>
              <a:t>1</a:t>
            </a:r>
            <a:r>
              <a:rPr lang="zh-CN" altLang="zh-CN" sz="2600" dirty="0" smtClean="0">
                <a:solidFill>
                  <a:srgbClr val="FF0000"/>
                </a:solidFill>
                <a:latin typeface="+mn-ea"/>
              </a:rPr>
              <a:t>）建立</a:t>
            </a:r>
            <a:r>
              <a:rPr lang="zh-CN" altLang="zh-CN" sz="2600" dirty="0">
                <a:solidFill>
                  <a:srgbClr val="FF0000"/>
                </a:solidFill>
                <a:latin typeface="+mn-ea"/>
              </a:rPr>
              <a:t>判断矩阵</a:t>
            </a:r>
            <a:r>
              <a:rPr lang="en-US" altLang="zh-CN" sz="2600" dirty="0">
                <a:solidFill>
                  <a:srgbClr val="FF0000"/>
                </a:solidFill>
                <a:latin typeface="+mn-ea"/>
              </a:rPr>
              <a:t>A</a:t>
            </a:r>
            <a:r>
              <a:rPr lang="zh-CN" altLang="zh-CN" sz="2600" dirty="0">
                <a:solidFill>
                  <a:srgbClr val="FF0000"/>
                </a:solidFill>
                <a:latin typeface="+mn-ea"/>
              </a:rPr>
              <a:t>。</a:t>
            </a:r>
          </a:p>
          <a:p>
            <a:pPr algn="l"/>
            <a:r>
              <a:rPr lang="en-US" altLang="zh-CN" sz="2600" dirty="0" smtClean="0">
                <a:solidFill>
                  <a:schemeClr val="tx1"/>
                </a:solidFill>
                <a:latin typeface="+mn-ea"/>
              </a:rPr>
              <a:t>       </a:t>
            </a:r>
            <a:r>
              <a:rPr lang="zh-CN" altLang="zh-CN" sz="2600" dirty="0" smtClean="0">
                <a:solidFill>
                  <a:schemeClr val="tx1"/>
                </a:solidFill>
                <a:latin typeface="+mn-ea"/>
              </a:rPr>
              <a:t>通过</a:t>
            </a:r>
            <a:r>
              <a:rPr lang="zh-CN" altLang="zh-CN" sz="2600" dirty="0">
                <a:solidFill>
                  <a:schemeClr val="tx1"/>
                </a:solidFill>
                <a:latin typeface="+mn-ea"/>
              </a:rPr>
              <a:t>专家对</a:t>
            </a:r>
            <a:r>
              <a:rPr lang="en-US" altLang="zh-CN" sz="2600" dirty="0">
                <a:solidFill>
                  <a:schemeClr val="tx1"/>
                </a:solidFill>
                <a:latin typeface="+mn-ea"/>
              </a:rPr>
              <a:t>N</a:t>
            </a:r>
            <a:r>
              <a:rPr lang="zh-CN" altLang="zh-CN" sz="2600" dirty="0">
                <a:solidFill>
                  <a:schemeClr val="tx1"/>
                </a:solidFill>
                <a:latin typeface="+mn-ea"/>
              </a:rPr>
              <a:t>个评价指标的评判，进行两两比较，其初始权数形成判断矩阵</a:t>
            </a:r>
            <a:r>
              <a:rPr lang="en-US" altLang="zh-CN" sz="2600" dirty="0">
                <a:solidFill>
                  <a:schemeClr val="tx1"/>
                </a:solidFill>
                <a:latin typeface="+mn-ea"/>
              </a:rPr>
              <a:t>A</a:t>
            </a:r>
            <a:r>
              <a:rPr lang="zh-CN" altLang="zh-CN" sz="2600" dirty="0">
                <a:solidFill>
                  <a:schemeClr val="tx1"/>
                </a:solidFill>
                <a:latin typeface="+mn-ea"/>
              </a:rPr>
              <a:t>。判断矩阵</a:t>
            </a:r>
            <a:r>
              <a:rPr lang="en-US" altLang="zh-CN" sz="2600" dirty="0">
                <a:solidFill>
                  <a:schemeClr val="tx1"/>
                </a:solidFill>
                <a:latin typeface="+mn-ea"/>
              </a:rPr>
              <a:t>A</a:t>
            </a:r>
            <a:r>
              <a:rPr lang="zh-CN" altLang="zh-CN" sz="2600" dirty="0">
                <a:solidFill>
                  <a:schemeClr val="tx1"/>
                </a:solidFill>
                <a:latin typeface="+mn-ea"/>
              </a:rPr>
              <a:t>中第</a:t>
            </a:r>
            <a:r>
              <a:rPr lang="en-US" altLang="zh-CN" sz="2600" dirty="0" err="1">
                <a:solidFill>
                  <a:schemeClr val="tx1"/>
                </a:solidFill>
                <a:latin typeface="+mn-ea"/>
              </a:rPr>
              <a:t>i</a:t>
            </a:r>
            <a:r>
              <a:rPr lang="zh-CN" altLang="zh-CN" sz="2600" dirty="0">
                <a:solidFill>
                  <a:schemeClr val="tx1"/>
                </a:solidFill>
                <a:latin typeface="+mn-ea"/>
              </a:rPr>
              <a:t>行第</a:t>
            </a:r>
            <a:r>
              <a:rPr lang="en-US" altLang="zh-CN" sz="2600" dirty="0">
                <a:solidFill>
                  <a:schemeClr val="tx1"/>
                </a:solidFill>
                <a:latin typeface="+mn-ea"/>
              </a:rPr>
              <a:t>j</a:t>
            </a:r>
            <a:r>
              <a:rPr lang="zh-CN" altLang="zh-CN" sz="2600" dirty="0">
                <a:solidFill>
                  <a:schemeClr val="tx1"/>
                </a:solidFill>
                <a:latin typeface="+mn-ea"/>
              </a:rPr>
              <a:t>列的元素</a:t>
            </a:r>
            <a:r>
              <a:rPr lang="en-US" altLang="zh-CN" sz="2600" dirty="0" err="1">
                <a:solidFill>
                  <a:schemeClr val="tx1"/>
                </a:solidFill>
                <a:latin typeface="+mn-ea"/>
              </a:rPr>
              <a:t>x</a:t>
            </a:r>
            <a:r>
              <a:rPr lang="en-US" altLang="zh-CN" sz="2600" baseline="-25000" dirty="0" err="1">
                <a:solidFill>
                  <a:schemeClr val="tx1"/>
                </a:solidFill>
                <a:latin typeface="+mn-ea"/>
              </a:rPr>
              <a:t>ij</a:t>
            </a:r>
            <a:r>
              <a:rPr lang="zh-CN" altLang="zh-CN" sz="2600" dirty="0">
                <a:solidFill>
                  <a:schemeClr val="tx1"/>
                </a:solidFill>
                <a:latin typeface="+mn-ea"/>
              </a:rPr>
              <a:t>表明指标</a:t>
            </a:r>
            <a:r>
              <a:rPr lang="en-US" altLang="zh-CN" sz="2600" dirty="0">
                <a:solidFill>
                  <a:schemeClr val="tx1"/>
                </a:solidFill>
                <a:latin typeface="+mn-ea"/>
              </a:rPr>
              <a:t>x</a:t>
            </a:r>
            <a:r>
              <a:rPr lang="en-US" altLang="zh-CN" sz="2600" baseline="-25000" dirty="0">
                <a:solidFill>
                  <a:schemeClr val="tx1"/>
                </a:solidFill>
                <a:latin typeface="+mn-ea"/>
              </a:rPr>
              <a:t>i </a:t>
            </a:r>
            <a:r>
              <a:rPr lang="zh-CN" altLang="zh-CN" sz="2600" dirty="0">
                <a:solidFill>
                  <a:schemeClr val="tx1"/>
                </a:solidFill>
                <a:latin typeface="+mn-ea"/>
              </a:rPr>
              <a:t>与</a:t>
            </a:r>
            <a:r>
              <a:rPr lang="en-US" altLang="zh-CN" sz="2600" dirty="0" err="1">
                <a:solidFill>
                  <a:schemeClr val="tx1"/>
                </a:solidFill>
                <a:latin typeface="+mn-ea"/>
              </a:rPr>
              <a:t>x</a:t>
            </a:r>
            <a:r>
              <a:rPr lang="en-US" altLang="zh-CN" sz="2600" baseline="-25000" dirty="0" err="1">
                <a:solidFill>
                  <a:schemeClr val="tx1"/>
                </a:solidFill>
                <a:latin typeface="+mn-ea"/>
              </a:rPr>
              <a:t>j</a:t>
            </a:r>
            <a:r>
              <a:rPr lang="zh-CN" altLang="zh-CN" sz="2600" dirty="0">
                <a:solidFill>
                  <a:schemeClr val="tx1"/>
                </a:solidFill>
                <a:latin typeface="+mn-ea"/>
              </a:rPr>
              <a:t>比较后所得的标度</a:t>
            </a:r>
            <a:r>
              <a:rPr lang="zh-CN" altLang="zh-CN" sz="2600" dirty="0" smtClean="0">
                <a:solidFill>
                  <a:schemeClr val="tx1"/>
                </a:solidFill>
                <a:latin typeface="+mn-ea"/>
              </a:rPr>
              <a:t>。</a:t>
            </a:r>
          </a:p>
          <a:p>
            <a:pPr algn="l"/>
            <a:r>
              <a:rPr lang="en-US" altLang="zh-CN" sz="2600" b="1" dirty="0">
                <a:solidFill>
                  <a:srgbClr val="FF0000"/>
                </a:solidFill>
                <a:latin typeface="+mn-ea"/>
              </a:rPr>
              <a:t>(</a:t>
            </a:r>
            <a:r>
              <a:rPr lang="en-US" altLang="zh-CN" sz="2600" dirty="0">
                <a:solidFill>
                  <a:srgbClr val="FF0000"/>
                </a:solidFill>
                <a:latin typeface="+mn-ea"/>
              </a:rPr>
              <a:t>2)</a:t>
            </a:r>
            <a:r>
              <a:rPr lang="zh-CN" altLang="zh-CN" sz="2600" dirty="0">
                <a:solidFill>
                  <a:srgbClr val="FF0000"/>
                </a:solidFill>
                <a:latin typeface="+mn-ea"/>
              </a:rPr>
              <a:t>计算判断矩阵</a:t>
            </a:r>
            <a:r>
              <a:rPr lang="en-US" altLang="zh-CN" sz="2600" dirty="0">
                <a:solidFill>
                  <a:srgbClr val="FF0000"/>
                </a:solidFill>
                <a:latin typeface="+mn-ea"/>
              </a:rPr>
              <a:t>A</a:t>
            </a:r>
            <a:r>
              <a:rPr lang="zh-CN" altLang="zh-CN" sz="2600" dirty="0">
                <a:solidFill>
                  <a:srgbClr val="FF0000"/>
                </a:solidFill>
                <a:latin typeface="+mn-ea"/>
              </a:rPr>
              <a:t>每一行各标度连乘积的</a:t>
            </a:r>
            <a:r>
              <a:rPr lang="en-US" altLang="zh-CN" sz="2600" dirty="0">
                <a:solidFill>
                  <a:srgbClr val="FF0000"/>
                </a:solidFill>
                <a:latin typeface="+mn-ea"/>
              </a:rPr>
              <a:t>N</a:t>
            </a:r>
            <a:r>
              <a:rPr lang="zh-CN" altLang="zh-CN" sz="2600" dirty="0">
                <a:solidFill>
                  <a:srgbClr val="FF0000"/>
                </a:solidFill>
                <a:latin typeface="+mn-ea"/>
              </a:rPr>
              <a:t>次方根</a:t>
            </a:r>
            <a:r>
              <a:rPr lang="en-US" altLang="zh-CN" sz="2600" dirty="0">
                <a:solidFill>
                  <a:srgbClr val="FF0000"/>
                </a:solidFill>
                <a:latin typeface="+mn-ea"/>
              </a:rPr>
              <a:t>Wi </a:t>
            </a:r>
            <a:r>
              <a:rPr lang="zh-CN" altLang="zh-CN" sz="2600" dirty="0">
                <a:solidFill>
                  <a:srgbClr val="FF0000"/>
                </a:solidFill>
                <a:latin typeface="+mn-ea"/>
              </a:rPr>
              <a:t>。</a:t>
            </a:r>
          </a:p>
          <a:p>
            <a:pPr algn="l"/>
            <a:r>
              <a:rPr lang="en-US" altLang="zh-CN" sz="2600" dirty="0">
                <a:solidFill>
                  <a:srgbClr val="FF0000"/>
                </a:solidFill>
                <a:latin typeface="+mn-ea"/>
              </a:rPr>
              <a:t>(</a:t>
            </a:r>
            <a:r>
              <a:rPr lang="en-US" altLang="zh-CN" sz="2600" dirty="0">
                <a:solidFill>
                  <a:srgbClr val="FF0000"/>
                </a:solidFill>
                <a:latin typeface="+mn-ea"/>
              </a:rPr>
              <a:t>3)</a:t>
            </a:r>
            <a:r>
              <a:rPr lang="zh-CN" altLang="zh-CN" sz="2600" dirty="0">
                <a:solidFill>
                  <a:srgbClr val="FF0000"/>
                </a:solidFill>
                <a:latin typeface="+mn-ea"/>
              </a:rPr>
              <a:t>进行归一化处理。 </a:t>
            </a:r>
          </a:p>
          <a:p>
            <a:pPr algn="l"/>
            <a:r>
              <a:rPr lang="zh-CN" altLang="zh-CN" sz="2600" dirty="0">
                <a:solidFill>
                  <a:schemeClr val="tx1"/>
                </a:solidFill>
                <a:latin typeface="+mn-ea"/>
              </a:rPr>
              <a:t>归一化处理就是利用公式进行计算的，据此确定各个评价指标的权数。</a:t>
            </a:r>
          </a:p>
          <a:p>
            <a:pPr algn="l"/>
            <a:r>
              <a:rPr lang="en-US" altLang="zh-CN" sz="2600" dirty="0">
                <a:solidFill>
                  <a:srgbClr val="FF0000"/>
                </a:solidFill>
                <a:latin typeface="+mn-ea"/>
              </a:rPr>
              <a:t>(4</a:t>
            </a:r>
            <a:r>
              <a:rPr lang="zh-CN" altLang="zh-CN" sz="2600" dirty="0">
                <a:solidFill>
                  <a:srgbClr val="FF0000"/>
                </a:solidFill>
                <a:latin typeface="+mn-ea"/>
              </a:rPr>
              <a:t>）对判断矩阵的一致性进行检验 。</a:t>
            </a:r>
          </a:p>
          <a:p>
            <a:pPr algn="l"/>
            <a:r>
              <a:rPr lang="zh-CN" altLang="zh-CN" sz="2600" dirty="0">
                <a:solidFill>
                  <a:schemeClr val="tx1"/>
                </a:solidFill>
                <a:latin typeface="+mn-ea"/>
              </a:rPr>
              <a:t>判断矩阵的一致性检验是指当需要赋权的指标较多时，矩阵内的初始权数可能出现相互矛盾的现象，对于阶数较高的判断矩阵，难以直观地对其一致性进行判断，这就必须进行一致性检验。</a:t>
            </a:r>
          </a:p>
          <a:p>
            <a:pPr algn="l"/>
            <a:endParaRPr lang="zh-CN" altLang="en-US" sz="2400" dirty="0">
              <a:solidFill>
                <a:schemeClr val="tx1"/>
              </a:solidFill>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11560" y="1556792"/>
            <a:ext cx="7920880" cy="1323439"/>
          </a:xfrm>
          <a:prstGeom prst="rect">
            <a:avLst/>
          </a:prstGeom>
        </p:spPr>
        <p:txBody>
          <a:bodyPr wrap="square">
            <a:spAutoFit/>
          </a:bodyPr>
          <a:lstStyle/>
          <a:p>
            <a:r>
              <a:rPr lang="zh-CN" altLang="zh-CN" sz="2800" b="1" dirty="0">
                <a:solidFill>
                  <a:srgbClr val="FF0000"/>
                </a:solidFill>
                <a:latin typeface="+mn-ea"/>
              </a:rPr>
              <a:t>【例</a:t>
            </a:r>
            <a:r>
              <a:rPr lang="en-US" altLang="zh-CN" sz="2800" b="1" dirty="0">
                <a:solidFill>
                  <a:srgbClr val="FF0000"/>
                </a:solidFill>
                <a:latin typeface="+mn-ea"/>
              </a:rPr>
              <a:t>15.2</a:t>
            </a:r>
            <a:r>
              <a:rPr lang="zh-CN" altLang="zh-CN" sz="2800" b="1" dirty="0">
                <a:solidFill>
                  <a:srgbClr val="FF0000"/>
                </a:solidFill>
                <a:latin typeface="+mn-ea"/>
              </a:rPr>
              <a:t>】</a:t>
            </a:r>
            <a:r>
              <a:rPr lang="zh-CN" altLang="zh-CN" sz="2600" dirty="0">
                <a:latin typeface="+mn-ea"/>
              </a:rPr>
              <a:t>假设某项综合评价项目的评价指标体系包含</a:t>
            </a:r>
            <a:r>
              <a:rPr lang="en-US" altLang="zh-CN" sz="2600" dirty="0">
                <a:latin typeface="+mn-ea"/>
              </a:rPr>
              <a:t>4</a:t>
            </a:r>
            <a:r>
              <a:rPr lang="zh-CN" altLang="zh-CN" sz="2600" dirty="0">
                <a:latin typeface="+mn-ea"/>
              </a:rPr>
              <a:t>个指标，分别用</a:t>
            </a:r>
            <a:r>
              <a:rPr lang="en-US" altLang="zh-CN" sz="2600" dirty="0">
                <a:latin typeface="+mn-ea"/>
              </a:rPr>
              <a:t>       </a:t>
            </a:r>
            <a:r>
              <a:rPr lang="en-US" altLang="zh-CN" sz="2600" dirty="0" smtClean="0">
                <a:latin typeface="+mn-ea"/>
              </a:rPr>
              <a:t>                          </a:t>
            </a:r>
            <a:r>
              <a:rPr lang="zh-CN" altLang="zh-CN" sz="2600" dirty="0" smtClean="0">
                <a:latin typeface="+mn-ea"/>
              </a:rPr>
              <a:t>表示</a:t>
            </a:r>
            <a:r>
              <a:rPr lang="zh-CN" altLang="zh-CN" sz="2600" dirty="0">
                <a:latin typeface="+mn-ea"/>
              </a:rPr>
              <a:t>，要求用层次分析法求各指标的权重 </a:t>
            </a:r>
            <a:r>
              <a:rPr lang="zh-CN" altLang="zh-CN" sz="2600" dirty="0" smtClean="0">
                <a:latin typeface="+mn-ea"/>
              </a:rPr>
              <a:t>。</a:t>
            </a:r>
            <a:endParaRPr lang="en-US" altLang="zh-CN" sz="2600" dirty="0" smtClean="0">
              <a:latin typeface="+mn-ea"/>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1994850053"/>
              </p:ext>
            </p:extLst>
          </p:nvPr>
        </p:nvGraphicFramePr>
        <p:xfrm>
          <a:off x="3779912" y="2014391"/>
          <a:ext cx="2270093" cy="408240"/>
        </p:xfrm>
        <a:graphic>
          <a:graphicData uri="http://schemas.openxmlformats.org/presentationml/2006/ole">
            <mc:AlternateContent xmlns:mc="http://schemas.openxmlformats.org/markup-compatibility/2006">
              <mc:Choice xmlns:v="urn:schemas-microsoft-com:vml" Requires="v">
                <p:oleObj spid="_x0000_s20582" name="公式" r:id="rId3" imgW="723600" imgH="228600" progId="Equation.3">
                  <p:embed/>
                </p:oleObj>
              </mc:Choice>
              <mc:Fallback>
                <p:oleObj name="公式" r:id="rId3" imgW="7236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2" y="2014391"/>
                        <a:ext cx="2270093" cy="408240"/>
                      </a:xfrm>
                      <a:prstGeom prst="rect">
                        <a:avLst/>
                      </a:prstGeom>
                      <a:noFill/>
                      <a:ln>
                        <a:noFill/>
                      </a:ln>
                    </p:spPr>
                  </p:pic>
                </p:oleObj>
              </mc:Fallback>
            </mc:AlternateContent>
          </a:graphicData>
        </a:graphic>
      </p:graphicFrame>
      <p:sp>
        <p:nvSpPr>
          <p:cNvPr id="6" name="Rectangle 4"/>
          <p:cNvSpPr>
            <a:spLocks noChangeArrowheads="1"/>
          </p:cNvSpPr>
          <p:nvPr/>
        </p:nvSpPr>
        <p:spPr bwMode="auto">
          <a:xfrm>
            <a:off x="-37929" y="15546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2048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0648" y="3183945"/>
            <a:ext cx="2931352" cy="2242042"/>
          </a:xfrm>
          <a:prstGeom prst="rect">
            <a:avLst/>
          </a:prstGeom>
          <a:noFill/>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7" name="矩形 6"/>
          <p:cNvSpPr/>
          <p:nvPr/>
        </p:nvSpPr>
        <p:spPr>
          <a:xfrm>
            <a:off x="6156176" y="4509120"/>
            <a:ext cx="1553630" cy="492443"/>
          </a:xfrm>
          <a:prstGeom prst="rect">
            <a:avLst/>
          </a:prstGeom>
        </p:spPr>
        <p:txBody>
          <a:bodyPr wrap="none">
            <a:spAutoFit/>
          </a:bodyPr>
          <a:lstStyle/>
          <a:p>
            <a:r>
              <a:rPr lang="zh-CN" altLang="zh-CN" sz="2600" dirty="0">
                <a:latin typeface="+mn-ea"/>
              </a:rPr>
              <a:t>（</a:t>
            </a:r>
            <a:r>
              <a:rPr lang="en-US" altLang="zh-CN" sz="2600" dirty="0" smtClean="0">
                <a:latin typeface="+mn-ea"/>
              </a:rPr>
              <a:t>15.14</a:t>
            </a:r>
            <a:r>
              <a:rPr lang="zh-CN" altLang="zh-CN" sz="2600" dirty="0" smtClean="0">
                <a:latin typeface="+mn-ea"/>
              </a:rPr>
              <a:t>）</a:t>
            </a:r>
            <a:endParaRPr lang="zh-CN" altLang="zh-CN" sz="2600" dirty="0">
              <a:latin typeface="+mn-ea"/>
            </a:endParaRPr>
          </a:p>
        </p:txBody>
      </p:sp>
      <p:sp>
        <p:nvSpPr>
          <p:cNvPr id="8"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1470103917"/>
              </p:ext>
            </p:extLst>
          </p:nvPr>
        </p:nvGraphicFramePr>
        <p:xfrm>
          <a:off x="2123728" y="5588714"/>
          <a:ext cx="1336468" cy="659080"/>
        </p:xfrm>
        <a:graphic>
          <a:graphicData uri="http://schemas.openxmlformats.org/presentationml/2006/ole">
            <mc:AlternateContent xmlns:mc="http://schemas.openxmlformats.org/markup-compatibility/2006">
              <mc:Choice xmlns:v="urn:schemas-microsoft-com:vml" Requires="v">
                <p:oleObj spid="_x0000_s20583" name="公式" r:id="rId6" imgW="927100" imgH="457200" progId="Equation.3">
                  <p:embed/>
                </p:oleObj>
              </mc:Choice>
              <mc:Fallback>
                <p:oleObj name="公式" r:id="rId6" imgW="927100" imgH="457200" progId="Equation.3">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3728" y="5588714"/>
                        <a:ext cx="1336468" cy="659080"/>
                      </a:xfrm>
                      <a:prstGeom prst="rect">
                        <a:avLst/>
                      </a:prstGeom>
                      <a:noFill/>
                    </p:spPr>
                  </p:pic>
                </p:oleObj>
              </mc:Fallback>
            </mc:AlternateContent>
          </a:graphicData>
        </a:graphic>
      </p:graphicFrame>
      <p:sp>
        <p:nvSpPr>
          <p:cNvPr id="10" name="Rectangle 7"/>
          <p:cNvSpPr>
            <a:spLocks noChangeArrowheads="1"/>
          </p:cNvSpPr>
          <p:nvPr/>
        </p:nvSpPr>
        <p:spPr bwMode="auto">
          <a:xfrm>
            <a:off x="77008" y="5589240"/>
            <a:ext cx="843336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buFontTx/>
              <a:buNone/>
              <a:tabLst/>
            </a:pPr>
            <a:r>
              <a:rPr lang="en-US" altLang="zh-CN" sz="2600" dirty="0" smtClean="0">
                <a:latin typeface="+mn-ea"/>
              </a:rPr>
              <a:t>     </a:t>
            </a:r>
            <a:r>
              <a:rPr lang="zh-CN" sz="2600" dirty="0" smtClean="0">
                <a:latin typeface="+mn-ea"/>
              </a:rPr>
              <a:t>根据</a:t>
            </a:r>
            <a:r>
              <a:rPr lang="zh-CN" sz="2600" dirty="0">
                <a:latin typeface="+mn-ea"/>
              </a:rPr>
              <a:t>式</a:t>
            </a:r>
            <a:r>
              <a:rPr lang="zh-CN" altLang="en-US" sz="2600" dirty="0">
                <a:latin typeface="+mn-ea"/>
              </a:rPr>
              <a:t>                    </a:t>
            </a:r>
            <a:r>
              <a:rPr lang="zh-CN" altLang="en-US" sz="2600" dirty="0" smtClean="0">
                <a:latin typeface="+mn-ea"/>
              </a:rPr>
              <a:t>求得</a:t>
            </a:r>
            <a:r>
              <a:rPr lang="zh-CN" altLang="en-US" sz="2600" dirty="0">
                <a:latin typeface="+mn-ea"/>
              </a:rPr>
              <a:t>矩阵</a:t>
            </a:r>
            <a:r>
              <a:rPr lang="en-US" altLang="zh-CN" sz="2600" dirty="0">
                <a:latin typeface="+mn-ea"/>
              </a:rPr>
              <a:t>A</a:t>
            </a:r>
            <a:r>
              <a:rPr lang="zh-CN" altLang="en-US" sz="2600" dirty="0">
                <a:latin typeface="+mn-ea"/>
              </a:rPr>
              <a:t>中各行元素的几何平均数</a:t>
            </a:r>
          </a:p>
        </p:txBody>
      </p:sp>
      <p:sp>
        <p:nvSpPr>
          <p:cNvPr id="11"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§15.3  </a:t>
            </a:r>
            <a:r>
              <a:rPr lang="zh-CN" altLang="en-US" sz="3200" b="1" dirty="0" smtClean="0">
                <a:solidFill>
                  <a:schemeClr val="tx1"/>
                </a:solidFill>
                <a:latin typeface="Garamond" pitchFamily="18" charset="0"/>
              </a:rPr>
              <a:t>权重的确定与评价结果的综合</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additive="base">
                                        <p:cTn id="7" dur="500" fill="hold"/>
                                        <p:tgtEl>
                                          <p:spTgt spid="20483"/>
                                        </p:tgtEl>
                                        <p:attrNameLst>
                                          <p:attrName>ppt_x</p:attrName>
                                        </p:attrNameLst>
                                      </p:cBhvr>
                                      <p:tavLst>
                                        <p:tav tm="0">
                                          <p:val>
                                            <p:strVal val="#ppt_x"/>
                                          </p:val>
                                        </p:tav>
                                        <p:tav tm="100000">
                                          <p:val>
                                            <p:strVal val="#ppt_x"/>
                                          </p:val>
                                        </p:tav>
                                      </p:tavLst>
                                    </p:anim>
                                    <p:anim calcmode="lin" valueType="num">
                                      <p:cBhvr additive="base">
                                        <p:cTn id="8" dur="500" fill="hold"/>
                                        <p:tgtEl>
                                          <p:spTgt spid="2048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ircle(in)">
                                      <p:cBhvr>
                                        <p:cTn id="17" dur="2000"/>
                                        <p:tgtEl>
                                          <p:spTgt spid="10"/>
                                        </p:tgtEl>
                                      </p:cBhvr>
                                    </p:animEffect>
                                  </p:childTnLst>
                                </p:cTn>
                              </p:par>
                              <p:par>
                                <p:cTn id="18" presetID="6" presetClass="entr" presetSubtype="16"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circle(in)">
                                      <p:cBhvr>
                                        <p:cTn id="2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1520" y="404664"/>
            <a:ext cx="8568952" cy="604664"/>
          </a:xfrm>
        </p:spPr>
        <p:txBody>
          <a:bodyPr>
            <a:noAutofit/>
          </a:bodyPr>
          <a:lstStyle/>
          <a:p>
            <a:pPr algn="l"/>
            <a:r>
              <a:rPr lang="zh-CN" altLang="zh-CN" sz="2800" dirty="0">
                <a:solidFill>
                  <a:srgbClr val="FF0000"/>
                </a:solidFill>
              </a:rPr>
              <a:t>再</a:t>
            </a:r>
            <a:r>
              <a:rPr lang="zh-CN" altLang="zh-CN" sz="2800" dirty="0" smtClean="0">
                <a:solidFill>
                  <a:srgbClr val="FF0000"/>
                </a:solidFill>
              </a:rPr>
              <a:t>对</a:t>
            </a:r>
            <a:r>
              <a:rPr lang="en-US" altLang="zh-CN" sz="2800" dirty="0" smtClean="0">
                <a:solidFill>
                  <a:srgbClr val="FF0000"/>
                </a:solidFill>
              </a:rPr>
              <a:t>                              </a:t>
            </a:r>
            <a:r>
              <a:rPr lang="zh-CN" altLang="zh-CN" sz="2800" dirty="0" smtClean="0">
                <a:solidFill>
                  <a:srgbClr val="FF0000"/>
                </a:solidFill>
              </a:rPr>
              <a:t>进行</a:t>
            </a:r>
            <a:r>
              <a:rPr lang="zh-CN" altLang="zh-CN" sz="2800" dirty="0">
                <a:solidFill>
                  <a:srgbClr val="FF0000"/>
                </a:solidFill>
              </a:rPr>
              <a:t>归一化处理，即可得权数： </a:t>
            </a:r>
            <a:endParaRPr lang="zh-CN" altLang="en-US" sz="2800" dirty="0">
              <a:solidFill>
                <a:srgbClr val="FF0000"/>
              </a:solidFill>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102429398"/>
              </p:ext>
            </p:extLst>
          </p:nvPr>
        </p:nvGraphicFramePr>
        <p:xfrm>
          <a:off x="1115616" y="548680"/>
          <a:ext cx="2088232" cy="522058"/>
        </p:xfrm>
        <a:graphic>
          <a:graphicData uri="http://schemas.openxmlformats.org/presentationml/2006/ole">
            <mc:AlternateContent xmlns:mc="http://schemas.openxmlformats.org/markup-compatibility/2006">
              <mc:Choice xmlns:v="urn:schemas-microsoft-com:vml" Requires="v">
                <p:oleObj spid="_x0000_s21645" name="公式" r:id="rId3" imgW="914400" imgH="228600" progId="Equation.3">
                  <p:embed/>
                </p:oleObj>
              </mc:Choice>
              <mc:Fallback>
                <p:oleObj name="公式" r:id="rId3" imgW="914400" imgH="228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548680"/>
                        <a:ext cx="2088232" cy="522058"/>
                      </a:xfrm>
                      <a:prstGeom prst="rect">
                        <a:avLst/>
                      </a:prstGeom>
                      <a:noFill/>
                      <a:ln>
                        <a:noFill/>
                      </a:ln>
                    </p:spPr>
                  </p:pic>
                </p:oleObj>
              </mc:Fallback>
            </mc:AlternateContent>
          </a:graphicData>
        </a:graphic>
      </p:graphicFrame>
      <p:graphicFrame>
        <p:nvGraphicFramePr>
          <p:cNvPr id="6" name="对象 5"/>
          <p:cNvGraphicFramePr>
            <a:graphicFrameLocks noChangeAspect="1"/>
          </p:cNvGraphicFramePr>
          <p:nvPr>
            <p:extLst>
              <p:ext uri="{D42A27DB-BD31-4B8C-83A1-F6EECF244321}">
                <p14:modId xmlns:p14="http://schemas.microsoft.com/office/powerpoint/2010/main" val="1499973623"/>
              </p:ext>
            </p:extLst>
          </p:nvPr>
        </p:nvGraphicFramePr>
        <p:xfrm>
          <a:off x="611560" y="1412776"/>
          <a:ext cx="3436971" cy="2564904"/>
        </p:xfrm>
        <a:graphic>
          <a:graphicData uri="http://schemas.openxmlformats.org/presentationml/2006/ole">
            <mc:AlternateContent xmlns:mc="http://schemas.openxmlformats.org/markup-compatibility/2006">
              <mc:Choice xmlns:v="urn:schemas-microsoft-com:vml" Requires="v">
                <p:oleObj spid="_x0000_s21646" name="公式" r:id="rId5" imgW="1701720" imgH="1269720" progId="Equation.3">
                  <p:embed/>
                </p:oleObj>
              </mc:Choice>
              <mc:Fallback>
                <p:oleObj name="公式" r:id="rId5" imgW="1701720" imgH="126972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560" y="1412776"/>
                        <a:ext cx="3436971" cy="2564904"/>
                      </a:xfrm>
                      <a:prstGeom prst="rect">
                        <a:avLst/>
                      </a:prstGeom>
                      <a:noFill/>
                      <a:ln>
                        <a:noFill/>
                      </a:ln>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2413844540"/>
              </p:ext>
            </p:extLst>
          </p:nvPr>
        </p:nvGraphicFramePr>
        <p:xfrm>
          <a:off x="4716016" y="1340768"/>
          <a:ext cx="3473666" cy="2592288"/>
        </p:xfrm>
        <a:graphic>
          <a:graphicData uri="http://schemas.openxmlformats.org/presentationml/2006/ole">
            <mc:AlternateContent xmlns:mc="http://schemas.openxmlformats.org/markup-compatibility/2006">
              <mc:Choice xmlns:v="urn:schemas-microsoft-com:vml" Requires="v">
                <p:oleObj spid="_x0000_s21647" name="公式" r:id="rId7" imgW="1701720" imgH="1269720" progId="Equation.3">
                  <p:embed/>
                </p:oleObj>
              </mc:Choice>
              <mc:Fallback>
                <p:oleObj name="公式" r:id="rId7" imgW="1701720" imgH="1269720"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16016" y="1340768"/>
                        <a:ext cx="3473666" cy="2592288"/>
                      </a:xfrm>
                      <a:prstGeom prst="rect">
                        <a:avLst/>
                      </a:prstGeom>
                      <a:noFill/>
                      <a:ln>
                        <a:noFill/>
                      </a:ln>
                    </p:spPr>
                  </p:pic>
                </p:oleObj>
              </mc:Fallback>
            </mc:AlternateContent>
          </a:graphicData>
        </a:graphic>
      </p:graphicFrame>
      <p:graphicFrame>
        <p:nvGraphicFramePr>
          <p:cNvPr id="8" name="表格 7"/>
          <p:cNvGraphicFramePr>
            <a:graphicFrameLocks noGrp="1"/>
          </p:cNvGraphicFramePr>
          <p:nvPr>
            <p:extLst>
              <p:ext uri="{D42A27DB-BD31-4B8C-83A1-F6EECF244321}">
                <p14:modId xmlns:p14="http://schemas.microsoft.com/office/powerpoint/2010/main" val="2732933885"/>
              </p:ext>
            </p:extLst>
          </p:nvPr>
        </p:nvGraphicFramePr>
        <p:xfrm>
          <a:off x="683569" y="4509120"/>
          <a:ext cx="7632848" cy="1368152"/>
        </p:xfrm>
        <a:graphic>
          <a:graphicData uri="http://schemas.openxmlformats.org/drawingml/2006/table">
            <a:tbl>
              <a:tblPr firstRow="1" firstCol="1" bandRow="1">
                <a:tableStyleId>{616DA210-FB5B-4158-B5E0-FEB733F419BA}</a:tableStyleId>
              </a:tblPr>
              <a:tblGrid>
                <a:gridCol w="1222581"/>
                <a:gridCol w="1311252"/>
                <a:gridCol w="1311252"/>
                <a:gridCol w="1311252"/>
                <a:gridCol w="1311252"/>
                <a:gridCol w="1165259"/>
              </a:tblGrid>
              <a:tr h="684076">
                <a:tc>
                  <a:txBody>
                    <a:bodyPr/>
                    <a:lstStyle/>
                    <a:p>
                      <a:pPr indent="266700">
                        <a:lnSpc>
                          <a:spcPct val="150000"/>
                        </a:lnSpc>
                        <a:spcAft>
                          <a:spcPts val="0"/>
                        </a:spcAft>
                      </a:pPr>
                      <a:r>
                        <a:rPr lang="zh-CN" sz="2400" dirty="0">
                          <a:effectLst/>
                        </a:rPr>
                        <a:t>指标</a:t>
                      </a:r>
                      <a:endParaRPr lang="zh-CN" sz="2400" dirty="0">
                        <a:effectLst/>
                        <a:latin typeface="宋体"/>
                        <a:cs typeface="宋体"/>
                      </a:endParaRPr>
                    </a:p>
                  </a:txBody>
                  <a:tcPr marL="68580" marR="68580" marT="0" marB="0"/>
                </a:tc>
                <a:tc>
                  <a:txBody>
                    <a:bodyPr/>
                    <a:lstStyle/>
                    <a:p>
                      <a:pPr indent="266700">
                        <a:lnSpc>
                          <a:spcPct val="150000"/>
                        </a:lnSpc>
                        <a:spcAft>
                          <a:spcPts val="0"/>
                        </a:spcAft>
                      </a:pPr>
                      <a:r>
                        <a:rPr lang="en-US" sz="2400" dirty="0">
                          <a:effectLst/>
                        </a:rPr>
                        <a:t>X</a:t>
                      </a:r>
                      <a:r>
                        <a:rPr lang="en-US" sz="2400" baseline="-25000" dirty="0">
                          <a:effectLst/>
                        </a:rPr>
                        <a:t>1</a:t>
                      </a:r>
                      <a:endParaRPr lang="zh-CN" sz="2400" dirty="0">
                        <a:effectLst/>
                        <a:latin typeface="宋体"/>
                        <a:cs typeface="宋体"/>
                      </a:endParaRPr>
                    </a:p>
                  </a:txBody>
                  <a:tcPr marL="68580" marR="68580" marT="0" marB="0"/>
                </a:tc>
                <a:tc>
                  <a:txBody>
                    <a:bodyPr/>
                    <a:lstStyle/>
                    <a:p>
                      <a:pPr indent="266700">
                        <a:lnSpc>
                          <a:spcPct val="150000"/>
                        </a:lnSpc>
                        <a:spcAft>
                          <a:spcPts val="0"/>
                        </a:spcAft>
                      </a:pPr>
                      <a:r>
                        <a:rPr lang="en-US" sz="2400" dirty="0">
                          <a:effectLst/>
                        </a:rPr>
                        <a:t>X</a:t>
                      </a:r>
                      <a:r>
                        <a:rPr lang="en-US" sz="2400" baseline="-25000" dirty="0">
                          <a:effectLst/>
                        </a:rPr>
                        <a:t>2</a:t>
                      </a:r>
                      <a:endParaRPr lang="zh-CN" sz="2400" dirty="0">
                        <a:effectLst/>
                        <a:latin typeface="宋体"/>
                        <a:cs typeface="宋体"/>
                      </a:endParaRPr>
                    </a:p>
                  </a:txBody>
                  <a:tcPr marL="68580" marR="68580" marT="0" marB="0"/>
                </a:tc>
                <a:tc>
                  <a:txBody>
                    <a:bodyPr/>
                    <a:lstStyle/>
                    <a:p>
                      <a:pPr indent="266700">
                        <a:lnSpc>
                          <a:spcPct val="150000"/>
                        </a:lnSpc>
                        <a:spcAft>
                          <a:spcPts val="0"/>
                        </a:spcAft>
                      </a:pPr>
                      <a:r>
                        <a:rPr lang="en-US" sz="2400">
                          <a:effectLst/>
                        </a:rPr>
                        <a:t>X</a:t>
                      </a:r>
                      <a:r>
                        <a:rPr lang="en-US" sz="2400" baseline="-25000">
                          <a:effectLst/>
                        </a:rPr>
                        <a:t>3</a:t>
                      </a:r>
                      <a:endParaRPr lang="zh-CN" sz="2400">
                        <a:effectLst/>
                        <a:latin typeface="宋体"/>
                        <a:cs typeface="宋体"/>
                      </a:endParaRPr>
                    </a:p>
                  </a:txBody>
                  <a:tcPr marL="68580" marR="68580" marT="0" marB="0"/>
                </a:tc>
                <a:tc>
                  <a:txBody>
                    <a:bodyPr/>
                    <a:lstStyle/>
                    <a:p>
                      <a:pPr indent="266700">
                        <a:lnSpc>
                          <a:spcPct val="150000"/>
                        </a:lnSpc>
                        <a:spcAft>
                          <a:spcPts val="0"/>
                        </a:spcAft>
                      </a:pPr>
                      <a:r>
                        <a:rPr lang="en-US" sz="2400" dirty="0">
                          <a:effectLst/>
                        </a:rPr>
                        <a:t>X</a:t>
                      </a:r>
                      <a:r>
                        <a:rPr lang="en-US" sz="2400" baseline="-25000" dirty="0">
                          <a:effectLst/>
                        </a:rPr>
                        <a:t>4</a:t>
                      </a:r>
                      <a:endParaRPr lang="zh-CN" sz="2400" dirty="0">
                        <a:effectLst/>
                        <a:latin typeface="宋体"/>
                        <a:cs typeface="宋体"/>
                      </a:endParaRPr>
                    </a:p>
                  </a:txBody>
                  <a:tcPr marL="68580" marR="68580" marT="0" marB="0"/>
                </a:tc>
                <a:tc>
                  <a:txBody>
                    <a:bodyPr/>
                    <a:lstStyle/>
                    <a:p>
                      <a:pPr indent="266700">
                        <a:lnSpc>
                          <a:spcPct val="150000"/>
                        </a:lnSpc>
                        <a:spcAft>
                          <a:spcPts val="0"/>
                        </a:spcAft>
                      </a:pPr>
                      <a:r>
                        <a:rPr lang="zh-CN" sz="2400">
                          <a:effectLst/>
                        </a:rPr>
                        <a:t>合计</a:t>
                      </a:r>
                      <a:endParaRPr lang="zh-CN" sz="2400">
                        <a:effectLst/>
                        <a:latin typeface="宋体"/>
                        <a:cs typeface="宋体"/>
                      </a:endParaRPr>
                    </a:p>
                  </a:txBody>
                  <a:tcPr marL="68580" marR="68580" marT="0" marB="0"/>
                </a:tc>
              </a:tr>
              <a:tr h="684076">
                <a:tc>
                  <a:txBody>
                    <a:bodyPr/>
                    <a:lstStyle/>
                    <a:p>
                      <a:pPr indent="266700">
                        <a:lnSpc>
                          <a:spcPct val="150000"/>
                        </a:lnSpc>
                        <a:spcAft>
                          <a:spcPts val="0"/>
                        </a:spcAft>
                      </a:pPr>
                      <a:r>
                        <a:rPr lang="zh-CN" sz="2400" dirty="0">
                          <a:effectLst/>
                        </a:rPr>
                        <a:t>权数</a:t>
                      </a:r>
                      <a:endParaRPr lang="zh-CN" sz="2400" dirty="0">
                        <a:effectLst/>
                        <a:latin typeface="宋体"/>
                        <a:cs typeface="宋体"/>
                      </a:endParaRPr>
                    </a:p>
                  </a:txBody>
                  <a:tcPr marL="68580" marR="68580" marT="0" marB="0"/>
                </a:tc>
                <a:tc>
                  <a:txBody>
                    <a:bodyPr/>
                    <a:lstStyle/>
                    <a:p>
                      <a:pPr indent="266700">
                        <a:lnSpc>
                          <a:spcPct val="150000"/>
                        </a:lnSpc>
                        <a:spcAft>
                          <a:spcPts val="0"/>
                        </a:spcAft>
                      </a:pPr>
                      <a:r>
                        <a:rPr lang="en-US" sz="2400" dirty="0">
                          <a:effectLst/>
                        </a:rPr>
                        <a:t>0.261</a:t>
                      </a:r>
                      <a:endParaRPr lang="zh-CN" sz="2400" dirty="0">
                        <a:effectLst/>
                        <a:latin typeface="宋体"/>
                        <a:cs typeface="宋体"/>
                      </a:endParaRPr>
                    </a:p>
                  </a:txBody>
                  <a:tcPr marL="68580" marR="68580" marT="0" marB="0"/>
                </a:tc>
                <a:tc>
                  <a:txBody>
                    <a:bodyPr/>
                    <a:lstStyle/>
                    <a:p>
                      <a:pPr indent="266700">
                        <a:lnSpc>
                          <a:spcPct val="150000"/>
                        </a:lnSpc>
                        <a:spcAft>
                          <a:spcPts val="0"/>
                        </a:spcAft>
                      </a:pPr>
                      <a:r>
                        <a:rPr lang="en-US" sz="2400" dirty="0">
                          <a:effectLst/>
                        </a:rPr>
                        <a:t>0.130</a:t>
                      </a:r>
                      <a:endParaRPr lang="zh-CN" sz="2400" dirty="0">
                        <a:effectLst/>
                        <a:latin typeface="宋体"/>
                        <a:cs typeface="宋体"/>
                      </a:endParaRPr>
                    </a:p>
                  </a:txBody>
                  <a:tcPr marL="68580" marR="68580" marT="0" marB="0"/>
                </a:tc>
                <a:tc>
                  <a:txBody>
                    <a:bodyPr/>
                    <a:lstStyle/>
                    <a:p>
                      <a:pPr indent="266700">
                        <a:lnSpc>
                          <a:spcPct val="150000"/>
                        </a:lnSpc>
                        <a:spcAft>
                          <a:spcPts val="0"/>
                        </a:spcAft>
                      </a:pPr>
                      <a:r>
                        <a:rPr lang="en-US" sz="2400" dirty="0">
                          <a:effectLst/>
                        </a:rPr>
                        <a:t>0.522</a:t>
                      </a:r>
                      <a:endParaRPr lang="zh-CN" sz="2400" dirty="0">
                        <a:effectLst/>
                        <a:latin typeface="宋体"/>
                        <a:cs typeface="宋体"/>
                      </a:endParaRPr>
                    </a:p>
                  </a:txBody>
                  <a:tcPr marL="68580" marR="68580" marT="0" marB="0"/>
                </a:tc>
                <a:tc>
                  <a:txBody>
                    <a:bodyPr/>
                    <a:lstStyle/>
                    <a:p>
                      <a:pPr indent="266700">
                        <a:lnSpc>
                          <a:spcPct val="150000"/>
                        </a:lnSpc>
                        <a:spcAft>
                          <a:spcPts val="0"/>
                        </a:spcAft>
                      </a:pPr>
                      <a:r>
                        <a:rPr lang="en-US" sz="2400">
                          <a:effectLst/>
                        </a:rPr>
                        <a:t>0.087</a:t>
                      </a:r>
                      <a:endParaRPr lang="zh-CN" sz="2400">
                        <a:effectLst/>
                        <a:latin typeface="宋体"/>
                        <a:cs typeface="宋体"/>
                      </a:endParaRPr>
                    </a:p>
                  </a:txBody>
                  <a:tcPr marL="68580" marR="68580" marT="0" marB="0"/>
                </a:tc>
                <a:tc>
                  <a:txBody>
                    <a:bodyPr/>
                    <a:lstStyle/>
                    <a:p>
                      <a:pPr indent="266700">
                        <a:lnSpc>
                          <a:spcPct val="150000"/>
                        </a:lnSpc>
                        <a:spcAft>
                          <a:spcPts val="0"/>
                        </a:spcAft>
                      </a:pPr>
                      <a:r>
                        <a:rPr lang="en-US" sz="2400" dirty="0">
                          <a:effectLst/>
                        </a:rPr>
                        <a:t>1</a:t>
                      </a:r>
                      <a:endParaRPr lang="zh-CN" sz="2400" dirty="0">
                        <a:effectLst/>
                        <a:latin typeface="宋体"/>
                        <a:cs typeface="宋体"/>
                      </a:endParaRPr>
                    </a:p>
                  </a:txBody>
                  <a:tcPr marL="68580" marR="68580" marT="0" marB="0"/>
                </a:tc>
              </a:tr>
            </a:tbl>
          </a:graphicData>
        </a:graphic>
      </p:graphicFrame>
    </p:spTree>
    <p:extLst>
      <p:ext uri="{BB962C8B-B14F-4D97-AF65-F5344CB8AC3E}">
        <p14:creationId xmlns:p14="http://schemas.microsoft.com/office/powerpoint/2010/main" val="29969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251520" y="1948970"/>
            <a:ext cx="8568952" cy="4072317"/>
          </a:xfrm>
        </p:spPr>
        <p:txBody>
          <a:bodyPr>
            <a:noAutofit/>
          </a:bodyPr>
          <a:lstStyle/>
          <a:p>
            <a:pPr algn="l"/>
            <a:r>
              <a:rPr lang="en-US" altLang="zh-CN" sz="2800" dirty="0">
                <a:solidFill>
                  <a:schemeClr val="tx1"/>
                </a:solidFill>
                <a:latin typeface="+mn-ea"/>
              </a:rPr>
              <a:t> </a:t>
            </a:r>
            <a:r>
              <a:rPr lang="en-US" altLang="zh-CN" sz="2800" dirty="0" smtClean="0">
                <a:solidFill>
                  <a:schemeClr val="tx1"/>
                </a:solidFill>
                <a:latin typeface="+mn-ea"/>
              </a:rPr>
              <a:t>      </a:t>
            </a:r>
            <a:r>
              <a:rPr lang="zh-CN" altLang="zh-CN" sz="2800" b="1" dirty="0" smtClean="0">
                <a:solidFill>
                  <a:schemeClr val="tx1"/>
                </a:solidFill>
                <a:latin typeface="+mn-ea"/>
              </a:rPr>
              <a:t>赋</a:t>
            </a:r>
            <a:r>
              <a:rPr lang="zh-CN" altLang="zh-CN" sz="2800" b="1" dirty="0">
                <a:solidFill>
                  <a:schemeClr val="tx1"/>
                </a:solidFill>
                <a:latin typeface="+mn-ea"/>
              </a:rPr>
              <a:t>权法</a:t>
            </a:r>
            <a:r>
              <a:rPr lang="zh-CN" altLang="zh-CN" sz="2600" dirty="0">
                <a:solidFill>
                  <a:srgbClr val="FF0000"/>
                </a:solidFill>
              </a:rPr>
              <a:t>是根据对各评价指标的实际观测值进行统计分析，从中提取有用的信息来判别指标的效用价值从而确定指标权数的方法。</a:t>
            </a:r>
          </a:p>
          <a:p>
            <a:pPr algn="l"/>
            <a:r>
              <a:rPr lang="en-US" altLang="zh-CN" sz="2600" dirty="0" smtClean="0">
                <a:solidFill>
                  <a:schemeClr val="tx1"/>
                </a:solidFill>
              </a:rPr>
              <a:t>         </a:t>
            </a:r>
            <a:r>
              <a:rPr lang="zh-CN" altLang="zh-CN" sz="2600" dirty="0" smtClean="0">
                <a:solidFill>
                  <a:schemeClr val="tx1"/>
                </a:solidFill>
              </a:rPr>
              <a:t>比较</a:t>
            </a:r>
            <a:r>
              <a:rPr lang="zh-CN" altLang="zh-CN" sz="2600" dirty="0">
                <a:solidFill>
                  <a:schemeClr val="tx1"/>
                </a:solidFill>
              </a:rPr>
              <a:t>常用的一类客观赋权法其</a:t>
            </a:r>
            <a:r>
              <a:rPr lang="zh-CN" altLang="zh-CN" sz="2600" dirty="0">
                <a:solidFill>
                  <a:srgbClr val="FF0000"/>
                </a:solidFill>
              </a:rPr>
              <a:t>基本思想</a:t>
            </a:r>
            <a:r>
              <a:rPr lang="zh-CN" altLang="zh-CN" sz="2600" dirty="0">
                <a:solidFill>
                  <a:schemeClr val="tx1"/>
                </a:solidFill>
              </a:rPr>
              <a:t>是：某指标的权重即指标在评价过程中的重要程度应是该指标在各个被评价对象中取值的变异程度的度量</a:t>
            </a:r>
            <a:r>
              <a:rPr lang="zh-CN" altLang="zh-CN" sz="2600" dirty="0" smtClean="0">
                <a:solidFill>
                  <a:schemeClr val="tx1"/>
                </a:solidFill>
              </a:rPr>
              <a:t>。</a:t>
            </a:r>
            <a:endParaRPr lang="en-US" altLang="zh-CN" sz="2600" dirty="0" smtClean="0">
              <a:solidFill>
                <a:schemeClr val="tx1"/>
              </a:solidFill>
            </a:endParaRPr>
          </a:p>
          <a:p>
            <a:pPr algn="l"/>
            <a:r>
              <a:rPr lang="en-US" altLang="zh-CN" sz="2600" dirty="0" smtClean="0">
                <a:solidFill>
                  <a:schemeClr val="tx1"/>
                </a:solidFill>
              </a:rPr>
              <a:t>         </a:t>
            </a:r>
            <a:r>
              <a:rPr lang="zh-CN" altLang="zh-CN" sz="2600" dirty="0" smtClean="0">
                <a:solidFill>
                  <a:schemeClr val="tx1"/>
                </a:solidFill>
              </a:rPr>
              <a:t>如果</a:t>
            </a:r>
            <a:r>
              <a:rPr lang="zh-CN" altLang="zh-CN" sz="2600" dirty="0">
                <a:solidFill>
                  <a:schemeClr val="tx1"/>
                </a:solidFill>
              </a:rPr>
              <a:t>一个指标对所有被评价对象而言取值相差不大，那么该指标所能提供的评价信息就是极少的，其重要性就相对</a:t>
            </a:r>
            <a:r>
              <a:rPr lang="zh-CN" altLang="zh-CN" sz="2600" dirty="0" smtClean="0">
                <a:solidFill>
                  <a:schemeClr val="tx1"/>
                </a:solidFill>
              </a:rPr>
              <a:t>下降</a:t>
            </a:r>
            <a:r>
              <a:rPr lang="zh-CN" altLang="en-US" sz="2600" dirty="0" smtClean="0">
                <a:solidFill>
                  <a:schemeClr val="tx1"/>
                </a:solidFill>
              </a:rPr>
              <a:t>，反之。</a:t>
            </a:r>
            <a:endParaRPr lang="en-US" altLang="zh-CN" sz="2600" dirty="0">
              <a:solidFill>
                <a:schemeClr val="tx1"/>
              </a:solidFill>
            </a:endParaRPr>
          </a:p>
          <a:p>
            <a:pPr algn="l"/>
            <a:endParaRPr lang="zh-CN" altLang="zh-CN" sz="2600" dirty="0">
              <a:solidFill>
                <a:schemeClr val="tx1"/>
              </a:solidFill>
            </a:endParaRPr>
          </a:p>
          <a:p>
            <a:pPr algn="l"/>
            <a:endParaRPr lang="zh-CN" altLang="en-US" sz="2400" dirty="0">
              <a:solidFill>
                <a:schemeClr val="tx1"/>
              </a:solidFill>
            </a:endParaRPr>
          </a:p>
        </p:txBody>
      </p:sp>
      <p:sp>
        <p:nvSpPr>
          <p:cNvPr id="4"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§15.3  </a:t>
            </a:r>
            <a:r>
              <a:rPr lang="zh-CN" altLang="en-US" sz="3200" b="1" dirty="0" smtClean="0">
                <a:solidFill>
                  <a:schemeClr val="tx1"/>
                </a:solidFill>
                <a:latin typeface="Garamond" pitchFamily="18" charset="0"/>
              </a:rPr>
              <a:t>权重的确定与评价结果的综合</a:t>
            </a:r>
            <a:endParaRPr lang="zh-CN" altLang="en-US" sz="3200" b="1" dirty="0">
              <a:solidFill>
                <a:schemeClr val="tx1"/>
              </a:solidFill>
              <a:latin typeface="Garamond" pitchFamily="18" charset="0"/>
            </a:endParaRPr>
          </a:p>
        </p:txBody>
      </p:sp>
      <p:sp>
        <p:nvSpPr>
          <p:cNvPr id="5" name="Rectangle 2"/>
          <p:cNvSpPr txBox="1">
            <a:spLocks noChangeArrowheads="1"/>
          </p:cNvSpPr>
          <p:nvPr/>
        </p:nvSpPr>
        <p:spPr>
          <a:xfrm>
            <a:off x="904056" y="1401162"/>
            <a:ext cx="7772400" cy="576064"/>
          </a:xfrm>
          <a:prstGeom prst="rect">
            <a:avLst/>
          </a:prstGeom>
        </p:spPr>
        <p:txBody>
          <a:bodyPr vert="horz" lIns="91440" tIns="45720" rIns="91440" bIns="45720" rtlCol="0" anchor="b">
            <a:normAutofit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3200" dirty="0" smtClean="0">
                <a:solidFill>
                  <a:srgbClr val="FF0000"/>
                </a:solidFill>
                <a:latin typeface="+mn-ea"/>
                <a:ea typeface="+mn-ea"/>
              </a:rPr>
              <a:t>15.3.2  </a:t>
            </a: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客观</a:t>
            </a:r>
            <a:r>
              <a:rPr lang="zh-CN" altLang="en-US" sz="3200" dirty="0">
                <a:solidFill>
                  <a:schemeClr val="tx1"/>
                </a:solidFill>
                <a:latin typeface="+mn-ea"/>
                <a:ea typeface="+mn-ea"/>
              </a:rPr>
              <a:t>赋值法</a:t>
            </a:r>
          </a:p>
        </p:txBody>
      </p:sp>
    </p:spTree>
    <p:extLst>
      <p:ext uri="{BB962C8B-B14F-4D97-AF65-F5344CB8AC3E}">
        <p14:creationId xmlns:p14="http://schemas.microsoft.com/office/powerpoint/2010/main" val="2996921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1520" y="1484783"/>
            <a:ext cx="2880320" cy="532656"/>
          </a:xfrm>
          <a:ln w="25400">
            <a:solidFill>
              <a:srgbClr val="FFFF00"/>
            </a:solidFill>
          </a:ln>
        </p:spPr>
        <p:txBody>
          <a:bodyPr>
            <a:normAutofit fontScale="90000"/>
          </a:bodyPr>
          <a:lstStyle/>
          <a:p>
            <a:pPr algn="l"/>
            <a:r>
              <a:rPr lang="en-US" altLang="zh-CN" sz="3200" dirty="0">
                <a:solidFill>
                  <a:schemeClr val="tx1"/>
                </a:solidFill>
                <a:latin typeface="+mn-ea"/>
                <a:ea typeface="+mn-ea"/>
              </a:rPr>
              <a:t>1</a:t>
            </a:r>
            <a:r>
              <a:rPr lang="zh-CN" altLang="zh-CN" sz="3200" dirty="0">
                <a:solidFill>
                  <a:schemeClr val="tx1"/>
                </a:solidFill>
                <a:latin typeface="+mn-ea"/>
                <a:ea typeface="+mn-ea"/>
              </a:rPr>
              <a:t>、</a:t>
            </a:r>
            <a:r>
              <a:rPr lang="zh-CN" altLang="zh-CN" sz="3200" b="1" dirty="0">
                <a:solidFill>
                  <a:schemeClr val="tx1"/>
                </a:solidFill>
                <a:latin typeface="+mn-ea"/>
                <a:ea typeface="+mn-ea"/>
              </a:rPr>
              <a:t>变异系数</a:t>
            </a:r>
            <a:r>
              <a:rPr lang="zh-CN" altLang="zh-CN" sz="3200" b="1" dirty="0" smtClean="0">
                <a:solidFill>
                  <a:schemeClr val="tx1"/>
                </a:solidFill>
                <a:latin typeface="+mn-ea"/>
                <a:ea typeface="+mn-ea"/>
              </a:rPr>
              <a:t>法</a:t>
            </a:r>
            <a:endParaRPr lang="zh-CN" altLang="en-US" sz="3200" b="1" dirty="0">
              <a:solidFill>
                <a:schemeClr val="tx1"/>
              </a:solidFill>
              <a:latin typeface="+mn-ea"/>
              <a:ea typeface="+mn-ea"/>
            </a:endParaRPr>
          </a:p>
        </p:txBody>
      </p:sp>
      <p:sp>
        <p:nvSpPr>
          <p:cNvPr id="3" name="副标题 2"/>
          <p:cNvSpPr>
            <a:spLocks noGrp="1"/>
          </p:cNvSpPr>
          <p:nvPr>
            <p:ph type="subTitle" idx="1"/>
          </p:nvPr>
        </p:nvSpPr>
        <p:spPr>
          <a:xfrm>
            <a:off x="268796" y="1988840"/>
            <a:ext cx="8407660" cy="5112568"/>
          </a:xfrm>
        </p:spPr>
        <p:txBody>
          <a:bodyPr>
            <a:noAutofit/>
          </a:bodyPr>
          <a:lstStyle/>
          <a:p>
            <a:pPr algn="l"/>
            <a:r>
              <a:rPr lang="en-US" altLang="zh-CN" sz="2400" b="1" dirty="0" smtClean="0">
                <a:solidFill>
                  <a:schemeClr val="tx1"/>
                </a:solidFill>
              </a:rPr>
              <a:t>            </a:t>
            </a:r>
            <a:r>
              <a:rPr lang="zh-CN" altLang="zh-CN" sz="2600" b="1" dirty="0" smtClean="0">
                <a:solidFill>
                  <a:srgbClr val="FF0000"/>
                </a:solidFill>
              </a:rPr>
              <a:t>基本</a:t>
            </a:r>
            <a:r>
              <a:rPr lang="zh-CN" altLang="zh-CN" sz="2600" b="1" dirty="0">
                <a:solidFill>
                  <a:srgbClr val="FF0000"/>
                </a:solidFill>
              </a:rPr>
              <a:t>思想：</a:t>
            </a:r>
            <a:r>
              <a:rPr lang="zh-CN" altLang="zh-CN" sz="2600" dirty="0">
                <a:solidFill>
                  <a:schemeClr val="tx1"/>
                </a:solidFill>
              </a:rPr>
              <a:t>在评价指标体系中，指标取值差异越大的也就是越难实现的指标。差异越大的指标越重要，因为它更能反映出参加评价的各单位的差距。</a:t>
            </a:r>
          </a:p>
          <a:p>
            <a:pPr lvl="0" algn="l"/>
            <a:r>
              <a:rPr lang="en-US" altLang="zh-CN" sz="2800" dirty="0" smtClean="0">
                <a:solidFill>
                  <a:schemeClr val="tx1"/>
                </a:solidFill>
              </a:rPr>
              <a:t>           </a:t>
            </a:r>
            <a:r>
              <a:rPr lang="zh-CN" altLang="zh-CN" sz="2800" dirty="0" smtClean="0">
                <a:solidFill>
                  <a:schemeClr val="tx1"/>
                </a:solidFill>
              </a:rPr>
              <a:t>（</a:t>
            </a:r>
            <a:r>
              <a:rPr lang="en-US" altLang="zh-CN" sz="2800" dirty="0" smtClean="0">
                <a:solidFill>
                  <a:schemeClr val="tx1"/>
                </a:solidFill>
              </a:rPr>
              <a:t>1</a:t>
            </a:r>
            <a:r>
              <a:rPr lang="zh-CN" altLang="zh-CN" sz="2800" dirty="0" smtClean="0">
                <a:solidFill>
                  <a:schemeClr val="tx1"/>
                </a:solidFill>
              </a:rPr>
              <a:t>）</a:t>
            </a:r>
            <a:r>
              <a:rPr lang="zh-CN" altLang="zh-CN" sz="2600" dirty="0" smtClean="0">
                <a:solidFill>
                  <a:schemeClr val="tx1"/>
                </a:solidFill>
                <a:latin typeface="+mn-ea"/>
              </a:rPr>
              <a:t>分别</a:t>
            </a:r>
            <a:r>
              <a:rPr lang="zh-CN" altLang="zh-CN" sz="2600" dirty="0">
                <a:solidFill>
                  <a:schemeClr val="tx1"/>
                </a:solidFill>
                <a:latin typeface="+mn-ea"/>
              </a:rPr>
              <a:t>计算第</a:t>
            </a:r>
            <a:r>
              <a:rPr lang="en-US" altLang="zh-CN" sz="2600" i="1" dirty="0">
                <a:solidFill>
                  <a:schemeClr val="tx1"/>
                </a:solidFill>
                <a:latin typeface="+mn-ea"/>
              </a:rPr>
              <a:t>j</a:t>
            </a:r>
            <a:r>
              <a:rPr lang="zh-CN" altLang="zh-CN" sz="2600" dirty="0">
                <a:solidFill>
                  <a:schemeClr val="tx1"/>
                </a:solidFill>
                <a:latin typeface="+mn-ea"/>
              </a:rPr>
              <a:t>个指标在</a:t>
            </a:r>
            <a:r>
              <a:rPr lang="en-US" altLang="zh-CN" sz="2600" i="1" dirty="0">
                <a:solidFill>
                  <a:schemeClr val="tx1"/>
                </a:solidFill>
                <a:latin typeface="+mn-ea"/>
              </a:rPr>
              <a:t>n</a:t>
            </a:r>
            <a:r>
              <a:rPr lang="zh-CN" altLang="zh-CN" sz="2600" dirty="0">
                <a:solidFill>
                  <a:schemeClr val="tx1"/>
                </a:solidFill>
                <a:latin typeface="+mn-ea"/>
              </a:rPr>
              <a:t>个被评价对象中取值的平均数和</a:t>
            </a:r>
            <a:r>
              <a:rPr lang="zh-CN" altLang="zh-CN" sz="2600" dirty="0" smtClean="0">
                <a:solidFill>
                  <a:schemeClr val="tx1"/>
                </a:solidFill>
                <a:latin typeface="+mn-ea"/>
              </a:rPr>
              <a:t>标准差</a:t>
            </a:r>
            <a:endParaRPr lang="en-US" altLang="zh-CN" sz="2600" dirty="0" smtClean="0">
              <a:solidFill>
                <a:schemeClr val="tx1"/>
              </a:solidFill>
              <a:latin typeface="+mn-ea"/>
            </a:endParaRPr>
          </a:p>
          <a:p>
            <a:pPr marL="514350" lvl="0" indent="-514350" algn="l">
              <a:buAutoNum type="arabicPlain"/>
            </a:pPr>
            <a:endParaRPr lang="en-US" altLang="zh-CN" sz="2800" dirty="0">
              <a:solidFill>
                <a:schemeClr val="tx1"/>
              </a:solidFill>
            </a:endParaRPr>
          </a:p>
          <a:p>
            <a:pPr algn="l"/>
            <a:r>
              <a:rPr lang="en-US" altLang="zh-CN" sz="2800" dirty="0" smtClean="0">
                <a:solidFill>
                  <a:schemeClr val="tx1"/>
                </a:solidFill>
              </a:rPr>
              <a:t>                                                                   </a:t>
            </a:r>
            <a:r>
              <a:rPr lang="en-US" altLang="zh-CN" sz="2800" dirty="0" smtClean="0">
                <a:solidFill>
                  <a:schemeClr val="tx1"/>
                </a:solidFill>
              </a:rPr>
              <a:t>      </a:t>
            </a:r>
            <a:r>
              <a:rPr lang="zh-CN" altLang="zh-CN" sz="2800" dirty="0" smtClean="0">
                <a:solidFill>
                  <a:schemeClr val="tx1"/>
                </a:solidFill>
              </a:rPr>
              <a:t>（</a:t>
            </a:r>
            <a:r>
              <a:rPr lang="en-US" altLang="zh-CN" sz="2800" dirty="0" smtClean="0">
                <a:solidFill>
                  <a:schemeClr val="tx1"/>
                </a:solidFill>
              </a:rPr>
              <a:t>15.16</a:t>
            </a:r>
            <a:r>
              <a:rPr lang="zh-CN" altLang="zh-CN" sz="2800" dirty="0" smtClean="0">
                <a:solidFill>
                  <a:schemeClr val="tx1"/>
                </a:solidFill>
              </a:rPr>
              <a:t>）</a:t>
            </a:r>
            <a:endParaRPr lang="zh-CN" altLang="zh-CN" sz="2800" dirty="0">
              <a:solidFill>
                <a:schemeClr val="tx1"/>
              </a:solidFill>
            </a:endParaRPr>
          </a:p>
          <a:p>
            <a:pPr marL="514350" lvl="0" indent="-514350" algn="l">
              <a:buAutoNum type="arabicPlain"/>
            </a:pPr>
            <a:endParaRPr lang="zh-CN" altLang="zh-CN" sz="2800" dirty="0">
              <a:solidFill>
                <a:schemeClr val="tx1"/>
              </a:solidFill>
            </a:endParaRPr>
          </a:p>
          <a:p>
            <a:pPr algn="l"/>
            <a:r>
              <a:rPr lang="en-US" altLang="zh-CN" sz="2800" dirty="0">
                <a:solidFill>
                  <a:schemeClr val="tx1"/>
                </a:solidFill>
              </a:rPr>
              <a:t> </a:t>
            </a:r>
            <a:r>
              <a:rPr lang="en-US" altLang="zh-CN" sz="2800" dirty="0" smtClean="0">
                <a:solidFill>
                  <a:schemeClr val="tx1"/>
                </a:solidFill>
              </a:rPr>
              <a:t>                                                                           </a:t>
            </a:r>
          </a:p>
          <a:p>
            <a:pPr algn="l"/>
            <a:r>
              <a:rPr lang="en-US" altLang="zh-CN" sz="2800" dirty="0">
                <a:solidFill>
                  <a:schemeClr val="tx1"/>
                </a:solidFill>
              </a:rPr>
              <a:t> </a:t>
            </a:r>
            <a:r>
              <a:rPr lang="en-US" altLang="zh-CN" sz="2800" dirty="0" smtClean="0">
                <a:solidFill>
                  <a:schemeClr val="tx1"/>
                </a:solidFill>
              </a:rPr>
              <a:t>                                                                        </a:t>
            </a:r>
            <a:r>
              <a:rPr lang="zh-CN" altLang="zh-CN" sz="2800" dirty="0" smtClean="0">
                <a:solidFill>
                  <a:schemeClr val="tx1"/>
                </a:solidFill>
              </a:rPr>
              <a:t>（</a:t>
            </a:r>
            <a:r>
              <a:rPr lang="en-US" altLang="zh-CN" sz="2800" dirty="0" smtClean="0">
                <a:solidFill>
                  <a:schemeClr val="tx1"/>
                </a:solidFill>
              </a:rPr>
              <a:t>15.17</a:t>
            </a:r>
            <a:r>
              <a:rPr lang="zh-CN" altLang="zh-CN" sz="2800" dirty="0" smtClean="0">
                <a:solidFill>
                  <a:schemeClr val="tx1"/>
                </a:solidFill>
              </a:rPr>
              <a:t>）</a:t>
            </a:r>
            <a:endParaRPr lang="en-US" altLang="zh-CN" sz="2800" dirty="0" smtClean="0">
              <a:solidFill>
                <a:schemeClr val="tx1"/>
              </a:solidFill>
            </a:endParaRPr>
          </a:p>
          <a:p>
            <a:pPr algn="l"/>
            <a:r>
              <a:rPr lang="en-US" altLang="zh-CN" sz="2800" dirty="0">
                <a:solidFill>
                  <a:schemeClr val="tx1"/>
                </a:solidFill>
              </a:rPr>
              <a:t> </a:t>
            </a:r>
            <a:r>
              <a:rPr lang="en-US" altLang="zh-CN" sz="2800" dirty="0" smtClean="0">
                <a:solidFill>
                  <a:schemeClr val="tx1"/>
                </a:solidFill>
              </a:rPr>
              <a:t>    </a:t>
            </a:r>
            <a:endParaRPr lang="zh-CN" altLang="en-US" sz="2800" dirty="0">
              <a:solidFill>
                <a:schemeClr val="tx1"/>
              </a:solidFill>
            </a:endParaRPr>
          </a:p>
        </p:txBody>
      </p:sp>
      <p:graphicFrame>
        <p:nvGraphicFramePr>
          <p:cNvPr id="13" name="对象 12"/>
          <p:cNvGraphicFramePr>
            <a:graphicFrameLocks noChangeAspect="1"/>
          </p:cNvGraphicFramePr>
          <p:nvPr>
            <p:extLst>
              <p:ext uri="{D42A27DB-BD31-4B8C-83A1-F6EECF244321}">
                <p14:modId xmlns:p14="http://schemas.microsoft.com/office/powerpoint/2010/main" val="1173386387"/>
              </p:ext>
            </p:extLst>
          </p:nvPr>
        </p:nvGraphicFramePr>
        <p:xfrm>
          <a:off x="3131840" y="3789040"/>
          <a:ext cx="1656184" cy="1472164"/>
        </p:xfrm>
        <a:graphic>
          <a:graphicData uri="http://schemas.openxmlformats.org/presentationml/2006/ole">
            <mc:AlternateContent xmlns:mc="http://schemas.openxmlformats.org/markup-compatibility/2006">
              <mc:Choice xmlns:v="urn:schemas-microsoft-com:vml" Requires="v">
                <p:oleObj spid="_x0000_s22638" name="公式" r:id="rId3" imgW="685800" imgH="609480" progId="Equation.3">
                  <p:embed/>
                </p:oleObj>
              </mc:Choice>
              <mc:Fallback>
                <p:oleObj name="公式" r:id="rId3" imgW="685800" imgH="60948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3789040"/>
                        <a:ext cx="1656184" cy="1472164"/>
                      </a:xfrm>
                      <a:prstGeom prst="rect">
                        <a:avLst/>
                      </a:prstGeom>
                      <a:noFill/>
                      <a:ln>
                        <a:noFill/>
                      </a:ln>
                    </p:spPr>
                  </p:pic>
                </p:oleObj>
              </mc:Fallback>
            </mc:AlternateContent>
          </a:graphicData>
        </a:graphic>
      </p:graphicFrame>
      <p:graphicFrame>
        <p:nvGraphicFramePr>
          <p:cNvPr id="14" name="对象 13"/>
          <p:cNvGraphicFramePr>
            <a:graphicFrameLocks noChangeAspect="1"/>
          </p:cNvGraphicFramePr>
          <p:nvPr>
            <p:extLst>
              <p:ext uri="{D42A27DB-BD31-4B8C-83A1-F6EECF244321}">
                <p14:modId xmlns:p14="http://schemas.microsoft.com/office/powerpoint/2010/main" val="929938392"/>
              </p:ext>
            </p:extLst>
          </p:nvPr>
        </p:nvGraphicFramePr>
        <p:xfrm>
          <a:off x="2483768" y="5364124"/>
          <a:ext cx="2578400" cy="1484784"/>
        </p:xfrm>
        <a:graphic>
          <a:graphicData uri="http://schemas.openxmlformats.org/presentationml/2006/ole">
            <mc:AlternateContent xmlns:mc="http://schemas.openxmlformats.org/markup-compatibility/2006">
              <mc:Choice xmlns:v="urn:schemas-microsoft-com:vml" Requires="v">
                <p:oleObj spid="_x0000_s22639" name="公式" r:id="rId5" imgW="1269720" imgH="660240" progId="Equation.3">
                  <p:embed/>
                </p:oleObj>
              </mc:Choice>
              <mc:Fallback>
                <p:oleObj name="公式" r:id="rId5" imgW="1269720" imgH="66024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3768" y="5364124"/>
                        <a:ext cx="2578400" cy="1484784"/>
                      </a:xfrm>
                      <a:prstGeom prst="rect">
                        <a:avLst/>
                      </a:prstGeom>
                      <a:noFill/>
                      <a:ln>
                        <a:noFill/>
                      </a:ln>
                    </p:spPr>
                  </p:pic>
                </p:oleObj>
              </mc:Fallback>
            </mc:AlternateContent>
          </a:graphicData>
        </a:graphic>
      </p:graphicFrame>
      <p:sp>
        <p:nvSpPr>
          <p:cNvPr id="6"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§15.3  </a:t>
            </a:r>
            <a:r>
              <a:rPr lang="zh-CN" altLang="en-US" sz="3200" b="1" dirty="0" smtClean="0">
                <a:solidFill>
                  <a:schemeClr val="tx1"/>
                </a:solidFill>
                <a:latin typeface="Garamond" pitchFamily="18" charset="0"/>
              </a:rPr>
              <a:t>权重的确定与评价结果的综合</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ircle(in)">
                                      <p:cBhvr>
                                        <p:cTn id="17" dur="20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circle(in)">
                                      <p:cBhvr>
                                        <p:cTn id="2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251520" y="1589945"/>
            <a:ext cx="8424936" cy="5832648"/>
          </a:xfrm>
        </p:spPr>
        <p:txBody>
          <a:bodyPr>
            <a:noAutofit/>
          </a:bodyPr>
          <a:lstStyle/>
          <a:p>
            <a:pPr algn="l"/>
            <a:endParaRPr lang="en-US" altLang="zh-CN" sz="2400" dirty="0" smtClean="0">
              <a:solidFill>
                <a:schemeClr val="tx1"/>
              </a:solidFill>
            </a:endParaRPr>
          </a:p>
          <a:p>
            <a:pPr algn="l"/>
            <a:r>
              <a:rPr lang="zh-CN" altLang="zh-CN" sz="2400" dirty="0" smtClean="0">
                <a:solidFill>
                  <a:schemeClr val="tx1"/>
                </a:solidFill>
              </a:rPr>
              <a:t>（</a:t>
            </a:r>
            <a:r>
              <a:rPr lang="en-US" altLang="zh-CN" sz="2400" dirty="0">
                <a:solidFill>
                  <a:schemeClr val="tx1"/>
                </a:solidFill>
              </a:rPr>
              <a:t>2</a:t>
            </a:r>
            <a:r>
              <a:rPr lang="zh-CN" altLang="zh-CN" sz="2400" dirty="0">
                <a:solidFill>
                  <a:schemeClr val="tx1"/>
                </a:solidFill>
              </a:rPr>
              <a:t>）</a:t>
            </a:r>
            <a:r>
              <a:rPr lang="zh-CN" altLang="zh-CN" sz="2600" dirty="0">
                <a:solidFill>
                  <a:schemeClr val="tx1"/>
                </a:solidFill>
                <a:latin typeface="+mn-ea"/>
              </a:rPr>
              <a:t>分别</a:t>
            </a:r>
            <a:r>
              <a:rPr lang="zh-CN" altLang="zh-CN" sz="2600" dirty="0" smtClean="0">
                <a:solidFill>
                  <a:schemeClr val="tx1"/>
                </a:solidFill>
                <a:latin typeface="+mn-ea"/>
              </a:rPr>
              <a:t>计算第</a:t>
            </a:r>
            <a:r>
              <a:rPr lang="en-US" altLang="zh-CN" sz="2600" i="1" dirty="0">
                <a:solidFill>
                  <a:schemeClr val="tx1"/>
                </a:solidFill>
                <a:latin typeface="+mn-ea"/>
              </a:rPr>
              <a:t>j</a:t>
            </a:r>
            <a:r>
              <a:rPr lang="zh-CN" altLang="zh-CN" sz="2600" dirty="0">
                <a:solidFill>
                  <a:schemeClr val="tx1"/>
                </a:solidFill>
                <a:latin typeface="+mn-ea"/>
              </a:rPr>
              <a:t>个指标的变异系数</a:t>
            </a:r>
            <a:r>
              <a:rPr lang="en-US" altLang="zh-CN" sz="2600" dirty="0">
                <a:solidFill>
                  <a:schemeClr val="tx1"/>
                </a:solidFill>
                <a:latin typeface="+mn-ea"/>
              </a:rPr>
              <a:t> </a:t>
            </a:r>
            <a:r>
              <a:rPr lang="en-US" altLang="zh-CN" sz="2600" dirty="0" smtClean="0">
                <a:solidFill>
                  <a:schemeClr val="tx1"/>
                </a:solidFill>
                <a:latin typeface="+mn-ea"/>
              </a:rPr>
              <a:t>                          </a:t>
            </a:r>
          </a:p>
          <a:p>
            <a:pPr algn="l"/>
            <a:endParaRPr lang="en-US" altLang="zh-CN" sz="2400" dirty="0">
              <a:solidFill>
                <a:schemeClr val="tx1"/>
              </a:solidFill>
            </a:endParaRPr>
          </a:p>
          <a:p>
            <a:pPr algn="l"/>
            <a:r>
              <a:rPr lang="zh-CN" altLang="en-US" sz="2400" dirty="0">
                <a:solidFill>
                  <a:schemeClr val="tx1"/>
                </a:solidFill>
              </a:rPr>
              <a:t>（</a:t>
            </a:r>
            <a:r>
              <a:rPr lang="en-US" altLang="zh-CN" sz="2400" dirty="0" smtClean="0">
                <a:solidFill>
                  <a:schemeClr val="tx1"/>
                </a:solidFill>
              </a:rPr>
              <a:t>3</a:t>
            </a:r>
            <a:r>
              <a:rPr lang="zh-CN" altLang="zh-CN" sz="2400" dirty="0">
                <a:solidFill>
                  <a:schemeClr val="tx1"/>
                </a:solidFill>
              </a:rPr>
              <a:t>）</a:t>
            </a:r>
            <a:r>
              <a:rPr lang="zh-CN" altLang="zh-CN" sz="2600" dirty="0">
                <a:solidFill>
                  <a:schemeClr val="tx1"/>
                </a:solidFill>
              </a:rPr>
              <a:t>对各指标的变异系数进行归一化处理，即得各指标的权重系数</a:t>
            </a:r>
          </a:p>
          <a:p>
            <a:pPr algn="l"/>
            <a:endParaRPr lang="en-US" altLang="zh-CN" sz="2400" dirty="0" smtClean="0">
              <a:solidFill>
                <a:schemeClr val="tx1"/>
              </a:solidFill>
            </a:endParaRPr>
          </a:p>
          <a:p>
            <a:pPr algn="l"/>
            <a:endParaRPr lang="en-US" altLang="zh-CN" sz="2400" dirty="0">
              <a:solidFill>
                <a:schemeClr val="tx1"/>
              </a:solidFill>
            </a:endParaRPr>
          </a:p>
          <a:p>
            <a:pPr algn="l"/>
            <a:endParaRPr lang="en-US" altLang="zh-CN" sz="2400" dirty="0" smtClean="0">
              <a:solidFill>
                <a:schemeClr val="tx1"/>
              </a:solidFill>
            </a:endParaRPr>
          </a:p>
          <a:p>
            <a:pPr algn="l"/>
            <a:endParaRPr lang="en-US" altLang="zh-CN" sz="2400" dirty="0">
              <a:solidFill>
                <a:schemeClr val="tx1"/>
              </a:solidFill>
            </a:endParaRPr>
          </a:p>
          <a:p>
            <a:pPr lvl="0" algn="l"/>
            <a:r>
              <a:rPr lang="en-US" altLang="zh-CN" sz="2600" dirty="0" smtClean="0">
                <a:solidFill>
                  <a:srgbClr val="FF0000"/>
                </a:solidFill>
              </a:rPr>
              <a:t>           </a:t>
            </a:r>
            <a:r>
              <a:rPr lang="zh-CN" altLang="zh-CN" sz="2600" dirty="0" smtClean="0">
                <a:solidFill>
                  <a:srgbClr val="FF0000"/>
                </a:solidFill>
              </a:rPr>
              <a:t>显然</a:t>
            </a:r>
            <a:r>
              <a:rPr lang="zh-CN" altLang="zh-CN" sz="2600" dirty="0">
                <a:solidFill>
                  <a:srgbClr val="FF0000"/>
                </a:solidFill>
              </a:rPr>
              <a:t>，变异系数大的指标相应的权重赋值也较大，体现了变异程度大、提供信息多的指标在综合评价中的重要程度也较大。</a:t>
            </a:r>
          </a:p>
          <a:p>
            <a:pPr algn="l"/>
            <a:endParaRPr lang="zh-CN" altLang="en-US" sz="2600" dirty="0">
              <a:solidFill>
                <a:schemeClr val="tx1"/>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2248437906"/>
              </p:ext>
            </p:extLst>
          </p:nvPr>
        </p:nvGraphicFramePr>
        <p:xfrm>
          <a:off x="5940152" y="1772816"/>
          <a:ext cx="1326131" cy="1196752"/>
        </p:xfrm>
        <a:graphic>
          <a:graphicData uri="http://schemas.openxmlformats.org/presentationml/2006/ole">
            <mc:AlternateContent xmlns:mc="http://schemas.openxmlformats.org/markup-compatibility/2006">
              <mc:Choice xmlns:v="urn:schemas-microsoft-com:vml" Requires="v">
                <p:oleObj spid="_x0000_s23648" name="公式" r:id="rId3" imgW="520560" imgH="469800" progId="Equation.3">
                  <p:embed/>
                </p:oleObj>
              </mc:Choice>
              <mc:Fallback>
                <p:oleObj name="公式" r:id="rId3" imgW="520560" imgH="469800" progId="Equation.3">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1772816"/>
                        <a:ext cx="1326131" cy="1196752"/>
                      </a:xfrm>
                      <a:prstGeom prst="rect">
                        <a:avLst/>
                      </a:prstGeom>
                      <a:noFill/>
                      <a:ln>
                        <a:noFill/>
                      </a:ln>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684243017"/>
              </p:ext>
            </p:extLst>
          </p:nvPr>
        </p:nvGraphicFramePr>
        <p:xfrm>
          <a:off x="3419872" y="3861048"/>
          <a:ext cx="1492744" cy="1412776"/>
        </p:xfrm>
        <a:graphic>
          <a:graphicData uri="http://schemas.openxmlformats.org/presentationml/2006/ole">
            <mc:AlternateContent xmlns:mc="http://schemas.openxmlformats.org/markup-compatibility/2006">
              <mc:Choice xmlns:v="urn:schemas-microsoft-com:vml" Requires="v">
                <p:oleObj spid="_x0000_s23649" name="公式" r:id="rId5" imgW="711000" imgH="672840" progId="Equation.3">
                  <p:embed/>
                </p:oleObj>
              </mc:Choice>
              <mc:Fallback>
                <p:oleObj name="公式" r:id="rId5" imgW="711000" imgH="67284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872" y="3861048"/>
                        <a:ext cx="1492744" cy="1412776"/>
                      </a:xfrm>
                      <a:prstGeom prst="rect">
                        <a:avLst/>
                      </a:prstGeom>
                      <a:noFill/>
                      <a:ln>
                        <a:noFill/>
                      </a:ln>
                    </p:spPr>
                  </p:pic>
                </p:oleObj>
              </mc:Fallback>
            </mc:AlternateContent>
          </a:graphicData>
        </a:graphic>
      </p:graphicFrame>
      <p:sp>
        <p:nvSpPr>
          <p:cNvPr id="6"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§15.3  </a:t>
            </a:r>
            <a:r>
              <a:rPr lang="zh-CN" altLang="en-US" sz="3200" b="1" dirty="0" smtClean="0">
                <a:solidFill>
                  <a:schemeClr val="tx1"/>
                </a:solidFill>
                <a:latin typeface="Garamond" pitchFamily="18" charset="0"/>
              </a:rPr>
              <a:t>权重的确定与评价结果的综合</a:t>
            </a:r>
            <a:endParaRPr lang="zh-CN" altLang="en-US" sz="3200" b="1" dirty="0">
              <a:solidFill>
                <a:schemeClr val="tx1"/>
              </a:solidFill>
              <a:latin typeface="Garamond" pitchFamily="18" charset="0"/>
            </a:endParaRPr>
          </a:p>
        </p:txBody>
      </p:sp>
      <p:sp>
        <p:nvSpPr>
          <p:cNvPr id="7" name="标题 1"/>
          <p:cNvSpPr>
            <a:spLocks noGrp="1"/>
          </p:cNvSpPr>
          <p:nvPr>
            <p:ph type="ctrTitle"/>
          </p:nvPr>
        </p:nvSpPr>
        <p:spPr>
          <a:xfrm>
            <a:off x="251520" y="1484783"/>
            <a:ext cx="2880320" cy="532656"/>
          </a:xfrm>
          <a:ln w="25400">
            <a:solidFill>
              <a:srgbClr val="FFFF00"/>
            </a:solidFill>
          </a:ln>
        </p:spPr>
        <p:txBody>
          <a:bodyPr>
            <a:normAutofit fontScale="90000"/>
          </a:bodyPr>
          <a:lstStyle/>
          <a:p>
            <a:pPr algn="l"/>
            <a:r>
              <a:rPr lang="en-US" altLang="zh-CN" sz="3200" dirty="0">
                <a:solidFill>
                  <a:schemeClr val="tx1"/>
                </a:solidFill>
                <a:latin typeface="+mn-ea"/>
                <a:ea typeface="+mn-ea"/>
              </a:rPr>
              <a:t>1</a:t>
            </a:r>
            <a:r>
              <a:rPr lang="zh-CN" altLang="zh-CN" sz="3200" dirty="0">
                <a:solidFill>
                  <a:schemeClr val="tx1"/>
                </a:solidFill>
                <a:latin typeface="+mn-ea"/>
                <a:ea typeface="+mn-ea"/>
              </a:rPr>
              <a:t>、</a:t>
            </a:r>
            <a:r>
              <a:rPr lang="zh-CN" altLang="zh-CN" sz="3200" b="1" dirty="0">
                <a:solidFill>
                  <a:schemeClr val="tx1"/>
                </a:solidFill>
                <a:latin typeface="+mn-ea"/>
                <a:ea typeface="+mn-ea"/>
              </a:rPr>
              <a:t>变异系数</a:t>
            </a:r>
            <a:r>
              <a:rPr lang="zh-CN" altLang="zh-CN" sz="3200" b="1" dirty="0" smtClean="0">
                <a:solidFill>
                  <a:schemeClr val="tx1"/>
                </a:solidFill>
                <a:latin typeface="+mn-ea"/>
                <a:ea typeface="+mn-ea"/>
              </a:rPr>
              <a:t>法</a:t>
            </a:r>
            <a:endParaRPr lang="zh-CN" altLang="en-US" sz="3200" b="1" dirty="0">
              <a:solidFill>
                <a:schemeClr val="tx1"/>
              </a:solidFill>
              <a:latin typeface="+mn-ea"/>
              <a:ea typeface="+mn-ea"/>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wipe(down)">
                                      <p:cBhvr>
                                        <p:cTn id="27" dur="580">
                                          <p:stCondLst>
                                            <p:cond delay="0"/>
                                          </p:stCondLst>
                                        </p:cTn>
                                        <p:tgtEl>
                                          <p:spTgt spid="3">
                                            <p:txEl>
                                              <p:pRg st="8" end="8"/>
                                            </p:txEl>
                                          </p:spTgt>
                                        </p:tgtEl>
                                      </p:cBhvr>
                                    </p:animEffect>
                                    <p:anim calcmode="lin" valueType="num">
                                      <p:cBhvr>
                                        <p:cTn id="28"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33" dur="26">
                                          <p:stCondLst>
                                            <p:cond delay="650"/>
                                          </p:stCondLst>
                                        </p:cTn>
                                        <p:tgtEl>
                                          <p:spTgt spid="3">
                                            <p:txEl>
                                              <p:pRg st="8" end="8"/>
                                            </p:txEl>
                                          </p:spTgt>
                                        </p:tgtEl>
                                      </p:cBhvr>
                                      <p:to x="100000" y="60000"/>
                                    </p:animScale>
                                    <p:animScale>
                                      <p:cBhvr>
                                        <p:cTn id="34" dur="166" decel="50000">
                                          <p:stCondLst>
                                            <p:cond delay="676"/>
                                          </p:stCondLst>
                                        </p:cTn>
                                        <p:tgtEl>
                                          <p:spTgt spid="3">
                                            <p:txEl>
                                              <p:pRg st="8" end="8"/>
                                            </p:txEl>
                                          </p:spTgt>
                                        </p:tgtEl>
                                      </p:cBhvr>
                                      <p:to x="100000" y="100000"/>
                                    </p:animScale>
                                    <p:animScale>
                                      <p:cBhvr>
                                        <p:cTn id="35" dur="26">
                                          <p:stCondLst>
                                            <p:cond delay="1312"/>
                                          </p:stCondLst>
                                        </p:cTn>
                                        <p:tgtEl>
                                          <p:spTgt spid="3">
                                            <p:txEl>
                                              <p:pRg st="8" end="8"/>
                                            </p:txEl>
                                          </p:spTgt>
                                        </p:tgtEl>
                                      </p:cBhvr>
                                      <p:to x="100000" y="80000"/>
                                    </p:animScale>
                                    <p:animScale>
                                      <p:cBhvr>
                                        <p:cTn id="36" dur="166" decel="50000">
                                          <p:stCondLst>
                                            <p:cond delay="1338"/>
                                          </p:stCondLst>
                                        </p:cTn>
                                        <p:tgtEl>
                                          <p:spTgt spid="3">
                                            <p:txEl>
                                              <p:pRg st="8" end="8"/>
                                            </p:txEl>
                                          </p:spTgt>
                                        </p:tgtEl>
                                      </p:cBhvr>
                                      <p:to x="100000" y="100000"/>
                                    </p:animScale>
                                    <p:animScale>
                                      <p:cBhvr>
                                        <p:cTn id="37" dur="26">
                                          <p:stCondLst>
                                            <p:cond delay="1642"/>
                                          </p:stCondLst>
                                        </p:cTn>
                                        <p:tgtEl>
                                          <p:spTgt spid="3">
                                            <p:txEl>
                                              <p:pRg st="8" end="8"/>
                                            </p:txEl>
                                          </p:spTgt>
                                        </p:tgtEl>
                                      </p:cBhvr>
                                      <p:to x="100000" y="90000"/>
                                    </p:animScale>
                                    <p:animScale>
                                      <p:cBhvr>
                                        <p:cTn id="38" dur="166" decel="50000">
                                          <p:stCondLst>
                                            <p:cond delay="1668"/>
                                          </p:stCondLst>
                                        </p:cTn>
                                        <p:tgtEl>
                                          <p:spTgt spid="3">
                                            <p:txEl>
                                              <p:pRg st="8" end="8"/>
                                            </p:txEl>
                                          </p:spTgt>
                                        </p:tgtEl>
                                      </p:cBhvr>
                                      <p:to x="100000" y="100000"/>
                                    </p:animScale>
                                    <p:animScale>
                                      <p:cBhvr>
                                        <p:cTn id="39" dur="26">
                                          <p:stCondLst>
                                            <p:cond delay="1808"/>
                                          </p:stCondLst>
                                        </p:cTn>
                                        <p:tgtEl>
                                          <p:spTgt spid="3">
                                            <p:txEl>
                                              <p:pRg st="8" end="8"/>
                                            </p:txEl>
                                          </p:spTgt>
                                        </p:tgtEl>
                                      </p:cBhvr>
                                      <p:to x="100000" y="95000"/>
                                    </p:animScale>
                                    <p:animScale>
                                      <p:cBhvr>
                                        <p:cTn id="40" dur="166" decel="50000">
                                          <p:stCondLst>
                                            <p:cond delay="1834"/>
                                          </p:stCondLst>
                                        </p:cTn>
                                        <p:tgtEl>
                                          <p:spTgt spid="3">
                                            <p:txEl>
                                              <p:pRg st="8" end="8"/>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613549" y="3068960"/>
            <a:ext cx="7776864" cy="1420996"/>
          </a:xfrm>
        </p:spPr>
        <p:txBody>
          <a:bodyPr>
            <a:noAutofit/>
          </a:bodyPr>
          <a:lstStyle/>
          <a:p>
            <a:pPr algn="l" fontAlgn="base"/>
            <a:r>
              <a:rPr lang="en-US" altLang="zh-CN" sz="2600" dirty="0" smtClean="0">
                <a:solidFill>
                  <a:schemeClr val="tx1"/>
                </a:solidFill>
                <a:latin typeface="+mn-ea"/>
              </a:rPr>
              <a:t>          </a:t>
            </a:r>
            <a:r>
              <a:rPr lang="zh-CN" altLang="zh-CN" sz="2600" dirty="0" smtClean="0">
                <a:solidFill>
                  <a:schemeClr val="tx1"/>
                </a:solidFill>
                <a:latin typeface="+mn-ea"/>
              </a:rPr>
              <a:t>直接</a:t>
            </a:r>
            <a:r>
              <a:rPr lang="zh-CN" altLang="zh-CN" sz="2600" dirty="0">
                <a:solidFill>
                  <a:schemeClr val="tx1"/>
                </a:solidFill>
                <a:latin typeface="+mn-ea"/>
              </a:rPr>
              <a:t>将进行过同度量处理的变量值经简单加总形成一个综合值，再按综合值大小排出顺序，从而达到综合评价的目的</a:t>
            </a:r>
            <a:r>
              <a:rPr lang="zh-CN" altLang="zh-CN" sz="2600" dirty="0" smtClean="0">
                <a:solidFill>
                  <a:schemeClr val="tx1"/>
                </a:solidFill>
                <a:latin typeface="+mn-ea"/>
              </a:rPr>
              <a:t>。</a:t>
            </a:r>
            <a:endParaRPr lang="en-US" altLang="zh-CN" sz="2600" dirty="0" smtClean="0">
              <a:solidFill>
                <a:schemeClr val="tx1"/>
              </a:solidFill>
              <a:latin typeface="+mn-ea"/>
            </a:endParaRPr>
          </a:p>
          <a:p>
            <a:pPr algn="l" fontAlgn="base"/>
            <a:endParaRPr lang="zh-CN" altLang="zh-CN" sz="2800" dirty="0"/>
          </a:p>
        </p:txBody>
      </p:sp>
      <p:sp>
        <p:nvSpPr>
          <p:cNvPr id="5" name="矩形 4"/>
          <p:cNvSpPr/>
          <p:nvPr/>
        </p:nvSpPr>
        <p:spPr>
          <a:xfrm>
            <a:off x="469200" y="2348880"/>
            <a:ext cx="2507418" cy="523220"/>
          </a:xfrm>
          <a:prstGeom prst="rect">
            <a:avLst/>
          </a:prstGeom>
        </p:spPr>
        <p:txBody>
          <a:bodyPr wrap="none">
            <a:spAutoFit/>
          </a:bodyPr>
          <a:lstStyle/>
          <a:p>
            <a:pPr fontAlgn="base"/>
            <a:r>
              <a:rPr lang="en-US" altLang="zh-CN" sz="2800" dirty="0">
                <a:solidFill>
                  <a:srgbClr val="FF0000"/>
                </a:solidFill>
                <a:latin typeface="+mn-ea"/>
              </a:rPr>
              <a:t>1</a:t>
            </a:r>
            <a:r>
              <a:rPr lang="zh-CN" altLang="zh-CN" sz="2800" dirty="0">
                <a:solidFill>
                  <a:srgbClr val="FF0000"/>
                </a:solidFill>
                <a:latin typeface="+mn-ea"/>
              </a:rPr>
              <a:t>、简单综合法</a:t>
            </a:r>
          </a:p>
        </p:txBody>
      </p:sp>
      <p:sp>
        <p:nvSpPr>
          <p:cNvPr id="6" name="矩形 5"/>
          <p:cNvSpPr/>
          <p:nvPr/>
        </p:nvSpPr>
        <p:spPr>
          <a:xfrm>
            <a:off x="434357" y="4700701"/>
            <a:ext cx="8135248" cy="1292662"/>
          </a:xfrm>
          <a:prstGeom prst="rect">
            <a:avLst/>
          </a:prstGeom>
        </p:spPr>
        <p:txBody>
          <a:bodyPr wrap="square">
            <a:spAutoFit/>
          </a:bodyPr>
          <a:lstStyle/>
          <a:p>
            <a:pPr fontAlgn="base"/>
            <a:r>
              <a:rPr lang="en-US" altLang="zh-CN" sz="2600" dirty="0" smtClean="0">
                <a:latin typeface="+mn-ea"/>
              </a:rPr>
              <a:t>            </a:t>
            </a:r>
            <a:r>
              <a:rPr lang="zh-CN" altLang="en-US" sz="2600" dirty="0" smtClean="0">
                <a:latin typeface="+mn-ea"/>
              </a:rPr>
              <a:t>书本的</a:t>
            </a:r>
            <a:r>
              <a:rPr lang="zh-CN" altLang="zh-CN" sz="2600" dirty="0" smtClean="0">
                <a:latin typeface="+mn-ea"/>
              </a:rPr>
              <a:t>表</a:t>
            </a:r>
            <a:r>
              <a:rPr lang="en-US" altLang="zh-CN" sz="2600" dirty="0">
                <a:latin typeface="+mn-ea"/>
              </a:rPr>
              <a:t>15-8</a:t>
            </a:r>
            <a:r>
              <a:rPr lang="zh-CN" altLang="zh-CN" sz="2600" dirty="0">
                <a:latin typeface="+mn-ea"/>
              </a:rPr>
              <a:t>是在表</a:t>
            </a:r>
            <a:r>
              <a:rPr lang="en-US" altLang="zh-CN" sz="2600" dirty="0">
                <a:latin typeface="+mn-ea"/>
              </a:rPr>
              <a:t>15-3</a:t>
            </a:r>
            <a:r>
              <a:rPr lang="zh-CN" altLang="zh-CN" sz="2600" dirty="0">
                <a:latin typeface="+mn-ea"/>
              </a:rPr>
              <a:t>功效系数法无量纲化后，将各地区各指标数值简单相加，得到最后一行综合值</a:t>
            </a:r>
            <a:r>
              <a:rPr lang="zh-CN" altLang="zh-CN" sz="2600" dirty="0" smtClean="0">
                <a:latin typeface="+mn-ea"/>
              </a:rPr>
              <a:t>。</a:t>
            </a:r>
            <a:endParaRPr lang="en-US" altLang="zh-CN" sz="2600" dirty="0" smtClean="0">
              <a:latin typeface="+mn-ea"/>
            </a:endParaRPr>
          </a:p>
          <a:p>
            <a:pPr fontAlgn="base"/>
            <a:r>
              <a:rPr lang="zh-CN" altLang="en-US" sz="2600" dirty="0" smtClean="0">
                <a:solidFill>
                  <a:srgbClr val="FF0000"/>
                </a:solidFill>
                <a:latin typeface="+mn-ea"/>
              </a:rPr>
              <a:t>（就不在列举出来）</a:t>
            </a:r>
            <a:endParaRPr lang="zh-CN" altLang="zh-CN" sz="2600" dirty="0">
              <a:solidFill>
                <a:srgbClr val="FF0000"/>
              </a:solidFill>
              <a:latin typeface="+mn-ea"/>
            </a:endParaRPr>
          </a:p>
        </p:txBody>
      </p:sp>
      <p:sp>
        <p:nvSpPr>
          <p:cNvPr id="7" name="Rectangle 2"/>
          <p:cNvSpPr txBox="1">
            <a:spLocks noChangeArrowheads="1"/>
          </p:cNvSpPr>
          <p:nvPr/>
        </p:nvSpPr>
        <p:spPr>
          <a:xfrm>
            <a:off x="426372" y="1718120"/>
            <a:ext cx="7772400" cy="576064"/>
          </a:xfrm>
          <a:prstGeom prst="rect">
            <a:avLst/>
          </a:prstGeom>
        </p:spPr>
        <p:txBody>
          <a:bodyPr vert="horz" lIns="91440" tIns="45720" rIns="91440" bIns="45720" rtlCol="0" anchor="b">
            <a:normAutofit lnSpcReduction="10000"/>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3200" dirty="0" smtClean="0">
                <a:solidFill>
                  <a:srgbClr val="FF0000"/>
                </a:solidFill>
                <a:latin typeface="+mn-ea"/>
                <a:ea typeface="+mn-ea"/>
              </a:rPr>
              <a:t>15.3.3  </a:t>
            </a: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评价结果综合</a:t>
            </a:r>
            <a:endParaRPr lang="zh-CN" altLang="en-US" sz="3200" dirty="0">
              <a:solidFill>
                <a:schemeClr val="tx1"/>
              </a:solidFill>
              <a:latin typeface="+mn-ea"/>
              <a:ea typeface="+mn-ea"/>
            </a:endParaRPr>
          </a:p>
        </p:txBody>
      </p:sp>
      <p:sp>
        <p:nvSpPr>
          <p:cNvPr id="8"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§15.3  </a:t>
            </a:r>
            <a:r>
              <a:rPr lang="zh-CN" altLang="en-US" sz="3200" b="1" dirty="0" smtClean="0">
                <a:solidFill>
                  <a:schemeClr val="tx1"/>
                </a:solidFill>
                <a:latin typeface="Garamond" pitchFamily="18" charset="0"/>
              </a:rPr>
              <a:t>权重的确定与评价结果的综合</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in)">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359532" y="2132856"/>
            <a:ext cx="8424936" cy="3816424"/>
          </a:xfrm>
        </p:spPr>
        <p:txBody>
          <a:bodyPr>
            <a:noAutofit/>
          </a:bodyPr>
          <a:lstStyle/>
          <a:p>
            <a:pPr algn="l"/>
            <a:r>
              <a:rPr lang="en-US" altLang="zh-CN" sz="2600" dirty="0" smtClean="0">
                <a:solidFill>
                  <a:schemeClr val="tx1"/>
                </a:solidFill>
              </a:rPr>
              <a:t>        </a:t>
            </a:r>
            <a:r>
              <a:rPr lang="zh-CN" altLang="zh-CN" sz="2600" dirty="0" smtClean="0">
                <a:solidFill>
                  <a:schemeClr val="tx1"/>
                </a:solidFill>
              </a:rPr>
              <a:t>算术</a:t>
            </a:r>
            <a:r>
              <a:rPr lang="zh-CN" altLang="zh-CN" sz="2600" dirty="0">
                <a:solidFill>
                  <a:schemeClr val="tx1"/>
                </a:solidFill>
              </a:rPr>
              <a:t>加权综合法也称“加法”模型，是指对各指标评价值进行加权算术平均求综合评价值，即</a:t>
            </a:r>
          </a:p>
          <a:p>
            <a:pPr algn="l"/>
            <a:endParaRPr lang="en-US" altLang="zh-CN" sz="2400" dirty="0" smtClean="0">
              <a:solidFill>
                <a:schemeClr val="tx1"/>
              </a:solidFill>
            </a:endParaRPr>
          </a:p>
          <a:p>
            <a:pPr algn="l"/>
            <a:endParaRPr lang="en-US" altLang="zh-CN" sz="2400" dirty="0">
              <a:solidFill>
                <a:schemeClr val="tx1"/>
              </a:solidFill>
            </a:endParaRPr>
          </a:p>
          <a:p>
            <a:pPr algn="l"/>
            <a:r>
              <a:rPr lang="zh-CN" altLang="zh-CN" sz="2800" dirty="0" smtClean="0">
                <a:solidFill>
                  <a:srgbClr val="FF0000"/>
                </a:solidFill>
                <a:latin typeface="+mn-ea"/>
              </a:rPr>
              <a:t>两</a:t>
            </a:r>
            <a:r>
              <a:rPr lang="zh-CN" altLang="zh-CN" sz="2800" dirty="0">
                <a:solidFill>
                  <a:srgbClr val="FF0000"/>
                </a:solidFill>
                <a:latin typeface="+mn-ea"/>
              </a:rPr>
              <a:t>个重要的特性</a:t>
            </a:r>
            <a:r>
              <a:rPr lang="zh-CN" altLang="zh-CN" sz="2800" dirty="0" smtClean="0">
                <a:solidFill>
                  <a:srgbClr val="FF0000"/>
                </a:solidFill>
                <a:latin typeface="+mn-ea"/>
              </a:rPr>
              <a:t>：</a:t>
            </a:r>
            <a:endParaRPr lang="en-US" altLang="zh-CN" sz="2800" dirty="0" smtClean="0">
              <a:solidFill>
                <a:srgbClr val="FF0000"/>
              </a:solidFill>
              <a:latin typeface="+mn-ea"/>
            </a:endParaRPr>
          </a:p>
          <a:p>
            <a:pPr algn="l"/>
            <a:r>
              <a:rPr lang="en-US" altLang="zh-CN" sz="2600" dirty="0" smtClean="0">
                <a:solidFill>
                  <a:srgbClr val="FF0000"/>
                </a:solidFill>
                <a:latin typeface="+mn-ea"/>
              </a:rPr>
              <a:t>       </a:t>
            </a:r>
            <a:r>
              <a:rPr lang="zh-CN" altLang="zh-CN" sz="2600" dirty="0" smtClean="0">
                <a:solidFill>
                  <a:srgbClr val="FF0000"/>
                </a:solidFill>
                <a:latin typeface="+mn-ea"/>
              </a:rPr>
              <a:t>首先</a:t>
            </a:r>
            <a:r>
              <a:rPr lang="zh-CN" altLang="zh-CN" sz="2600" dirty="0">
                <a:solidFill>
                  <a:srgbClr val="FF0000"/>
                </a:solidFill>
                <a:latin typeface="+mn-ea"/>
              </a:rPr>
              <a:t>，</a:t>
            </a:r>
            <a:r>
              <a:rPr lang="zh-CN" altLang="zh-CN" sz="2600" dirty="0">
                <a:solidFill>
                  <a:schemeClr val="tx1"/>
                </a:solidFill>
                <a:latin typeface="+mn-ea"/>
              </a:rPr>
              <a:t>该方法更适用于各评价指标间相互独立的</a:t>
            </a:r>
            <a:r>
              <a:rPr lang="zh-CN" altLang="zh-CN" sz="2600" dirty="0" smtClean="0">
                <a:solidFill>
                  <a:schemeClr val="tx1"/>
                </a:solidFill>
                <a:latin typeface="+mn-ea"/>
              </a:rPr>
              <a:t>场合</a:t>
            </a:r>
            <a:r>
              <a:rPr lang="zh-CN" altLang="en-US" sz="2600" dirty="0" smtClean="0">
                <a:solidFill>
                  <a:schemeClr val="tx1"/>
                </a:solidFill>
                <a:latin typeface="+mn-ea"/>
              </a:rPr>
              <a:t>；</a:t>
            </a:r>
            <a:endParaRPr lang="en-US" altLang="zh-CN" sz="2600" dirty="0" smtClean="0">
              <a:solidFill>
                <a:schemeClr val="tx1"/>
              </a:solidFill>
              <a:latin typeface="+mn-ea"/>
            </a:endParaRPr>
          </a:p>
          <a:p>
            <a:pPr algn="l"/>
            <a:r>
              <a:rPr lang="en-US" altLang="zh-CN" sz="2600" dirty="0" smtClean="0">
                <a:solidFill>
                  <a:srgbClr val="FF0000"/>
                </a:solidFill>
                <a:latin typeface="+mn-ea"/>
              </a:rPr>
              <a:t>       </a:t>
            </a:r>
            <a:r>
              <a:rPr lang="zh-CN" altLang="zh-CN" sz="2600" dirty="0" smtClean="0">
                <a:solidFill>
                  <a:srgbClr val="FF0000"/>
                </a:solidFill>
                <a:latin typeface="+mn-ea"/>
              </a:rPr>
              <a:t>其次</a:t>
            </a:r>
            <a:r>
              <a:rPr lang="zh-CN" altLang="zh-CN" sz="2600" dirty="0">
                <a:solidFill>
                  <a:srgbClr val="FF0000"/>
                </a:solidFill>
                <a:latin typeface="+mn-ea"/>
              </a:rPr>
              <a:t>，</a:t>
            </a:r>
            <a:r>
              <a:rPr lang="zh-CN" altLang="zh-CN" sz="2600" dirty="0">
                <a:solidFill>
                  <a:schemeClr val="tx1"/>
                </a:solidFill>
                <a:latin typeface="+mn-ea"/>
              </a:rPr>
              <a:t>用该方法求综合评价值可使各指标评价值间得以线性补偿</a:t>
            </a:r>
            <a:endParaRPr lang="zh-CN" altLang="en-US" sz="2600" dirty="0">
              <a:solidFill>
                <a:schemeClr val="tx1"/>
              </a:solidFill>
              <a:latin typeface="+mn-ea"/>
            </a:endParaRP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266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6784" y="2898440"/>
            <a:ext cx="1934023" cy="980728"/>
          </a:xfrm>
          <a:prstGeom prst="rect">
            <a:avLst/>
          </a:prstGeom>
          <a:noFill/>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6" name="矩形 5"/>
          <p:cNvSpPr/>
          <p:nvPr/>
        </p:nvSpPr>
        <p:spPr>
          <a:xfrm>
            <a:off x="467544" y="1556792"/>
            <a:ext cx="3225563" cy="523220"/>
          </a:xfrm>
          <a:prstGeom prst="rect">
            <a:avLst/>
          </a:prstGeom>
        </p:spPr>
        <p:txBody>
          <a:bodyPr wrap="none">
            <a:spAutoFit/>
          </a:bodyPr>
          <a:lstStyle/>
          <a:p>
            <a:pPr fontAlgn="base"/>
            <a:r>
              <a:rPr lang="en-US" altLang="zh-CN" sz="2800" dirty="0">
                <a:solidFill>
                  <a:srgbClr val="FF0000"/>
                </a:solidFill>
                <a:latin typeface="+mn-ea"/>
              </a:rPr>
              <a:t>2</a:t>
            </a:r>
            <a:r>
              <a:rPr lang="zh-CN" altLang="zh-CN" sz="2800" dirty="0" smtClean="0">
                <a:solidFill>
                  <a:srgbClr val="FF0000"/>
                </a:solidFill>
                <a:latin typeface="+mn-ea"/>
              </a:rPr>
              <a:t>、</a:t>
            </a:r>
            <a:r>
              <a:rPr lang="zh-CN" altLang="en-US" sz="2800" dirty="0" smtClean="0">
                <a:solidFill>
                  <a:srgbClr val="FF0000"/>
                </a:solidFill>
                <a:latin typeface="+mn-ea"/>
              </a:rPr>
              <a:t>加权平均</a:t>
            </a:r>
            <a:r>
              <a:rPr lang="zh-CN" altLang="zh-CN" sz="2800" dirty="0" smtClean="0">
                <a:solidFill>
                  <a:srgbClr val="FF0000"/>
                </a:solidFill>
                <a:latin typeface="+mn-ea"/>
              </a:rPr>
              <a:t>综合法</a:t>
            </a:r>
            <a:endParaRPr lang="zh-CN" altLang="zh-CN" sz="2800" dirty="0">
              <a:solidFill>
                <a:srgbClr val="FF0000"/>
              </a:solidFill>
              <a:latin typeface="+mn-ea"/>
            </a:endParaRPr>
          </a:p>
        </p:txBody>
      </p:sp>
      <p:sp>
        <p:nvSpPr>
          <p:cNvPr id="7"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§15.3  </a:t>
            </a:r>
            <a:r>
              <a:rPr lang="zh-CN" altLang="en-US" sz="3200" b="1" dirty="0" smtClean="0">
                <a:solidFill>
                  <a:schemeClr val="tx1"/>
                </a:solidFill>
                <a:latin typeface="Garamond" pitchFamily="18" charset="0"/>
              </a:rPr>
              <a:t>权重的确定与评价结果的综合</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625"/>
                                        </p:tgtEl>
                                        <p:attrNameLst>
                                          <p:attrName>style.visibility</p:attrName>
                                        </p:attrNameLst>
                                      </p:cBhvr>
                                      <p:to>
                                        <p:strVal val="visible"/>
                                      </p:to>
                                    </p:set>
                                    <p:animEffect transition="in" filter="fade">
                                      <p:cBhvr>
                                        <p:cTn id="12" dur="500"/>
                                        <p:tgtEl>
                                          <p:spTgt spid="26625"/>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down)">
                                      <p:cBhvr>
                                        <p:cTn id="17" dur="580">
                                          <p:stCondLst>
                                            <p:cond delay="0"/>
                                          </p:stCondLst>
                                        </p:cTn>
                                        <p:tgtEl>
                                          <p:spTgt spid="3">
                                            <p:txEl>
                                              <p:pRg st="3" end="3"/>
                                            </p:txEl>
                                          </p:spTgt>
                                        </p:tgtEl>
                                      </p:cBhvr>
                                    </p:animEffect>
                                    <p:anim calcmode="lin" valueType="num">
                                      <p:cBhvr>
                                        <p:cTn id="18"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23" dur="26">
                                          <p:stCondLst>
                                            <p:cond delay="650"/>
                                          </p:stCondLst>
                                        </p:cTn>
                                        <p:tgtEl>
                                          <p:spTgt spid="3">
                                            <p:txEl>
                                              <p:pRg st="3" end="3"/>
                                            </p:txEl>
                                          </p:spTgt>
                                        </p:tgtEl>
                                      </p:cBhvr>
                                      <p:to x="100000" y="60000"/>
                                    </p:animScale>
                                    <p:animScale>
                                      <p:cBhvr>
                                        <p:cTn id="24" dur="166" decel="50000">
                                          <p:stCondLst>
                                            <p:cond delay="676"/>
                                          </p:stCondLst>
                                        </p:cTn>
                                        <p:tgtEl>
                                          <p:spTgt spid="3">
                                            <p:txEl>
                                              <p:pRg st="3" end="3"/>
                                            </p:txEl>
                                          </p:spTgt>
                                        </p:tgtEl>
                                      </p:cBhvr>
                                      <p:to x="100000" y="100000"/>
                                    </p:animScale>
                                    <p:animScale>
                                      <p:cBhvr>
                                        <p:cTn id="25" dur="26">
                                          <p:stCondLst>
                                            <p:cond delay="1312"/>
                                          </p:stCondLst>
                                        </p:cTn>
                                        <p:tgtEl>
                                          <p:spTgt spid="3">
                                            <p:txEl>
                                              <p:pRg st="3" end="3"/>
                                            </p:txEl>
                                          </p:spTgt>
                                        </p:tgtEl>
                                      </p:cBhvr>
                                      <p:to x="100000" y="80000"/>
                                    </p:animScale>
                                    <p:animScale>
                                      <p:cBhvr>
                                        <p:cTn id="26" dur="166" decel="50000">
                                          <p:stCondLst>
                                            <p:cond delay="1338"/>
                                          </p:stCondLst>
                                        </p:cTn>
                                        <p:tgtEl>
                                          <p:spTgt spid="3">
                                            <p:txEl>
                                              <p:pRg st="3" end="3"/>
                                            </p:txEl>
                                          </p:spTgt>
                                        </p:tgtEl>
                                      </p:cBhvr>
                                      <p:to x="100000" y="100000"/>
                                    </p:animScale>
                                    <p:animScale>
                                      <p:cBhvr>
                                        <p:cTn id="27" dur="26">
                                          <p:stCondLst>
                                            <p:cond delay="1642"/>
                                          </p:stCondLst>
                                        </p:cTn>
                                        <p:tgtEl>
                                          <p:spTgt spid="3">
                                            <p:txEl>
                                              <p:pRg st="3" end="3"/>
                                            </p:txEl>
                                          </p:spTgt>
                                        </p:tgtEl>
                                      </p:cBhvr>
                                      <p:to x="100000" y="90000"/>
                                    </p:animScale>
                                    <p:animScale>
                                      <p:cBhvr>
                                        <p:cTn id="28" dur="166" decel="50000">
                                          <p:stCondLst>
                                            <p:cond delay="1668"/>
                                          </p:stCondLst>
                                        </p:cTn>
                                        <p:tgtEl>
                                          <p:spTgt spid="3">
                                            <p:txEl>
                                              <p:pRg st="3" end="3"/>
                                            </p:txEl>
                                          </p:spTgt>
                                        </p:tgtEl>
                                      </p:cBhvr>
                                      <p:to x="100000" y="100000"/>
                                    </p:animScale>
                                    <p:animScale>
                                      <p:cBhvr>
                                        <p:cTn id="29" dur="26">
                                          <p:stCondLst>
                                            <p:cond delay="1808"/>
                                          </p:stCondLst>
                                        </p:cTn>
                                        <p:tgtEl>
                                          <p:spTgt spid="3">
                                            <p:txEl>
                                              <p:pRg st="3" end="3"/>
                                            </p:txEl>
                                          </p:spTgt>
                                        </p:tgtEl>
                                      </p:cBhvr>
                                      <p:to x="100000" y="95000"/>
                                    </p:animScale>
                                    <p:animScale>
                                      <p:cBhvr>
                                        <p:cTn id="30" dur="166" decel="50000">
                                          <p:stCondLst>
                                            <p:cond delay="1834"/>
                                          </p:stCondLst>
                                        </p:cTn>
                                        <p:tgtEl>
                                          <p:spTgt spid="3">
                                            <p:txEl>
                                              <p:pRg st="3" end="3"/>
                                            </p:txEl>
                                          </p:spTgt>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11560" y="2132856"/>
            <a:ext cx="7848872" cy="3450696"/>
          </a:xfrm>
        </p:spPr>
        <p:txBody>
          <a:bodyPr>
            <a:normAutofit/>
          </a:bodyPr>
          <a:lstStyle/>
          <a:p>
            <a:pPr marL="0" indent="0" algn="ctr">
              <a:buNone/>
            </a:pPr>
            <a:endParaRPr lang="en-US" altLang="zh-CN" sz="3600" dirty="0" smtClean="0">
              <a:solidFill>
                <a:schemeClr val="tx1"/>
              </a:solidFill>
            </a:endParaRPr>
          </a:p>
          <a:p>
            <a:pPr marL="0" indent="0" algn="ctr">
              <a:buNone/>
            </a:pPr>
            <a:endParaRPr lang="en-US" altLang="zh-CN" sz="3600" dirty="0">
              <a:solidFill>
                <a:schemeClr val="tx1"/>
              </a:solidFill>
            </a:endParaRPr>
          </a:p>
          <a:p>
            <a:pPr marL="0" indent="0" algn="ctr">
              <a:buNone/>
            </a:pPr>
            <a:r>
              <a:rPr lang="en-US" altLang="zh-CN" sz="4800" b="1" dirty="0" smtClean="0">
                <a:solidFill>
                  <a:schemeClr val="tx1"/>
                </a:solidFill>
              </a:rPr>
              <a:t>15.1</a:t>
            </a:r>
            <a:r>
              <a:rPr lang="en-US" altLang="zh-CN" sz="4400" dirty="0" smtClean="0">
                <a:solidFill>
                  <a:schemeClr val="tx1"/>
                </a:solidFill>
              </a:rPr>
              <a:t>   </a:t>
            </a:r>
            <a:r>
              <a:rPr lang="zh-CN" altLang="en-US" sz="4400" dirty="0" smtClean="0">
                <a:solidFill>
                  <a:schemeClr val="tx1"/>
                </a:solidFill>
              </a:rPr>
              <a:t>统计综合评价概述</a:t>
            </a:r>
            <a:endParaRPr lang="zh-CN" altLang="en-US" sz="3600" b="1" dirty="0">
              <a:solidFill>
                <a:schemeClr val="tx1"/>
              </a:solidFill>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065459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395536" y="1484783"/>
            <a:ext cx="8496944" cy="5616624"/>
          </a:xfrm>
        </p:spPr>
        <p:txBody>
          <a:bodyPr>
            <a:noAutofit/>
          </a:bodyPr>
          <a:lstStyle/>
          <a:p>
            <a:pPr algn="l"/>
            <a:r>
              <a:rPr lang="en-US" altLang="zh-CN" sz="2600" b="1" dirty="0" smtClean="0">
                <a:solidFill>
                  <a:srgbClr val="FF0000"/>
                </a:solidFill>
                <a:latin typeface="+mn-ea"/>
              </a:rPr>
              <a:t>           </a:t>
            </a:r>
            <a:r>
              <a:rPr lang="zh-CN" altLang="zh-CN" sz="2600" b="1" dirty="0" smtClean="0">
                <a:solidFill>
                  <a:srgbClr val="FF0000"/>
                </a:solidFill>
                <a:latin typeface="+mn-ea"/>
              </a:rPr>
              <a:t>几何</a:t>
            </a:r>
            <a:r>
              <a:rPr lang="zh-CN" altLang="zh-CN" sz="2600" b="1" dirty="0">
                <a:solidFill>
                  <a:srgbClr val="FF0000"/>
                </a:solidFill>
                <a:latin typeface="+mn-ea"/>
              </a:rPr>
              <a:t>加权综合法</a:t>
            </a:r>
            <a:r>
              <a:rPr lang="zh-CN" altLang="zh-CN" sz="2600" dirty="0">
                <a:solidFill>
                  <a:schemeClr val="tx1"/>
                </a:solidFill>
                <a:latin typeface="+mn-ea"/>
              </a:rPr>
              <a:t>也称“乘法”模型，是指对各指标评价值进行加权几何平均求综合评价值， 加权几何平均计算公式</a:t>
            </a:r>
            <a:r>
              <a:rPr lang="zh-CN" altLang="zh-CN" sz="2600" dirty="0" smtClean="0">
                <a:solidFill>
                  <a:schemeClr val="tx1"/>
                </a:solidFill>
                <a:latin typeface="+mn-ea"/>
              </a:rPr>
              <a:t>：</a:t>
            </a:r>
            <a:endParaRPr lang="en-US" altLang="zh-CN" sz="2600" dirty="0" smtClean="0">
              <a:solidFill>
                <a:schemeClr val="tx1"/>
              </a:solidFill>
              <a:latin typeface="+mn-ea"/>
            </a:endParaRPr>
          </a:p>
          <a:p>
            <a:pPr algn="l"/>
            <a:endParaRPr lang="en-US" altLang="zh-CN" sz="2400" dirty="0">
              <a:solidFill>
                <a:schemeClr val="tx1"/>
              </a:solidFill>
            </a:endParaRPr>
          </a:p>
          <a:p>
            <a:pPr algn="l"/>
            <a:endParaRPr lang="en-US" altLang="zh-CN" sz="2400" dirty="0" smtClean="0">
              <a:solidFill>
                <a:schemeClr val="tx1"/>
              </a:solidFill>
            </a:endParaRPr>
          </a:p>
          <a:p>
            <a:pPr algn="l"/>
            <a:r>
              <a:rPr lang="en-US" altLang="zh-CN" sz="2600" dirty="0" smtClean="0">
                <a:solidFill>
                  <a:schemeClr val="tx1"/>
                </a:solidFill>
              </a:rPr>
              <a:t>          </a:t>
            </a:r>
            <a:r>
              <a:rPr lang="zh-CN" altLang="zh-CN" sz="2600" dirty="0" smtClean="0">
                <a:solidFill>
                  <a:schemeClr val="tx1"/>
                </a:solidFill>
              </a:rPr>
              <a:t>相对</a:t>
            </a:r>
            <a:r>
              <a:rPr lang="zh-CN" altLang="zh-CN" sz="2600" dirty="0">
                <a:solidFill>
                  <a:schemeClr val="tx1"/>
                </a:solidFill>
              </a:rPr>
              <a:t>于算术加权综合法，几何加权综合法的适用场合正好相反，它适用于各指标间有较强关联的场合，这是由乘积运算的性质所决定的；</a:t>
            </a:r>
            <a:r>
              <a:rPr lang="zh-CN" altLang="zh-CN" sz="2600" dirty="0">
                <a:solidFill>
                  <a:srgbClr val="FF0000"/>
                </a:solidFill>
              </a:rPr>
              <a:t>另外，几何加权综合法中更实出评价指标中评价值小的指标的作用，只要有一个指标评价值接近于零，则无论其它指标评价值有多大，则被评价对象的综合评价值也将迅速地趋于零，这说明几何加权综合法更能体现被评价对象整体均衡发展的状况。 </a:t>
            </a:r>
          </a:p>
          <a:p>
            <a:pPr algn="l"/>
            <a:endParaRPr lang="zh-CN" altLang="zh-CN" sz="2400" dirty="0">
              <a:solidFill>
                <a:schemeClr val="tx1"/>
              </a:solidFill>
            </a:endParaRPr>
          </a:p>
          <a:p>
            <a:pPr algn="l"/>
            <a:endParaRPr lang="zh-CN" altLang="en-US" sz="2400" dirty="0">
              <a:solidFill>
                <a:schemeClr val="tx1"/>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3669101739"/>
              </p:ext>
            </p:extLst>
          </p:nvPr>
        </p:nvGraphicFramePr>
        <p:xfrm>
          <a:off x="2267744" y="2564904"/>
          <a:ext cx="3930841" cy="1134307"/>
        </p:xfrm>
        <a:graphic>
          <a:graphicData uri="http://schemas.openxmlformats.org/presentationml/2006/ole">
            <mc:AlternateContent xmlns:mc="http://schemas.openxmlformats.org/markup-compatibility/2006">
              <mc:Choice xmlns:v="urn:schemas-microsoft-com:vml" Requires="v">
                <p:oleObj spid="_x0000_s27696" name="公式" r:id="rId3" imgW="1562040" imgH="507960" progId="Equation.3">
                  <p:embed/>
                </p:oleObj>
              </mc:Choice>
              <mc:Fallback>
                <p:oleObj name="公式" r:id="rId3" imgW="1562040" imgH="50796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7744" y="2564904"/>
                        <a:ext cx="3930841" cy="1134307"/>
                      </a:xfrm>
                      <a:prstGeom prst="rect">
                        <a:avLst/>
                      </a:prstGeom>
                      <a:noFill/>
                      <a:ln>
                        <a:noFill/>
                      </a:ln>
                    </p:spPr>
                  </p:pic>
                </p:oleObj>
              </mc:Fallback>
            </mc:AlternateContent>
          </a:graphicData>
        </a:graphic>
      </p:graphicFrame>
      <p:sp>
        <p:nvSpPr>
          <p:cNvPr id="5"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§15.3  </a:t>
            </a:r>
            <a:r>
              <a:rPr lang="zh-CN" altLang="en-US" sz="3200" b="1" dirty="0" smtClean="0">
                <a:solidFill>
                  <a:schemeClr val="tx1"/>
                </a:solidFill>
                <a:latin typeface="Garamond" pitchFamily="18" charset="0"/>
              </a:rPr>
              <a:t>权重的确定与评价结果的综合</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67544" y="332656"/>
            <a:ext cx="7506072" cy="830997"/>
          </a:xfrm>
          <a:prstGeom prst="rect">
            <a:avLst/>
          </a:prstGeom>
        </p:spPr>
        <p:txBody>
          <a:bodyPr wrap="square">
            <a:spAutoFit/>
          </a:bodyPr>
          <a:lstStyle/>
          <a:p>
            <a:pPr eaLnBrk="0" fontAlgn="base" hangingPunct="0"/>
            <a:r>
              <a:rPr lang="zh-CN" altLang="zh-CN" sz="2400" dirty="0"/>
              <a:t>表</a:t>
            </a:r>
            <a:r>
              <a:rPr lang="en-US" altLang="zh-CN" sz="2400" dirty="0"/>
              <a:t>15-9</a:t>
            </a:r>
            <a:r>
              <a:rPr lang="zh-CN" altLang="zh-CN" sz="2400" dirty="0"/>
              <a:t>是在表</a:t>
            </a:r>
            <a:r>
              <a:rPr lang="en-US" altLang="zh-CN" sz="2400" dirty="0"/>
              <a:t>15-3</a:t>
            </a:r>
            <a:r>
              <a:rPr lang="zh-CN" altLang="zh-CN" sz="2400" dirty="0"/>
              <a:t>功效系数法无量纲化后，利用表</a:t>
            </a:r>
            <a:r>
              <a:rPr lang="en-US" altLang="zh-CN" sz="2400" dirty="0"/>
              <a:t>15-5</a:t>
            </a:r>
            <a:r>
              <a:rPr lang="zh-CN" altLang="zh-CN" sz="2400" dirty="0"/>
              <a:t>专家意见法确定的权数进行简单算术综合。</a:t>
            </a:r>
          </a:p>
        </p:txBody>
      </p:sp>
      <p:graphicFrame>
        <p:nvGraphicFramePr>
          <p:cNvPr id="5" name="表格 4"/>
          <p:cNvGraphicFramePr>
            <a:graphicFrameLocks noGrp="1"/>
          </p:cNvGraphicFramePr>
          <p:nvPr>
            <p:extLst>
              <p:ext uri="{D42A27DB-BD31-4B8C-83A1-F6EECF244321}">
                <p14:modId xmlns:p14="http://schemas.microsoft.com/office/powerpoint/2010/main" val="1725283166"/>
              </p:ext>
            </p:extLst>
          </p:nvPr>
        </p:nvGraphicFramePr>
        <p:xfrm>
          <a:off x="611560" y="1340768"/>
          <a:ext cx="8117918" cy="3854801"/>
        </p:xfrm>
        <a:graphic>
          <a:graphicData uri="http://schemas.openxmlformats.org/drawingml/2006/table">
            <a:tbl>
              <a:tblPr>
                <a:tableStyleId>{616DA210-FB5B-4158-B5E0-FEB733F419BA}</a:tableStyleId>
              </a:tblPr>
              <a:tblGrid>
                <a:gridCol w="608987"/>
                <a:gridCol w="904864"/>
                <a:gridCol w="757404"/>
                <a:gridCol w="723891"/>
                <a:gridCol w="817728"/>
                <a:gridCol w="817728"/>
                <a:gridCol w="984338"/>
                <a:gridCol w="1091581"/>
                <a:gridCol w="732509"/>
                <a:gridCol w="678888"/>
              </a:tblGrid>
              <a:tr h="1185456">
                <a:tc>
                  <a:txBody>
                    <a:bodyPr/>
                    <a:lstStyle/>
                    <a:p>
                      <a:pPr algn="ctr">
                        <a:spcAft>
                          <a:spcPts val="0"/>
                        </a:spcAft>
                      </a:pPr>
                      <a:r>
                        <a:rPr lang="zh-CN" sz="1800" kern="0" dirty="0">
                          <a:effectLst/>
                        </a:rPr>
                        <a:t>地区</a:t>
                      </a:r>
                      <a:endParaRPr lang="zh-CN" sz="1800" kern="100" dirty="0">
                        <a:effectLst/>
                        <a:latin typeface="Times New Roman"/>
                        <a:ea typeface="宋体"/>
                      </a:endParaRPr>
                    </a:p>
                  </a:txBody>
                  <a:tcPr marL="68580" marR="68580" marT="0" marB="0" anchor="b"/>
                </a:tc>
                <a:tc>
                  <a:txBody>
                    <a:bodyPr/>
                    <a:lstStyle/>
                    <a:p>
                      <a:pPr algn="ctr">
                        <a:spcAft>
                          <a:spcPts val="0"/>
                        </a:spcAft>
                      </a:pPr>
                      <a:r>
                        <a:rPr lang="zh-CN" sz="1800" kern="0" dirty="0">
                          <a:effectLst/>
                        </a:rPr>
                        <a:t>总资产贡献率（</a:t>
                      </a:r>
                      <a:r>
                        <a:rPr lang="en-US" sz="1800" kern="0" dirty="0">
                          <a:effectLst/>
                        </a:rPr>
                        <a:t>%</a:t>
                      </a:r>
                      <a:r>
                        <a:rPr lang="zh-CN" sz="1800" kern="0" dirty="0">
                          <a:effectLst/>
                        </a:rPr>
                        <a:t>）</a:t>
                      </a:r>
                      <a:endParaRPr lang="zh-CN" sz="1800" kern="100" dirty="0">
                        <a:effectLst/>
                        <a:latin typeface="Times New Roman"/>
                        <a:ea typeface="宋体"/>
                      </a:endParaRPr>
                    </a:p>
                  </a:txBody>
                  <a:tcPr marL="68580" marR="68580" marT="0" marB="0" anchor="b"/>
                </a:tc>
                <a:tc>
                  <a:txBody>
                    <a:bodyPr/>
                    <a:lstStyle/>
                    <a:p>
                      <a:pPr algn="ctr">
                        <a:spcAft>
                          <a:spcPts val="0"/>
                        </a:spcAft>
                      </a:pPr>
                      <a:r>
                        <a:rPr lang="zh-CN" sz="1800" kern="0">
                          <a:effectLst/>
                        </a:rPr>
                        <a:t>资本保值增值率</a:t>
                      </a:r>
                      <a:r>
                        <a:rPr lang="en-US" sz="1800" kern="0">
                          <a:effectLst/>
                        </a:rPr>
                        <a:t>(%)</a:t>
                      </a:r>
                      <a:endParaRPr lang="zh-CN" sz="1800" kern="100">
                        <a:effectLst/>
                        <a:latin typeface="Times New Roman"/>
                        <a:ea typeface="宋体"/>
                      </a:endParaRPr>
                    </a:p>
                  </a:txBody>
                  <a:tcPr marL="68580" marR="68580" marT="0" marB="0" anchor="b"/>
                </a:tc>
                <a:tc>
                  <a:txBody>
                    <a:bodyPr/>
                    <a:lstStyle/>
                    <a:p>
                      <a:pPr algn="ctr">
                        <a:spcAft>
                          <a:spcPts val="0"/>
                        </a:spcAft>
                      </a:pPr>
                      <a:r>
                        <a:rPr lang="zh-CN" sz="1800" kern="0">
                          <a:effectLst/>
                        </a:rPr>
                        <a:t>资产负债率</a:t>
                      </a:r>
                      <a:r>
                        <a:rPr lang="en-US" sz="1800" kern="0">
                          <a:effectLst/>
                        </a:rPr>
                        <a:t>(%)</a:t>
                      </a:r>
                      <a:endParaRPr lang="zh-CN" sz="1800" kern="100">
                        <a:effectLst/>
                        <a:latin typeface="Times New Roman"/>
                        <a:ea typeface="宋体"/>
                      </a:endParaRPr>
                    </a:p>
                  </a:txBody>
                  <a:tcPr marL="68580" marR="68580" marT="0" marB="0" anchor="b"/>
                </a:tc>
                <a:tc>
                  <a:txBody>
                    <a:bodyPr/>
                    <a:lstStyle/>
                    <a:p>
                      <a:pPr algn="ctr">
                        <a:spcAft>
                          <a:spcPts val="0"/>
                        </a:spcAft>
                      </a:pPr>
                      <a:r>
                        <a:rPr lang="zh-CN" sz="1800" kern="0">
                          <a:effectLst/>
                        </a:rPr>
                        <a:t>流动资产周转率（次）</a:t>
                      </a:r>
                      <a:endParaRPr lang="zh-CN" sz="1800" kern="100">
                        <a:effectLst/>
                        <a:latin typeface="Times New Roman"/>
                        <a:ea typeface="宋体"/>
                      </a:endParaRPr>
                    </a:p>
                  </a:txBody>
                  <a:tcPr marL="68580" marR="68580" marT="0" marB="0" anchor="b"/>
                </a:tc>
                <a:tc>
                  <a:txBody>
                    <a:bodyPr/>
                    <a:lstStyle/>
                    <a:p>
                      <a:pPr algn="ctr">
                        <a:spcAft>
                          <a:spcPts val="0"/>
                        </a:spcAft>
                      </a:pPr>
                      <a:r>
                        <a:rPr lang="zh-CN" sz="1800" kern="0">
                          <a:effectLst/>
                        </a:rPr>
                        <a:t>成本费用率</a:t>
                      </a:r>
                      <a:r>
                        <a:rPr lang="en-US" sz="1800" kern="0">
                          <a:effectLst/>
                        </a:rPr>
                        <a:t>%)</a:t>
                      </a:r>
                      <a:endParaRPr lang="zh-CN" sz="1800" kern="100">
                        <a:effectLst/>
                        <a:latin typeface="Times New Roman"/>
                        <a:ea typeface="宋体"/>
                      </a:endParaRPr>
                    </a:p>
                  </a:txBody>
                  <a:tcPr marL="68580" marR="68580" marT="0" marB="0" anchor="b"/>
                </a:tc>
                <a:tc>
                  <a:txBody>
                    <a:bodyPr/>
                    <a:lstStyle/>
                    <a:p>
                      <a:pPr algn="ctr">
                        <a:spcAft>
                          <a:spcPts val="0"/>
                        </a:spcAft>
                      </a:pPr>
                      <a:r>
                        <a:rPr lang="zh-CN" sz="1800" kern="0">
                          <a:effectLst/>
                        </a:rPr>
                        <a:t>工业全员劳动生产率</a:t>
                      </a:r>
                      <a:r>
                        <a:rPr lang="en-US" sz="1800" kern="0">
                          <a:effectLst/>
                        </a:rPr>
                        <a:t>(</a:t>
                      </a:r>
                      <a:r>
                        <a:rPr lang="zh-CN" sz="1800" kern="0">
                          <a:effectLst/>
                        </a:rPr>
                        <a:t>元</a:t>
                      </a:r>
                      <a:r>
                        <a:rPr lang="en-US" sz="1800" kern="0">
                          <a:effectLst/>
                        </a:rPr>
                        <a:t>/</a:t>
                      </a:r>
                      <a:r>
                        <a:rPr lang="zh-CN" sz="1800" kern="0">
                          <a:effectLst/>
                        </a:rPr>
                        <a:t>人</a:t>
                      </a:r>
                      <a:r>
                        <a:rPr lang="en-US" sz="1800" kern="0">
                          <a:effectLst/>
                        </a:rPr>
                        <a:t>)</a:t>
                      </a:r>
                      <a:endParaRPr lang="zh-CN" sz="1800" kern="100">
                        <a:effectLst/>
                        <a:latin typeface="Times New Roman"/>
                        <a:ea typeface="宋体"/>
                      </a:endParaRPr>
                    </a:p>
                  </a:txBody>
                  <a:tcPr marL="68580" marR="68580" marT="0" marB="0" anchor="b"/>
                </a:tc>
                <a:tc>
                  <a:txBody>
                    <a:bodyPr/>
                    <a:lstStyle/>
                    <a:p>
                      <a:pPr algn="ctr">
                        <a:spcAft>
                          <a:spcPts val="0"/>
                        </a:spcAft>
                      </a:pPr>
                      <a:r>
                        <a:rPr lang="zh-CN" sz="1800" kern="0">
                          <a:effectLst/>
                        </a:rPr>
                        <a:t>产品销售率</a:t>
                      </a:r>
                      <a:r>
                        <a:rPr lang="en-US" sz="1800" kern="0">
                          <a:effectLst/>
                        </a:rPr>
                        <a:t>(%)</a:t>
                      </a:r>
                      <a:endParaRPr lang="zh-CN" sz="1800" kern="100">
                        <a:effectLst/>
                        <a:latin typeface="Times New Roman"/>
                        <a:ea typeface="宋体"/>
                      </a:endParaRPr>
                    </a:p>
                  </a:txBody>
                  <a:tcPr marL="68580" marR="68580" marT="0" marB="0" anchor="b"/>
                </a:tc>
                <a:tc>
                  <a:txBody>
                    <a:bodyPr/>
                    <a:lstStyle/>
                    <a:p>
                      <a:pPr algn="ctr">
                        <a:spcAft>
                          <a:spcPts val="0"/>
                        </a:spcAft>
                      </a:pPr>
                      <a:r>
                        <a:rPr lang="zh-CN" sz="1800" kern="0">
                          <a:effectLst/>
                        </a:rPr>
                        <a:t>综合值</a:t>
                      </a:r>
                      <a:endParaRPr lang="zh-CN" sz="1800" kern="100">
                        <a:effectLst/>
                        <a:latin typeface="Times New Roman"/>
                        <a:ea typeface="宋体"/>
                      </a:endParaRPr>
                    </a:p>
                  </a:txBody>
                  <a:tcPr marL="68580" marR="68580" marT="0" marB="0"/>
                </a:tc>
                <a:tc>
                  <a:txBody>
                    <a:bodyPr/>
                    <a:lstStyle/>
                    <a:p>
                      <a:pPr algn="ctr">
                        <a:spcAft>
                          <a:spcPts val="0"/>
                        </a:spcAft>
                      </a:pPr>
                      <a:r>
                        <a:rPr lang="zh-CN" sz="1800" kern="0">
                          <a:effectLst/>
                        </a:rPr>
                        <a:t>排序</a:t>
                      </a:r>
                      <a:endParaRPr lang="zh-CN" sz="1800" kern="100">
                        <a:effectLst/>
                        <a:latin typeface="Times New Roman"/>
                        <a:ea typeface="宋体"/>
                      </a:endParaRPr>
                    </a:p>
                  </a:txBody>
                  <a:tcPr marL="68580" marR="68580" marT="0" marB="0"/>
                </a:tc>
              </a:tr>
              <a:tr h="354743">
                <a:tc>
                  <a:txBody>
                    <a:bodyPr/>
                    <a:lstStyle/>
                    <a:p>
                      <a:pPr algn="ctr">
                        <a:spcAft>
                          <a:spcPts val="0"/>
                        </a:spcAft>
                      </a:pPr>
                      <a:r>
                        <a:rPr lang="zh-CN" sz="1800" kern="0">
                          <a:effectLst/>
                        </a:rPr>
                        <a:t>权数</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0.2</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0.16</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0.12</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0.15</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0.14</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0.10</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0.13</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1.00</a:t>
                      </a:r>
                      <a:endParaRPr lang="zh-CN" sz="1800" kern="100">
                        <a:effectLst/>
                        <a:latin typeface="Times New Roman"/>
                        <a:ea typeface="宋体"/>
                      </a:endParaRPr>
                    </a:p>
                  </a:txBody>
                  <a:tcPr marL="68580" marR="68580" marT="0" marB="0"/>
                </a:tc>
                <a:tc>
                  <a:txBody>
                    <a:bodyPr/>
                    <a:lstStyle/>
                    <a:p>
                      <a:pPr algn="ctr">
                        <a:spcAft>
                          <a:spcPts val="0"/>
                        </a:spcAft>
                      </a:pPr>
                      <a:r>
                        <a:rPr lang="en-US" sz="1800" kern="100">
                          <a:effectLst/>
                        </a:rPr>
                        <a:t>-</a:t>
                      </a:r>
                      <a:endParaRPr lang="zh-CN" sz="1800" kern="100">
                        <a:effectLst/>
                        <a:latin typeface="Times New Roman"/>
                        <a:ea typeface="宋体"/>
                      </a:endParaRPr>
                    </a:p>
                  </a:txBody>
                  <a:tcPr marL="68580" marR="68580" marT="0" marB="0"/>
                </a:tc>
              </a:tr>
              <a:tr h="354743">
                <a:tc>
                  <a:txBody>
                    <a:bodyPr/>
                    <a:lstStyle/>
                    <a:p>
                      <a:pPr algn="ctr">
                        <a:spcAft>
                          <a:spcPts val="0"/>
                        </a:spcAft>
                      </a:pPr>
                      <a:r>
                        <a:rPr lang="en-US" sz="1800" kern="0">
                          <a:effectLst/>
                        </a:rPr>
                        <a:t>A</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11.75</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10.24</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6.81</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9.91</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8.97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9.05</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12.49</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69.22</a:t>
                      </a:r>
                      <a:endParaRPr lang="zh-CN" sz="1800" kern="100">
                        <a:effectLst/>
                        <a:latin typeface="Times New Roman"/>
                        <a:ea typeface="宋体"/>
                      </a:endParaRPr>
                    </a:p>
                  </a:txBody>
                  <a:tcPr marL="68580" marR="68580" marT="0" marB="0"/>
                </a:tc>
                <a:tc>
                  <a:txBody>
                    <a:bodyPr/>
                    <a:lstStyle/>
                    <a:p>
                      <a:pPr algn="ctr">
                        <a:spcAft>
                          <a:spcPts val="0"/>
                        </a:spcAft>
                      </a:pPr>
                      <a:r>
                        <a:rPr lang="en-US" sz="1800" kern="100">
                          <a:effectLst/>
                        </a:rPr>
                        <a:t>6</a:t>
                      </a:r>
                      <a:endParaRPr lang="zh-CN" sz="1800" kern="100">
                        <a:effectLst/>
                        <a:latin typeface="Times New Roman"/>
                        <a:ea typeface="宋体"/>
                      </a:endParaRPr>
                    </a:p>
                  </a:txBody>
                  <a:tcPr marL="68580" marR="68580" marT="0" marB="0"/>
                </a:tc>
              </a:tr>
              <a:tr h="354743">
                <a:tc>
                  <a:txBody>
                    <a:bodyPr/>
                    <a:lstStyle/>
                    <a:p>
                      <a:pPr algn="ctr">
                        <a:spcAft>
                          <a:spcPts val="0"/>
                        </a:spcAft>
                      </a:pPr>
                      <a:r>
                        <a:rPr lang="en-US" sz="1800" kern="0">
                          <a:effectLst/>
                        </a:rPr>
                        <a:t>B</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12.47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11.09</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6.22</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11.58</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9.10</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7.95</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12.46</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70.87</a:t>
                      </a:r>
                      <a:endParaRPr lang="zh-CN" sz="1800" kern="100">
                        <a:effectLst/>
                        <a:latin typeface="Times New Roman"/>
                        <a:ea typeface="宋体"/>
                      </a:endParaRPr>
                    </a:p>
                  </a:txBody>
                  <a:tcPr marL="68580" marR="68580" marT="0" marB="0"/>
                </a:tc>
                <a:tc>
                  <a:txBody>
                    <a:bodyPr/>
                    <a:lstStyle/>
                    <a:p>
                      <a:pPr algn="ctr">
                        <a:spcAft>
                          <a:spcPts val="0"/>
                        </a:spcAft>
                      </a:pPr>
                      <a:r>
                        <a:rPr lang="en-US" sz="1800" kern="100">
                          <a:effectLst/>
                        </a:rPr>
                        <a:t>5</a:t>
                      </a:r>
                      <a:endParaRPr lang="zh-CN" sz="1800" kern="100">
                        <a:effectLst/>
                        <a:latin typeface="Times New Roman"/>
                        <a:ea typeface="宋体"/>
                      </a:endParaRPr>
                    </a:p>
                  </a:txBody>
                  <a:tcPr marL="68580" marR="68580" marT="0" marB="0"/>
                </a:tc>
              </a:tr>
              <a:tr h="354743">
                <a:tc>
                  <a:txBody>
                    <a:bodyPr/>
                    <a:lstStyle/>
                    <a:p>
                      <a:pPr algn="ctr">
                        <a:spcAft>
                          <a:spcPts val="0"/>
                        </a:spcAft>
                      </a:pPr>
                      <a:r>
                        <a:rPr lang="en-US" sz="1800" kern="0">
                          <a:effectLst/>
                        </a:rPr>
                        <a:t>C</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13.47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11.16</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8.53</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11.26</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9.66</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10.63</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12.50</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77.22</a:t>
                      </a:r>
                      <a:endParaRPr lang="zh-CN" sz="1800" kern="100">
                        <a:effectLst/>
                        <a:latin typeface="Times New Roman"/>
                        <a:ea typeface="宋体"/>
                      </a:endParaRPr>
                    </a:p>
                  </a:txBody>
                  <a:tcPr marL="68580" marR="68580" marT="0" marB="0"/>
                </a:tc>
                <a:tc>
                  <a:txBody>
                    <a:bodyPr/>
                    <a:lstStyle/>
                    <a:p>
                      <a:pPr algn="ctr">
                        <a:spcAft>
                          <a:spcPts val="0"/>
                        </a:spcAft>
                      </a:pPr>
                      <a:r>
                        <a:rPr lang="en-US" sz="1800" kern="100">
                          <a:effectLst/>
                        </a:rPr>
                        <a:t>2</a:t>
                      </a:r>
                      <a:endParaRPr lang="zh-CN" sz="1800" kern="100">
                        <a:effectLst/>
                        <a:latin typeface="Times New Roman"/>
                        <a:ea typeface="宋体"/>
                      </a:endParaRPr>
                    </a:p>
                  </a:txBody>
                  <a:tcPr marL="68580" marR="68580" marT="0" marB="0"/>
                </a:tc>
              </a:tr>
              <a:tr h="354743">
                <a:tc>
                  <a:txBody>
                    <a:bodyPr/>
                    <a:lstStyle/>
                    <a:p>
                      <a:pPr algn="ctr">
                        <a:spcAft>
                          <a:spcPts val="0"/>
                        </a:spcAft>
                      </a:pPr>
                      <a:r>
                        <a:rPr lang="en-US" sz="1800" kern="0">
                          <a:effectLst/>
                        </a:rPr>
                        <a:t>D</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13.77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10.90</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6.66</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13.40</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8.47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8.07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11.95</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73.23</a:t>
                      </a:r>
                      <a:endParaRPr lang="zh-CN" sz="1800" kern="100">
                        <a:effectLst/>
                        <a:latin typeface="Times New Roman"/>
                        <a:ea typeface="宋体"/>
                      </a:endParaRPr>
                    </a:p>
                  </a:txBody>
                  <a:tcPr marL="68580" marR="68580" marT="0" marB="0"/>
                </a:tc>
                <a:tc>
                  <a:txBody>
                    <a:bodyPr/>
                    <a:lstStyle/>
                    <a:p>
                      <a:pPr algn="ctr">
                        <a:spcAft>
                          <a:spcPts val="0"/>
                        </a:spcAft>
                      </a:pPr>
                      <a:r>
                        <a:rPr lang="en-US" sz="1800" kern="100">
                          <a:effectLst/>
                        </a:rPr>
                        <a:t>4</a:t>
                      </a:r>
                      <a:endParaRPr lang="zh-CN" sz="1800" kern="100">
                        <a:effectLst/>
                        <a:latin typeface="Times New Roman"/>
                        <a:ea typeface="宋体"/>
                      </a:endParaRPr>
                    </a:p>
                  </a:txBody>
                  <a:tcPr marL="68580" marR="68580" marT="0" marB="0"/>
                </a:tc>
              </a:tr>
              <a:tr h="354743">
                <a:tc>
                  <a:txBody>
                    <a:bodyPr/>
                    <a:lstStyle/>
                    <a:p>
                      <a:pPr algn="ctr">
                        <a:spcAft>
                          <a:spcPts val="0"/>
                        </a:spcAft>
                      </a:pPr>
                      <a:r>
                        <a:rPr lang="en-US" sz="1800" kern="0">
                          <a:effectLst/>
                        </a:rPr>
                        <a:t>E</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15.80</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12.12</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7.47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13.56</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9.79</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8.28</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11.79</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79.81</a:t>
                      </a:r>
                      <a:endParaRPr lang="zh-CN" sz="1800" kern="100">
                        <a:effectLst/>
                        <a:latin typeface="Times New Roman"/>
                        <a:ea typeface="宋体"/>
                      </a:endParaRPr>
                    </a:p>
                  </a:txBody>
                  <a:tcPr marL="68580" marR="68580" marT="0" marB="0"/>
                </a:tc>
                <a:tc>
                  <a:txBody>
                    <a:bodyPr/>
                    <a:lstStyle/>
                    <a:p>
                      <a:pPr algn="ctr">
                        <a:spcAft>
                          <a:spcPts val="0"/>
                        </a:spcAft>
                      </a:pPr>
                      <a:r>
                        <a:rPr lang="en-US" sz="1800" kern="100">
                          <a:effectLst/>
                        </a:rPr>
                        <a:t>1</a:t>
                      </a:r>
                      <a:endParaRPr lang="zh-CN" sz="1800" kern="100">
                        <a:effectLst/>
                        <a:latin typeface="Times New Roman"/>
                        <a:ea typeface="宋体"/>
                      </a:endParaRPr>
                    </a:p>
                  </a:txBody>
                  <a:tcPr marL="68580" marR="68580" marT="0" marB="0"/>
                </a:tc>
              </a:tr>
              <a:tr h="354743">
                <a:tc>
                  <a:txBody>
                    <a:bodyPr/>
                    <a:lstStyle/>
                    <a:p>
                      <a:pPr algn="ctr">
                        <a:spcAft>
                          <a:spcPts val="0"/>
                        </a:spcAft>
                      </a:pPr>
                      <a:r>
                        <a:rPr lang="en-US" sz="1800" kern="0">
                          <a:effectLst/>
                        </a:rPr>
                        <a:t>F</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dirty="0">
                          <a:effectLst/>
                        </a:rPr>
                        <a:t>13.23</a:t>
                      </a:r>
                      <a:endParaRPr lang="zh-CN" sz="1800" kern="100" dirty="0">
                        <a:effectLst/>
                        <a:latin typeface="Times New Roman"/>
                        <a:ea typeface="宋体"/>
                      </a:endParaRPr>
                    </a:p>
                  </a:txBody>
                  <a:tcPr marL="68580" marR="68580" marT="0" marB="0" anchor="ctr"/>
                </a:tc>
                <a:tc>
                  <a:txBody>
                    <a:bodyPr/>
                    <a:lstStyle/>
                    <a:p>
                      <a:pPr algn="ctr">
                        <a:spcAft>
                          <a:spcPts val="0"/>
                        </a:spcAft>
                      </a:pPr>
                      <a:r>
                        <a:rPr lang="en-US" sz="1800" kern="100">
                          <a:effectLst/>
                        </a:rPr>
                        <a:t>12.25</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6.67</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12.52</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8.76</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9.38</a:t>
                      </a:r>
                      <a:endParaRPr lang="zh-CN" sz="1800" kern="100">
                        <a:effectLst/>
                        <a:latin typeface="Times New Roman"/>
                        <a:ea typeface="宋体"/>
                      </a:endParaRPr>
                    </a:p>
                  </a:txBody>
                  <a:tcPr marL="68580" marR="68580" marT="0" marB="0" anchor="ctr"/>
                </a:tc>
                <a:tc>
                  <a:txBody>
                    <a:bodyPr/>
                    <a:lstStyle/>
                    <a:p>
                      <a:pPr algn="ctr">
                        <a:spcAft>
                          <a:spcPts val="0"/>
                        </a:spcAft>
                      </a:pPr>
                      <a:r>
                        <a:rPr lang="en-US" sz="1800" kern="100">
                          <a:effectLst/>
                        </a:rPr>
                        <a:t>12.10</a:t>
                      </a:r>
                      <a:endParaRPr lang="zh-CN" sz="1800" kern="100">
                        <a:effectLst/>
                        <a:latin typeface="Times New Roman"/>
                        <a:ea typeface="宋体"/>
                      </a:endParaRPr>
                    </a:p>
                  </a:txBody>
                  <a:tcPr marL="68580" marR="68580" marT="0" marB="0" anchor="b"/>
                </a:tc>
                <a:tc>
                  <a:txBody>
                    <a:bodyPr/>
                    <a:lstStyle/>
                    <a:p>
                      <a:pPr algn="ctr">
                        <a:spcAft>
                          <a:spcPts val="0"/>
                        </a:spcAft>
                      </a:pPr>
                      <a:r>
                        <a:rPr lang="en-US" sz="1800" kern="100">
                          <a:effectLst/>
                        </a:rPr>
                        <a:t>74.90</a:t>
                      </a:r>
                      <a:endParaRPr lang="zh-CN" sz="1800" kern="100">
                        <a:effectLst/>
                        <a:latin typeface="Times New Roman"/>
                        <a:ea typeface="宋体"/>
                      </a:endParaRPr>
                    </a:p>
                  </a:txBody>
                  <a:tcPr marL="68580" marR="68580" marT="0" marB="0"/>
                </a:tc>
                <a:tc>
                  <a:txBody>
                    <a:bodyPr/>
                    <a:lstStyle/>
                    <a:p>
                      <a:pPr algn="ctr">
                        <a:spcAft>
                          <a:spcPts val="0"/>
                        </a:spcAft>
                      </a:pPr>
                      <a:r>
                        <a:rPr lang="en-US" sz="1800" kern="100" dirty="0">
                          <a:effectLst/>
                        </a:rPr>
                        <a:t>3</a:t>
                      </a:r>
                      <a:endParaRPr lang="zh-CN" sz="1800" kern="100" dirty="0">
                        <a:effectLst/>
                        <a:latin typeface="Times New Roman"/>
                        <a:ea typeface="宋体"/>
                      </a:endParaRPr>
                    </a:p>
                  </a:txBody>
                  <a:tcPr marL="68580" marR="68580" marT="0" marB="0"/>
                </a:tc>
              </a:tr>
            </a:tbl>
          </a:graphicData>
        </a:graphic>
      </p:graphicFrame>
      <p:sp>
        <p:nvSpPr>
          <p:cNvPr id="6" name="矩形 5"/>
          <p:cNvSpPr/>
          <p:nvPr/>
        </p:nvSpPr>
        <p:spPr>
          <a:xfrm>
            <a:off x="610679" y="5589240"/>
            <a:ext cx="7920880" cy="1200329"/>
          </a:xfrm>
          <a:prstGeom prst="rect">
            <a:avLst/>
          </a:prstGeom>
        </p:spPr>
        <p:txBody>
          <a:bodyPr wrap="square">
            <a:spAutoFit/>
          </a:bodyPr>
          <a:lstStyle/>
          <a:p>
            <a:pPr fontAlgn="base"/>
            <a:r>
              <a:rPr lang="zh-CN" altLang="zh-CN" sz="2400" dirty="0">
                <a:solidFill>
                  <a:srgbClr val="FF0000"/>
                </a:solidFill>
              </a:rPr>
              <a:t>算术加权综合法与简单综合法计算得出结果一样，这是因为算术加权综合法可使各指标评价值间得以线性补偿的结果。</a:t>
            </a:r>
          </a:p>
        </p:txBody>
      </p:sp>
    </p:spTree>
    <p:extLst>
      <p:ext uri="{BB962C8B-B14F-4D97-AF65-F5344CB8AC3E}">
        <p14:creationId xmlns:p14="http://schemas.microsoft.com/office/powerpoint/2010/main" val="29969214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395536" y="1961456"/>
            <a:ext cx="8424936" cy="4896544"/>
          </a:xfrm>
        </p:spPr>
        <p:txBody>
          <a:bodyPr>
            <a:noAutofit/>
          </a:bodyPr>
          <a:lstStyle/>
          <a:p>
            <a:pPr algn="l" fontAlgn="base"/>
            <a:r>
              <a:rPr lang="en-US" altLang="zh-CN" sz="2600" dirty="0" smtClean="0">
                <a:solidFill>
                  <a:schemeClr val="tx1"/>
                </a:solidFill>
              </a:rPr>
              <a:t>             </a:t>
            </a:r>
            <a:r>
              <a:rPr lang="zh-CN" altLang="zh-CN" sz="2600" dirty="0" smtClean="0">
                <a:solidFill>
                  <a:schemeClr val="tx1"/>
                </a:solidFill>
              </a:rPr>
              <a:t>以</a:t>
            </a:r>
            <a:r>
              <a:rPr lang="zh-CN" altLang="zh-CN" sz="2600" dirty="0">
                <a:solidFill>
                  <a:schemeClr val="tx1"/>
                </a:solidFill>
                <a:latin typeface="+mn-ea"/>
              </a:rPr>
              <a:t>各项评价指标的实际值与最优值（或标准值）之间距离的大小来衡量评价对象效益的高低。对评价指标体系中的各评价指标进行相对化处理后，运用距离法进行综合，其综合值反映了各评价指标与相应的最优值（或标准值之间的距离）。 </a:t>
            </a:r>
          </a:p>
          <a:p>
            <a:pPr algn="l"/>
            <a:r>
              <a:rPr lang="en-US" altLang="zh-CN" sz="2600" dirty="0" smtClean="0">
                <a:solidFill>
                  <a:schemeClr val="tx1"/>
                </a:solidFill>
                <a:latin typeface="+mn-ea"/>
              </a:rPr>
              <a:t>           </a:t>
            </a:r>
          </a:p>
          <a:p>
            <a:pPr algn="l"/>
            <a:r>
              <a:rPr lang="en-US" altLang="zh-CN" sz="2600" dirty="0">
                <a:solidFill>
                  <a:schemeClr val="tx1"/>
                </a:solidFill>
                <a:latin typeface="+mn-ea"/>
              </a:rPr>
              <a:t> </a:t>
            </a:r>
            <a:r>
              <a:rPr lang="en-US" altLang="zh-CN" sz="2600" dirty="0" smtClean="0">
                <a:solidFill>
                  <a:schemeClr val="tx1"/>
                </a:solidFill>
                <a:latin typeface="+mn-ea"/>
              </a:rPr>
              <a:t>          </a:t>
            </a:r>
            <a:r>
              <a:rPr lang="zh-CN" altLang="zh-CN" sz="2600" dirty="0" smtClean="0">
                <a:solidFill>
                  <a:schemeClr val="tx1"/>
                </a:solidFill>
                <a:latin typeface="+mn-ea"/>
              </a:rPr>
              <a:t>计算</a:t>
            </a:r>
            <a:r>
              <a:rPr lang="zh-CN" altLang="zh-CN" sz="2600" dirty="0">
                <a:solidFill>
                  <a:schemeClr val="tx1"/>
                </a:solidFill>
                <a:latin typeface="+mn-ea"/>
              </a:rPr>
              <a:t>公式：第</a:t>
            </a:r>
            <a:r>
              <a:rPr lang="en-US" altLang="zh-CN" sz="2600" dirty="0">
                <a:solidFill>
                  <a:schemeClr val="tx1"/>
                </a:solidFill>
                <a:latin typeface="+mn-ea"/>
              </a:rPr>
              <a:t>j</a:t>
            </a:r>
            <a:r>
              <a:rPr lang="zh-CN" altLang="zh-CN" sz="2600" dirty="0">
                <a:solidFill>
                  <a:schemeClr val="tx1"/>
                </a:solidFill>
                <a:latin typeface="+mn-ea"/>
              </a:rPr>
              <a:t>个参评单位的距离综合值的计算公式如下：</a:t>
            </a:r>
          </a:p>
          <a:p>
            <a:pPr algn="l"/>
            <a:endParaRPr lang="zh-CN" altLang="en-US" sz="2400" dirty="0">
              <a:solidFill>
                <a:schemeClr val="tx1"/>
              </a:solidFill>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1924486910"/>
              </p:ext>
            </p:extLst>
          </p:nvPr>
        </p:nvGraphicFramePr>
        <p:xfrm>
          <a:off x="827584" y="5229200"/>
          <a:ext cx="6840760" cy="866703"/>
        </p:xfrm>
        <a:graphic>
          <a:graphicData uri="http://schemas.openxmlformats.org/presentationml/2006/ole">
            <mc:AlternateContent xmlns:mc="http://schemas.openxmlformats.org/markup-compatibility/2006">
              <mc:Choice xmlns:v="urn:schemas-microsoft-com:vml" Requires="v">
                <p:oleObj spid="_x0000_s29744" name="公式" r:id="rId3" imgW="2806560" imgH="355320" progId="Equation.3">
                  <p:embed/>
                </p:oleObj>
              </mc:Choice>
              <mc:Fallback>
                <p:oleObj name="公式" r:id="rId3" imgW="2806560" imgH="35532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5229200"/>
                        <a:ext cx="6840760" cy="866703"/>
                      </a:xfrm>
                      <a:prstGeom prst="rect">
                        <a:avLst/>
                      </a:prstGeom>
                      <a:noFill/>
                      <a:ln>
                        <a:noFill/>
                      </a:ln>
                    </p:spPr>
                  </p:pic>
                </p:oleObj>
              </mc:Fallback>
            </mc:AlternateContent>
          </a:graphicData>
        </a:graphic>
      </p:graphicFrame>
      <p:sp>
        <p:nvSpPr>
          <p:cNvPr id="5" name="矩形 4"/>
          <p:cNvSpPr/>
          <p:nvPr/>
        </p:nvSpPr>
        <p:spPr>
          <a:xfrm>
            <a:off x="577806" y="1484784"/>
            <a:ext cx="2866490" cy="523220"/>
          </a:xfrm>
          <a:prstGeom prst="rect">
            <a:avLst/>
          </a:prstGeom>
        </p:spPr>
        <p:txBody>
          <a:bodyPr wrap="none">
            <a:spAutoFit/>
          </a:bodyPr>
          <a:lstStyle/>
          <a:p>
            <a:pPr fontAlgn="base"/>
            <a:r>
              <a:rPr lang="en-US" altLang="zh-CN" sz="2800" dirty="0">
                <a:solidFill>
                  <a:srgbClr val="FF0000"/>
                </a:solidFill>
                <a:latin typeface="+mn-ea"/>
              </a:rPr>
              <a:t>3</a:t>
            </a:r>
            <a:r>
              <a:rPr lang="zh-CN" altLang="zh-CN" sz="2800" dirty="0" smtClean="0">
                <a:solidFill>
                  <a:srgbClr val="FF0000"/>
                </a:solidFill>
                <a:latin typeface="+mn-ea"/>
              </a:rPr>
              <a:t>、</a:t>
            </a:r>
            <a:r>
              <a:rPr lang="zh-CN" altLang="en-US" sz="2800" dirty="0" smtClean="0">
                <a:solidFill>
                  <a:srgbClr val="FF0000"/>
                </a:solidFill>
                <a:latin typeface="+mn-ea"/>
              </a:rPr>
              <a:t>最优值距离</a:t>
            </a:r>
            <a:r>
              <a:rPr lang="zh-CN" altLang="zh-CN" sz="2800" dirty="0" smtClean="0">
                <a:solidFill>
                  <a:srgbClr val="FF0000"/>
                </a:solidFill>
                <a:latin typeface="+mn-ea"/>
              </a:rPr>
              <a:t>法</a:t>
            </a:r>
            <a:endParaRPr lang="zh-CN" altLang="zh-CN" sz="2800" dirty="0">
              <a:solidFill>
                <a:srgbClr val="FF0000"/>
              </a:solidFill>
              <a:latin typeface="+mn-ea"/>
            </a:endParaRPr>
          </a:p>
        </p:txBody>
      </p:sp>
      <p:sp>
        <p:nvSpPr>
          <p:cNvPr id="6"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§15.3  </a:t>
            </a:r>
            <a:r>
              <a:rPr lang="zh-CN" altLang="en-US" sz="3200" b="1" dirty="0" smtClean="0">
                <a:solidFill>
                  <a:schemeClr val="tx1"/>
                </a:solidFill>
                <a:latin typeface="Garamond" pitchFamily="18" charset="0"/>
              </a:rPr>
              <a:t>权重的确定与评价结果的综合</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1520" y="548680"/>
            <a:ext cx="7772400" cy="676672"/>
          </a:xfrm>
        </p:spPr>
        <p:txBody>
          <a:bodyPr>
            <a:normAutofit/>
          </a:bodyPr>
          <a:lstStyle/>
          <a:p>
            <a:r>
              <a:rPr lang="zh-CN" altLang="zh-CN" sz="2600" dirty="0">
                <a:solidFill>
                  <a:schemeClr val="tx1"/>
                </a:solidFill>
                <a:latin typeface="+mn-ea"/>
                <a:ea typeface="+mn-ea"/>
              </a:rPr>
              <a:t>上式中，</a:t>
            </a:r>
            <a:r>
              <a:rPr lang="en-US" altLang="zh-CN" sz="2600" dirty="0">
                <a:solidFill>
                  <a:schemeClr val="tx1"/>
                </a:solidFill>
                <a:latin typeface="+mn-ea"/>
                <a:ea typeface="+mn-ea"/>
              </a:rPr>
              <a:t>      </a:t>
            </a:r>
            <a:r>
              <a:rPr lang="zh-CN" altLang="zh-CN" sz="2600" dirty="0">
                <a:solidFill>
                  <a:schemeClr val="tx1"/>
                </a:solidFill>
                <a:latin typeface="+mn-ea"/>
                <a:ea typeface="+mn-ea"/>
              </a:rPr>
              <a:t>是经相对化处理后的变量值，</a:t>
            </a:r>
            <a:r>
              <a:rPr lang="en-US" altLang="zh-CN" sz="2600" dirty="0">
                <a:solidFill>
                  <a:schemeClr val="tx1"/>
                </a:solidFill>
                <a:latin typeface="+mn-ea"/>
                <a:ea typeface="+mn-ea"/>
              </a:rPr>
              <a:t> </a:t>
            </a:r>
            <a:endParaRPr lang="zh-CN" altLang="en-US" sz="2600" dirty="0">
              <a:solidFill>
                <a:schemeClr val="tx1"/>
              </a:solidFill>
              <a:latin typeface="+mn-ea"/>
              <a:ea typeface="+mn-ea"/>
            </a:endParaRPr>
          </a:p>
        </p:txBody>
      </p:sp>
      <p:sp>
        <p:nvSpPr>
          <p:cNvPr id="3" name="副标题 2"/>
          <p:cNvSpPr>
            <a:spLocks noGrp="1"/>
          </p:cNvSpPr>
          <p:nvPr>
            <p:ph type="subTitle" idx="1"/>
          </p:nvPr>
        </p:nvSpPr>
        <p:spPr>
          <a:xfrm>
            <a:off x="755576" y="1412776"/>
            <a:ext cx="7632848" cy="5112568"/>
          </a:xfrm>
        </p:spPr>
        <p:txBody>
          <a:bodyPr>
            <a:noAutofit/>
          </a:bodyPr>
          <a:lstStyle/>
          <a:p>
            <a:pPr algn="l"/>
            <a:r>
              <a:rPr lang="zh-CN" altLang="zh-CN" sz="2600" dirty="0">
                <a:solidFill>
                  <a:schemeClr val="tx1"/>
                </a:solidFill>
                <a:latin typeface="+mn-ea"/>
              </a:rPr>
              <a:t> </a:t>
            </a:r>
            <a:r>
              <a:rPr lang="en-US" altLang="zh-CN" sz="2600" dirty="0" smtClean="0">
                <a:solidFill>
                  <a:schemeClr val="tx1"/>
                </a:solidFill>
                <a:latin typeface="+mn-ea"/>
              </a:rPr>
              <a:t>           </a:t>
            </a:r>
            <a:r>
              <a:rPr lang="en-US" altLang="zh-CN" sz="2600" i="1" dirty="0" smtClean="0">
                <a:solidFill>
                  <a:schemeClr val="tx1"/>
                </a:solidFill>
                <a:latin typeface="+mn-ea"/>
              </a:rPr>
              <a:t>i</a:t>
            </a:r>
            <a:r>
              <a:rPr lang="zh-CN" altLang="zh-CN" sz="2600" dirty="0">
                <a:solidFill>
                  <a:schemeClr val="tx1"/>
                </a:solidFill>
                <a:latin typeface="+mn-ea"/>
              </a:rPr>
              <a:t>表示第</a:t>
            </a:r>
            <a:r>
              <a:rPr lang="en-US" altLang="zh-CN" sz="2600" dirty="0" err="1">
                <a:solidFill>
                  <a:schemeClr val="tx1"/>
                </a:solidFill>
                <a:latin typeface="+mn-ea"/>
              </a:rPr>
              <a:t>i</a:t>
            </a:r>
            <a:r>
              <a:rPr lang="zh-CN" altLang="zh-CN" sz="2600" dirty="0">
                <a:solidFill>
                  <a:schemeClr val="tx1"/>
                </a:solidFill>
                <a:latin typeface="+mn-ea"/>
              </a:rPr>
              <a:t>个评价指标，</a:t>
            </a:r>
            <a:r>
              <a:rPr lang="en-US" altLang="zh-CN" sz="2600" i="1" dirty="0" err="1">
                <a:solidFill>
                  <a:schemeClr val="tx1"/>
                </a:solidFill>
                <a:latin typeface="+mn-ea"/>
              </a:rPr>
              <a:t>i</a:t>
            </a:r>
            <a:r>
              <a:rPr lang="en-US" altLang="zh-CN" sz="2600" dirty="0">
                <a:solidFill>
                  <a:schemeClr val="tx1"/>
                </a:solidFill>
                <a:latin typeface="+mn-ea"/>
              </a:rPr>
              <a:t>=1,2,3,…,</a:t>
            </a:r>
            <a:r>
              <a:rPr lang="en-US" altLang="zh-CN" sz="2600" i="1" dirty="0" err="1">
                <a:solidFill>
                  <a:schemeClr val="tx1"/>
                </a:solidFill>
                <a:latin typeface="+mn-ea"/>
              </a:rPr>
              <a:t>n</a:t>
            </a:r>
            <a:r>
              <a:rPr lang="en-US" altLang="zh-CN" sz="2600" dirty="0" err="1">
                <a:solidFill>
                  <a:schemeClr val="tx1"/>
                </a:solidFill>
                <a:latin typeface="+mn-ea"/>
              </a:rPr>
              <a:t>;</a:t>
            </a:r>
            <a:r>
              <a:rPr lang="en-US" altLang="zh-CN" sz="2600" i="1" dirty="0" err="1">
                <a:solidFill>
                  <a:schemeClr val="tx1"/>
                </a:solidFill>
                <a:latin typeface="+mn-ea"/>
              </a:rPr>
              <a:t>j</a:t>
            </a:r>
            <a:r>
              <a:rPr lang="zh-CN" altLang="zh-CN" sz="2600" dirty="0">
                <a:solidFill>
                  <a:schemeClr val="tx1"/>
                </a:solidFill>
                <a:latin typeface="+mn-ea"/>
              </a:rPr>
              <a:t>表示第</a:t>
            </a:r>
            <a:r>
              <a:rPr lang="en-US" altLang="zh-CN" sz="2600" i="1" dirty="0">
                <a:solidFill>
                  <a:schemeClr val="tx1"/>
                </a:solidFill>
                <a:latin typeface="+mn-ea"/>
              </a:rPr>
              <a:t>j</a:t>
            </a:r>
            <a:r>
              <a:rPr lang="zh-CN" altLang="zh-CN" sz="2600" dirty="0">
                <a:solidFill>
                  <a:schemeClr val="tx1"/>
                </a:solidFill>
                <a:latin typeface="+mn-ea"/>
              </a:rPr>
              <a:t>个参评单位，</a:t>
            </a:r>
            <a:r>
              <a:rPr lang="en-US" altLang="zh-CN" sz="2600" i="1" dirty="0">
                <a:solidFill>
                  <a:schemeClr val="tx1"/>
                </a:solidFill>
                <a:latin typeface="+mn-ea"/>
              </a:rPr>
              <a:t>j</a:t>
            </a:r>
            <a:r>
              <a:rPr lang="en-US" altLang="zh-CN" sz="2600" dirty="0">
                <a:solidFill>
                  <a:schemeClr val="tx1"/>
                </a:solidFill>
                <a:latin typeface="+mn-ea"/>
              </a:rPr>
              <a:t>=1,2,3,…</a:t>
            </a:r>
            <a:r>
              <a:rPr lang="en-US" altLang="zh-CN" sz="2600" i="1" dirty="0">
                <a:solidFill>
                  <a:schemeClr val="tx1"/>
                </a:solidFill>
                <a:latin typeface="+mn-ea"/>
              </a:rPr>
              <a:t>m</a:t>
            </a:r>
            <a:r>
              <a:rPr lang="zh-CN" altLang="zh-CN" sz="2600" dirty="0">
                <a:solidFill>
                  <a:schemeClr val="tx1"/>
                </a:solidFill>
                <a:latin typeface="+mn-ea"/>
              </a:rPr>
              <a:t>。</a:t>
            </a:r>
            <a:r>
              <a:rPr lang="en-US" altLang="zh-CN" sz="2600" i="1" dirty="0" err="1">
                <a:solidFill>
                  <a:schemeClr val="tx1"/>
                </a:solidFill>
                <a:latin typeface="+mn-ea"/>
              </a:rPr>
              <a:t>X</a:t>
            </a:r>
            <a:r>
              <a:rPr lang="en-US" altLang="zh-CN" sz="2600" i="1" baseline="-25000" dirty="0" err="1">
                <a:solidFill>
                  <a:schemeClr val="tx1"/>
                </a:solidFill>
                <a:latin typeface="+mn-ea"/>
              </a:rPr>
              <a:t>ij</a:t>
            </a:r>
            <a:r>
              <a:rPr lang="en-US" altLang="zh-CN" sz="2600" dirty="0">
                <a:solidFill>
                  <a:schemeClr val="tx1"/>
                </a:solidFill>
                <a:latin typeface="+mn-ea"/>
              </a:rPr>
              <a:t> </a:t>
            </a:r>
            <a:r>
              <a:rPr lang="zh-CN" altLang="zh-CN" sz="2600" dirty="0">
                <a:solidFill>
                  <a:schemeClr val="tx1"/>
                </a:solidFill>
                <a:latin typeface="+mn-ea"/>
              </a:rPr>
              <a:t>为第</a:t>
            </a:r>
            <a:r>
              <a:rPr lang="en-US" altLang="zh-CN" sz="2600" i="1" dirty="0">
                <a:solidFill>
                  <a:schemeClr val="tx1"/>
                </a:solidFill>
                <a:latin typeface="+mn-ea"/>
              </a:rPr>
              <a:t>j</a:t>
            </a:r>
            <a:r>
              <a:rPr lang="zh-CN" altLang="zh-CN" sz="2600" dirty="0">
                <a:solidFill>
                  <a:schemeClr val="tx1"/>
                </a:solidFill>
                <a:latin typeface="+mn-ea"/>
              </a:rPr>
              <a:t>个参评单位的第</a:t>
            </a:r>
            <a:r>
              <a:rPr lang="en-US" altLang="zh-CN" sz="2600" i="1" dirty="0" err="1">
                <a:solidFill>
                  <a:schemeClr val="tx1"/>
                </a:solidFill>
                <a:latin typeface="+mn-ea"/>
              </a:rPr>
              <a:t>i</a:t>
            </a:r>
            <a:r>
              <a:rPr lang="zh-CN" altLang="zh-CN" sz="2600" dirty="0">
                <a:solidFill>
                  <a:schemeClr val="tx1"/>
                </a:solidFill>
                <a:latin typeface="+mn-ea"/>
              </a:rPr>
              <a:t>个评价指标的实际值，</a:t>
            </a:r>
            <a:r>
              <a:rPr lang="en-US" altLang="zh-CN" sz="2600" i="1" dirty="0">
                <a:solidFill>
                  <a:schemeClr val="tx1"/>
                </a:solidFill>
                <a:latin typeface="+mn-ea"/>
              </a:rPr>
              <a:t>X</a:t>
            </a:r>
            <a:r>
              <a:rPr lang="en-US" altLang="zh-CN" sz="2600" i="1" baseline="-25000" dirty="0">
                <a:solidFill>
                  <a:schemeClr val="tx1"/>
                </a:solidFill>
                <a:latin typeface="+mn-ea"/>
              </a:rPr>
              <a:t>i</a:t>
            </a:r>
            <a:r>
              <a:rPr lang="en-US" altLang="zh-CN" sz="2600" baseline="-25000" dirty="0">
                <a:solidFill>
                  <a:schemeClr val="tx1"/>
                </a:solidFill>
                <a:latin typeface="+mn-ea"/>
              </a:rPr>
              <a:t>0</a:t>
            </a:r>
            <a:r>
              <a:rPr lang="zh-CN" altLang="zh-CN" sz="2600" dirty="0">
                <a:solidFill>
                  <a:schemeClr val="tx1"/>
                </a:solidFill>
                <a:latin typeface="+mn-ea"/>
              </a:rPr>
              <a:t>为第</a:t>
            </a:r>
            <a:r>
              <a:rPr lang="en-US" altLang="zh-CN" sz="2600" i="1" dirty="0" err="1">
                <a:solidFill>
                  <a:schemeClr val="tx1"/>
                </a:solidFill>
                <a:latin typeface="+mn-ea"/>
              </a:rPr>
              <a:t>i</a:t>
            </a:r>
            <a:r>
              <a:rPr lang="zh-CN" altLang="zh-CN" sz="2600" dirty="0">
                <a:solidFill>
                  <a:schemeClr val="tx1"/>
                </a:solidFill>
                <a:latin typeface="+mn-ea"/>
              </a:rPr>
              <a:t>项指标的最优值或标准值，它们可以是全国的先进水平或历史的最高水平，也可以根据经济发展规划而确定。权数</a:t>
            </a:r>
            <a:r>
              <a:rPr lang="en-US" altLang="zh-CN" sz="2600" i="1" dirty="0">
                <a:solidFill>
                  <a:schemeClr val="tx1"/>
                </a:solidFill>
                <a:latin typeface="+mn-ea"/>
              </a:rPr>
              <a:t>W</a:t>
            </a:r>
            <a:r>
              <a:rPr lang="en-US" altLang="zh-CN" sz="2600" i="1" baseline="-25000" dirty="0">
                <a:solidFill>
                  <a:schemeClr val="tx1"/>
                </a:solidFill>
                <a:latin typeface="+mn-ea"/>
              </a:rPr>
              <a:t>i</a:t>
            </a:r>
            <a:r>
              <a:rPr lang="zh-CN" altLang="zh-CN" sz="2600" dirty="0">
                <a:solidFill>
                  <a:schemeClr val="tx1"/>
                </a:solidFill>
                <a:latin typeface="+mn-ea"/>
              </a:rPr>
              <a:t>是根据各项评价指标在社会再生产过程中的重要程度分别确定相应的权数</a:t>
            </a:r>
            <a:r>
              <a:rPr lang="zh-CN" altLang="zh-CN" sz="2600" dirty="0" smtClean="0">
                <a:solidFill>
                  <a:schemeClr val="tx1"/>
                </a:solidFill>
                <a:latin typeface="+mn-ea"/>
              </a:rPr>
              <a:t>。</a:t>
            </a:r>
            <a:endParaRPr lang="en-US" altLang="zh-CN" sz="2600" dirty="0" smtClean="0">
              <a:solidFill>
                <a:schemeClr val="tx1"/>
              </a:solidFill>
              <a:latin typeface="+mn-ea"/>
            </a:endParaRPr>
          </a:p>
          <a:p>
            <a:pPr algn="l"/>
            <a:r>
              <a:rPr lang="en-US" altLang="zh-CN" sz="2600" dirty="0">
                <a:solidFill>
                  <a:schemeClr val="tx1"/>
                </a:solidFill>
                <a:latin typeface="+mn-ea"/>
              </a:rPr>
              <a:t> </a:t>
            </a:r>
            <a:r>
              <a:rPr lang="en-US" altLang="zh-CN" sz="2600" dirty="0" smtClean="0">
                <a:solidFill>
                  <a:schemeClr val="tx1"/>
                </a:solidFill>
                <a:latin typeface="+mn-ea"/>
              </a:rPr>
              <a:t>            </a:t>
            </a:r>
            <a:r>
              <a:rPr lang="en-US" altLang="zh-CN" sz="2600" i="1" dirty="0" err="1" smtClean="0">
                <a:solidFill>
                  <a:srgbClr val="FF0000"/>
                </a:solidFill>
                <a:latin typeface="+mn-ea"/>
              </a:rPr>
              <a:t>S</a:t>
            </a:r>
            <a:r>
              <a:rPr lang="en-US" altLang="zh-CN" sz="2600" i="1" baseline="-25000" dirty="0" err="1" smtClean="0">
                <a:solidFill>
                  <a:srgbClr val="FF0000"/>
                </a:solidFill>
                <a:latin typeface="+mn-ea"/>
              </a:rPr>
              <a:t>j</a:t>
            </a:r>
            <a:r>
              <a:rPr lang="zh-CN" altLang="zh-CN" sz="2600" dirty="0">
                <a:solidFill>
                  <a:srgbClr val="FF0000"/>
                </a:solidFill>
                <a:latin typeface="+mn-ea"/>
              </a:rPr>
              <a:t>值越小，与最优值越接近，表明效益越佳； </a:t>
            </a:r>
            <a:r>
              <a:rPr lang="en-US" altLang="zh-CN" sz="2600" i="1" dirty="0" err="1">
                <a:solidFill>
                  <a:srgbClr val="FF0000"/>
                </a:solidFill>
                <a:latin typeface="+mn-ea"/>
              </a:rPr>
              <a:t>S</a:t>
            </a:r>
            <a:r>
              <a:rPr lang="en-US" altLang="zh-CN" sz="2600" i="1" baseline="-25000" dirty="0" err="1">
                <a:solidFill>
                  <a:srgbClr val="FF0000"/>
                </a:solidFill>
                <a:latin typeface="+mn-ea"/>
              </a:rPr>
              <a:t>j</a:t>
            </a:r>
            <a:r>
              <a:rPr lang="zh-CN" altLang="zh-CN" sz="2600" dirty="0">
                <a:solidFill>
                  <a:srgbClr val="FF0000"/>
                </a:solidFill>
                <a:latin typeface="+mn-ea"/>
              </a:rPr>
              <a:t>值越大，越远离最优值，表明效益越低</a:t>
            </a:r>
            <a:r>
              <a:rPr lang="zh-CN" altLang="zh-CN" sz="2600" dirty="0" smtClean="0">
                <a:solidFill>
                  <a:srgbClr val="FF0000"/>
                </a:solidFill>
                <a:latin typeface="+mn-ea"/>
              </a:rPr>
              <a:t>。</a:t>
            </a:r>
            <a:endParaRPr lang="en-US" altLang="zh-CN" sz="2600" dirty="0">
              <a:solidFill>
                <a:srgbClr val="FF0000"/>
              </a:solidFill>
              <a:latin typeface="+mn-ea"/>
            </a:endParaRPr>
          </a:p>
          <a:p>
            <a:pPr algn="l"/>
            <a:r>
              <a:rPr lang="zh-CN" altLang="en-US" sz="2600" dirty="0" smtClean="0">
                <a:solidFill>
                  <a:srgbClr val="FF0000"/>
                </a:solidFill>
                <a:latin typeface="+mn-ea"/>
              </a:rPr>
              <a:t>示例见书本       </a:t>
            </a:r>
            <a:endParaRPr lang="en-US" altLang="zh-CN" sz="2600" dirty="0" smtClean="0">
              <a:solidFill>
                <a:srgbClr val="FF0000"/>
              </a:solidFill>
              <a:latin typeface="+mn-ea"/>
            </a:endParaRPr>
          </a:p>
          <a:p>
            <a:pPr algn="l"/>
            <a:r>
              <a:rPr lang="en-US" altLang="zh-CN" sz="2600" dirty="0">
                <a:solidFill>
                  <a:srgbClr val="FF0000"/>
                </a:solidFill>
                <a:latin typeface="+mn-ea"/>
              </a:rPr>
              <a:t> </a:t>
            </a:r>
            <a:r>
              <a:rPr lang="en-US" altLang="zh-CN" sz="2600" dirty="0" smtClean="0">
                <a:solidFill>
                  <a:srgbClr val="FF0000"/>
                </a:solidFill>
                <a:latin typeface="+mn-ea"/>
              </a:rPr>
              <a:t>           </a:t>
            </a:r>
            <a:r>
              <a:rPr lang="zh-CN" altLang="en-US" sz="2600" dirty="0" smtClean="0">
                <a:solidFill>
                  <a:srgbClr val="FF0000"/>
                </a:solidFill>
                <a:latin typeface="+mn-ea"/>
              </a:rPr>
              <a:t>课本上</a:t>
            </a:r>
            <a:r>
              <a:rPr lang="zh-CN" altLang="zh-CN" sz="2600" dirty="0" smtClean="0">
                <a:solidFill>
                  <a:schemeClr val="tx1"/>
                </a:solidFill>
                <a:latin typeface="+mn-ea"/>
              </a:rPr>
              <a:t>表</a:t>
            </a:r>
            <a:r>
              <a:rPr lang="en-US" altLang="zh-CN" sz="2600" dirty="0">
                <a:solidFill>
                  <a:schemeClr val="tx1"/>
                </a:solidFill>
                <a:latin typeface="+mn-ea"/>
              </a:rPr>
              <a:t>15-10</a:t>
            </a:r>
            <a:r>
              <a:rPr lang="zh-CN" altLang="zh-CN" sz="2600" dirty="0">
                <a:solidFill>
                  <a:schemeClr val="tx1"/>
                </a:solidFill>
                <a:latin typeface="+mn-ea"/>
              </a:rPr>
              <a:t>是在表</a:t>
            </a:r>
            <a:r>
              <a:rPr lang="en-US" altLang="zh-CN" sz="2600" dirty="0">
                <a:solidFill>
                  <a:schemeClr val="tx1"/>
                </a:solidFill>
                <a:latin typeface="+mn-ea"/>
              </a:rPr>
              <a:t>15-2</a:t>
            </a:r>
            <a:r>
              <a:rPr lang="zh-CN" altLang="zh-CN" sz="2600" dirty="0">
                <a:solidFill>
                  <a:schemeClr val="tx1"/>
                </a:solidFill>
                <a:latin typeface="+mn-ea"/>
              </a:rPr>
              <a:t>相对化无量纲化后，利用最优距离法计算的综合</a:t>
            </a:r>
            <a:r>
              <a:rPr lang="zh-CN" altLang="zh-CN" sz="2600" dirty="0" smtClean="0">
                <a:solidFill>
                  <a:schemeClr val="tx1"/>
                </a:solidFill>
                <a:latin typeface="+mn-ea"/>
              </a:rPr>
              <a:t>值</a:t>
            </a:r>
            <a:r>
              <a:rPr lang="zh-CN" altLang="en-US" sz="2600" dirty="0" smtClean="0">
                <a:solidFill>
                  <a:schemeClr val="tx1"/>
                </a:solidFill>
                <a:latin typeface="+mn-ea"/>
              </a:rPr>
              <a:t>。</a:t>
            </a:r>
            <a:endParaRPr lang="zh-CN" altLang="zh-CN" sz="2600" dirty="0">
              <a:solidFill>
                <a:schemeClr val="tx1"/>
              </a:solidFill>
              <a:latin typeface="+mn-ea"/>
            </a:endParaRPr>
          </a:p>
          <a:p>
            <a:pPr algn="l"/>
            <a:endParaRPr lang="zh-CN" altLang="en-US" sz="2800" dirty="0">
              <a:solidFill>
                <a:schemeClr val="tx1"/>
              </a:solidFill>
              <a:latin typeface="+mn-ea"/>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681770168"/>
              </p:ext>
            </p:extLst>
          </p:nvPr>
        </p:nvGraphicFramePr>
        <p:xfrm>
          <a:off x="2339752" y="620688"/>
          <a:ext cx="473546" cy="676494"/>
        </p:xfrm>
        <a:graphic>
          <a:graphicData uri="http://schemas.openxmlformats.org/presentationml/2006/ole">
            <mc:AlternateContent xmlns:mc="http://schemas.openxmlformats.org/markup-compatibility/2006">
              <mc:Choice xmlns:v="urn:schemas-microsoft-com:vml" Requires="v">
                <p:oleObj spid="_x0000_s30814" name="公式" r:id="rId3" imgW="177480" imgH="253800" progId="Equation.3">
                  <p:embed/>
                </p:oleObj>
              </mc:Choice>
              <mc:Fallback>
                <p:oleObj name="公式" r:id="rId3" imgW="177480" imgH="2538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620688"/>
                        <a:ext cx="473546" cy="676494"/>
                      </a:xfrm>
                      <a:prstGeom prst="rect">
                        <a:avLst/>
                      </a:prstGeom>
                      <a:noFill/>
                      <a:ln>
                        <a:noFill/>
                      </a:ln>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3059955029"/>
              </p:ext>
            </p:extLst>
          </p:nvPr>
        </p:nvGraphicFramePr>
        <p:xfrm>
          <a:off x="7020272" y="620688"/>
          <a:ext cx="1799995" cy="620688"/>
        </p:xfrm>
        <a:graphic>
          <a:graphicData uri="http://schemas.openxmlformats.org/presentationml/2006/ole">
            <mc:AlternateContent xmlns:mc="http://schemas.openxmlformats.org/markup-compatibility/2006">
              <mc:Choice xmlns:v="urn:schemas-microsoft-com:vml" Requires="v">
                <p:oleObj spid="_x0000_s30815" name="公式" r:id="rId5" imgW="736560" imgH="253800" progId="Equation.3">
                  <p:embed/>
                </p:oleObj>
              </mc:Choice>
              <mc:Fallback>
                <p:oleObj name="公式" r:id="rId5" imgW="736560" imgH="2538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20272" y="620688"/>
                        <a:ext cx="1799995" cy="620688"/>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9969214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1026"/>
          <p:cNvSpPr>
            <a:spLocks noChangeArrowheads="1"/>
          </p:cNvSpPr>
          <p:nvPr/>
        </p:nvSpPr>
        <p:spPr bwMode="auto">
          <a:xfrm>
            <a:off x="2124075" y="404813"/>
            <a:ext cx="5486400" cy="1143000"/>
          </a:xfrm>
          <a:prstGeom prst="rect">
            <a:avLst/>
          </a:prstGeom>
          <a:noFill/>
          <a:ln>
            <a:noFill/>
          </a:ln>
          <a:effectLst/>
          <a:extLst>
            <a:ext uri="{909E8E84-426E-40DD-AFC4-6F175D3DCCD1}">
              <a14:hiddenFill xmlns:a14="http://schemas.microsoft.com/office/drawing/2010/main">
                <a:solidFill>
                  <a:srgbClr val="CC00CC"/>
                </a:solidFill>
              </a14:hiddenFill>
            </a:ext>
            <a:ext uri="{91240B29-F687-4F45-9708-019B960494DF}">
              <a14:hiddenLine xmlns:a14="http://schemas.microsoft.com/office/drawing/2010/main" w="127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nchor="ctr"/>
          <a:lstStyle/>
          <a:p>
            <a:pPr algn="ctr"/>
            <a:r>
              <a:rPr kumimoji="1" lang="zh-CN" altLang="en-US" sz="6000" b="1">
                <a:latin typeface="Book Antiqua" pitchFamily="18" charset="0"/>
              </a:rPr>
              <a:t>谢　谢　！</a:t>
            </a:r>
          </a:p>
        </p:txBody>
      </p:sp>
      <p:pic>
        <p:nvPicPr>
          <p:cNvPr id="49155" name="Picture 1027" descr="PE07677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2057400"/>
            <a:ext cx="3800475"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5729236"/>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241470" y="2492896"/>
            <a:ext cx="8424936" cy="4869160"/>
          </a:xfrm>
        </p:spPr>
        <p:txBody>
          <a:bodyPr>
            <a:noAutofit/>
          </a:bodyPr>
          <a:lstStyle/>
          <a:p>
            <a:pPr algn="l"/>
            <a:r>
              <a:rPr lang="zh-CN" altLang="en-US" sz="2800" b="1" dirty="0">
                <a:solidFill>
                  <a:srgbClr val="FF0000"/>
                </a:solidFill>
                <a:latin typeface="+mn-ea"/>
              </a:rPr>
              <a:t>基本</a:t>
            </a:r>
            <a:r>
              <a:rPr lang="zh-CN" altLang="en-US" sz="2800" b="1" dirty="0" smtClean="0">
                <a:solidFill>
                  <a:srgbClr val="FF0000"/>
                </a:solidFill>
                <a:latin typeface="+mn-ea"/>
              </a:rPr>
              <a:t>概念：</a:t>
            </a:r>
            <a:endParaRPr lang="en-US" altLang="zh-CN" sz="2800" b="1" dirty="0" smtClean="0">
              <a:solidFill>
                <a:srgbClr val="FF0000"/>
              </a:solidFill>
              <a:latin typeface="+mn-ea"/>
            </a:endParaRPr>
          </a:p>
          <a:p>
            <a:pPr algn="l"/>
            <a:r>
              <a:rPr lang="zh-CN" altLang="en-US" sz="2800" dirty="0" smtClean="0">
                <a:solidFill>
                  <a:schemeClr val="tx1"/>
                </a:solidFill>
                <a:latin typeface="+mn-ea"/>
              </a:rPr>
              <a:t>        统计</a:t>
            </a:r>
            <a:r>
              <a:rPr lang="zh-CN" altLang="en-US" sz="2800" dirty="0">
                <a:solidFill>
                  <a:schemeClr val="tx1"/>
                </a:solidFill>
                <a:latin typeface="+mn-ea"/>
              </a:rPr>
              <a:t>综合评价是根据研究的目的，对所研究的社会经济对象及其组成部分的数量规模大小、水平高低、速度快慢、质变程度及内部协调状况做出定量的判断，利用反映现象总体的指标体系，结合各种定性材料、构建综合评价模型，求得综合评价值，</a:t>
            </a:r>
            <a:r>
              <a:rPr lang="zh-CN" altLang="en-US" sz="2800" dirty="0">
                <a:solidFill>
                  <a:srgbClr val="FF0000"/>
                </a:solidFill>
                <a:latin typeface="+mn-ea"/>
              </a:rPr>
              <a:t>对被评现象做出明确评定和排序的一种统计分析方法</a:t>
            </a:r>
            <a:r>
              <a:rPr lang="zh-CN" altLang="en-US" sz="2800" dirty="0">
                <a:solidFill>
                  <a:schemeClr val="tx1"/>
                </a:solidFill>
                <a:latin typeface="+mn-ea"/>
              </a:rPr>
              <a:t>。</a:t>
            </a:r>
          </a:p>
        </p:txBody>
      </p:sp>
      <p:sp>
        <p:nvSpPr>
          <p:cNvPr id="4"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§15.1  </a:t>
            </a:r>
            <a:r>
              <a:rPr lang="zh-CN" altLang="en-US" sz="3200" b="1" dirty="0" smtClean="0">
                <a:solidFill>
                  <a:schemeClr val="tx1"/>
                </a:solidFill>
                <a:latin typeface="Garamond" pitchFamily="18" charset="0"/>
              </a:rPr>
              <a:t>统计综合评价概述</a:t>
            </a:r>
            <a:endParaRPr lang="zh-CN" altLang="en-US" sz="3200" b="1" dirty="0">
              <a:solidFill>
                <a:schemeClr val="tx1"/>
              </a:solidFill>
              <a:latin typeface="Garamond" pitchFamily="18" charset="0"/>
            </a:endParaRPr>
          </a:p>
        </p:txBody>
      </p:sp>
      <p:sp>
        <p:nvSpPr>
          <p:cNvPr id="6" name="Rectangle 2"/>
          <p:cNvSpPr txBox="1">
            <a:spLocks noChangeArrowheads="1"/>
          </p:cNvSpPr>
          <p:nvPr/>
        </p:nvSpPr>
        <p:spPr>
          <a:xfrm>
            <a:off x="611560" y="1445565"/>
            <a:ext cx="7772400" cy="792089"/>
          </a:xfrm>
          <a:prstGeom prst="rect">
            <a:avLst/>
          </a:prstGeom>
        </p:spPr>
        <p:txBody>
          <a:bodyPr vert="horz" lIns="91440" tIns="45720" rIns="91440" bIns="45720" rtlCol="0" anchor="b">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3200" dirty="0" smtClean="0">
                <a:solidFill>
                  <a:srgbClr val="FF0000"/>
                </a:solidFill>
                <a:latin typeface="+mn-ea"/>
                <a:ea typeface="+mn-ea"/>
              </a:rPr>
              <a:t>15.1.1</a:t>
            </a: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统计综合评价</a:t>
            </a:r>
            <a:r>
              <a:rPr lang="zh-CN" altLang="en-US" sz="3200" b="1" dirty="0" smtClean="0">
                <a:solidFill>
                  <a:srgbClr val="FF0000"/>
                </a:solidFill>
                <a:latin typeface="+mn-ea"/>
                <a:ea typeface="+mn-ea"/>
              </a:rPr>
              <a:t>基本概念</a:t>
            </a:r>
            <a:endParaRPr lang="zh-CN" altLang="en-US" sz="3200" b="1" dirty="0" smtClean="0">
              <a:solidFill>
                <a:srgbClr val="FF0000"/>
              </a:solidFill>
              <a:latin typeface="+mn-ea"/>
              <a:ea typeface="+mn-ea"/>
            </a:endParaRPr>
          </a:p>
        </p:txBody>
      </p:sp>
    </p:spTree>
    <p:extLst>
      <p:ext uri="{BB962C8B-B14F-4D97-AF65-F5344CB8AC3E}">
        <p14:creationId xmlns:p14="http://schemas.microsoft.com/office/powerpoint/2010/main" val="42461376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79512" y="2564904"/>
            <a:ext cx="7772400" cy="604664"/>
          </a:xfrm>
        </p:spPr>
        <p:txBody>
          <a:bodyPr>
            <a:normAutofit/>
          </a:bodyPr>
          <a:lstStyle/>
          <a:p>
            <a:pPr algn="l"/>
            <a:r>
              <a:rPr lang="zh-CN" altLang="en-US" sz="2800" b="1" dirty="0" smtClean="0">
                <a:solidFill>
                  <a:srgbClr val="FF0000"/>
                </a:solidFill>
                <a:latin typeface="+mn-ea"/>
                <a:ea typeface="+mn-ea"/>
              </a:rPr>
              <a:t>统计</a:t>
            </a:r>
            <a:r>
              <a:rPr lang="zh-CN" altLang="en-US" sz="2800" b="1" dirty="0">
                <a:solidFill>
                  <a:srgbClr val="FF0000"/>
                </a:solidFill>
                <a:latin typeface="+mn-ea"/>
                <a:ea typeface="+mn-ea"/>
              </a:rPr>
              <a:t>综合评价的特点 </a:t>
            </a:r>
          </a:p>
        </p:txBody>
      </p:sp>
      <p:sp>
        <p:nvSpPr>
          <p:cNvPr id="3" name="副标题 2"/>
          <p:cNvSpPr>
            <a:spLocks noGrp="1"/>
          </p:cNvSpPr>
          <p:nvPr>
            <p:ph type="subTitle" idx="1"/>
          </p:nvPr>
        </p:nvSpPr>
        <p:spPr>
          <a:xfrm>
            <a:off x="539552" y="3212976"/>
            <a:ext cx="8136904" cy="3384376"/>
          </a:xfrm>
        </p:spPr>
        <p:txBody>
          <a:bodyPr>
            <a:noAutofit/>
          </a:bodyPr>
          <a:lstStyle/>
          <a:p>
            <a:pPr algn="l"/>
            <a:r>
              <a:rPr lang="en-US" altLang="zh-CN" sz="2800" dirty="0" smtClean="0">
                <a:solidFill>
                  <a:schemeClr val="tx1"/>
                </a:solidFill>
              </a:rPr>
              <a:t>               1</a:t>
            </a:r>
            <a:r>
              <a:rPr lang="zh-CN" altLang="en-US" sz="2800" dirty="0">
                <a:solidFill>
                  <a:schemeClr val="tx1"/>
                </a:solidFill>
              </a:rPr>
              <a:t>、</a:t>
            </a:r>
            <a:r>
              <a:rPr lang="zh-CN" altLang="en-US" sz="2800" dirty="0" smtClean="0">
                <a:solidFill>
                  <a:schemeClr val="tx1"/>
                </a:solidFill>
              </a:rPr>
              <a:t>综合性</a:t>
            </a:r>
            <a:r>
              <a:rPr lang="zh-CN" altLang="en-US" sz="2800" dirty="0" smtClean="0">
                <a:solidFill>
                  <a:schemeClr val="tx1"/>
                </a:solidFill>
              </a:rPr>
              <a:t/>
            </a:r>
            <a:br>
              <a:rPr lang="zh-CN" altLang="en-US" sz="2800" dirty="0" smtClean="0">
                <a:solidFill>
                  <a:schemeClr val="tx1"/>
                </a:solidFill>
              </a:rPr>
            </a:br>
            <a:r>
              <a:rPr lang="zh-CN" altLang="en-US" sz="2800" dirty="0" smtClean="0">
                <a:solidFill>
                  <a:schemeClr val="tx1"/>
                </a:solidFill>
              </a:rPr>
              <a:t>               </a:t>
            </a:r>
            <a:r>
              <a:rPr lang="en-US" altLang="zh-CN" sz="2800" dirty="0" smtClean="0">
                <a:solidFill>
                  <a:schemeClr val="tx1"/>
                </a:solidFill>
              </a:rPr>
              <a:t>2</a:t>
            </a:r>
            <a:r>
              <a:rPr lang="zh-CN" altLang="en-US" sz="2800" dirty="0" smtClean="0">
                <a:solidFill>
                  <a:schemeClr val="tx1"/>
                </a:solidFill>
              </a:rPr>
              <a:t>、可比</a:t>
            </a:r>
            <a:r>
              <a:rPr lang="zh-CN" altLang="en-US" sz="2800" dirty="0" smtClean="0">
                <a:solidFill>
                  <a:schemeClr val="tx1"/>
                </a:solidFill>
              </a:rPr>
              <a:t>性</a:t>
            </a:r>
            <a:r>
              <a:rPr lang="zh-CN" altLang="en-US" sz="2800" dirty="0" smtClean="0">
                <a:solidFill>
                  <a:schemeClr val="tx1"/>
                </a:solidFill>
              </a:rPr>
              <a:t/>
            </a:r>
            <a:br>
              <a:rPr lang="zh-CN" altLang="en-US" sz="2800" dirty="0" smtClean="0">
                <a:solidFill>
                  <a:schemeClr val="tx1"/>
                </a:solidFill>
              </a:rPr>
            </a:br>
            <a:r>
              <a:rPr lang="zh-CN" altLang="en-US" sz="2800" dirty="0" smtClean="0">
                <a:solidFill>
                  <a:schemeClr val="tx1"/>
                </a:solidFill>
              </a:rPr>
              <a:t>               </a:t>
            </a:r>
            <a:r>
              <a:rPr lang="en-US" altLang="zh-CN" sz="2800" dirty="0" smtClean="0">
                <a:solidFill>
                  <a:schemeClr val="tx1"/>
                </a:solidFill>
              </a:rPr>
              <a:t>3</a:t>
            </a:r>
            <a:r>
              <a:rPr lang="zh-CN" altLang="en-US" sz="2800" dirty="0" smtClean="0">
                <a:solidFill>
                  <a:schemeClr val="tx1"/>
                </a:solidFill>
              </a:rPr>
              <a:t>、变动</a:t>
            </a:r>
            <a:r>
              <a:rPr lang="zh-CN" altLang="en-US" sz="2800" dirty="0" smtClean="0">
                <a:solidFill>
                  <a:schemeClr val="tx1"/>
                </a:solidFill>
              </a:rPr>
              <a:t>性</a:t>
            </a:r>
            <a:r>
              <a:rPr lang="zh-CN" altLang="en-US" sz="2800" dirty="0" smtClean="0">
                <a:solidFill>
                  <a:schemeClr val="tx1"/>
                </a:solidFill>
              </a:rPr>
              <a:t/>
            </a:r>
            <a:br>
              <a:rPr lang="zh-CN" altLang="en-US" sz="2800" dirty="0" smtClean="0">
                <a:solidFill>
                  <a:schemeClr val="tx1"/>
                </a:solidFill>
              </a:rPr>
            </a:br>
            <a:r>
              <a:rPr lang="zh-CN" altLang="en-US" sz="2800" dirty="0" smtClean="0">
                <a:solidFill>
                  <a:schemeClr val="tx1"/>
                </a:solidFill>
              </a:rPr>
              <a:t>              </a:t>
            </a:r>
            <a:r>
              <a:rPr lang="zh-CN" altLang="en-US" sz="2800" dirty="0" smtClean="0">
                <a:solidFill>
                  <a:schemeClr val="tx1"/>
                </a:solidFill>
              </a:rPr>
              <a:t> </a:t>
            </a:r>
            <a:r>
              <a:rPr lang="en-US" altLang="zh-CN" sz="2800" dirty="0" smtClean="0">
                <a:solidFill>
                  <a:schemeClr val="tx1"/>
                </a:solidFill>
              </a:rPr>
              <a:t>4</a:t>
            </a:r>
            <a:r>
              <a:rPr lang="zh-CN" altLang="en-US" sz="2800" dirty="0" smtClean="0">
                <a:solidFill>
                  <a:schemeClr val="tx1"/>
                </a:solidFill>
              </a:rPr>
              <a:t>、局限性</a:t>
            </a:r>
            <a:endParaRPr lang="en-US" altLang="zh-CN" sz="2800" dirty="0" smtClean="0">
              <a:solidFill>
                <a:schemeClr val="tx1"/>
              </a:solidFill>
            </a:endParaRPr>
          </a:p>
          <a:p>
            <a:pPr algn="l"/>
            <a:r>
              <a:rPr lang="zh-CN" altLang="en-US" sz="2800" dirty="0">
                <a:solidFill>
                  <a:schemeClr val="tx1"/>
                </a:solidFill>
              </a:rPr>
              <a:t/>
            </a:r>
            <a:br>
              <a:rPr lang="zh-CN" altLang="en-US" sz="2800" dirty="0">
                <a:solidFill>
                  <a:schemeClr val="tx1"/>
                </a:solidFill>
              </a:rPr>
            </a:br>
            <a:r>
              <a:rPr lang="zh-CN" altLang="en-US" sz="2800" dirty="0" smtClean="0">
                <a:solidFill>
                  <a:schemeClr val="tx1"/>
                </a:solidFill>
              </a:rPr>
              <a:t>       </a:t>
            </a:r>
            <a:r>
              <a:rPr lang="zh-CN" altLang="en-US" sz="2800" dirty="0" smtClean="0">
                <a:solidFill>
                  <a:srgbClr val="FF0000"/>
                </a:solidFill>
              </a:rPr>
              <a:t>综合</a:t>
            </a:r>
            <a:r>
              <a:rPr lang="zh-CN" altLang="en-US" sz="2800" dirty="0">
                <a:solidFill>
                  <a:srgbClr val="FF0000"/>
                </a:solidFill>
              </a:rPr>
              <a:t>评价结果不具有唯一性；综合评价结果具有相对性；综合评价结果带有主观性。 </a:t>
            </a:r>
          </a:p>
        </p:txBody>
      </p:sp>
      <p:sp>
        <p:nvSpPr>
          <p:cNvPr id="4" name="Rectangle 2"/>
          <p:cNvSpPr txBox="1">
            <a:spLocks noChangeArrowheads="1"/>
          </p:cNvSpPr>
          <p:nvPr/>
        </p:nvSpPr>
        <p:spPr>
          <a:xfrm>
            <a:off x="467544" y="1484784"/>
            <a:ext cx="7772400" cy="792089"/>
          </a:xfrm>
          <a:prstGeom prst="rect">
            <a:avLst/>
          </a:prstGeom>
        </p:spPr>
        <p:txBody>
          <a:bodyPr vert="horz" lIns="91440" tIns="45720" rIns="91440" bIns="45720" rtlCol="0" anchor="b">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3200" dirty="0" smtClean="0">
                <a:solidFill>
                  <a:srgbClr val="FF0000"/>
                </a:solidFill>
                <a:latin typeface="+mn-ea"/>
                <a:ea typeface="+mn-ea"/>
              </a:rPr>
              <a:t>15.1.2 </a:t>
            </a: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统计综合评价的</a:t>
            </a:r>
            <a:r>
              <a:rPr lang="zh-CN" altLang="en-US" sz="3200" b="1" dirty="0" smtClean="0">
                <a:solidFill>
                  <a:srgbClr val="FF0000"/>
                </a:solidFill>
                <a:latin typeface="+mn-ea"/>
                <a:ea typeface="+mn-ea"/>
              </a:rPr>
              <a:t>特点</a:t>
            </a:r>
            <a:endParaRPr lang="zh-CN" altLang="en-US" sz="3200" b="1" dirty="0" smtClean="0">
              <a:solidFill>
                <a:srgbClr val="FF0000"/>
              </a:solidFill>
              <a:latin typeface="+mn-ea"/>
              <a:ea typeface="+mn-ea"/>
            </a:endParaRPr>
          </a:p>
        </p:txBody>
      </p:sp>
      <p:sp>
        <p:nvSpPr>
          <p:cNvPr id="5"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§15.1  </a:t>
            </a:r>
            <a:r>
              <a:rPr lang="zh-CN" altLang="en-US" sz="3200" b="1" dirty="0" smtClean="0">
                <a:solidFill>
                  <a:schemeClr val="tx1"/>
                </a:solidFill>
                <a:latin typeface="Garamond" pitchFamily="18" charset="0"/>
              </a:rPr>
              <a:t>统计综合评价概述</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424613762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755576" y="2132856"/>
            <a:ext cx="8064896" cy="3888432"/>
          </a:xfrm>
        </p:spPr>
        <p:txBody>
          <a:bodyPr>
            <a:noAutofit/>
          </a:bodyPr>
          <a:lstStyle/>
          <a:p>
            <a:pPr algn="l"/>
            <a:endParaRPr lang="en-US" altLang="zh-CN" sz="2600" dirty="0" smtClean="0">
              <a:solidFill>
                <a:schemeClr val="tx1"/>
              </a:solidFill>
              <a:latin typeface="+mn-ea"/>
            </a:endParaRPr>
          </a:p>
          <a:p>
            <a:pPr algn="l"/>
            <a:r>
              <a:rPr lang="en-US" altLang="zh-CN" sz="2600" dirty="0" smtClean="0">
                <a:solidFill>
                  <a:schemeClr val="tx1"/>
                </a:solidFill>
                <a:latin typeface="+mn-ea"/>
              </a:rPr>
              <a:t>1</a:t>
            </a:r>
            <a:r>
              <a:rPr lang="zh-CN" altLang="zh-CN" sz="2600" dirty="0">
                <a:solidFill>
                  <a:schemeClr val="tx1"/>
                </a:solidFill>
                <a:latin typeface="+mn-ea"/>
              </a:rPr>
              <a:t>、明确评价的目标，确定评价指标</a:t>
            </a:r>
            <a:r>
              <a:rPr lang="zh-CN" altLang="zh-CN" sz="2600" dirty="0" smtClean="0">
                <a:solidFill>
                  <a:schemeClr val="tx1"/>
                </a:solidFill>
                <a:latin typeface="+mn-ea"/>
              </a:rPr>
              <a:t>体系</a:t>
            </a:r>
            <a:endParaRPr lang="en-US" altLang="zh-CN" sz="2600" dirty="0" smtClean="0">
              <a:solidFill>
                <a:schemeClr val="tx1"/>
              </a:solidFill>
              <a:latin typeface="+mn-ea"/>
            </a:endParaRPr>
          </a:p>
          <a:p>
            <a:pPr algn="l"/>
            <a:endParaRPr lang="zh-CN" altLang="zh-CN" sz="2600" dirty="0">
              <a:solidFill>
                <a:schemeClr val="tx1"/>
              </a:solidFill>
              <a:latin typeface="+mn-ea"/>
            </a:endParaRPr>
          </a:p>
          <a:p>
            <a:pPr algn="l"/>
            <a:r>
              <a:rPr lang="en-US" altLang="zh-CN" sz="2600" dirty="0">
                <a:solidFill>
                  <a:schemeClr val="tx1"/>
                </a:solidFill>
                <a:latin typeface="+mn-ea"/>
              </a:rPr>
              <a:t>2</a:t>
            </a:r>
            <a:r>
              <a:rPr lang="zh-CN" altLang="zh-CN" sz="2600" dirty="0">
                <a:solidFill>
                  <a:schemeClr val="tx1"/>
                </a:solidFill>
                <a:latin typeface="+mn-ea"/>
              </a:rPr>
              <a:t>、评价指标的无量纲</a:t>
            </a:r>
            <a:r>
              <a:rPr lang="zh-CN" altLang="zh-CN" sz="2600" dirty="0" smtClean="0">
                <a:solidFill>
                  <a:schemeClr val="tx1"/>
                </a:solidFill>
                <a:latin typeface="+mn-ea"/>
              </a:rPr>
              <a:t>化</a:t>
            </a:r>
            <a:endParaRPr lang="en-US" altLang="zh-CN" sz="2600" dirty="0" smtClean="0">
              <a:solidFill>
                <a:schemeClr val="tx1"/>
              </a:solidFill>
              <a:latin typeface="+mn-ea"/>
            </a:endParaRPr>
          </a:p>
          <a:p>
            <a:pPr algn="l"/>
            <a:endParaRPr lang="zh-CN" altLang="zh-CN" sz="2600" dirty="0">
              <a:solidFill>
                <a:schemeClr val="tx1"/>
              </a:solidFill>
              <a:latin typeface="+mn-ea"/>
            </a:endParaRPr>
          </a:p>
          <a:p>
            <a:pPr algn="l"/>
            <a:r>
              <a:rPr lang="en-US" altLang="zh-CN" sz="2600" dirty="0">
                <a:solidFill>
                  <a:schemeClr val="tx1"/>
                </a:solidFill>
                <a:latin typeface="+mn-ea"/>
              </a:rPr>
              <a:t>3</a:t>
            </a:r>
            <a:r>
              <a:rPr lang="zh-CN" altLang="zh-CN" sz="2600" dirty="0">
                <a:solidFill>
                  <a:schemeClr val="tx1"/>
                </a:solidFill>
                <a:latin typeface="+mn-ea"/>
              </a:rPr>
              <a:t>、确定各评价指标的权重</a:t>
            </a:r>
            <a:r>
              <a:rPr lang="zh-CN" altLang="zh-CN" sz="2600" dirty="0" smtClean="0">
                <a:solidFill>
                  <a:schemeClr val="tx1"/>
                </a:solidFill>
                <a:latin typeface="+mn-ea"/>
              </a:rPr>
              <a:t>系数</a:t>
            </a:r>
            <a:endParaRPr lang="en-US" altLang="zh-CN" sz="2600" dirty="0" smtClean="0">
              <a:solidFill>
                <a:schemeClr val="tx1"/>
              </a:solidFill>
              <a:latin typeface="+mn-ea"/>
            </a:endParaRPr>
          </a:p>
          <a:p>
            <a:pPr algn="l"/>
            <a:endParaRPr lang="zh-CN" altLang="zh-CN" sz="2600" dirty="0">
              <a:solidFill>
                <a:schemeClr val="tx1"/>
              </a:solidFill>
              <a:latin typeface="+mn-ea"/>
            </a:endParaRPr>
          </a:p>
          <a:p>
            <a:pPr algn="l"/>
            <a:r>
              <a:rPr lang="en-US" altLang="zh-CN" sz="2600" dirty="0">
                <a:solidFill>
                  <a:schemeClr val="tx1"/>
                </a:solidFill>
                <a:latin typeface="+mn-ea"/>
              </a:rPr>
              <a:t>4</a:t>
            </a:r>
            <a:r>
              <a:rPr lang="zh-CN" altLang="zh-CN" sz="2600" dirty="0">
                <a:solidFill>
                  <a:schemeClr val="tx1"/>
                </a:solidFill>
                <a:latin typeface="+mn-ea"/>
              </a:rPr>
              <a:t>、选择合适的评价标准，确定综合评价的方法模型</a:t>
            </a:r>
          </a:p>
          <a:p>
            <a:pPr algn="l"/>
            <a:endParaRPr lang="zh-CN" altLang="en-US" sz="2800" dirty="0">
              <a:solidFill>
                <a:schemeClr val="tx1"/>
              </a:solidFill>
            </a:endParaRPr>
          </a:p>
        </p:txBody>
      </p:sp>
      <p:sp>
        <p:nvSpPr>
          <p:cNvPr id="4"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§15.1  </a:t>
            </a:r>
            <a:r>
              <a:rPr lang="zh-CN" altLang="en-US" sz="3200" b="1" dirty="0" smtClean="0">
                <a:solidFill>
                  <a:schemeClr val="tx1"/>
                </a:solidFill>
                <a:latin typeface="Garamond" pitchFamily="18" charset="0"/>
              </a:rPr>
              <a:t>统计综合评价概述</a:t>
            </a:r>
            <a:endParaRPr lang="zh-CN" altLang="en-US" sz="3200" b="1" dirty="0">
              <a:solidFill>
                <a:schemeClr val="tx1"/>
              </a:solidFill>
              <a:latin typeface="Garamond" pitchFamily="18" charset="0"/>
            </a:endParaRPr>
          </a:p>
        </p:txBody>
      </p:sp>
      <p:sp>
        <p:nvSpPr>
          <p:cNvPr id="6" name="Rectangle 2"/>
          <p:cNvSpPr txBox="1">
            <a:spLocks noChangeArrowheads="1"/>
          </p:cNvSpPr>
          <p:nvPr/>
        </p:nvSpPr>
        <p:spPr>
          <a:xfrm>
            <a:off x="467544" y="1477651"/>
            <a:ext cx="7772400" cy="792089"/>
          </a:xfrm>
          <a:prstGeom prst="rect">
            <a:avLst/>
          </a:prstGeom>
        </p:spPr>
        <p:txBody>
          <a:bodyPr vert="horz" lIns="91440" tIns="45720" rIns="91440" bIns="45720" rtlCol="0" anchor="b">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3200" dirty="0" smtClean="0">
                <a:solidFill>
                  <a:srgbClr val="FF0000"/>
                </a:solidFill>
                <a:latin typeface="+mn-ea"/>
                <a:ea typeface="+mn-ea"/>
              </a:rPr>
              <a:t>15.1.3 </a:t>
            </a:r>
            <a:r>
              <a:rPr lang="en-US" altLang="zh-CN" sz="3200" dirty="0" smtClean="0">
                <a:solidFill>
                  <a:schemeClr val="tx1"/>
                </a:solidFill>
                <a:latin typeface="+mn-ea"/>
                <a:ea typeface="+mn-ea"/>
              </a:rPr>
              <a:t>  </a:t>
            </a:r>
            <a:r>
              <a:rPr lang="zh-CN" altLang="en-US" sz="3200" dirty="0" smtClean="0">
                <a:solidFill>
                  <a:schemeClr val="tx1"/>
                </a:solidFill>
                <a:latin typeface="+mn-ea"/>
                <a:ea typeface="+mn-ea"/>
              </a:rPr>
              <a:t>统计综合评价的</a:t>
            </a:r>
            <a:r>
              <a:rPr lang="zh-CN" altLang="en-US" sz="3200" b="1" dirty="0" smtClean="0">
                <a:solidFill>
                  <a:srgbClr val="FF0000"/>
                </a:solidFill>
                <a:latin typeface="+mn-ea"/>
                <a:ea typeface="+mn-ea"/>
              </a:rPr>
              <a:t>一般步骤</a:t>
            </a:r>
            <a:endParaRPr lang="zh-CN" altLang="en-US" sz="3200" b="1" dirty="0" smtClean="0">
              <a:solidFill>
                <a:srgbClr val="FF0000"/>
              </a:solidFill>
              <a:latin typeface="+mn-ea"/>
              <a:ea typeface="+mn-ea"/>
            </a:endParaRPr>
          </a:p>
        </p:txBody>
      </p:sp>
    </p:spTree>
    <p:extLst>
      <p:ext uri="{BB962C8B-B14F-4D97-AF65-F5344CB8AC3E}">
        <p14:creationId xmlns:p14="http://schemas.microsoft.com/office/powerpoint/2010/main" val="240088888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2132856"/>
            <a:ext cx="7772400" cy="604664"/>
          </a:xfrm>
        </p:spPr>
        <p:txBody>
          <a:bodyPr>
            <a:normAutofit/>
          </a:bodyPr>
          <a:lstStyle/>
          <a:p>
            <a:r>
              <a:rPr lang="en-US" altLang="zh-CN" sz="3200" dirty="0" smtClean="0">
                <a:solidFill>
                  <a:schemeClr val="tx1"/>
                </a:solidFill>
                <a:latin typeface="+mj-ea"/>
              </a:rPr>
              <a:t>1</a:t>
            </a:r>
            <a:r>
              <a:rPr lang="zh-CN" altLang="zh-CN" sz="3200" dirty="0" smtClean="0">
                <a:solidFill>
                  <a:schemeClr val="tx1"/>
                </a:solidFill>
                <a:latin typeface="+mj-ea"/>
              </a:rPr>
              <a:t>、</a:t>
            </a:r>
            <a:r>
              <a:rPr lang="zh-CN" altLang="zh-CN" sz="2800" dirty="0" smtClean="0">
                <a:solidFill>
                  <a:schemeClr val="tx1"/>
                </a:solidFill>
                <a:latin typeface="+mn-ea"/>
                <a:ea typeface="+mn-ea"/>
              </a:rPr>
              <a:t>明确评价的目标，确定评价指标体系</a:t>
            </a:r>
            <a:endParaRPr lang="zh-CN" altLang="zh-CN" sz="2800" dirty="0">
              <a:solidFill>
                <a:schemeClr val="tx1"/>
              </a:solidFill>
              <a:latin typeface="+mn-ea"/>
              <a:ea typeface="+mn-ea"/>
            </a:endParaRPr>
          </a:p>
        </p:txBody>
      </p:sp>
      <p:sp>
        <p:nvSpPr>
          <p:cNvPr id="3" name="副标题 2"/>
          <p:cNvSpPr>
            <a:spLocks noGrp="1"/>
          </p:cNvSpPr>
          <p:nvPr>
            <p:ph type="subTitle" idx="1"/>
          </p:nvPr>
        </p:nvSpPr>
        <p:spPr>
          <a:xfrm>
            <a:off x="431540" y="2780928"/>
            <a:ext cx="8424936" cy="3888432"/>
          </a:xfrm>
        </p:spPr>
        <p:txBody>
          <a:bodyPr>
            <a:noAutofit/>
          </a:bodyPr>
          <a:lstStyle/>
          <a:p>
            <a:pPr algn="l"/>
            <a:r>
              <a:rPr lang="zh-CN" altLang="en-US" sz="2800" dirty="0" smtClean="0">
                <a:solidFill>
                  <a:schemeClr val="tx1"/>
                </a:solidFill>
              </a:rPr>
              <a:t>            </a:t>
            </a:r>
            <a:r>
              <a:rPr lang="zh-CN" altLang="en-US" sz="2600" dirty="0" smtClean="0">
                <a:solidFill>
                  <a:schemeClr val="tx1"/>
                </a:solidFill>
              </a:rPr>
              <a:t>根据</a:t>
            </a:r>
            <a:r>
              <a:rPr lang="zh-CN" altLang="en-US" sz="2600" dirty="0">
                <a:solidFill>
                  <a:schemeClr val="tx1"/>
                </a:solidFill>
              </a:rPr>
              <a:t>统计评价的目的，选择合适的统计指标，建立一个能够从不同角度、不同侧面反映评价对象的评价指标体系。 </a:t>
            </a:r>
          </a:p>
          <a:p>
            <a:pPr algn="l"/>
            <a:r>
              <a:rPr lang="zh-CN" altLang="en-US" sz="2600" dirty="0" smtClean="0">
                <a:solidFill>
                  <a:srgbClr val="FF0000"/>
                </a:solidFill>
                <a:latin typeface="+mn-ea"/>
              </a:rPr>
              <a:t>          </a:t>
            </a:r>
            <a:r>
              <a:rPr lang="zh-CN" altLang="en-US" sz="2600" u="sng" dirty="0" smtClean="0">
                <a:solidFill>
                  <a:srgbClr val="FF0000"/>
                </a:solidFill>
                <a:latin typeface="+mn-ea"/>
              </a:rPr>
              <a:t> 评价</a:t>
            </a:r>
            <a:r>
              <a:rPr lang="zh-CN" altLang="en-US" sz="2600" u="sng" dirty="0">
                <a:solidFill>
                  <a:srgbClr val="FF0000"/>
                </a:solidFill>
                <a:latin typeface="+mn-ea"/>
              </a:rPr>
              <a:t>指标体系中的指标，取值越大越好的我们称之为正指标；取值越小越好的我们称之为逆指标；取值越接近某一确定的数值越好的称之为适度指标</a:t>
            </a:r>
            <a:r>
              <a:rPr lang="zh-CN" altLang="en-US" sz="2600" dirty="0" smtClean="0">
                <a:solidFill>
                  <a:schemeClr val="tx1"/>
                </a:solidFill>
                <a:latin typeface="+mn-ea"/>
              </a:rPr>
              <a:t>。</a:t>
            </a:r>
            <a:endParaRPr lang="en-US" altLang="zh-CN" sz="2600" dirty="0" smtClean="0">
              <a:solidFill>
                <a:schemeClr val="tx1"/>
              </a:solidFill>
              <a:latin typeface="+mn-ea"/>
            </a:endParaRPr>
          </a:p>
          <a:p>
            <a:pPr algn="l"/>
            <a:r>
              <a:rPr lang="zh-CN" altLang="en-US" sz="2600" dirty="0" smtClean="0">
                <a:solidFill>
                  <a:schemeClr val="tx1"/>
                </a:solidFill>
              </a:rPr>
              <a:t>            必须</a:t>
            </a:r>
            <a:r>
              <a:rPr lang="zh-CN" altLang="en-US" sz="2600" dirty="0">
                <a:solidFill>
                  <a:schemeClr val="tx1"/>
                </a:solidFill>
              </a:rPr>
              <a:t>将不同类型的指标都转化成同各类型才能判定最后的综合评价值是越大越好还是越小越好</a:t>
            </a:r>
            <a:r>
              <a:rPr lang="en-US" altLang="zh-CN" sz="2600" dirty="0">
                <a:solidFill>
                  <a:schemeClr val="tx1"/>
                </a:solidFill>
              </a:rPr>
              <a:t>. </a:t>
            </a:r>
            <a:r>
              <a:rPr lang="zh-CN" altLang="en-US" sz="2600" dirty="0">
                <a:solidFill>
                  <a:schemeClr val="tx1"/>
                </a:solidFill>
              </a:rPr>
              <a:t>评价指标类型的</a:t>
            </a:r>
            <a:r>
              <a:rPr lang="zh-CN" altLang="en-US" sz="2600" dirty="0" smtClean="0">
                <a:solidFill>
                  <a:schemeClr val="tx1"/>
                </a:solidFill>
              </a:rPr>
              <a:t>一致化。</a:t>
            </a:r>
            <a:endParaRPr lang="zh-CN" altLang="en-US" sz="2600" dirty="0">
              <a:solidFill>
                <a:schemeClr val="tx1"/>
              </a:solidFill>
            </a:endParaRPr>
          </a:p>
          <a:p>
            <a:pPr algn="l"/>
            <a:endParaRPr lang="zh-CN" altLang="en-US" sz="2800" dirty="0">
              <a:solidFill>
                <a:schemeClr val="tx1"/>
              </a:solidFill>
            </a:endParaRPr>
          </a:p>
        </p:txBody>
      </p:sp>
      <p:sp>
        <p:nvSpPr>
          <p:cNvPr id="4" name="Rectangle 2"/>
          <p:cNvSpPr txBox="1">
            <a:spLocks noChangeArrowheads="1"/>
          </p:cNvSpPr>
          <p:nvPr/>
        </p:nvSpPr>
        <p:spPr>
          <a:xfrm>
            <a:off x="353217" y="1484783"/>
            <a:ext cx="2160240" cy="648073"/>
          </a:xfrm>
          <a:prstGeom prst="rect">
            <a:avLst/>
          </a:prstGeom>
          <a:ln w="25400">
            <a:solidFill>
              <a:srgbClr val="7030A0"/>
            </a:solidFill>
          </a:ln>
        </p:spPr>
        <p:txBody>
          <a:bodyPr vert="horz" lIns="91440" tIns="45720" rIns="91440" bIns="45720" rtlCol="0" anchor="b">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buClr>
                <a:srgbClr val="FF0000"/>
              </a:buClr>
            </a:pPr>
            <a:r>
              <a:rPr lang="zh-CN" altLang="en-US" sz="3200" b="1" dirty="0" smtClean="0">
                <a:solidFill>
                  <a:srgbClr val="FF0000"/>
                </a:solidFill>
                <a:latin typeface="+mn-ea"/>
                <a:ea typeface="+mn-ea"/>
              </a:rPr>
              <a:t>步骤如下</a:t>
            </a:r>
            <a:endParaRPr lang="zh-CN" altLang="en-US" sz="3200" b="1" dirty="0" smtClean="0">
              <a:solidFill>
                <a:srgbClr val="FF0000"/>
              </a:solidFill>
              <a:latin typeface="+mn-ea"/>
              <a:ea typeface="+mn-ea"/>
            </a:endParaRPr>
          </a:p>
        </p:txBody>
      </p:sp>
      <p:sp>
        <p:nvSpPr>
          <p:cNvPr id="5"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§15.1  </a:t>
            </a:r>
            <a:r>
              <a:rPr lang="zh-CN" altLang="en-US" sz="3200" b="1" dirty="0" smtClean="0">
                <a:solidFill>
                  <a:schemeClr val="tx1"/>
                </a:solidFill>
                <a:latin typeface="Garamond" pitchFamily="18" charset="0"/>
              </a:rPr>
              <a:t>统计综合评价概述</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4938129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95536" y="2060848"/>
            <a:ext cx="7772400" cy="676672"/>
          </a:xfrm>
        </p:spPr>
        <p:txBody>
          <a:bodyPr>
            <a:normAutofit/>
          </a:bodyPr>
          <a:lstStyle/>
          <a:p>
            <a:pPr algn="l"/>
            <a:r>
              <a:rPr lang="en-US" altLang="zh-CN" sz="3600" dirty="0" smtClean="0">
                <a:solidFill>
                  <a:schemeClr val="tx1"/>
                </a:solidFill>
              </a:rPr>
              <a:t>    2</a:t>
            </a:r>
            <a:r>
              <a:rPr lang="zh-CN" altLang="zh-CN" sz="3600" dirty="0">
                <a:solidFill>
                  <a:schemeClr val="tx1"/>
                </a:solidFill>
              </a:rPr>
              <a:t>、</a:t>
            </a:r>
            <a:r>
              <a:rPr lang="zh-CN" altLang="zh-CN" sz="2800" dirty="0">
                <a:solidFill>
                  <a:schemeClr val="tx1"/>
                </a:solidFill>
                <a:latin typeface="+mn-ea"/>
                <a:ea typeface="+mn-ea"/>
              </a:rPr>
              <a:t>评价指标的无量纲化</a:t>
            </a:r>
          </a:p>
        </p:txBody>
      </p:sp>
      <p:sp>
        <p:nvSpPr>
          <p:cNvPr id="3" name="副标题 2"/>
          <p:cNvSpPr>
            <a:spLocks noGrp="1"/>
          </p:cNvSpPr>
          <p:nvPr>
            <p:ph type="subTitle" idx="1"/>
          </p:nvPr>
        </p:nvSpPr>
        <p:spPr>
          <a:xfrm>
            <a:off x="606987" y="3068960"/>
            <a:ext cx="8064896" cy="2232248"/>
          </a:xfrm>
        </p:spPr>
        <p:txBody>
          <a:bodyPr>
            <a:noAutofit/>
          </a:bodyPr>
          <a:lstStyle/>
          <a:p>
            <a:pPr algn="l"/>
            <a:r>
              <a:rPr lang="en-US" altLang="zh-CN" sz="3200" dirty="0" smtClean="0">
                <a:solidFill>
                  <a:schemeClr val="tx1"/>
                </a:solidFill>
              </a:rPr>
              <a:t>        </a:t>
            </a:r>
            <a:r>
              <a:rPr lang="zh-CN" altLang="zh-CN" sz="2600" dirty="0" smtClean="0">
                <a:solidFill>
                  <a:schemeClr val="tx1"/>
                </a:solidFill>
                <a:latin typeface="+mn-ea"/>
              </a:rPr>
              <a:t>通过数学处理，消除各项指标的计量单位不同以及数值数量间的差别所带来影响，将不可综合的指标实际值转化为可综合的指标评价值</a:t>
            </a:r>
            <a:r>
              <a:rPr lang="en-US" altLang="zh-CN" sz="2600" dirty="0" smtClean="0">
                <a:solidFill>
                  <a:schemeClr val="tx1"/>
                </a:solidFill>
                <a:latin typeface="+mn-ea"/>
              </a:rPr>
              <a:t>.</a:t>
            </a:r>
            <a:endParaRPr lang="zh-CN" altLang="zh-CN" sz="2600" dirty="0" smtClean="0">
              <a:solidFill>
                <a:schemeClr val="tx1"/>
              </a:solidFill>
              <a:latin typeface="+mn-ea"/>
            </a:endParaRPr>
          </a:p>
          <a:p>
            <a:pPr algn="l"/>
            <a:endParaRPr lang="zh-CN" altLang="en-US" sz="3200" dirty="0">
              <a:solidFill>
                <a:schemeClr val="tx1"/>
              </a:solidFill>
            </a:endParaRPr>
          </a:p>
        </p:txBody>
      </p:sp>
      <p:sp>
        <p:nvSpPr>
          <p:cNvPr id="4" name="AutoShape 4"/>
          <p:cNvSpPr txBox="1">
            <a:spLocks noChangeArrowheads="1"/>
          </p:cNvSpPr>
          <p:nvPr/>
        </p:nvSpPr>
        <p:spPr bwMode="auto">
          <a:xfrm>
            <a:off x="611560"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§15.1  </a:t>
            </a:r>
            <a:r>
              <a:rPr lang="zh-CN" altLang="en-US" sz="3200" b="1" dirty="0" smtClean="0">
                <a:solidFill>
                  <a:schemeClr val="tx1"/>
                </a:solidFill>
                <a:latin typeface="Garamond" pitchFamily="18" charset="0"/>
              </a:rPr>
              <a:t>统计综合评价概述</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907215789"/>
      </p:ext>
    </p:extLst>
  </p:cSld>
  <p:clrMapOvr>
    <a:masterClrMapping/>
  </p:clrMapOvr>
  <p:transition spd="slow">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590</TotalTime>
  <Words>3888</Words>
  <Application>Microsoft Office PowerPoint</Application>
  <PresentationFormat>全屏显示(4:3)</PresentationFormat>
  <Paragraphs>500</Paragraphs>
  <Slides>44</Slides>
  <Notes>6</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44</vt:i4>
      </vt:variant>
    </vt:vector>
  </HeadingPairs>
  <TitlesOfParts>
    <vt:vector size="47" baseType="lpstr">
      <vt:lpstr>波形</vt:lpstr>
      <vt:lpstr>公式</vt:lpstr>
      <vt:lpstr>Microsoft 公式 3.0</vt:lpstr>
      <vt:lpstr>目录</vt:lpstr>
      <vt:lpstr>第15章 统计综合评价</vt:lpstr>
      <vt:lpstr>PowerPoint 演示文稿</vt:lpstr>
      <vt:lpstr>PowerPoint 演示文稿</vt:lpstr>
      <vt:lpstr>PowerPoint 演示文稿</vt:lpstr>
      <vt:lpstr>统计综合评价的特点 </vt:lpstr>
      <vt:lpstr>PowerPoint 演示文稿</vt:lpstr>
      <vt:lpstr>1、明确评价的目标，确定评价指标体系</vt:lpstr>
      <vt:lpstr>    2、评价指标的无量纲化</vt:lpstr>
      <vt:lpstr>PowerPoint 演示文稿</vt:lpstr>
      <vt:lpstr>       4、选择合适的评价标准，确定综合评价的方法模型</vt:lpstr>
      <vt:lpstr>PowerPoint 演示文稿</vt:lpstr>
      <vt:lpstr>PowerPoint 演示文稿</vt:lpstr>
      <vt:lpstr>2、如何选择评价指标</vt:lpstr>
      <vt:lpstr>定量方法</vt:lpstr>
      <vt:lpstr>PowerPoint 演示文稿</vt:lpstr>
      <vt:lpstr>PowerPoint 演示文稿</vt:lpstr>
      <vt:lpstr>【例15.1】表15-1资料是说明地区工业经济效益的相关指标数值，请按要求完成综合评价。</vt:lpstr>
      <vt:lpstr>PowerPoint 演示文稿</vt:lpstr>
      <vt:lpstr>PowerPoint 演示文稿</vt:lpstr>
      <vt:lpstr>      相对化处理的另一种形式是将指标实际值转化为在指标值总和中所占的比重，也称比重法，即以指标值总和作为对比的基准计算指标的评价值，主要公式有： </vt:lpstr>
      <vt:lpstr>PowerPoint 演示文稿</vt:lpstr>
      <vt:lpstr> 功效系数的计算公式</vt:lpstr>
      <vt:lpstr> （15.9）</vt:lpstr>
      <vt:lpstr>PowerPoint 演示文稿</vt:lpstr>
      <vt:lpstr>PowerPoint 演示文稿</vt:lpstr>
      <vt:lpstr>       第三步：进行标准化处理的指标中若有逆指标，改变处理后的指标的符号。</vt:lpstr>
      <vt:lpstr>PowerPoint 演示文稿</vt:lpstr>
      <vt:lpstr>PowerPoint 演示文稿</vt:lpstr>
      <vt:lpstr>1、专家意见法:</vt:lpstr>
      <vt:lpstr>2、层次分析法（AHP）</vt:lpstr>
      <vt:lpstr>2）对初始权数进行处理</vt:lpstr>
      <vt:lpstr>PowerPoint 演示文稿</vt:lpstr>
      <vt:lpstr>再对                              进行归一化处理，即可得权数： </vt:lpstr>
      <vt:lpstr>PowerPoint 演示文稿</vt:lpstr>
      <vt:lpstr>1、变异系数法</vt:lpstr>
      <vt:lpstr>1、变异系数法</vt:lpstr>
      <vt:lpstr>PowerPoint 演示文稿</vt:lpstr>
      <vt:lpstr>PowerPoint 演示文稿</vt:lpstr>
      <vt:lpstr>PowerPoint 演示文稿</vt:lpstr>
      <vt:lpstr>PowerPoint 演示文稿</vt:lpstr>
      <vt:lpstr>PowerPoint 演示文稿</vt:lpstr>
      <vt:lpstr>上式中，      是经相对化处理后的变量值，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第十五章</dc:title>
  <dc:creator>Administrator</dc:creator>
  <cp:lastModifiedBy>Sky123.Org</cp:lastModifiedBy>
  <cp:revision>63</cp:revision>
  <dcterms:created xsi:type="dcterms:W3CDTF">2015-07-05T09:22:26Z</dcterms:created>
  <dcterms:modified xsi:type="dcterms:W3CDTF">2015-08-09T13:36:38Z</dcterms:modified>
</cp:coreProperties>
</file>