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41"/>
  </p:notesMasterIdLst>
  <p:sldIdLst>
    <p:sldId id="417" r:id="rId2"/>
    <p:sldId id="418" r:id="rId3"/>
    <p:sldId id="257" r:id="rId4"/>
    <p:sldId id="409" r:id="rId5"/>
    <p:sldId id="367" r:id="rId6"/>
    <p:sldId id="260" r:id="rId7"/>
    <p:sldId id="396" r:id="rId8"/>
    <p:sldId id="266" r:id="rId9"/>
    <p:sldId id="265" r:id="rId10"/>
    <p:sldId id="269" r:id="rId11"/>
    <p:sldId id="268" r:id="rId12"/>
    <p:sldId id="267" r:id="rId13"/>
    <p:sldId id="259" r:id="rId14"/>
    <p:sldId id="397" r:id="rId15"/>
    <p:sldId id="395" r:id="rId16"/>
    <p:sldId id="398" r:id="rId17"/>
    <p:sldId id="272" r:id="rId18"/>
    <p:sldId id="279" r:id="rId19"/>
    <p:sldId id="399" r:id="rId20"/>
    <p:sldId id="307" r:id="rId21"/>
    <p:sldId id="308" r:id="rId22"/>
    <p:sldId id="309" r:id="rId23"/>
    <p:sldId id="400" r:id="rId24"/>
    <p:sldId id="401" r:id="rId25"/>
    <p:sldId id="402" r:id="rId26"/>
    <p:sldId id="354" r:id="rId27"/>
    <p:sldId id="403" r:id="rId28"/>
    <p:sldId id="404" r:id="rId29"/>
    <p:sldId id="410" r:id="rId30"/>
    <p:sldId id="412" r:id="rId31"/>
    <p:sldId id="413" r:id="rId32"/>
    <p:sldId id="414" r:id="rId33"/>
    <p:sldId id="415" r:id="rId34"/>
    <p:sldId id="405" r:id="rId35"/>
    <p:sldId id="406" r:id="rId36"/>
    <p:sldId id="329" r:id="rId37"/>
    <p:sldId id="407" r:id="rId38"/>
    <p:sldId id="408" r:id="rId39"/>
    <p:sldId id="416" r:id="rId40"/>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Arial" charset="0"/>
        <a:ea typeface="宋体" pitchFamily="2" charset="-122"/>
        <a:cs typeface="+mn-cs"/>
      </a:defRPr>
    </a:lvl1pPr>
    <a:lvl2pPr marL="457200" algn="l" rtl="0" fontAlgn="base">
      <a:spcBef>
        <a:spcPct val="0"/>
      </a:spcBef>
      <a:spcAft>
        <a:spcPct val="0"/>
      </a:spcAft>
      <a:defRPr sz="2000" kern="1200">
        <a:solidFill>
          <a:schemeClr val="tx1"/>
        </a:solidFill>
        <a:latin typeface="Arial" charset="0"/>
        <a:ea typeface="宋体" pitchFamily="2" charset="-122"/>
        <a:cs typeface="+mn-cs"/>
      </a:defRPr>
    </a:lvl2pPr>
    <a:lvl3pPr marL="914400" algn="l" rtl="0" fontAlgn="base">
      <a:spcBef>
        <a:spcPct val="0"/>
      </a:spcBef>
      <a:spcAft>
        <a:spcPct val="0"/>
      </a:spcAft>
      <a:defRPr sz="2000" kern="1200">
        <a:solidFill>
          <a:schemeClr val="tx1"/>
        </a:solidFill>
        <a:latin typeface="Arial" charset="0"/>
        <a:ea typeface="宋体" pitchFamily="2" charset="-122"/>
        <a:cs typeface="+mn-cs"/>
      </a:defRPr>
    </a:lvl3pPr>
    <a:lvl4pPr marL="1371600" algn="l" rtl="0" fontAlgn="base">
      <a:spcBef>
        <a:spcPct val="0"/>
      </a:spcBef>
      <a:spcAft>
        <a:spcPct val="0"/>
      </a:spcAft>
      <a:defRPr sz="2000" kern="1200">
        <a:solidFill>
          <a:schemeClr val="tx1"/>
        </a:solidFill>
        <a:latin typeface="Arial" charset="0"/>
        <a:ea typeface="宋体" pitchFamily="2" charset="-122"/>
        <a:cs typeface="+mn-cs"/>
      </a:defRPr>
    </a:lvl4pPr>
    <a:lvl5pPr marL="1828800" algn="l" rtl="0" fontAlgn="base">
      <a:spcBef>
        <a:spcPct val="0"/>
      </a:spcBef>
      <a:spcAft>
        <a:spcPct val="0"/>
      </a:spcAft>
      <a:defRPr sz="2000" kern="1200">
        <a:solidFill>
          <a:schemeClr val="tx1"/>
        </a:solidFill>
        <a:latin typeface="Arial" charset="0"/>
        <a:ea typeface="宋体" pitchFamily="2" charset="-122"/>
        <a:cs typeface="+mn-cs"/>
      </a:defRPr>
    </a:lvl5pPr>
    <a:lvl6pPr marL="2286000" algn="l" defTabSz="914400" rtl="0" eaLnBrk="1" latinLnBrk="0" hangingPunct="1">
      <a:defRPr sz="2000" kern="1200">
        <a:solidFill>
          <a:schemeClr val="tx1"/>
        </a:solidFill>
        <a:latin typeface="Arial" charset="0"/>
        <a:ea typeface="宋体" pitchFamily="2" charset="-122"/>
        <a:cs typeface="+mn-cs"/>
      </a:defRPr>
    </a:lvl6pPr>
    <a:lvl7pPr marL="2743200" algn="l" defTabSz="914400" rtl="0" eaLnBrk="1" latinLnBrk="0" hangingPunct="1">
      <a:defRPr sz="2000" kern="1200">
        <a:solidFill>
          <a:schemeClr val="tx1"/>
        </a:solidFill>
        <a:latin typeface="Arial" charset="0"/>
        <a:ea typeface="宋体" pitchFamily="2" charset="-122"/>
        <a:cs typeface="+mn-cs"/>
      </a:defRPr>
    </a:lvl7pPr>
    <a:lvl8pPr marL="3200400" algn="l" defTabSz="914400" rtl="0" eaLnBrk="1" latinLnBrk="0" hangingPunct="1">
      <a:defRPr sz="2000" kern="1200">
        <a:solidFill>
          <a:schemeClr val="tx1"/>
        </a:solidFill>
        <a:latin typeface="Arial" charset="0"/>
        <a:ea typeface="宋体" pitchFamily="2" charset="-122"/>
        <a:cs typeface="+mn-cs"/>
      </a:defRPr>
    </a:lvl8pPr>
    <a:lvl9pPr marL="3657600" algn="l" defTabSz="914400" rtl="0" eaLnBrk="1" latinLnBrk="0" hangingPunct="1">
      <a:defRPr sz="2000"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FF33CC"/>
    <a:srgbClr val="FEF9E2"/>
    <a:srgbClr val="FFFF00"/>
    <a:srgbClr val="E7EBF9"/>
    <a:srgbClr val="008000"/>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26F2A6-6B23-4CA7-ACDB-6C7E0D427CE4}"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A927EA14-8E7F-4A8E-9896-3896A4BBECE4}">
      <dgm:prSet phldrT="[文本]"/>
      <dgm:spPr>
        <a:solidFill>
          <a:schemeClr val="accent2">
            <a:lumMod val="75000"/>
          </a:schemeClr>
        </a:solidFill>
      </dgm:spPr>
      <dgm:t>
        <a:bodyPr/>
        <a:lstStyle/>
        <a:p>
          <a:r>
            <a:rPr lang="zh-CN" altLang="en-US" dirty="0" smtClean="0"/>
            <a:t>指数的分类</a:t>
          </a:r>
          <a:endParaRPr lang="zh-CN" altLang="en-US" dirty="0"/>
        </a:p>
      </dgm:t>
    </dgm:pt>
    <dgm:pt modelId="{A2CA8259-7FFA-43E0-A4E9-18EB1E8FC6D9}" type="parTrans" cxnId="{ED8152A2-798C-4430-B173-CFC03EFCDA71}">
      <dgm:prSet/>
      <dgm:spPr/>
      <dgm:t>
        <a:bodyPr/>
        <a:lstStyle/>
        <a:p>
          <a:endParaRPr lang="zh-CN" altLang="en-US"/>
        </a:p>
      </dgm:t>
    </dgm:pt>
    <dgm:pt modelId="{E9B02081-36D7-4FCC-BD2F-CC9E29DC304E}" type="sibTrans" cxnId="{ED8152A2-798C-4430-B173-CFC03EFCDA71}">
      <dgm:prSet/>
      <dgm:spPr/>
      <dgm:t>
        <a:bodyPr/>
        <a:lstStyle/>
        <a:p>
          <a:endParaRPr lang="zh-CN" altLang="en-US"/>
        </a:p>
      </dgm:t>
    </dgm:pt>
    <dgm:pt modelId="{391EDFEE-8CD2-485C-8D6D-44EB507D4588}">
      <dgm:prSet phldrT="[文本]"/>
      <dgm:spPr>
        <a:solidFill>
          <a:schemeClr val="accent2">
            <a:lumMod val="75000"/>
          </a:schemeClr>
        </a:solidFill>
      </dgm:spPr>
      <dgm:t>
        <a:bodyPr/>
        <a:lstStyle/>
        <a:p>
          <a:r>
            <a:rPr lang="zh-CN" altLang="en-US" dirty="0" smtClean="0"/>
            <a:t>对象范围</a:t>
          </a:r>
          <a:endParaRPr lang="zh-CN" altLang="en-US" dirty="0"/>
        </a:p>
      </dgm:t>
    </dgm:pt>
    <dgm:pt modelId="{04A1EC52-539D-48B8-BC3F-8723F581B786}" type="parTrans" cxnId="{BF48BEED-1378-4011-B861-43FE27742805}">
      <dgm:prSet/>
      <dgm:spPr>
        <a:solidFill>
          <a:schemeClr val="accent2">
            <a:lumMod val="75000"/>
          </a:schemeClr>
        </a:solidFill>
      </dgm:spPr>
      <dgm:t>
        <a:bodyPr/>
        <a:lstStyle/>
        <a:p>
          <a:endParaRPr lang="zh-CN" altLang="en-US"/>
        </a:p>
      </dgm:t>
    </dgm:pt>
    <dgm:pt modelId="{EBA23313-D4DF-44AC-8CC4-B1F6CD41F3DA}" type="sibTrans" cxnId="{BF48BEED-1378-4011-B861-43FE27742805}">
      <dgm:prSet/>
      <dgm:spPr/>
      <dgm:t>
        <a:bodyPr/>
        <a:lstStyle/>
        <a:p>
          <a:endParaRPr lang="zh-CN" altLang="en-US"/>
        </a:p>
      </dgm:t>
    </dgm:pt>
    <dgm:pt modelId="{E9AD915D-87E9-45BC-AB19-D9CE76BA03D5}">
      <dgm:prSet phldrT="[文本]"/>
      <dgm:spPr>
        <a:solidFill>
          <a:schemeClr val="accent2">
            <a:lumMod val="75000"/>
          </a:schemeClr>
        </a:solidFill>
      </dgm:spPr>
      <dgm:t>
        <a:bodyPr/>
        <a:lstStyle/>
        <a:p>
          <a:r>
            <a:rPr lang="zh-CN" altLang="en-US" dirty="0" smtClean="0">
              <a:solidFill>
                <a:schemeClr val="bg1"/>
              </a:solidFill>
            </a:rPr>
            <a:t>个体指数</a:t>
          </a:r>
          <a:endParaRPr lang="zh-CN" altLang="en-US" dirty="0">
            <a:solidFill>
              <a:schemeClr val="bg1"/>
            </a:solidFill>
          </a:endParaRPr>
        </a:p>
      </dgm:t>
    </dgm:pt>
    <dgm:pt modelId="{5F45FB83-3A49-4B4F-86BF-669A7CE6605B}" type="parTrans" cxnId="{9F12F325-EFEC-4FA1-AEA1-3A790D7B3A07}">
      <dgm:prSet/>
      <dgm:spPr>
        <a:solidFill>
          <a:schemeClr val="accent2">
            <a:lumMod val="75000"/>
          </a:schemeClr>
        </a:solidFill>
      </dgm:spPr>
      <dgm:t>
        <a:bodyPr/>
        <a:lstStyle/>
        <a:p>
          <a:endParaRPr lang="zh-CN" altLang="en-US"/>
        </a:p>
      </dgm:t>
    </dgm:pt>
    <dgm:pt modelId="{81873190-358F-4798-8167-D56EC7E59E90}" type="sibTrans" cxnId="{9F12F325-EFEC-4FA1-AEA1-3A790D7B3A07}">
      <dgm:prSet/>
      <dgm:spPr/>
      <dgm:t>
        <a:bodyPr/>
        <a:lstStyle/>
        <a:p>
          <a:endParaRPr lang="zh-CN" altLang="en-US"/>
        </a:p>
      </dgm:t>
    </dgm:pt>
    <dgm:pt modelId="{0FE84C90-8FBD-4A76-B7F1-CB87D89B9159}">
      <dgm:prSet phldrT="[文本]"/>
      <dgm:spPr>
        <a:solidFill>
          <a:schemeClr val="accent2">
            <a:lumMod val="75000"/>
          </a:schemeClr>
        </a:solidFill>
      </dgm:spPr>
      <dgm:t>
        <a:bodyPr/>
        <a:lstStyle/>
        <a:p>
          <a:r>
            <a:rPr lang="zh-CN" altLang="en-US" dirty="0" smtClean="0"/>
            <a:t>综合指数</a:t>
          </a:r>
          <a:endParaRPr lang="zh-CN" altLang="en-US" dirty="0"/>
        </a:p>
      </dgm:t>
    </dgm:pt>
    <dgm:pt modelId="{140E99B7-ECAD-499F-A234-82C95B0CDD3F}" type="parTrans" cxnId="{DF58FCFA-1182-43E8-830B-21520A838FF7}">
      <dgm:prSet/>
      <dgm:spPr>
        <a:solidFill>
          <a:schemeClr val="accent2">
            <a:lumMod val="75000"/>
          </a:schemeClr>
        </a:solidFill>
      </dgm:spPr>
      <dgm:t>
        <a:bodyPr/>
        <a:lstStyle/>
        <a:p>
          <a:endParaRPr lang="zh-CN" altLang="en-US"/>
        </a:p>
      </dgm:t>
    </dgm:pt>
    <dgm:pt modelId="{B57F8457-CCAA-4016-B312-AA1FE6C33594}" type="sibTrans" cxnId="{DF58FCFA-1182-43E8-830B-21520A838FF7}">
      <dgm:prSet/>
      <dgm:spPr/>
      <dgm:t>
        <a:bodyPr/>
        <a:lstStyle/>
        <a:p>
          <a:endParaRPr lang="zh-CN" altLang="en-US"/>
        </a:p>
      </dgm:t>
    </dgm:pt>
    <dgm:pt modelId="{96579629-2802-4472-9F90-01E0E0C137B4}">
      <dgm:prSet phldrT="[文本]"/>
      <dgm:spPr>
        <a:solidFill>
          <a:schemeClr val="accent2">
            <a:lumMod val="75000"/>
          </a:schemeClr>
        </a:solidFill>
      </dgm:spPr>
      <dgm:t>
        <a:bodyPr/>
        <a:lstStyle/>
        <a:p>
          <a:r>
            <a:rPr lang="zh-CN" altLang="en-US" dirty="0" smtClean="0"/>
            <a:t>现象特征</a:t>
          </a:r>
          <a:endParaRPr lang="zh-CN" altLang="en-US" dirty="0"/>
        </a:p>
      </dgm:t>
    </dgm:pt>
    <dgm:pt modelId="{836E425F-0879-4FE0-A6FA-FBE59AD93B93}" type="parTrans" cxnId="{F8ED14A8-231F-4EE1-976B-621C6AED286A}">
      <dgm:prSet/>
      <dgm:spPr>
        <a:solidFill>
          <a:schemeClr val="accent2">
            <a:lumMod val="75000"/>
          </a:schemeClr>
        </a:solidFill>
      </dgm:spPr>
      <dgm:t>
        <a:bodyPr/>
        <a:lstStyle/>
        <a:p>
          <a:endParaRPr lang="zh-CN" altLang="en-US"/>
        </a:p>
      </dgm:t>
    </dgm:pt>
    <dgm:pt modelId="{2B949F05-EB90-44F7-84F1-A87CA4217F6B}" type="sibTrans" cxnId="{F8ED14A8-231F-4EE1-976B-621C6AED286A}">
      <dgm:prSet/>
      <dgm:spPr/>
      <dgm:t>
        <a:bodyPr/>
        <a:lstStyle/>
        <a:p>
          <a:endParaRPr lang="zh-CN" altLang="en-US"/>
        </a:p>
      </dgm:t>
    </dgm:pt>
    <dgm:pt modelId="{BFD84BBF-0535-4426-A743-25FAC20130D4}">
      <dgm:prSet phldrT="[文本]"/>
      <dgm:spPr>
        <a:solidFill>
          <a:schemeClr val="accent2">
            <a:lumMod val="75000"/>
          </a:schemeClr>
        </a:solidFill>
      </dgm:spPr>
      <dgm:t>
        <a:bodyPr/>
        <a:lstStyle/>
        <a:p>
          <a:r>
            <a:rPr lang="zh-CN" altLang="en-US" dirty="0" smtClean="0"/>
            <a:t>定基指数</a:t>
          </a:r>
          <a:endParaRPr lang="zh-CN" altLang="en-US" dirty="0"/>
        </a:p>
      </dgm:t>
    </dgm:pt>
    <dgm:pt modelId="{CE919BB6-6E5D-4AD6-B989-DF058F839101}" type="parTrans" cxnId="{40CAAE7A-039A-4B43-ABC4-918352436726}">
      <dgm:prSet/>
      <dgm:spPr>
        <a:solidFill>
          <a:schemeClr val="accent2">
            <a:lumMod val="75000"/>
          </a:schemeClr>
        </a:solidFill>
      </dgm:spPr>
      <dgm:t>
        <a:bodyPr/>
        <a:lstStyle/>
        <a:p>
          <a:endParaRPr lang="zh-CN" altLang="en-US"/>
        </a:p>
      </dgm:t>
    </dgm:pt>
    <dgm:pt modelId="{7E0CB95D-1BC6-494D-AC05-2E7981BEAF53}" type="sibTrans" cxnId="{40CAAE7A-039A-4B43-ABC4-918352436726}">
      <dgm:prSet/>
      <dgm:spPr/>
      <dgm:t>
        <a:bodyPr/>
        <a:lstStyle/>
        <a:p>
          <a:endParaRPr lang="zh-CN" altLang="en-US"/>
        </a:p>
      </dgm:t>
    </dgm:pt>
    <dgm:pt modelId="{74C05D5C-3E88-4C3D-95D1-0F51944AD8CB}">
      <dgm:prSet phldrT="[文本]"/>
      <dgm:spPr>
        <a:solidFill>
          <a:schemeClr val="accent2">
            <a:lumMod val="75000"/>
          </a:schemeClr>
        </a:solidFill>
      </dgm:spPr>
      <dgm:t>
        <a:bodyPr/>
        <a:lstStyle/>
        <a:p>
          <a:r>
            <a:rPr lang="zh-CN" altLang="en-US" dirty="0" smtClean="0"/>
            <a:t>基期不同</a:t>
          </a:r>
          <a:endParaRPr lang="zh-CN" altLang="en-US" dirty="0"/>
        </a:p>
      </dgm:t>
    </dgm:pt>
    <dgm:pt modelId="{AB29B47A-1A87-4AB1-8351-CC03FEE8F385}" type="parTrans" cxnId="{2D0FB1A9-76A6-40FE-9E93-79E0A01686BF}">
      <dgm:prSet/>
      <dgm:spPr>
        <a:solidFill>
          <a:schemeClr val="accent2">
            <a:lumMod val="75000"/>
          </a:schemeClr>
        </a:solidFill>
      </dgm:spPr>
      <dgm:t>
        <a:bodyPr/>
        <a:lstStyle/>
        <a:p>
          <a:endParaRPr lang="zh-CN" altLang="en-US"/>
        </a:p>
      </dgm:t>
    </dgm:pt>
    <dgm:pt modelId="{EDDCFEF2-4321-4D77-B287-BD762102B62A}" type="sibTrans" cxnId="{2D0FB1A9-76A6-40FE-9E93-79E0A01686BF}">
      <dgm:prSet/>
      <dgm:spPr/>
      <dgm:t>
        <a:bodyPr/>
        <a:lstStyle/>
        <a:p>
          <a:endParaRPr lang="zh-CN" altLang="en-US"/>
        </a:p>
      </dgm:t>
    </dgm:pt>
    <dgm:pt modelId="{8BB77460-5940-4890-9570-59A6E5AF7B68}">
      <dgm:prSet phldrT="[文本]"/>
      <dgm:spPr>
        <a:solidFill>
          <a:schemeClr val="accent2">
            <a:lumMod val="75000"/>
          </a:schemeClr>
        </a:solidFill>
      </dgm:spPr>
      <dgm:t>
        <a:bodyPr/>
        <a:lstStyle/>
        <a:p>
          <a:r>
            <a:rPr lang="zh-CN" altLang="en-US" dirty="0" smtClean="0"/>
            <a:t>数量指数</a:t>
          </a:r>
          <a:endParaRPr lang="zh-CN" altLang="en-US" dirty="0"/>
        </a:p>
      </dgm:t>
    </dgm:pt>
    <dgm:pt modelId="{56AC635E-DD7A-44C5-8DE9-0813AFD39ABC}" type="parTrans" cxnId="{60A8C9A9-2759-469E-B50A-FD098D810B44}">
      <dgm:prSet/>
      <dgm:spPr>
        <a:solidFill>
          <a:schemeClr val="accent2">
            <a:lumMod val="75000"/>
          </a:schemeClr>
        </a:solidFill>
      </dgm:spPr>
      <dgm:t>
        <a:bodyPr/>
        <a:lstStyle/>
        <a:p>
          <a:endParaRPr lang="zh-CN" altLang="en-US"/>
        </a:p>
      </dgm:t>
    </dgm:pt>
    <dgm:pt modelId="{6DF6F893-0571-4FE3-978E-EB24F4BC5BB8}" type="sibTrans" cxnId="{60A8C9A9-2759-469E-B50A-FD098D810B44}">
      <dgm:prSet/>
      <dgm:spPr/>
      <dgm:t>
        <a:bodyPr/>
        <a:lstStyle/>
        <a:p>
          <a:endParaRPr lang="zh-CN" altLang="en-US"/>
        </a:p>
      </dgm:t>
    </dgm:pt>
    <dgm:pt modelId="{3DDBADFA-2E6D-487D-9CB2-B5894048F7FE}">
      <dgm:prSet phldrT="[文本]"/>
      <dgm:spPr>
        <a:solidFill>
          <a:schemeClr val="accent2">
            <a:lumMod val="75000"/>
          </a:schemeClr>
        </a:solidFill>
      </dgm:spPr>
      <dgm:t>
        <a:bodyPr/>
        <a:lstStyle/>
        <a:p>
          <a:r>
            <a:rPr lang="zh-CN" altLang="en-US" dirty="0" smtClean="0"/>
            <a:t>质量指数</a:t>
          </a:r>
          <a:endParaRPr lang="zh-CN" altLang="en-US" dirty="0"/>
        </a:p>
      </dgm:t>
    </dgm:pt>
    <dgm:pt modelId="{B6CD466F-E572-44F1-97DB-3EA77350DF6D}" type="parTrans" cxnId="{39720266-F47F-419C-9194-E9ABC99DD158}">
      <dgm:prSet/>
      <dgm:spPr>
        <a:solidFill>
          <a:schemeClr val="accent2">
            <a:lumMod val="75000"/>
          </a:schemeClr>
        </a:solidFill>
      </dgm:spPr>
      <dgm:t>
        <a:bodyPr/>
        <a:lstStyle/>
        <a:p>
          <a:endParaRPr lang="zh-CN" altLang="en-US"/>
        </a:p>
      </dgm:t>
    </dgm:pt>
    <dgm:pt modelId="{DEDA628A-8B56-417F-8551-70F58B35D636}" type="sibTrans" cxnId="{39720266-F47F-419C-9194-E9ABC99DD158}">
      <dgm:prSet/>
      <dgm:spPr/>
      <dgm:t>
        <a:bodyPr/>
        <a:lstStyle/>
        <a:p>
          <a:endParaRPr lang="zh-CN" altLang="en-US"/>
        </a:p>
      </dgm:t>
    </dgm:pt>
    <dgm:pt modelId="{A63CE0B4-17D8-4955-9738-25201CB7DE25}">
      <dgm:prSet phldrT="[文本]"/>
      <dgm:spPr>
        <a:solidFill>
          <a:schemeClr val="accent2">
            <a:lumMod val="75000"/>
          </a:schemeClr>
        </a:solidFill>
      </dgm:spPr>
      <dgm:t>
        <a:bodyPr/>
        <a:lstStyle/>
        <a:p>
          <a:r>
            <a:rPr lang="zh-CN" altLang="en-US" dirty="0" smtClean="0"/>
            <a:t>环比指数</a:t>
          </a:r>
          <a:endParaRPr lang="zh-CN" altLang="en-US" dirty="0"/>
        </a:p>
      </dgm:t>
    </dgm:pt>
    <dgm:pt modelId="{6574C06B-F123-4A94-B1F1-74916385F3E2}" type="parTrans" cxnId="{4B44C0CC-4409-44D2-BD20-B1C8B8FA847B}">
      <dgm:prSet/>
      <dgm:spPr>
        <a:solidFill>
          <a:schemeClr val="accent2">
            <a:lumMod val="75000"/>
          </a:schemeClr>
        </a:solidFill>
      </dgm:spPr>
      <dgm:t>
        <a:bodyPr/>
        <a:lstStyle/>
        <a:p>
          <a:endParaRPr lang="zh-CN" altLang="en-US"/>
        </a:p>
      </dgm:t>
    </dgm:pt>
    <dgm:pt modelId="{A3E1F03D-F074-4B2F-95FD-8F272B4B0225}" type="sibTrans" cxnId="{4B44C0CC-4409-44D2-BD20-B1C8B8FA847B}">
      <dgm:prSet/>
      <dgm:spPr/>
      <dgm:t>
        <a:bodyPr/>
        <a:lstStyle/>
        <a:p>
          <a:endParaRPr lang="zh-CN" altLang="en-US"/>
        </a:p>
      </dgm:t>
    </dgm:pt>
    <dgm:pt modelId="{8CDF2439-9962-4938-ACB4-B2FD7C8ED6D9}">
      <dgm:prSet phldrT="[文本]"/>
      <dgm:spPr>
        <a:solidFill>
          <a:schemeClr val="accent2">
            <a:lumMod val="75000"/>
          </a:schemeClr>
        </a:solidFill>
      </dgm:spPr>
      <dgm:t>
        <a:bodyPr/>
        <a:lstStyle/>
        <a:p>
          <a:r>
            <a:rPr lang="zh-CN" altLang="en-US" dirty="0" smtClean="0"/>
            <a:t>对比内容</a:t>
          </a:r>
          <a:endParaRPr lang="zh-CN" altLang="en-US" dirty="0"/>
        </a:p>
      </dgm:t>
    </dgm:pt>
    <dgm:pt modelId="{BF3FB681-EEF2-4B0C-B63D-1637487B8BB0}" type="parTrans" cxnId="{5E25FD60-7E76-4AF5-BCF4-3A923D71A730}">
      <dgm:prSet/>
      <dgm:spPr>
        <a:solidFill>
          <a:schemeClr val="accent2">
            <a:lumMod val="75000"/>
          </a:schemeClr>
        </a:solidFill>
      </dgm:spPr>
      <dgm:t>
        <a:bodyPr/>
        <a:lstStyle/>
        <a:p>
          <a:endParaRPr lang="zh-CN" altLang="en-US"/>
        </a:p>
      </dgm:t>
    </dgm:pt>
    <dgm:pt modelId="{2E67B19D-4271-49DC-8B87-B2FDA51810BC}" type="sibTrans" cxnId="{5E25FD60-7E76-4AF5-BCF4-3A923D71A730}">
      <dgm:prSet/>
      <dgm:spPr/>
      <dgm:t>
        <a:bodyPr/>
        <a:lstStyle/>
        <a:p>
          <a:endParaRPr lang="zh-CN" altLang="en-US"/>
        </a:p>
      </dgm:t>
    </dgm:pt>
    <dgm:pt modelId="{84EE7366-D150-4877-9E25-01A612CFE5DA}">
      <dgm:prSet phldrT="[文本]"/>
      <dgm:spPr>
        <a:solidFill>
          <a:schemeClr val="accent2">
            <a:lumMod val="75000"/>
          </a:schemeClr>
        </a:solidFill>
      </dgm:spPr>
      <dgm:t>
        <a:bodyPr/>
        <a:lstStyle/>
        <a:p>
          <a:r>
            <a:rPr lang="zh-CN" altLang="en-US" dirty="0" smtClean="0"/>
            <a:t>动态指数</a:t>
          </a:r>
          <a:endParaRPr lang="zh-CN" altLang="en-US" dirty="0"/>
        </a:p>
      </dgm:t>
    </dgm:pt>
    <dgm:pt modelId="{AEDD2A12-FE92-4D4D-B46B-CAECBB0A84A3}" type="parTrans" cxnId="{AB0745B5-2A17-4966-856C-54D3145E53E7}">
      <dgm:prSet/>
      <dgm:spPr>
        <a:solidFill>
          <a:schemeClr val="accent2">
            <a:lumMod val="75000"/>
          </a:schemeClr>
        </a:solidFill>
      </dgm:spPr>
      <dgm:t>
        <a:bodyPr/>
        <a:lstStyle/>
        <a:p>
          <a:endParaRPr lang="zh-CN" altLang="en-US"/>
        </a:p>
      </dgm:t>
    </dgm:pt>
    <dgm:pt modelId="{1590E99E-4AD3-4501-BE51-6C3660D2FFA2}" type="sibTrans" cxnId="{AB0745B5-2A17-4966-856C-54D3145E53E7}">
      <dgm:prSet/>
      <dgm:spPr/>
      <dgm:t>
        <a:bodyPr/>
        <a:lstStyle/>
        <a:p>
          <a:endParaRPr lang="zh-CN" altLang="en-US"/>
        </a:p>
      </dgm:t>
    </dgm:pt>
    <dgm:pt modelId="{D2D5055E-0156-4C66-A160-F7C8AC0C38CC}">
      <dgm:prSet phldrT="[文本]"/>
      <dgm:spPr>
        <a:solidFill>
          <a:schemeClr val="accent2">
            <a:lumMod val="75000"/>
          </a:schemeClr>
        </a:solidFill>
      </dgm:spPr>
      <dgm:t>
        <a:bodyPr/>
        <a:lstStyle/>
        <a:p>
          <a:r>
            <a:rPr lang="zh-CN" altLang="en-US" dirty="0" smtClean="0"/>
            <a:t>静态指数</a:t>
          </a:r>
          <a:endParaRPr lang="zh-CN" altLang="en-US" dirty="0"/>
        </a:p>
      </dgm:t>
    </dgm:pt>
    <dgm:pt modelId="{17F2CA17-ED5B-4596-9854-33C5EFF341B3}" type="parTrans" cxnId="{B13D1F59-23B3-466D-BAD8-C2DA533E3973}">
      <dgm:prSet/>
      <dgm:spPr>
        <a:solidFill>
          <a:schemeClr val="accent2">
            <a:lumMod val="75000"/>
          </a:schemeClr>
        </a:solidFill>
      </dgm:spPr>
      <dgm:t>
        <a:bodyPr/>
        <a:lstStyle/>
        <a:p>
          <a:endParaRPr lang="zh-CN" altLang="en-US"/>
        </a:p>
      </dgm:t>
    </dgm:pt>
    <dgm:pt modelId="{37525EC9-7D1C-4472-9A77-98A9DB302774}" type="sibTrans" cxnId="{B13D1F59-23B3-466D-BAD8-C2DA533E3973}">
      <dgm:prSet/>
      <dgm:spPr/>
      <dgm:t>
        <a:bodyPr/>
        <a:lstStyle/>
        <a:p>
          <a:endParaRPr lang="zh-CN" altLang="en-US"/>
        </a:p>
      </dgm:t>
    </dgm:pt>
    <dgm:pt modelId="{8B2A7CE0-5219-4478-8922-1EF304A59358}" type="pres">
      <dgm:prSet presAssocID="{A226F2A6-6B23-4CA7-ACDB-6C7E0D427CE4}" presName="diagram" presStyleCnt="0">
        <dgm:presLayoutVars>
          <dgm:chPref val="1"/>
          <dgm:dir/>
          <dgm:animOne val="branch"/>
          <dgm:animLvl val="lvl"/>
          <dgm:resizeHandles val="exact"/>
        </dgm:presLayoutVars>
      </dgm:prSet>
      <dgm:spPr/>
      <dgm:t>
        <a:bodyPr/>
        <a:lstStyle/>
        <a:p>
          <a:endParaRPr lang="zh-CN" altLang="en-US"/>
        </a:p>
      </dgm:t>
    </dgm:pt>
    <dgm:pt modelId="{88299B54-6475-4283-855B-C045DE7345C7}" type="pres">
      <dgm:prSet presAssocID="{A927EA14-8E7F-4A8E-9896-3896A4BBECE4}" presName="root1" presStyleCnt="0"/>
      <dgm:spPr/>
    </dgm:pt>
    <dgm:pt modelId="{12D5241C-0F7A-40C8-9C11-168AA653FD87}" type="pres">
      <dgm:prSet presAssocID="{A927EA14-8E7F-4A8E-9896-3896A4BBECE4}" presName="LevelOneTextNode" presStyleLbl="node0" presStyleIdx="0" presStyleCnt="1" custLinFactX="-1503" custLinFactNeighborX="-100000" custLinFactNeighborY="-19040">
        <dgm:presLayoutVars>
          <dgm:chPref val="3"/>
        </dgm:presLayoutVars>
      </dgm:prSet>
      <dgm:spPr/>
      <dgm:t>
        <a:bodyPr/>
        <a:lstStyle/>
        <a:p>
          <a:endParaRPr lang="zh-CN" altLang="en-US"/>
        </a:p>
      </dgm:t>
    </dgm:pt>
    <dgm:pt modelId="{696D2B0B-D33F-4566-8F71-0FDD3FC28A8C}" type="pres">
      <dgm:prSet presAssocID="{A927EA14-8E7F-4A8E-9896-3896A4BBECE4}" presName="level2hierChild" presStyleCnt="0"/>
      <dgm:spPr/>
    </dgm:pt>
    <dgm:pt modelId="{2C5D551B-6420-46F8-A0AF-D8A3AE7F752A}" type="pres">
      <dgm:prSet presAssocID="{04A1EC52-539D-48B8-BC3F-8723F581B786}" presName="conn2-1" presStyleLbl="parChTrans1D2" presStyleIdx="0" presStyleCnt="4"/>
      <dgm:spPr/>
      <dgm:t>
        <a:bodyPr/>
        <a:lstStyle/>
        <a:p>
          <a:endParaRPr lang="zh-CN" altLang="en-US"/>
        </a:p>
      </dgm:t>
    </dgm:pt>
    <dgm:pt modelId="{94FCF1CF-5071-42FA-B330-E935CA8C7D26}" type="pres">
      <dgm:prSet presAssocID="{04A1EC52-539D-48B8-BC3F-8723F581B786}" presName="connTx" presStyleLbl="parChTrans1D2" presStyleIdx="0" presStyleCnt="4"/>
      <dgm:spPr/>
      <dgm:t>
        <a:bodyPr/>
        <a:lstStyle/>
        <a:p>
          <a:endParaRPr lang="zh-CN" altLang="en-US"/>
        </a:p>
      </dgm:t>
    </dgm:pt>
    <dgm:pt modelId="{73D3C617-6250-4020-9772-B89703DCAD32}" type="pres">
      <dgm:prSet presAssocID="{391EDFEE-8CD2-485C-8D6D-44EB507D4588}" presName="root2" presStyleCnt="0"/>
      <dgm:spPr/>
    </dgm:pt>
    <dgm:pt modelId="{4984294B-911F-477E-8561-32C15BD2CFDE}" type="pres">
      <dgm:prSet presAssocID="{391EDFEE-8CD2-485C-8D6D-44EB507D4588}" presName="LevelTwoTextNode" presStyleLbl="node2" presStyleIdx="0" presStyleCnt="4" custLinFactNeighborX="-42053" custLinFactNeighborY="19115">
        <dgm:presLayoutVars>
          <dgm:chPref val="3"/>
        </dgm:presLayoutVars>
      </dgm:prSet>
      <dgm:spPr/>
      <dgm:t>
        <a:bodyPr/>
        <a:lstStyle/>
        <a:p>
          <a:endParaRPr lang="zh-CN" altLang="en-US"/>
        </a:p>
      </dgm:t>
    </dgm:pt>
    <dgm:pt modelId="{C1E0EC2E-5F4C-4A97-9A28-71D87799AFA0}" type="pres">
      <dgm:prSet presAssocID="{391EDFEE-8CD2-485C-8D6D-44EB507D4588}" presName="level3hierChild" presStyleCnt="0"/>
      <dgm:spPr/>
    </dgm:pt>
    <dgm:pt modelId="{7C4D763B-717E-479B-8565-FE093BA449E5}" type="pres">
      <dgm:prSet presAssocID="{5F45FB83-3A49-4B4F-86BF-669A7CE6605B}" presName="conn2-1" presStyleLbl="parChTrans1D3" presStyleIdx="0" presStyleCnt="8"/>
      <dgm:spPr/>
      <dgm:t>
        <a:bodyPr/>
        <a:lstStyle/>
        <a:p>
          <a:endParaRPr lang="zh-CN" altLang="en-US"/>
        </a:p>
      </dgm:t>
    </dgm:pt>
    <dgm:pt modelId="{97082E38-85CA-4F67-9AD4-899654B3032F}" type="pres">
      <dgm:prSet presAssocID="{5F45FB83-3A49-4B4F-86BF-669A7CE6605B}" presName="connTx" presStyleLbl="parChTrans1D3" presStyleIdx="0" presStyleCnt="8"/>
      <dgm:spPr/>
      <dgm:t>
        <a:bodyPr/>
        <a:lstStyle/>
        <a:p>
          <a:endParaRPr lang="zh-CN" altLang="en-US"/>
        </a:p>
      </dgm:t>
    </dgm:pt>
    <dgm:pt modelId="{47A21B99-A493-45EA-86BA-6FB4E8D38FE3}" type="pres">
      <dgm:prSet presAssocID="{E9AD915D-87E9-45BC-AB19-D9CE76BA03D5}" presName="root2" presStyleCnt="0"/>
      <dgm:spPr/>
    </dgm:pt>
    <dgm:pt modelId="{BE256323-3DA7-43F5-BD58-F141E6172C48}" type="pres">
      <dgm:prSet presAssocID="{E9AD915D-87E9-45BC-AB19-D9CE76BA03D5}" presName="LevelTwoTextNode" presStyleLbl="node3" presStyleIdx="0" presStyleCnt="8" custLinFactNeighborX="32463">
        <dgm:presLayoutVars>
          <dgm:chPref val="3"/>
        </dgm:presLayoutVars>
      </dgm:prSet>
      <dgm:spPr/>
      <dgm:t>
        <a:bodyPr/>
        <a:lstStyle/>
        <a:p>
          <a:endParaRPr lang="zh-CN" altLang="en-US"/>
        </a:p>
      </dgm:t>
    </dgm:pt>
    <dgm:pt modelId="{C2DB5A7D-3782-4966-8F84-F63261574484}" type="pres">
      <dgm:prSet presAssocID="{E9AD915D-87E9-45BC-AB19-D9CE76BA03D5}" presName="level3hierChild" presStyleCnt="0"/>
      <dgm:spPr/>
    </dgm:pt>
    <dgm:pt modelId="{EF7B74C0-D59E-4B27-8AE4-CA31F7E47534}" type="pres">
      <dgm:prSet presAssocID="{140E99B7-ECAD-499F-A234-82C95B0CDD3F}" presName="conn2-1" presStyleLbl="parChTrans1D3" presStyleIdx="1" presStyleCnt="8"/>
      <dgm:spPr/>
      <dgm:t>
        <a:bodyPr/>
        <a:lstStyle/>
        <a:p>
          <a:endParaRPr lang="zh-CN" altLang="en-US"/>
        </a:p>
      </dgm:t>
    </dgm:pt>
    <dgm:pt modelId="{30077757-E2BB-4096-9E38-5DB5EB1CA064}" type="pres">
      <dgm:prSet presAssocID="{140E99B7-ECAD-499F-A234-82C95B0CDD3F}" presName="connTx" presStyleLbl="parChTrans1D3" presStyleIdx="1" presStyleCnt="8"/>
      <dgm:spPr/>
      <dgm:t>
        <a:bodyPr/>
        <a:lstStyle/>
        <a:p>
          <a:endParaRPr lang="zh-CN" altLang="en-US"/>
        </a:p>
      </dgm:t>
    </dgm:pt>
    <dgm:pt modelId="{BB925BB6-7488-4611-8EDF-1B3EF4BC1677}" type="pres">
      <dgm:prSet presAssocID="{0FE84C90-8FBD-4A76-B7F1-CB87D89B9159}" presName="root2" presStyleCnt="0"/>
      <dgm:spPr/>
    </dgm:pt>
    <dgm:pt modelId="{4395BE0F-DDB7-494A-AE21-D0A11815EFA9}" type="pres">
      <dgm:prSet presAssocID="{0FE84C90-8FBD-4A76-B7F1-CB87D89B9159}" presName="LevelTwoTextNode" presStyleLbl="node3" presStyleIdx="1" presStyleCnt="8" custLinFactNeighborX="32463">
        <dgm:presLayoutVars>
          <dgm:chPref val="3"/>
        </dgm:presLayoutVars>
      </dgm:prSet>
      <dgm:spPr/>
      <dgm:t>
        <a:bodyPr/>
        <a:lstStyle/>
        <a:p>
          <a:endParaRPr lang="zh-CN" altLang="en-US"/>
        </a:p>
      </dgm:t>
    </dgm:pt>
    <dgm:pt modelId="{3B4AEA3D-9F73-4356-99B4-CD9F41C79D79}" type="pres">
      <dgm:prSet presAssocID="{0FE84C90-8FBD-4A76-B7F1-CB87D89B9159}" presName="level3hierChild" presStyleCnt="0"/>
      <dgm:spPr/>
    </dgm:pt>
    <dgm:pt modelId="{3E8F2430-723F-4780-A5A3-4817175BE9AF}" type="pres">
      <dgm:prSet presAssocID="{836E425F-0879-4FE0-A6FA-FBE59AD93B93}" presName="conn2-1" presStyleLbl="parChTrans1D2" presStyleIdx="1" presStyleCnt="4"/>
      <dgm:spPr/>
      <dgm:t>
        <a:bodyPr/>
        <a:lstStyle/>
        <a:p>
          <a:endParaRPr lang="zh-CN" altLang="en-US"/>
        </a:p>
      </dgm:t>
    </dgm:pt>
    <dgm:pt modelId="{9FA32F97-73CC-457E-ADAF-3927F59F8E4B}" type="pres">
      <dgm:prSet presAssocID="{836E425F-0879-4FE0-A6FA-FBE59AD93B93}" presName="connTx" presStyleLbl="parChTrans1D2" presStyleIdx="1" presStyleCnt="4"/>
      <dgm:spPr/>
      <dgm:t>
        <a:bodyPr/>
        <a:lstStyle/>
        <a:p>
          <a:endParaRPr lang="zh-CN" altLang="en-US"/>
        </a:p>
      </dgm:t>
    </dgm:pt>
    <dgm:pt modelId="{CA19FF43-4DAA-4E55-8957-3FF75CBDA88D}" type="pres">
      <dgm:prSet presAssocID="{96579629-2802-4472-9F90-01E0E0C137B4}" presName="root2" presStyleCnt="0"/>
      <dgm:spPr/>
    </dgm:pt>
    <dgm:pt modelId="{99B21FC5-2396-45CE-AC9B-5922EEB9EA70}" type="pres">
      <dgm:prSet presAssocID="{96579629-2802-4472-9F90-01E0E0C137B4}" presName="LevelTwoTextNode" presStyleLbl="node2" presStyleIdx="1" presStyleCnt="4" custLinFactNeighborX="-42053" custLinFactNeighborY="19115">
        <dgm:presLayoutVars>
          <dgm:chPref val="3"/>
        </dgm:presLayoutVars>
      </dgm:prSet>
      <dgm:spPr/>
      <dgm:t>
        <a:bodyPr/>
        <a:lstStyle/>
        <a:p>
          <a:endParaRPr lang="zh-CN" altLang="en-US"/>
        </a:p>
      </dgm:t>
    </dgm:pt>
    <dgm:pt modelId="{24EAA1E4-40EE-4A0D-89EB-CFCC08F41A55}" type="pres">
      <dgm:prSet presAssocID="{96579629-2802-4472-9F90-01E0E0C137B4}" presName="level3hierChild" presStyleCnt="0"/>
      <dgm:spPr/>
    </dgm:pt>
    <dgm:pt modelId="{0FB95B1D-A9B2-43AC-9066-54706C12A6AB}" type="pres">
      <dgm:prSet presAssocID="{56AC635E-DD7A-44C5-8DE9-0813AFD39ABC}" presName="conn2-1" presStyleLbl="parChTrans1D3" presStyleIdx="2" presStyleCnt="8"/>
      <dgm:spPr/>
      <dgm:t>
        <a:bodyPr/>
        <a:lstStyle/>
        <a:p>
          <a:endParaRPr lang="zh-CN" altLang="en-US"/>
        </a:p>
      </dgm:t>
    </dgm:pt>
    <dgm:pt modelId="{3C73EF8F-17A4-47B3-B969-C422AF9EF640}" type="pres">
      <dgm:prSet presAssocID="{56AC635E-DD7A-44C5-8DE9-0813AFD39ABC}" presName="connTx" presStyleLbl="parChTrans1D3" presStyleIdx="2" presStyleCnt="8"/>
      <dgm:spPr/>
      <dgm:t>
        <a:bodyPr/>
        <a:lstStyle/>
        <a:p>
          <a:endParaRPr lang="zh-CN" altLang="en-US"/>
        </a:p>
      </dgm:t>
    </dgm:pt>
    <dgm:pt modelId="{F1FD2590-D951-45F1-A06F-8D1F475E7442}" type="pres">
      <dgm:prSet presAssocID="{8BB77460-5940-4890-9570-59A6E5AF7B68}" presName="root2" presStyleCnt="0"/>
      <dgm:spPr/>
    </dgm:pt>
    <dgm:pt modelId="{CE21C4B3-D543-4837-8CD2-29BDC8F7C12E}" type="pres">
      <dgm:prSet presAssocID="{8BB77460-5940-4890-9570-59A6E5AF7B68}" presName="LevelTwoTextNode" presStyleLbl="node3" presStyleIdx="2" presStyleCnt="8" custLinFactNeighborX="32463">
        <dgm:presLayoutVars>
          <dgm:chPref val="3"/>
        </dgm:presLayoutVars>
      </dgm:prSet>
      <dgm:spPr/>
      <dgm:t>
        <a:bodyPr/>
        <a:lstStyle/>
        <a:p>
          <a:endParaRPr lang="zh-CN" altLang="en-US"/>
        </a:p>
      </dgm:t>
    </dgm:pt>
    <dgm:pt modelId="{C92A5ACF-B9CF-457F-8CF9-1D6091BC5455}" type="pres">
      <dgm:prSet presAssocID="{8BB77460-5940-4890-9570-59A6E5AF7B68}" presName="level3hierChild" presStyleCnt="0"/>
      <dgm:spPr/>
    </dgm:pt>
    <dgm:pt modelId="{9C735EC3-E770-4E62-ADC4-A2AC1E4EFFE3}" type="pres">
      <dgm:prSet presAssocID="{B6CD466F-E572-44F1-97DB-3EA77350DF6D}" presName="conn2-1" presStyleLbl="parChTrans1D3" presStyleIdx="3" presStyleCnt="8"/>
      <dgm:spPr/>
      <dgm:t>
        <a:bodyPr/>
        <a:lstStyle/>
        <a:p>
          <a:endParaRPr lang="zh-CN" altLang="en-US"/>
        </a:p>
      </dgm:t>
    </dgm:pt>
    <dgm:pt modelId="{AF854D50-3C70-484E-855C-0636C4951721}" type="pres">
      <dgm:prSet presAssocID="{B6CD466F-E572-44F1-97DB-3EA77350DF6D}" presName="connTx" presStyleLbl="parChTrans1D3" presStyleIdx="3" presStyleCnt="8"/>
      <dgm:spPr/>
      <dgm:t>
        <a:bodyPr/>
        <a:lstStyle/>
        <a:p>
          <a:endParaRPr lang="zh-CN" altLang="en-US"/>
        </a:p>
      </dgm:t>
    </dgm:pt>
    <dgm:pt modelId="{59BEF4C7-6CDD-4E46-8D5D-3BF6D7D4541B}" type="pres">
      <dgm:prSet presAssocID="{3DDBADFA-2E6D-487D-9CB2-B5894048F7FE}" presName="root2" presStyleCnt="0"/>
      <dgm:spPr/>
    </dgm:pt>
    <dgm:pt modelId="{A905CEFE-0CC1-4558-9DFC-AB0E10155B2F}" type="pres">
      <dgm:prSet presAssocID="{3DDBADFA-2E6D-487D-9CB2-B5894048F7FE}" presName="LevelTwoTextNode" presStyleLbl="node3" presStyleIdx="3" presStyleCnt="8" custLinFactNeighborX="32463">
        <dgm:presLayoutVars>
          <dgm:chPref val="3"/>
        </dgm:presLayoutVars>
      </dgm:prSet>
      <dgm:spPr/>
      <dgm:t>
        <a:bodyPr/>
        <a:lstStyle/>
        <a:p>
          <a:endParaRPr lang="zh-CN" altLang="en-US"/>
        </a:p>
      </dgm:t>
    </dgm:pt>
    <dgm:pt modelId="{C48F98DD-12DA-4C12-BB0D-5190B9CE358D}" type="pres">
      <dgm:prSet presAssocID="{3DDBADFA-2E6D-487D-9CB2-B5894048F7FE}" presName="level3hierChild" presStyleCnt="0"/>
      <dgm:spPr/>
    </dgm:pt>
    <dgm:pt modelId="{5EE8267E-9FC3-4E35-B751-0EBBB1CD9023}" type="pres">
      <dgm:prSet presAssocID="{AB29B47A-1A87-4AB1-8351-CC03FEE8F385}" presName="conn2-1" presStyleLbl="parChTrans1D2" presStyleIdx="2" presStyleCnt="4"/>
      <dgm:spPr/>
      <dgm:t>
        <a:bodyPr/>
        <a:lstStyle/>
        <a:p>
          <a:endParaRPr lang="zh-CN" altLang="en-US"/>
        </a:p>
      </dgm:t>
    </dgm:pt>
    <dgm:pt modelId="{389A262F-CB99-4130-9AE1-F112745430AE}" type="pres">
      <dgm:prSet presAssocID="{AB29B47A-1A87-4AB1-8351-CC03FEE8F385}" presName="connTx" presStyleLbl="parChTrans1D2" presStyleIdx="2" presStyleCnt="4"/>
      <dgm:spPr/>
      <dgm:t>
        <a:bodyPr/>
        <a:lstStyle/>
        <a:p>
          <a:endParaRPr lang="zh-CN" altLang="en-US"/>
        </a:p>
      </dgm:t>
    </dgm:pt>
    <dgm:pt modelId="{B1734314-9659-4833-92F8-73EC6B6528F9}" type="pres">
      <dgm:prSet presAssocID="{74C05D5C-3E88-4C3D-95D1-0F51944AD8CB}" presName="root2" presStyleCnt="0"/>
      <dgm:spPr/>
    </dgm:pt>
    <dgm:pt modelId="{F7B3D600-F3D6-4C82-8B40-8BCE0D7B1CD7}" type="pres">
      <dgm:prSet presAssocID="{74C05D5C-3E88-4C3D-95D1-0F51944AD8CB}" presName="LevelTwoTextNode" presStyleLbl="node2" presStyleIdx="2" presStyleCnt="4" custLinFactNeighborX="-42053" custLinFactNeighborY="19115">
        <dgm:presLayoutVars>
          <dgm:chPref val="3"/>
        </dgm:presLayoutVars>
      </dgm:prSet>
      <dgm:spPr/>
      <dgm:t>
        <a:bodyPr/>
        <a:lstStyle/>
        <a:p>
          <a:endParaRPr lang="zh-CN" altLang="en-US"/>
        </a:p>
      </dgm:t>
    </dgm:pt>
    <dgm:pt modelId="{5B358878-AD6A-4CF3-A86B-8E4B553FD0E4}" type="pres">
      <dgm:prSet presAssocID="{74C05D5C-3E88-4C3D-95D1-0F51944AD8CB}" presName="level3hierChild" presStyleCnt="0"/>
      <dgm:spPr/>
    </dgm:pt>
    <dgm:pt modelId="{D6A1CB70-1556-4E71-9675-11A859EE2581}" type="pres">
      <dgm:prSet presAssocID="{CE919BB6-6E5D-4AD6-B989-DF058F839101}" presName="conn2-1" presStyleLbl="parChTrans1D3" presStyleIdx="4" presStyleCnt="8"/>
      <dgm:spPr/>
      <dgm:t>
        <a:bodyPr/>
        <a:lstStyle/>
        <a:p>
          <a:endParaRPr lang="zh-CN" altLang="en-US"/>
        </a:p>
      </dgm:t>
    </dgm:pt>
    <dgm:pt modelId="{0F7FBA59-7690-40BA-909F-1993474280CC}" type="pres">
      <dgm:prSet presAssocID="{CE919BB6-6E5D-4AD6-B989-DF058F839101}" presName="connTx" presStyleLbl="parChTrans1D3" presStyleIdx="4" presStyleCnt="8"/>
      <dgm:spPr/>
      <dgm:t>
        <a:bodyPr/>
        <a:lstStyle/>
        <a:p>
          <a:endParaRPr lang="zh-CN" altLang="en-US"/>
        </a:p>
      </dgm:t>
    </dgm:pt>
    <dgm:pt modelId="{9E44FE01-2FA9-4616-BBF6-04E1699AE287}" type="pres">
      <dgm:prSet presAssocID="{BFD84BBF-0535-4426-A743-25FAC20130D4}" presName="root2" presStyleCnt="0"/>
      <dgm:spPr/>
    </dgm:pt>
    <dgm:pt modelId="{C12DD24C-1245-45D5-A463-15962921B51D}" type="pres">
      <dgm:prSet presAssocID="{BFD84BBF-0535-4426-A743-25FAC20130D4}" presName="LevelTwoTextNode" presStyleLbl="node3" presStyleIdx="4" presStyleCnt="8" custLinFactNeighborX="32463">
        <dgm:presLayoutVars>
          <dgm:chPref val="3"/>
        </dgm:presLayoutVars>
      </dgm:prSet>
      <dgm:spPr/>
      <dgm:t>
        <a:bodyPr/>
        <a:lstStyle/>
        <a:p>
          <a:endParaRPr lang="zh-CN" altLang="en-US"/>
        </a:p>
      </dgm:t>
    </dgm:pt>
    <dgm:pt modelId="{72B6AD55-6214-44CE-AB51-68C4747125F4}" type="pres">
      <dgm:prSet presAssocID="{BFD84BBF-0535-4426-A743-25FAC20130D4}" presName="level3hierChild" presStyleCnt="0"/>
      <dgm:spPr/>
    </dgm:pt>
    <dgm:pt modelId="{536AE5EB-8D00-42EA-BDAC-7DF74300AE42}" type="pres">
      <dgm:prSet presAssocID="{6574C06B-F123-4A94-B1F1-74916385F3E2}" presName="conn2-1" presStyleLbl="parChTrans1D3" presStyleIdx="5" presStyleCnt="8"/>
      <dgm:spPr/>
      <dgm:t>
        <a:bodyPr/>
        <a:lstStyle/>
        <a:p>
          <a:endParaRPr lang="zh-CN" altLang="en-US"/>
        </a:p>
      </dgm:t>
    </dgm:pt>
    <dgm:pt modelId="{FE2EA900-1138-4521-B295-66C824691A15}" type="pres">
      <dgm:prSet presAssocID="{6574C06B-F123-4A94-B1F1-74916385F3E2}" presName="connTx" presStyleLbl="parChTrans1D3" presStyleIdx="5" presStyleCnt="8"/>
      <dgm:spPr/>
      <dgm:t>
        <a:bodyPr/>
        <a:lstStyle/>
        <a:p>
          <a:endParaRPr lang="zh-CN" altLang="en-US"/>
        </a:p>
      </dgm:t>
    </dgm:pt>
    <dgm:pt modelId="{39FC03D9-2D4D-4B3D-ABD6-3FAB37813953}" type="pres">
      <dgm:prSet presAssocID="{A63CE0B4-17D8-4955-9738-25201CB7DE25}" presName="root2" presStyleCnt="0"/>
      <dgm:spPr/>
    </dgm:pt>
    <dgm:pt modelId="{4AD9C541-3EB1-4C4D-829F-5BCF84C82654}" type="pres">
      <dgm:prSet presAssocID="{A63CE0B4-17D8-4955-9738-25201CB7DE25}" presName="LevelTwoTextNode" presStyleLbl="node3" presStyleIdx="5" presStyleCnt="8" custLinFactNeighborX="32463">
        <dgm:presLayoutVars>
          <dgm:chPref val="3"/>
        </dgm:presLayoutVars>
      </dgm:prSet>
      <dgm:spPr/>
      <dgm:t>
        <a:bodyPr/>
        <a:lstStyle/>
        <a:p>
          <a:endParaRPr lang="zh-CN" altLang="en-US"/>
        </a:p>
      </dgm:t>
    </dgm:pt>
    <dgm:pt modelId="{251E3720-373A-46BD-B26D-3F0E9282CF3F}" type="pres">
      <dgm:prSet presAssocID="{A63CE0B4-17D8-4955-9738-25201CB7DE25}" presName="level3hierChild" presStyleCnt="0"/>
      <dgm:spPr/>
    </dgm:pt>
    <dgm:pt modelId="{00A39A35-0CBD-472A-972E-CBBF30AFBB19}" type="pres">
      <dgm:prSet presAssocID="{BF3FB681-EEF2-4B0C-B63D-1637487B8BB0}" presName="conn2-1" presStyleLbl="parChTrans1D2" presStyleIdx="3" presStyleCnt="4"/>
      <dgm:spPr/>
      <dgm:t>
        <a:bodyPr/>
        <a:lstStyle/>
        <a:p>
          <a:endParaRPr lang="zh-CN" altLang="en-US"/>
        </a:p>
      </dgm:t>
    </dgm:pt>
    <dgm:pt modelId="{1FAA95AF-FB99-45F3-A39B-1148D1621CAC}" type="pres">
      <dgm:prSet presAssocID="{BF3FB681-EEF2-4B0C-B63D-1637487B8BB0}" presName="connTx" presStyleLbl="parChTrans1D2" presStyleIdx="3" presStyleCnt="4"/>
      <dgm:spPr/>
      <dgm:t>
        <a:bodyPr/>
        <a:lstStyle/>
        <a:p>
          <a:endParaRPr lang="zh-CN" altLang="en-US"/>
        </a:p>
      </dgm:t>
    </dgm:pt>
    <dgm:pt modelId="{6D015ED6-6970-4706-83D4-BCCD3DF741B3}" type="pres">
      <dgm:prSet presAssocID="{8CDF2439-9962-4938-ACB4-B2FD7C8ED6D9}" presName="root2" presStyleCnt="0"/>
      <dgm:spPr/>
    </dgm:pt>
    <dgm:pt modelId="{C547422C-E071-45E7-9F7F-2B671841FFD5}" type="pres">
      <dgm:prSet presAssocID="{8CDF2439-9962-4938-ACB4-B2FD7C8ED6D9}" presName="LevelTwoTextNode" presStyleLbl="node2" presStyleIdx="3" presStyleCnt="4" custLinFactNeighborX="-42053" custLinFactNeighborY="19115">
        <dgm:presLayoutVars>
          <dgm:chPref val="3"/>
        </dgm:presLayoutVars>
      </dgm:prSet>
      <dgm:spPr/>
      <dgm:t>
        <a:bodyPr/>
        <a:lstStyle/>
        <a:p>
          <a:endParaRPr lang="zh-CN" altLang="en-US"/>
        </a:p>
      </dgm:t>
    </dgm:pt>
    <dgm:pt modelId="{87920E25-BB7A-4778-928D-CAA14B6BA86F}" type="pres">
      <dgm:prSet presAssocID="{8CDF2439-9962-4938-ACB4-B2FD7C8ED6D9}" presName="level3hierChild" presStyleCnt="0"/>
      <dgm:spPr/>
    </dgm:pt>
    <dgm:pt modelId="{0AA3745A-0A72-438E-8466-4E291A2B4AAB}" type="pres">
      <dgm:prSet presAssocID="{AEDD2A12-FE92-4D4D-B46B-CAECBB0A84A3}" presName="conn2-1" presStyleLbl="parChTrans1D3" presStyleIdx="6" presStyleCnt="8"/>
      <dgm:spPr/>
      <dgm:t>
        <a:bodyPr/>
        <a:lstStyle/>
        <a:p>
          <a:endParaRPr lang="zh-CN" altLang="en-US"/>
        </a:p>
      </dgm:t>
    </dgm:pt>
    <dgm:pt modelId="{C09B5C95-417B-44E0-8648-8C40ECF86E40}" type="pres">
      <dgm:prSet presAssocID="{AEDD2A12-FE92-4D4D-B46B-CAECBB0A84A3}" presName="connTx" presStyleLbl="parChTrans1D3" presStyleIdx="6" presStyleCnt="8"/>
      <dgm:spPr/>
      <dgm:t>
        <a:bodyPr/>
        <a:lstStyle/>
        <a:p>
          <a:endParaRPr lang="zh-CN" altLang="en-US"/>
        </a:p>
      </dgm:t>
    </dgm:pt>
    <dgm:pt modelId="{C17D547E-D1F4-4DF7-98F4-D07C7C79A75B}" type="pres">
      <dgm:prSet presAssocID="{84EE7366-D150-4877-9E25-01A612CFE5DA}" presName="root2" presStyleCnt="0"/>
      <dgm:spPr/>
    </dgm:pt>
    <dgm:pt modelId="{6EC80727-BE17-4B69-A2CF-8DCB4163B152}" type="pres">
      <dgm:prSet presAssocID="{84EE7366-D150-4877-9E25-01A612CFE5DA}" presName="LevelTwoTextNode" presStyleLbl="node3" presStyleIdx="6" presStyleCnt="8" custLinFactNeighborX="32463">
        <dgm:presLayoutVars>
          <dgm:chPref val="3"/>
        </dgm:presLayoutVars>
      </dgm:prSet>
      <dgm:spPr/>
      <dgm:t>
        <a:bodyPr/>
        <a:lstStyle/>
        <a:p>
          <a:endParaRPr lang="zh-CN" altLang="en-US"/>
        </a:p>
      </dgm:t>
    </dgm:pt>
    <dgm:pt modelId="{CDB3B490-7ABA-4650-8D42-4E9576DDD689}" type="pres">
      <dgm:prSet presAssocID="{84EE7366-D150-4877-9E25-01A612CFE5DA}" presName="level3hierChild" presStyleCnt="0"/>
      <dgm:spPr/>
    </dgm:pt>
    <dgm:pt modelId="{7E3FBE42-28CB-4846-9032-E3EF9D6D36BA}" type="pres">
      <dgm:prSet presAssocID="{17F2CA17-ED5B-4596-9854-33C5EFF341B3}" presName="conn2-1" presStyleLbl="parChTrans1D3" presStyleIdx="7" presStyleCnt="8"/>
      <dgm:spPr/>
      <dgm:t>
        <a:bodyPr/>
        <a:lstStyle/>
        <a:p>
          <a:endParaRPr lang="zh-CN" altLang="en-US"/>
        </a:p>
      </dgm:t>
    </dgm:pt>
    <dgm:pt modelId="{2860E820-9804-48CF-B642-7D8D7E6AEE60}" type="pres">
      <dgm:prSet presAssocID="{17F2CA17-ED5B-4596-9854-33C5EFF341B3}" presName="connTx" presStyleLbl="parChTrans1D3" presStyleIdx="7" presStyleCnt="8"/>
      <dgm:spPr/>
      <dgm:t>
        <a:bodyPr/>
        <a:lstStyle/>
        <a:p>
          <a:endParaRPr lang="zh-CN" altLang="en-US"/>
        </a:p>
      </dgm:t>
    </dgm:pt>
    <dgm:pt modelId="{A32B0F2E-0A7F-4496-91E9-3B0514EAE8D5}" type="pres">
      <dgm:prSet presAssocID="{D2D5055E-0156-4C66-A160-F7C8AC0C38CC}" presName="root2" presStyleCnt="0"/>
      <dgm:spPr/>
    </dgm:pt>
    <dgm:pt modelId="{C1079058-C8C4-4056-BBF5-8D6C81E4C55B}" type="pres">
      <dgm:prSet presAssocID="{D2D5055E-0156-4C66-A160-F7C8AC0C38CC}" presName="LevelTwoTextNode" presStyleLbl="node3" presStyleIdx="7" presStyleCnt="8" custLinFactNeighborX="32463">
        <dgm:presLayoutVars>
          <dgm:chPref val="3"/>
        </dgm:presLayoutVars>
      </dgm:prSet>
      <dgm:spPr/>
      <dgm:t>
        <a:bodyPr/>
        <a:lstStyle/>
        <a:p>
          <a:endParaRPr lang="zh-CN" altLang="en-US"/>
        </a:p>
      </dgm:t>
    </dgm:pt>
    <dgm:pt modelId="{990E1F9E-D4BD-4246-BCDD-05A9CAA0887E}" type="pres">
      <dgm:prSet presAssocID="{D2D5055E-0156-4C66-A160-F7C8AC0C38CC}" presName="level3hierChild" presStyleCnt="0"/>
      <dgm:spPr/>
    </dgm:pt>
  </dgm:ptLst>
  <dgm:cxnLst>
    <dgm:cxn modelId="{3FF5FAC7-CC5F-4DCA-9290-24D8924E117C}" type="presOf" srcId="{8CDF2439-9962-4938-ACB4-B2FD7C8ED6D9}" destId="{C547422C-E071-45E7-9F7F-2B671841FFD5}" srcOrd="0" destOrd="0" presId="urn:microsoft.com/office/officeart/2005/8/layout/hierarchy2"/>
    <dgm:cxn modelId="{CCD824D7-4CD8-4B10-8C78-24F9E911D07F}" type="presOf" srcId="{CE919BB6-6E5D-4AD6-B989-DF058F839101}" destId="{D6A1CB70-1556-4E71-9675-11A859EE2581}" srcOrd="0" destOrd="0" presId="urn:microsoft.com/office/officeart/2005/8/layout/hierarchy2"/>
    <dgm:cxn modelId="{1944D654-DAE1-461C-BC2A-FF0D8B8C5984}" type="presOf" srcId="{AEDD2A12-FE92-4D4D-B46B-CAECBB0A84A3}" destId="{C09B5C95-417B-44E0-8648-8C40ECF86E40}" srcOrd="1" destOrd="0" presId="urn:microsoft.com/office/officeart/2005/8/layout/hierarchy2"/>
    <dgm:cxn modelId="{DA22F508-FF0A-422B-96F4-7B736EB09AAB}" type="presOf" srcId="{140E99B7-ECAD-499F-A234-82C95B0CDD3F}" destId="{EF7B74C0-D59E-4B27-8AE4-CA31F7E47534}" srcOrd="0" destOrd="0" presId="urn:microsoft.com/office/officeart/2005/8/layout/hierarchy2"/>
    <dgm:cxn modelId="{AFA1CF5B-4120-428B-8BCC-90A06B8FE0D4}" type="presOf" srcId="{5F45FB83-3A49-4B4F-86BF-669A7CE6605B}" destId="{97082E38-85CA-4F67-9AD4-899654B3032F}" srcOrd="1" destOrd="0" presId="urn:microsoft.com/office/officeart/2005/8/layout/hierarchy2"/>
    <dgm:cxn modelId="{F8ED14A8-231F-4EE1-976B-621C6AED286A}" srcId="{A927EA14-8E7F-4A8E-9896-3896A4BBECE4}" destId="{96579629-2802-4472-9F90-01E0E0C137B4}" srcOrd="1" destOrd="0" parTransId="{836E425F-0879-4FE0-A6FA-FBE59AD93B93}" sibTransId="{2B949F05-EB90-44F7-84F1-A87CA4217F6B}"/>
    <dgm:cxn modelId="{4B44C0CC-4409-44D2-BD20-B1C8B8FA847B}" srcId="{74C05D5C-3E88-4C3D-95D1-0F51944AD8CB}" destId="{A63CE0B4-17D8-4955-9738-25201CB7DE25}" srcOrd="1" destOrd="0" parTransId="{6574C06B-F123-4A94-B1F1-74916385F3E2}" sibTransId="{A3E1F03D-F074-4B2F-95FD-8F272B4B0225}"/>
    <dgm:cxn modelId="{AB0745B5-2A17-4966-856C-54D3145E53E7}" srcId="{8CDF2439-9962-4938-ACB4-B2FD7C8ED6D9}" destId="{84EE7366-D150-4877-9E25-01A612CFE5DA}" srcOrd="0" destOrd="0" parTransId="{AEDD2A12-FE92-4D4D-B46B-CAECBB0A84A3}" sibTransId="{1590E99E-4AD3-4501-BE51-6C3660D2FFA2}"/>
    <dgm:cxn modelId="{B13D1F59-23B3-466D-BAD8-C2DA533E3973}" srcId="{8CDF2439-9962-4938-ACB4-B2FD7C8ED6D9}" destId="{D2D5055E-0156-4C66-A160-F7C8AC0C38CC}" srcOrd="1" destOrd="0" parTransId="{17F2CA17-ED5B-4596-9854-33C5EFF341B3}" sibTransId="{37525EC9-7D1C-4472-9A77-98A9DB302774}"/>
    <dgm:cxn modelId="{DF58FCFA-1182-43E8-830B-21520A838FF7}" srcId="{391EDFEE-8CD2-485C-8D6D-44EB507D4588}" destId="{0FE84C90-8FBD-4A76-B7F1-CB87D89B9159}" srcOrd="1" destOrd="0" parTransId="{140E99B7-ECAD-499F-A234-82C95B0CDD3F}" sibTransId="{B57F8457-CCAA-4016-B312-AA1FE6C33594}"/>
    <dgm:cxn modelId="{0885CE0D-6988-4F6F-A6C8-ED5D84F318DB}" type="presOf" srcId="{BF3FB681-EEF2-4B0C-B63D-1637487B8BB0}" destId="{00A39A35-0CBD-472A-972E-CBBF30AFBB19}" srcOrd="0" destOrd="0" presId="urn:microsoft.com/office/officeart/2005/8/layout/hierarchy2"/>
    <dgm:cxn modelId="{7D11F73E-FD72-4918-8170-5D81E7B1BB96}" type="presOf" srcId="{74C05D5C-3E88-4C3D-95D1-0F51944AD8CB}" destId="{F7B3D600-F3D6-4C82-8B40-8BCE0D7B1CD7}" srcOrd="0" destOrd="0" presId="urn:microsoft.com/office/officeart/2005/8/layout/hierarchy2"/>
    <dgm:cxn modelId="{0EC1270F-11AF-4D27-9CAC-BF40A04FBDAE}" type="presOf" srcId="{04A1EC52-539D-48B8-BC3F-8723F581B786}" destId="{94FCF1CF-5071-42FA-B330-E935CA8C7D26}" srcOrd="1" destOrd="0" presId="urn:microsoft.com/office/officeart/2005/8/layout/hierarchy2"/>
    <dgm:cxn modelId="{FF21F44F-E4B8-4FCC-B9E8-84E45755AA2B}" type="presOf" srcId="{56AC635E-DD7A-44C5-8DE9-0813AFD39ABC}" destId="{3C73EF8F-17A4-47B3-B969-C422AF9EF640}" srcOrd="1" destOrd="0" presId="urn:microsoft.com/office/officeart/2005/8/layout/hierarchy2"/>
    <dgm:cxn modelId="{BF48BEED-1378-4011-B861-43FE27742805}" srcId="{A927EA14-8E7F-4A8E-9896-3896A4BBECE4}" destId="{391EDFEE-8CD2-485C-8D6D-44EB507D4588}" srcOrd="0" destOrd="0" parTransId="{04A1EC52-539D-48B8-BC3F-8723F581B786}" sibTransId="{EBA23313-D4DF-44AC-8CC4-B1F6CD41F3DA}"/>
    <dgm:cxn modelId="{3F0CCCFA-F9D1-4DC0-914D-E28A5B0420D7}" type="presOf" srcId="{6574C06B-F123-4A94-B1F1-74916385F3E2}" destId="{536AE5EB-8D00-42EA-BDAC-7DF74300AE42}" srcOrd="0" destOrd="0" presId="urn:microsoft.com/office/officeart/2005/8/layout/hierarchy2"/>
    <dgm:cxn modelId="{5605818C-5596-47EC-A483-F7C5A6E2C52B}" type="presOf" srcId="{04A1EC52-539D-48B8-BC3F-8723F581B786}" destId="{2C5D551B-6420-46F8-A0AF-D8A3AE7F752A}" srcOrd="0" destOrd="0" presId="urn:microsoft.com/office/officeart/2005/8/layout/hierarchy2"/>
    <dgm:cxn modelId="{3E60D69B-C825-4311-BDFF-6CFA96A8AD3B}" type="presOf" srcId="{17F2CA17-ED5B-4596-9854-33C5EFF341B3}" destId="{2860E820-9804-48CF-B642-7D8D7E6AEE60}" srcOrd="1" destOrd="0" presId="urn:microsoft.com/office/officeart/2005/8/layout/hierarchy2"/>
    <dgm:cxn modelId="{1A8ABE27-7A0B-44C3-871D-BA662EA2B9C4}" type="presOf" srcId="{E9AD915D-87E9-45BC-AB19-D9CE76BA03D5}" destId="{BE256323-3DA7-43F5-BD58-F141E6172C48}" srcOrd="0" destOrd="0" presId="urn:microsoft.com/office/officeart/2005/8/layout/hierarchy2"/>
    <dgm:cxn modelId="{512AD764-7516-4ACE-8F33-A9B6A774E38A}" type="presOf" srcId="{96579629-2802-4472-9F90-01E0E0C137B4}" destId="{99B21FC5-2396-45CE-AC9B-5922EEB9EA70}" srcOrd="0" destOrd="0" presId="urn:microsoft.com/office/officeart/2005/8/layout/hierarchy2"/>
    <dgm:cxn modelId="{5FDC0033-5B34-4F71-99B8-D3AE7CFF9524}" type="presOf" srcId="{140E99B7-ECAD-499F-A234-82C95B0CDD3F}" destId="{30077757-E2BB-4096-9E38-5DB5EB1CA064}" srcOrd="1" destOrd="0" presId="urn:microsoft.com/office/officeart/2005/8/layout/hierarchy2"/>
    <dgm:cxn modelId="{8F7AF425-28B2-437B-860F-D77CE999FDF3}" type="presOf" srcId="{5F45FB83-3A49-4B4F-86BF-669A7CE6605B}" destId="{7C4D763B-717E-479B-8565-FE093BA449E5}" srcOrd="0" destOrd="0" presId="urn:microsoft.com/office/officeart/2005/8/layout/hierarchy2"/>
    <dgm:cxn modelId="{ED8152A2-798C-4430-B173-CFC03EFCDA71}" srcId="{A226F2A6-6B23-4CA7-ACDB-6C7E0D427CE4}" destId="{A927EA14-8E7F-4A8E-9896-3896A4BBECE4}" srcOrd="0" destOrd="0" parTransId="{A2CA8259-7FFA-43E0-A4E9-18EB1E8FC6D9}" sibTransId="{E9B02081-36D7-4FCC-BD2F-CC9E29DC304E}"/>
    <dgm:cxn modelId="{40CAAE7A-039A-4B43-ABC4-918352436726}" srcId="{74C05D5C-3E88-4C3D-95D1-0F51944AD8CB}" destId="{BFD84BBF-0535-4426-A743-25FAC20130D4}" srcOrd="0" destOrd="0" parTransId="{CE919BB6-6E5D-4AD6-B989-DF058F839101}" sibTransId="{7E0CB95D-1BC6-494D-AC05-2E7981BEAF53}"/>
    <dgm:cxn modelId="{199DF36E-5D1B-4968-8798-3022D2A0D5F6}" type="presOf" srcId="{AB29B47A-1A87-4AB1-8351-CC03FEE8F385}" destId="{389A262F-CB99-4130-9AE1-F112745430AE}" srcOrd="1" destOrd="0" presId="urn:microsoft.com/office/officeart/2005/8/layout/hierarchy2"/>
    <dgm:cxn modelId="{A99003E9-D489-49BC-9096-C8FDD8B3D254}" type="presOf" srcId="{84EE7366-D150-4877-9E25-01A612CFE5DA}" destId="{6EC80727-BE17-4B69-A2CF-8DCB4163B152}" srcOrd="0" destOrd="0" presId="urn:microsoft.com/office/officeart/2005/8/layout/hierarchy2"/>
    <dgm:cxn modelId="{9F12F325-EFEC-4FA1-AEA1-3A790D7B3A07}" srcId="{391EDFEE-8CD2-485C-8D6D-44EB507D4588}" destId="{E9AD915D-87E9-45BC-AB19-D9CE76BA03D5}" srcOrd="0" destOrd="0" parTransId="{5F45FB83-3A49-4B4F-86BF-669A7CE6605B}" sibTransId="{81873190-358F-4798-8167-D56EC7E59E90}"/>
    <dgm:cxn modelId="{FA27D1A1-392F-458D-A44B-47A6B5ED81EA}" type="presOf" srcId="{6574C06B-F123-4A94-B1F1-74916385F3E2}" destId="{FE2EA900-1138-4521-B295-66C824691A15}" srcOrd="1" destOrd="0" presId="urn:microsoft.com/office/officeart/2005/8/layout/hierarchy2"/>
    <dgm:cxn modelId="{50B79FCE-128A-4447-9410-0ABD4BB7E0FD}" type="presOf" srcId="{A63CE0B4-17D8-4955-9738-25201CB7DE25}" destId="{4AD9C541-3EB1-4C4D-829F-5BCF84C82654}" srcOrd="0" destOrd="0" presId="urn:microsoft.com/office/officeart/2005/8/layout/hierarchy2"/>
    <dgm:cxn modelId="{BAFBF525-7CC8-4FE1-A621-5AEE13604C6D}" type="presOf" srcId="{BF3FB681-EEF2-4B0C-B63D-1637487B8BB0}" destId="{1FAA95AF-FB99-45F3-A39B-1148D1621CAC}" srcOrd="1" destOrd="0" presId="urn:microsoft.com/office/officeart/2005/8/layout/hierarchy2"/>
    <dgm:cxn modelId="{60A8C9A9-2759-469E-B50A-FD098D810B44}" srcId="{96579629-2802-4472-9F90-01E0E0C137B4}" destId="{8BB77460-5940-4890-9570-59A6E5AF7B68}" srcOrd="0" destOrd="0" parTransId="{56AC635E-DD7A-44C5-8DE9-0813AFD39ABC}" sibTransId="{6DF6F893-0571-4FE3-978E-EB24F4BC5BB8}"/>
    <dgm:cxn modelId="{877141B3-1904-4E3D-8D11-B48829491B7F}" type="presOf" srcId="{AEDD2A12-FE92-4D4D-B46B-CAECBB0A84A3}" destId="{0AA3745A-0A72-438E-8466-4E291A2B4AAB}" srcOrd="0" destOrd="0" presId="urn:microsoft.com/office/officeart/2005/8/layout/hierarchy2"/>
    <dgm:cxn modelId="{EC5AF7DE-ACBD-4A1C-9CBD-373B57FEE07A}" type="presOf" srcId="{CE919BB6-6E5D-4AD6-B989-DF058F839101}" destId="{0F7FBA59-7690-40BA-909F-1993474280CC}" srcOrd="1" destOrd="0" presId="urn:microsoft.com/office/officeart/2005/8/layout/hierarchy2"/>
    <dgm:cxn modelId="{A5EE4345-C756-4288-9AC6-0B5D77681A06}" type="presOf" srcId="{BFD84BBF-0535-4426-A743-25FAC20130D4}" destId="{C12DD24C-1245-45D5-A463-15962921B51D}" srcOrd="0" destOrd="0" presId="urn:microsoft.com/office/officeart/2005/8/layout/hierarchy2"/>
    <dgm:cxn modelId="{5505746E-D9F5-4BEC-A0C3-1259BDDC4ACD}" type="presOf" srcId="{56AC635E-DD7A-44C5-8DE9-0813AFD39ABC}" destId="{0FB95B1D-A9B2-43AC-9066-54706C12A6AB}" srcOrd="0" destOrd="0" presId="urn:microsoft.com/office/officeart/2005/8/layout/hierarchy2"/>
    <dgm:cxn modelId="{635EC8FE-54F3-4FC8-9D59-21D4AE463599}" type="presOf" srcId="{836E425F-0879-4FE0-A6FA-FBE59AD93B93}" destId="{3E8F2430-723F-4780-A5A3-4817175BE9AF}" srcOrd="0" destOrd="0" presId="urn:microsoft.com/office/officeart/2005/8/layout/hierarchy2"/>
    <dgm:cxn modelId="{F1676170-9757-4B92-A683-8A614269573D}" type="presOf" srcId="{A927EA14-8E7F-4A8E-9896-3896A4BBECE4}" destId="{12D5241C-0F7A-40C8-9C11-168AA653FD87}" srcOrd="0" destOrd="0" presId="urn:microsoft.com/office/officeart/2005/8/layout/hierarchy2"/>
    <dgm:cxn modelId="{27492D22-33D4-49AB-862A-4E0646C62CAB}" type="presOf" srcId="{AB29B47A-1A87-4AB1-8351-CC03FEE8F385}" destId="{5EE8267E-9FC3-4E35-B751-0EBBB1CD9023}" srcOrd="0" destOrd="0" presId="urn:microsoft.com/office/officeart/2005/8/layout/hierarchy2"/>
    <dgm:cxn modelId="{607FDEB5-89B9-481D-960D-4F73386A0A8A}" type="presOf" srcId="{B6CD466F-E572-44F1-97DB-3EA77350DF6D}" destId="{9C735EC3-E770-4E62-ADC4-A2AC1E4EFFE3}" srcOrd="0" destOrd="0" presId="urn:microsoft.com/office/officeart/2005/8/layout/hierarchy2"/>
    <dgm:cxn modelId="{D25485AA-E020-4949-B610-3B134CF7351E}" type="presOf" srcId="{836E425F-0879-4FE0-A6FA-FBE59AD93B93}" destId="{9FA32F97-73CC-457E-ADAF-3927F59F8E4B}" srcOrd="1" destOrd="0" presId="urn:microsoft.com/office/officeart/2005/8/layout/hierarchy2"/>
    <dgm:cxn modelId="{0869F61F-DB08-48BE-9B2C-4BD2012DEC86}" type="presOf" srcId="{391EDFEE-8CD2-485C-8D6D-44EB507D4588}" destId="{4984294B-911F-477E-8561-32C15BD2CFDE}" srcOrd="0" destOrd="0" presId="urn:microsoft.com/office/officeart/2005/8/layout/hierarchy2"/>
    <dgm:cxn modelId="{5E25FD60-7E76-4AF5-BCF4-3A923D71A730}" srcId="{A927EA14-8E7F-4A8E-9896-3896A4BBECE4}" destId="{8CDF2439-9962-4938-ACB4-B2FD7C8ED6D9}" srcOrd="3" destOrd="0" parTransId="{BF3FB681-EEF2-4B0C-B63D-1637487B8BB0}" sibTransId="{2E67B19D-4271-49DC-8B87-B2FDA51810BC}"/>
    <dgm:cxn modelId="{E07CC146-5A56-4227-97D7-1BC2ED208A6D}" type="presOf" srcId="{B6CD466F-E572-44F1-97DB-3EA77350DF6D}" destId="{AF854D50-3C70-484E-855C-0636C4951721}" srcOrd="1" destOrd="0" presId="urn:microsoft.com/office/officeart/2005/8/layout/hierarchy2"/>
    <dgm:cxn modelId="{39720266-F47F-419C-9194-E9ABC99DD158}" srcId="{96579629-2802-4472-9F90-01E0E0C137B4}" destId="{3DDBADFA-2E6D-487D-9CB2-B5894048F7FE}" srcOrd="1" destOrd="0" parTransId="{B6CD466F-E572-44F1-97DB-3EA77350DF6D}" sibTransId="{DEDA628A-8B56-417F-8551-70F58B35D636}"/>
    <dgm:cxn modelId="{98565522-4729-4F11-90B0-20B436A6F1F4}" type="presOf" srcId="{3DDBADFA-2E6D-487D-9CB2-B5894048F7FE}" destId="{A905CEFE-0CC1-4558-9DFC-AB0E10155B2F}" srcOrd="0" destOrd="0" presId="urn:microsoft.com/office/officeart/2005/8/layout/hierarchy2"/>
    <dgm:cxn modelId="{5234B3FE-7F66-4F9E-B7CD-1D429163A45C}" type="presOf" srcId="{17F2CA17-ED5B-4596-9854-33C5EFF341B3}" destId="{7E3FBE42-28CB-4846-9032-E3EF9D6D36BA}" srcOrd="0" destOrd="0" presId="urn:microsoft.com/office/officeart/2005/8/layout/hierarchy2"/>
    <dgm:cxn modelId="{58CEB32D-E65D-4610-B3DB-0DAD59361797}" type="presOf" srcId="{A226F2A6-6B23-4CA7-ACDB-6C7E0D427CE4}" destId="{8B2A7CE0-5219-4478-8922-1EF304A59358}" srcOrd="0" destOrd="0" presId="urn:microsoft.com/office/officeart/2005/8/layout/hierarchy2"/>
    <dgm:cxn modelId="{9808A272-9836-48A2-93DE-4FCF7BB9D1DC}" type="presOf" srcId="{0FE84C90-8FBD-4A76-B7F1-CB87D89B9159}" destId="{4395BE0F-DDB7-494A-AE21-D0A11815EFA9}" srcOrd="0" destOrd="0" presId="urn:microsoft.com/office/officeart/2005/8/layout/hierarchy2"/>
    <dgm:cxn modelId="{BB16202F-19F8-4744-A426-37AF84D62777}" type="presOf" srcId="{D2D5055E-0156-4C66-A160-F7C8AC0C38CC}" destId="{C1079058-C8C4-4056-BBF5-8D6C81E4C55B}" srcOrd="0" destOrd="0" presId="urn:microsoft.com/office/officeart/2005/8/layout/hierarchy2"/>
    <dgm:cxn modelId="{8969A10B-9EE7-42E8-99D9-8F6A6E7AD638}" type="presOf" srcId="{8BB77460-5940-4890-9570-59A6E5AF7B68}" destId="{CE21C4B3-D543-4837-8CD2-29BDC8F7C12E}" srcOrd="0" destOrd="0" presId="urn:microsoft.com/office/officeart/2005/8/layout/hierarchy2"/>
    <dgm:cxn modelId="{2D0FB1A9-76A6-40FE-9E93-79E0A01686BF}" srcId="{A927EA14-8E7F-4A8E-9896-3896A4BBECE4}" destId="{74C05D5C-3E88-4C3D-95D1-0F51944AD8CB}" srcOrd="2" destOrd="0" parTransId="{AB29B47A-1A87-4AB1-8351-CC03FEE8F385}" sibTransId="{EDDCFEF2-4321-4D77-B287-BD762102B62A}"/>
    <dgm:cxn modelId="{73B54DEA-33E7-49E4-B203-DD0019E9C748}" type="presParOf" srcId="{8B2A7CE0-5219-4478-8922-1EF304A59358}" destId="{88299B54-6475-4283-855B-C045DE7345C7}" srcOrd="0" destOrd="0" presId="urn:microsoft.com/office/officeart/2005/8/layout/hierarchy2"/>
    <dgm:cxn modelId="{CCA5AFFB-84B7-4DC0-B39E-BA44AA69A3D1}" type="presParOf" srcId="{88299B54-6475-4283-855B-C045DE7345C7}" destId="{12D5241C-0F7A-40C8-9C11-168AA653FD87}" srcOrd="0" destOrd="0" presId="urn:microsoft.com/office/officeart/2005/8/layout/hierarchy2"/>
    <dgm:cxn modelId="{91140B05-D496-4897-9836-91269C45ADC8}" type="presParOf" srcId="{88299B54-6475-4283-855B-C045DE7345C7}" destId="{696D2B0B-D33F-4566-8F71-0FDD3FC28A8C}" srcOrd="1" destOrd="0" presId="urn:microsoft.com/office/officeart/2005/8/layout/hierarchy2"/>
    <dgm:cxn modelId="{C4569537-8AB6-4D8C-AF28-D52A5E222BD4}" type="presParOf" srcId="{696D2B0B-D33F-4566-8F71-0FDD3FC28A8C}" destId="{2C5D551B-6420-46F8-A0AF-D8A3AE7F752A}" srcOrd="0" destOrd="0" presId="urn:microsoft.com/office/officeart/2005/8/layout/hierarchy2"/>
    <dgm:cxn modelId="{80D038C9-4579-43C5-81F5-2DA5CCC121CF}" type="presParOf" srcId="{2C5D551B-6420-46F8-A0AF-D8A3AE7F752A}" destId="{94FCF1CF-5071-42FA-B330-E935CA8C7D26}" srcOrd="0" destOrd="0" presId="urn:microsoft.com/office/officeart/2005/8/layout/hierarchy2"/>
    <dgm:cxn modelId="{5DBD1BE3-C3D4-49ED-A383-0E686257E369}" type="presParOf" srcId="{696D2B0B-D33F-4566-8F71-0FDD3FC28A8C}" destId="{73D3C617-6250-4020-9772-B89703DCAD32}" srcOrd="1" destOrd="0" presId="urn:microsoft.com/office/officeart/2005/8/layout/hierarchy2"/>
    <dgm:cxn modelId="{5B5AE2B6-5EBA-4815-9C36-75B91BBD0B84}" type="presParOf" srcId="{73D3C617-6250-4020-9772-B89703DCAD32}" destId="{4984294B-911F-477E-8561-32C15BD2CFDE}" srcOrd="0" destOrd="0" presId="urn:microsoft.com/office/officeart/2005/8/layout/hierarchy2"/>
    <dgm:cxn modelId="{2B047F99-BC51-4E06-A75D-8E43F2E5BF1B}" type="presParOf" srcId="{73D3C617-6250-4020-9772-B89703DCAD32}" destId="{C1E0EC2E-5F4C-4A97-9A28-71D87799AFA0}" srcOrd="1" destOrd="0" presId="urn:microsoft.com/office/officeart/2005/8/layout/hierarchy2"/>
    <dgm:cxn modelId="{51201DA5-BFD4-47E2-B347-7CFA5E096900}" type="presParOf" srcId="{C1E0EC2E-5F4C-4A97-9A28-71D87799AFA0}" destId="{7C4D763B-717E-479B-8565-FE093BA449E5}" srcOrd="0" destOrd="0" presId="urn:microsoft.com/office/officeart/2005/8/layout/hierarchy2"/>
    <dgm:cxn modelId="{8E3F147E-4231-44CA-95B7-0F7F7950FEEB}" type="presParOf" srcId="{7C4D763B-717E-479B-8565-FE093BA449E5}" destId="{97082E38-85CA-4F67-9AD4-899654B3032F}" srcOrd="0" destOrd="0" presId="urn:microsoft.com/office/officeart/2005/8/layout/hierarchy2"/>
    <dgm:cxn modelId="{5E51EB4C-A66B-4D2A-AA8A-B2C45BB5BD27}" type="presParOf" srcId="{C1E0EC2E-5F4C-4A97-9A28-71D87799AFA0}" destId="{47A21B99-A493-45EA-86BA-6FB4E8D38FE3}" srcOrd="1" destOrd="0" presId="urn:microsoft.com/office/officeart/2005/8/layout/hierarchy2"/>
    <dgm:cxn modelId="{D8CDC323-E71B-4F5D-B39B-FECBF87C2FED}" type="presParOf" srcId="{47A21B99-A493-45EA-86BA-6FB4E8D38FE3}" destId="{BE256323-3DA7-43F5-BD58-F141E6172C48}" srcOrd="0" destOrd="0" presId="urn:microsoft.com/office/officeart/2005/8/layout/hierarchy2"/>
    <dgm:cxn modelId="{B76FEE7C-29F0-4B53-B4B7-093DDDDFAFC8}" type="presParOf" srcId="{47A21B99-A493-45EA-86BA-6FB4E8D38FE3}" destId="{C2DB5A7D-3782-4966-8F84-F63261574484}" srcOrd="1" destOrd="0" presId="urn:microsoft.com/office/officeart/2005/8/layout/hierarchy2"/>
    <dgm:cxn modelId="{60471152-8912-4618-91FD-318452C6BA88}" type="presParOf" srcId="{C1E0EC2E-5F4C-4A97-9A28-71D87799AFA0}" destId="{EF7B74C0-D59E-4B27-8AE4-CA31F7E47534}" srcOrd="2" destOrd="0" presId="urn:microsoft.com/office/officeart/2005/8/layout/hierarchy2"/>
    <dgm:cxn modelId="{B538CCEA-5A79-468B-B677-0E869D8B5E11}" type="presParOf" srcId="{EF7B74C0-D59E-4B27-8AE4-CA31F7E47534}" destId="{30077757-E2BB-4096-9E38-5DB5EB1CA064}" srcOrd="0" destOrd="0" presId="urn:microsoft.com/office/officeart/2005/8/layout/hierarchy2"/>
    <dgm:cxn modelId="{D24BB083-69B6-4D44-9847-F82111887AFD}" type="presParOf" srcId="{C1E0EC2E-5F4C-4A97-9A28-71D87799AFA0}" destId="{BB925BB6-7488-4611-8EDF-1B3EF4BC1677}" srcOrd="3" destOrd="0" presId="urn:microsoft.com/office/officeart/2005/8/layout/hierarchy2"/>
    <dgm:cxn modelId="{CFB60F6F-41A8-486C-B3AA-FE53DB949B1C}" type="presParOf" srcId="{BB925BB6-7488-4611-8EDF-1B3EF4BC1677}" destId="{4395BE0F-DDB7-494A-AE21-D0A11815EFA9}" srcOrd="0" destOrd="0" presId="urn:microsoft.com/office/officeart/2005/8/layout/hierarchy2"/>
    <dgm:cxn modelId="{B9465162-92CC-46D1-B010-B5DC33F38BA3}" type="presParOf" srcId="{BB925BB6-7488-4611-8EDF-1B3EF4BC1677}" destId="{3B4AEA3D-9F73-4356-99B4-CD9F41C79D79}" srcOrd="1" destOrd="0" presId="urn:microsoft.com/office/officeart/2005/8/layout/hierarchy2"/>
    <dgm:cxn modelId="{6CEB0055-FC0C-497A-93AE-40072B612267}" type="presParOf" srcId="{696D2B0B-D33F-4566-8F71-0FDD3FC28A8C}" destId="{3E8F2430-723F-4780-A5A3-4817175BE9AF}" srcOrd="2" destOrd="0" presId="urn:microsoft.com/office/officeart/2005/8/layout/hierarchy2"/>
    <dgm:cxn modelId="{D891CCB2-1F09-41AE-AFF2-1D82ADC66DFF}" type="presParOf" srcId="{3E8F2430-723F-4780-A5A3-4817175BE9AF}" destId="{9FA32F97-73CC-457E-ADAF-3927F59F8E4B}" srcOrd="0" destOrd="0" presId="urn:microsoft.com/office/officeart/2005/8/layout/hierarchy2"/>
    <dgm:cxn modelId="{67A6F6F7-1C17-429A-BBF3-0606DF27D7C1}" type="presParOf" srcId="{696D2B0B-D33F-4566-8F71-0FDD3FC28A8C}" destId="{CA19FF43-4DAA-4E55-8957-3FF75CBDA88D}" srcOrd="3" destOrd="0" presId="urn:microsoft.com/office/officeart/2005/8/layout/hierarchy2"/>
    <dgm:cxn modelId="{7CE23FDF-8F58-475D-8645-DDA046829FAC}" type="presParOf" srcId="{CA19FF43-4DAA-4E55-8957-3FF75CBDA88D}" destId="{99B21FC5-2396-45CE-AC9B-5922EEB9EA70}" srcOrd="0" destOrd="0" presId="urn:microsoft.com/office/officeart/2005/8/layout/hierarchy2"/>
    <dgm:cxn modelId="{8060AF00-F328-4413-BAA6-3CD45A6FD076}" type="presParOf" srcId="{CA19FF43-4DAA-4E55-8957-3FF75CBDA88D}" destId="{24EAA1E4-40EE-4A0D-89EB-CFCC08F41A55}" srcOrd="1" destOrd="0" presId="urn:microsoft.com/office/officeart/2005/8/layout/hierarchy2"/>
    <dgm:cxn modelId="{F06BFE3E-42EF-46A2-9559-B7F731F16474}" type="presParOf" srcId="{24EAA1E4-40EE-4A0D-89EB-CFCC08F41A55}" destId="{0FB95B1D-A9B2-43AC-9066-54706C12A6AB}" srcOrd="0" destOrd="0" presId="urn:microsoft.com/office/officeart/2005/8/layout/hierarchy2"/>
    <dgm:cxn modelId="{61B9E052-023A-4F46-9878-E304999972D2}" type="presParOf" srcId="{0FB95B1D-A9B2-43AC-9066-54706C12A6AB}" destId="{3C73EF8F-17A4-47B3-B969-C422AF9EF640}" srcOrd="0" destOrd="0" presId="urn:microsoft.com/office/officeart/2005/8/layout/hierarchy2"/>
    <dgm:cxn modelId="{5AD1D23D-D293-43CA-803E-FBBE7B3328BD}" type="presParOf" srcId="{24EAA1E4-40EE-4A0D-89EB-CFCC08F41A55}" destId="{F1FD2590-D951-45F1-A06F-8D1F475E7442}" srcOrd="1" destOrd="0" presId="urn:microsoft.com/office/officeart/2005/8/layout/hierarchy2"/>
    <dgm:cxn modelId="{9389E39D-DFEE-48E2-9F23-12BCA55BEF54}" type="presParOf" srcId="{F1FD2590-D951-45F1-A06F-8D1F475E7442}" destId="{CE21C4B3-D543-4837-8CD2-29BDC8F7C12E}" srcOrd="0" destOrd="0" presId="urn:microsoft.com/office/officeart/2005/8/layout/hierarchy2"/>
    <dgm:cxn modelId="{B7395FF9-5FE0-4848-9D94-1B2762437CE4}" type="presParOf" srcId="{F1FD2590-D951-45F1-A06F-8D1F475E7442}" destId="{C92A5ACF-B9CF-457F-8CF9-1D6091BC5455}" srcOrd="1" destOrd="0" presId="urn:microsoft.com/office/officeart/2005/8/layout/hierarchy2"/>
    <dgm:cxn modelId="{186258B1-9713-4FF7-9428-899D2AC622B7}" type="presParOf" srcId="{24EAA1E4-40EE-4A0D-89EB-CFCC08F41A55}" destId="{9C735EC3-E770-4E62-ADC4-A2AC1E4EFFE3}" srcOrd="2" destOrd="0" presId="urn:microsoft.com/office/officeart/2005/8/layout/hierarchy2"/>
    <dgm:cxn modelId="{C4F3313C-27DA-4F53-994F-1433CFCDB1A4}" type="presParOf" srcId="{9C735EC3-E770-4E62-ADC4-A2AC1E4EFFE3}" destId="{AF854D50-3C70-484E-855C-0636C4951721}" srcOrd="0" destOrd="0" presId="urn:microsoft.com/office/officeart/2005/8/layout/hierarchy2"/>
    <dgm:cxn modelId="{F1D5C2CA-193A-4355-A0A9-689F6EAA127D}" type="presParOf" srcId="{24EAA1E4-40EE-4A0D-89EB-CFCC08F41A55}" destId="{59BEF4C7-6CDD-4E46-8D5D-3BF6D7D4541B}" srcOrd="3" destOrd="0" presId="urn:microsoft.com/office/officeart/2005/8/layout/hierarchy2"/>
    <dgm:cxn modelId="{30D8C5B7-7C01-4C84-B0A1-88E04EBFDDB1}" type="presParOf" srcId="{59BEF4C7-6CDD-4E46-8D5D-3BF6D7D4541B}" destId="{A905CEFE-0CC1-4558-9DFC-AB0E10155B2F}" srcOrd="0" destOrd="0" presId="urn:microsoft.com/office/officeart/2005/8/layout/hierarchy2"/>
    <dgm:cxn modelId="{12F4FA91-45CF-413B-BDDE-054B4113797F}" type="presParOf" srcId="{59BEF4C7-6CDD-4E46-8D5D-3BF6D7D4541B}" destId="{C48F98DD-12DA-4C12-BB0D-5190B9CE358D}" srcOrd="1" destOrd="0" presId="urn:microsoft.com/office/officeart/2005/8/layout/hierarchy2"/>
    <dgm:cxn modelId="{67BA3994-E87D-494D-8159-149A89379D0D}" type="presParOf" srcId="{696D2B0B-D33F-4566-8F71-0FDD3FC28A8C}" destId="{5EE8267E-9FC3-4E35-B751-0EBBB1CD9023}" srcOrd="4" destOrd="0" presId="urn:microsoft.com/office/officeart/2005/8/layout/hierarchy2"/>
    <dgm:cxn modelId="{6D092BD7-4704-4E8E-83B9-F9EB05AC80A1}" type="presParOf" srcId="{5EE8267E-9FC3-4E35-B751-0EBBB1CD9023}" destId="{389A262F-CB99-4130-9AE1-F112745430AE}" srcOrd="0" destOrd="0" presId="urn:microsoft.com/office/officeart/2005/8/layout/hierarchy2"/>
    <dgm:cxn modelId="{243E6DCF-6F9D-45BF-B0F4-DBE4B5E8344D}" type="presParOf" srcId="{696D2B0B-D33F-4566-8F71-0FDD3FC28A8C}" destId="{B1734314-9659-4833-92F8-73EC6B6528F9}" srcOrd="5" destOrd="0" presId="urn:microsoft.com/office/officeart/2005/8/layout/hierarchy2"/>
    <dgm:cxn modelId="{EB031EF4-8EDC-49C9-ADDC-3987D855BABC}" type="presParOf" srcId="{B1734314-9659-4833-92F8-73EC6B6528F9}" destId="{F7B3D600-F3D6-4C82-8B40-8BCE0D7B1CD7}" srcOrd="0" destOrd="0" presId="urn:microsoft.com/office/officeart/2005/8/layout/hierarchy2"/>
    <dgm:cxn modelId="{D376CCBC-343A-48F5-9D17-9AB49428FF03}" type="presParOf" srcId="{B1734314-9659-4833-92F8-73EC6B6528F9}" destId="{5B358878-AD6A-4CF3-A86B-8E4B553FD0E4}" srcOrd="1" destOrd="0" presId="urn:microsoft.com/office/officeart/2005/8/layout/hierarchy2"/>
    <dgm:cxn modelId="{752D68B6-1EF2-4379-A8F4-10E23A250B7B}" type="presParOf" srcId="{5B358878-AD6A-4CF3-A86B-8E4B553FD0E4}" destId="{D6A1CB70-1556-4E71-9675-11A859EE2581}" srcOrd="0" destOrd="0" presId="urn:microsoft.com/office/officeart/2005/8/layout/hierarchy2"/>
    <dgm:cxn modelId="{B23FE75B-48A5-4DC5-A775-72843E31AFBF}" type="presParOf" srcId="{D6A1CB70-1556-4E71-9675-11A859EE2581}" destId="{0F7FBA59-7690-40BA-909F-1993474280CC}" srcOrd="0" destOrd="0" presId="urn:microsoft.com/office/officeart/2005/8/layout/hierarchy2"/>
    <dgm:cxn modelId="{1F5CD28D-BAB2-45DC-A4D0-3596DB8C7A7F}" type="presParOf" srcId="{5B358878-AD6A-4CF3-A86B-8E4B553FD0E4}" destId="{9E44FE01-2FA9-4616-BBF6-04E1699AE287}" srcOrd="1" destOrd="0" presId="urn:microsoft.com/office/officeart/2005/8/layout/hierarchy2"/>
    <dgm:cxn modelId="{4F6C5240-ECF4-4A51-8873-BAF7B832E4E5}" type="presParOf" srcId="{9E44FE01-2FA9-4616-BBF6-04E1699AE287}" destId="{C12DD24C-1245-45D5-A463-15962921B51D}" srcOrd="0" destOrd="0" presId="urn:microsoft.com/office/officeart/2005/8/layout/hierarchy2"/>
    <dgm:cxn modelId="{E8AE41E5-17DF-4604-8C15-0E683485D778}" type="presParOf" srcId="{9E44FE01-2FA9-4616-BBF6-04E1699AE287}" destId="{72B6AD55-6214-44CE-AB51-68C4747125F4}" srcOrd="1" destOrd="0" presId="urn:microsoft.com/office/officeart/2005/8/layout/hierarchy2"/>
    <dgm:cxn modelId="{6B405117-CE7E-45A9-B375-D1E71E1BC367}" type="presParOf" srcId="{5B358878-AD6A-4CF3-A86B-8E4B553FD0E4}" destId="{536AE5EB-8D00-42EA-BDAC-7DF74300AE42}" srcOrd="2" destOrd="0" presId="urn:microsoft.com/office/officeart/2005/8/layout/hierarchy2"/>
    <dgm:cxn modelId="{60B7906B-C961-4B5E-B50A-E166E5B477B7}" type="presParOf" srcId="{536AE5EB-8D00-42EA-BDAC-7DF74300AE42}" destId="{FE2EA900-1138-4521-B295-66C824691A15}" srcOrd="0" destOrd="0" presId="urn:microsoft.com/office/officeart/2005/8/layout/hierarchy2"/>
    <dgm:cxn modelId="{AF28E756-2A8C-4CAB-B147-4CF41079F6A2}" type="presParOf" srcId="{5B358878-AD6A-4CF3-A86B-8E4B553FD0E4}" destId="{39FC03D9-2D4D-4B3D-ABD6-3FAB37813953}" srcOrd="3" destOrd="0" presId="urn:microsoft.com/office/officeart/2005/8/layout/hierarchy2"/>
    <dgm:cxn modelId="{43CBD796-E896-4028-865B-59EA91C1F458}" type="presParOf" srcId="{39FC03D9-2D4D-4B3D-ABD6-3FAB37813953}" destId="{4AD9C541-3EB1-4C4D-829F-5BCF84C82654}" srcOrd="0" destOrd="0" presId="urn:microsoft.com/office/officeart/2005/8/layout/hierarchy2"/>
    <dgm:cxn modelId="{1534E69F-16E0-4C11-BA8C-93B5A512509C}" type="presParOf" srcId="{39FC03D9-2D4D-4B3D-ABD6-3FAB37813953}" destId="{251E3720-373A-46BD-B26D-3F0E9282CF3F}" srcOrd="1" destOrd="0" presId="urn:microsoft.com/office/officeart/2005/8/layout/hierarchy2"/>
    <dgm:cxn modelId="{6DB96194-2237-4C0C-A395-0DF8DA0CA681}" type="presParOf" srcId="{696D2B0B-D33F-4566-8F71-0FDD3FC28A8C}" destId="{00A39A35-0CBD-472A-972E-CBBF30AFBB19}" srcOrd="6" destOrd="0" presId="urn:microsoft.com/office/officeart/2005/8/layout/hierarchy2"/>
    <dgm:cxn modelId="{570D2BBC-2B2C-43B8-8272-464B954EAE76}" type="presParOf" srcId="{00A39A35-0CBD-472A-972E-CBBF30AFBB19}" destId="{1FAA95AF-FB99-45F3-A39B-1148D1621CAC}" srcOrd="0" destOrd="0" presId="urn:microsoft.com/office/officeart/2005/8/layout/hierarchy2"/>
    <dgm:cxn modelId="{3E0521E5-465B-43FB-AA26-CD5FF10BA0EC}" type="presParOf" srcId="{696D2B0B-D33F-4566-8F71-0FDD3FC28A8C}" destId="{6D015ED6-6970-4706-83D4-BCCD3DF741B3}" srcOrd="7" destOrd="0" presId="urn:microsoft.com/office/officeart/2005/8/layout/hierarchy2"/>
    <dgm:cxn modelId="{CBBD699D-1D17-4089-A8E4-A06697069776}" type="presParOf" srcId="{6D015ED6-6970-4706-83D4-BCCD3DF741B3}" destId="{C547422C-E071-45E7-9F7F-2B671841FFD5}" srcOrd="0" destOrd="0" presId="urn:microsoft.com/office/officeart/2005/8/layout/hierarchy2"/>
    <dgm:cxn modelId="{345C5141-CF37-42DC-95EB-8EEFAB1C2A7D}" type="presParOf" srcId="{6D015ED6-6970-4706-83D4-BCCD3DF741B3}" destId="{87920E25-BB7A-4778-928D-CAA14B6BA86F}" srcOrd="1" destOrd="0" presId="urn:microsoft.com/office/officeart/2005/8/layout/hierarchy2"/>
    <dgm:cxn modelId="{F1B27819-D7F4-421B-BC2C-D9C7781530B5}" type="presParOf" srcId="{87920E25-BB7A-4778-928D-CAA14B6BA86F}" destId="{0AA3745A-0A72-438E-8466-4E291A2B4AAB}" srcOrd="0" destOrd="0" presId="urn:microsoft.com/office/officeart/2005/8/layout/hierarchy2"/>
    <dgm:cxn modelId="{12DE6994-CC59-4444-994F-A91D6AC2C763}" type="presParOf" srcId="{0AA3745A-0A72-438E-8466-4E291A2B4AAB}" destId="{C09B5C95-417B-44E0-8648-8C40ECF86E40}" srcOrd="0" destOrd="0" presId="urn:microsoft.com/office/officeart/2005/8/layout/hierarchy2"/>
    <dgm:cxn modelId="{63909151-4152-41E8-AAF5-262795C7257D}" type="presParOf" srcId="{87920E25-BB7A-4778-928D-CAA14B6BA86F}" destId="{C17D547E-D1F4-4DF7-98F4-D07C7C79A75B}" srcOrd="1" destOrd="0" presId="urn:microsoft.com/office/officeart/2005/8/layout/hierarchy2"/>
    <dgm:cxn modelId="{79CB918D-2A01-4F3E-9F10-AF940957B2D4}" type="presParOf" srcId="{C17D547E-D1F4-4DF7-98F4-D07C7C79A75B}" destId="{6EC80727-BE17-4B69-A2CF-8DCB4163B152}" srcOrd="0" destOrd="0" presId="urn:microsoft.com/office/officeart/2005/8/layout/hierarchy2"/>
    <dgm:cxn modelId="{DE46AFB1-E928-4A2C-9AE5-2BA6A4D8090E}" type="presParOf" srcId="{C17D547E-D1F4-4DF7-98F4-D07C7C79A75B}" destId="{CDB3B490-7ABA-4650-8D42-4E9576DDD689}" srcOrd="1" destOrd="0" presId="urn:microsoft.com/office/officeart/2005/8/layout/hierarchy2"/>
    <dgm:cxn modelId="{5CB7E506-8944-48F8-B53B-FE3B263CEC66}" type="presParOf" srcId="{87920E25-BB7A-4778-928D-CAA14B6BA86F}" destId="{7E3FBE42-28CB-4846-9032-E3EF9D6D36BA}" srcOrd="2" destOrd="0" presId="urn:microsoft.com/office/officeart/2005/8/layout/hierarchy2"/>
    <dgm:cxn modelId="{89CD0AFB-445C-4833-ACCF-750E49CB2945}" type="presParOf" srcId="{7E3FBE42-28CB-4846-9032-E3EF9D6D36BA}" destId="{2860E820-9804-48CF-B642-7D8D7E6AEE60}" srcOrd="0" destOrd="0" presId="urn:microsoft.com/office/officeart/2005/8/layout/hierarchy2"/>
    <dgm:cxn modelId="{05438E02-EC75-47C8-8EE7-4136B01AE48F}" type="presParOf" srcId="{87920E25-BB7A-4778-928D-CAA14B6BA86F}" destId="{A32B0F2E-0A7F-4496-91E9-3B0514EAE8D5}" srcOrd="3" destOrd="0" presId="urn:microsoft.com/office/officeart/2005/8/layout/hierarchy2"/>
    <dgm:cxn modelId="{46663E01-37B4-456C-AB9C-CB8A2FBD7F6D}" type="presParOf" srcId="{A32B0F2E-0A7F-4496-91E9-3B0514EAE8D5}" destId="{C1079058-C8C4-4056-BBF5-8D6C81E4C55B}" srcOrd="0" destOrd="0" presId="urn:microsoft.com/office/officeart/2005/8/layout/hierarchy2"/>
    <dgm:cxn modelId="{29250E44-B207-4DEA-B030-3D78466C08AB}" type="presParOf" srcId="{A32B0F2E-0A7F-4496-91E9-3B0514EAE8D5}" destId="{990E1F9E-D4BD-4246-BCDD-05A9CAA0887E}" srcOrd="1" destOrd="0" presId="urn:microsoft.com/office/officeart/2005/8/layout/hierarchy2"/>
  </dgm:cxnLst>
  <dgm:bg>
    <a:noFill/>
  </dgm:bg>
  <dgm:whole>
    <a:ln>
      <a:solidFill>
        <a:srgbClr val="FEF9E2"/>
      </a:solid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D5241C-0F7A-40C8-9C11-168AA653FD87}">
      <dsp:nvSpPr>
        <dsp:cNvPr id="0" name=""/>
        <dsp:cNvSpPr/>
      </dsp:nvSpPr>
      <dsp:spPr>
        <a:xfrm>
          <a:off x="504055" y="1800200"/>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指数的分类</a:t>
          </a:r>
          <a:endParaRPr lang="zh-CN" altLang="en-US" sz="1400" kern="1200" dirty="0"/>
        </a:p>
      </dsp:txBody>
      <dsp:txXfrm>
        <a:off x="517802" y="1813947"/>
        <a:ext cx="911194" cy="441850"/>
      </dsp:txXfrm>
    </dsp:sp>
    <dsp:sp modelId="{2C5D551B-6420-46F8-A0AF-D8A3AE7F752A}">
      <dsp:nvSpPr>
        <dsp:cNvPr id="0" name=""/>
        <dsp:cNvSpPr/>
      </dsp:nvSpPr>
      <dsp:spPr>
        <a:xfrm rot="18177103">
          <a:off x="1051379" y="1304850"/>
          <a:ext cx="1716254" cy="19885"/>
        </a:xfrm>
        <a:custGeom>
          <a:avLst/>
          <a:gdLst/>
          <a:ahLst/>
          <a:cxnLst/>
          <a:rect l="0" t="0" r="0" b="0"/>
          <a:pathLst>
            <a:path>
              <a:moveTo>
                <a:pt x="0" y="9942"/>
              </a:moveTo>
              <a:lnTo>
                <a:pt x="1716254" y="99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zh-CN" altLang="en-US" sz="600" kern="1200"/>
        </a:p>
      </dsp:txBody>
      <dsp:txXfrm>
        <a:off x="1866600" y="1271887"/>
        <a:ext cx="85812" cy="85812"/>
      </dsp:txXfrm>
    </dsp:sp>
    <dsp:sp modelId="{4984294B-911F-477E-8561-32C15BD2CFDE}">
      <dsp:nvSpPr>
        <dsp:cNvPr id="0" name=""/>
        <dsp:cNvSpPr/>
      </dsp:nvSpPr>
      <dsp:spPr>
        <a:xfrm>
          <a:off x="2376269" y="360041"/>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对象范围</a:t>
          </a:r>
          <a:endParaRPr lang="zh-CN" altLang="en-US" sz="1400" kern="1200" dirty="0"/>
        </a:p>
      </dsp:txBody>
      <dsp:txXfrm>
        <a:off x="2390016" y="373788"/>
        <a:ext cx="911194" cy="441850"/>
      </dsp:txXfrm>
    </dsp:sp>
    <dsp:sp modelId="{7C4D763B-717E-479B-8565-FE093BA449E5}">
      <dsp:nvSpPr>
        <dsp:cNvPr id="0" name=""/>
        <dsp:cNvSpPr/>
      </dsp:nvSpPr>
      <dsp:spPr>
        <a:xfrm rot="20490243">
          <a:off x="3285682" y="404977"/>
          <a:ext cx="1133497" cy="19885"/>
        </a:xfrm>
        <a:custGeom>
          <a:avLst/>
          <a:gdLst/>
          <a:ahLst/>
          <a:cxnLst/>
          <a:rect l="0" t="0" r="0" b="0"/>
          <a:pathLst>
            <a:path>
              <a:moveTo>
                <a:pt x="0" y="9942"/>
              </a:moveTo>
              <a:lnTo>
                <a:pt x="1133497" y="99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824094" y="386582"/>
        <a:ext cx="56674" cy="56674"/>
      </dsp:txXfrm>
    </dsp:sp>
    <dsp:sp modelId="{BE256323-3DA7-43F5-BD58-F141E6172C48}">
      <dsp:nvSpPr>
        <dsp:cNvPr id="0" name=""/>
        <dsp:cNvSpPr/>
      </dsp:nvSpPr>
      <dsp:spPr>
        <a:xfrm>
          <a:off x="4389905" y="453"/>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solidFill>
                <a:schemeClr val="bg1"/>
              </a:solidFill>
            </a:rPr>
            <a:t>个体指数</a:t>
          </a:r>
          <a:endParaRPr lang="zh-CN" altLang="en-US" sz="1400" kern="1200" dirty="0">
            <a:solidFill>
              <a:schemeClr val="bg1"/>
            </a:solidFill>
          </a:endParaRPr>
        </a:p>
      </dsp:txBody>
      <dsp:txXfrm>
        <a:off x="4403652" y="14200"/>
        <a:ext cx="911194" cy="441850"/>
      </dsp:txXfrm>
    </dsp:sp>
    <dsp:sp modelId="{EF7B74C0-D59E-4B27-8AE4-CA31F7E47534}">
      <dsp:nvSpPr>
        <dsp:cNvPr id="0" name=""/>
        <dsp:cNvSpPr/>
      </dsp:nvSpPr>
      <dsp:spPr>
        <a:xfrm rot="570850">
          <a:off x="3307461" y="674850"/>
          <a:ext cx="1089940" cy="19885"/>
        </a:xfrm>
        <a:custGeom>
          <a:avLst/>
          <a:gdLst/>
          <a:ahLst/>
          <a:cxnLst/>
          <a:rect l="0" t="0" r="0" b="0"/>
          <a:pathLst>
            <a:path>
              <a:moveTo>
                <a:pt x="0" y="9942"/>
              </a:moveTo>
              <a:lnTo>
                <a:pt x="1089940" y="99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825183" y="657544"/>
        <a:ext cx="54497" cy="54497"/>
      </dsp:txXfrm>
    </dsp:sp>
    <dsp:sp modelId="{4395BE0F-DDB7-494A-AE21-D0A11815EFA9}">
      <dsp:nvSpPr>
        <dsp:cNvPr id="0" name=""/>
        <dsp:cNvSpPr/>
      </dsp:nvSpPr>
      <dsp:spPr>
        <a:xfrm>
          <a:off x="4389905" y="540199"/>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综合指数</a:t>
          </a:r>
          <a:endParaRPr lang="zh-CN" altLang="en-US" sz="1400" kern="1200" dirty="0"/>
        </a:p>
      </dsp:txBody>
      <dsp:txXfrm>
        <a:off x="4403652" y="553946"/>
        <a:ext cx="911194" cy="441850"/>
      </dsp:txXfrm>
    </dsp:sp>
    <dsp:sp modelId="{3E8F2430-723F-4780-A5A3-4817175BE9AF}">
      <dsp:nvSpPr>
        <dsp:cNvPr id="0" name=""/>
        <dsp:cNvSpPr/>
      </dsp:nvSpPr>
      <dsp:spPr>
        <a:xfrm rot="20332558">
          <a:off x="1409118" y="1844596"/>
          <a:ext cx="1000775" cy="19885"/>
        </a:xfrm>
        <a:custGeom>
          <a:avLst/>
          <a:gdLst/>
          <a:ahLst/>
          <a:cxnLst/>
          <a:rect l="0" t="0" r="0" b="0"/>
          <a:pathLst>
            <a:path>
              <a:moveTo>
                <a:pt x="0" y="9942"/>
              </a:moveTo>
              <a:lnTo>
                <a:pt x="1000775" y="99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1884487" y="1829519"/>
        <a:ext cx="50038" cy="50038"/>
      </dsp:txXfrm>
    </dsp:sp>
    <dsp:sp modelId="{99B21FC5-2396-45CE-AC9B-5922EEB9EA70}">
      <dsp:nvSpPr>
        <dsp:cNvPr id="0" name=""/>
        <dsp:cNvSpPr/>
      </dsp:nvSpPr>
      <dsp:spPr>
        <a:xfrm>
          <a:off x="2376269" y="1439533"/>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现象特征</a:t>
          </a:r>
          <a:endParaRPr lang="zh-CN" altLang="en-US" sz="1400" kern="1200" dirty="0"/>
        </a:p>
      </dsp:txBody>
      <dsp:txXfrm>
        <a:off x="2390016" y="1453280"/>
        <a:ext cx="911194" cy="441850"/>
      </dsp:txXfrm>
    </dsp:sp>
    <dsp:sp modelId="{0FB95B1D-A9B2-43AC-9066-54706C12A6AB}">
      <dsp:nvSpPr>
        <dsp:cNvPr id="0" name=""/>
        <dsp:cNvSpPr/>
      </dsp:nvSpPr>
      <dsp:spPr>
        <a:xfrm rot="20490243">
          <a:off x="3285682" y="1484468"/>
          <a:ext cx="1133497" cy="19885"/>
        </a:xfrm>
        <a:custGeom>
          <a:avLst/>
          <a:gdLst/>
          <a:ahLst/>
          <a:cxnLst/>
          <a:rect l="0" t="0" r="0" b="0"/>
          <a:pathLst>
            <a:path>
              <a:moveTo>
                <a:pt x="0" y="9942"/>
              </a:moveTo>
              <a:lnTo>
                <a:pt x="1133497" y="99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824094" y="1466073"/>
        <a:ext cx="56674" cy="56674"/>
      </dsp:txXfrm>
    </dsp:sp>
    <dsp:sp modelId="{CE21C4B3-D543-4837-8CD2-29BDC8F7C12E}">
      <dsp:nvSpPr>
        <dsp:cNvPr id="0" name=""/>
        <dsp:cNvSpPr/>
      </dsp:nvSpPr>
      <dsp:spPr>
        <a:xfrm>
          <a:off x="4389905" y="1079945"/>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数量指数</a:t>
          </a:r>
          <a:endParaRPr lang="zh-CN" altLang="en-US" sz="1400" kern="1200" dirty="0"/>
        </a:p>
      </dsp:txBody>
      <dsp:txXfrm>
        <a:off x="4403652" y="1093692"/>
        <a:ext cx="911194" cy="441850"/>
      </dsp:txXfrm>
    </dsp:sp>
    <dsp:sp modelId="{9C735EC3-E770-4E62-ADC4-A2AC1E4EFFE3}">
      <dsp:nvSpPr>
        <dsp:cNvPr id="0" name=""/>
        <dsp:cNvSpPr/>
      </dsp:nvSpPr>
      <dsp:spPr>
        <a:xfrm rot="570850">
          <a:off x="3307461" y="1754341"/>
          <a:ext cx="1089940" cy="19885"/>
        </a:xfrm>
        <a:custGeom>
          <a:avLst/>
          <a:gdLst/>
          <a:ahLst/>
          <a:cxnLst/>
          <a:rect l="0" t="0" r="0" b="0"/>
          <a:pathLst>
            <a:path>
              <a:moveTo>
                <a:pt x="0" y="9942"/>
              </a:moveTo>
              <a:lnTo>
                <a:pt x="1089940" y="99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825183" y="1737035"/>
        <a:ext cx="54497" cy="54497"/>
      </dsp:txXfrm>
    </dsp:sp>
    <dsp:sp modelId="{A905CEFE-0CC1-4558-9DFC-AB0E10155B2F}">
      <dsp:nvSpPr>
        <dsp:cNvPr id="0" name=""/>
        <dsp:cNvSpPr/>
      </dsp:nvSpPr>
      <dsp:spPr>
        <a:xfrm>
          <a:off x="4389905" y="1619691"/>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质量指数</a:t>
          </a:r>
          <a:endParaRPr lang="zh-CN" altLang="en-US" sz="1400" kern="1200" dirty="0"/>
        </a:p>
      </dsp:txBody>
      <dsp:txXfrm>
        <a:off x="4403652" y="1633438"/>
        <a:ext cx="911194" cy="441850"/>
      </dsp:txXfrm>
    </dsp:sp>
    <dsp:sp modelId="{5EE8267E-9FC3-4E35-B751-0EBBB1CD9023}">
      <dsp:nvSpPr>
        <dsp:cNvPr id="0" name=""/>
        <dsp:cNvSpPr/>
      </dsp:nvSpPr>
      <dsp:spPr>
        <a:xfrm rot="2255798">
          <a:off x="1320401" y="2384342"/>
          <a:ext cx="1178209" cy="19885"/>
        </a:xfrm>
        <a:custGeom>
          <a:avLst/>
          <a:gdLst/>
          <a:ahLst/>
          <a:cxnLst/>
          <a:rect l="0" t="0" r="0" b="0"/>
          <a:pathLst>
            <a:path>
              <a:moveTo>
                <a:pt x="0" y="9942"/>
              </a:moveTo>
              <a:lnTo>
                <a:pt x="1178209" y="99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1880051" y="2364829"/>
        <a:ext cx="58910" cy="58910"/>
      </dsp:txXfrm>
    </dsp:sp>
    <dsp:sp modelId="{F7B3D600-F3D6-4C82-8B40-8BCE0D7B1CD7}">
      <dsp:nvSpPr>
        <dsp:cNvPr id="0" name=""/>
        <dsp:cNvSpPr/>
      </dsp:nvSpPr>
      <dsp:spPr>
        <a:xfrm>
          <a:off x="2376269" y="2519024"/>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基期不同</a:t>
          </a:r>
          <a:endParaRPr lang="zh-CN" altLang="en-US" sz="1400" kern="1200" dirty="0"/>
        </a:p>
      </dsp:txBody>
      <dsp:txXfrm>
        <a:off x="2390016" y="2532771"/>
        <a:ext cx="911194" cy="441850"/>
      </dsp:txXfrm>
    </dsp:sp>
    <dsp:sp modelId="{D6A1CB70-1556-4E71-9675-11A859EE2581}">
      <dsp:nvSpPr>
        <dsp:cNvPr id="0" name=""/>
        <dsp:cNvSpPr/>
      </dsp:nvSpPr>
      <dsp:spPr>
        <a:xfrm rot="20490243">
          <a:off x="3285682" y="2563960"/>
          <a:ext cx="1133497" cy="19885"/>
        </a:xfrm>
        <a:custGeom>
          <a:avLst/>
          <a:gdLst/>
          <a:ahLst/>
          <a:cxnLst/>
          <a:rect l="0" t="0" r="0" b="0"/>
          <a:pathLst>
            <a:path>
              <a:moveTo>
                <a:pt x="0" y="9942"/>
              </a:moveTo>
              <a:lnTo>
                <a:pt x="1133497" y="99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824094" y="2545565"/>
        <a:ext cx="56674" cy="56674"/>
      </dsp:txXfrm>
    </dsp:sp>
    <dsp:sp modelId="{C12DD24C-1245-45D5-A463-15962921B51D}">
      <dsp:nvSpPr>
        <dsp:cNvPr id="0" name=""/>
        <dsp:cNvSpPr/>
      </dsp:nvSpPr>
      <dsp:spPr>
        <a:xfrm>
          <a:off x="4389905" y="2159436"/>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定基指数</a:t>
          </a:r>
          <a:endParaRPr lang="zh-CN" altLang="en-US" sz="1400" kern="1200" dirty="0"/>
        </a:p>
      </dsp:txBody>
      <dsp:txXfrm>
        <a:off x="4403652" y="2173183"/>
        <a:ext cx="911194" cy="441850"/>
      </dsp:txXfrm>
    </dsp:sp>
    <dsp:sp modelId="{536AE5EB-8D00-42EA-BDAC-7DF74300AE42}">
      <dsp:nvSpPr>
        <dsp:cNvPr id="0" name=""/>
        <dsp:cNvSpPr/>
      </dsp:nvSpPr>
      <dsp:spPr>
        <a:xfrm rot="570850">
          <a:off x="3307461" y="2833833"/>
          <a:ext cx="1089940" cy="19885"/>
        </a:xfrm>
        <a:custGeom>
          <a:avLst/>
          <a:gdLst/>
          <a:ahLst/>
          <a:cxnLst/>
          <a:rect l="0" t="0" r="0" b="0"/>
          <a:pathLst>
            <a:path>
              <a:moveTo>
                <a:pt x="0" y="9942"/>
              </a:moveTo>
              <a:lnTo>
                <a:pt x="1089940" y="99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825183" y="2816527"/>
        <a:ext cx="54497" cy="54497"/>
      </dsp:txXfrm>
    </dsp:sp>
    <dsp:sp modelId="{4AD9C541-3EB1-4C4D-829F-5BCF84C82654}">
      <dsp:nvSpPr>
        <dsp:cNvPr id="0" name=""/>
        <dsp:cNvSpPr/>
      </dsp:nvSpPr>
      <dsp:spPr>
        <a:xfrm>
          <a:off x="4389905" y="2699182"/>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环比指数</a:t>
          </a:r>
          <a:endParaRPr lang="zh-CN" altLang="en-US" sz="1400" kern="1200" dirty="0"/>
        </a:p>
      </dsp:txBody>
      <dsp:txXfrm>
        <a:off x="4403652" y="2712929"/>
        <a:ext cx="911194" cy="441850"/>
      </dsp:txXfrm>
    </dsp:sp>
    <dsp:sp modelId="{00A39A35-0CBD-472A-972E-CBBF30AFBB19}">
      <dsp:nvSpPr>
        <dsp:cNvPr id="0" name=""/>
        <dsp:cNvSpPr/>
      </dsp:nvSpPr>
      <dsp:spPr>
        <a:xfrm rot="3753940">
          <a:off x="896416" y="2924088"/>
          <a:ext cx="2026180" cy="19885"/>
        </a:xfrm>
        <a:custGeom>
          <a:avLst/>
          <a:gdLst/>
          <a:ahLst/>
          <a:cxnLst/>
          <a:rect l="0" t="0" r="0" b="0"/>
          <a:pathLst>
            <a:path>
              <a:moveTo>
                <a:pt x="0" y="9942"/>
              </a:moveTo>
              <a:lnTo>
                <a:pt x="2026180" y="99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zh-CN" altLang="en-US" sz="700" kern="1200"/>
        </a:p>
      </dsp:txBody>
      <dsp:txXfrm>
        <a:off x="1858852" y="2883376"/>
        <a:ext cx="101309" cy="101309"/>
      </dsp:txXfrm>
    </dsp:sp>
    <dsp:sp modelId="{C547422C-E071-45E7-9F7F-2B671841FFD5}">
      <dsp:nvSpPr>
        <dsp:cNvPr id="0" name=""/>
        <dsp:cNvSpPr/>
      </dsp:nvSpPr>
      <dsp:spPr>
        <a:xfrm>
          <a:off x="2376269" y="3598516"/>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对比内容</a:t>
          </a:r>
          <a:endParaRPr lang="zh-CN" altLang="en-US" sz="1400" kern="1200" dirty="0"/>
        </a:p>
      </dsp:txBody>
      <dsp:txXfrm>
        <a:off x="2390016" y="3612263"/>
        <a:ext cx="911194" cy="441850"/>
      </dsp:txXfrm>
    </dsp:sp>
    <dsp:sp modelId="{0AA3745A-0A72-438E-8466-4E291A2B4AAB}">
      <dsp:nvSpPr>
        <dsp:cNvPr id="0" name=""/>
        <dsp:cNvSpPr/>
      </dsp:nvSpPr>
      <dsp:spPr>
        <a:xfrm rot="20490243">
          <a:off x="3285682" y="3643451"/>
          <a:ext cx="1133497" cy="19885"/>
        </a:xfrm>
        <a:custGeom>
          <a:avLst/>
          <a:gdLst/>
          <a:ahLst/>
          <a:cxnLst/>
          <a:rect l="0" t="0" r="0" b="0"/>
          <a:pathLst>
            <a:path>
              <a:moveTo>
                <a:pt x="0" y="9942"/>
              </a:moveTo>
              <a:lnTo>
                <a:pt x="1133497" y="99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824094" y="3625056"/>
        <a:ext cx="56674" cy="56674"/>
      </dsp:txXfrm>
    </dsp:sp>
    <dsp:sp modelId="{6EC80727-BE17-4B69-A2CF-8DCB4163B152}">
      <dsp:nvSpPr>
        <dsp:cNvPr id="0" name=""/>
        <dsp:cNvSpPr/>
      </dsp:nvSpPr>
      <dsp:spPr>
        <a:xfrm>
          <a:off x="4389905" y="3238928"/>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动态指数</a:t>
          </a:r>
          <a:endParaRPr lang="zh-CN" altLang="en-US" sz="1400" kern="1200" dirty="0"/>
        </a:p>
      </dsp:txBody>
      <dsp:txXfrm>
        <a:off x="4403652" y="3252675"/>
        <a:ext cx="911194" cy="441850"/>
      </dsp:txXfrm>
    </dsp:sp>
    <dsp:sp modelId="{7E3FBE42-28CB-4846-9032-E3EF9D6D36BA}">
      <dsp:nvSpPr>
        <dsp:cNvPr id="0" name=""/>
        <dsp:cNvSpPr/>
      </dsp:nvSpPr>
      <dsp:spPr>
        <a:xfrm rot="570850">
          <a:off x="3307461" y="3913324"/>
          <a:ext cx="1089940" cy="19885"/>
        </a:xfrm>
        <a:custGeom>
          <a:avLst/>
          <a:gdLst/>
          <a:ahLst/>
          <a:cxnLst/>
          <a:rect l="0" t="0" r="0" b="0"/>
          <a:pathLst>
            <a:path>
              <a:moveTo>
                <a:pt x="0" y="9942"/>
              </a:moveTo>
              <a:lnTo>
                <a:pt x="1089940" y="99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825183" y="3896018"/>
        <a:ext cx="54497" cy="54497"/>
      </dsp:txXfrm>
    </dsp:sp>
    <dsp:sp modelId="{C1079058-C8C4-4056-BBF5-8D6C81E4C55B}">
      <dsp:nvSpPr>
        <dsp:cNvPr id="0" name=""/>
        <dsp:cNvSpPr/>
      </dsp:nvSpPr>
      <dsp:spPr>
        <a:xfrm>
          <a:off x="4389905" y="3778674"/>
          <a:ext cx="938688" cy="469344"/>
        </a:xfrm>
        <a:prstGeom prst="roundRect">
          <a:avLst>
            <a:gd name="adj" fmla="val 10000"/>
          </a:avLst>
        </a:prstGeom>
        <a:solidFill>
          <a:schemeClr val="accent2">
            <a:lumMod val="75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zh-CN" altLang="en-US" sz="1400" kern="1200" dirty="0" smtClean="0"/>
            <a:t>静态指数</a:t>
          </a:r>
          <a:endParaRPr lang="zh-CN" altLang="en-US" sz="1400" kern="1200" dirty="0"/>
        </a:p>
      </dsp:txBody>
      <dsp:txXfrm>
        <a:off x="4403652" y="3792421"/>
        <a:ext cx="911194" cy="44185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zh-CN" altLang="en-US"/>
          </a:p>
        </p:txBody>
      </p:sp>
      <p:sp>
        <p:nvSpPr>
          <p:cNvPr id="7577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ltLang="zh-CN"/>
          </a:p>
        </p:txBody>
      </p:sp>
      <p:sp>
        <p:nvSpPr>
          <p:cNvPr id="757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578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578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ltLang="zh-CN"/>
          </a:p>
        </p:txBody>
      </p:sp>
      <p:sp>
        <p:nvSpPr>
          <p:cNvPr id="7578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3D3A4D3F-F555-45BA-8A38-28470BF1A4B4}" type="slidenum">
              <a:rPr lang="zh-CN" altLang="en-US"/>
              <a:pPr/>
              <a:t>‹#›</a:t>
            </a:fld>
            <a:endParaRPr lang="en-US" altLang="zh-CN"/>
          </a:p>
        </p:txBody>
      </p:sp>
    </p:spTree>
    <p:extLst>
      <p:ext uri="{BB962C8B-B14F-4D97-AF65-F5344CB8AC3E}">
        <p14:creationId xmlns:p14="http://schemas.microsoft.com/office/powerpoint/2010/main" val="31446697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fontAlgn="base">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fontAlgn="base">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fontAlgn="base">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fontAlgn="base">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2EFE387F-0F39-48D3-841F-8A85FE8968E8}" type="datetime1">
              <a:rPr lang="zh-CN" altLang="en-US" smtClean="0"/>
              <a:pPr/>
              <a:t>2015/8/7</a:t>
            </a:fld>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52E3830C-4BCB-4B27-808C-259835E18AC0}" type="slidenum">
              <a:rPr lang="zh-CN" altLang="en-US" smtClean="0"/>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8B73A942-4009-45BF-A3CB-7564C69041CF}" type="datetime1">
              <a:rPr lang="zh-CN" altLang="en-US" smtClean="0"/>
              <a:pPr/>
              <a:t>2015/8/7</a:t>
            </a:fld>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6752AFF9-1904-4633-8E6C-D1BE4DA40444}" type="slidenum">
              <a:rPr lang="zh-CN" altLang="en-US" smtClean="0"/>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8D7C5A3-471C-4AA2-B558-19A2C6EB75C4}" type="datetime1">
              <a:rPr lang="zh-CN" altLang="en-US" smtClean="0"/>
              <a:pPr/>
              <a:t>2015/8/7</a:t>
            </a:fld>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2655C773-D39B-4402-8319-B38ADDA94108}" type="slidenum">
              <a:rPr lang="zh-CN" altLang="en-US" smtClean="0"/>
              <a:pPr/>
              <a:t>‹#›</a:t>
            </a:fld>
            <a:endParaRPr lang="en-US" altLang="zh-CN"/>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298450" y="2286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600200"/>
            <a:ext cx="4000500"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62500" y="1600200"/>
            <a:ext cx="4000500"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298450" y="6245225"/>
            <a:ext cx="2289175" cy="476250"/>
          </a:xfrm>
        </p:spPr>
        <p:txBody>
          <a:bodyPr/>
          <a:lstStyle>
            <a:lvl1pPr>
              <a:defRPr/>
            </a:lvl1pPr>
          </a:lstStyle>
          <a:p>
            <a:fld id="{815C4D46-249D-42AA-914D-8C9046627DD0}" type="datetime1">
              <a:rPr lang="zh-CN" altLang="en-US"/>
              <a:pPr/>
              <a:t>2015/8/7</a:t>
            </a:fld>
            <a:endParaRPr lang="en-US" altLang="zh-CN"/>
          </a:p>
        </p:txBody>
      </p:sp>
      <p:sp>
        <p:nvSpPr>
          <p:cNvPr id="6" name="页脚占位符 5"/>
          <p:cNvSpPr>
            <a:spLocks noGrp="1"/>
          </p:cNvSpPr>
          <p:nvPr>
            <p:ph type="ftr" sz="quarter" idx="11"/>
          </p:nvPr>
        </p:nvSpPr>
        <p:spPr>
          <a:xfrm>
            <a:off x="3121025"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0025" y="6245225"/>
            <a:ext cx="2289175" cy="476250"/>
          </a:xfrm>
        </p:spPr>
        <p:txBody>
          <a:bodyPr/>
          <a:lstStyle>
            <a:lvl1pPr>
              <a:defRPr/>
            </a:lvl1pPr>
          </a:lstStyle>
          <a:p>
            <a:fld id="{AFA7437B-BBFE-4823-8CA1-DAE3045EAB83}" type="slidenum">
              <a:rPr lang="zh-CN" altLang="en-US"/>
              <a:pPr/>
              <a:t>‹#›</a:t>
            </a:fld>
            <a:endParaRPr lang="en-US" altLang="zh-CN"/>
          </a:p>
        </p:txBody>
      </p:sp>
    </p:spTree>
    <p:extLst>
      <p:ext uri="{BB962C8B-B14F-4D97-AF65-F5344CB8AC3E}">
        <p14:creationId xmlns:p14="http://schemas.microsoft.com/office/powerpoint/2010/main" val="2367478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72CA9630-AD28-4B7C-A36C-94B8323F59A6}" type="datetime1">
              <a:rPr lang="zh-CN" altLang="en-US" smtClean="0"/>
              <a:pPr/>
              <a:t>2015/8/7</a:t>
            </a:fld>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FC39571D-14AA-4751-8D4E-F2D6B0AAFA63}" type="slidenum">
              <a:rPr lang="zh-CN" altLang="en-US" smtClean="0"/>
              <a:pPr/>
              <a:t>‹#›</a:t>
            </a:fld>
            <a:endParaRPr lang="en-US" altLang="zh-CN"/>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0EDF803-AD5F-4968-A986-9907FFD7BA0F}" type="datetime1">
              <a:rPr lang="zh-CN" altLang="en-US" smtClean="0"/>
              <a:pPr/>
              <a:t>2015/8/7</a:t>
            </a:fld>
            <a:endParaRPr lang="en-US" altLang="zh-CN"/>
          </a:p>
        </p:txBody>
      </p:sp>
      <p:sp>
        <p:nvSpPr>
          <p:cNvPr id="5" name="Footer Placeholder 4"/>
          <p:cNvSpPr>
            <a:spLocks noGrp="1"/>
          </p:cNvSpPr>
          <p:nvPr>
            <p:ph type="ftr" sz="quarter" idx="11"/>
          </p:nvPr>
        </p:nvSpPr>
        <p:spPr/>
        <p:txBody>
          <a:bodyPr/>
          <a:lstStyle/>
          <a:p>
            <a:endParaRPr lang="en-US" altLang="zh-CN"/>
          </a:p>
        </p:txBody>
      </p:sp>
      <p:sp>
        <p:nvSpPr>
          <p:cNvPr id="6" name="Slide Number Placeholder 5"/>
          <p:cNvSpPr>
            <a:spLocks noGrp="1"/>
          </p:cNvSpPr>
          <p:nvPr>
            <p:ph type="sldNum" sz="quarter" idx="12"/>
          </p:nvPr>
        </p:nvSpPr>
        <p:spPr/>
        <p:txBody>
          <a:bodyPr/>
          <a:lstStyle/>
          <a:p>
            <a:fld id="{666C2C2E-DF48-4B22-B94A-B308E920AD1A}" type="slidenum">
              <a:rPr lang="zh-CN" altLang="en-US" smtClean="0"/>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DA2860DA-9427-41D7-A53C-29139D235BAB}" type="datetime1">
              <a:rPr lang="zh-CN" altLang="en-US" smtClean="0"/>
              <a:pPr/>
              <a:t>2015/8/7</a:t>
            </a:fld>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8AA8E4BC-BE2C-4700-AB08-5CB01EC5778E}" type="slidenum">
              <a:rPr lang="zh-CN" altLang="en-US" smtClean="0"/>
              <a:pPr/>
              <a:t>‹#›</a:t>
            </a:fld>
            <a:endParaRPr lang="en-US" altLang="zh-CN"/>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0E0298C-48CA-4E72-B0A0-2CE792CF6A88}" type="datetime1">
              <a:rPr lang="zh-CN" altLang="en-US" smtClean="0"/>
              <a:pPr/>
              <a:t>2015/8/7</a:t>
            </a:fld>
            <a:endParaRPr lang="en-US" altLang="zh-CN"/>
          </a:p>
        </p:txBody>
      </p:sp>
      <p:sp>
        <p:nvSpPr>
          <p:cNvPr id="8" name="Footer Placeholder 7"/>
          <p:cNvSpPr>
            <a:spLocks noGrp="1"/>
          </p:cNvSpPr>
          <p:nvPr>
            <p:ph type="ftr" sz="quarter" idx="11"/>
          </p:nvPr>
        </p:nvSpPr>
        <p:spPr/>
        <p:txBody>
          <a:bodyPr/>
          <a:lstStyle/>
          <a:p>
            <a:endParaRPr lang="en-US" altLang="zh-CN"/>
          </a:p>
        </p:txBody>
      </p:sp>
      <p:sp>
        <p:nvSpPr>
          <p:cNvPr id="9" name="Slide Number Placeholder 8"/>
          <p:cNvSpPr>
            <a:spLocks noGrp="1"/>
          </p:cNvSpPr>
          <p:nvPr>
            <p:ph type="sldNum" sz="quarter" idx="12"/>
          </p:nvPr>
        </p:nvSpPr>
        <p:spPr/>
        <p:txBody>
          <a:bodyPr/>
          <a:lstStyle/>
          <a:p>
            <a:fld id="{DFA92446-F3DF-4BC7-B2C6-75FE82D6ADBD}" type="slidenum">
              <a:rPr lang="zh-CN" altLang="en-US" smtClean="0"/>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2A42E086-703D-4FD2-8237-5572B5DA9A5D}" type="datetime1">
              <a:rPr lang="zh-CN" altLang="en-US" smtClean="0"/>
              <a:pPr/>
              <a:t>2015/8/7</a:t>
            </a:fld>
            <a:endParaRPr lang="en-US" altLang="zh-CN"/>
          </a:p>
        </p:txBody>
      </p:sp>
      <p:sp>
        <p:nvSpPr>
          <p:cNvPr id="4" name="Footer Placeholder 3"/>
          <p:cNvSpPr>
            <a:spLocks noGrp="1"/>
          </p:cNvSpPr>
          <p:nvPr>
            <p:ph type="ftr" sz="quarter" idx="11"/>
          </p:nvPr>
        </p:nvSpPr>
        <p:spPr/>
        <p:txBody>
          <a:bodyPr/>
          <a:lstStyle/>
          <a:p>
            <a:endParaRPr lang="en-US" altLang="zh-CN"/>
          </a:p>
        </p:txBody>
      </p:sp>
      <p:sp>
        <p:nvSpPr>
          <p:cNvPr id="5" name="Slide Number Placeholder 4"/>
          <p:cNvSpPr>
            <a:spLocks noGrp="1"/>
          </p:cNvSpPr>
          <p:nvPr>
            <p:ph type="sldNum" sz="quarter" idx="12"/>
          </p:nvPr>
        </p:nvSpPr>
        <p:spPr/>
        <p:txBody>
          <a:bodyPr/>
          <a:lstStyle/>
          <a:p>
            <a:fld id="{BC86F9A1-34CF-4A4E-AFD8-38A674C13B90}" type="slidenum">
              <a:rPr lang="zh-CN" altLang="en-US" smtClean="0"/>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4BADFA2E-6104-4B8A-AB5A-8A1960C82D19}" type="datetime1">
              <a:rPr lang="zh-CN" altLang="en-US" smtClean="0"/>
              <a:pPr/>
              <a:t>2015/8/7</a:t>
            </a:fld>
            <a:endParaRPr lang="en-US" altLang="zh-CN"/>
          </a:p>
        </p:txBody>
      </p:sp>
      <p:sp>
        <p:nvSpPr>
          <p:cNvPr id="3" name="Footer Placeholder 2"/>
          <p:cNvSpPr>
            <a:spLocks noGrp="1"/>
          </p:cNvSpPr>
          <p:nvPr>
            <p:ph type="ftr" sz="quarter" idx="11"/>
          </p:nvPr>
        </p:nvSpPr>
        <p:spPr/>
        <p:txBody>
          <a:bodyPr/>
          <a:lstStyle/>
          <a:p>
            <a:endParaRPr lang="en-US" altLang="zh-CN"/>
          </a:p>
        </p:txBody>
      </p:sp>
      <p:sp>
        <p:nvSpPr>
          <p:cNvPr id="4" name="Slide Number Placeholder 3"/>
          <p:cNvSpPr>
            <a:spLocks noGrp="1"/>
          </p:cNvSpPr>
          <p:nvPr>
            <p:ph type="sldNum" sz="quarter" idx="12"/>
          </p:nvPr>
        </p:nvSpPr>
        <p:spPr/>
        <p:txBody>
          <a:bodyPr/>
          <a:lstStyle/>
          <a:p>
            <a:fld id="{D2D65A65-BDCF-4F06-8F54-30939FAA20A7}" type="slidenum">
              <a:rPr lang="zh-CN" altLang="en-US" smtClean="0"/>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F3E5CB8-9FEC-4F93-86F5-3F52BFE18197}" type="datetime1">
              <a:rPr lang="zh-CN" altLang="en-US" smtClean="0"/>
              <a:pPr/>
              <a:t>2015/8/7</a:t>
            </a:fld>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5787B40C-EABA-4162-8444-6C7873B46B26}" type="slidenum">
              <a:rPr lang="zh-CN" altLang="en-US" smtClean="0"/>
              <a:pPr/>
              <a:t>‹#›</a:t>
            </a:fld>
            <a:endParaRPr lang="en-US" altLang="zh-CN"/>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DE6CC89-A57C-4D6B-A624-7B460300CAAF}" type="datetime1">
              <a:rPr lang="zh-CN" altLang="en-US" smtClean="0"/>
              <a:pPr/>
              <a:t>2015/8/7</a:t>
            </a:fld>
            <a:endParaRPr lang="en-US" altLang="zh-CN"/>
          </a:p>
        </p:txBody>
      </p:sp>
      <p:sp>
        <p:nvSpPr>
          <p:cNvPr id="6" name="Footer Placeholder 5"/>
          <p:cNvSpPr>
            <a:spLocks noGrp="1"/>
          </p:cNvSpPr>
          <p:nvPr>
            <p:ph type="ftr" sz="quarter" idx="11"/>
          </p:nvPr>
        </p:nvSpPr>
        <p:spPr/>
        <p:txBody>
          <a:bodyPr/>
          <a:lstStyle/>
          <a:p>
            <a:endParaRPr lang="en-US" altLang="zh-CN"/>
          </a:p>
        </p:txBody>
      </p:sp>
      <p:sp>
        <p:nvSpPr>
          <p:cNvPr id="7" name="Slide Number Placeholder 6"/>
          <p:cNvSpPr>
            <a:spLocks noGrp="1"/>
          </p:cNvSpPr>
          <p:nvPr>
            <p:ph type="sldNum" sz="quarter" idx="12"/>
          </p:nvPr>
        </p:nvSpPr>
        <p:spPr/>
        <p:txBody>
          <a:bodyPr/>
          <a:lstStyle/>
          <a:p>
            <a:fld id="{81E2DA21-8977-415A-BD6D-50713FD48FB1}" type="slidenum">
              <a:rPr lang="zh-CN" altLang="en-US" smtClean="0"/>
              <a:pPr/>
              <a:t>‹#›</a:t>
            </a:fld>
            <a:endParaRPr lang="en-US" altLang="zh-CN"/>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E88FD6D-04AE-45E6-A50F-52427527801B}" type="datetime1">
              <a:rPr lang="zh-CN" altLang="en-US" smtClean="0"/>
              <a:pPr/>
              <a:t>2015/8/7</a:t>
            </a:fld>
            <a:endParaRPr lang="en-US" altLang="zh-CN"/>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ltLang="zh-CN"/>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E842397B-3F88-4C90-9FD3-B41525CBFC9B}" type="slidenum">
              <a:rPr lang="zh-CN" altLang="en-US" smtClean="0"/>
              <a:pPr/>
              <a:t>‹#›</a:t>
            </a:fld>
            <a:endParaRPr lang="en-US" altLang="zh-CN"/>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hf hdr="0" ftr="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image" Target="../media/image7.wmf"/><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0.wmf"/><Relationship Id="rId5" Type="http://schemas.openxmlformats.org/officeDocument/2006/relationships/image" Target="../media/image9.wmf"/><Relationship Id="rId10" Type="http://schemas.openxmlformats.org/officeDocument/2006/relationships/image" Target="../media/image6.wmf"/><Relationship Id="rId4" Type="http://schemas.openxmlformats.org/officeDocument/2006/relationships/image" Target="../media/image8.wmf"/><Relationship Id="rId9" Type="http://schemas.openxmlformats.org/officeDocument/2006/relationships/oleObject" Target="../embeddings/oleObject5.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6.bin"/><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2.wmf"/><Relationship Id="rId5" Type="http://schemas.openxmlformats.org/officeDocument/2006/relationships/oleObject" Target="../embeddings/oleObject7.bin"/><Relationship Id="rId10" Type="http://schemas.openxmlformats.org/officeDocument/2006/relationships/image" Target="../media/image14.wmf"/><Relationship Id="rId4" Type="http://schemas.openxmlformats.org/officeDocument/2006/relationships/image" Target="../media/image11.wmf"/><Relationship Id="rId9"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0.bin"/><Relationship Id="rId7"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16.emf"/><Relationship Id="rId5" Type="http://schemas.openxmlformats.org/officeDocument/2006/relationships/oleObject" Target="../embeddings/oleObject11.bin"/><Relationship Id="rId4" Type="http://schemas.openxmlformats.org/officeDocument/2006/relationships/image" Target="../media/image15.emf"/></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2.bin"/><Relationship Id="rId7"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21.wmf"/><Relationship Id="rId5" Type="http://schemas.openxmlformats.org/officeDocument/2006/relationships/oleObject" Target="../embeddings/oleObject13.bin"/><Relationship Id="rId4" Type="http://schemas.openxmlformats.org/officeDocument/2006/relationships/image" Target="../media/image20.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oleObject" Target="../embeddings/oleObject15.bin"/><Relationship Id="rId7" Type="http://schemas.openxmlformats.org/officeDocument/2006/relationships/oleObject" Target="../embeddings/oleObject17.bin"/><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24.wmf"/><Relationship Id="rId5" Type="http://schemas.openxmlformats.org/officeDocument/2006/relationships/oleObject" Target="../embeddings/oleObject16.bin"/><Relationship Id="rId4" Type="http://schemas.openxmlformats.org/officeDocument/2006/relationships/image" Target="../media/image23.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7.wmf"/><Relationship Id="rId5" Type="http://schemas.openxmlformats.org/officeDocument/2006/relationships/oleObject" Target="../embeddings/oleObject19.bin"/><Relationship Id="rId4" Type="http://schemas.openxmlformats.org/officeDocument/2006/relationships/image" Target="../media/image26.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29.wmf"/><Relationship Id="rId5" Type="http://schemas.openxmlformats.org/officeDocument/2006/relationships/oleObject" Target="../embeddings/oleObject21.bin"/><Relationship Id="rId4" Type="http://schemas.openxmlformats.org/officeDocument/2006/relationships/image" Target="../media/image28.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image" Target="../media/image30.w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32.wmf"/><Relationship Id="rId5" Type="http://schemas.openxmlformats.org/officeDocument/2006/relationships/oleObject" Target="../embeddings/oleObject24.bin"/><Relationship Id="rId4" Type="http://schemas.openxmlformats.org/officeDocument/2006/relationships/image" Target="../media/image31.wmf"/></Relationships>
</file>

<file path=ppt/slides/_rels/slide39.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4" Type="http://schemas.openxmlformats.org/officeDocument/2006/relationships/image" Target="../media/image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548680"/>
            <a:ext cx="7772400" cy="720080"/>
          </a:xfrm>
        </p:spPr>
        <p:txBody>
          <a:bodyPr>
            <a:noAutofit/>
          </a:bodyPr>
          <a:lstStyle/>
          <a:p>
            <a:r>
              <a:rPr lang="zh-CN" altLang="en-US" sz="4800" dirty="0">
                <a:solidFill>
                  <a:schemeClr val="tx1"/>
                </a:solidFill>
              </a:rPr>
              <a:t>目录</a:t>
            </a:r>
          </a:p>
        </p:txBody>
      </p:sp>
      <p:sp>
        <p:nvSpPr>
          <p:cNvPr id="3" name="副标题 2"/>
          <p:cNvSpPr>
            <a:spLocks noGrp="1"/>
          </p:cNvSpPr>
          <p:nvPr>
            <p:ph type="subTitle" idx="1"/>
          </p:nvPr>
        </p:nvSpPr>
        <p:spPr>
          <a:xfrm>
            <a:off x="323528" y="1412776"/>
            <a:ext cx="8640960" cy="4896544"/>
          </a:xfrm>
        </p:spPr>
        <p:txBody>
          <a:bodyPr>
            <a:noAutofit/>
          </a:bodyPr>
          <a:lstStyle/>
          <a:p>
            <a:pPr algn="l"/>
            <a:r>
              <a:rPr lang="zh-CN" altLang="en-US" sz="2500" dirty="0" smtClean="0">
                <a:solidFill>
                  <a:schemeClr val="tx1"/>
                </a:solidFill>
              </a:rPr>
              <a:t>第</a:t>
            </a:r>
            <a:r>
              <a:rPr lang="en-US" altLang="zh-CN" sz="2500" dirty="0" smtClean="0">
                <a:solidFill>
                  <a:schemeClr val="tx1"/>
                </a:solidFill>
              </a:rPr>
              <a:t>1</a:t>
            </a:r>
            <a:r>
              <a:rPr lang="zh-CN" altLang="en-US" sz="2500" dirty="0" smtClean="0">
                <a:solidFill>
                  <a:schemeClr val="tx1"/>
                </a:solidFill>
              </a:rPr>
              <a:t>章   绪论                                         第</a:t>
            </a:r>
            <a:r>
              <a:rPr lang="en-US" altLang="zh-CN" sz="2500" dirty="0" smtClean="0">
                <a:solidFill>
                  <a:schemeClr val="tx1"/>
                </a:solidFill>
              </a:rPr>
              <a:t>9</a:t>
            </a:r>
            <a:r>
              <a:rPr lang="zh-CN" altLang="en-US" sz="2500" dirty="0" smtClean="0">
                <a:solidFill>
                  <a:schemeClr val="tx1"/>
                </a:solidFill>
              </a:rPr>
              <a:t>章     分类数据的统计检验</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2</a:t>
            </a:r>
            <a:r>
              <a:rPr lang="zh-CN" altLang="en-US" sz="2500" dirty="0" smtClean="0">
                <a:solidFill>
                  <a:schemeClr val="tx1"/>
                </a:solidFill>
              </a:rPr>
              <a:t>章   描述统计</a:t>
            </a:r>
            <a:r>
              <a:rPr lang="en-US" altLang="zh-CN" sz="2500" dirty="0" smtClean="0">
                <a:solidFill>
                  <a:schemeClr val="tx1"/>
                </a:solidFill>
              </a:rPr>
              <a:t>—</a:t>
            </a:r>
            <a:r>
              <a:rPr lang="zh-CN" altLang="en-US" sz="2500" dirty="0" smtClean="0">
                <a:solidFill>
                  <a:schemeClr val="tx1"/>
                </a:solidFill>
              </a:rPr>
              <a:t>表格图形法   第</a:t>
            </a:r>
            <a:r>
              <a:rPr lang="en-US" altLang="zh-CN" sz="2500" dirty="0" smtClean="0">
                <a:solidFill>
                  <a:schemeClr val="tx1"/>
                </a:solidFill>
              </a:rPr>
              <a:t>10</a:t>
            </a:r>
            <a:r>
              <a:rPr lang="zh-CN" altLang="en-US" sz="2500" dirty="0" smtClean="0">
                <a:solidFill>
                  <a:schemeClr val="tx1"/>
                </a:solidFill>
              </a:rPr>
              <a:t>章    方差分析引论</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3</a:t>
            </a:r>
            <a:r>
              <a:rPr lang="zh-CN" altLang="en-US" sz="2500" dirty="0" smtClean="0">
                <a:solidFill>
                  <a:schemeClr val="tx1"/>
                </a:solidFill>
              </a:rPr>
              <a:t>章   描述统计</a:t>
            </a:r>
            <a:r>
              <a:rPr lang="en-US" altLang="zh-CN" sz="2500" dirty="0" smtClean="0">
                <a:solidFill>
                  <a:schemeClr val="tx1"/>
                </a:solidFill>
              </a:rPr>
              <a:t>—</a:t>
            </a:r>
            <a:r>
              <a:rPr lang="zh-CN" altLang="en-US" sz="2500" dirty="0" smtClean="0">
                <a:solidFill>
                  <a:schemeClr val="tx1"/>
                </a:solidFill>
              </a:rPr>
              <a:t>数值方法       第</a:t>
            </a:r>
            <a:r>
              <a:rPr lang="en-US" altLang="zh-CN" sz="2500" dirty="0" smtClean="0">
                <a:solidFill>
                  <a:schemeClr val="tx1"/>
                </a:solidFill>
              </a:rPr>
              <a:t>11</a:t>
            </a:r>
            <a:r>
              <a:rPr lang="zh-CN" altLang="en-US" sz="2500" dirty="0" smtClean="0">
                <a:solidFill>
                  <a:schemeClr val="tx1"/>
                </a:solidFill>
              </a:rPr>
              <a:t>章      非参数检验</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4</a:t>
            </a:r>
            <a:r>
              <a:rPr lang="zh-CN" altLang="en-US" sz="2500" dirty="0" smtClean="0">
                <a:solidFill>
                  <a:schemeClr val="tx1"/>
                </a:solidFill>
              </a:rPr>
              <a:t>章   概率基础                              第</a:t>
            </a:r>
            <a:r>
              <a:rPr lang="en-US" altLang="zh-CN" sz="2500" dirty="0" smtClean="0">
                <a:solidFill>
                  <a:schemeClr val="tx1"/>
                </a:solidFill>
              </a:rPr>
              <a:t>12</a:t>
            </a:r>
            <a:r>
              <a:rPr lang="zh-CN" altLang="en-US" sz="2500" dirty="0" smtClean="0">
                <a:solidFill>
                  <a:schemeClr val="tx1"/>
                </a:solidFill>
              </a:rPr>
              <a:t>章      回归分析</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5</a:t>
            </a:r>
            <a:r>
              <a:rPr lang="zh-CN" altLang="en-US" sz="2500" dirty="0" smtClean="0">
                <a:solidFill>
                  <a:schemeClr val="tx1"/>
                </a:solidFill>
              </a:rPr>
              <a:t>章   抽样理论与参数估计       </a:t>
            </a:r>
            <a:r>
              <a:rPr lang="zh-CN" altLang="en-US" sz="2800" b="1" dirty="0" smtClean="0">
                <a:solidFill>
                  <a:srgbClr val="FF0000"/>
                </a:solidFill>
              </a:rPr>
              <a:t>第</a:t>
            </a:r>
            <a:r>
              <a:rPr lang="en-US" altLang="zh-CN" sz="2800" b="1" dirty="0" smtClean="0">
                <a:solidFill>
                  <a:srgbClr val="FF0000"/>
                </a:solidFill>
              </a:rPr>
              <a:t>13</a:t>
            </a:r>
            <a:r>
              <a:rPr lang="zh-CN" altLang="en-US" sz="2800" b="1" dirty="0" smtClean="0">
                <a:solidFill>
                  <a:srgbClr val="FF0000"/>
                </a:solidFill>
              </a:rPr>
              <a:t>章      统计指数</a:t>
            </a:r>
            <a:endParaRPr lang="en-US" altLang="zh-CN" sz="2800" b="1" dirty="0" smtClean="0">
              <a:solidFill>
                <a:srgbClr val="FF0000"/>
              </a:solidFill>
            </a:endParaRPr>
          </a:p>
          <a:p>
            <a:pPr algn="l"/>
            <a:r>
              <a:rPr lang="zh-CN" altLang="en-US" sz="2500" dirty="0" smtClean="0">
                <a:solidFill>
                  <a:schemeClr val="tx1"/>
                </a:solidFill>
              </a:rPr>
              <a:t>第</a:t>
            </a:r>
            <a:r>
              <a:rPr lang="en-US" altLang="zh-CN" sz="2500" dirty="0" smtClean="0">
                <a:solidFill>
                  <a:schemeClr val="tx1"/>
                </a:solidFill>
              </a:rPr>
              <a:t>6</a:t>
            </a:r>
            <a:r>
              <a:rPr lang="zh-CN" altLang="en-US" sz="2500" dirty="0" smtClean="0">
                <a:solidFill>
                  <a:schemeClr val="tx1"/>
                </a:solidFill>
              </a:rPr>
              <a:t>章   假设检验                              第</a:t>
            </a:r>
            <a:r>
              <a:rPr lang="en-US" altLang="zh-CN" sz="2500" dirty="0" smtClean="0">
                <a:solidFill>
                  <a:schemeClr val="tx1"/>
                </a:solidFill>
              </a:rPr>
              <a:t>14</a:t>
            </a:r>
            <a:r>
              <a:rPr lang="zh-CN" altLang="en-US" sz="2500" dirty="0" smtClean="0">
                <a:solidFill>
                  <a:schemeClr val="tx1"/>
                </a:solidFill>
              </a:rPr>
              <a:t>章      时间序列分析</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7</a:t>
            </a:r>
            <a:r>
              <a:rPr lang="zh-CN" altLang="en-US" sz="2500" dirty="0" smtClean="0">
                <a:solidFill>
                  <a:schemeClr val="tx1"/>
                </a:solidFill>
              </a:rPr>
              <a:t>章   两总体均值推断                第</a:t>
            </a:r>
            <a:r>
              <a:rPr lang="en-US" altLang="zh-CN" sz="2500" dirty="0" smtClean="0">
                <a:solidFill>
                  <a:schemeClr val="tx1"/>
                </a:solidFill>
              </a:rPr>
              <a:t>15</a:t>
            </a:r>
            <a:r>
              <a:rPr lang="zh-CN" altLang="en-US" sz="2500" dirty="0" smtClean="0">
                <a:solidFill>
                  <a:schemeClr val="tx1"/>
                </a:solidFill>
              </a:rPr>
              <a:t>章       综合评价</a:t>
            </a:r>
            <a:endParaRPr lang="en-US" altLang="zh-CN" sz="2500" dirty="0" smtClean="0">
              <a:solidFill>
                <a:schemeClr val="tx1"/>
              </a:solidFill>
            </a:endParaRPr>
          </a:p>
          <a:p>
            <a:pPr algn="l"/>
            <a:r>
              <a:rPr lang="zh-CN" altLang="en-US" sz="2500" dirty="0" smtClean="0">
                <a:solidFill>
                  <a:schemeClr val="tx1"/>
                </a:solidFill>
              </a:rPr>
              <a:t>第</a:t>
            </a:r>
            <a:r>
              <a:rPr lang="en-US" altLang="zh-CN" sz="2500" dirty="0" smtClean="0">
                <a:solidFill>
                  <a:schemeClr val="tx1"/>
                </a:solidFill>
              </a:rPr>
              <a:t>8</a:t>
            </a:r>
            <a:r>
              <a:rPr lang="zh-CN" altLang="en-US" sz="2500" dirty="0" smtClean="0">
                <a:solidFill>
                  <a:schemeClr val="tx1"/>
                </a:solidFill>
              </a:rPr>
              <a:t>章   总体方差的统计推断       主要参考文献</a:t>
            </a:r>
            <a:endParaRPr lang="zh-CN" altLang="en-US" sz="2500" dirty="0">
              <a:solidFill>
                <a:schemeClr val="tx1"/>
              </a:solidFill>
            </a:endParaRPr>
          </a:p>
        </p:txBody>
      </p:sp>
      <p:cxnSp>
        <p:nvCxnSpPr>
          <p:cNvPr id="5" name="直接连接符 4"/>
          <p:cNvCxnSpPr/>
          <p:nvPr/>
        </p:nvCxnSpPr>
        <p:spPr>
          <a:xfrm>
            <a:off x="251520" y="1196752"/>
            <a:ext cx="864096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1850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wheel(1)">
                                      <p:cBhvr>
                                        <p:cTn id="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1C3B3E51-8975-48BF-94AF-4A2CF29AA2D1}" type="slidenum">
              <a:rPr lang="zh-CN" altLang="en-US"/>
              <a:pPr/>
              <a:t>10</a:t>
            </a:fld>
            <a:endParaRPr lang="en-US" altLang="zh-CN"/>
          </a:p>
        </p:txBody>
      </p:sp>
      <p:sp>
        <p:nvSpPr>
          <p:cNvPr id="7" name="Rectangle 2"/>
          <p:cNvSpPr>
            <a:spLocks noGrp="1" noRot="1" noChangeArrowheads="1"/>
          </p:cNvSpPr>
          <p:nvPr>
            <p:ph type="title"/>
          </p:nvPr>
        </p:nvSpPr>
        <p:spPr/>
        <p:txBody>
          <a:bodyPr>
            <a:normAutofit/>
          </a:bodyPr>
          <a:lstStyle/>
          <a:p>
            <a:r>
              <a:rPr lang="zh-CN" altLang="en-US" sz="3200" b="1" dirty="0">
                <a:solidFill>
                  <a:schemeClr val="tx1"/>
                </a:solidFill>
                <a:latin typeface="+mn-ea"/>
                <a:ea typeface="+mn-ea"/>
              </a:rPr>
              <a:t>总指数</a:t>
            </a:r>
          </a:p>
        </p:txBody>
      </p:sp>
      <p:sp>
        <p:nvSpPr>
          <p:cNvPr id="2" name="TextBox 1"/>
          <p:cNvSpPr txBox="1"/>
          <p:nvPr/>
        </p:nvSpPr>
        <p:spPr>
          <a:xfrm>
            <a:off x="251520" y="1626473"/>
            <a:ext cx="8568952" cy="4278094"/>
          </a:xfrm>
          <a:prstGeom prst="rect">
            <a:avLst/>
          </a:prstGeom>
          <a:noFill/>
        </p:spPr>
        <p:txBody>
          <a:bodyPr wrap="square" rtlCol="0">
            <a:spAutoFit/>
          </a:bodyPr>
          <a:lstStyle/>
          <a:p>
            <a:pPr>
              <a:lnSpc>
                <a:spcPct val="200000"/>
              </a:lnSpc>
            </a:pPr>
            <a:r>
              <a:rPr lang="zh-CN" altLang="en-US" sz="2600" b="1" dirty="0">
                <a:solidFill>
                  <a:srgbClr val="FF0000"/>
                </a:solidFill>
                <a:latin typeface="+mn-ea"/>
                <a:ea typeface="+mn-ea"/>
              </a:rPr>
              <a:t>说明度量单位不相同的多种事物数量综合变动的相对指数</a:t>
            </a:r>
          </a:p>
          <a:p>
            <a:pPr lvl="1">
              <a:lnSpc>
                <a:spcPct val="200000"/>
              </a:lnSpc>
            </a:pPr>
            <a:r>
              <a:rPr lang="zh-CN" altLang="en-US" sz="2400" dirty="0">
                <a:latin typeface="+mn-ea"/>
                <a:ea typeface="+mn-ea"/>
              </a:rPr>
              <a:t>例如：工业总产量指数、零售物价总指数等。</a:t>
            </a:r>
          </a:p>
          <a:p>
            <a:pPr>
              <a:lnSpc>
                <a:spcPct val="200000"/>
              </a:lnSpc>
            </a:pPr>
            <a:r>
              <a:rPr lang="zh-CN" altLang="en-US" sz="2600" b="1" dirty="0">
                <a:solidFill>
                  <a:srgbClr val="FF0000"/>
                </a:solidFill>
                <a:latin typeface="+mn-ea"/>
                <a:ea typeface="+mn-ea"/>
              </a:rPr>
              <a:t>个体指数与总指数的联系</a:t>
            </a:r>
          </a:p>
          <a:p>
            <a:pPr lvl="1">
              <a:lnSpc>
                <a:spcPct val="200000"/>
              </a:lnSpc>
            </a:pPr>
            <a:r>
              <a:rPr lang="zh-CN" altLang="en-US" sz="2400" dirty="0" smtClean="0">
                <a:latin typeface="+mn-ea"/>
                <a:ea typeface="+mn-ea"/>
              </a:rPr>
              <a:t>可以</a:t>
            </a:r>
            <a:r>
              <a:rPr lang="zh-CN" altLang="en-US" sz="2400" dirty="0">
                <a:latin typeface="+mn-ea"/>
                <a:ea typeface="+mn-ea"/>
              </a:rPr>
              <a:t>用个体指数计算相应的总指数。</a:t>
            </a:r>
          </a:p>
          <a:p>
            <a:pPr marL="914400" lvl="1" indent="-457200">
              <a:lnSpc>
                <a:spcPct val="150000"/>
              </a:lnSpc>
              <a:buFont typeface="+mj-lt"/>
              <a:buAutoNum type="alphaLcPeriod"/>
            </a:pPr>
            <a:r>
              <a:rPr lang="zh-CN" altLang="en-US" sz="2400" dirty="0">
                <a:latin typeface="+mn-ea"/>
                <a:ea typeface="+mn-ea"/>
              </a:rPr>
              <a:t>用个体指数简单平均求得的总指数，称为简单指数；</a:t>
            </a:r>
          </a:p>
          <a:p>
            <a:pPr marL="914400" lvl="1" indent="-457200">
              <a:lnSpc>
                <a:spcPct val="150000"/>
              </a:lnSpc>
              <a:buFont typeface="+mj-lt"/>
              <a:buAutoNum type="alphaLcPeriod"/>
            </a:pPr>
            <a:r>
              <a:rPr lang="zh-CN" altLang="en-US" sz="2400" dirty="0">
                <a:latin typeface="+mn-ea"/>
                <a:ea typeface="+mn-ea"/>
              </a:rPr>
              <a:t>用个体指数加权平均求得的总指数，称为加权指数。 </a:t>
            </a:r>
          </a:p>
        </p:txBody>
      </p:sp>
    </p:spTree>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94DED901-3ECB-45B0-B4AB-9B47AF60CDF8}" type="slidenum">
              <a:rPr lang="zh-CN" altLang="en-US"/>
              <a:pPr/>
              <a:t>11</a:t>
            </a:fld>
            <a:endParaRPr lang="en-US" altLang="zh-CN"/>
          </a:p>
        </p:txBody>
      </p:sp>
      <p:sp>
        <p:nvSpPr>
          <p:cNvPr id="7" name="Rectangle 2"/>
          <p:cNvSpPr>
            <a:spLocks noGrp="1" noRot="1" noChangeArrowheads="1"/>
          </p:cNvSpPr>
          <p:nvPr>
            <p:ph type="title"/>
          </p:nvPr>
        </p:nvSpPr>
        <p:spPr/>
        <p:txBody>
          <a:bodyPr>
            <a:normAutofit/>
          </a:bodyPr>
          <a:lstStyle/>
          <a:p>
            <a:r>
              <a:rPr lang="zh-CN" altLang="en-US" sz="3200" b="1" dirty="0">
                <a:solidFill>
                  <a:schemeClr val="tx1"/>
                </a:solidFill>
                <a:latin typeface="+mn-ea"/>
                <a:ea typeface="+mn-ea"/>
              </a:rPr>
              <a:t>数量指数和质量指数</a:t>
            </a:r>
          </a:p>
        </p:txBody>
      </p:sp>
      <p:sp>
        <p:nvSpPr>
          <p:cNvPr id="5" name="TextBox 4"/>
          <p:cNvSpPr txBox="1"/>
          <p:nvPr/>
        </p:nvSpPr>
        <p:spPr>
          <a:xfrm>
            <a:off x="251520" y="1484784"/>
            <a:ext cx="8568952" cy="5447645"/>
          </a:xfrm>
          <a:prstGeom prst="rect">
            <a:avLst/>
          </a:prstGeom>
          <a:noFill/>
        </p:spPr>
        <p:txBody>
          <a:bodyPr wrap="square" rtlCol="0">
            <a:spAutoFit/>
          </a:bodyPr>
          <a:lstStyle/>
          <a:p>
            <a:pPr>
              <a:lnSpc>
                <a:spcPct val="200000"/>
              </a:lnSpc>
            </a:pPr>
            <a:r>
              <a:rPr lang="zh-CN" altLang="en-US" sz="2600" b="1" dirty="0" smtClean="0">
                <a:solidFill>
                  <a:srgbClr val="FF0000"/>
                </a:solidFill>
                <a:latin typeface="+mn-ea"/>
                <a:ea typeface="+mn-ea"/>
              </a:rPr>
              <a:t>按反映</a:t>
            </a:r>
            <a:r>
              <a:rPr lang="zh-CN" altLang="en-US" sz="2600" b="1" dirty="0">
                <a:solidFill>
                  <a:srgbClr val="FF0000"/>
                </a:solidFill>
                <a:latin typeface="+mn-ea"/>
                <a:ea typeface="+mn-ea"/>
              </a:rPr>
              <a:t>的社会经济现象特征不同分为</a:t>
            </a:r>
            <a:r>
              <a:rPr lang="zh-CN" altLang="en-US" sz="2600" b="1" dirty="0" smtClean="0">
                <a:solidFill>
                  <a:srgbClr val="FF0000"/>
                </a:solidFill>
                <a:latin typeface="+mn-ea"/>
                <a:ea typeface="+mn-ea"/>
              </a:rPr>
              <a:t>数量指数和质量指数</a:t>
            </a:r>
            <a:r>
              <a:rPr lang="zh-CN" altLang="en-US" sz="2600" dirty="0">
                <a:solidFill>
                  <a:srgbClr val="FF0000"/>
                </a:solidFill>
                <a:latin typeface="+mn-ea"/>
                <a:ea typeface="+mn-ea"/>
              </a:rPr>
              <a:t>。</a:t>
            </a:r>
          </a:p>
          <a:p>
            <a:pPr>
              <a:lnSpc>
                <a:spcPct val="200000"/>
              </a:lnSpc>
            </a:pPr>
            <a:r>
              <a:rPr lang="zh-CN" altLang="en-US" sz="2600" b="1" dirty="0">
                <a:latin typeface="+mn-ea"/>
                <a:ea typeface="+mn-ea"/>
              </a:rPr>
              <a:t>数量指标</a:t>
            </a:r>
            <a:r>
              <a:rPr lang="zh-CN" altLang="en-US" sz="2600" b="1" dirty="0" smtClean="0">
                <a:latin typeface="+mn-ea"/>
                <a:ea typeface="+mn-ea"/>
              </a:rPr>
              <a:t>指数</a:t>
            </a:r>
            <a:r>
              <a:rPr lang="zh-CN" altLang="en-US" sz="2600" b="1" dirty="0">
                <a:latin typeface="+mn-ea"/>
                <a:ea typeface="+mn-ea"/>
              </a:rPr>
              <a:t>（</a:t>
            </a:r>
            <a:r>
              <a:rPr lang="zh-CN" altLang="en-US" sz="2600" b="1" dirty="0" smtClean="0">
                <a:latin typeface="+mn-ea"/>
                <a:ea typeface="+mn-ea"/>
              </a:rPr>
              <a:t>简称</a:t>
            </a:r>
            <a:r>
              <a:rPr lang="zh-CN" altLang="en-US" sz="2600" b="1" dirty="0">
                <a:latin typeface="+mn-ea"/>
                <a:ea typeface="+mn-ea"/>
              </a:rPr>
              <a:t>数量</a:t>
            </a:r>
            <a:r>
              <a:rPr lang="zh-CN" altLang="en-US" sz="2600" b="1" dirty="0" smtClean="0">
                <a:latin typeface="+mn-ea"/>
                <a:ea typeface="+mn-ea"/>
              </a:rPr>
              <a:t>指数）</a:t>
            </a:r>
            <a:endParaRPr lang="en-US" altLang="zh-CN" sz="2600" b="1" dirty="0" smtClean="0">
              <a:latin typeface="+mn-ea"/>
              <a:ea typeface="+mn-ea"/>
            </a:endParaRPr>
          </a:p>
          <a:p>
            <a:pPr indent="457200">
              <a:lnSpc>
                <a:spcPct val="200000"/>
              </a:lnSpc>
            </a:pPr>
            <a:r>
              <a:rPr lang="zh-CN" altLang="en-US" sz="2400" dirty="0" smtClean="0">
                <a:latin typeface="+mn-ea"/>
                <a:ea typeface="+mn-ea"/>
              </a:rPr>
              <a:t>主要</a:t>
            </a:r>
            <a:r>
              <a:rPr lang="zh-CN" altLang="en-US" sz="2400" dirty="0">
                <a:latin typeface="+mn-ea"/>
                <a:ea typeface="+mn-ea"/>
              </a:rPr>
              <a:t>是指反映现象的规模、水平变化的指数，例如商品销售量指数、工业产品产量指数等等。</a:t>
            </a:r>
          </a:p>
          <a:p>
            <a:pPr>
              <a:lnSpc>
                <a:spcPct val="200000"/>
              </a:lnSpc>
            </a:pPr>
            <a:r>
              <a:rPr lang="zh-CN" altLang="en-US" sz="2600" b="1" dirty="0">
                <a:latin typeface="+mn-ea"/>
                <a:ea typeface="+mn-ea"/>
              </a:rPr>
              <a:t>质量指标指数（简称质量指数）</a:t>
            </a:r>
            <a:endParaRPr lang="en-US" altLang="zh-CN" sz="2600" b="1" dirty="0">
              <a:latin typeface="+mn-ea"/>
              <a:ea typeface="+mn-ea"/>
            </a:endParaRPr>
          </a:p>
          <a:p>
            <a:pPr indent="457200">
              <a:lnSpc>
                <a:spcPct val="200000"/>
              </a:lnSpc>
            </a:pPr>
            <a:r>
              <a:rPr lang="zh-CN" altLang="en-US" sz="2400" dirty="0">
                <a:latin typeface="+mn-ea"/>
                <a:ea typeface="+mn-ea"/>
              </a:rPr>
              <a:t>是指综合反映生产经营工作质量变动情况的指数，例如物价指数、产品成本指数等等。 </a:t>
            </a:r>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1A0CA19C-2E76-48B9-820F-281A859D58BB}" type="slidenum">
              <a:rPr lang="zh-CN" altLang="en-US"/>
              <a:pPr/>
              <a:t>12</a:t>
            </a:fld>
            <a:endParaRPr lang="en-US" altLang="zh-CN"/>
          </a:p>
        </p:txBody>
      </p:sp>
      <p:sp>
        <p:nvSpPr>
          <p:cNvPr id="7" name="Rectangle 2"/>
          <p:cNvSpPr>
            <a:spLocks noGrp="1" noRot="1" noChangeArrowheads="1"/>
          </p:cNvSpPr>
          <p:nvPr>
            <p:ph type="title"/>
          </p:nvPr>
        </p:nvSpPr>
        <p:spPr/>
        <p:txBody>
          <a:bodyPr>
            <a:normAutofit/>
          </a:bodyPr>
          <a:lstStyle/>
          <a:p>
            <a:r>
              <a:rPr lang="zh-CN" altLang="en-US" sz="3200" b="1" dirty="0">
                <a:solidFill>
                  <a:schemeClr val="tx1"/>
                </a:solidFill>
                <a:latin typeface="+mn-ea"/>
                <a:ea typeface="+mn-ea"/>
              </a:rPr>
              <a:t>定基指数和环比指数</a:t>
            </a:r>
          </a:p>
        </p:txBody>
      </p:sp>
      <p:sp>
        <p:nvSpPr>
          <p:cNvPr id="2" name="TextBox 1"/>
          <p:cNvSpPr txBox="1"/>
          <p:nvPr/>
        </p:nvSpPr>
        <p:spPr>
          <a:xfrm>
            <a:off x="395536" y="1628800"/>
            <a:ext cx="8496944" cy="4939814"/>
          </a:xfrm>
          <a:prstGeom prst="rect">
            <a:avLst/>
          </a:prstGeom>
          <a:noFill/>
        </p:spPr>
        <p:txBody>
          <a:bodyPr wrap="square" rtlCol="0">
            <a:spAutoFit/>
          </a:bodyPr>
          <a:lstStyle/>
          <a:p>
            <a:pPr>
              <a:lnSpc>
                <a:spcPct val="150000"/>
              </a:lnSpc>
            </a:pPr>
            <a:r>
              <a:rPr lang="zh-CN" altLang="en-US" sz="2600" b="1" dirty="0" smtClean="0">
                <a:solidFill>
                  <a:srgbClr val="FF0000"/>
                </a:solidFill>
                <a:latin typeface="+mn-ea"/>
                <a:ea typeface="+mn-ea"/>
              </a:rPr>
              <a:t>按采用</a:t>
            </a:r>
            <a:r>
              <a:rPr lang="zh-CN" altLang="en-US" sz="2600" b="1" dirty="0">
                <a:solidFill>
                  <a:srgbClr val="FF0000"/>
                </a:solidFill>
                <a:latin typeface="+mn-ea"/>
                <a:ea typeface="+mn-ea"/>
              </a:rPr>
              <a:t>基期的不同分为定基指数和环比指数</a:t>
            </a:r>
            <a:r>
              <a:rPr lang="zh-CN" altLang="en-US" sz="2600" b="1" dirty="0" smtClean="0">
                <a:solidFill>
                  <a:srgbClr val="FF0000"/>
                </a:solidFill>
                <a:latin typeface="+mn-ea"/>
                <a:ea typeface="+mn-ea"/>
              </a:rPr>
              <a:t>。</a:t>
            </a:r>
            <a:endParaRPr lang="zh-CN" altLang="en-US" sz="2600" b="1" dirty="0">
              <a:solidFill>
                <a:srgbClr val="FF0000"/>
              </a:solidFill>
              <a:latin typeface="+mn-ea"/>
              <a:ea typeface="+mn-ea"/>
            </a:endParaRPr>
          </a:p>
          <a:p>
            <a:pPr>
              <a:lnSpc>
                <a:spcPct val="150000"/>
              </a:lnSpc>
            </a:pPr>
            <a:r>
              <a:rPr lang="zh-CN" altLang="en-US" sz="2400" b="1" dirty="0" smtClean="0">
                <a:solidFill>
                  <a:srgbClr val="FF0000"/>
                </a:solidFill>
                <a:latin typeface="+mn-ea"/>
                <a:ea typeface="+mn-ea"/>
              </a:rPr>
              <a:t>定</a:t>
            </a:r>
            <a:r>
              <a:rPr lang="zh-CN" altLang="en-US" sz="2400" b="1" dirty="0">
                <a:solidFill>
                  <a:srgbClr val="FF0000"/>
                </a:solidFill>
                <a:latin typeface="+mn-ea"/>
                <a:ea typeface="+mn-ea"/>
              </a:rPr>
              <a:t>基</a:t>
            </a:r>
            <a:r>
              <a:rPr lang="zh-CN" altLang="en-US" sz="2400" b="1" dirty="0" smtClean="0">
                <a:solidFill>
                  <a:srgbClr val="FF0000"/>
                </a:solidFill>
                <a:latin typeface="+mn-ea"/>
                <a:ea typeface="+mn-ea"/>
              </a:rPr>
              <a:t>指数</a:t>
            </a:r>
            <a:endParaRPr lang="en-US" altLang="zh-CN" sz="2400" b="1" dirty="0" smtClean="0">
              <a:solidFill>
                <a:srgbClr val="FF0000"/>
              </a:solidFill>
              <a:latin typeface="+mn-ea"/>
              <a:ea typeface="+mn-ea"/>
            </a:endParaRPr>
          </a:p>
          <a:p>
            <a:pPr lvl="1" indent="457200">
              <a:lnSpc>
                <a:spcPct val="150000"/>
              </a:lnSpc>
            </a:pPr>
            <a:r>
              <a:rPr lang="zh-CN" altLang="en-US" sz="2400" dirty="0" smtClean="0">
                <a:latin typeface="+mn-ea"/>
                <a:ea typeface="+mn-ea"/>
              </a:rPr>
              <a:t>将</a:t>
            </a:r>
            <a:r>
              <a:rPr lang="zh-CN" altLang="en-US" sz="2400" dirty="0">
                <a:latin typeface="+mn-ea"/>
                <a:ea typeface="+mn-ea"/>
              </a:rPr>
              <a:t>不同时期的某种指数按时间先后顺序排列，形成指数数列。在同一个指数数列中，如果各个指数都以某一个固定时期作为基期，就称为定基指数；  </a:t>
            </a:r>
          </a:p>
          <a:p>
            <a:pPr>
              <a:lnSpc>
                <a:spcPct val="150000"/>
              </a:lnSpc>
            </a:pPr>
            <a:endParaRPr lang="en-US" altLang="zh-CN" b="1" dirty="0" smtClean="0">
              <a:solidFill>
                <a:srgbClr val="FF0000"/>
              </a:solidFill>
            </a:endParaRPr>
          </a:p>
          <a:p>
            <a:pPr>
              <a:lnSpc>
                <a:spcPct val="150000"/>
              </a:lnSpc>
            </a:pPr>
            <a:r>
              <a:rPr lang="zh-CN" altLang="en-US" b="1" dirty="0" smtClean="0">
                <a:solidFill>
                  <a:srgbClr val="FF0000"/>
                </a:solidFill>
              </a:rPr>
              <a:t>环比指数</a:t>
            </a:r>
            <a:endParaRPr lang="en-US" altLang="zh-CN" b="1" dirty="0">
              <a:solidFill>
                <a:srgbClr val="FF0000"/>
              </a:solidFill>
            </a:endParaRPr>
          </a:p>
          <a:p>
            <a:pPr>
              <a:lnSpc>
                <a:spcPct val="150000"/>
              </a:lnSpc>
            </a:pPr>
            <a:r>
              <a:rPr lang="zh-CN" altLang="en-US" sz="2400" dirty="0">
                <a:latin typeface="+mn-ea"/>
                <a:ea typeface="+mn-ea"/>
              </a:rPr>
              <a:t>如果各个指数都是以报告期的前一期作为基期，则称之为环比指数。</a:t>
            </a:r>
          </a:p>
        </p:txBody>
      </p:sp>
      <p:sp>
        <p:nvSpPr>
          <p:cNvPr id="3" name="矩形 2"/>
          <p:cNvSpPr/>
          <p:nvPr/>
        </p:nvSpPr>
        <p:spPr>
          <a:xfrm>
            <a:off x="395536" y="2276872"/>
            <a:ext cx="8496944" cy="2160240"/>
          </a:xfrm>
          <a:prstGeom prst="rect">
            <a:avLst/>
          </a:prstGeom>
          <a:noFill/>
          <a:ln w="35560">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95536" y="4581128"/>
            <a:ext cx="8496944" cy="2016224"/>
          </a:xfrm>
          <a:prstGeom prst="rect">
            <a:avLst/>
          </a:prstGeom>
          <a:noFill/>
          <a:ln w="35560">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p:txBody>
          <a:bodyPr/>
          <a:lstStyle/>
          <a:p>
            <a:fld id="{D106C5F2-352F-446A-A4AA-D09A19F6401B}" type="slidenum">
              <a:rPr lang="zh-CN" altLang="en-US"/>
              <a:pPr/>
              <a:t>13</a:t>
            </a:fld>
            <a:endParaRPr lang="en-US" altLang="zh-CN"/>
          </a:p>
        </p:txBody>
      </p:sp>
      <p:sp>
        <p:nvSpPr>
          <p:cNvPr id="6" name="Rectangle 2"/>
          <p:cNvSpPr>
            <a:spLocks noGrp="1" noRot="1" noChangeArrowheads="1"/>
          </p:cNvSpPr>
          <p:nvPr>
            <p:ph type="title"/>
          </p:nvPr>
        </p:nvSpPr>
        <p:spPr>
          <a:xfrm>
            <a:off x="298450" y="44624"/>
            <a:ext cx="8540750" cy="1143000"/>
          </a:xfrm>
        </p:spPr>
        <p:txBody>
          <a:bodyPr>
            <a:normAutofit/>
          </a:bodyPr>
          <a:lstStyle/>
          <a:p>
            <a:r>
              <a:rPr lang="zh-CN" altLang="en-US" sz="3200" b="1" dirty="0">
                <a:solidFill>
                  <a:schemeClr val="tx1"/>
                </a:solidFill>
                <a:latin typeface="+mn-ea"/>
                <a:ea typeface="+mn-ea"/>
              </a:rPr>
              <a:t>动态指数和静态指数</a:t>
            </a:r>
          </a:p>
        </p:txBody>
      </p:sp>
      <p:sp>
        <p:nvSpPr>
          <p:cNvPr id="2" name="TextBox 1"/>
          <p:cNvSpPr txBox="1"/>
          <p:nvPr/>
        </p:nvSpPr>
        <p:spPr>
          <a:xfrm>
            <a:off x="288032" y="836712"/>
            <a:ext cx="8676456" cy="5770811"/>
          </a:xfrm>
          <a:prstGeom prst="rect">
            <a:avLst/>
          </a:prstGeom>
          <a:noFill/>
          <a:ln w="38100">
            <a:solidFill>
              <a:schemeClr val="accent1">
                <a:lumMod val="50000"/>
              </a:schemeClr>
            </a:solidFill>
            <a:prstDash val="dash"/>
          </a:ln>
        </p:spPr>
        <p:txBody>
          <a:bodyPr wrap="square" rtlCol="0">
            <a:spAutoFit/>
          </a:bodyPr>
          <a:lstStyle/>
          <a:p>
            <a:pPr>
              <a:lnSpc>
                <a:spcPct val="150000"/>
              </a:lnSpc>
            </a:pPr>
            <a:r>
              <a:rPr lang="zh-CN" altLang="en-US" sz="2600" b="1" dirty="0">
                <a:solidFill>
                  <a:srgbClr val="FF0000"/>
                </a:solidFill>
                <a:latin typeface="+mn-ea"/>
                <a:ea typeface="+mn-ea"/>
              </a:rPr>
              <a:t>按对比内容的不同分为动态指数和静态指数</a:t>
            </a:r>
            <a:r>
              <a:rPr lang="zh-CN" altLang="en-US" sz="2600" b="1" dirty="0" smtClean="0">
                <a:solidFill>
                  <a:srgbClr val="FF0000"/>
                </a:solidFill>
                <a:latin typeface="+mn-ea"/>
                <a:ea typeface="+mn-ea"/>
              </a:rPr>
              <a:t>。</a:t>
            </a:r>
            <a:endParaRPr lang="zh-CN" altLang="en-US" sz="2600" b="1" dirty="0">
              <a:solidFill>
                <a:srgbClr val="FF0000"/>
              </a:solidFill>
              <a:latin typeface="+mn-ea"/>
              <a:ea typeface="+mn-ea"/>
            </a:endParaRPr>
          </a:p>
          <a:p>
            <a:pPr>
              <a:lnSpc>
                <a:spcPct val="150000"/>
              </a:lnSpc>
            </a:pPr>
            <a:r>
              <a:rPr lang="zh-CN" altLang="en-US" sz="2600" dirty="0">
                <a:solidFill>
                  <a:srgbClr val="FF0000"/>
                </a:solidFill>
                <a:latin typeface="+mn-ea"/>
                <a:ea typeface="+mn-ea"/>
              </a:rPr>
              <a:t>动态</a:t>
            </a:r>
            <a:r>
              <a:rPr lang="zh-CN" altLang="en-US" sz="2600" dirty="0" smtClean="0">
                <a:solidFill>
                  <a:srgbClr val="FF0000"/>
                </a:solidFill>
                <a:latin typeface="+mn-ea"/>
                <a:ea typeface="+mn-ea"/>
              </a:rPr>
              <a:t>指数：</a:t>
            </a:r>
            <a:endParaRPr lang="zh-CN" altLang="en-US" sz="2600" dirty="0">
              <a:solidFill>
                <a:srgbClr val="FF0000"/>
              </a:solidFill>
              <a:latin typeface="+mn-ea"/>
              <a:ea typeface="+mn-ea"/>
            </a:endParaRPr>
          </a:p>
          <a:p>
            <a:pPr indent="457200">
              <a:lnSpc>
                <a:spcPct val="150000"/>
              </a:lnSpc>
            </a:pPr>
            <a:r>
              <a:rPr lang="zh-CN" altLang="en-US" sz="2400" dirty="0">
                <a:latin typeface="+mn-ea"/>
                <a:ea typeface="+mn-ea"/>
              </a:rPr>
              <a:t>由两个不同时期的同类经济变量值对比形成的指数，说明现象在不同时间上发展变化的过程和程度。常用</a:t>
            </a:r>
            <a:r>
              <a:rPr lang="zh-CN" altLang="en-US" sz="2400" dirty="0" smtClean="0">
                <a:latin typeface="+mn-ea"/>
                <a:ea typeface="+mn-ea"/>
              </a:rPr>
              <a:t>的</a:t>
            </a:r>
            <a:r>
              <a:rPr lang="zh-CN" altLang="en-US" sz="2400" dirty="0">
                <a:latin typeface="+mn-ea"/>
                <a:ea typeface="+mn-ea"/>
              </a:rPr>
              <a:t>动态</a:t>
            </a:r>
            <a:r>
              <a:rPr lang="zh-CN" altLang="en-US" sz="2400" dirty="0" smtClean="0">
                <a:latin typeface="+mn-ea"/>
                <a:ea typeface="+mn-ea"/>
              </a:rPr>
              <a:t>指数有：</a:t>
            </a:r>
            <a:r>
              <a:rPr lang="zh-CN" altLang="en-US" sz="2400" dirty="0" smtClean="0">
                <a:solidFill>
                  <a:srgbClr val="FF0000"/>
                </a:solidFill>
                <a:latin typeface="+mn-ea"/>
                <a:ea typeface="+mn-ea"/>
              </a:rPr>
              <a:t>零售</a:t>
            </a:r>
            <a:r>
              <a:rPr lang="zh-CN" altLang="en-US" sz="2400" dirty="0">
                <a:solidFill>
                  <a:srgbClr val="FF0000"/>
                </a:solidFill>
                <a:latin typeface="+mn-ea"/>
                <a:ea typeface="+mn-ea"/>
              </a:rPr>
              <a:t>物价指数</a:t>
            </a:r>
            <a:r>
              <a:rPr lang="zh-CN" altLang="en-US" sz="2400" dirty="0">
                <a:latin typeface="+mn-ea"/>
                <a:ea typeface="+mn-ea"/>
              </a:rPr>
              <a:t>、</a:t>
            </a:r>
            <a:r>
              <a:rPr lang="zh-CN" altLang="en-US" sz="2400" dirty="0">
                <a:solidFill>
                  <a:srgbClr val="7030A0"/>
                </a:solidFill>
                <a:latin typeface="+mn-ea"/>
                <a:ea typeface="+mn-ea"/>
              </a:rPr>
              <a:t>消费价格指数</a:t>
            </a:r>
            <a:r>
              <a:rPr lang="zh-CN" altLang="en-US" sz="2400" dirty="0">
                <a:latin typeface="+mn-ea"/>
                <a:ea typeface="+mn-ea"/>
              </a:rPr>
              <a:t>、</a:t>
            </a:r>
            <a:r>
              <a:rPr lang="zh-CN" altLang="en-US" sz="2400" dirty="0">
                <a:solidFill>
                  <a:srgbClr val="FF33CC"/>
                </a:solidFill>
                <a:latin typeface="+mn-ea"/>
                <a:ea typeface="+mn-ea"/>
              </a:rPr>
              <a:t>股票价格指数</a:t>
            </a:r>
            <a:r>
              <a:rPr lang="zh-CN" altLang="en-US" sz="2400" dirty="0">
                <a:latin typeface="+mn-ea"/>
                <a:ea typeface="+mn-ea"/>
              </a:rPr>
              <a:t>、</a:t>
            </a:r>
            <a:r>
              <a:rPr lang="zh-CN" altLang="en-US" sz="2400" dirty="0">
                <a:solidFill>
                  <a:srgbClr val="00B050"/>
                </a:solidFill>
                <a:latin typeface="+mn-ea"/>
                <a:ea typeface="+mn-ea"/>
              </a:rPr>
              <a:t>工业生产</a:t>
            </a:r>
            <a:r>
              <a:rPr lang="zh-CN" altLang="en-US" sz="2400" dirty="0" smtClean="0">
                <a:solidFill>
                  <a:srgbClr val="00B050"/>
                </a:solidFill>
                <a:latin typeface="+mn-ea"/>
                <a:ea typeface="+mn-ea"/>
              </a:rPr>
              <a:t>指数。</a:t>
            </a:r>
            <a:endParaRPr lang="zh-CN" altLang="en-US" sz="2400" dirty="0">
              <a:solidFill>
                <a:srgbClr val="00B050"/>
              </a:solidFill>
              <a:latin typeface="+mn-ea"/>
              <a:ea typeface="+mn-ea"/>
            </a:endParaRPr>
          </a:p>
          <a:p>
            <a:pPr>
              <a:lnSpc>
                <a:spcPct val="150000"/>
              </a:lnSpc>
            </a:pPr>
            <a:r>
              <a:rPr lang="zh-CN" altLang="en-US" sz="2600" dirty="0">
                <a:solidFill>
                  <a:srgbClr val="FF0000"/>
                </a:solidFill>
                <a:latin typeface="+mn-ea"/>
                <a:ea typeface="+mn-ea"/>
              </a:rPr>
              <a:t>静态</a:t>
            </a:r>
            <a:r>
              <a:rPr lang="zh-CN" altLang="en-US" sz="2600" dirty="0" smtClean="0">
                <a:solidFill>
                  <a:srgbClr val="FF0000"/>
                </a:solidFill>
                <a:latin typeface="+mn-ea"/>
                <a:ea typeface="+mn-ea"/>
              </a:rPr>
              <a:t>指数：</a:t>
            </a:r>
            <a:endParaRPr lang="zh-CN" altLang="en-US" sz="2600" dirty="0">
              <a:solidFill>
                <a:srgbClr val="FF0000"/>
              </a:solidFill>
              <a:latin typeface="+mn-ea"/>
              <a:ea typeface="+mn-ea"/>
            </a:endParaRPr>
          </a:p>
          <a:p>
            <a:pPr indent="457200">
              <a:lnSpc>
                <a:spcPct val="150000"/>
              </a:lnSpc>
            </a:pPr>
            <a:r>
              <a:rPr lang="zh-CN" altLang="en-US" sz="2400" dirty="0">
                <a:latin typeface="+mn-ea"/>
                <a:ea typeface="+mn-ea"/>
              </a:rPr>
              <a:t>包括</a:t>
            </a:r>
            <a:r>
              <a:rPr lang="zh-CN" altLang="en-US" sz="2400" dirty="0">
                <a:solidFill>
                  <a:srgbClr val="FF0000"/>
                </a:solidFill>
                <a:latin typeface="+mn-ea"/>
                <a:ea typeface="+mn-ea"/>
              </a:rPr>
              <a:t>空间指数</a:t>
            </a:r>
            <a:r>
              <a:rPr lang="zh-CN" altLang="en-US" sz="2400" dirty="0">
                <a:latin typeface="+mn-ea"/>
                <a:ea typeface="+mn-ea"/>
              </a:rPr>
              <a:t>和</a:t>
            </a:r>
            <a:r>
              <a:rPr lang="zh-CN" altLang="en-US" sz="2400" dirty="0">
                <a:solidFill>
                  <a:srgbClr val="FF0000"/>
                </a:solidFill>
                <a:latin typeface="+mn-ea"/>
                <a:ea typeface="+mn-ea"/>
              </a:rPr>
              <a:t>计划完成情况指数</a:t>
            </a:r>
            <a:r>
              <a:rPr lang="zh-CN" altLang="en-US" sz="2400" dirty="0">
                <a:latin typeface="+mn-ea"/>
                <a:ea typeface="+mn-ea"/>
              </a:rPr>
              <a:t>两种。</a:t>
            </a:r>
            <a:r>
              <a:rPr lang="zh-CN" altLang="en-US" sz="2400" b="1" dirty="0">
                <a:solidFill>
                  <a:srgbClr val="FF0000"/>
                </a:solidFill>
                <a:latin typeface="+mn-ea"/>
                <a:ea typeface="+mn-ea"/>
              </a:rPr>
              <a:t>空间</a:t>
            </a:r>
            <a:r>
              <a:rPr lang="zh-CN" altLang="en-US" sz="2400" b="1" dirty="0" smtClean="0">
                <a:solidFill>
                  <a:srgbClr val="FF0000"/>
                </a:solidFill>
                <a:latin typeface="+mn-ea"/>
                <a:ea typeface="+mn-ea"/>
              </a:rPr>
              <a:t>指数</a:t>
            </a:r>
            <a:r>
              <a:rPr lang="zh-CN" altLang="en-US" sz="2400" dirty="0" smtClean="0">
                <a:latin typeface="+mn-ea"/>
                <a:ea typeface="+mn-ea"/>
              </a:rPr>
              <a:t>是</a:t>
            </a:r>
            <a:r>
              <a:rPr lang="zh-CN" altLang="en-US" sz="2400" dirty="0">
                <a:latin typeface="+mn-ea"/>
                <a:ea typeface="+mn-ea"/>
              </a:rPr>
              <a:t>将不同</a:t>
            </a:r>
            <a:r>
              <a:rPr lang="zh-CN" altLang="en-US" sz="2400" dirty="0" smtClean="0">
                <a:latin typeface="+mn-ea"/>
                <a:ea typeface="+mn-ea"/>
              </a:rPr>
              <a:t>空间的</a:t>
            </a:r>
            <a:r>
              <a:rPr lang="zh-CN" altLang="en-US" sz="2400" dirty="0">
                <a:latin typeface="+mn-ea"/>
                <a:ea typeface="+mn-ea"/>
              </a:rPr>
              <a:t>同类现象进行比较的结果，反映现象在不同空间的差异程度。计划完成程度指数是由同一地区、单位的实际指标值与计划指标数值对比而形成的</a:t>
            </a:r>
            <a:r>
              <a:rPr lang="zh-CN" altLang="en-US" sz="2400" dirty="0" smtClean="0">
                <a:latin typeface="+mn-ea"/>
                <a:ea typeface="+mn-ea"/>
              </a:rPr>
              <a:t>指数</a:t>
            </a:r>
            <a:r>
              <a:rPr lang="zh-CN" altLang="en-US" sz="2400" dirty="0">
                <a:latin typeface="+mn-ea"/>
                <a:ea typeface="+mn-ea"/>
              </a:rPr>
              <a:t>。</a:t>
            </a:r>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circle(in)">
                                      <p:cBhvr>
                                        <p:cTn id="13" dur="2000"/>
                                        <p:tgtEl>
                                          <p:spTgt spid="2">
                                            <p:txEl>
                                              <p:pRg st="3" end="3"/>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circle(in)">
                                      <p:cBhvr>
                                        <p:cTn id="16"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14</a:t>
            </a:fld>
            <a:endParaRPr lang="en-US" altLang="zh-CN"/>
          </a:p>
        </p:txBody>
      </p:sp>
      <p:sp>
        <p:nvSpPr>
          <p:cNvPr id="7" name="Rectangle 2"/>
          <p:cNvSpPr>
            <a:spLocks noGrp="1" noRot="1" noChangeArrowheads="1"/>
          </p:cNvSpPr>
          <p:nvPr>
            <p:ph type="title"/>
          </p:nvPr>
        </p:nvSpPr>
        <p:spPr/>
        <p:txBody>
          <a:bodyPr>
            <a:normAutofit/>
          </a:bodyPr>
          <a:lstStyle/>
          <a:p>
            <a:r>
              <a:rPr lang="zh-CN" altLang="en-US" sz="3200" b="1" dirty="0">
                <a:solidFill>
                  <a:schemeClr val="tx1"/>
                </a:solidFill>
                <a:latin typeface="+mn-ea"/>
                <a:ea typeface="+mn-ea"/>
              </a:rPr>
              <a:t>综合指数和平均指数</a:t>
            </a:r>
          </a:p>
        </p:txBody>
      </p:sp>
      <p:sp>
        <p:nvSpPr>
          <p:cNvPr id="6" name="TextBox 5"/>
          <p:cNvSpPr txBox="1"/>
          <p:nvPr/>
        </p:nvSpPr>
        <p:spPr>
          <a:xfrm>
            <a:off x="251520" y="1484784"/>
            <a:ext cx="8424936" cy="4647426"/>
          </a:xfrm>
          <a:prstGeom prst="rect">
            <a:avLst/>
          </a:prstGeom>
          <a:noFill/>
        </p:spPr>
        <p:txBody>
          <a:bodyPr wrap="square" rtlCol="0">
            <a:spAutoFit/>
          </a:bodyPr>
          <a:lstStyle/>
          <a:p>
            <a:pPr>
              <a:lnSpc>
                <a:spcPct val="200000"/>
              </a:lnSpc>
            </a:pPr>
            <a:r>
              <a:rPr lang="zh-CN" altLang="en-US" sz="2600" b="1" dirty="0" smtClean="0">
                <a:solidFill>
                  <a:srgbClr val="FF0000"/>
                </a:solidFill>
                <a:latin typeface="+mn-ea"/>
                <a:ea typeface="+mn-ea"/>
              </a:rPr>
              <a:t>       按照</a:t>
            </a:r>
            <a:r>
              <a:rPr lang="zh-CN" altLang="en-US" sz="2600" b="1" dirty="0">
                <a:solidFill>
                  <a:srgbClr val="FF0000"/>
                </a:solidFill>
                <a:latin typeface="+mn-ea"/>
                <a:ea typeface="+mn-ea"/>
              </a:rPr>
              <a:t>常用的计算总指数的方法或形式</a:t>
            </a:r>
            <a:r>
              <a:rPr lang="zh-CN" altLang="en-US" sz="2600" b="1" dirty="0" smtClean="0">
                <a:solidFill>
                  <a:srgbClr val="FF0000"/>
                </a:solidFill>
                <a:latin typeface="+mn-ea"/>
                <a:ea typeface="+mn-ea"/>
              </a:rPr>
              <a:t>，分为</a:t>
            </a:r>
            <a:r>
              <a:rPr lang="zh-CN" altLang="en-US" sz="2600" b="1" dirty="0">
                <a:solidFill>
                  <a:srgbClr val="FF0000"/>
                </a:solidFill>
                <a:latin typeface="+mn-ea"/>
                <a:ea typeface="+mn-ea"/>
              </a:rPr>
              <a:t>综合指数和平均指数</a:t>
            </a:r>
            <a:r>
              <a:rPr lang="zh-CN" altLang="en-US" sz="2600" dirty="0">
                <a:solidFill>
                  <a:srgbClr val="FF0000"/>
                </a:solidFill>
                <a:latin typeface="+mn-ea"/>
                <a:ea typeface="+mn-ea"/>
              </a:rPr>
              <a:t>。 </a:t>
            </a:r>
          </a:p>
          <a:p>
            <a:pPr>
              <a:lnSpc>
                <a:spcPct val="200000"/>
              </a:lnSpc>
            </a:pPr>
            <a:r>
              <a:rPr lang="zh-CN" altLang="en-US" sz="2400" dirty="0">
                <a:solidFill>
                  <a:srgbClr val="FF0000"/>
                </a:solidFill>
                <a:latin typeface="+mn-ea"/>
                <a:ea typeface="+mn-ea"/>
              </a:rPr>
              <a:t>综合指数</a:t>
            </a:r>
          </a:p>
          <a:p>
            <a:pPr lvl="1">
              <a:lnSpc>
                <a:spcPct val="200000"/>
              </a:lnSpc>
            </a:pPr>
            <a:r>
              <a:rPr lang="zh-CN" altLang="en-US" sz="2400" dirty="0">
                <a:latin typeface="+mn-ea"/>
                <a:ea typeface="+mn-ea"/>
              </a:rPr>
              <a:t>从数量上表明不能直接相加的社会经济现象的总指数。 </a:t>
            </a:r>
          </a:p>
          <a:p>
            <a:pPr>
              <a:lnSpc>
                <a:spcPct val="200000"/>
              </a:lnSpc>
            </a:pPr>
            <a:r>
              <a:rPr lang="zh-CN" altLang="en-US" sz="2400" dirty="0">
                <a:solidFill>
                  <a:srgbClr val="FF0000"/>
                </a:solidFill>
                <a:latin typeface="+mn-ea"/>
                <a:ea typeface="+mn-ea"/>
              </a:rPr>
              <a:t>平均指数</a:t>
            </a:r>
          </a:p>
          <a:p>
            <a:pPr lvl="1">
              <a:lnSpc>
                <a:spcPct val="200000"/>
              </a:lnSpc>
            </a:pPr>
            <a:r>
              <a:rPr lang="zh-CN" altLang="en-US" sz="2400" dirty="0">
                <a:latin typeface="+mn-ea"/>
                <a:ea typeface="+mn-ea"/>
              </a:rPr>
              <a:t>以个体指数为基础，采取平均形式编制的总指数。</a:t>
            </a:r>
          </a:p>
        </p:txBody>
      </p:sp>
    </p:spTree>
    <p:extLst>
      <p:ext uri="{BB962C8B-B14F-4D97-AF65-F5344CB8AC3E}">
        <p14:creationId xmlns:p14="http://schemas.microsoft.com/office/powerpoint/2010/main" val="61466062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15</a:t>
            </a:fld>
            <a:endParaRPr lang="en-US" altLang="zh-CN" dirty="0"/>
          </a:p>
        </p:txBody>
      </p:sp>
      <p:sp>
        <p:nvSpPr>
          <p:cNvPr id="2" name="标题 1"/>
          <p:cNvSpPr>
            <a:spLocks noGrp="1"/>
          </p:cNvSpPr>
          <p:nvPr>
            <p:ph type="title"/>
          </p:nvPr>
        </p:nvSpPr>
        <p:spPr>
          <a:xfrm>
            <a:off x="298450" y="1925960"/>
            <a:ext cx="8540750" cy="1143000"/>
          </a:xfrm>
        </p:spPr>
        <p:txBody>
          <a:bodyPr/>
          <a:lstStyle/>
          <a:p>
            <a:r>
              <a:rPr lang="zh-CN" altLang="en-US" dirty="0" smtClean="0"/>
              <a:t>第二节</a:t>
            </a:r>
            <a:endParaRPr lang="zh-CN" altLang="en-US" dirty="0"/>
          </a:p>
        </p:txBody>
      </p:sp>
      <p:sp>
        <p:nvSpPr>
          <p:cNvPr id="7" name="矩形 6"/>
          <p:cNvSpPr/>
          <p:nvPr/>
        </p:nvSpPr>
        <p:spPr>
          <a:xfrm>
            <a:off x="-1" y="2721113"/>
            <a:ext cx="9144001" cy="830997"/>
          </a:xfrm>
          <a:prstGeom prst="rect">
            <a:avLst/>
          </a:prstGeom>
        </p:spPr>
        <p:txBody>
          <a:bodyPr wrap="square">
            <a:spAutoFit/>
          </a:bodyPr>
          <a:lstStyle/>
          <a:p>
            <a:pPr algn="ctr"/>
            <a:r>
              <a:rPr lang="en-US" altLang="zh-CN" sz="4800" b="1" dirty="0" smtClean="0">
                <a:latin typeface="+mn-lt"/>
                <a:ea typeface="+mn-ea"/>
              </a:rPr>
              <a:t>13.2   </a:t>
            </a:r>
            <a:r>
              <a:rPr lang="zh-CN" altLang="en-US" sz="4400" dirty="0" smtClean="0">
                <a:latin typeface="+mn-lt"/>
                <a:ea typeface="+mn-ea"/>
              </a:rPr>
              <a:t>统计指数的编制方法</a:t>
            </a:r>
            <a:endParaRPr lang="zh-CN" altLang="en-US" sz="4400" dirty="0">
              <a:latin typeface="+mn-lt"/>
              <a:ea typeface="+mn-ea"/>
            </a:endParaRPr>
          </a:p>
        </p:txBody>
      </p:sp>
    </p:spTree>
    <p:extLst>
      <p:ext uri="{BB962C8B-B14F-4D97-AF65-F5344CB8AC3E}">
        <p14:creationId xmlns:p14="http://schemas.microsoft.com/office/powerpoint/2010/main" val="31287017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16</a:t>
            </a:fld>
            <a:endParaRPr lang="en-US" altLang="zh-CN" dirty="0"/>
          </a:p>
        </p:txBody>
      </p:sp>
      <p:sp>
        <p:nvSpPr>
          <p:cNvPr id="6" name="Rectangle 2"/>
          <p:cNvSpPr>
            <a:spLocks noGrp="1" noRot="1" noChangeArrowheads="1"/>
          </p:cNvSpPr>
          <p:nvPr>
            <p:ph type="title"/>
          </p:nvPr>
        </p:nvSpPr>
        <p:spPr>
          <a:xfrm>
            <a:off x="827584" y="1219200"/>
            <a:ext cx="5328592" cy="731130"/>
          </a:xfrm>
        </p:spPr>
        <p:txBody>
          <a:bodyPr>
            <a:normAutofit/>
          </a:bodyPr>
          <a:lstStyle/>
          <a:p>
            <a:pPr marL="457200" indent="-457200">
              <a:buClr>
                <a:srgbClr val="FF0000"/>
              </a:buClr>
              <a:buFont typeface="Wingdings" pitchFamily="2" charset="2"/>
              <a:buChar char="p"/>
            </a:pPr>
            <a:r>
              <a:rPr lang="en-US" altLang="zh-CN" sz="2800" dirty="0">
                <a:solidFill>
                  <a:schemeClr val="tx1"/>
                </a:solidFill>
                <a:latin typeface="+mn-ea"/>
                <a:ea typeface="+mn-ea"/>
              </a:rPr>
              <a:t>13.2.1</a:t>
            </a:r>
            <a:r>
              <a:rPr lang="zh-CN" altLang="en-US" sz="2800" dirty="0">
                <a:solidFill>
                  <a:schemeClr val="tx1"/>
                </a:solidFill>
                <a:latin typeface="+mn-ea"/>
                <a:ea typeface="+mn-ea"/>
              </a:rPr>
              <a:t>个体指数的编制方法</a:t>
            </a:r>
            <a:endParaRPr lang="zh-CN" altLang="en-US" sz="2800" dirty="0">
              <a:solidFill>
                <a:schemeClr val="tx1"/>
              </a:solidFill>
              <a:latin typeface="+mn-ea"/>
              <a:ea typeface="+mn-ea"/>
            </a:endParaRPr>
          </a:p>
        </p:txBody>
      </p:sp>
      <p:sp>
        <p:nvSpPr>
          <p:cNvPr id="7" name="TextBox 6"/>
          <p:cNvSpPr txBox="1"/>
          <p:nvPr/>
        </p:nvSpPr>
        <p:spPr>
          <a:xfrm>
            <a:off x="339817" y="1833422"/>
            <a:ext cx="8496944" cy="830997"/>
          </a:xfrm>
          <a:prstGeom prst="rect">
            <a:avLst/>
          </a:prstGeom>
          <a:noFill/>
        </p:spPr>
        <p:txBody>
          <a:bodyPr wrap="square" rtlCol="0">
            <a:spAutoFit/>
          </a:bodyPr>
          <a:lstStyle/>
          <a:p>
            <a:r>
              <a:rPr lang="en-US" altLang="zh-CN" sz="2400" dirty="0" smtClean="0">
                <a:latin typeface="+mn-ea"/>
                <a:ea typeface="+mn-ea"/>
              </a:rPr>
              <a:t>      </a:t>
            </a:r>
            <a:r>
              <a:rPr lang="zh-CN" altLang="zh-CN" sz="2400" dirty="0" smtClean="0">
                <a:latin typeface="+mn-ea"/>
                <a:ea typeface="+mn-ea"/>
              </a:rPr>
              <a:t>某</a:t>
            </a:r>
            <a:r>
              <a:rPr lang="zh-CN" altLang="zh-CN" sz="2400" dirty="0">
                <a:latin typeface="+mn-ea"/>
                <a:ea typeface="+mn-ea"/>
              </a:rPr>
              <a:t>企业生产甲乙两种产品，某年</a:t>
            </a:r>
            <a:r>
              <a:rPr lang="en-US" altLang="zh-CN" sz="2400" dirty="0">
                <a:latin typeface="+mn-ea"/>
                <a:ea typeface="+mn-ea"/>
              </a:rPr>
              <a:t>7</a:t>
            </a:r>
            <a:r>
              <a:rPr lang="zh-CN" altLang="zh-CN" sz="2400" dirty="0">
                <a:latin typeface="+mn-ea"/>
                <a:ea typeface="+mn-ea"/>
              </a:rPr>
              <a:t>、</a:t>
            </a:r>
            <a:r>
              <a:rPr lang="en-US" altLang="zh-CN" sz="2400" dirty="0">
                <a:latin typeface="+mn-ea"/>
                <a:ea typeface="+mn-ea"/>
              </a:rPr>
              <a:t>8</a:t>
            </a:r>
            <a:r>
              <a:rPr lang="zh-CN" altLang="zh-CN" sz="2400" dirty="0">
                <a:latin typeface="+mn-ea"/>
                <a:ea typeface="+mn-ea"/>
              </a:rPr>
              <a:t>月份单位产品成本和产量资料如下表：</a:t>
            </a:r>
            <a:endParaRPr lang="zh-CN" altLang="en-US" sz="2400" dirty="0">
              <a:latin typeface="+mn-ea"/>
              <a:ea typeface="+mn-ea"/>
            </a:endParaRPr>
          </a:p>
        </p:txBody>
      </p:sp>
      <p:graphicFrame>
        <p:nvGraphicFramePr>
          <p:cNvPr id="8" name="表格 7"/>
          <p:cNvGraphicFramePr>
            <a:graphicFrameLocks noGrp="1"/>
          </p:cNvGraphicFramePr>
          <p:nvPr>
            <p:extLst>
              <p:ext uri="{D42A27DB-BD31-4B8C-83A1-F6EECF244321}">
                <p14:modId xmlns:p14="http://schemas.microsoft.com/office/powerpoint/2010/main" val="2045487712"/>
              </p:ext>
            </p:extLst>
          </p:nvPr>
        </p:nvGraphicFramePr>
        <p:xfrm>
          <a:off x="580277" y="2682103"/>
          <a:ext cx="7992890" cy="2016224"/>
        </p:xfrm>
        <a:graphic>
          <a:graphicData uri="http://schemas.openxmlformats.org/drawingml/2006/table">
            <a:tbl>
              <a:tblPr>
                <a:tableStyleId>{5C22544A-7EE6-4342-B048-85BDC9FD1C3A}</a:tableStyleId>
              </a:tblPr>
              <a:tblGrid>
                <a:gridCol w="1417614"/>
                <a:gridCol w="945075"/>
                <a:gridCol w="1417614"/>
                <a:gridCol w="1417614"/>
                <a:gridCol w="1417614"/>
                <a:gridCol w="1377359"/>
              </a:tblGrid>
              <a:tr h="502379">
                <a:tc rowSpan="2">
                  <a:txBody>
                    <a:bodyPr/>
                    <a:lstStyle/>
                    <a:p>
                      <a:pPr algn="ctr">
                        <a:lnSpc>
                          <a:spcPct val="150000"/>
                        </a:lnSpc>
                        <a:spcAft>
                          <a:spcPts val="0"/>
                        </a:spcAft>
                      </a:pPr>
                      <a:r>
                        <a:rPr lang="zh-CN" sz="2000" dirty="0">
                          <a:effectLst/>
                          <a:latin typeface="宋体" panose="02010600030101010101" pitchFamily="2" charset="-122"/>
                          <a:ea typeface="宋体" panose="02010600030101010101" pitchFamily="2" charset="-122"/>
                        </a:rPr>
                        <a:t>产品</a:t>
                      </a:r>
                      <a:endParaRPr lang="zh-CN" sz="2000" dirty="0">
                        <a:effectLst/>
                        <a:latin typeface="宋体" panose="02010600030101010101" pitchFamily="2" charset="-122"/>
                        <a:ea typeface="宋体" panose="02010600030101010101" pitchFamily="2" charset="-122"/>
                        <a:cs typeface="宋体"/>
                      </a:endParaRPr>
                    </a:p>
                  </a:txBody>
                  <a:tcPr marL="68580" marR="68580" marT="0" marB="0" anchor="ctr">
                    <a:solidFill>
                      <a:schemeClr val="accent5">
                        <a:lumMod val="75000"/>
                      </a:schemeClr>
                    </a:solidFill>
                  </a:tcPr>
                </a:tc>
                <a:tc rowSpan="2">
                  <a:txBody>
                    <a:bodyPr/>
                    <a:lstStyle/>
                    <a:p>
                      <a:pPr algn="ctr">
                        <a:lnSpc>
                          <a:spcPct val="150000"/>
                        </a:lnSpc>
                        <a:spcAft>
                          <a:spcPts val="0"/>
                        </a:spcAft>
                      </a:pPr>
                      <a:r>
                        <a:rPr lang="zh-CN" sz="2000" dirty="0">
                          <a:effectLst/>
                          <a:latin typeface="宋体" panose="02010600030101010101" pitchFamily="2" charset="-122"/>
                          <a:ea typeface="宋体" panose="02010600030101010101" pitchFamily="2" charset="-122"/>
                        </a:rPr>
                        <a:t>单位</a:t>
                      </a:r>
                      <a:endParaRPr lang="zh-CN" sz="2000" dirty="0">
                        <a:effectLst/>
                        <a:latin typeface="宋体" panose="02010600030101010101" pitchFamily="2" charset="-122"/>
                        <a:ea typeface="宋体" panose="02010600030101010101" pitchFamily="2" charset="-122"/>
                        <a:cs typeface="宋体"/>
                      </a:endParaRPr>
                    </a:p>
                  </a:txBody>
                  <a:tcPr marL="68580" marR="68580" marT="0" marB="0" anchor="ctr">
                    <a:solidFill>
                      <a:srgbClr val="0070C0"/>
                    </a:solidFill>
                  </a:tcPr>
                </a:tc>
                <a:tc gridSpan="2">
                  <a:txBody>
                    <a:bodyPr/>
                    <a:lstStyle/>
                    <a:p>
                      <a:pPr algn="ctr">
                        <a:lnSpc>
                          <a:spcPct val="150000"/>
                        </a:lnSpc>
                        <a:spcAft>
                          <a:spcPts val="0"/>
                        </a:spcAft>
                      </a:pPr>
                      <a:r>
                        <a:rPr lang="zh-CN" sz="2000" dirty="0">
                          <a:effectLst/>
                          <a:latin typeface="宋体" panose="02010600030101010101" pitchFamily="2" charset="-122"/>
                          <a:ea typeface="宋体" panose="02010600030101010101" pitchFamily="2" charset="-122"/>
                        </a:rPr>
                        <a:t>单位成本（元）</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chemeClr val="accent3">
                        <a:lumMod val="60000"/>
                        <a:lumOff val="40000"/>
                      </a:schemeClr>
                    </a:solidFill>
                  </a:tcPr>
                </a:tc>
                <a:tc hMerge="1">
                  <a:txBody>
                    <a:bodyPr/>
                    <a:lstStyle/>
                    <a:p>
                      <a:endParaRPr lang="zh-CN" altLang="en-US"/>
                    </a:p>
                  </a:txBody>
                  <a:tcPr/>
                </a:tc>
                <a:tc gridSpan="2">
                  <a:txBody>
                    <a:bodyPr/>
                    <a:lstStyle/>
                    <a:p>
                      <a:pPr algn="ctr">
                        <a:lnSpc>
                          <a:spcPct val="150000"/>
                        </a:lnSpc>
                        <a:spcAft>
                          <a:spcPts val="0"/>
                        </a:spcAft>
                      </a:pPr>
                      <a:r>
                        <a:rPr lang="zh-CN" sz="2000" dirty="0">
                          <a:effectLst/>
                          <a:latin typeface="宋体" panose="02010600030101010101" pitchFamily="2" charset="-122"/>
                          <a:ea typeface="宋体" panose="02010600030101010101" pitchFamily="2" charset="-122"/>
                        </a:rPr>
                        <a:t>产量</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chemeClr val="accent3">
                        <a:lumMod val="60000"/>
                        <a:lumOff val="40000"/>
                      </a:schemeClr>
                    </a:solidFill>
                  </a:tcPr>
                </a:tc>
                <a:tc hMerge="1">
                  <a:txBody>
                    <a:bodyPr/>
                    <a:lstStyle/>
                    <a:p>
                      <a:endParaRPr lang="zh-CN" altLang="en-US"/>
                    </a:p>
                  </a:txBody>
                  <a:tcPr/>
                </a:tc>
              </a:tr>
              <a:tr h="502379">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7</a:t>
                      </a:r>
                      <a:r>
                        <a:rPr lang="zh-CN" sz="2000" dirty="0">
                          <a:effectLst/>
                          <a:latin typeface="宋体" panose="02010600030101010101" pitchFamily="2" charset="-122"/>
                          <a:ea typeface="宋体" panose="02010600030101010101" pitchFamily="2" charset="-122"/>
                        </a:rPr>
                        <a:t>月份</a:t>
                      </a:r>
                      <a:r>
                        <a:rPr lang="en-US" sz="2000" dirty="0">
                          <a:effectLst/>
                          <a:latin typeface="宋体" panose="02010600030101010101" pitchFamily="2" charset="-122"/>
                          <a:ea typeface="宋体" panose="02010600030101010101" pitchFamily="2" charset="-122"/>
                        </a:rPr>
                        <a:t> </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FFC00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8</a:t>
                      </a:r>
                      <a:r>
                        <a:rPr lang="zh-CN" sz="2000" dirty="0">
                          <a:effectLst/>
                          <a:latin typeface="宋体" panose="02010600030101010101" pitchFamily="2" charset="-122"/>
                          <a:ea typeface="宋体" panose="02010600030101010101" pitchFamily="2" charset="-122"/>
                        </a:rPr>
                        <a:t>月份</a:t>
                      </a:r>
                      <a:r>
                        <a:rPr lang="en-US" sz="2000" dirty="0">
                          <a:effectLst/>
                          <a:latin typeface="宋体" panose="02010600030101010101" pitchFamily="2" charset="-122"/>
                          <a:ea typeface="宋体" panose="02010600030101010101" pitchFamily="2" charset="-122"/>
                        </a:rPr>
                        <a:t> </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FFC00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7</a:t>
                      </a:r>
                      <a:r>
                        <a:rPr lang="zh-CN" sz="2000" dirty="0">
                          <a:effectLst/>
                          <a:latin typeface="宋体" panose="02010600030101010101" pitchFamily="2" charset="-122"/>
                          <a:ea typeface="宋体" panose="02010600030101010101" pitchFamily="2" charset="-122"/>
                        </a:rPr>
                        <a:t>月份</a:t>
                      </a:r>
                      <a:r>
                        <a:rPr lang="en-US" sz="2000" dirty="0">
                          <a:effectLst/>
                          <a:latin typeface="宋体" panose="02010600030101010101" pitchFamily="2" charset="-122"/>
                          <a:ea typeface="宋体" panose="02010600030101010101" pitchFamily="2" charset="-122"/>
                        </a:rPr>
                        <a:t> </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FFC00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8</a:t>
                      </a:r>
                      <a:r>
                        <a:rPr lang="zh-CN" sz="2000" dirty="0">
                          <a:effectLst/>
                          <a:latin typeface="宋体" panose="02010600030101010101" pitchFamily="2" charset="-122"/>
                          <a:ea typeface="宋体" panose="02010600030101010101" pitchFamily="2" charset="-122"/>
                        </a:rPr>
                        <a:t>月份</a:t>
                      </a:r>
                      <a:r>
                        <a:rPr lang="en-US" sz="2000" dirty="0">
                          <a:effectLst/>
                          <a:latin typeface="宋体" panose="02010600030101010101" pitchFamily="2" charset="-122"/>
                          <a:ea typeface="宋体" panose="02010600030101010101" pitchFamily="2" charset="-122"/>
                        </a:rPr>
                        <a:t> </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FFC000"/>
                    </a:solidFill>
                  </a:tcPr>
                </a:tc>
              </a:tr>
              <a:tr h="505733">
                <a:tc>
                  <a:txBody>
                    <a:bodyPr/>
                    <a:lstStyle/>
                    <a:p>
                      <a:pPr algn="ctr">
                        <a:lnSpc>
                          <a:spcPct val="150000"/>
                        </a:lnSpc>
                        <a:spcAft>
                          <a:spcPts val="0"/>
                        </a:spcAft>
                      </a:pPr>
                      <a:r>
                        <a:rPr lang="zh-CN" sz="2000" dirty="0">
                          <a:effectLst/>
                          <a:latin typeface="宋体" panose="02010600030101010101" pitchFamily="2" charset="-122"/>
                          <a:ea typeface="宋体" panose="02010600030101010101" pitchFamily="2" charset="-122"/>
                        </a:rPr>
                        <a:t>甲</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chemeClr val="accent5">
                        <a:lumMod val="75000"/>
                      </a:schemeClr>
                    </a:solidFill>
                  </a:tcPr>
                </a:tc>
                <a:tc>
                  <a:txBody>
                    <a:bodyPr/>
                    <a:lstStyle/>
                    <a:p>
                      <a:pPr algn="ctr">
                        <a:lnSpc>
                          <a:spcPct val="150000"/>
                        </a:lnSpc>
                        <a:spcAft>
                          <a:spcPts val="0"/>
                        </a:spcAft>
                      </a:pPr>
                      <a:r>
                        <a:rPr lang="zh-CN" sz="2000" dirty="0">
                          <a:effectLst/>
                          <a:latin typeface="宋体" panose="02010600030101010101" pitchFamily="2" charset="-122"/>
                          <a:ea typeface="宋体" panose="02010600030101010101" pitchFamily="2" charset="-122"/>
                        </a:rPr>
                        <a:t>件</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0070C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50</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7030A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45</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7030A0"/>
                    </a:solidFill>
                  </a:tcPr>
                </a:tc>
                <a:tc>
                  <a:txBody>
                    <a:bodyPr/>
                    <a:lstStyle/>
                    <a:p>
                      <a:pPr algn="ctr">
                        <a:lnSpc>
                          <a:spcPct val="150000"/>
                        </a:lnSpc>
                        <a:spcAft>
                          <a:spcPts val="0"/>
                        </a:spcAft>
                      </a:pPr>
                      <a:r>
                        <a:rPr lang="en-US" sz="2000">
                          <a:effectLst/>
                          <a:latin typeface="宋体" panose="02010600030101010101" pitchFamily="2" charset="-122"/>
                          <a:ea typeface="宋体" panose="02010600030101010101" pitchFamily="2" charset="-122"/>
                        </a:rPr>
                        <a:t>520</a:t>
                      </a:r>
                      <a:endParaRPr lang="zh-CN" sz="2000">
                        <a:effectLst/>
                        <a:latin typeface="宋体" panose="02010600030101010101" pitchFamily="2" charset="-122"/>
                        <a:ea typeface="宋体" panose="02010600030101010101" pitchFamily="2" charset="-122"/>
                        <a:cs typeface="宋体"/>
                      </a:endParaRPr>
                    </a:p>
                  </a:txBody>
                  <a:tcPr marL="68580" marR="68580" marT="0" marB="0">
                    <a:solidFill>
                      <a:srgbClr val="7030A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600</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7030A0"/>
                    </a:solidFill>
                  </a:tcPr>
                </a:tc>
              </a:tr>
              <a:tr h="505733">
                <a:tc>
                  <a:txBody>
                    <a:bodyPr/>
                    <a:lstStyle/>
                    <a:p>
                      <a:pPr algn="ctr">
                        <a:lnSpc>
                          <a:spcPct val="150000"/>
                        </a:lnSpc>
                        <a:spcAft>
                          <a:spcPts val="0"/>
                        </a:spcAft>
                      </a:pPr>
                      <a:r>
                        <a:rPr lang="zh-CN" sz="2000" dirty="0">
                          <a:effectLst/>
                          <a:latin typeface="宋体" panose="02010600030101010101" pitchFamily="2" charset="-122"/>
                          <a:ea typeface="宋体" panose="02010600030101010101" pitchFamily="2" charset="-122"/>
                        </a:rPr>
                        <a:t>乙</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chemeClr val="accent5">
                        <a:lumMod val="75000"/>
                      </a:schemeClr>
                    </a:solidFill>
                  </a:tcPr>
                </a:tc>
                <a:tc>
                  <a:txBody>
                    <a:bodyPr/>
                    <a:lstStyle/>
                    <a:p>
                      <a:pPr algn="ctr">
                        <a:lnSpc>
                          <a:spcPct val="150000"/>
                        </a:lnSpc>
                        <a:spcAft>
                          <a:spcPts val="0"/>
                        </a:spcAft>
                      </a:pPr>
                      <a:r>
                        <a:rPr lang="zh-CN" sz="2000" dirty="0">
                          <a:effectLst/>
                          <a:latin typeface="宋体" panose="02010600030101010101" pitchFamily="2" charset="-122"/>
                          <a:ea typeface="宋体" panose="02010600030101010101" pitchFamily="2" charset="-122"/>
                        </a:rPr>
                        <a:t>公斤</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0070C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120</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7030A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110</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7030A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200</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7030A0"/>
                    </a:solidFill>
                  </a:tcPr>
                </a:tc>
                <a:tc>
                  <a:txBody>
                    <a:bodyPr/>
                    <a:lstStyle/>
                    <a:p>
                      <a:pPr algn="ctr">
                        <a:lnSpc>
                          <a:spcPct val="150000"/>
                        </a:lnSpc>
                        <a:spcAft>
                          <a:spcPts val="0"/>
                        </a:spcAft>
                      </a:pPr>
                      <a:r>
                        <a:rPr lang="en-US" sz="2000" dirty="0">
                          <a:effectLst/>
                          <a:latin typeface="宋体" panose="02010600030101010101" pitchFamily="2" charset="-122"/>
                          <a:ea typeface="宋体" panose="02010600030101010101" pitchFamily="2" charset="-122"/>
                        </a:rPr>
                        <a:t>500</a:t>
                      </a:r>
                      <a:endParaRPr lang="zh-CN" sz="2000" dirty="0">
                        <a:effectLst/>
                        <a:latin typeface="宋体" panose="02010600030101010101" pitchFamily="2" charset="-122"/>
                        <a:ea typeface="宋体" panose="02010600030101010101" pitchFamily="2" charset="-122"/>
                        <a:cs typeface="宋体"/>
                      </a:endParaRPr>
                    </a:p>
                  </a:txBody>
                  <a:tcPr marL="68580" marR="68580" marT="0" marB="0">
                    <a:solidFill>
                      <a:srgbClr val="7030A0"/>
                    </a:solidFill>
                  </a:tcPr>
                </a:tc>
              </a:tr>
            </a:tbl>
          </a:graphicData>
        </a:graphic>
      </p:graphicFrame>
      <p:pic>
        <p:nvPicPr>
          <p:cNvPr id="206852" name="图片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2788" y="3438525"/>
            <a:ext cx="133350" cy="219075"/>
          </a:xfrm>
          <a:prstGeom prst="rect">
            <a:avLst/>
          </a:prstGeom>
          <a:noFill/>
          <a:extLst>
            <a:ext uri="{909E8E84-426E-40DD-AFC4-6F175D3DCCD1}">
              <a14:hiddenFill xmlns:a14="http://schemas.microsoft.com/office/drawing/2010/main">
                <a:solidFill>
                  <a:srgbClr val="FFFFFF"/>
                </a:solidFill>
              </a14:hiddenFill>
            </a:ext>
          </a:extLst>
        </p:spPr>
      </p:pic>
      <p:pic>
        <p:nvPicPr>
          <p:cNvPr id="206851" name="图片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2788" y="3438525"/>
            <a:ext cx="133350" cy="219075"/>
          </a:xfrm>
          <a:prstGeom prst="rect">
            <a:avLst/>
          </a:prstGeom>
          <a:noFill/>
          <a:extLst>
            <a:ext uri="{909E8E84-426E-40DD-AFC4-6F175D3DCCD1}">
              <a14:hiddenFill xmlns:a14="http://schemas.microsoft.com/office/drawing/2010/main">
                <a:solidFill>
                  <a:srgbClr val="FFFFFF"/>
                </a:solidFill>
              </a14:hiddenFill>
            </a:ext>
          </a:extLst>
        </p:spPr>
      </p:pic>
      <p:pic>
        <p:nvPicPr>
          <p:cNvPr id="206850" name="图片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2788" y="3438525"/>
            <a:ext cx="161925" cy="219075"/>
          </a:xfrm>
          <a:prstGeom prst="rect">
            <a:avLst/>
          </a:prstGeom>
          <a:noFill/>
          <a:extLst>
            <a:ext uri="{909E8E84-426E-40DD-AFC4-6F175D3DCCD1}">
              <a14:hiddenFill xmlns:a14="http://schemas.microsoft.com/office/drawing/2010/main">
                <a:solidFill>
                  <a:srgbClr val="FFFFFF"/>
                </a:solidFill>
              </a14:hiddenFill>
            </a:ext>
          </a:extLst>
        </p:spPr>
      </p:pic>
      <p:pic>
        <p:nvPicPr>
          <p:cNvPr id="206849" name="图片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2788" y="3438525"/>
            <a:ext cx="133350" cy="219075"/>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544274" y="2646099"/>
            <a:ext cx="7992888" cy="2088232"/>
          </a:xfrm>
          <a:prstGeom prst="rect">
            <a:avLst/>
          </a:prstGeom>
          <a:noFill/>
          <a:ln w="3556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6"/>
          <p:cNvSpPr>
            <a:spLocks noChangeArrowheads="1"/>
          </p:cNvSpPr>
          <p:nvPr/>
        </p:nvSpPr>
        <p:spPr bwMode="auto">
          <a:xfrm>
            <a:off x="359373" y="4734331"/>
            <a:ext cx="796528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zh-CN" altLang="zh-CN" sz="2600" b="0" i="0" u="none" strike="noStrike" cap="none" normalizeH="0" baseline="0" dirty="0" smtClean="0">
                <a:ln>
                  <a:noFill/>
                </a:ln>
                <a:solidFill>
                  <a:srgbClr val="000000"/>
                </a:solidFill>
                <a:effectLst/>
                <a:latin typeface="+mn-ea"/>
                <a:ea typeface="+mn-ea"/>
                <a:cs typeface="宋体" pitchFamily="2" charset="-122"/>
              </a:rPr>
              <a:t>甲产品的产量个体指数</a:t>
            </a:r>
            <a:r>
              <a:rPr kumimoji="0" lang="en-US" altLang="zh-CN" sz="2600" b="0" i="0" u="none" strike="noStrike" cap="none" normalizeH="0" baseline="0" dirty="0" smtClean="0">
                <a:ln>
                  <a:noFill/>
                </a:ln>
                <a:solidFill>
                  <a:srgbClr val="000000"/>
                </a:solidFill>
                <a:effectLst/>
                <a:latin typeface="+mn-ea"/>
                <a:ea typeface="+mn-ea"/>
                <a:cs typeface="宋体" pitchFamily="2" charset="-122"/>
              </a:rPr>
              <a:t>:</a:t>
            </a:r>
            <a:r>
              <a:rPr kumimoji="0" lang="en-US" altLang="zh-CN" sz="2600" b="0" i="0" u="none" strike="noStrike" cap="none" normalizeH="0" baseline="0" dirty="0" smtClean="0">
                <a:ln>
                  <a:noFill/>
                </a:ln>
                <a:solidFill>
                  <a:srgbClr val="000000"/>
                </a:solidFill>
                <a:effectLst/>
                <a:latin typeface="+mn-ea"/>
                <a:ea typeface="+mn-ea"/>
                <a:cs typeface="Arial" pitchFamily="34" charset="0"/>
              </a:rPr>
              <a:t> </a:t>
            </a:r>
            <a:endParaRPr kumimoji="0" lang="en-US" altLang="zh-CN" sz="2600" b="0" i="0" u="none" strike="noStrike" cap="none" normalizeH="0" baseline="0" dirty="0" smtClean="0">
              <a:ln>
                <a:noFill/>
              </a:ln>
              <a:solidFill>
                <a:schemeClr val="tx1"/>
              </a:solidFill>
              <a:effectLst/>
              <a:latin typeface="+mn-ea"/>
              <a:ea typeface="+mn-ea"/>
              <a:cs typeface="宋体" pitchFamily="2" charset="-122"/>
            </a:endParaRPr>
          </a:p>
        </p:txBody>
      </p:sp>
      <p:graphicFrame>
        <p:nvGraphicFramePr>
          <p:cNvPr id="11" name="对象 10"/>
          <p:cNvGraphicFramePr>
            <a:graphicFrameLocks noChangeAspect="1"/>
          </p:cNvGraphicFramePr>
          <p:nvPr>
            <p:extLst>
              <p:ext uri="{D42A27DB-BD31-4B8C-83A1-F6EECF244321}">
                <p14:modId xmlns:p14="http://schemas.microsoft.com/office/powerpoint/2010/main" val="1351448310"/>
              </p:ext>
            </p:extLst>
          </p:nvPr>
        </p:nvGraphicFramePr>
        <p:xfrm>
          <a:off x="936866" y="5207865"/>
          <a:ext cx="3651423" cy="762000"/>
        </p:xfrm>
        <a:graphic>
          <a:graphicData uri="http://schemas.openxmlformats.org/presentationml/2006/ole">
            <mc:AlternateContent xmlns:mc="http://schemas.openxmlformats.org/markup-compatibility/2006">
              <mc:Choice xmlns:v="urn:schemas-microsoft-com:vml" Requires="v">
                <p:oleObj spid="_x0000_s206969" r:id="rId7" imgW="2273300" imgH="762000" progId="Equation.DSMT4">
                  <p:embed/>
                </p:oleObj>
              </mc:Choice>
              <mc:Fallback>
                <p:oleObj r:id="rId7" imgW="2273300" imgH="762000"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36866" y="5207865"/>
                        <a:ext cx="3651423" cy="762000"/>
                      </a:xfrm>
                      <a:prstGeom prst="rect">
                        <a:avLst/>
                      </a:prstGeom>
                      <a:noFill/>
                    </p:spPr>
                  </p:pic>
                </p:oleObj>
              </mc:Fallback>
            </mc:AlternateContent>
          </a:graphicData>
        </a:graphic>
      </p:graphicFrame>
      <p:sp>
        <p:nvSpPr>
          <p:cNvPr id="12" name="Rectangle 7"/>
          <p:cNvSpPr>
            <a:spLocks noChangeArrowheads="1"/>
          </p:cNvSpPr>
          <p:nvPr/>
        </p:nvSpPr>
        <p:spPr bwMode="auto">
          <a:xfrm>
            <a:off x="0" y="1219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3" name="Rectangle 9"/>
          <p:cNvSpPr>
            <a:spLocks noChangeArrowheads="1"/>
          </p:cNvSpPr>
          <p:nvPr/>
        </p:nvSpPr>
        <p:spPr bwMode="auto">
          <a:xfrm>
            <a:off x="336836" y="5712824"/>
            <a:ext cx="796528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66700" algn="l" defTabSz="914400" rtl="0" eaLnBrk="1" fontAlgn="base" latinLnBrk="0" hangingPunct="1">
              <a:lnSpc>
                <a:spcPct val="100000"/>
              </a:lnSpc>
              <a:spcBef>
                <a:spcPct val="0"/>
              </a:spcBef>
              <a:spcAft>
                <a:spcPct val="0"/>
              </a:spcAft>
              <a:buClrTx/>
              <a:buSzTx/>
              <a:buFontTx/>
              <a:buNone/>
              <a:tabLst/>
            </a:pPr>
            <a:r>
              <a:rPr kumimoji="0" lang="zh-CN" altLang="zh-CN" sz="2600" b="0" i="0" u="none" strike="noStrike" cap="none" normalizeH="0" baseline="0" dirty="0" smtClean="0">
                <a:ln>
                  <a:noFill/>
                </a:ln>
                <a:solidFill>
                  <a:srgbClr val="000000"/>
                </a:solidFill>
                <a:effectLst/>
                <a:latin typeface="+mn-ea"/>
                <a:ea typeface="+mn-ea"/>
                <a:cs typeface="宋体" pitchFamily="2" charset="-122"/>
              </a:rPr>
              <a:t>甲产品的单位成本个体指数</a:t>
            </a:r>
            <a:r>
              <a:rPr kumimoji="0" lang="en-US" altLang="zh-CN" sz="2600" b="0" i="0" u="none" strike="noStrike" cap="none" normalizeH="0" baseline="0" dirty="0" smtClean="0">
                <a:ln>
                  <a:noFill/>
                </a:ln>
                <a:solidFill>
                  <a:srgbClr val="000000"/>
                </a:solidFill>
                <a:effectLst/>
                <a:latin typeface="+mn-ea"/>
                <a:ea typeface="+mn-ea"/>
                <a:cs typeface="宋体" pitchFamily="2" charset="-122"/>
              </a:rPr>
              <a:t>:</a:t>
            </a:r>
            <a:r>
              <a:rPr kumimoji="0" lang="en-US" altLang="zh-CN" sz="2600" b="0" i="0" u="none" strike="noStrike" cap="none" normalizeH="0" baseline="0" dirty="0" smtClean="0">
                <a:ln>
                  <a:noFill/>
                </a:ln>
                <a:solidFill>
                  <a:srgbClr val="000000"/>
                </a:solidFill>
                <a:effectLst/>
                <a:latin typeface="+mn-ea"/>
                <a:ea typeface="+mn-ea"/>
                <a:cs typeface="Arial" pitchFamily="34" charset="0"/>
              </a:rPr>
              <a:t> </a:t>
            </a:r>
            <a:endParaRPr kumimoji="0" lang="en-US" altLang="zh-CN" sz="2600" b="0" i="0" u="none" strike="noStrike" cap="none" normalizeH="0" baseline="0" dirty="0" smtClean="0">
              <a:ln>
                <a:noFill/>
              </a:ln>
              <a:solidFill>
                <a:schemeClr val="tx1"/>
              </a:solidFill>
              <a:effectLst/>
              <a:latin typeface="+mn-ea"/>
              <a:ea typeface="+mn-ea"/>
              <a:cs typeface="宋体" pitchFamily="2" charset="-122"/>
            </a:endParaRPr>
          </a:p>
        </p:txBody>
      </p:sp>
      <p:graphicFrame>
        <p:nvGraphicFramePr>
          <p:cNvPr id="14" name="对象 13"/>
          <p:cNvGraphicFramePr>
            <a:graphicFrameLocks noChangeAspect="1"/>
          </p:cNvGraphicFramePr>
          <p:nvPr>
            <p:extLst>
              <p:ext uri="{D42A27DB-BD31-4B8C-83A1-F6EECF244321}">
                <p14:modId xmlns:p14="http://schemas.microsoft.com/office/powerpoint/2010/main" val="4146686254"/>
              </p:ext>
            </p:extLst>
          </p:nvPr>
        </p:nvGraphicFramePr>
        <p:xfrm>
          <a:off x="897659" y="6205267"/>
          <a:ext cx="3444354" cy="571500"/>
        </p:xfrm>
        <a:graphic>
          <a:graphicData uri="http://schemas.openxmlformats.org/presentationml/2006/ole">
            <mc:AlternateContent xmlns:mc="http://schemas.openxmlformats.org/markup-compatibility/2006">
              <mc:Choice xmlns:v="urn:schemas-microsoft-com:vml" Requires="v">
                <p:oleObj spid="_x0000_s206970" r:id="rId9" imgW="1841500" imgH="571500" progId="Equation.DSMT4">
                  <p:embed/>
                </p:oleObj>
              </mc:Choice>
              <mc:Fallback>
                <p:oleObj r:id="rId9" imgW="1841500" imgH="571500" progId="Equation.DSMT4">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97659" y="6205267"/>
                        <a:ext cx="3444354" cy="571500"/>
                      </a:xfrm>
                      <a:prstGeom prst="rect">
                        <a:avLst/>
                      </a:prstGeom>
                      <a:noFill/>
                    </p:spPr>
                  </p:pic>
                </p:oleObj>
              </mc:Fallback>
            </mc:AlternateContent>
          </a:graphicData>
        </a:graphic>
      </p:graphicFrame>
      <p:sp>
        <p:nvSpPr>
          <p:cNvPr id="15" name="Rectangle 10"/>
          <p:cNvSpPr>
            <a:spLocks noChangeArrowheads="1"/>
          </p:cNvSpPr>
          <p:nvPr/>
        </p:nvSpPr>
        <p:spPr bwMode="auto">
          <a:xfrm>
            <a:off x="-36004" y="1028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 name="矩形标注 1"/>
          <p:cNvSpPr/>
          <p:nvPr/>
        </p:nvSpPr>
        <p:spPr>
          <a:xfrm>
            <a:off x="6516216" y="5207865"/>
            <a:ext cx="2448272" cy="1499592"/>
          </a:xfrm>
          <a:prstGeom prst="wedgeRectCallout">
            <a:avLst>
              <a:gd name="adj1" fmla="val -75374"/>
              <a:gd name="adj2" fmla="val 21849"/>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smtClean="0">
                <a:solidFill>
                  <a:schemeClr val="tx1"/>
                </a:solidFill>
              </a:rPr>
              <a:t>基于同样的道理，可以编制乙产品的个体指数</a:t>
            </a:r>
            <a:endParaRPr lang="zh-CN" altLang="en-US" sz="2400" dirty="0">
              <a:solidFill>
                <a:schemeClr val="tx1"/>
              </a:solidFill>
            </a:endParaRPr>
          </a:p>
        </p:txBody>
      </p:sp>
      <p:sp>
        <p:nvSpPr>
          <p:cNvPr id="18" name="AutoShape 4"/>
          <p:cNvSpPr txBox="1">
            <a:spLocks noChangeArrowheads="1"/>
          </p:cNvSpPr>
          <p:nvPr/>
        </p:nvSpPr>
        <p:spPr bwMode="auto">
          <a:xfrm>
            <a:off x="544274" y="11663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§13.2  </a:t>
            </a:r>
            <a:r>
              <a:rPr lang="zh-CN" altLang="en-US" sz="3200" b="1" dirty="0" smtClean="0">
                <a:solidFill>
                  <a:schemeClr val="tx1"/>
                </a:solidFill>
                <a:latin typeface="Garamond" pitchFamily="18" charset="0"/>
              </a:rPr>
              <a:t>统计指数的编制方法</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077076508"/>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circle(in)">
                                      <p:cBhvr>
                                        <p:cTn id="13" dur="20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heel(1)">
                                      <p:cBhvr>
                                        <p:cTn id="23" dur="20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80">
                                          <p:stCondLst>
                                            <p:cond delay="0"/>
                                          </p:stCondLst>
                                        </p:cTn>
                                        <p:tgtEl>
                                          <p:spTgt spid="2"/>
                                        </p:tgtEl>
                                      </p:cBhvr>
                                    </p:animEffect>
                                    <p:anim calcmode="lin" valueType="num">
                                      <p:cBhvr>
                                        <p:cTn id="29"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34" dur="26">
                                          <p:stCondLst>
                                            <p:cond delay="650"/>
                                          </p:stCondLst>
                                        </p:cTn>
                                        <p:tgtEl>
                                          <p:spTgt spid="2"/>
                                        </p:tgtEl>
                                      </p:cBhvr>
                                      <p:to x="100000" y="60000"/>
                                    </p:animScale>
                                    <p:animScale>
                                      <p:cBhvr>
                                        <p:cTn id="35" dur="166" decel="50000">
                                          <p:stCondLst>
                                            <p:cond delay="676"/>
                                          </p:stCondLst>
                                        </p:cTn>
                                        <p:tgtEl>
                                          <p:spTgt spid="2"/>
                                        </p:tgtEl>
                                      </p:cBhvr>
                                      <p:to x="100000" y="100000"/>
                                    </p:animScale>
                                    <p:animScale>
                                      <p:cBhvr>
                                        <p:cTn id="36" dur="26">
                                          <p:stCondLst>
                                            <p:cond delay="1312"/>
                                          </p:stCondLst>
                                        </p:cTn>
                                        <p:tgtEl>
                                          <p:spTgt spid="2"/>
                                        </p:tgtEl>
                                      </p:cBhvr>
                                      <p:to x="100000" y="80000"/>
                                    </p:animScale>
                                    <p:animScale>
                                      <p:cBhvr>
                                        <p:cTn id="37" dur="166" decel="50000">
                                          <p:stCondLst>
                                            <p:cond delay="1338"/>
                                          </p:stCondLst>
                                        </p:cTn>
                                        <p:tgtEl>
                                          <p:spTgt spid="2"/>
                                        </p:tgtEl>
                                      </p:cBhvr>
                                      <p:to x="100000" y="100000"/>
                                    </p:animScale>
                                    <p:animScale>
                                      <p:cBhvr>
                                        <p:cTn id="38" dur="26">
                                          <p:stCondLst>
                                            <p:cond delay="1642"/>
                                          </p:stCondLst>
                                        </p:cTn>
                                        <p:tgtEl>
                                          <p:spTgt spid="2"/>
                                        </p:tgtEl>
                                      </p:cBhvr>
                                      <p:to x="100000" y="90000"/>
                                    </p:animScale>
                                    <p:animScale>
                                      <p:cBhvr>
                                        <p:cTn id="39" dur="166" decel="50000">
                                          <p:stCondLst>
                                            <p:cond delay="1668"/>
                                          </p:stCondLst>
                                        </p:cTn>
                                        <p:tgtEl>
                                          <p:spTgt spid="2"/>
                                        </p:tgtEl>
                                      </p:cBhvr>
                                      <p:to x="100000" y="100000"/>
                                    </p:animScale>
                                    <p:animScale>
                                      <p:cBhvr>
                                        <p:cTn id="40" dur="26">
                                          <p:stCondLst>
                                            <p:cond delay="1808"/>
                                          </p:stCondLst>
                                        </p:cTn>
                                        <p:tgtEl>
                                          <p:spTgt spid="2"/>
                                        </p:tgtEl>
                                      </p:cBhvr>
                                      <p:to x="100000" y="95000"/>
                                    </p:animScale>
                                    <p:animScale>
                                      <p:cBhvr>
                                        <p:cTn id="41"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B6FA1863-56EA-4190-9DDE-E9D521FC82DE}" type="slidenum">
              <a:rPr lang="zh-CN" altLang="en-US"/>
              <a:pPr/>
              <a:t>17</a:t>
            </a:fld>
            <a:endParaRPr lang="en-US" altLang="zh-CN"/>
          </a:p>
        </p:txBody>
      </p:sp>
      <p:sp>
        <p:nvSpPr>
          <p:cNvPr id="3" name="TextBox 2"/>
          <p:cNvSpPr txBox="1"/>
          <p:nvPr/>
        </p:nvSpPr>
        <p:spPr>
          <a:xfrm>
            <a:off x="539552" y="1052736"/>
            <a:ext cx="7776864" cy="5632311"/>
          </a:xfrm>
          <a:prstGeom prst="rect">
            <a:avLst/>
          </a:prstGeom>
          <a:noFill/>
          <a:ln w="35560">
            <a:solidFill>
              <a:srgbClr val="FF0000"/>
            </a:solidFill>
          </a:ln>
        </p:spPr>
        <p:txBody>
          <a:bodyPr wrap="square" rtlCol="0">
            <a:spAutoFit/>
          </a:bodyPr>
          <a:lstStyle/>
          <a:p>
            <a:pPr marL="514350" indent="-514350">
              <a:lnSpc>
                <a:spcPct val="150000"/>
              </a:lnSpc>
              <a:buFont typeface="+mj-ea"/>
              <a:buAutoNum type="ea1JpnChsDbPeriod"/>
            </a:pPr>
            <a:r>
              <a:rPr lang="zh-CN" altLang="en-US" sz="2400" b="1" dirty="0">
                <a:solidFill>
                  <a:srgbClr val="FF0000"/>
                </a:solidFill>
              </a:rPr>
              <a:t>先综合、后对比的方式</a:t>
            </a:r>
          </a:p>
          <a:p>
            <a:pPr lvl="1">
              <a:lnSpc>
                <a:spcPct val="150000"/>
              </a:lnSpc>
            </a:pPr>
            <a:r>
              <a:rPr lang="zh-CN" altLang="en-US" sz="2400" dirty="0" smtClean="0">
                <a:latin typeface="+mn-ea"/>
                <a:ea typeface="+mn-ea"/>
              </a:rPr>
              <a:t>如果</a:t>
            </a:r>
            <a:r>
              <a:rPr lang="zh-CN" altLang="en-US" sz="2400" dirty="0">
                <a:latin typeface="+mn-ea"/>
                <a:ea typeface="+mn-ea"/>
              </a:rPr>
              <a:t>我们知道某几种商品价格和销售量资料，研究全部商品的价格和销售量变动情况。首先将各种商品的价格或销售量资料加总起来，然后通过对比得到相应的总指数，这种方法通常称为综合（总和）指数法。 </a:t>
            </a:r>
          </a:p>
          <a:p>
            <a:pPr marL="514350" indent="-514350">
              <a:lnSpc>
                <a:spcPct val="150000"/>
              </a:lnSpc>
              <a:buFont typeface="+mj-ea"/>
              <a:buAutoNum type="ea1JpnChsDbPeriod"/>
            </a:pPr>
            <a:r>
              <a:rPr lang="zh-CN" altLang="en-US" sz="2400" b="1" dirty="0">
                <a:solidFill>
                  <a:srgbClr val="FF0000"/>
                </a:solidFill>
              </a:rPr>
              <a:t>先对比、后平均的方式</a:t>
            </a:r>
          </a:p>
          <a:p>
            <a:pPr lvl="1">
              <a:lnSpc>
                <a:spcPct val="150000"/>
              </a:lnSpc>
            </a:pPr>
            <a:r>
              <a:rPr lang="zh-CN" altLang="en-US" sz="2400" dirty="0" smtClean="0">
                <a:latin typeface="+mn-ea"/>
                <a:ea typeface="+mn-ea"/>
              </a:rPr>
              <a:t>首先</a:t>
            </a:r>
            <a:r>
              <a:rPr lang="zh-CN" altLang="en-US" sz="2400" dirty="0">
                <a:latin typeface="+mn-ea"/>
                <a:ea typeface="+mn-ea"/>
              </a:rPr>
              <a:t>将各种商品的价格或销售量资料进行对比（计算个体指数），然后通过个体指数的平均得到相应的总指数，这种方法通常称为“平均指数法”</a:t>
            </a:r>
            <a:r>
              <a:rPr lang="zh-CN" altLang="en-US" dirty="0" smtClean="0"/>
              <a:t>。</a:t>
            </a:r>
            <a:endParaRPr lang="en-US" altLang="zh-CN" dirty="0"/>
          </a:p>
          <a:p>
            <a:pPr>
              <a:lnSpc>
                <a:spcPct val="150000"/>
              </a:lnSpc>
            </a:pPr>
            <a:r>
              <a:rPr lang="zh-CN" altLang="en-US" sz="2400" dirty="0" smtClean="0">
                <a:solidFill>
                  <a:srgbClr val="FF0000"/>
                </a:solidFill>
                <a:latin typeface="+mn-ea"/>
                <a:ea typeface="+mn-ea"/>
              </a:rPr>
              <a:t>简单</a:t>
            </a:r>
            <a:r>
              <a:rPr lang="zh-CN" altLang="en-US" sz="2400" dirty="0">
                <a:solidFill>
                  <a:srgbClr val="FF0000"/>
                </a:solidFill>
                <a:latin typeface="+mn-ea"/>
                <a:ea typeface="+mn-ea"/>
              </a:rPr>
              <a:t>综合指数与简单平均指数都存在方法上的缺陷。</a:t>
            </a:r>
            <a:endParaRPr lang="en-US" altLang="zh-CN" sz="2400" dirty="0" smtClean="0">
              <a:solidFill>
                <a:srgbClr val="FF0000"/>
              </a:solidFill>
              <a:latin typeface="+mn-ea"/>
              <a:ea typeface="+mn-ea"/>
            </a:endParaRPr>
          </a:p>
        </p:txBody>
      </p:sp>
      <p:sp>
        <p:nvSpPr>
          <p:cNvPr id="5" name="Rectangle 2"/>
          <p:cNvSpPr txBox="1">
            <a:spLocks noRot="1" noChangeArrowheads="1"/>
          </p:cNvSpPr>
          <p:nvPr/>
        </p:nvSpPr>
        <p:spPr>
          <a:xfrm>
            <a:off x="395536" y="321606"/>
            <a:ext cx="5328592" cy="73113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buClr>
                <a:srgbClr val="FF0000"/>
              </a:buClr>
              <a:buFont typeface="Wingdings" pitchFamily="2" charset="2"/>
              <a:buChar char="p"/>
            </a:pPr>
            <a:r>
              <a:rPr lang="en-US" altLang="zh-CN" sz="2800" dirty="0" smtClean="0">
                <a:solidFill>
                  <a:schemeClr val="tx1"/>
                </a:solidFill>
                <a:latin typeface="+mn-ea"/>
                <a:ea typeface="+mn-ea"/>
              </a:rPr>
              <a:t>13.2.2</a:t>
            </a:r>
            <a:r>
              <a:rPr lang="zh-CN" altLang="en-US" sz="2800" dirty="0">
                <a:solidFill>
                  <a:schemeClr val="tx1"/>
                </a:solidFill>
                <a:latin typeface="+mn-ea"/>
                <a:ea typeface="+mn-ea"/>
              </a:rPr>
              <a:t>总</a:t>
            </a:r>
            <a:r>
              <a:rPr lang="zh-CN" altLang="en-US" sz="2800" dirty="0" smtClean="0">
                <a:solidFill>
                  <a:schemeClr val="tx1"/>
                </a:solidFill>
                <a:latin typeface="+mn-ea"/>
                <a:ea typeface="+mn-ea"/>
              </a:rPr>
              <a:t>体指数的编制方法</a:t>
            </a:r>
            <a:endParaRPr lang="zh-CN" altLang="en-US" sz="2800" dirty="0">
              <a:solidFill>
                <a:schemeClr val="tx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wipe(down)">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6"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down)">
                                      <p:cBhvr>
                                        <p:cTn id="20" dur="580">
                                          <p:stCondLst>
                                            <p:cond delay="0"/>
                                          </p:stCondLst>
                                        </p:cTn>
                                        <p:tgtEl>
                                          <p:spTgt spid="3">
                                            <p:txEl>
                                              <p:pRg st="4" end="4"/>
                                            </p:txEl>
                                          </p:spTgt>
                                        </p:tgtEl>
                                      </p:cBhvr>
                                    </p:animEffect>
                                    <p:anim calcmode="lin" valueType="num">
                                      <p:cBhvr>
                                        <p:cTn id="21"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26" dur="26">
                                          <p:stCondLst>
                                            <p:cond delay="650"/>
                                          </p:stCondLst>
                                        </p:cTn>
                                        <p:tgtEl>
                                          <p:spTgt spid="3">
                                            <p:txEl>
                                              <p:pRg st="4" end="4"/>
                                            </p:txEl>
                                          </p:spTgt>
                                        </p:tgtEl>
                                      </p:cBhvr>
                                      <p:to x="100000" y="60000"/>
                                    </p:animScale>
                                    <p:animScale>
                                      <p:cBhvr>
                                        <p:cTn id="27" dur="166" decel="50000">
                                          <p:stCondLst>
                                            <p:cond delay="676"/>
                                          </p:stCondLst>
                                        </p:cTn>
                                        <p:tgtEl>
                                          <p:spTgt spid="3">
                                            <p:txEl>
                                              <p:pRg st="4" end="4"/>
                                            </p:txEl>
                                          </p:spTgt>
                                        </p:tgtEl>
                                      </p:cBhvr>
                                      <p:to x="100000" y="100000"/>
                                    </p:animScale>
                                    <p:animScale>
                                      <p:cBhvr>
                                        <p:cTn id="28" dur="26">
                                          <p:stCondLst>
                                            <p:cond delay="1312"/>
                                          </p:stCondLst>
                                        </p:cTn>
                                        <p:tgtEl>
                                          <p:spTgt spid="3">
                                            <p:txEl>
                                              <p:pRg st="4" end="4"/>
                                            </p:txEl>
                                          </p:spTgt>
                                        </p:tgtEl>
                                      </p:cBhvr>
                                      <p:to x="100000" y="80000"/>
                                    </p:animScale>
                                    <p:animScale>
                                      <p:cBhvr>
                                        <p:cTn id="29" dur="166" decel="50000">
                                          <p:stCondLst>
                                            <p:cond delay="1338"/>
                                          </p:stCondLst>
                                        </p:cTn>
                                        <p:tgtEl>
                                          <p:spTgt spid="3">
                                            <p:txEl>
                                              <p:pRg st="4" end="4"/>
                                            </p:txEl>
                                          </p:spTgt>
                                        </p:tgtEl>
                                      </p:cBhvr>
                                      <p:to x="100000" y="100000"/>
                                    </p:animScale>
                                    <p:animScale>
                                      <p:cBhvr>
                                        <p:cTn id="30" dur="26">
                                          <p:stCondLst>
                                            <p:cond delay="1642"/>
                                          </p:stCondLst>
                                        </p:cTn>
                                        <p:tgtEl>
                                          <p:spTgt spid="3">
                                            <p:txEl>
                                              <p:pRg st="4" end="4"/>
                                            </p:txEl>
                                          </p:spTgt>
                                        </p:tgtEl>
                                      </p:cBhvr>
                                      <p:to x="100000" y="90000"/>
                                    </p:animScale>
                                    <p:animScale>
                                      <p:cBhvr>
                                        <p:cTn id="31" dur="166" decel="50000">
                                          <p:stCondLst>
                                            <p:cond delay="1668"/>
                                          </p:stCondLst>
                                        </p:cTn>
                                        <p:tgtEl>
                                          <p:spTgt spid="3">
                                            <p:txEl>
                                              <p:pRg st="4" end="4"/>
                                            </p:txEl>
                                          </p:spTgt>
                                        </p:tgtEl>
                                      </p:cBhvr>
                                      <p:to x="100000" y="100000"/>
                                    </p:animScale>
                                    <p:animScale>
                                      <p:cBhvr>
                                        <p:cTn id="32" dur="26">
                                          <p:stCondLst>
                                            <p:cond delay="1808"/>
                                          </p:stCondLst>
                                        </p:cTn>
                                        <p:tgtEl>
                                          <p:spTgt spid="3">
                                            <p:txEl>
                                              <p:pRg st="4" end="4"/>
                                            </p:txEl>
                                          </p:spTgt>
                                        </p:tgtEl>
                                      </p:cBhvr>
                                      <p:to x="100000" y="95000"/>
                                    </p:animScale>
                                    <p:animScale>
                                      <p:cBhvr>
                                        <p:cTn id="33"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5"/>
          <p:cNvSpPr>
            <a:spLocks noGrp="1"/>
          </p:cNvSpPr>
          <p:nvPr>
            <p:ph type="sldNum" sz="quarter" idx="12"/>
          </p:nvPr>
        </p:nvSpPr>
        <p:spPr>
          <a:xfrm>
            <a:off x="4211960" y="6237312"/>
            <a:ext cx="1161826" cy="365125"/>
          </a:xfrm>
        </p:spPr>
        <p:txBody>
          <a:bodyPr/>
          <a:lstStyle/>
          <a:p>
            <a:fld id="{1E431A73-2E03-43F7-A349-8613686EC32C}" type="slidenum">
              <a:rPr lang="zh-CN" altLang="en-US"/>
              <a:pPr/>
              <a:t>18</a:t>
            </a:fld>
            <a:endParaRPr lang="en-US" altLang="zh-CN"/>
          </a:p>
        </p:txBody>
      </p:sp>
      <p:sp>
        <p:nvSpPr>
          <p:cNvPr id="4" name="矩形 3"/>
          <p:cNvSpPr/>
          <p:nvPr/>
        </p:nvSpPr>
        <p:spPr>
          <a:xfrm>
            <a:off x="323528" y="1136938"/>
            <a:ext cx="8640960" cy="1292662"/>
          </a:xfrm>
          <a:prstGeom prst="rect">
            <a:avLst/>
          </a:prstGeom>
        </p:spPr>
        <p:txBody>
          <a:bodyPr wrap="square">
            <a:spAutoFit/>
          </a:bodyPr>
          <a:lstStyle/>
          <a:p>
            <a:pPr indent="457200">
              <a:lnSpc>
                <a:spcPct val="150000"/>
              </a:lnSpc>
            </a:pPr>
            <a:r>
              <a:rPr lang="en-US" altLang="zh-CN" sz="2600" dirty="0" smtClean="0">
                <a:latin typeface="+mn-ea"/>
                <a:ea typeface="+mn-ea"/>
              </a:rPr>
              <a:t>  </a:t>
            </a:r>
            <a:r>
              <a:rPr lang="zh-CN" altLang="zh-CN" sz="2600" dirty="0" smtClean="0">
                <a:latin typeface="+mn-ea"/>
                <a:ea typeface="+mn-ea"/>
              </a:rPr>
              <a:t>某</a:t>
            </a:r>
            <a:r>
              <a:rPr lang="zh-CN" altLang="zh-CN" sz="2600" dirty="0">
                <a:latin typeface="+mn-ea"/>
                <a:ea typeface="+mn-ea"/>
              </a:rPr>
              <a:t>商店销售以下三种商品，有关数据资料如下表，请计算说明该商店</a:t>
            </a:r>
            <a:r>
              <a:rPr lang="en-US" altLang="zh-CN" sz="2600" dirty="0">
                <a:latin typeface="+mn-ea"/>
                <a:ea typeface="+mn-ea"/>
              </a:rPr>
              <a:t>2012</a:t>
            </a:r>
            <a:r>
              <a:rPr lang="zh-CN" altLang="zh-CN" sz="2600" dirty="0">
                <a:latin typeface="+mn-ea"/>
                <a:ea typeface="+mn-ea"/>
              </a:rPr>
              <a:t>年全部商品的价格的变化程度。</a:t>
            </a:r>
          </a:p>
        </p:txBody>
      </p:sp>
      <p:graphicFrame>
        <p:nvGraphicFramePr>
          <p:cNvPr id="7" name="表格 6"/>
          <p:cNvGraphicFramePr>
            <a:graphicFrameLocks noGrp="1"/>
          </p:cNvGraphicFramePr>
          <p:nvPr>
            <p:extLst>
              <p:ext uri="{D42A27DB-BD31-4B8C-83A1-F6EECF244321}">
                <p14:modId xmlns:p14="http://schemas.microsoft.com/office/powerpoint/2010/main" val="3941414855"/>
              </p:ext>
            </p:extLst>
          </p:nvPr>
        </p:nvGraphicFramePr>
        <p:xfrm>
          <a:off x="827584" y="2385112"/>
          <a:ext cx="7632848" cy="3384374"/>
        </p:xfrm>
        <a:graphic>
          <a:graphicData uri="http://schemas.openxmlformats.org/drawingml/2006/table">
            <a:tbl>
              <a:tblPr firstRow="1" firstCol="1" lastRow="1" lastCol="1" bandRow="1" bandCol="1">
                <a:tableStyleId>{5C22544A-7EE6-4342-B048-85BDC9FD1C3A}</a:tableStyleId>
              </a:tblPr>
              <a:tblGrid>
                <a:gridCol w="1147700"/>
                <a:gridCol w="1323888"/>
                <a:gridCol w="1200841"/>
                <a:gridCol w="1206365"/>
                <a:gridCol w="1377027"/>
                <a:gridCol w="1377027"/>
              </a:tblGrid>
              <a:tr h="471399">
                <a:tc rowSpan="2">
                  <a:txBody>
                    <a:bodyPr/>
                    <a:lstStyle/>
                    <a:p>
                      <a:pPr algn="ctr">
                        <a:lnSpc>
                          <a:spcPct val="150000"/>
                        </a:lnSpc>
                        <a:spcAft>
                          <a:spcPts val="0"/>
                        </a:spcAft>
                      </a:pPr>
                      <a:r>
                        <a:rPr lang="zh-CN" sz="2000" kern="0" dirty="0" smtClean="0">
                          <a:solidFill>
                            <a:schemeClr val="tx1"/>
                          </a:solidFill>
                          <a:effectLst/>
                          <a:latin typeface="+mn-ea"/>
                          <a:ea typeface="+mn-ea"/>
                        </a:rPr>
                        <a:t>商品</a:t>
                      </a:r>
                      <a:endParaRPr lang="zh-CN" sz="1600" kern="100" dirty="0">
                        <a:solidFill>
                          <a:schemeClr val="tx1"/>
                        </a:solidFill>
                        <a:effectLst/>
                        <a:latin typeface="+mn-ea"/>
                        <a:ea typeface="+mn-ea"/>
                      </a:endParaRPr>
                    </a:p>
                  </a:txBody>
                  <a:tcPr marL="68580" marR="68580" marT="0" marB="0" anchor="ctr">
                    <a:solidFill>
                      <a:srgbClr val="FFC000"/>
                    </a:solidFill>
                  </a:tcPr>
                </a:tc>
                <a:tc rowSpan="2">
                  <a:txBody>
                    <a:bodyPr/>
                    <a:lstStyle/>
                    <a:p>
                      <a:pPr algn="ctr">
                        <a:lnSpc>
                          <a:spcPct val="150000"/>
                        </a:lnSpc>
                        <a:spcAft>
                          <a:spcPts val="0"/>
                        </a:spcAft>
                      </a:pPr>
                      <a:r>
                        <a:rPr lang="zh-CN" sz="2000" b="1" kern="0" dirty="0" smtClean="0">
                          <a:solidFill>
                            <a:schemeClr val="tx1"/>
                          </a:solidFill>
                          <a:effectLst/>
                          <a:latin typeface="+mn-ea"/>
                          <a:ea typeface="+mn-ea"/>
                        </a:rPr>
                        <a:t>计量单位</a:t>
                      </a:r>
                      <a:endParaRPr lang="zh-CN" sz="1600" b="1" kern="100" dirty="0">
                        <a:solidFill>
                          <a:schemeClr val="tx1"/>
                        </a:solidFill>
                        <a:effectLst/>
                        <a:latin typeface="+mn-ea"/>
                        <a:ea typeface="+mn-ea"/>
                      </a:endParaRPr>
                    </a:p>
                  </a:txBody>
                  <a:tcPr marL="68580" marR="68580" marT="0" marB="0" anchor="ctr">
                    <a:solidFill>
                      <a:srgbClr val="92D050"/>
                    </a:solidFill>
                  </a:tcPr>
                </a:tc>
                <a:tc gridSpan="2">
                  <a:txBody>
                    <a:bodyPr/>
                    <a:lstStyle/>
                    <a:p>
                      <a:pPr algn="ctr">
                        <a:lnSpc>
                          <a:spcPct val="150000"/>
                        </a:lnSpc>
                        <a:spcAft>
                          <a:spcPts val="0"/>
                        </a:spcAft>
                      </a:pPr>
                      <a:r>
                        <a:rPr lang="zh-CN" sz="1800" kern="0" dirty="0">
                          <a:solidFill>
                            <a:schemeClr val="tx1"/>
                          </a:solidFill>
                          <a:effectLst/>
                          <a:latin typeface="宋体" panose="02010600030101010101" pitchFamily="2" charset="-122"/>
                          <a:ea typeface="宋体" panose="02010600030101010101" pitchFamily="2" charset="-122"/>
                        </a:rPr>
                        <a:t>商品价格（元）</a:t>
                      </a:r>
                      <a:endParaRPr lang="zh-CN" sz="1400" kern="100" dirty="0">
                        <a:solidFill>
                          <a:schemeClr val="tx1"/>
                        </a:solidFill>
                        <a:effectLst/>
                        <a:latin typeface="宋体" panose="02010600030101010101" pitchFamily="2" charset="-122"/>
                        <a:ea typeface="宋体" panose="02010600030101010101" pitchFamily="2" charset="-122"/>
                      </a:endParaRPr>
                    </a:p>
                  </a:txBody>
                  <a:tcPr marL="68580" marR="68580" marT="0" marB="0" anchor="ctr">
                    <a:solidFill>
                      <a:schemeClr val="accent4">
                        <a:lumMod val="60000"/>
                        <a:lumOff val="40000"/>
                      </a:schemeClr>
                    </a:solidFill>
                  </a:tcPr>
                </a:tc>
                <a:tc hMerge="1">
                  <a:txBody>
                    <a:bodyPr/>
                    <a:lstStyle/>
                    <a:p>
                      <a:endParaRPr lang="zh-CN" altLang="en-US"/>
                    </a:p>
                  </a:txBody>
                  <a:tcPr/>
                </a:tc>
                <a:tc gridSpan="2">
                  <a:txBody>
                    <a:bodyPr/>
                    <a:lstStyle/>
                    <a:p>
                      <a:pPr algn="ctr">
                        <a:lnSpc>
                          <a:spcPct val="150000"/>
                        </a:lnSpc>
                        <a:spcAft>
                          <a:spcPts val="0"/>
                        </a:spcAft>
                      </a:pPr>
                      <a:r>
                        <a:rPr lang="zh-CN" sz="1800" kern="0" dirty="0">
                          <a:solidFill>
                            <a:schemeClr val="tx1"/>
                          </a:solidFill>
                          <a:effectLst/>
                          <a:latin typeface="宋体" panose="02010600030101010101" pitchFamily="2" charset="-122"/>
                          <a:ea typeface="宋体" panose="02010600030101010101" pitchFamily="2" charset="-122"/>
                        </a:rPr>
                        <a:t>销售量</a:t>
                      </a:r>
                      <a:endParaRPr lang="zh-CN" sz="1400" kern="100" dirty="0">
                        <a:solidFill>
                          <a:schemeClr val="tx1"/>
                        </a:solidFill>
                        <a:effectLst/>
                        <a:latin typeface="宋体" panose="02010600030101010101" pitchFamily="2" charset="-122"/>
                        <a:ea typeface="宋体" panose="02010600030101010101" pitchFamily="2" charset="-122"/>
                      </a:endParaRPr>
                    </a:p>
                  </a:txBody>
                  <a:tcPr marL="68580" marR="68580" marT="0" marB="0" anchor="ctr">
                    <a:solidFill>
                      <a:schemeClr val="accent4">
                        <a:lumMod val="60000"/>
                        <a:lumOff val="40000"/>
                      </a:schemeClr>
                    </a:solidFill>
                  </a:tcPr>
                </a:tc>
                <a:tc hMerge="1">
                  <a:txBody>
                    <a:bodyPr/>
                    <a:lstStyle/>
                    <a:p>
                      <a:endParaRPr lang="zh-CN" altLang="en-US"/>
                    </a:p>
                  </a:txBody>
                  <a:tcPr/>
                </a:tc>
              </a:tr>
              <a:tr h="1014387">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en-US" sz="2000" b="1" kern="0" dirty="0" smtClean="0">
                          <a:solidFill>
                            <a:schemeClr val="tx1"/>
                          </a:solidFill>
                          <a:effectLst/>
                          <a:latin typeface="+mn-ea"/>
                          <a:ea typeface="+mn-ea"/>
                        </a:rPr>
                        <a:t>2011</a:t>
                      </a:r>
                      <a:r>
                        <a:rPr lang="zh-CN" sz="2000" b="1" kern="0" dirty="0">
                          <a:solidFill>
                            <a:schemeClr val="tx1"/>
                          </a:solidFill>
                          <a:effectLst/>
                          <a:latin typeface="+mn-ea"/>
                          <a:ea typeface="+mn-ea"/>
                        </a:rPr>
                        <a:t>年</a:t>
                      </a:r>
                      <a:r>
                        <a:rPr lang="en-US" sz="2000" b="1" kern="0" dirty="0">
                          <a:solidFill>
                            <a:schemeClr val="tx1"/>
                          </a:solidFill>
                          <a:effectLst/>
                          <a:latin typeface="+mn-ea"/>
                          <a:ea typeface="+mn-ea"/>
                        </a:rPr>
                        <a:t>P</a:t>
                      </a:r>
                      <a:r>
                        <a:rPr lang="en-US" sz="2000" b="1" kern="0" baseline="-25000" dirty="0">
                          <a:solidFill>
                            <a:schemeClr val="tx1"/>
                          </a:solidFill>
                          <a:effectLst/>
                          <a:latin typeface="+mn-ea"/>
                          <a:ea typeface="+mn-ea"/>
                        </a:rPr>
                        <a:t>0</a:t>
                      </a:r>
                      <a:endParaRPr lang="zh-CN" sz="1600" b="1" kern="100" dirty="0">
                        <a:solidFill>
                          <a:schemeClr val="tx1"/>
                        </a:solidFill>
                        <a:effectLst/>
                        <a:latin typeface="+mn-ea"/>
                        <a:ea typeface="+mn-ea"/>
                      </a:endParaRPr>
                    </a:p>
                  </a:txBody>
                  <a:tcPr marL="68580" marR="68580" marT="0" marB="0" anchor="ctr">
                    <a:solidFill>
                      <a:srgbClr val="00B050"/>
                    </a:solidFill>
                  </a:tcPr>
                </a:tc>
                <a:tc>
                  <a:txBody>
                    <a:bodyPr/>
                    <a:lstStyle/>
                    <a:p>
                      <a:pPr algn="ctr">
                        <a:lnSpc>
                          <a:spcPct val="150000"/>
                        </a:lnSpc>
                        <a:spcAft>
                          <a:spcPts val="0"/>
                        </a:spcAft>
                      </a:pPr>
                      <a:r>
                        <a:rPr lang="en-US" sz="2000" b="1" kern="0" dirty="0">
                          <a:solidFill>
                            <a:schemeClr val="tx1"/>
                          </a:solidFill>
                          <a:effectLst/>
                          <a:latin typeface="+mn-ea"/>
                          <a:ea typeface="+mn-ea"/>
                        </a:rPr>
                        <a:t>2012</a:t>
                      </a:r>
                      <a:r>
                        <a:rPr lang="zh-CN" sz="2000" b="1" kern="0" dirty="0">
                          <a:solidFill>
                            <a:schemeClr val="tx1"/>
                          </a:solidFill>
                          <a:effectLst/>
                          <a:latin typeface="+mn-ea"/>
                          <a:ea typeface="+mn-ea"/>
                        </a:rPr>
                        <a:t>年</a:t>
                      </a:r>
                      <a:r>
                        <a:rPr lang="en-US" sz="2000" b="1" kern="0" dirty="0">
                          <a:solidFill>
                            <a:schemeClr val="tx1"/>
                          </a:solidFill>
                          <a:effectLst/>
                          <a:latin typeface="+mn-ea"/>
                          <a:ea typeface="+mn-ea"/>
                        </a:rPr>
                        <a:t>P</a:t>
                      </a:r>
                      <a:r>
                        <a:rPr lang="en-US" sz="2000" b="1" kern="0" baseline="-25000" dirty="0">
                          <a:solidFill>
                            <a:schemeClr val="tx1"/>
                          </a:solidFill>
                          <a:effectLst/>
                          <a:latin typeface="+mn-ea"/>
                          <a:ea typeface="+mn-ea"/>
                        </a:rPr>
                        <a:t>1</a:t>
                      </a:r>
                      <a:endParaRPr lang="zh-CN" sz="1600" b="1" kern="100" dirty="0">
                        <a:solidFill>
                          <a:schemeClr val="tx1"/>
                        </a:solidFill>
                        <a:effectLst/>
                        <a:latin typeface="+mn-ea"/>
                        <a:ea typeface="+mn-ea"/>
                      </a:endParaRPr>
                    </a:p>
                  </a:txBody>
                  <a:tcPr marL="68580" marR="68580" marT="0" marB="0" anchor="ctr">
                    <a:solidFill>
                      <a:srgbClr val="00B050"/>
                    </a:solidFill>
                  </a:tcPr>
                </a:tc>
                <a:tc>
                  <a:txBody>
                    <a:bodyPr/>
                    <a:lstStyle/>
                    <a:p>
                      <a:pPr algn="ctr">
                        <a:lnSpc>
                          <a:spcPct val="150000"/>
                        </a:lnSpc>
                        <a:spcAft>
                          <a:spcPts val="0"/>
                        </a:spcAft>
                      </a:pPr>
                      <a:r>
                        <a:rPr lang="en-US" sz="2000" b="1" kern="0" dirty="0">
                          <a:solidFill>
                            <a:schemeClr val="tx1"/>
                          </a:solidFill>
                          <a:effectLst/>
                          <a:latin typeface="+mn-ea"/>
                          <a:ea typeface="+mn-ea"/>
                        </a:rPr>
                        <a:t>2011</a:t>
                      </a:r>
                      <a:r>
                        <a:rPr lang="zh-CN" sz="2000" b="1" kern="0" dirty="0">
                          <a:solidFill>
                            <a:schemeClr val="tx1"/>
                          </a:solidFill>
                          <a:effectLst/>
                          <a:latin typeface="+mn-ea"/>
                          <a:ea typeface="+mn-ea"/>
                        </a:rPr>
                        <a:t>年</a:t>
                      </a:r>
                      <a:r>
                        <a:rPr lang="en-US" sz="2000" b="1" kern="0" dirty="0">
                          <a:solidFill>
                            <a:schemeClr val="tx1"/>
                          </a:solidFill>
                          <a:effectLst/>
                          <a:latin typeface="+mn-ea"/>
                          <a:ea typeface="+mn-ea"/>
                        </a:rPr>
                        <a:t>q</a:t>
                      </a:r>
                      <a:r>
                        <a:rPr lang="en-US" sz="2000" b="1" kern="0" baseline="-25000" dirty="0">
                          <a:solidFill>
                            <a:schemeClr val="tx1"/>
                          </a:solidFill>
                          <a:effectLst/>
                          <a:latin typeface="+mn-ea"/>
                          <a:ea typeface="+mn-ea"/>
                        </a:rPr>
                        <a:t>0</a:t>
                      </a:r>
                      <a:endParaRPr lang="zh-CN" sz="1600" b="1" kern="100" dirty="0">
                        <a:solidFill>
                          <a:schemeClr val="tx1"/>
                        </a:solidFill>
                        <a:effectLst/>
                        <a:latin typeface="+mn-ea"/>
                        <a:ea typeface="+mn-ea"/>
                      </a:endParaRPr>
                    </a:p>
                  </a:txBody>
                  <a:tcPr marL="68580" marR="68580" marT="0" marB="0" anchor="ctr">
                    <a:solidFill>
                      <a:srgbClr val="00B050"/>
                    </a:solidFill>
                  </a:tcPr>
                </a:tc>
                <a:tc>
                  <a:txBody>
                    <a:bodyPr/>
                    <a:lstStyle/>
                    <a:p>
                      <a:pPr algn="ctr">
                        <a:lnSpc>
                          <a:spcPct val="150000"/>
                        </a:lnSpc>
                        <a:spcAft>
                          <a:spcPts val="0"/>
                        </a:spcAft>
                      </a:pPr>
                      <a:r>
                        <a:rPr lang="en-US" sz="2000" b="1" kern="0" dirty="0">
                          <a:solidFill>
                            <a:schemeClr val="tx1"/>
                          </a:solidFill>
                          <a:effectLst/>
                          <a:latin typeface="+mn-ea"/>
                          <a:ea typeface="+mn-ea"/>
                        </a:rPr>
                        <a:t>2012</a:t>
                      </a:r>
                      <a:r>
                        <a:rPr lang="zh-CN" sz="2000" b="1" kern="0" dirty="0">
                          <a:solidFill>
                            <a:schemeClr val="tx1"/>
                          </a:solidFill>
                          <a:effectLst/>
                          <a:latin typeface="+mn-ea"/>
                          <a:ea typeface="+mn-ea"/>
                        </a:rPr>
                        <a:t>年</a:t>
                      </a:r>
                      <a:r>
                        <a:rPr lang="en-US" sz="2000" b="1" kern="0" dirty="0">
                          <a:solidFill>
                            <a:schemeClr val="tx1"/>
                          </a:solidFill>
                          <a:effectLst/>
                          <a:latin typeface="+mn-ea"/>
                          <a:ea typeface="+mn-ea"/>
                        </a:rPr>
                        <a:t>q</a:t>
                      </a:r>
                      <a:r>
                        <a:rPr lang="en-US" sz="2000" b="1" kern="0" baseline="-25000" dirty="0">
                          <a:solidFill>
                            <a:schemeClr val="tx1"/>
                          </a:solidFill>
                          <a:effectLst/>
                          <a:latin typeface="+mn-ea"/>
                          <a:ea typeface="+mn-ea"/>
                        </a:rPr>
                        <a:t>1</a:t>
                      </a:r>
                      <a:endParaRPr lang="zh-CN" sz="1600" b="1" kern="100" dirty="0">
                        <a:solidFill>
                          <a:schemeClr val="tx1"/>
                        </a:solidFill>
                        <a:effectLst/>
                        <a:latin typeface="+mn-ea"/>
                        <a:ea typeface="+mn-ea"/>
                      </a:endParaRPr>
                    </a:p>
                  </a:txBody>
                  <a:tcPr marL="68580" marR="68580" marT="0" marB="0" anchor="ctr">
                    <a:solidFill>
                      <a:srgbClr val="00B050"/>
                    </a:solidFill>
                  </a:tcPr>
                </a:tc>
              </a:tr>
              <a:tr h="474647">
                <a:tc>
                  <a:txBody>
                    <a:bodyPr/>
                    <a:lstStyle/>
                    <a:p>
                      <a:pPr algn="ctr">
                        <a:lnSpc>
                          <a:spcPct val="150000"/>
                        </a:lnSpc>
                        <a:spcAft>
                          <a:spcPts val="0"/>
                        </a:spcAft>
                      </a:pPr>
                      <a:r>
                        <a:rPr lang="zh-CN" sz="2000" b="0" kern="0" dirty="0">
                          <a:solidFill>
                            <a:schemeClr val="tx1"/>
                          </a:solidFill>
                          <a:effectLst/>
                          <a:latin typeface="+mn-ea"/>
                          <a:ea typeface="+mn-ea"/>
                        </a:rPr>
                        <a:t>甲</a:t>
                      </a:r>
                      <a:endParaRPr lang="zh-CN" sz="1600" b="0" kern="100" dirty="0">
                        <a:solidFill>
                          <a:schemeClr val="tx1"/>
                        </a:solidFill>
                        <a:effectLst/>
                        <a:latin typeface="+mn-ea"/>
                        <a:ea typeface="+mn-ea"/>
                      </a:endParaRPr>
                    </a:p>
                  </a:txBody>
                  <a:tcPr marL="68580" marR="68580" marT="0" marB="0" anchor="ctr">
                    <a:solidFill>
                      <a:srgbClr val="FFC000"/>
                    </a:solidFill>
                  </a:tcPr>
                </a:tc>
                <a:tc>
                  <a:txBody>
                    <a:bodyPr/>
                    <a:lstStyle/>
                    <a:p>
                      <a:pPr algn="ctr">
                        <a:lnSpc>
                          <a:spcPct val="150000"/>
                        </a:lnSpc>
                        <a:spcAft>
                          <a:spcPts val="0"/>
                        </a:spcAft>
                      </a:pPr>
                      <a:r>
                        <a:rPr lang="zh-CN" sz="2000" b="0" kern="0" dirty="0">
                          <a:solidFill>
                            <a:schemeClr val="tx1"/>
                          </a:solidFill>
                          <a:effectLst/>
                          <a:latin typeface="+mn-ea"/>
                          <a:ea typeface="+mn-ea"/>
                        </a:rPr>
                        <a:t>双</a:t>
                      </a:r>
                      <a:endParaRPr lang="zh-CN" sz="1600" b="0" kern="100" dirty="0">
                        <a:solidFill>
                          <a:schemeClr val="tx1"/>
                        </a:solidFill>
                        <a:effectLst/>
                        <a:latin typeface="+mn-ea"/>
                        <a:ea typeface="+mn-ea"/>
                      </a:endParaRPr>
                    </a:p>
                  </a:txBody>
                  <a:tcPr marL="68580" marR="68580" marT="0" marB="0" anchor="ctr">
                    <a:solidFill>
                      <a:srgbClr val="92D050"/>
                    </a:solidFill>
                  </a:tcPr>
                </a:tc>
                <a:tc>
                  <a:txBody>
                    <a:bodyPr/>
                    <a:lstStyle/>
                    <a:p>
                      <a:pPr algn="ctr">
                        <a:lnSpc>
                          <a:spcPct val="150000"/>
                        </a:lnSpc>
                        <a:spcAft>
                          <a:spcPts val="0"/>
                        </a:spcAft>
                      </a:pPr>
                      <a:r>
                        <a:rPr lang="en-US" sz="2000" b="0" kern="0" dirty="0">
                          <a:solidFill>
                            <a:schemeClr val="tx1"/>
                          </a:solidFill>
                          <a:effectLst/>
                          <a:latin typeface="+mn-ea"/>
                          <a:ea typeface="+mn-ea"/>
                        </a:rPr>
                        <a:t>300</a:t>
                      </a:r>
                      <a:endParaRPr lang="zh-CN" sz="1600" b="0" kern="100" dirty="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dirty="0">
                          <a:solidFill>
                            <a:schemeClr val="tx1"/>
                          </a:solidFill>
                          <a:effectLst/>
                          <a:latin typeface="+mn-ea"/>
                          <a:ea typeface="+mn-ea"/>
                        </a:rPr>
                        <a:t>360</a:t>
                      </a:r>
                      <a:endParaRPr lang="zh-CN" sz="1600" b="0" kern="100" dirty="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a:solidFill>
                            <a:schemeClr val="tx1"/>
                          </a:solidFill>
                          <a:effectLst/>
                          <a:latin typeface="+mn-ea"/>
                          <a:ea typeface="+mn-ea"/>
                        </a:rPr>
                        <a:t>2400</a:t>
                      </a:r>
                      <a:endParaRPr lang="zh-CN" sz="1600" b="0" kern="10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a:solidFill>
                            <a:schemeClr val="tx1"/>
                          </a:solidFill>
                          <a:effectLst/>
                          <a:latin typeface="+mn-ea"/>
                          <a:ea typeface="+mn-ea"/>
                        </a:rPr>
                        <a:t>2600</a:t>
                      </a:r>
                      <a:endParaRPr lang="zh-CN" sz="1600" b="0" kern="100">
                        <a:solidFill>
                          <a:schemeClr val="tx1"/>
                        </a:solidFill>
                        <a:effectLst/>
                        <a:latin typeface="+mn-ea"/>
                        <a:ea typeface="+mn-ea"/>
                      </a:endParaRPr>
                    </a:p>
                  </a:txBody>
                  <a:tcPr marL="68580" marR="68580" marT="0" marB="0" anchor="ctr">
                    <a:solidFill>
                      <a:srgbClr val="7030A0"/>
                    </a:solidFill>
                  </a:tcPr>
                </a:tc>
              </a:tr>
              <a:tr h="474647">
                <a:tc>
                  <a:txBody>
                    <a:bodyPr/>
                    <a:lstStyle/>
                    <a:p>
                      <a:pPr algn="ctr">
                        <a:lnSpc>
                          <a:spcPct val="150000"/>
                        </a:lnSpc>
                        <a:spcAft>
                          <a:spcPts val="0"/>
                        </a:spcAft>
                      </a:pPr>
                      <a:r>
                        <a:rPr lang="zh-CN" sz="2000" b="0" kern="0" dirty="0">
                          <a:solidFill>
                            <a:schemeClr val="tx1"/>
                          </a:solidFill>
                          <a:effectLst/>
                          <a:latin typeface="+mn-ea"/>
                          <a:ea typeface="+mn-ea"/>
                        </a:rPr>
                        <a:t>乙</a:t>
                      </a:r>
                      <a:endParaRPr lang="zh-CN" sz="1600" b="0" kern="100" dirty="0">
                        <a:solidFill>
                          <a:schemeClr val="tx1"/>
                        </a:solidFill>
                        <a:effectLst/>
                        <a:latin typeface="+mn-ea"/>
                        <a:ea typeface="+mn-ea"/>
                      </a:endParaRPr>
                    </a:p>
                  </a:txBody>
                  <a:tcPr marL="68580" marR="68580" marT="0" marB="0" anchor="ctr">
                    <a:solidFill>
                      <a:srgbClr val="FFC000"/>
                    </a:solidFill>
                  </a:tcPr>
                </a:tc>
                <a:tc>
                  <a:txBody>
                    <a:bodyPr/>
                    <a:lstStyle/>
                    <a:p>
                      <a:pPr algn="ctr">
                        <a:lnSpc>
                          <a:spcPct val="150000"/>
                        </a:lnSpc>
                        <a:spcAft>
                          <a:spcPts val="0"/>
                        </a:spcAft>
                      </a:pPr>
                      <a:r>
                        <a:rPr lang="zh-CN" sz="2000" b="0" kern="0" dirty="0">
                          <a:solidFill>
                            <a:schemeClr val="tx1"/>
                          </a:solidFill>
                          <a:effectLst/>
                          <a:latin typeface="+mn-ea"/>
                          <a:ea typeface="+mn-ea"/>
                        </a:rPr>
                        <a:t>公斤</a:t>
                      </a:r>
                      <a:endParaRPr lang="zh-CN" sz="1600" b="0" kern="100" dirty="0">
                        <a:solidFill>
                          <a:schemeClr val="tx1"/>
                        </a:solidFill>
                        <a:effectLst/>
                        <a:latin typeface="+mn-ea"/>
                        <a:ea typeface="+mn-ea"/>
                      </a:endParaRPr>
                    </a:p>
                  </a:txBody>
                  <a:tcPr marL="68580" marR="68580" marT="0" marB="0" anchor="ctr">
                    <a:solidFill>
                      <a:srgbClr val="92D050"/>
                    </a:solidFill>
                  </a:tcPr>
                </a:tc>
                <a:tc>
                  <a:txBody>
                    <a:bodyPr/>
                    <a:lstStyle/>
                    <a:p>
                      <a:pPr algn="ctr">
                        <a:lnSpc>
                          <a:spcPct val="150000"/>
                        </a:lnSpc>
                        <a:spcAft>
                          <a:spcPts val="0"/>
                        </a:spcAft>
                      </a:pPr>
                      <a:r>
                        <a:rPr lang="en-US" sz="2000" b="0" kern="0" dirty="0">
                          <a:solidFill>
                            <a:schemeClr val="tx1"/>
                          </a:solidFill>
                          <a:effectLst/>
                          <a:latin typeface="+mn-ea"/>
                          <a:ea typeface="+mn-ea"/>
                        </a:rPr>
                        <a:t>18</a:t>
                      </a:r>
                      <a:endParaRPr lang="zh-CN" sz="1600" b="0" kern="100" dirty="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dirty="0">
                          <a:solidFill>
                            <a:schemeClr val="tx1"/>
                          </a:solidFill>
                          <a:effectLst/>
                          <a:latin typeface="+mn-ea"/>
                          <a:ea typeface="+mn-ea"/>
                        </a:rPr>
                        <a:t>20</a:t>
                      </a:r>
                      <a:endParaRPr lang="zh-CN" sz="1600" b="0" kern="100" dirty="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dirty="0">
                          <a:solidFill>
                            <a:schemeClr val="tx1"/>
                          </a:solidFill>
                          <a:effectLst/>
                          <a:latin typeface="+mn-ea"/>
                          <a:ea typeface="+mn-ea"/>
                        </a:rPr>
                        <a:t>84000</a:t>
                      </a:r>
                      <a:endParaRPr lang="zh-CN" sz="1600" b="0" kern="100" dirty="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dirty="0">
                          <a:solidFill>
                            <a:schemeClr val="tx1"/>
                          </a:solidFill>
                          <a:effectLst/>
                          <a:latin typeface="+mn-ea"/>
                          <a:ea typeface="+mn-ea"/>
                        </a:rPr>
                        <a:t>95000</a:t>
                      </a:r>
                      <a:endParaRPr lang="zh-CN" sz="1600" b="0" kern="100" dirty="0">
                        <a:solidFill>
                          <a:schemeClr val="tx1"/>
                        </a:solidFill>
                        <a:effectLst/>
                        <a:latin typeface="+mn-ea"/>
                        <a:ea typeface="+mn-ea"/>
                      </a:endParaRPr>
                    </a:p>
                  </a:txBody>
                  <a:tcPr marL="68580" marR="68580" marT="0" marB="0" anchor="ctr">
                    <a:solidFill>
                      <a:srgbClr val="7030A0"/>
                    </a:solidFill>
                  </a:tcPr>
                </a:tc>
              </a:tr>
              <a:tr h="474647">
                <a:tc>
                  <a:txBody>
                    <a:bodyPr/>
                    <a:lstStyle/>
                    <a:p>
                      <a:pPr algn="ctr">
                        <a:lnSpc>
                          <a:spcPct val="150000"/>
                        </a:lnSpc>
                        <a:spcAft>
                          <a:spcPts val="0"/>
                        </a:spcAft>
                      </a:pPr>
                      <a:r>
                        <a:rPr lang="zh-CN" sz="2000" b="0" kern="0" dirty="0">
                          <a:solidFill>
                            <a:schemeClr val="tx1"/>
                          </a:solidFill>
                          <a:effectLst/>
                          <a:latin typeface="+mn-ea"/>
                          <a:ea typeface="+mn-ea"/>
                        </a:rPr>
                        <a:t>丙</a:t>
                      </a:r>
                      <a:endParaRPr lang="zh-CN" sz="1600" b="0" kern="100" dirty="0">
                        <a:solidFill>
                          <a:schemeClr val="tx1"/>
                        </a:solidFill>
                        <a:effectLst/>
                        <a:latin typeface="+mn-ea"/>
                        <a:ea typeface="+mn-ea"/>
                      </a:endParaRPr>
                    </a:p>
                  </a:txBody>
                  <a:tcPr marL="68580" marR="68580" marT="0" marB="0" anchor="ctr">
                    <a:solidFill>
                      <a:srgbClr val="FFC000"/>
                    </a:solidFill>
                  </a:tcPr>
                </a:tc>
                <a:tc>
                  <a:txBody>
                    <a:bodyPr/>
                    <a:lstStyle/>
                    <a:p>
                      <a:pPr algn="ctr">
                        <a:lnSpc>
                          <a:spcPct val="150000"/>
                        </a:lnSpc>
                        <a:spcAft>
                          <a:spcPts val="0"/>
                        </a:spcAft>
                      </a:pPr>
                      <a:r>
                        <a:rPr lang="zh-CN" sz="2000" b="0" kern="0" dirty="0">
                          <a:solidFill>
                            <a:schemeClr val="tx1"/>
                          </a:solidFill>
                          <a:effectLst/>
                          <a:latin typeface="+mn-ea"/>
                          <a:ea typeface="+mn-ea"/>
                        </a:rPr>
                        <a:t>件</a:t>
                      </a:r>
                      <a:endParaRPr lang="zh-CN" sz="1600" b="0" kern="100" dirty="0">
                        <a:solidFill>
                          <a:schemeClr val="tx1"/>
                        </a:solidFill>
                        <a:effectLst/>
                        <a:latin typeface="+mn-ea"/>
                        <a:ea typeface="+mn-ea"/>
                      </a:endParaRPr>
                    </a:p>
                  </a:txBody>
                  <a:tcPr marL="68580" marR="68580" marT="0" marB="0" anchor="ctr">
                    <a:solidFill>
                      <a:srgbClr val="92D050"/>
                    </a:solidFill>
                  </a:tcPr>
                </a:tc>
                <a:tc>
                  <a:txBody>
                    <a:bodyPr/>
                    <a:lstStyle/>
                    <a:p>
                      <a:pPr algn="ctr">
                        <a:lnSpc>
                          <a:spcPct val="150000"/>
                        </a:lnSpc>
                        <a:spcAft>
                          <a:spcPts val="0"/>
                        </a:spcAft>
                      </a:pPr>
                      <a:r>
                        <a:rPr lang="en-US" sz="2000" b="0" kern="0">
                          <a:solidFill>
                            <a:schemeClr val="tx1"/>
                          </a:solidFill>
                          <a:effectLst/>
                          <a:latin typeface="+mn-ea"/>
                          <a:ea typeface="+mn-ea"/>
                        </a:rPr>
                        <a:t>100</a:t>
                      </a:r>
                      <a:endParaRPr lang="zh-CN" sz="1600" b="0" kern="10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dirty="0">
                          <a:solidFill>
                            <a:schemeClr val="tx1"/>
                          </a:solidFill>
                          <a:effectLst/>
                          <a:latin typeface="+mn-ea"/>
                          <a:ea typeface="+mn-ea"/>
                        </a:rPr>
                        <a:t>130</a:t>
                      </a:r>
                      <a:endParaRPr lang="zh-CN" sz="1600" b="0" kern="100" dirty="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dirty="0">
                          <a:solidFill>
                            <a:schemeClr val="tx1"/>
                          </a:solidFill>
                          <a:effectLst/>
                          <a:latin typeface="+mn-ea"/>
                          <a:ea typeface="+mn-ea"/>
                        </a:rPr>
                        <a:t>24000</a:t>
                      </a:r>
                      <a:endParaRPr lang="zh-CN" sz="1600" b="0" kern="100" dirty="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dirty="0">
                          <a:solidFill>
                            <a:schemeClr val="tx1"/>
                          </a:solidFill>
                          <a:effectLst/>
                          <a:latin typeface="+mn-ea"/>
                          <a:ea typeface="+mn-ea"/>
                        </a:rPr>
                        <a:t>23000</a:t>
                      </a:r>
                      <a:endParaRPr lang="zh-CN" sz="1600" b="0" kern="100" dirty="0">
                        <a:solidFill>
                          <a:schemeClr val="tx1"/>
                        </a:solidFill>
                        <a:effectLst/>
                        <a:latin typeface="+mn-ea"/>
                        <a:ea typeface="+mn-ea"/>
                      </a:endParaRPr>
                    </a:p>
                  </a:txBody>
                  <a:tcPr marL="68580" marR="68580" marT="0" marB="0" anchor="ctr">
                    <a:solidFill>
                      <a:srgbClr val="7030A0"/>
                    </a:solidFill>
                  </a:tcPr>
                </a:tc>
              </a:tr>
              <a:tr h="474647">
                <a:tc>
                  <a:txBody>
                    <a:bodyPr/>
                    <a:lstStyle/>
                    <a:p>
                      <a:pPr algn="ctr">
                        <a:lnSpc>
                          <a:spcPct val="150000"/>
                        </a:lnSpc>
                        <a:spcAft>
                          <a:spcPts val="0"/>
                        </a:spcAft>
                      </a:pPr>
                      <a:r>
                        <a:rPr lang="zh-CN" sz="2000" b="0" kern="0" dirty="0">
                          <a:solidFill>
                            <a:schemeClr val="tx1"/>
                          </a:solidFill>
                          <a:effectLst/>
                          <a:latin typeface="+mn-ea"/>
                          <a:ea typeface="+mn-ea"/>
                        </a:rPr>
                        <a:t>丁</a:t>
                      </a:r>
                      <a:endParaRPr lang="zh-CN" sz="1600" b="0" kern="100" dirty="0">
                        <a:solidFill>
                          <a:schemeClr val="tx1"/>
                        </a:solidFill>
                        <a:effectLst/>
                        <a:latin typeface="+mn-ea"/>
                        <a:ea typeface="+mn-ea"/>
                      </a:endParaRPr>
                    </a:p>
                  </a:txBody>
                  <a:tcPr marL="68580" marR="68580" marT="0" marB="0" anchor="ctr">
                    <a:solidFill>
                      <a:srgbClr val="FFC000"/>
                    </a:solidFill>
                  </a:tcPr>
                </a:tc>
                <a:tc>
                  <a:txBody>
                    <a:bodyPr/>
                    <a:lstStyle/>
                    <a:p>
                      <a:pPr algn="ctr">
                        <a:lnSpc>
                          <a:spcPct val="150000"/>
                        </a:lnSpc>
                        <a:spcAft>
                          <a:spcPts val="0"/>
                        </a:spcAft>
                      </a:pPr>
                      <a:r>
                        <a:rPr lang="zh-CN" sz="2000" b="0" kern="0" dirty="0">
                          <a:solidFill>
                            <a:schemeClr val="tx1"/>
                          </a:solidFill>
                          <a:effectLst/>
                          <a:latin typeface="+mn-ea"/>
                          <a:ea typeface="+mn-ea"/>
                        </a:rPr>
                        <a:t>台</a:t>
                      </a:r>
                      <a:endParaRPr lang="zh-CN" sz="1600" b="0" kern="100" dirty="0">
                        <a:solidFill>
                          <a:schemeClr val="tx1"/>
                        </a:solidFill>
                        <a:effectLst/>
                        <a:latin typeface="+mn-ea"/>
                        <a:ea typeface="+mn-ea"/>
                      </a:endParaRPr>
                    </a:p>
                  </a:txBody>
                  <a:tcPr marL="68580" marR="68580" marT="0" marB="0" anchor="ctr">
                    <a:solidFill>
                      <a:srgbClr val="92D050"/>
                    </a:solidFill>
                  </a:tcPr>
                </a:tc>
                <a:tc>
                  <a:txBody>
                    <a:bodyPr/>
                    <a:lstStyle/>
                    <a:p>
                      <a:pPr algn="ctr">
                        <a:lnSpc>
                          <a:spcPct val="150000"/>
                        </a:lnSpc>
                        <a:spcAft>
                          <a:spcPts val="0"/>
                        </a:spcAft>
                      </a:pPr>
                      <a:r>
                        <a:rPr lang="en-US" sz="2000" b="0" kern="0">
                          <a:solidFill>
                            <a:schemeClr val="tx1"/>
                          </a:solidFill>
                          <a:effectLst/>
                          <a:latin typeface="+mn-ea"/>
                          <a:ea typeface="+mn-ea"/>
                        </a:rPr>
                        <a:t>2500</a:t>
                      </a:r>
                      <a:endParaRPr lang="zh-CN" sz="1600" b="0" kern="10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a:solidFill>
                            <a:schemeClr val="tx1"/>
                          </a:solidFill>
                          <a:effectLst/>
                          <a:latin typeface="+mn-ea"/>
                          <a:ea typeface="+mn-ea"/>
                        </a:rPr>
                        <a:t>2000</a:t>
                      </a:r>
                      <a:endParaRPr lang="zh-CN" sz="1600" b="0" kern="10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a:solidFill>
                            <a:schemeClr val="tx1"/>
                          </a:solidFill>
                          <a:effectLst/>
                          <a:latin typeface="+mn-ea"/>
                          <a:ea typeface="+mn-ea"/>
                        </a:rPr>
                        <a:t>510</a:t>
                      </a:r>
                      <a:endParaRPr lang="zh-CN" sz="1600" b="0" kern="100">
                        <a:solidFill>
                          <a:schemeClr val="tx1"/>
                        </a:solidFill>
                        <a:effectLst/>
                        <a:latin typeface="+mn-ea"/>
                        <a:ea typeface="+mn-ea"/>
                      </a:endParaRPr>
                    </a:p>
                  </a:txBody>
                  <a:tcPr marL="68580" marR="68580" marT="0" marB="0" anchor="ctr">
                    <a:solidFill>
                      <a:srgbClr val="7030A0"/>
                    </a:solidFill>
                  </a:tcPr>
                </a:tc>
                <a:tc>
                  <a:txBody>
                    <a:bodyPr/>
                    <a:lstStyle/>
                    <a:p>
                      <a:pPr algn="ctr">
                        <a:lnSpc>
                          <a:spcPct val="150000"/>
                        </a:lnSpc>
                        <a:spcAft>
                          <a:spcPts val="0"/>
                        </a:spcAft>
                      </a:pPr>
                      <a:r>
                        <a:rPr lang="en-US" sz="2000" b="0" kern="0" dirty="0">
                          <a:solidFill>
                            <a:schemeClr val="tx1"/>
                          </a:solidFill>
                          <a:effectLst/>
                          <a:latin typeface="+mn-ea"/>
                          <a:ea typeface="+mn-ea"/>
                        </a:rPr>
                        <a:t>612</a:t>
                      </a:r>
                      <a:endParaRPr lang="zh-CN" sz="1600" b="0" kern="100" dirty="0">
                        <a:solidFill>
                          <a:schemeClr val="tx1"/>
                        </a:solidFill>
                        <a:effectLst/>
                        <a:latin typeface="+mn-ea"/>
                        <a:ea typeface="+mn-ea"/>
                      </a:endParaRPr>
                    </a:p>
                  </a:txBody>
                  <a:tcPr marL="68580" marR="68580" marT="0" marB="0" anchor="ctr">
                    <a:solidFill>
                      <a:srgbClr val="7030A0"/>
                    </a:solidFill>
                  </a:tcPr>
                </a:tc>
              </a:tr>
            </a:tbl>
          </a:graphicData>
        </a:graphic>
      </p:graphicFrame>
      <p:sp>
        <p:nvSpPr>
          <p:cNvPr id="8" name="矩形 7"/>
          <p:cNvSpPr/>
          <p:nvPr/>
        </p:nvSpPr>
        <p:spPr>
          <a:xfrm>
            <a:off x="791580" y="2429600"/>
            <a:ext cx="7704856" cy="3375664"/>
          </a:xfrm>
          <a:prstGeom prst="rect">
            <a:avLst/>
          </a:prstGeom>
          <a:noFill/>
          <a:ln w="3556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Rectangle 2"/>
          <p:cNvSpPr txBox="1">
            <a:spLocks noRot="1" noChangeArrowheads="1"/>
          </p:cNvSpPr>
          <p:nvPr/>
        </p:nvSpPr>
        <p:spPr>
          <a:xfrm>
            <a:off x="539552" y="419730"/>
            <a:ext cx="5328592" cy="73113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buClr>
                <a:srgbClr val="FF0000"/>
              </a:buClr>
              <a:buFont typeface="Wingdings" pitchFamily="2" charset="2"/>
              <a:buChar char="p"/>
            </a:pPr>
            <a:r>
              <a:rPr lang="en-US" altLang="zh-CN" sz="2800" dirty="0" smtClean="0">
                <a:solidFill>
                  <a:schemeClr val="tx1"/>
                </a:solidFill>
                <a:latin typeface="+mn-ea"/>
                <a:ea typeface="+mn-ea"/>
              </a:rPr>
              <a:t>13.2.3  </a:t>
            </a:r>
            <a:r>
              <a:rPr lang="zh-CN" altLang="en-US" sz="2800" dirty="0" smtClean="0">
                <a:solidFill>
                  <a:schemeClr val="tx1"/>
                </a:solidFill>
                <a:latin typeface="+mn-ea"/>
                <a:ea typeface="+mn-ea"/>
              </a:rPr>
              <a:t>总指数的编制原理</a:t>
            </a:r>
            <a:endParaRPr lang="zh-CN" altLang="en-US" sz="2800" dirty="0">
              <a:solidFill>
                <a:schemeClr val="tx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19</a:t>
            </a:fld>
            <a:endParaRPr lang="en-US" altLang="zh-CN"/>
          </a:p>
        </p:txBody>
      </p:sp>
      <p:graphicFrame>
        <p:nvGraphicFramePr>
          <p:cNvPr id="7" name="对象 6"/>
          <p:cNvGraphicFramePr>
            <a:graphicFrameLocks noChangeAspect="1"/>
          </p:cNvGraphicFramePr>
          <p:nvPr>
            <p:extLst>
              <p:ext uri="{D42A27DB-BD31-4B8C-83A1-F6EECF244321}">
                <p14:modId xmlns:p14="http://schemas.microsoft.com/office/powerpoint/2010/main" val="467462104"/>
              </p:ext>
            </p:extLst>
          </p:nvPr>
        </p:nvGraphicFramePr>
        <p:xfrm>
          <a:off x="2248881" y="2564904"/>
          <a:ext cx="3505200" cy="762000"/>
        </p:xfrm>
        <a:graphic>
          <a:graphicData uri="http://schemas.openxmlformats.org/presentationml/2006/ole">
            <mc:AlternateContent xmlns:mc="http://schemas.openxmlformats.org/markup-compatibility/2006">
              <mc:Choice xmlns:v="urn:schemas-microsoft-com:vml" Requires="v">
                <p:oleObj spid="_x0000_s215251" r:id="rId3" imgW="3505200" imgH="762000" progId="Equation.DSMT4">
                  <p:embed/>
                </p:oleObj>
              </mc:Choice>
              <mc:Fallback>
                <p:oleObj r:id="rId3" imgW="3505200" imgH="7620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8881" y="2564904"/>
                        <a:ext cx="35052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3"/>
          <p:cNvSpPr>
            <a:spLocks noChangeArrowheads="1"/>
          </p:cNvSpPr>
          <p:nvPr/>
        </p:nvSpPr>
        <p:spPr bwMode="auto">
          <a:xfrm>
            <a:off x="683568" y="387360"/>
            <a:ext cx="4572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2600" b="1" i="0" u="none" strike="noStrike" cap="none" normalizeH="0" baseline="0" dirty="0" smtClean="0">
                <a:ln>
                  <a:noFill/>
                </a:ln>
                <a:solidFill>
                  <a:srgbClr val="FF0000"/>
                </a:solidFill>
                <a:effectLst/>
                <a:latin typeface="+mn-ea"/>
                <a:ea typeface="+mn-ea"/>
                <a:cs typeface="Arial" pitchFamily="34" charset="0"/>
              </a:rPr>
              <a:t>全部商品的价格指数</a:t>
            </a:r>
            <a:endParaRPr kumimoji="0" lang="zh-CN" altLang="zh-CN" sz="2600" b="1" i="0" u="none" strike="noStrike" cap="none" normalizeH="0" baseline="0" dirty="0" smtClean="0">
              <a:ln>
                <a:noFill/>
              </a:ln>
              <a:solidFill>
                <a:srgbClr val="FF0000"/>
              </a:solidFill>
              <a:effectLst/>
              <a:latin typeface="+mn-ea"/>
              <a:ea typeface="+mn-ea"/>
              <a:cs typeface="宋体" pitchFamily="2" charset="-122"/>
            </a:endParaRPr>
          </a:p>
        </p:txBody>
      </p:sp>
      <p:sp>
        <p:nvSpPr>
          <p:cNvPr id="9" name="Rectangle 4"/>
          <p:cNvSpPr>
            <a:spLocks noChangeArrowheads="1"/>
          </p:cNvSpPr>
          <p:nvPr/>
        </p:nvSpPr>
        <p:spPr bwMode="auto">
          <a:xfrm>
            <a:off x="716969" y="1902604"/>
            <a:ext cx="4572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zh-CN" altLang="zh-CN" sz="2600" b="1" dirty="0">
                <a:solidFill>
                  <a:srgbClr val="FF0000"/>
                </a:solidFill>
                <a:latin typeface="+mn-ea"/>
                <a:ea typeface="+mn-ea"/>
                <a:cs typeface="Arial" pitchFamily="34" charset="0"/>
              </a:rPr>
              <a:t>全部商品销售量指数</a:t>
            </a:r>
          </a:p>
        </p:txBody>
      </p:sp>
      <p:sp>
        <p:nvSpPr>
          <p:cNvPr id="10" name="Rectangle 5"/>
          <p:cNvSpPr>
            <a:spLocks noChangeArrowheads="1"/>
          </p:cNvSpPr>
          <p:nvPr/>
        </p:nvSpPr>
        <p:spPr bwMode="auto">
          <a:xfrm>
            <a:off x="2268760" y="285293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aphicFrame>
        <p:nvGraphicFramePr>
          <p:cNvPr id="11" name="对象 10"/>
          <p:cNvGraphicFramePr>
            <a:graphicFrameLocks noChangeAspect="1"/>
          </p:cNvGraphicFramePr>
          <p:nvPr>
            <p:extLst>
              <p:ext uri="{D42A27DB-BD31-4B8C-83A1-F6EECF244321}">
                <p14:modId xmlns:p14="http://schemas.microsoft.com/office/powerpoint/2010/main" val="1941399812"/>
              </p:ext>
            </p:extLst>
          </p:nvPr>
        </p:nvGraphicFramePr>
        <p:xfrm>
          <a:off x="3804130" y="4379557"/>
          <a:ext cx="1171575" cy="638175"/>
        </p:xfrm>
        <a:graphic>
          <a:graphicData uri="http://schemas.openxmlformats.org/presentationml/2006/ole">
            <mc:AlternateContent xmlns:mc="http://schemas.openxmlformats.org/markup-compatibility/2006">
              <mc:Choice xmlns:v="urn:schemas-microsoft-com:vml" Requires="v">
                <p:oleObj spid="_x0000_s215252" r:id="rId5" imgW="1167893" imgH="634725" progId="Equation.DSMT4">
                  <p:embed/>
                </p:oleObj>
              </mc:Choice>
              <mc:Fallback>
                <p:oleObj r:id="rId5" imgW="1167893" imgH="634725"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4130" y="4379557"/>
                        <a:ext cx="1171575"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对象 11"/>
          <p:cNvGraphicFramePr>
            <a:graphicFrameLocks noChangeAspect="1"/>
          </p:cNvGraphicFramePr>
          <p:nvPr>
            <p:extLst>
              <p:ext uri="{D42A27DB-BD31-4B8C-83A1-F6EECF244321}">
                <p14:modId xmlns:p14="http://schemas.microsoft.com/office/powerpoint/2010/main" val="3280054599"/>
              </p:ext>
            </p:extLst>
          </p:nvPr>
        </p:nvGraphicFramePr>
        <p:xfrm>
          <a:off x="3635896" y="5439579"/>
          <a:ext cx="1171575" cy="638175"/>
        </p:xfrm>
        <a:graphic>
          <a:graphicData uri="http://schemas.openxmlformats.org/presentationml/2006/ole">
            <mc:AlternateContent xmlns:mc="http://schemas.openxmlformats.org/markup-compatibility/2006">
              <mc:Choice xmlns:v="urn:schemas-microsoft-com:vml" Requires="v">
                <p:oleObj spid="_x0000_s215253" r:id="rId7" imgW="1167893" imgH="634725" progId="Equation.DSMT4">
                  <p:embed/>
                </p:oleObj>
              </mc:Choice>
              <mc:Fallback>
                <p:oleObj r:id="rId7" imgW="1167893" imgH="634725"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35896" y="5439579"/>
                        <a:ext cx="1171575" cy="638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Rectangle 8"/>
          <p:cNvSpPr>
            <a:spLocks noChangeArrowheads="1"/>
          </p:cNvSpPr>
          <p:nvPr/>
        </p:nvSpPr>
        <p:spPr bwMode="auto">
          <a:xfrm>
            <a:off x="716969" y="3020748"/>
            <a:ext cx="7740352" cy="12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nSpc>
                <a:spcPct val="150000"/>
              </a:lnSpc>
            </a:pPr>
            <a:r>
              <a:rPr lang="zh-CN" altLang="en-US" sz="2600" dirty="0">
                <a:latin typeface="+mn-ea"/>
                <a:ea typeface="+mn-ea"/>
                <a:cs typeface="宋体" pitchFamily="2" charset="-122"/>
              </a:rPr>
              <a:t>对全部商品价格</a:t>
            </a:r>
            <a:r>
              <a:rPr lang="en-US" altLang="zh-CN" sz="2600" dirty="0">
                <a:latin typeface="+mn-ea"/>
                <a:ea typeface="+mn-ea"/>
                <a:cs typeface="宋体" pitchFamily="2" charset="-122"/>
              </a:rPr>
              <a:t>P</a:t>
            </a:r>
            <a:r>
              <a:rPr lang="zh-CN" altLang="en-US" sz="2600" dirty="0">
                <a:latin typeface="+mn-ea"/>
                <a:ea typeface="+mn-ea"/>
                <a:cs typeface="宋体" pitchFamily="2" charset="-122"/>
              </a:rPr>
              <a:t>加总，先考虑一个销售量因素</a:t>
            </a:r>
            <a:r>
              <a:rPr lang="en-US" altLang="zh-CN" sz="2600" dirty="0">
                <a:latin typeface="+mn-ea"/>
                <a:ea typeface="+mn-ea"/>
                <a:cs typeface="宋体" pitchFamily="2" charset="-122"/>
              </a:rPr>
              <a:t>q</a:t>
            </a:r>
            <a:r>
              <a:rPr lang="zh-CN" altLang="en-US" sz="2600" dirty="0">
                <a:latin typeface="+mn-ea"/>
                <a:ea typeface="+mn-ea"/>
                <a:cs typeface="宋体" pitchFamily="2" charset="-122"/>
              </a:rPr>
              <a:t>，相乘后变成销售额</a:t>
            </a:r>
            <a:r>
              <a:rPr lang="en-US" altLang="zh-CN" sz="2600" dirty="0" err="1">
                <a:latin typeface="+mn-ea"/>
                <a:ea typeface="+mn-ea"/>
                <a:cs typeface="宋体" pitchFamily="2" charset="-122"/>
              </a:rPr>
              <a:t>Pq</a:t>
            </a:r>
            <a:r>
              <a:rPr lang="zh-CN" altLang="en-US" sz="2600" dirty="0">
                <a:latin typeface="+mn-ea"/>
                <a:ea typeface="+mn-ea"/>
                <a:cs typeface="宋体" pitchFamily="2" charset="-122"/>
              </a:rPr>
              <a:t>，然后再相加对比，公式如下：</a:t>
            </a:r>
            <a:endParaRPr kumimoji="0" lang="zh-CN" altLang="zh-CN" sz="2600" b="0" i="0" u="none" strike="noStrike" cap="none" normalizeH="0" baseline="0" dirty="0" smtClean="0">
              <a:ln>
                <a:noFill/>
              </a:ln>
              <a:solidFill>
                <a:schemeClr val="tx1"/>
              </a:solidFill>
              <a:effectLst/>
              <a:latin typeface="+mn-ea"/>
              <a:ea typeface="+mn-ea"/>
              <a:cs typeface="宋体" pitchFamily="2" charset="-122"/>
            </a:endParaRPr>
          </a:p>
        </p:txBody>
      </p:sp>
      <p:sp>
        <p:nvSpPr>
          <p:cNvPr id="15" name="Rectangle 10"/>
          <p:cNvSpPr>
            <a:spLocks noChangeArrowheads="1"/>
          </p:cNvSpPr>
          <p:nvPr/>
        </p:nvSpPr>
        <p:spPr bwMode="auto">
          <a:xfrm>
            <a:off x="0" y="1733550"/>
            <a:ext cx="9144000" cy="0"/>
          </a:xfrm>
          <a:prstGeom prst="rect">
            <a:avLst/>
          </a:prstGeom>
          <a:solidFill>
            <a:srgbClr val="FCFCF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Arial" pitchFamily="34" charset="0"/>
                <a:ea typeface="宋体" pitchFamily="2" charset="-122"/>
                <a:cs typeface="Arial" pitchFamily="34" charset="0"/>
              </a:rPr>
              <a:t>  </a:t>
            </a:r>
            <a:endParaRPr kumimoji="0" lang="en-US"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2222545233"/>
              </p:ext>
            </p:extLst>
          </p:nvPr>
        </p:nvGraphicFramePr>
        <p:xfrm>
          <a:off x="2248881" y="933333"/>
          <a:ext cx="2962275" cy="571500"/>
        </p:xfrm>
        <a:graphic>
          <a:graphicData uri="http://schemas.openxmlformats.org/presentationml/2006/ole">
            <mc:AlternateContent xmlns:mc="http://schemas.openxmlformats.org/markup-compatibility/2006">
              <mc:Choice xmlns:v="urn:schemas-microsoft-com:vml" Requires="v">
                <p:oleObj spid="_x0000_s215254" r:id="rId9" imgW="2959100" imgH="571500" progId="Equation.DSMT4">
                  <p:embed/>
                </p:oleObj>
              </mc:Choice>
              <mc:Fallback>
                <p:oleObj r:id="rId9" imgW="2959100" imgH="571500" progId="Equation.DSMT4">
                  <p:embed/>
                  <p:pic>
                    <p:nvPicPr>
                      <p:cNvPr id="0" name="Object 3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48881" y="933333"/>
                        <a:ext cx="2962275"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矩形 5"/>
          <p:cNvSpPr/>
          <p:nvPr/>
        </p:nvSpPr>
        <p:spPr>
          <a:xfrm>
            <a:off x="751454" y="4804212"/>
            <a:ext cx="7276929" cy="635367"/>
          </a:xfrm>
          <a:prstGeom prst="rect">
            <a:avLst/>
          </a:prstGeom>
        </p:spPr>
        <p:txBody>
          <a:bodyPr wrap="square">
            <a:spAutoFit/>
          </a:bodyPr>
          <a:lstStyle/>
          <a:p>
            <a:pPr lvl="0">
              <a:lnSpc>
                <a:spcPct val="150000"/>
              </a:lnSpc>
            </a:pPr>
            <a:r>
              <a:rPr lang="zh-CN" altLang="en-US" sz="2600" dirty="0">
                <a:latin typeface="+mn-ea"/>
                <a:ea typeface="+mn-ea"/>
                <a:cs typeface="宋体" pitchFamily="2" charset="-122"/>
              </a:rPr>
              <a:t>同理</a:t>
            </a:r>
            <a:endParaRPr lang="zh-CN" altLang="zh-CN" sz="2600" dirty="0">
              <a:latin typeface="+mn-ea"/>
              <a:ea typeface="+mn-ea"/>
              <a:cs typeface="宋体" pitchFamily="2" charset="-122"/>
            </a:endParaRPr>
          </a:p>
        </p:txBody>
      </p:sp>
    </p:spTree>
    <p:extLst>
      <p:ext uri="{BB962C8B-B14F-4D97-AF65-F5344CB8AC3E}">
        <p14:creationId xmlns:p14="http://schemas.microsoft.com/office/powerpoint/2010/main" val="2991620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67544" y="548680"/>
            <a:ext cx="8424936" cy="720080"/>
          </a:xfrm>
        </p:spPr>
        <p:txBody>
          <a:bodyPr>
            <a:noAutofit/>
          </a:bodyPr>
          <a:lstStyle/>
          <a:p>
            <a:r>
              <a:rPr lang="zh-CN" altLang="en-US" sz="4800" dirty="0" smtClean="0">
                <a:solidFill>
                  <a:schemeClr val="tx1"/>
                </a:solidFill>
              </a:rPr>
              <a:t>第</a:t>
            </a:r>
            <a:r>
              <a:rPr lang="en-US" altLang="zh-CN" sz="4800" dirty="0" smtClean="0">
                <a:solidFill>
                  <a:schemeClr val="tx1"/>
                </a:solidFill>
              </a:rPr>
              <a:t>13</a:t>
            </a:r>
            <a:r>
              <a:rPr lang="zh-CN" altLang="en-US" sz="4800" dirty="0" smtClean="0">
                <a:solidFill>
                  <a:schemeClr val="tx1"/>
                </a:solidFill>
              </a:rPr>
              <a:t>章 </a:t>
            </a:r>
            <a:r>
              <a:rPr lang="zh-CN" altLang="en-US" sz="4800" dirty="0">
                <a:solidFill>
                  <a:schemeClr val="tx1"/>
                </a:solidFill>
              </a:rPr>
              <a:t>统计指数</a:t>
            </a:r>
            <a:endParaRPr lang="zh-CN" altLang="en-US" sz="4800" dirty="0">
              <a:solidFill>
                <a:schemeClr val="tx1"/>
              </a:solidFill>
            </a:endParaRPr>
          </a:p>
        </p:txBody>
      </p:sp>
      <p:sp>
        <p:nvSpPr>
          <p:cNvPr id="3" name="副标题 2"/>
          <p:cNvSpPr>
            <a:spLocks noGrp="1"/>
          </p:cNvSpPr>
          <p:nvPr>
            <p:ph type="subTitle" idx="1"/>
          </p:nvPr>
        </p:nvSpPr>
        <p:spPr>
          <a:xfrm>
            <a:off x="503548" y="1556792"/>
            <a:ext cx="8208912" cy="4752528"/>
          </a:xfrm>
        </p:spPr>
        <p:txBody>
          <a:bodyPr>
            <a:noAutofit/>
          </a:bodyPr>
          <a:lstStyle/>
          <a:p>
            <a:pPr marL="457200" indent="-457200" algn="l">
              <a:buClr>
                <a:srgbClr val="FF0000"/>
              </a:buClr>
              <a:buFont typeface="Wingdings" pitchFamily="2" charset="2"/>
              <a:buChar char="Ø"/>
            </a:pPr>
            <a:r>
              <a:rPr lang="en-US" altLang="zh-CN" sz="3200" dirty="0" smtClean="0">
                <a:solidFill>
                  <a:schemeClr val="tx1"/>
                </a:solidFill>
              </a:rPr>
              <a:t>       </a:t>
            </a:r>
            <a:r>
              <a:rPr lang="zh-CN" altLang="en-US" sz="3200" dirty="0">
                <a:solidFill>
                  <a:srgbClr val="FF0000"/>
                </a:solidFill>
              </a:rPr>
              <a:t> </a:t>
            </a:r>
            <a:r>
              <a:rPr lang="zh-CN" altLang="en-US" sz="3200" dirty="0" smtClean="0">
                <a:solidFill>
                  <a:srgbClr val="FF0000"/>
                </a:solidFill>
              </a:rPr>
              <a:t>                 </a:t>
            </a:r>
            <a:r>
              <a:rPr lang="zh-CN" altLang="en-US" sz="4000" dirty="0" smtClean="0">
                <a:solidFill>
                  <a:srgbClr val="FF0000"/>
                </a:solidFill>
              </a:rPr>
              <a:t>本章</a:t>
            </a:r>
            <a:r>
              <a:rPr lang="zh-CN" altLang="en-US" sz="4000" dirty="0">
                <a:solidFill>
                  <a:srgbClr val="FF0000"/>
                </a:solidFill>
              </a:rPr>
              <a:t>主要学习</a:t>
            </a:r>
            <a:r>
              <a:rPr lang="zh-CN" altLang="en-US" sz="4000" dirty="0" smtClean="0">
                <a:solidFill>
                  <a:srgbClr val="FF0000"/>
                </a:solidFill>
              </a:rPr>
              <a:t>目标</a:t>
            </a:r>
            <a:endParaRPr lang="en-US" altLang="zh-CN" sz="4000" dirty="0">
              <a:solidFill>
                <a:schemeClr val="tx1"/>
              </a:solidFill>
            </a:endParaRPr>
          </a:p>
          <a:p>
            <a:pPr algn="l">
              <a:buClr>
                <a:srgbClr val="FF0000"/>
              </a:buClr>
            </a:pPr>
            <a:r>
              <a:rPr lang="en-US" altLang="zh-CN" sz="2800" dirty="0" smtClean="0">
                <a:solidFill>
                  <a:schemeClr val="tx1"/>
                </a:solidFill>
                <a:latin typeface="+mn-ea"/>
              </a:rPr>
              <a:t>             </a:t>
            </a:r>
            <a:r>
              <a:rPr lang="zh-CN" altLang="zh-CN" sz="2800" dirty="0" smtClean="0">
                <a:solidFill>
                  <a:schemeClr val="tx1"/>
                </a:solidFill>
                <a:latin typeface="+mn-ea"/>
              </a:rPr>
              <a:t>重点讨论</a:t>
            </a:r>
            <a:r>
              <a:rPr lang="zh-CN" altLang="en-US" sz="2800" dirty="0" smtClean="0">
                <a:solidFill>
                  <a:schemeClr val="tx1"/>
                </a:solidFill>
                <a:latin typeface="+mn-ea"/>
              </a:rPr>
              <a:t>：</a:t>
            </a:r>
            <a:endParaRPr lang="en-US" altLang="zh-CN" sz="2800" dirty="0" smtClean="0">
              <a:solidFill>
                <a:schemeClr val="tx1"/>
              </a:solidFill>
              <a:latin typeface="+mn-ea"/>
            </a:endParaRPr>
          </a:p>
          <a:p>
            <a:pPr marL="2286000" lvl="4" indent="-457200" algn="l">
              <a:buClr>
                <a:srgbClr val="FF0000"/>
              </a:buClr>
              <a:buFont typeface="Wingdings" pitchFamily="2" charset="2"/>
              <a:buChar char="ü"/>
            </a:pPr>
            <a:r>
              <a:rPr lang="zh-CN" altLang="en-US" sz="2800" dirty="0" smtClean="0">
                <a:solidFill>
                  <a:schemeClr val="tx1"/>
                </a:solidFill>
                <a:latin typeface="+mn-ea"/>
              </a:rPr>
              <a:t>统计</a:t>
            </a:r>
            <a:r>
              <a:rPr lang="zh-CN" altLang="en-US" sz="2800" dirty="0">
                <a:solidFill>
                  <a:schemeClr val="tx1"/>
                </a:solidFill>
                <a:latin typeface="+mn-ea"/>
              </a:rPr>
              <a:t>指数</a:t>
            </a:r>
            <a:r>
              <a:rPr lang="zh-CN" altLang="en-US" sz="2800" dirty="0" smtClean="0">
                <a:solidFill>
                  <a:schemeClr val="tx1"/>
                </a:solidFill>
                <a:latin typeface="+mn-ea"/>
              </a:rPr>
              <a:t>概述</a:t>
            </a:r>
            <a:endParaRPr lang="en-US" altLang="zh-CN" sz="2800" dirty="0" smtClean="0">
              <a:solidFill>
                <a:schemeClr val="tx1"/>
              </a:solidFill>
              <a:latin typeface="+mn-ea"/>
            </a:endParaRPr>
          </a:p>
          <a:p>
            <a:pPr lvl="4" algn="l">
              <a:buClr>
                <a:srgbClr val="FF0000"/>
              </a:buClr>
            </a:pPr>
            <a:endParaRPr lang="en-US" altLang="zh-CN" sz="2800" dirty="0" smtClean="0">
              <a:solidFill>
                <a:schemeClr val="tx1"/>
              </a:solidFill>
              <a:latin typeface="+mn-ea"/>
            </a:endParaRPr>
          </a:p>
          <a:p>
            <a:pPr marL="2286000" lvl="4" indent="-457200" algn="l">
              <a:buClr>
                <a:srgbClr val="FF0000"/>
              </a:buClr>
              <a:buFont typeface="Wingdings" pitchFamily="2" charset="2"/>
              <a:buChar char="ü"/>
            </a:pPr>
            <a:r>
              <a:rPr lang="zh-CN" altLang="en-US" sz="2800" dirty="0" smtClean="0">
                <a:solidFill>
                  <a:schemeClr val="tx1"/>
                </a:solidFill>
                <a:latin typeface="+mn-ea"/>
              </a:rPr>
              <a:t>统计</a:t>
            </a:r>
            <a:r>
              <a:rPr lang="zh-CN" altLang="en-US" sz="2800" dirty="0">
                <a:solidFill>
                  <a:schemeClr val="tx1"/>
                </a:solidFill>
                <a:latin typeface="+mn-ea"/>
              </a:rPr>
              <a:t>指数的编制</a:t>
            </a:r>
            <a:r>
              <a:rPr lang="zh-CN" altLang="en-US" sz="2800" dirty="0" smtClean="0">
                <a:solidFill>
                  <a:schemeClr val="tx1"/>
                </a:solidFill>
                <a:latin typeface="+mn-ea"/>
              </a:rPr>
              <a:t>方法</a:t>
            </a:r>
            <a:endParaRPr lang="en-US" altLang="zh-CN" sz="2800" dirty="0" smtClean="0">
              <a:solidFill>
                <a:schemeClr val="tx1"/>
              </a:solidFill>
              <a:latin typeface="+mn-ea"/>
            </a:endParaRPr>
          </a:p>
          <a:p>
            <a:pPr marL="2286000" lvl="4" indent="-457200" algn="l">
              <a:buClr>
                <a:srgbClr val="FF0000"/>
              </a:buClr>
              <a:buFont typeface="Wingdings" pitchFamily="2" charset="2"/>
              <a:buChar char="ü"/>
            </a:pPr>
            <a:endParaRPr lang="en-US" altLang="zh-CN" sz="2800" dirty="0" smtClean="0">
              <a:solidFill>
                <a:schemeClr val="tx1"/>
              </a:solidFill>
              <a:latin typeface="+mn-ea"/>
            </a:endParaRPr>
          </a:p>
          <a:p>
            <a:pPr marL="2286000" lvl="4" indent="-457200" algn="l">
              <a:buClr>
                <a:srgbClr val="FF0000"/>
              </a:buClr>
              <a:buFont typeface="Wingdings" pitchFamily="2" charset="2"/>
              <a:buChar char="ü"/>
            </a:pPr>
            <a:r>
              <a:rPr lang="zh-CN" altLang="en-US" sz="2800" dirty="0" smtClean="0">
                <a:solidFill>
                  <a:schemeClr val="tx1"/>
                </a:solidFill>
                <a:latin typeface="+mn-ea"/>
              </a:rPr>
              <a:t>指数因素分析</a:t>
            </a:r>
            <a:endParaRPr lang="en-US" altLang="zh-CN" sz="2800" dirty="0" smtClean="0">
              <a:solidFill>
                <a:schemeClr val="tx1"/>
              </a:solidFill>
              <a:latin typeface="+mn-ea"/>
            </a:endParaRPr>
          </a:p>
          <a:p>
            <a:pPr marL="2286000" lvl="4" indent="-457200" algn="l">
              <a:buClr>
                <a:srgbClr val="FF0000"/>
              </a:buClr>
              <a:buFont typeface="Wingdings" pitchFamily="2" charset="2"/>
              <a:buChar char="ü"/>
            </a:pPr>
            <a:endParaRPr lang="en-US" altLang="zh-CN" sz="2800" dirty="0" smtClean="0">
              <a:solidFill>
                <a:srgbClr val="FF0000"/>
              </a:solidFill>
              <a:latin typeface="+mn-ea"/>
            </a:endParaRPr>
          </a:p>
          <a:p>
            <a:pPr marL="2286000" lvl="4" indent="-457200" algn="l">
              <a:buClr>
                <a:srgbClr val="FF0000"/>
              </a:buClr>
              <a:buFont typeface="Wingdings" pitchFamily="2" charset="2"/>
              <a:buChar char="ü"/>
            </a:pPr>
            <a:r>
              <a:rPr lang="zh-CN" altLang="en-US" sz="2800" dirty="0">
                <a:solidFill>
                  <a:schemeClr val="tx1"/>
                </a:solidFill>
                <a:latin typeface="+mn-ea"/>
              </a:rPr>
              <a:t>经济指数</a:t>
            </a:r>
            <a:r>
              <a:rPr lang="zh-CN" altLang="en-US" sz="2800" dirty="0">
                <a:solidFill>
                  <a:schemeClr val="tx1"/>
                </a:solidFill>
                <a:latin typeface="+mn-ea"/>
              </a:rPr>
              <a:t>的编制和</a:t>
            </a:r>
            <a:r>
              <a:rPr lang="zh-CN" altLang="en-US" sz="2800" dirty="0" smtClean="0">
                <a:solidFill>
                  <a:schemeClr val="tx1"/>
                </a:solidFill>
                <a:latin typeface="+mn-ea"/>
              </a:rPr>
              <a:t>运用</a:t>
            </a:r>
            <a:endParaRPr lang="zh-CN" altLang="zh-CN" sz="2800" dirty="0">
              <a:solidFill>
                <a:schemeClr val="tx1"/>
              </a:solidFill>
              <a:latin typeface="+mn-ea"/>
            </a:endParaRPr>
          </a:p>
          <a:p>
            <a:pPr algn="l">
              <a:buClr>
                <a:srgbClr val="FF0000"/>
              </a:buClr>
            </a:pPr>
            <a:r>
              <a:rPr lang="zh-CN" altLang="en-US" sz="2800" dirty="0" smtClean="0">
                <a:solidFill>
                  <a:schemeClr val="tx1"/>
                </a:solidFill>
              </a:rPr>
              <a:t>             </a:t>
            </a:r>
            <a:endParaRPr lang="en-US" altLang="zh-CN" sz="3200" dirty="0">
              <a:solidFill>
                <a:schemeClr val="tx1"/>
              </a:solidFill>
            </a:endParaRPr>
          </a:p>
          <a:p>
            <a:pPr marL="457200" indent="-457200" algn="l">
              <a:buClr>
                <a:srgbClr val="FF0000"/>
              </a:buClr>
              <a:buFont typeface="Wingdings" pitchFamily="2" charset="2"/>
              <a:buChar char="u"/>
            </a:pPr>
            <a:endParaRPr lang="en-US" altLang="zh-CN" sz="3200" dirty="0">
              <a:solidFill>
                <a:schemeClr val="tx1"/>
              </a:solidFill>
            </a:endParaRPr>
          </a:p>
          <a:p>
            <a:pPr marL="457200" indent="-457200" algn="l">
              <a:buClr>
                <a:srgbClr val="FF0000"/>
              </a:buClr>
              <a:buFont typeface="Wingdings" pitchFamily="2" charset="2"/>
              <a:buChar char="u"/>
            </a:pPr>
            <a:endParaRPr lang="en-US" altLang="zh-CN" sz="3200" dirty="0" smtClean="0">
              <a:solidFill>
                <a:schemeClr val="tx1"/>
              </a:solidFill>
            </a:endParaRPr>
          </a:p>
        </p:txBody>
      </p:sp>
      <p:cxnSp>
        <p:nvCxnSpPr>
          <p:cNvPr id="7" name="直接连接符 6"/>
          <p:cNvCxnSpPr/>
          <p:nvPr/>
        </p:nvCxnSpPr>
        <p:spPr>
          <a:xfrm>
            <a:off x="323528" y="1556792"/>
            <a:ext cx="8568952" cy="0"/>
          </a:xfrm>
          <a:prstGeom prst="line">
            <a:avLst/>
          </a:prstGeom>
          <a:ln w="31750">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62473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 calcmode="lin" valueType="num">
                                      <p:cBhvr additive="base">
                                        <p:cTn id="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barn(inVertical)">
                                      <p:cBhvr>
                                        <p:cTn id="16" dur="500"/>
                                        <p:tgtEl>
                                          <p:spTgt spid="3">
                                            <p:txEl>
                                              <p:pRg st="1" end="1"/>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par>
                                <p:cTn id="20" presetID="16" presetClass="entr" presetSubtype="21"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arn(inVertical)">
                                      <p:cBhvr>
                                        <p:cTn id="22" dur="500"/>
                                        <p:tgtEl>
                                          <p:spTgt spid="3">
                                            <p:txEl>
                                              <p:pRg st="4" end="4"/>
                                            </p:txEl>
                                          </p:spTgt>
                                        </p:tgtEl>
                                      </p:cBhvr>
                                    </p:animEffect>
                                  </p:childTnLst>
                                </p:cTn>
                              </p:par>
                              <p:par>
                                <p:cTn id="23" presetID="16" presetClass="entr" presetSubtype="21"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barn(inVertical)">
                                      <p:cBhvr>
                                        <p:cTn id="25" dur="500"/>
                                        <p:tgtEl>
                                          <p:spTgt spid="3">
                                            <p:txEl>
                                              <p:pRg st="6" end="6"/>
                                            </p:txEl>
                                          </p:spTgt>
                                        </p:tgtEl>
                                      </p:cBhvr>
                                    </p:animEffect>
                                  </p:childTnLst>
                                </p:cTn>
                              </p:par>
                              <p:par>
                                <p:cTn id="26" presetID="16" presetClass="entr" presetSubtype="21"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barn(inVertical)">
                                      <p:cBhvr>
                                        <p:cTn id="2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3"/>
          <p:cNvSpPr>
            <a:spLocks noGrp="1"/>
          </p:cNvSpPr>
          <p:nvPr>
            <p:ph type="sldNum" sz="quarter" idx="12"/>
          </p:nvPr>
        </p:nvSpPr>
        <p:spPr/>
        <p:txBody>
          <a:bodyPr/>
          <a:lstStyle/>
          <a:p>
            <a:fld id="{CF0E12D0-73F4-4F73-946A-0B7536296652}" type="slidenum">
              <a:rPr lang="zh-CN" altLang="en-US"/>
              <a:pPr/>
              <a:t>20</a:t>
            </a:fld>
            <a:endParaRPr lang="en-US" altLang="zh-CN"/>
          </a:p>
        </p:txBody>
      </p:sp>
      <p:graphicFrame>
        <p:nvGraphicFramePr>
          <p:cNvPr id="72707" name="Object 3"/>
          <p:cNvGraphicFramePr>
            <a:graphicFrameLocks noChangeAspect="1"/>
          </p:cNvGraphicFramePr>
          <p:nvPr>
            <p:extLst>
              <p:ext uri="{D42A27DB-BD31-4B8C-83A1-F6EECF244321}">
                <p14:modId xmlns:p14="http://schemas.microsoft.com/office/powerpoint/2010/main" val="2060782452"/>
              </p:ext>
            </p:extLst>
          </p:nvPr>
        </p:nvGraphicFramePr>
        <p:xfrm>
          <a:off x="1042988" y="2219325"/>
          <a:ext cx="3097212" cy="1293813"/>
        </p:xfrm>
        <a:graphic>
          <a:graphicData uri="http://schemas.openxmlformats.org/presentationml/2006/ole">
            <mc:AlternateContent xmlns:mc="http://schemas.openxmlformats.org/markup-compatibility/2006">
              <mc:Choice xmlns:v="urn:schemas-microsoft-com:vml" Requires="v">
                <p:oleObj spid="_x0000_s72836" name="公式" r:id="rId3" imgW="1155600" imgH="482400" progId="Equation.3">
                  <p:embed/>
                </p:oleObj>
              </mc:Choice>
              <mc:Fallback>
                <p:oleObj name="公式" r:id="rId3" imgW="1155600" imgH="4824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2219325"/>
                        <a:ext cx="3097212" cy="1293813"/>
                      </a:xfrm>
                      <a:prstGeom prst="rect">
                        <a:avLst/>
                      </a:prstGeom>
                      <a:solidFill>
                        <a:srgbClr val="008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2708" name="Object 4"/>
          <p:cNvGraphicFramePr>
            <a:graphicFrameLocks noChangeAspect="1"/>
          </p:cNvGraphicFramePr>
          <p:nvPr>
            <p:extLst>
              <p:ext uri="{D42A27DB-BD31-4B8C-83A1-F6EECF244321}">
                <p14:modId xmlns:p14="http://schemas.microsoft.com/office/powerpoint/2010/main" val="544488305"/>
              </p:ext>
            </p:extLst>
          </p:nvPr>
        </p:nvGraphicFramePr>
        <p:xfrm>
          <a:off x="1043608" y="3915494"/>
          <a:ext cx="3168650" cy="1338263"/>
        </p:xfrm>
        <a:graphic>
          <a:graphicData uri="http://schemas.openxmlformats.org/presentationml/2006/ole">
            <mc:AlternateContent xmlns:mc="http://schemas.openxmlformats.org/markup-compatibility/2006">
              <mc:Choice xmlns:v="urn:schemas-microsoft-com:vml" Requires="v">
                <p:oleObj spid="_x0000_s72837" name="公式" r:id="rId5" imgW="1143000" imgH="482400" progId="Equation.3">
                  <p:embed/>
                </p:oleObj>
              </mc:Choice>
              <mc:Fallback>
                <p:oleObj name="公式" r:id="rId5" imgW="1143000" imgH="4824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3608" y="3915494"/>
                        <a:ext cx="3168650" cy="1338263"/>
                      </a:xfrm>
                      <a:prstGeom prst="rect">
                        <a:avLst/>
                      </a:prstGeom>
                      <a:solidFill>
                        <a:srgbClr val="008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709" name="Text Box 5"/>
          <p:cNvSpPr txBox="1">
            <a:spLocks noChangeArrowheads="1"/>
          </p:cNvSpPr>
          <p:nvPr/>
        </p:nvSpPr>
        <p:spPr bwMode="auto">
          <a:xfrm>
            <a:off x="5148064" y="2708920"/>
            <a:ext cx="23764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dirty="0">
                <a:solidFill>
                  <a:srgbClr val="FF33CC"/>
                </a:solidFill>
                <a:ea typeface="楷体_GB2312" pitchFamily="49" charset="-122"/>
              </a:rPr>
              <a:t>拉氏质量指数</a:t>
            </a:r>
          </a:p>
        </p:txBody>
      </p:sp>
      <p:sp>
        <p:nvSpPr>
          <p:cNvPr id="72710" name="Text Box 6"/>
          <p:cNvSpPr txBox="1">
            <a:spLocks noChangeArrowheads="1"/>
          </p:cNvSpPr>
          <p:nvPr/>
        </p:nvSpPr>
        <p:spPr bwMode="auto">
          <a:xfrm>
            <a:off x="5148064" y="4434607"/>
            <a:ext cx="2376488"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800" b="1" dirty="0">
                <a:solidFill>
                  <a:schemeClr val="tx2"/>
                </a:solidFill>
                <a:ea typeface="楷体_GB2312" pitchFamily="49" charset="-122"/>
              </a:rPr>
              <a:t>帕</a:t>
            </a:r>
            <a:r>
              <a:rPr lang="zh-CN" altLang="en-US" sz="2800" b="1" dirty="0" smtClean="0">
                <a:solidFill>
                  <a:schemeClr val="tx2"/>
                </a:solidFill>
                <a:ea typeface="楷体_GB2312" pitchFamily="49" charset="-122"/>
              </a:rPr>
              <a:t>氏</a:t>
            </a:r>
            <a:r>
              <a:rPr lang="zh-CN" altLang="en-US" sz="2800" b="1" dirty="0">
                <a:solidFill>
                  <a:schemeClr val="tx2"/>
                </a:solidFill>
                <a:ea typeface="楷体_GB2312" pitchFamily="49" charset="-122"/>
              </a:rPr>
              <a:t>质量指数</a:t>
            </a:r>
          </a:p>
        </p:txBody>
      </p:sp>
      <p:pic>
        <p:nvPicPr>
          <p:cNvPr id="72713" name="Picture 9" descr="BD14845_"/>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6705600"/>
            <a:ext cx="9144000" cy="1524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2"/>
          <p:cNvSpPr txBox="1">
            <a:spLocks noRot="1" noChangeArrowheads="1"/>
          </p:cNvSpPr>
          <p:nvPr/>
        </p:nvSpPr>
        <p:spPr>
          <a:xfrm>
            <a:off x="301625" y="1484784"/>
            <a:ext cx="8540750" cy="792088"/>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algn="l"/>
            <a:r>
              <a:rPr lang="zh-CN" altLang="en-US" sz="3200" b="1" kern="0" dirty="0" smtClean="0">
                <a:solidFill>
                  <a:schemeClr val="tx1"/>
                </a:solidFill>
                <a:latin typeface="+mn-ea"/>
                <a:ea typeface="+mn-ea"/>
              </a:rPr>
              <a:t>  拉</a:t>
            </a:r>
            <a:r>
              <a:rPr lang="zh-CN" altLang="en-US" sz="3200" b="1" kern="0" dirty="0">
                <a:solidFill>
                  <a:schemeClr val="tx1"/>
                </a:solidFill>
                <a:latin typeface="+mn-ea"/>
                <a:ea typeface="+mn-ea"/>
              </a:rPr>
              <a:t>氏</a:t>
            </a:r>
            <a:r>
              <a:rPr lang="zh-CN" altLang="en-US" sz="3200" b="1" kern="0" dirty="0" smtClean="0">
                <a:solidFill>
                  <a:schemeClr val="tx1"/>
                </a:solidFill>
                <a:latin typeface="+mn-ea"/>
                <a:ea typeface="+mn-ea"/>
              </a:rPr>
              <a:t>指数和帕氏</a:t>
            </a:r>
            <a:r>
              <a:rPr lang="zh-CN" altLang="en-US" sz="3200" b="1" kern="0" dirty="0" smtClean="0">
                <a:solidFill>
                  <a:schemeClr val="tx1"/>
                </a:solidFill>
                <a:latin typeface="+mn-ea"/>
                <a:ea typeface="+mn-ea"/>
              </a:rPr>
              <a:t>指数</a:t>
            </a:r>
            <a:endParaRPr lang="en-US" altLang="zh-CN" sz="3200" b="1" kern="0" dirty="0" smtClean="0">
              <a:solidFill>
                <a:schemeClr val="tx1"/>
              </a:solidFill>
              <a:latin typeface="+mn-ea"/>
              <a:ea typeface="+mn-ea"/>
            </a:endParaRPr>
          </a:p>
        </p:txBody>
      </p:sp>
      <p:sp>
        <p:nvSpPr>
          <p:cNvPr id="9" name="AutoShape 4"/>
          <p:cNvSpPr txBox="1">
            <a:spLocks noChangeArrowheads="1"/>
          </p:cNvSpPr>
          <p:nvPr/>
        </p:nvSpPr>
        <p:spPr bwMode="auto">
          <a:xfrm>
            <a:off x="479670" y="240499"/>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§13.2  </a:t>
            </a:r>
            <a:r>
              <a:rPr lang="zh-CN" altLang="en-US" sz="3200" b="1" dirty="0" smtClean="0">
                <a:solidFill>
                  <a:schemeClr val="tx1"/>
                </a:solidFill>
                <a:latin typeface="Garamond" pitchFamily="18" charset="0"/>
              </a:rPr>
              <a:t>统计指数的编制方法</a:t>
            </a:r>
            <a:endParaRPr lang="zh-CN" altLang="en-US" sz="3200" b="1" dirty="0">
              <a:solidFill>
                <a:schemeClr val="tx1"/>
              </a:solidFill>
              <a:latin typeface="Garamond" pitchFamily="18" charset="0"/>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707"/>
                                        </p:tgtEl>
                                        <p:attrNameLst>
                                          <p:attrName>style.visibility</p:attrName>
                                        </p:attrNameLst>
                                      </p:cBhvr>
                                      <p:to>
                                        <p:strVal val="visible"/>
                                      </p:to>
                                    </p:set>
                                    <p:anim calcmode="lin" valueType="num">
                                      <p:cBhvr additive="base">
                                        <p:cTn id="7" dur="500" fill="hold"/>
                                        <p:tgtEl>
                                          <p:spTgt spid="72707"/>
                                        </p:tgtEl>
                                        <p:attrNameLst>
                                          <p:attrName>ppt_x</p:attrName>
                                        </p:attrNameLst>
                                      </p:cBhvr>
                                      <p:tavLst>
                                        <p:tav tm="0">
                                          <p:val>
                                            <p:strVal val="#ppt_x"/>
                                          </p:val>
                                        </p:tav>
                                        <p:tav tm="100000">
                                          <p:val>
                                            <p:strVal val="#ppt_x"/>
                                          </p:val>
                                        </p:tav>
                                      </p:tavLst>
                                    </p:anim>
                                    <p:anim calcmode="lin" valueType="num">
                                      <p:cBhvr additive="base">
                                        <p:cTn id="8" dur="500" fill="hold"/>
                                        <p:tgtEl>
                                          <p:spTgt spid="7270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2709"/>
                                        </p:tgtEl>
                                        <p:attrNameLst>
                                          <p:attrName>style.visibility</p:attrName>
                                        </p:attrNameLst>
                                      </p:cBhvr>
                                      <p:to>
                                        <p:strVal val="visible"/>
                                      </p:to>
                                    </p:set>
                                    <p:anim calcmode="lin" valueType="num">
                                      <p:cBhvr additive="base">
                                        <p:cTn id="11" dur="500" fill="hold"/>
                                        <p:tgtEl>
                                          <p:spTgt spid="72709"/>
                                        </p:tgtEl>
                                        <p:attrNameLst>
                                          <p:attrName>ppt_x</p:attrName>
                                        </p:attrNameLst>
                                      </p:cBhvr>
                                      <p:tavLst>
                                        <p:tav tm="0">
                                          <p:val>
                                            <p:strVal val="#ppt_x"/>
                                          </p:val>
                                        </p:tav>
                                        <p:tav tm="100000">
                                          <p:val>
                                            <p:strVal val="#ppt_x"/>
                                          </p:val>
                                        </p:tav>
                                      </p:tavLst>
                                    </p:anim>
                                    <p:anim calcmode="lin" valueType="num">
                                      <p:cBhvr additive="base">
                                        <p:cTn id="12" dur="500" fill="hold"/>
                                        <p:tgtEl>
                                          <p:spTgt spid="7270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72708"/>
                                        </p:tgtEl>
                                        <p:attrNameLst>
                                          <p:attrName>style.visibility</p:attrName>
                                        </p:attrNameLst>
                                      </p:cBhvr>
                                      <p:to>
                                        <p:strVal val="visible"/>
                                      </p:to>
                                    </p:set>
                                    <p:animEffect transition="in" filter="randombar(horizontal)">
                                      <p:cBhvr>
                                        <p:cTn id="17" dur="500"/>
                                        <p:tgtEl>
                                          <p:spTgt spid="72708"/>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72710"/>
                                        </p:tgtEl>
                                        <p:attrNameLst>
                                          <p:attrName>style.visibility</p:attrName>
                                        </p:attrNameLst>
                                      </p:cBhvr>
                                      <p:to>
                                        <p:strVal val="visible"/>
                                      </p:to>
                                    </p:set>
                                    <p:animEffect transition="in" filter="randombar(horizontal)">
                                      <p:cBhvr>
                                        <p:cTn id="20" dur="500"/>
                                        <p:tgtEl>
                                          <p:spTgt spid="727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9" grpId="0"/>
      <p:bldP spid="727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90"/>
          <p:cNvSpPr>
            <a:spLocks noGrp="1" noChangeArrowheads="1"/>
          </p:cNvSpPr>
          <p:nvPr>
            <p:ph type="sldNum" sz="quarter" idx="12"/>
          </p:nvPr>
        </p:nvSpPr>
        <p:spPr/>
        <p:txBody>
          <a:bodyPr/>
          <a:lstStyle/>
          <a:p>
            <a:fld id="{222DDD93-737D-4DBB-9747-FD382C409E92}" type="slidenum">
              <a:rPr lang="zh-CN" altLang="en-US"/>
              <a:pPr/>
              <a:t>21</a:t>
            </a:fld>
            <a:endParaRPr lang="en-US" altLang="zh-CN"/>
          </a:p>
        </p:txBody>
      </p:sp>
      <p:pic>
        <p:nvPicPr>
          <p:cNvPr id="73730" name="Picture 2" descr="laspey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268883"/>
            <a:ext cx="3494088" cy="4824413"/>
          </a:xfrm>
          <a:prstGeom prst="rect">
            <a:avLst/>
          </a:prstGeom>
          <a:noFill/>
          <a:extLst>
            <a:ext uri="{909E8E84-426E-40DD-AFC4-6F175D3DCCD1}">
              <a14:hiddenFill xmlns:a14="http://schemas.microsoft.com/office/drawing/2010/main">
                <a:solidFill>
                  <a:srgbClr val="FFFFFF"/>
                </a:solidFill>
              </a14:hiddenFill>
            </a:ext>
          </a:extLst>
        </p:spPr>
      </p:pic>
      <p:sp>
        <p:nvSpPr>
          <p:cNvPr id="73731" name="Text Box 3"/>
          <p:cNvSpPr txBox="1">
            <a:spLocks noChangeArrowheads="1"/>
          </p:cNvSpPr>
          <p:nvPr/>
        </p:nvSpPr>
        <p:spPr bwMode="auto">
          <a:xfrm>
            <a:off x="4644008" y="1618922"/>
            <a:ext cx="4032448"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sz="2400" b="1" dirty="0">
                <a:latin typeface="+mn-ea"/>
                <a:ea typeface="+mn-ea"/>
              </a:rPr>
              <a:t>拉斯贝尔（</a:t>
            </a:r>
            <a:r>
              <a:rPr lang="en-US" altLang="zh-CN" sz="2400" b="1" dirty="0">
                <a:latin typeface="+mn-ea"/>
                <a:ea typeface="+mn-ea"/>
              </a:rPr>
              <a:t>Etienne </a:t>
            </a:r>
            <a:r>
              <a:rPr lang="en-US" altLang="zh-CN" sz="2400" b="1" dirty="0" err="1">
                <a:latin typeface="+mn-ea"/>
                <a:ea typeface="+mn-ea"/>
              </a:rPr>
              <a:t>Laspeyres</a:t>
            </a:r>
            <a:r>
              <a:rPr lang="zh-CN" altLang="en-US" sz="2400" b="1" dirty="0">
                <a:latin typeface="+mn-ea"/>
                <a:ea typeface="+mn-ea"/>
              </a:rPr>
              <a:t>，又译为拉斯佩雷斯），</a:t>
            </a:r>
            <a:r>
              <a:rPr lang="en-US" altLang="zh-CN" sz="2400" b="1" dirty="0">
                <a:latin typeface="+mn-ea"/>
                <a:ea typeface="+mn-ea"/>
              </a:rPr>
              <a:t>1834——1913</a:t>
            </a:r>
            <a:r>
              <a:rPr lang="zh-CN" altLang="en-US" sz="2400" b="1" dirty="0">
                <a:latin typeface="+mn-ea"/>
                <a:ea typeface="+mn-ea"/>
              </a:rPr>
              <a:t>，德国著名经济统计学家，于</a:t>
            </a:r>
            <a:r>
              <a:rPr lang="en-US" altLang="zh-CN" sz="2400" b="1" dirty="0">
                <a:latin typeface="+mn-ea"/>
                <a:ea typeface="+mn-ea"/>
              </a:rPr>
              <a:t>1864</a:t>
            </a:r>
            <a:r>
              <a:rPr lang="zh-CN" altLang="en-US" sz="2400" b="1" dirty="0">
                <a:latin typeface="+mn-ea"/>
                <a:ea typeface="+mn-ea"/>
              </a:rPr>
              <a:t>年提出“基期加权综合指数”的编制方法，人们把这种方法称为“拉氏指数”。</a:t>
            </a:r>
          </a:p>
        </p:txBody>
      </p:sp>
      <p:sp>
        <p:nvSpPr>
          <p:cNvPr id="8" name="Rectangle 2"/>
          <p:cNvSpPr txBox="1">
            <a:spLocks noRot="1" noChangeArrowheads="1"/>
          </p:cNvSpPr>
          <p:nvPr/>
        </p:nvSpPr>
        <p:spPr>
          <a:xfrm>
            <a:off x="298450" y="228600"/>
            <a:ext cx="8540750" cy="11430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kern="0" dirty="0" smtClean="0">
                <a:solidFill>
                  <a:schemeClr val="tx1"/>
                </a:solidFill>
              </a:rPr>
              <a:t>拉斯贝尔简介</a:t>
            </a:r>
            <a:endParaRPr lang="zh-CN" altLang="en-US" b="1" kern="0" dirty="0">
              <a:solidFill>
                <a:schemeClr val="tx1"/>
              </a:solidFill>
            </a:endParaRPr>
          </a:p>
        </p:txBody>
      </p:sp>
      <p:sp>
        <p:nvSpPr>
          <p:cNvPr id="2" name="矩形 1"/>
          <p:cNvSpPr/>
          <p:nvPr/>
        </p:nvSpPr>
        <p:spPr>
          <a:xfrm>
            <a:off x="4534296" y="1266516"/>
            <a:ext cx="4304904" cy="4826780"/>
          </a:xfrm>
          <a:prstGeom prst="rect">
            <a:avLst/>
          </a:prstGeom>
          <a:noFill/>
          <a:ln w="317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67544" y="1266516"/>
            <a:ext cx="3494088" cy="4826780"/>
          </a:xfrm>
          <a:prstGeom prst="rect">
            <a:avLst/>
          </a:prstGeom>
          <a:noFill/>
          <a:ln w="317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3730"/>
                                        </p:tgtEl>
                                        <p:attrNameLst>
                                          <p:attrName>style.visibility</p:attrName>
                                        </p:attrNameLst>
                                      </p:cBhvr>
                                      <p:to>
                                        <p:strVal val="visible"/>
                                      </p:to>
                                    </p:set>
                                    <p:anim calcmode="lin" valueType="num">
                                      <p:cBhvr additive="base">
                                        <p:cTn id="7" dur="500" fill="hold"/>
                                        <p:tgtEl>
                                          <p:spTgt spid="73730"/>
                                        </p:tgtEl>
                                        <p:attrNameLst>
                                          <p:attrName>ppt_x</p:attrName>
                                        </p:attrNameLst>
                                      </p:cBhvr>
                                      <p:tavLst>
                                        <p:tav tm="0">
                                          <p:val>
                                            <p:strVal val="#ppt_x"/>
                                          </p:val>
                                        </p:tav>
                                        <p:tav tm="100000">
                                          <p:val>
                                            <p:strVal val="#ppt_x"/>
                                          </p:val>
                                        </p:tav>
                                      </p:tavLst>
                                    </p:anim>
                                    <p:anim calcmode="lin" valueType="num">
                                      <p:cBhvr additive="base">
                                        <p:cTn id="8" dur="500" fill="hold"/>
                                        <p:tgtEl>
                                          <p:spTgt spid="7373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3731"/>
                                        </p:tgtEl>
                                        <p:attrNameLst>
                                          <p:attrName>style.visibility</p:attrName>
                                        </p:attrNameLst>
                                      </p:cBhvr>
                                      <p:to>
                                        <p:strVal val="visible"/>
                                      </p:to>
                                    </p:set>
                                    <p:anim calcmode="lin" valueType="num">
                                      <p:cBhvr additive="base">
                                        <p:cTn id="15" dur="500" fill="hold"/>
                                        <p:tgtEl>
                                          <p:spTgt spid="73731"/>
                                        </p:tgtEl>
                                        <p:attrNameLst>
                                          <p:attrName>ppt_x</p:attrName>
                                        </p:attrNameLst>
                                      </p:cBhvr>
                                      <p:tavLst>
                                        <p:tav tm="0">
                                          <p:val>
                                            <p:strVal val="#ppt_x"/>
                                          </p:val>
                                        </p:tav>
                                        <p:tav tm="100000">
                                          <p:val>
                                            <p:strVal val="#ppt_x"/>
                                          </p:val>
                                        </p:tav>
                                      </p:tavLst>
                                    </p:anim>
                                    <p:anim calcmode="lin" valueType="num">
                                      <p:cBhvr additive="base">
                                        <p:cTn id="16" dur="500" fill="hold"/>
                                        <p:tgtEl>
                                          <p:spTgt spid="737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190"/>
          <p:cNvSpPr>
            <a:spLocks noGrp="1" noChangeArrowheads="1"/>
          </p:cNvSpPr>
          <p:nvPr>
            <p:ph type="sldNum" sz="quarter" idx="12"/>
          </p:nvPr>
        </p:nvSpPr>
        <p:spPr/>
        <p:txBody>
          <a:bodyPr/>
          <a:lstStyle/>
          <a:p>
            <a:fld id="{CC040024-01A3-4767-9D11-6264513F6ABF}" type="slidenum">
              <a:rPr lang="zh-CN" altLang="en-US"/>
              <a:pPr/>
              <a:t>22</a:t>
            </a:fld>
            <a:endParaRPr lang="en-US" altLang="zh-CN"/>
          </a:p>
        </p:txBody>
      </p:sp>
      <p:pic>
        <p:nvPicPr>
          <p:cNvPr id="74754" name="Picture 2" descr="paasch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687761"/>
            <a:ext cx="3240359" cy="3973264"/>
          </a:xfrm>
          <a:prstGeom prst="rect">
            <a:avLst/>
          </a:prstGeom>
          <a:noFill/>
          <a:extLst>
            <a:ext uri="{909E8E84-426E-40DD-AFC4-6F175D3DCCD1}">
              <a14:hiddenFill xmlns:a14="http://schemas.microsoft.com/office/drawing/2010/main">
                <a:solidFill>
                  <a:srgbClr val="FFFFFF"/>
                </a:solidFill>
              </a14:hiddenFill>
            </a:ext>
          </a:extLst>
        </p:spPr>
      </p:pic>
      <p:sp>
        <p:nvSpPr>
          <p:cNvPr id="74755" name="Text Box 3"/>
          <p:cNvSpPr txBox="1">
            <a:spLocks noChangeArrowheads="1"/>
          </p:cNvSpPr>
          <p:nvPr/>
        </p:nvSpPr>
        <p:spPr bwMode="auto">
          <a:xfrm>
            <a:off x="4643438" y="1687761"/>
            <a:ext cx="3961010" cy="3970318"/>
          </a:xfrm>
          <a:prstGeom prst="rect">
            <a:avLst/>
          </a:prstGeom>
          <a:noFill/>
          <a:ln w="31750">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50000"/>
              </a:spcBef>
            </a:pPr>
            <a:r>
              <a:rPr lang="zh-CN" altLang="en-US" sz="2400" b="1" dirty="0">
                <a:latin typeface="+mn-ea"/>
                <a:ea typeface="+mn-ea"/>
              </a:rPr>
              <a:t>帕</a:t>
            </a:r>
            <a:r>
              <a:rPr lang="zh-CN" altLang="en-US" sz="2400" b="1" dirty="0" smtClean="0">
                <a:latin typeface="+mn-ea"/>
                <a:ea typeface="+mn-ea"/>
              </a:rPr>
              <a:t>许</a:t>
            </a:r>
            <a:r>
              <a:rPr lang="zh-CN" altLang="en-US" sz="2400" b="1" dirty="0">
                <a:latin typeface="+mn-ea"/>
                <a:ea typeface="+mn-ea"/>
              </a:rPr>
              <a:t>（</a:t>
            </a:r>
            <a:r>
              <a:rPr lang="en-US" altLang="zh-CN" sz="2400" b="1" dirty="0">
                <a:latin typeface="+mn-ea"/>
                <a:ea typeface="+mn-ea"/>
              </a:rPr>
              <a:t>Hermann </a:t>
            </a:r>
            <a:r>
              <a:rPr lang="en-US" altLang="zh-CN" sz="2400" b="1" dirty="0" err="1">
                <a:latin typeface="+mn-ea"/>
                <a:ea typeface="+mn-ea"/>
              </a:rPr>
              <a:t>Paasche</a:t>
            </a:r>
            <a:r>
              <a:rPr lang="zh-CN" altLang="en-US" sz="2400" b="1" dirty="0">
                <a:latin typeface="+mn-ea"/>
                <a:ea typeface="+mn-ea"/>
              </a:rPr>
              <a:t>），</a:t>
            </a:r>
            <a:r>
              <a:rPr lang="en-US" altLang="zh-CN" sz="2400" b="1" dirty="0">
                <a:latin typeface="+mn-ea"/>
                <a:ea typeface="+mn-ea"/>
              </a:rPr>
              <a:t>1851——1925</a:t>
            </a:r>
            <a:r>
              <a:rPr lang="zh-CN" altLang="en-US" sz="2400" b="1" dirty="0">
                <a:latin typeface="+mn-ea"/>
                <a:ea typeface="+mn-ea"/>
              </a:rPr>
              <a:t>年，德国著名经济统计学家。在</a:t>
            </a:r>
            <a:r>
              <a:rPr lang="en-US" altLang="zh-CN" sz="2400" b="1" dirty="0">
                <a:latin typeface="+mn-ea"/>
                <a:ea typeface="+mn-ea"/>
              </a:rPr>
              <a:t>1874</a:t>
            </a:r>
            <a:r>
              <a:rPr lang="zh-CN" altLang="en-US" sz="2400" b="1" dirty="0">
                <a:latin typeface="+mn-ea"/>
                <a:ea typeface="+mn-ea"/>
              </a:rPr>
              <a:t>年，年仅</a:t>
            </a:r>
            <a:r>
              <a:rPr lang="en-US" altLang="zh-CN" sz="2400" b="1" dirty="0">
                <a:latin typeface="+mn-ea"/>
                <a:ea typeface="+mn-ea"/>
              </a:rPr>
              <a:t>23</a:t>
            </a:r>
            <a:r>
              <a:rPr lang="zh-CN" altLang="en-US" sz="2400" b="1" dirty="0">
                <a:latin typeface="+mn-ea"/>
                <a:ea typeface="+mn-ea"/>
              </a:rPr>
              <a:t>岁的派许提出了“报告期加权综合指数”编制方法，人们将这种方法称为</a:t>
            </a:r>
            <a:r>
              <a:rPr lang="zh-CN" altLang="en-US" sz="2400" b="1" dirty="0" smtClean="0">
                <a:latin typeface="+mn-ea"/>
                <a:ea typeface="+mn-ea"/>
              </a:rPr>
              <a:t>“帕氏指数”</a:t>
            </a:r>
            <a:r>
              <a:rPr lang="zh-CN" altLang="en-US" sz="2400" b="1" dirty="0">
                <a:latin typeface="+mn-ea"/>
                <a:ea typeface="+mn-ea"/>
              </a:rPr>
              <a:t>。</a:t>
            </a:r>
          </a:p>
        </p:txBody>
      </p:sp>
      <p:sp>
        <p:nvSpPr>
          <p:cNvPr id="8" name="Rectangle 2"/>
          <p:cNvSpPr txBox="1">
            <a:spLocks noRot="1" noChangeArrowheads="1"/>
          </p:cNvSpPr>
          <p:nvPr/>
        </p:nvSpPr>
        <p:spPr>
          <a:xfrm>
            <a:off x="298450" y="228600"/>
            <a:ext cx="8540750" cy="11430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b="1" kern="0" dirty="0">
                <a:solidFill>
                  <a:schemeClr val="tx1"/>
                </a:solidFill>
              </a:rPr>
              <a:t>帕</a:t>
            </a:r>
            <a:r>
              <a:rPr lang="zh-CN" altLang="en-US" b="1" kern="0" dirty="0" smtClean="0">
                <a:solidFill>
                  <a:schemeClr val="tx1"/>
                </a:solidFill>
              </a:rPr>
              <a:t>许</a:t>
            </a:r>
            <a:r>
              <a:rPr lang="zh-CN" altLang="en-US" b="1" kern="0" dirty="0">
                <a:solidFill>
                  <a:schemeClr val="tx1"/>
                </a:solidFill>
              </a:rPr>
              <a:t>简介</a:t>
            </a: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4754"/>
                                        </p:tgtEl>
                                        <p:attrNameLst>
                                          <p:attrName>style.visibility</p:attrName>
                                        </p:attrNameLst>
                                      </p:cBhvr>
                                      <p:to>
                                        <p:strVal val="visible"/>
                                      </p:to>
                                    </p:set>
                                    <p:anim calcmode="lin" valueType="num">
                                      <p:cBhvr additive="base">
                                        <p:cTn id="7" dur="500" fill="hold"/>
                                        <p:tgtEl>
                                          <p:spTgt spid="74754"/>
                                        </p:tgtEl>
                                        <p:attrNameLst>
                                          <p:attrName>ppt_x</p:attrName>
                                        </p:attrNameLst>
                                      </p:cBhvr>
                                      <p:tavLst>
                                        <p:tav tm="0">
                                          <p:val>
                                            <p:strVal val="#ppt_x"/>
                                          </p:val>
                                        </p:tav>
                                        <p:tav tm="100000">
                                          <p:val>
                                            <p:strVal val="#ppt_x"/>
                                          </p:val>
                                        </p:tav>
                                      </p:tavLst>
                                    </p:anim>
                                    <p:anim calcmode="lin" valueType="num">
                                      <p:cBhvr additive="base">
                                        <p:cTn id="8" dur="500" fill="hold"/>
                                        <p:tgtEl>
                                          <p:spTgt spid="7475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4755"/>
                                        </p:tgtEl>
                                        <p:attrNameLst>
                                          <p:attrName>style.visibility</p:attrName>
                                        </p:attrNameLst>
                                      </p:cBhvr>
                                      <p:to>
                                        <p:strVal val="visible"/>
                                      </p:to>
                                    </p:set>
                                    <p:anim calcmode="lin" valueType="num">
                                      <p:cBhvr additive="base">
                                        <p:cTn id="11" dur="500" fill="hold"/>
                                        <p:tgtEl>
                                          <p:spTgt spid="74755"/>
                                        </p:tgtEl>
                                        <p:attrNameLst>
                                          <p:attrName>ppt_x</p:attrName>
                                        </p:attrNameLst>
                                      </p:cBhvr>
                                      <p:tavLst>
                                        <p:tav tm="0">
                                          <p:val>
                                            <p:strVal val="#ppt_x"/>
                                          </p:val>
                                        </p:tav>
                                        <p:tav tm="100000">
                                          <p:val>
                                            <p:strVal val="#ppt_x"/>
                                          </p:val>
                                        </p:tav>
                                      </p:tavLst>
                                    </p:anim>
                                    <p:anim calcmode="lin" valueType="num">
                                      <p:cBhvr additive="base">
                                        <p:cTn id="12" dur="500" fill="hold"/>
                                        <p:tgtEl>
                                          <p:spTgt spid="747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23</a:t>
            </a:fld>
            <a:endParaRPr lang="en-US" altLang="zh-CN"/>
          </a:p>
        </p:txBody>
      </p:sp>
      <p:sp>
        <p:nvSpPr>
          <p:cNvPr id="6" name="Rectangle 2"/>
          <p:cNvSpPr txBox="1">
            <a:spLocks noRot="1" noChangeArrowheads="1"/>
          </p:cNvSpPr>
          <p:nvPr/>
        </p:nvSpPr>
        <p:spPr>
          <a:xfrm>
            <a:off x="298450" y="476672"/>
            <a:ext cx="8540750" cy="11430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sz="3200" b="1" kern="0" dirty="0">
                <a:solidFill>
                  <a:schemeClr val="tx1"/>
                </a:solidFill>
                <a:latin typeface="+mn-ea"/>
                <a:ea typeface="+mn-ea"/>
              </a:rPr>
              <a:t>拉氏指数和帕氏指数的</a:t>
            </a:r>
            <a:r>
              <a:rPr lang="zh-CN" altLang="en-US" sz="3200" b="1" kern="0" dirty="0">
                <a:solidFill>
                  <a:srgbClr val="FF0000"/>
                </a:solidFill>
                <a:latin typeface="+mn-ea"/>
                <a:ea typeface="+mn-ea"/>
              </a:rPr>
              <a:t>区别</a:t>
            </a:r>
          </a:p>
        </p:txBody>
      </p:sp>
      <p:sp>
        <p:nvSpPr>
          <p:cNvPr id="7" name="TextBox 6"/>
          <p:cNvSpPr txBox="1"/>
          <p:nvPr/>
        </p:nvSpPr>
        <p:spPr>
          <a:xfrm>
            <a:off x="333946" y="1371600"/>
            <a:ext cx="8540750" cy="5078313"/>
          </a:xfrm>
          <a:prstGeom prst="rect">
            <a:avLst/>
          </a:prstGeom>
          <a:noFill/>
          <a:ln>
            <a:solidFill>
              <a:schemeClr val="accent2">
                <a:lumMod val="75000"/>
              </a:schemeClr>
            </a:solidFill>
          </a:ln>
        </p:spPr>
        <p:txBody>
          <a:bodyPr wrap="square" rtlCol="0">
            <a:spAutoFit/>
          </a:bodyPr>
          <a:lstStyle/>
          <a:p>
            <a:pPr>
              <a:lnSpc>
                <a:spcPct val="150000"/>
              </a:lnSpc>
            </a:pPr>
            <a:r>
              <a:rPr lang="zh-CN" altLang="en-US" b="1" dirty="0">
                <a:solidFill>
                  <a:srgbClr val="FF0000"/>
                </a:solidFill>
              </a:rPr>
              <a:t> </a:t>
            </a:r>
            <a:r>
              <a:rPr lang="zh-CN" altLang="en-US" sz="2400" b="1" dirty="0">
                <a:solidFill>
                  <a:srgbClr val="FF0000"/>
                </a:solidFill>
                <a:latin typeface="+mn-ea"/>
                <a:ea typeface="+mn-ea"/>
              </a:rPr>
              <a:t>各自选取的同度量因素不同。只有在两种特殊情形下，两者才会恰巧一致：</a:t>
            </a:r>
          </a:p>
          <a:p>
            <a:pPr marL="914400" lvl="1" indent="-457200">
              <a:lnSpc>
                <a:spcPct val="150000"/>
              </a:lnSpc>
              <a:buFont typeface="+mj-lt"/>
              <a:buAutoNum type="alphaLcPeriod"/>
            </a:pPr>
            <a:r>
              <a:rPr lang="zh-CN" altLang="en-US" sz="2400" dirty="0" smtClean="0">
                <a:latin typeface="+mn-ea"/>
                <a:ea typeface="+mn-ea"/>
              </a:rPr>
              <a:t>如果</a:t>
            </a:r>
            <a:r>
              <a:rPr lang="zh-CN" altLang="en-US" sz="2400" dirty="0">
                <a:latin typeface="+mn-ea"/>
                <a:ea typeface="+mn-ea"/>
              </a:rPr>
              <a:t>总体中所有的指数化指标都按相同比例变化</a:t>
            </a:r>
            <a:r>
              <a:rPr lang="en-US" altLang="zh-CN" sz="2400" dirty="0">
                <a:latin typeface="+mn-ea"/>
                <a:ea typeface="+mn-ea"/>
              </a:rPr>
              <a:t>(</a:t>
            </a:r>
            <a:r>
              <a:rPr lang="zh-CN" altLang="en-US" sz="2400" dirty="0">
                <a:latin typeface="+mn-ea"/>
                <a:ea typeface="+mn-ea"/>
              </a:rPr>
              <a:t>即所有个体指数都相等</a:t>
            </a:r>
            <a:r>
              <a:rPr lang="en-US" altLang="zh-CN" sz="2400" dirty="0">
                <a:latin typeface="+mn-ea"/>
                <a:ea typeface="+mn-ea"/>
              </a:rPr>
              <a:t>)</a:t>
            </a:r>
            <a:r>
              <a:rPr lang="zh-CN" altLang="en-US" sz="2400" dirty="0">
                <a:latin typeface="+mn-ea"/>
                <a:ea typeface="+mn-ea"/>
              </a:rPr>
              <a:t>；</a:t>
            </a:r>
          </a:p>
          <a:p>
            <a:pPr marL="914400" lvl="1" indent="-457200">
              <a:lnSpc>
                <a:spcPct val="150000"/>
              </a:lnSpc>
              <a:buFont typeface="+mj-lt"/>
              <a:buAutoNum type="alphaLcPeriod"/>
            </a:pPr>
            <a:r>
              <a:rPr lang="zh-CN" altLang="en-US" sz="2400" dirty="0" smtClean="0">
                <a:latin typeface="+mn-ea"/>
                <a:ea typeface="+mn-ea"/>
              </a:rPr>
              <a:t>如果</a:t>
            </a:r>
            <a:r>
              <a:rPr lang="zh-CN" altLang="en-US" sz="2400" dirty="0">
                <a:latin typeface="+mn-ea"/>
                <a:ea typeface="+mn-ea"/>
              </a:rPr>
              <a:t>总体中所有的同度量因素都按相同比例变化</a:t>
            </a:r>
            <a:r>
              <a:rPr lang="zh-CN" altLang="en-US" sz="2400" dirty="0" smtClean="0">
                <a:latin typeface="+mn-ea"/>
                <a:ea typeface="+mn-ea"/>
              </a:rPr>
              <a:t>。</a:t>
            </a:r>
            <a:endParaRPr lang="zh-CN" altLang="en-US" sz="2400" dirty="0">
              <a:latin typeface="+mn-ea"/>
              <a:ea typeface="+mn-ea"/>
            </a:endParaRPr>
          </a:p>
          <a:p>
            <a:pPr indent="457200">
              <a:lnSpc>
                <a:spcPct val="150000"/>
              </a:lnSpc>
            </a:pPr>
            <a:r>
              <a:rPr lang="zh-CN" altLang="en-US" sz="2400" dirty="0">
                <a:latin typeface="+mn-ea"/>
                <a:ea typeface="+mn-ea"/>
              </a:rPr>
              <a:t>在实际应用中，常采用派氏公式计算价格、成本等质量指数。而派氏数量指数由于包含了价格的变动，意味着按调整后的价格来测定物量的综合变动，这本身不符合计算物量指数的目的，因此派氏数量指数在实际中应用得较少。</a:t>
            </a:r>
            <a:endParaRPr lang="en-US" altLang="zh-CN" sz="2400" dirty="0">
              <a:latin typeface="+mn-ea"/>
              <a:ea typeface="+mn-ea"/>
            </a:endParaRPr>
          </a:p>
        </p:txBody>
      </p:sp>
    </p:spTree>
    <p:extLst>
      <p:ext uri="{BB962C8B-B14F-4D97-AF65-F5344CB8AC3E}">
        <p14:creationId xmlns:p14="http://schemas.microsoft.com/office/powerpoint/2010/main" val="4224107579"/>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24</a:t>
            </a:fld>
            <a:endParaRPr lang="en-US" altLang="zh-CN"/>
          </a:p>
        </p:txBody>
      </p:sp>
      <p:sp>
        <p:nvSpPr>
          <p:cNvPr id="6" name="矩形 5"/>
          <p:cNvSpPr/>
          <p:nvPr/>
        </p:nvSpPr>
        <p:spPr>
          <a:xfrm>
            <a:off x="269550" y="1196752"/>
            <a:ext cx="8496944" cy="2435860"/>
          </a:xfrm>
          <a:prstGeom prst="rect">
            <a:avLst/>
          </a:prstGeom>
        </p:spPr>
        <p:txBody>
          <a:bodyPr wrap="square">
            <a:spAutoFit/>
          </a:bodyPr>
          <a:lstStyle/>
          <a:p>
            <a:pPr indent="457200">
              <a:lnSpc>
                <a:spcPct val="150000"/>
              </a:lnSpc>
            </a:pPr>
            <a:r>
              <a:rPr lang="zh-CN" altLang="en-US" sz="2600" dirty="0">
                <a:latin typeface="+mn-ea"/>
                <a:ea typeface="+mn-ea"/>
              </a:rPr>
              <a:t>假设有某工业企业三种产品产量和价格变动资料如表所示，要求利用拉氏指数和帕氏指数分别编制计算这三种产品的产量总指数和价格总指数，以及由于三种产品产量的变动而增减的产值和价格的变动而增减的产值</a:t>
            </a:r>
            <a:r>
              <a:rPr lang="zh-CN" altLang="en-US" sz="2600" dirty="0" smtClean="0">
                <a:latin typeface="+mn-ea"/>
                <a:ea typeface="+mn-ea"/>
              </a:rPr>
              <a:t>。</a:t>
            </a:r>
            <a:endParaRPr lang="zh-CN" altLang="en-US" sz="2600" dirty="0">
              <a:latin typeface="+mn-ea"/>
              <a:ea typeface="+mn-ea"/>
            </a:endParaRPr>
          </a:p>
        </p:txBody>
      </p:sp>
      <p:graphicFrame>
        <p:nvGraphicFramePr>
          <p:cNvPr id="7" name="表格 6"/>
          <p:cNvGraphicFramePr>
            <a:graphicFrameLocks noGrp="1"/>
          </p:cNvGraphicFramePr>
          <p:nvPr>
            <p:extLst>
              <p:ext uri="{D42A27DB-BD31-4B8C-83A1-F6EECF244321}">
                <p14:modId xmlns:p14="http://schemas.microsoft.com/office/powerpoint/2010/main" val="2056969530"/>
              </p:ext>
            </p:extLst>
          </p:nvPr>
        </p:nvGraphicFramePr>
        <p:xfrm>
          <a:off x="534922" y="3789040"/>
          <a:ext cx="8067805" cy="2545336"/>
        </p:xfrm>
        <a:graphic>
          <a:graphicData uri="http://schemas.openxmlformats.org/drawingml/2006/table">
            <a:tbl>
              <a:tblPr>
                <a:tableStyleId>{5C22544A-7EE6-4342-B048-85BDC9FD1C3A}</a:tableStyleId>
              </a:tblPr>
              <a:tblGrid>
                <a:gridCol w="1280160"/>
                <a:gridCol w="1286336"/>
                <a:gridCol w="1098745"/>
                <a:gridCol w="1580229"/>
                <a:gridCol w="1580229"/>
                <a:gridCol w="1242106"/>
              </a:tblGrid>
              <a:tr h="331269">
                <a:tc rowSpan="2">
                  <a:txBody>
                    <a:bodyPr/>
                    <a:lstStyle/>
                    <a:p>
                      <a:pPr algn="ctr">
                        <a:lnSpc>
                          <a:spcPct val="150000"/>
                        </a:lnSpc>
                        <a:spcAft>
                          <a:spcPts val="0"/>
                        </a:spcAft>
                      </a:pPr>
                      <a:r>
                        <a:rPr lang="zh-CN" sz="2000" kern="100" dirty="0">
                          <a:effectLst/>
                        </a:rPr>
                        <a:t>产品名称</a:t>
                      </a:r>
                      <a:endParaRPr lang="zh-CN" sz="2000" kern="100" dirty="0">
                        <a:effectLst/>
                        <a:latin typeface="宋体" panose="02010600030101010101" pitchFamily="2" charset="-122"/>
                        <a:ea typeface="宋体" panose="02010600030101010101"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rowSpan="2">
                  <a:txBody>
                    <a:bodyPr/>
                    <a:lstStyle/>
                    <a:p>
                      <a:pPr algn="ctr">
                        <a:lnSpc>
                          <a:spcPct val="150000"/>
                        </a:lnSpc>
                        <a:spcAft>
                          <a:spcPts val="0"/>
                        </a:spcAft>
                      </a:pPr>
                      <a:r>
                        <a:rPr lang="zh-CN" sz="2000" kern="100" dirty="0">
                          <a:effectLst/>
                        </a:rPr>
                        <a:t>计量单位</a:t>
                      </a:r>
                      <a:endParaRPr lang="zh-CN" sz="2000" kern="100" dirty="0">
                        <a:effectLst/>
                        <a:latin typeface="宋体" panose="02010600030101010101" pitchFamily="2" charset="-122"/>
                        <a:ea typeface="宋体" panose="02010600030101010101" pitchFamily="2" charset="-122"/>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gridSpan="2">
                  <a:txBody>
                    <a:bodyPr/>
                    <a:lstStyle/>
                    <a:p>
                      <a:pPr algn="ctr">
                        <a:lnSpc>
                          <a:spcPct val="150000"/>
                        </a:lnSpc>
                        <a:spcAft>
                          <a:spcPts val="0"/>
                        </a:spcAft>
                      </a:pPr>
                      <a:r>
                        <a:rPr lang="zh-CN" sz="2000" kern="100" dirty="0">
                          <a:effectLst/>
                        </a:rPr>
                        <a:t>产量</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hMerge="1">
                  <a:txBody>
                    <a:bodyPr/>
                    <a:lstStyle/>
                    <a:p>
                      <a:endParaRPr lang="zh-CN" altLang="en-US"/>
                    </a:p>
                  </a:txBody>
                  <a:tcPr/>
                </a:tc>
                <a:tc gridSpan="2">
                  <a:txBody>
                    <a:bodyPr/>
                    <a:lstStyle/>
                    <a:p>
                      <a:pPr algn="ctr">
                        <a:lnSpc>
                          <a:spcPct val="150000"/>
                        </a:lnSpc>
                        <a:spcAft>
                          <a:spcPts val="0"/>
                        </a:spcAft>
                      </a:pPr>
                      <a:r>
                        <a:rPr lang="zh-CN" sz="2000" kern="100" dirty="0">
                          <a:effectLst/>
                        </a:rPr>
                        <a:t>价格（元）</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hMerge="1">
                  <a:txBody>
                    <a:bodyPr/>
                    <a:lstStyle/>
                    <a:p>
                      <a:endParaRPr lang="zh-CN" altLang="en-US"/>
                    </a:p>
                  </a:txBody>
                  <a:tcPr/>
                </a:tc>
              </a:tr>
              <a:tr h="331269">
                <a:tc vMerge="1">
                  <a:txBody>
                    <a:bodyPr/>
                    <a:lstStyle/>
                    <a:p>
                      <a:endParaRPr lang="zh-CN" altLang="en-US"/>
                    </a:p>
                  </a:txBody>
                  <a:tcPr/>
                </a:tc>
                <a:tc vMerge="1">
                  <a:txBody>
                    <a:bodyPr/>
                    <a:lstStyle/>
                    <a:p>
                      <a:endParaRPr lang="zh-CN" altLang="en-US"/>
                    </a:p>
                  </a:txBody>
                  <a:tcPr/>
                </a:tc>
                <a:tc>
                  <a:txBody>
                    <a:bodyPr/>
                    <a:lstStyle/>
                    <a:p>
                      <a:pPr algn="ctr">
                        <a:lnSpc>
                          <a:spcPct val="150000"/>
                        </a:lnSpc>
                        <a:spcAft>
                          <a:spcPts val="0"/>
                        </a:spcAft>
                      </a:pPr>
                      <a:r>
                        <a:rPr lang="zh-CN" sz="2000" kern="100" dirty="0">
                          <a:effectLst/>
                        </a:rPr>
                        <a:t>基期</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lnSpc>
                          <a:spcPct val="150000"/>
                        </a:lnSpc>
                        <a:spcAft>
                          <a:spcPts val="0"/>
                        </a:spcAft>
                      </a:pPr>
                      <a:r>
                        <a:rPr lang="zh-CN" sz="2000" kern="100" dirty="0">
                          <a:effectLst/>
                        </a:rPr>
                        <a:t>报告期</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lnSpc>
                          <a:spcPct val="150000"/>
                        </a:lnSpc>
                        <a:spcAft>
                          <a:spcPts val="0"/>
                        </a:spcAft>
                      </a:pPr>
                      <a:r>
                        <a:rPr lang="zh-CN" sz="2000" kern="100" dirty="0">
                          <a:effectLst/>
                        </a:rPr>
                        <a:t>基期</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lnSpc>
                          <a:spcPct val="150000"/>
                        </a:lnSpc>
                        <a:spcAft>
                          <a:spcPts val="0"/>
                        </a:spcAft>
                      </a:pPr>
                      <a:r>
                        <a:rPr lang="zh-CN" sz="2000" kern="100" dirty="0">
                          <a:effectLst/>
                        </a:rPr>
                        <a:t>报告期</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1092141">
                <a:tc>
                  <a:txBody>
                    <a:bodyPr/>
                    <a:lstStyle/>
                    <a:p>
                      <a:pPr algn="ctr">
                        <a:lnSpc>
                          <a:spcPct val="150000"/>
                        </a:lnSpc>
                        <a:spcAft>
                          <a:spcPts val="0"/>
                        </a:spcAft>
                      </a:pPr>
                      <a:r>
                        <a:rPr lang="zh-CN" sz="2000" kern="100" dirty="0">
                          <a:effectLst/>
                        </a:rPr>
                        <a:t>甲</a:t>
                      </a:r>
                    </a:p>
                    <a:p>
                      <a:pPr algn="ctr">
                        <a:lnSpc>
                          <a:spcPct val="150000"/>
                        </a:lnSpc>
                        <a:spcAft>
                          <a:spcPts val="0"/>
                        </a:spcAft>
                      </a:pPr>
                      <a:r>
                        <a:rPr lang="zh-CN" sz="2000" kern="100" dirty="0">
                          <a:effectLst/>
                        </a:rPr>
                        <a:t>乙</a:t>
                      </a:r>
                    </a:p>
                    <a:p>
                      <a:pPr algn="ctr">
                        <a:lnSpc>
                          <a:spcPct val="150000"/>
                        </a:lnSpc>
                        <a:spcAft>
                          <a:spcPts val="0"/>
                        </a:spcAft>
                      </a:pPr>
                      <a:r>
                        <a:rPr lang="zh-CN" sz="2000" kern="100" dirty="0">
                          <a:effectLst/>
                        </a:rPr>
                        <a:t>丙</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ctr">
                        <a:lnSpc>
                          <a:spcPct val="150000"/>
                        </a:lnSpc>
                        <a:spcAft>
                          <a:spcPts val="0"/>
                        </a:spcAft>
                      </a:pPr>
                      <a:r>
                        <a:rPr lang="zh-CN" sz="2000" kern="100" dirty="0">
                          <a:effectLst/>
                        </a:rPr>
                        <a:t>个</a:t>
                      </a:r>
                    </a:p>
                    <a:p>
                      <a:pPr algn="ctr">
                        <a:lnSpc>
                          <a:spcPct val="150000"/>
                        </a:lnSpc>
                        <a:spcAft>
                          <a:spcPts val="0"/>
                        </a:spcAft>
                      </a:pPr>
                      <a:r>
                        <a:rPr lang="zh-CN" sz="2000" kern="100" dirty="0">
                          <a:effectLst/>
                        </a:rPr>
                        <a:t>公斤</a:t>
                      </a:r>
                    </a:p>
                    <a:p>
                      <a:pPr algn="ctr">
                        <a:lnSpc>
                          <a:spcPct val="150000"/>
                        </a:lnSpc>
                        <a:spcAft>
                          <a:spcPts val="0"/>
                        </a:spcAft>
                      </a:pPr>
                      <a:r>
                        <a:rPr lang="zh-CN" sz="2000" kern="100" dirty="0">
                          <a:effectLst/>
                        </a:rPr>
                        <a:t>件</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pPr algn="ctr">
                        <a:lnSpc>
                          <a:spcPct val="150000"/>
                        </a:lnSpc>
                        <a:spcAft>
                          <a:spcPts val="0"/>
                        </a:spcAft>
                      </a:pPr>
                      <a:r>
                        <a:rPr lang="en-US" sz="2000" kern="100" dirty="0">
                          <a:effectLst/>
                        </a:rPr>
                        <a:t>200</a:t>
                      </a:r>
                      <a:endParaRPr lang="zh-CN" sz="2000" kern="100" dirty="0">
                        <a:effectLst/>
                      </a:endParaRPr>
                    </a:p>
                    <a:p>
                      <a:pPr algn="ctr">
                        <a:lnSpc>
                          <a:spcPct val="150000"/>
                        </a:lnSpc>
                        <a:spcAft>
                          <a:spcPts val="0"/>
                        </a:spcAft>
                      </a:pPr>
                      <a:r>
                        <a:rPr lang="en-US" sz="2000" kern="100" dirty="0">
                          <a:effectLst/>
                        </a:rPr>
                        <a:t>400</a:t>
                      </a:r>
                      <a:endParaRPr lang="zh-CN" sz="2000" kern="100" dirty="0">
                        <a:effectLst/>
                      </a:endParaRPr>
                    </a:p>
                    <a:p>
                      <a:pPr algn="ctr">
                        <a:lnSpc>
                          <a:spcPct val="150000"/>
                        </a:lnSpc>
                        <a:spcAft>
                          <a:spcPts val="0"/>
                        </a:spcAft>
                      </a:pPr>
                      <a:r>
                        <a:rPr lang="en-US" sz="2000" kern="100" dirty="0">
                          <a:effectLst/>
                        </a:rPr>
                        <a:t>100</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lnSpc>
                          <a:spcPct val="150000"/>
                        </a:lnSpc>
                        <a:spcAft>
                          <a:spcPts val="0"/>
                        </a:spcAft>
                      </a:pPr>
                      <a:r>
                        <a:rPr lang="en-US" sz="2000" kern="100" dirty="0">
                          <a:effectLst/>
                        </a:rPr>
                        <a:t>350</a:t>
                      </a:r>
                      <a:endParaRPr lang="zh-CN" sz="2000" kern="100" dirty="0">
                        <a:effectLst/>
                      </a:endParaRPr>
                    </a:p>
                    <a:p>
                      <a:pPr algn="ctr">
                        <a:lnSpc>
                          <a:spcPct val="150000"/>
                        </a:lnSpc>
                        <a:spcAft>
                          <a:spcPts val="0"/>
                        </a:spcAft>
                      </a:pPr>
                      <a:r>
                        <a:rPr lang="en-US" sz="2000" kern="100" dirty="0">
                          <a:effectLst/>
                        </a:rPr>
                        <a:t>500</a:t>
                      </a:r>
                      <a:endParaRPr lang="zh-CN" sz="2000" kern="100" dirty="0">
                        <a:effectLst/>
                      </a:endParaRPr>
                    </a:p>
                    <a:p>
                      <a:pPr algn="ctr">
                        <a:lnSpc>
                          <a:spcPct val="150000"/>
                        </a:lnSpc>
                        <a:spcAft>
                          <a:spcPts val="0"/>
                        </a:spcAft>
                      </a:pPr>
                      <a:r>
                        <a:rPr lang="en-US" sz="2000" kern="100" dirty="0">
                          <a:effectLst/>
                        </a:rPr>
                        <a:t>80</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lnSpc>
                          <a:spcPct val="150000"/>
                        </a:lnSpc>
                        <a:spcAft>
                          <a:spcPts val="0"/>
                        </a:spcAft>
                      </a:pPr>
                      <a:r>
                        <a:rPr lang="en-US" sz="2000" kern="100" dirty="0">
                          <a:effectLst/>
                        </a:rPr>
                        <a:t>8</a:t>
                      </a:r>
                      <a:endParaRPr lang="zh-CN" sz="2000" kern="100" dirty="0">
                        <a:effectLst/>
                      </a:endParaRPr>
                    </a:p>
                    <a:p>
                      <a:pPr algn="ctr">
                        <a:lnSpc>
                          <a:spcPct val="150000"/>
                        </a:lnSpc>
                        <a:spcAft>
                          <a:spcPts val="0"/>
                        </a:spcAft>
                      </a:pPr>
                      <a:r>
                        <a:rPr lang="en-US" sz="2000" kern="100" dirty="0">
                          <a:effectLst/>
                        </a:rPr>
                        <a:t>12</a:t>
                      </a:r>
                      <a:endParaRPr lang="zh-CN" sz="2000" kern="100" dirty="0">
                        <a:effectLst/>
                      </a:endParaRPr>
                    </a:p>
                    <a:p>
                      <a:pPr algn="ctr">
                        <a:lnSpc>
                          <a:spcPct val="150000"/>
                        </a:lnSpc>
                        <a:spcAft>
                          <a:spcPts val="0"/>
                        </a:spcAft>
                      </a:pPr>
                      <a:r>
                        <a:rPr lang="en-US" sz="2000" kern="100" dirty="0">
                          <a:effectLst/>
                        </a:rPr>
                        <a:t>6</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lnSpc>
                          <a:spcPct val="150000"/>
                        </a:lnSpc>
                        <a:spcAft>
                          <a:spcPts val="0"/>
                        </a:spcAft>
                      </a:pPr>
                      <a:r>
                        <a:rPr lang="en-US" sz="2000" kern="100" dirty="0">
                          <a:effectLst/>
                        </a:rPr>
                        <a:t>6</a:t>
                      </a:r>
                      <a:endParaRPr lang="zh-CN" sz="2000" kern="100" dirty="0">
                        <a:effectLst/>
                      </a:endParaRPr>
                    </a:p>
                    <a:p>
                      <a:pPr algn="ctr">
                        <a:lnSpc>
                          <a:spcPct val="150000"/>
                        </a:lnSpc>
                        <a:spcAft>
                          <a:spcPts val="0"/>
                        </a:spcAft>
                      </a:pPr>
                      <a:r>
                        <a:rPr lang="en-US" sz="2000" kern="100" dirty="0">
                          <a:effectLst/>
                        </a:rPr>
                        <a:t>10</a:t>
                      </a:r>
                      <a:endParaRPr lang="zh-CN" sz="2000" kern="100" dirty="0">
                        <a:effectLst/>
                      </a:endParaRPr>
                    </a:p>
                    <a:p>
                      <a:pPr algn="ctr">
                        <a:lnSpc>
                          <a:spcPct val="150000"/>
                        </a:lnSpc>
                        <a:spcAft>
                          <a:spcPts val="0"/>
                        </a:spcAft>
                      </a:pPr>
                      <a:r>
                        <a:rPr lang="en-US" sz="2000" kern="100" dirty="0">
                          <a:effectLst/>
                        </a:rPr>
                        <a:t>8</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C000"/>
                    </a:solidFill>
                  </a:tcPr>
                </a:tc>
              </a:tr>
              <a:tr h="333552">
                <a:tc>
                  <a:txBody>
                    <a:bodyPr/>
                    <a:lstStyle/>
                    <a:p>
                      <a:pPr algn="ctr">
                        <a:lnSpc>
                          <a:spcPct val="150000"/>
                        </a:lnSpc>
                        <a:spcAft>
                          <a:spcPts val="0"/>
                        </a:spcAft>
                      </a:pPr>
                      <a:r>
                        <a:rPr lang="zh-CN" sz="2000" kern="100" dirty="0">
                          <a:effectLst/>
                        </a:rPr>
                        <a:t>合计</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zh-CN" sz="2000" kern="100" dirty="0">
                          <a:effectLst/>
                        </a:rPr>
                        <a:t>　</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000" kern="100" dirty="0">
                          <a:effectLst/>
                        </a:rPr>
                        <a:t>-</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000" kern="100" dirty="0">
                          <a:effectLst/>
                        </a:rPr>
                        <a:t>-</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000" kern="100" dirty="0">
                          <a:effectLst/>
                        </a:rPr>
                        <a:t>-</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2000" kern="100" dirty="0">
                          <a:effectLst/>
                        </a:rPr>
                        <a:t>- -</a:t>
                      </a:r>
                      <a:endParaRPr lang="zh-CN" sz="2000" kern="100" dirty="0">
                        <a:effectLst/>
                        <a:latin typeface="宋体" panose="02010600030101010101" pitchFamily="2" charset="-122"/>
                        <a:ea typeface="宋体" panose="02010600030101010101" pitchFamily="2" charset="-122"/>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Rectangle 2"/>
          <p:cNvSpPr txBox="1">
            <a:spLocks noRot="1" noChangeArrowheads="1"/>
          </p:cNvSpPr>
          <p:nvPr/>
        </p:nvSpPr>
        <p:spPr>
          <a:xfrm>
            <a:off x="298450" y="485800"/>
            <a:ext cx="8540750" cy="11430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r>
              <a:rPr lang="zh-CN" altLang="en-US" sz="3200" b="1" kern="0" dirty="0">
                <a:solidFill>
                  <a:schemeClr val="tx1"/>
                </a:solidFill>
                <a:latin typeface="+mn-ea"/>
                <a:ea typeface="+mn-ea"/>
              </a:rPr>
              <a:t>拉氏指数和帕氏指数</a:t>
            </a:r>
            <a:r>
              <a:rPr lang="zh-CN" altLang="en-US" sz="3200" b="1" kern="0" dirty="0" smtClean="0">
                <a:solidFill>
                  <a:schemeClr val="tx1"/>
                </a:solidFill>
                <a:latin typeface="+mn-ea"/>
                <a:ea typeface="+mn-ea"/>
              </a:rPr>
              <a:t>的</a:t>
            </a:r>
            <a:r>
              <a:rPr lang="zh-CN" altLang="en-US" sz="3200" b="1" kern="0" dirty="0">
                <a:solidFill>
                  <a:srgbClr val="FF0000"/>
                </a:solidFill>
                <a:latin typeface="+mn-ea"/>
                <a:ea typeface="+mn-ea"/>
              </a:rPr>
              <a:t>计算</a:t>
            </a:r>
          </a:p>
        </p:txBody>
      </p:sp>
    </p:spTree>
    <p:extLst>
      <p:ext uri="{BB962C8B-B14F-4D97-AF65-F5344CB8AC3E}">
        <p14:creationId xmlns:p14="http://schemas.microsoft.com/office/powerpoint/2010/main" val="222690253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25</a:t>
            </a:fld>
            <a:endParaRPr lang="en-US" altLang="zh-CN"/>
          </a:p>
        </p:txBody>
      </p:sp>
      <p:sp>
        <p:nvSpPr>
          <p:cNvPr id="7" name="TextBox 6"/>
          <p:cNvSpPr txBox="1"/>
          <p:nvPr/>
        </p:nvSpPr>
        <p:spPr>
          <a:xfrm>
            <a:off x="500372" y="1052736"/>
            <a:ext cx="8464115" cy="5863144"/>
          </a:xfrm>
          <a:prstGeom prst="rect">
            <a:avLst/>
          </a:prstGeom>
          <a:noFill/>
        </p:spPr>
        <p:txBody>
          <a:bodyPr wrap="square" rtlCol="0">
            <a:spAutoFit/>
          </a:bodyPr>
          <a:lstStyle/>
          <a:p>
            <a:pPr>
              <a:lnSpc>
                <a:spcPct val="150000"/>
              </a:lnSpc>
            </a:pPr>
            <a:r>
              <a:rPr lang="zh-CN" altLang="en-US" sz="2600" b="1" dirty="0">
                <a:solidFill>
                  <a:srgbClr val="FF0000"/>
                </a:solidFill>
                <a:latin typeface="+mn-ea"/>
                <a:ea typeface="+mn-ea"/>
              </a:rPr>
              <a:t>概念</a:t>
            </a:r>
          </a:p>
          <a:p>
            <a:pPr indent="457200">
              <a:lnSpc>
                <a:spcPct val="150000"/>
              </a:lnSpc>
            </a:pPr>
            <a:r>
              <a:rPr lang="zh-CN" altLang="en-US" sz="2600" dirty="0">
                <a:latin typeface="+mn-ea"/>
                <a:ea typeface="+mn-ea"/>
              </a:rPr>
              <a:t>是通过个体指数采用加权算术平均数或加权调和平均数编制总指数的一种方法。</a:t>
            </a:r>
          </a:p>
          <a:p>
            <a:pPr>
              <a:lnSpc>
                <a:spcPct val="150000"/>
              </a:lnSpc>
            </a:pPr>
            <a:r>
              <a:rPr lang="zh-CN" altLang="en-US" sz="2600" b="1" dirty="0">
                <a:solidFill>
                  <a:srgbClr val="FF0000"/>
                </a:solidFill>
                <a:latin typeface="+mn-ea"/>
                <a:ea typeface="+mn-ea"/>
              </a:rPr>
              <a:t>基本方法</a:t>
            </a:r>
          </a:p>
          <a:p>
            <a:pPr marL="457200" indent="-457200">
              <a:lnSpc>
                <a:spcPct val="150000"/>
              </a:lnSpc>
              <a:buFont typeface="+mj-ea"/>
              <a:buAutoNum type="circleNumDbPlain"/>
            </a:pPr>
            <a:r>
              <a:rPr lang="zh-CN" altLang="en-US" sz="2400" dirty="0">
                <a:latin typeface="+mn-ea"/>
                <a:ea typeface="+mn-ea"/>
              </a:rPr>
              <a:t>平均指数编制的基本方法是“先对比，后平均”。</a:t>
            </a:r>
          </a:p>
          <a:p>
            <a:pPr marL="457200" indent="-457200">
              <a:lnSpc>
                <a:spcPct val="150000"/>
              </a:lnSpc>
              <a:buFont typeface="+mj-ea"/>
              <a:buAutoNum type="circleNumDbPlain"/>
            </a:pPr>
            <a:r>
              <a:rPr lang="zh-CN" altLang="en-US" sz="2400" dirty="0">
                <a:latin typeface="+mn-ea"/>
                <a:ea typeface="+mn-ea"/>
              </a:rPr>
              <a:t>“后平均”则是指将个体指数赋予适当的权数</a:t>
            </a:r>
            <a:r>
              <a:rPr lang="en-US" altLang="zh-CN" sz="2400" dirty="0">
                <a:latin typeface="+mn-ea"/>
                <a:ea typeface="+mn-ea"/>
              </a:rPr>
              <a:t>p0q0</a:t>
            </a:r>
            <a:r>
              <a:rPr lang="zh-CN" altLang="en-US" sz="2400" dirty="0">
                <a:latin typeface="+mn-ea"/>
                <a:ea typeface="+mn-ea"/>
              </a:rPr>
              <a:t>或</a:t>
            </a:r>
            <a:r>
              <a:rPr lang="en-US" altLang="zh-CN" sz="2400" dirty="0">
                <a:latin typeface="+mn-ea"/>
                <a:ea typeface="+mn-ea"/>
              </a:rPr>
              <a:t>p1q1</a:t>
            </a:r>
            <a:r>
              <a:rPr lang="zh-CN" altLang="en-US" sz="2400" dirty="0">
                <a:latin typeface="+mn-ea"/>
                <a:ea typeface="+mn-ea"/>
              </a:rPr>
              <a:t>，加权平均得到总指数。</a:t>
            </a:r>
            <a:endParaRPr lang="zh-CN" altLang="en-US" sz="2600" dirty="0">
              <a:latin typeface="+mn-ea"/>
              <a:ea typeface="+mn-ea"/>
            </a:endParaRPr>
          </a:p>
          <a:p>
            <a:pPr>
              <a:lnSpc>
                <a:spcPct val="150000"/>
              </a:lnSpc>
            </a:pPr>
            <a:r>
              <a:rPr lang="zh-CN" altLang="en-US" sz="2600" b="1" dirty="0">
                <a:solidFill>
                  <a:srgbClr val="FF0000"/>
                </a:solidFill>
                <a:latin typeface="+mn-ea"/>
                <a:ea typeface="+mn-ea"/>
              </a:rPr>
              <a:t>特点</a:t>
            </a:r>
          </a:p>
          <a:p>
            <a:pPr marL="457200" indent="-457200">
              <a:lnSpc>
                <a:spcPct val="150000"/>
              </a:lnSpc>
              <a:buFont typeface="+mj-lt"/>
              <a:buAutoNum type="alphaLcPeriod"/>
            </a:pPr>
            <a:r>
              <a:rPr lang="zh-CN" altLang="en-US" sz="2400" dirty="0">
                <a:latin typeface="+mn-ea"/>
                <a:ea typeface="+mn-ea"/>
              </a:rPr>
              <a:t>平均指数是总指数中的一种，两者既有联系又有区别。</a:t>
            </a:r>
          </a:p>
          <a:p>
            <a:pPr marL="457200" indent="-457200">
              <a:lnSpc>
                <a:spcPct val="150000"/>
              </a:lnSpc>
              <a:buFont typeface="+mj-lt"/>
              <a:buAutoNum type="alphaLcPeriod"/>
            </a:pPr>
            <a:r>
              <a:rPr lang="zh-CN" altLang="en-US" sz="2400" dirty="0">
                <a:latin typeface="+mn-ea"/>
                <a:ea typeface="+mn-ea"/>
              </a:rPr>
              <a:t>公式是变形关系；两者出发点不同</a:t>
            </a:r>
          </a:p>
        </p:txBody>
      </p:sp>
      <p:sp>
        <p:nvSpPr>
          <p:cNvPr id="8" name="Rectangle 2"/>
          <p:cNvSpPr txBox="1">
            <a:spLocks noRot="1" noChangeArrowheads="1"/>
          </p:cNvSpPr>
          <p:nvPr/>
        </p:nvSpPr>
        <p:spPr>
          <a:xfrm>
            <a:off x="500373" y="476672"/>
            <a:ext cx="5328592" cy="73113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buClr>
                <a:srgbClr val="FF0000"/>
              </a:buClr>
              <a:buFont typeface="Wingdings" pitchFamily="2" charset="2"/>
              <a:buChar char="p"/>
            </a:pPr>
            <a:r>
              <a:rPr lang="en-US" altLang="zh-CN" sz="2800" dirty="0" smtClean="0">
                <a:solidFill>
                  <a:schemeClr val="tx1"/>
                </a:solidFill>
                <a:latin typeface="+mn-ea"/>
                <a:ea typeface="+mn-ea"/>
              </a:rPr>
              <a:t>13.2.4  </a:t>
            </a:r>
            <a:r>
              <a:rPr lang="zh-CN" altLang="en-US" sz="2800" dirty="0">
                <a:solidFill>
                  <a:schemeClr val="tx1"/>
                </a:solidFill>
                <a:latin typeface="+mn-ea"/>
                <a:ea typeface="+mn-ea"/>
              </a:rPr>
              <a:t>平均</a:t>
            </a:r>
            <a:r>
              <a:rPr lang="zh-CN" altLang="en-US" sz="2800" dirty="0" smtClean="0">
                <a:solidFill>
                  <a:schemeClr val="tx1"/>
                </a:solidFill>
                <a:latin typeface="+mn-ea"/>
                <a:ea typeface="+mn-ea"/>
              </a:rPr>
              <a:t>指数的编制原理</a:t>
            </a:r>
            <a:endParaRPr lang="zh-CN" altLang="en-US" sz="2800" dirty="0">
              <a:solidFill>
                <a:schemeClr val="tx1"/>
              </a:solidFill>
              <a:latin typeface="+mn-ea"/>
              <a:ea typeface="+mn-ea"/>
            </a:endParaRPr>
          </a:p>
        </p:txBody>
      </p:sp>
    </p:spTree>
    <p:extLst>
      <p:ext uri="{BB962C8B-B14F-4D97-AF65-F5344CB8AC3E}">
        <p14:creationId xmlns:p14="http://schemas.microsoft.com/office/powerpoint/2010/main" val="328413377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barn(inVertical)">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Effect transition="in" filter="circle(in)">
                                      <p:cBhvr>
                                        <p:cTn id="12" dur="2000"/>
                                        <p:tgtEl>
                                          <p:spTgt spid="7">
                                            <p:txEl>
                                              <p:pRg st="3" end="3"/>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Effect transition="in" filter="circle(in)">
                                      <p:cBhvr>
                                        <p:cTn id="15" dur="2000"/>
                                        <p:tgtEl>
                                          <p:spTgt spid="7">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7">
                                            <p:txEl>
                                              <p:pRg st="6" end="6"/>
                                            </p:txEl>
                                          </p:spTgt>
                                        </p:tgtEl>
                                        <p:attrNameLst>
                                          <p:attrName>style.visibility</p:attrName>
                                        </p:attrNameLst>
                                      </p:cBhvr>
                                      <p:to>
                                        <p:strVal val="visible"/>
                                      </p:to>
                                    </p:set>
                                    <p:animEffect transition="in" filter="randombar(horizontal)">
                                      <p:cBhvr>
                                        <p:cTn id="20" dur="500"/>
                                        <p:tgtEl>
                                          <p:spTgt spid="7">
                                            <p:txEl>
                                              <p:pRg st="6" end="6"/>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animEffect transition="in" filter="randombar(horizontal)">
                                      <p:cBhvr>
                                        <p:cTn id="23"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标题 1"/>
          <p:cNvSpPr>
            <a:spLocks noGrp="1"/>
          </p:cNvSpPr>
          <p:nvPr>
            <p:ph type="title"/>
          </p:nvPr>
        </p:nvSpPr>
        <p:spPr>
          <a:xfrm>
            <a:off x="298450" y="1925960"/>
            <a:ext cx="8540750" cy="1143000"/>
          </a:xfrm>
        </p:spPr>
        <p:txBody>
          <a:bodyPr/>
          <a:lstStyle/>
          <a:p>
            <a:r>
              <a:rPr lang="zh-CN" altLang="en-US" dirty="0" smtClean="0"/>
              <a:t>第三节</a:t>
            </a:r>
            <a:endParaRPr lang="zh-CN" altLang="en-US" dirty="0"/>
          </a:p>
        </p:txBody>
      </p:sp>
      <p:sp>
        <p:nvSpPr>
          <p:cNvPr id="11" name="灯片编号占位符 6"/>
          <p:cNvSpPr>
            <a:spLocks noGrp="1"/>
          </p:cNvSpPr>
          <p:nvPr>
            <p:ph type="sldNum" sz="quarter" idx="12"/>
          </p:nvPr>
        </p:nvSpPr>
        <p:spPr/>
        <p:txBody>
          <a:bodyPr/>
          <a:lstStyle/>
          <a:p>
            <a:fld id="{898D5D04-3090-4E70-A973-05060AA3F4D7}" type="slidenum">
              <a:rPr lang="zh-CN" altLang="en-US"/>
              <a:pPr/>
              <a:t>26</a:t>
            </a:fld>
            <a:endParaRPr lang="en-US" altLang="zh-CN"/>
          </a:p>
        </p:txBody>
      </p:sp>
      <p:sp>
        <p:nvSpPr>
          <p:cNvPr id="138245" name="Rectangle 5"/>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8247" name="Rectangle 7"/>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8255" name="Rectangle 15"/>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8257" name="Rectangle 17"/>
          <p:cNvSpPr>
            <a:spLocks noChangeArrowheads="1"/>
          </p:cNvSpPr>
          <p:nvPr/>
        </p:nvSpPr>
        <p:spPr bwMode="auto">
          <a:xfrm>
            <a:off x="-468313" y="3357563"/>
            <a:ext cx="9144001"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8259" name="Rectangle 19"/>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38261" name="Rectangle 21"/>
          <p:cNvSpPr>
            <a:spLocks noChangeArrowheads="1"/>
          </p:cNvSpPr>
          <p:nvPr/>
        </p:nvSpPr>
        <p:spPr bwMode="auto">
          <a:xfrm>
            <a:off x="0" y="33004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sp>
        <p:nvSpPr>
          <p:cNvPr id="14" name="矩形 13"/>
          <p:cNvSpPr/>
          <p:nvPr/>
        </p:nvSpPr>
        <p:spPr>
          <a:xfrm>
            <a:off x="-1" y="2721113"/>
            <a:ext cx="9144001" cy="830997"/>
          </a:xfrm>
          <a:prstGeom prst="rect">
            <a:avLst/>
          </a:prstGeom>
        </p:spPr>
        <p:txBody>
          <a:bodyPr wrap="square">
            <a:spAutoFit/>
          </a:bodyPr>
          <a:lstStyle/>
          <a:p>
            <a:pPr algn="ctr"/>
            <a:r>
              <a:rPr lang="en-US" altLang="zh-CN" sz="4800" b="1" dirty="0" smtClean="0">
                <a:latin typeface="+mn-lt"/>
                <a:ea typeface="+mn-ea"/>
              </a:rPr>
              <a:t>13.3   </a:t>
            </a:r>
            <a:r>
              <a:rPr lang="zh-CN" altLang="en-US" sz="4400" dirty="0" smtClean="0">
                <a:latin typeface="+mn-lt"/>
                <a:ea typeface="+mn-ea"/>
              </a:rPr>
              <a:t>指数因素分析</a:t>
            </a:r>
            <a:endParaRPr lang="zh-CN" altLang="en-US" sz="4400" dirty="0">
              <a:latin typeface="+mn-lt"/>
              <a:ea typeface="+mn-ea"/>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27</a:t>
            </a:fld>
            <a:endParaRPr lang="en-US" altLang="zh-CN"/>
          </a:p>
        </p:txBody>
      </p:sp>
      <p:sp>
        <p:nvSpPr>
          <p:cNvPr id="6" name="Rectangle 2"/>
          <p:cNvSpPr txBox="1">
            <a:spLocks noRot="1" noChangeArrowheads="1"/>
          </p:cNvSpPr>
          <p:nvPr/>
        </p:nvSpPr>
        <p:spPr>
          <a:xfrm>
            <a:off x="337629" y="1541824"/>
            <a:ext cx="8540750" cy="5715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marL="457200" indent="-457200" algn="l">
              <a:buClr>
                <a:srgbClr val="FF0000"/>
              </a:buClr>
              <a:buFont typeface="Wingdings" pitchFamily="2" charset="2"/>
              <a:buChar char="ü"/>
            </a:pPr>
            <a:r>
              <a:rPr lang="en-US" altLang="zh-CN" sz="2800" kern="0" dirty="0" smtClean="0">
                <a:solidFill>
                  <a:schemeClr val="tx1"/>
                </a:solidFill>
                <a:latin typeface="+mn-ea"/>
                <a:ea typeface="+mn-ea"/>
              </a:rPr>
              <a:t>13.3.1  </a:t>
            </a:r>
            <a:r>
              <a:rPr lang="zh-CN" altLang="en-US" sz="2800" kern="0" dirty="0" smtClean="0">
                <a:solidFill>
                  <a:schemeClr val="tx1"/>
                </a:solidFill>
                <a:latin typeface="+mn-ea"/>
                <a:ea typeface="+mn-ea"/>
              </a:rPr>
              <a:t>指数</a:t>
            </a:r>
            <a:r>
              <a:rPr lang="zh-CN" altLang="en-US" sz="2800" kern="0" dirty="0">
                <a:solidFill>
                  <a:schemeClr val="tx1"/>
                </a:solidFill>
                <a:latin typeface="+mn-ea"/>
                <a:ea typeface="+mn-ea"/>
              </a:rPr>
              <a:t>体系的概念与作用</a:t>
            </a:r>
          </a:p>
        </p:txBody>
      </p:sp>
      <p:sp>
        <p:nvSpPr>
          <p:cNvPr id="7" name="TextBox 6"/>
          <p:cNvSpPr txBox="1"/>
          <p:nvPr/>
        </p:nvSpPr>
        <p:spPr>
          <a:xfrm>
            <a:off x="179512" y="692696"/>
            <a:ext cx="8856984" cy="6140142"/>
          </a:xfrm>
          <a:prstGeom prst="rect">
            <a:avLst/>
          </a:prstGeom>
          <a:noFill/>
        </p:spPr>
        <p:txBody>
          <a:bodyPr wrap="square" rtlCol="0">
            <a:spAutoFit/>
          </a:bodyPr>
          <a:lstStyle/>
          <a:p>
            <a:pPr>
              <a:lnSpc>
                <a:spcPct val="150000"/>
              </a:lnSpc>
            </a:pPr>
            <a:endParaRPr lang="en-US" altLang="zh-CN" sz="2600" b="1" dirty="0" smtClean="0">
              <a:solidFill>
                <a:srgbClr val="FF0000"/>
              </a:solidFill>
              <a:latin typeface="+mn-ea"/>
              <a:ea typeface="+mn-ea"/>
            </a:endParaRPr>
          </a:p>
          <a:p>
            <a:pPr>
              <a:lnSpc>
                <a:spcPct val="150000"/>
              </a:lnSpc>
            </a:pPr>
            <a:r>
              <a:rPr lang="en-US" altLang="zh-CN" sz="2600" b="1" dirty="0" smtClean="0">
                <a:solidFill>
                  <a:srgbClr val="FF0000"/>
                </a:solidFill>
                <a:latin typeface="+mn-ea"/>
                <a:ea typeface="+mn-ea"/>
              </a:rPr>
              <a:t>  </a:t>
            </a:r>
          </a:p>
          <a:p>
            <a:pPr>
              <a:lnSpc>
                <a:spcPct val="150000"/>
              </a:lnSpc>
            </a:pPr>
            <a:r>
              <a:rPr lang="zh-CN" altLang="en-US" sz="2600" b="1" dirty="0" smtClean="0">
                <a:solidFill>
                  <a:srgbClr val="FF0000"/>
                </a:solidFill>
                <a:latin typeface="+mn-ea"/>
                <a:ea typeface="+mn-ea"/>
              </a:rPr>
              <a:t>概念</a:t>
            </a:r>
            <a:endParaRPr lang="zh-CN" altLang="en-US" sz="2600" b="1" dirty="0">
              <a:solidFill>
                <a:srgbClr val="FF0000"/>
              </a:solidFill>
              <a:latin typeface="+mn-ea"/>
              <a:ea typeface="+mn-ea"/>
            </a:endParaRPr>
          </a:p>
          <a:p>
            <a:pPr indent="457200">
              <a:lnSpc>
                <a:spcPct val="150000"/>
              </a:lnSpc>
            </a:pPr>
            <a:r>
              <a:rPr lang="zh-CN" altLang="en-US" sz="2400" dirty="0">
                <a:solidFill>
                  <a:srgbClr val="FF0000"/>
                </a:solidFill>
                <a:latin typeface="+mn-ea"/>
                <a:ea typeface="+mn-ea"/>
              </a:rPr>
              <a:t>指数体系是一种特殊的指标体系，它是由若干个（至少三个）具有等式关系的指数构成的整体。</a:t>
            </a:r>
          </a:p>
          <a:p>
            <a:pPr marL="914400" lvl="1" indent="-457200">
              <a:lnSpc>
                <a:spcPct val="150000"/>
              </a:lnSpc>
              <a:buFont typeface="+mj-lt"/>
              <a:buAutoNum type="alphaLcPeriod"/>
            </a:pPr>
            <a:r>
              <a:rPr lang="zh-CN" altLang="en-US" sz="2200" dirty="0">
                <a:latin typeface="+mn-ea"/>
                <a:ea typeface="+mn-ea"/>
              </a:rPr>
              <a:t>广义是指有若干内容上相互关联的统计指数所结成的体系。</a:t>
            </a:r>
          </a:p>
          <a:p>
            <a:pPr marL="914400" lvl="1" indent="-457200">
              <a:lnSpc>
                <a:spcPct val="150000"/>
              </a:lnSpc>
              <a:buFont typeface="+mj-lt"/>
              <a:buAutoNum type="alphaLcPeriod"/>
            </a:pPr>
            <a:r>
              <a:rPr lang="zh-CN" altLang="en-US" sz="2200" dirty="0">
                <a:latin typeface="+mn-ea"/>
                <a:ea typeface="+mn-ea"/>
              </a:rPr>
              <a:t>狭义是指在经济内容上有联系的几个指数所结成的数量关系式</a:t>
            </a:r>
            <a:r>
              <a:rPr lang="zh-CN" altLang="en-US" sz="2200" dirty="0" smtClean="0">
                <a:latin typeface="+mn-ea"/>
                <a:ea typeface="+mn-ea"/>
              </a:rPr>
              <a:t>。</a:t>
            </a:r>
            <a:endParaRPr lang="en-US" altLang="zh-CN" sz="2200" dirty="0" smtClean="0">
              <a:latin typeface="+mn-ea"/>
              <a:ea typeface="+mn-ea"/>
            </a:endParaRPr>
          </a:p>
          <a:p>
            <a:pPr>
              <a:lnSpc>
                <a:spcPct val="150000"/>
              </a:lnSpc>
            </a:pPr>
            <a:r>
              <a:rPr lang="zh-CN" altLang="en-US" sz="2600" b="1" dirty="0">
                <a:solidFill>
                  <a:srgbClr val="FF0000"/>
                </a:solidFill>
                <a:latin typeface="+mn-ea"/>
                <a:ea typeface="+mn-ea"/>
              </a:rPr>
              <a:t>作用</a:t>
            </a:r>
            <a:endParaRPr lang="en-US" altLang="zh-CN" sz="2600" b="1" dirty="0">
              <a:solidFill>
                <a:srgbClr val="FF0000"/>
              </a:solidFill>
              <a:latin typeface="+mn-ea"/>
              <a:ea typeface="+mn-ea"/>
            </a:endParaRPr>
          </a:p>
          <a:p>
            <a:pPr indent="457200">
              <a:lnSpc>
                <a:spcPct val="150000"/>
              </a:lnSpc>
            </a:pPr>
            <a:r>
              <a:rPr lang="zh-CN" altLang="en-US" sz="2200" dirty="0">
                <a:latin typeface="+mn-ea"/>
                <a:ea typeface="+mn-ea"/>
              </a:rPr>
              <a:t>利用指数体系可以分析社会经济现象各种因素变动，具体</a:t>
            </a:r>
            <a:r>
              <a:rPr lang="zh-CN" altLang="en-US" sz="2200" dirty="0" smtClean="0">
                <a:latin typeface="+mn-ea"/>
                <a:ea typeface="+mn-ea"/>
              </a:rPr>
              <a:t>来说：</a:t>
            </a:r>
            <a:endParaRPr lang="zh-CN" altLang="en-US" sz="2200" dirty="0">
              <a:latin typeface="+mn-ea"/>
              <a:ea typeface="+mn-ea"/>
            </a:endParaRPr>
          </a:p>
          <a:p>
            <a:pPr marL="914400" lvl="1" indent="-457200">
              <a:lnSpc>
                <a:spcPct val="150000"/>
              </a:lnSpc>
              <a:buFont typeface="+mj-ea"/>
              <a:buAutoNum type="circleNumDbPlain"/>
            </a:pPr>
            <a:r>
              <a:rPr lang="zh-CN" altLang="en-US" sz="2200" dirty="0" smtClean="0">
                <a:latin typeface="+mn-ea"/>
                <a:ea typeface="+mn-ea"/>
              </a:rPr>
              <a:t>利用</a:t>
            </a:r>
            <a:r>
              <a:rPr lang="zh-CN" altLang="en-US" sz="2200" dirty="0">
                <a:latin typeface="+mn-ea"/>
                <a:ea typeface="+mn-ea"/>
              </a:rPr>
              <a:t>指数体系可以进行因素分析</a:t>
            </a:r>
          </a:p>
          <a:p>
            <a:pPr marL="914400" lvl="1" indent="-457200">
              <a:lnSpc>
                <a:spcPct val="150000"/>
              </a:lnSpc>
              <a:buFont typeface="+mj-ea"/>
              <a:buAutoNum type="circleNumDbPlain"/>
            </a:pPr>
            <a:r>
              <a:rPr lang="zh-CN" altLang="en-US" sz="2200" dirty="0" smtClean="0">
                <a:latin typeface="+mn-ea"/>
                <a:ea typeface="+mn-ea"/>
              </a:rPr>
              <a:t>利用</a:t>
            </a:r>
            <a:r>
              <a:rPr lang="zh-CN" altLang="en-US" sz="2200" dirty="0">
                <a:latin typeface="+mn-ea"/>
                <a:ea typeface="+mn-ea"/>
              </a:rPr>
              <a:t>指数体系可以进行各指数之间的相互推算</a:t>
            </a:r>
            <a:endParaRPr lang="en-US" altLang="zh-CN" sz="2200" dirty="0">
              <a:latin typeface="+mn-ea"/>
              <a:ea typeface="+mn-ea"/>
            </a:endParaRPr>
          </a:p>
        </p:txBody>
      </p:sp>
      <p:sp>
        <p:nvSpPr>
          <p:cNvPr id="8" name="AutoShape 4"/>
          <p:cNvSpPr txBox="1">
            <a:spLocks noChangeArrowheads="1"/>
          </p:cNvSpPr>
          <p:nvPr/>
        </p:nvSpPr>
        <p:spPr bwMode="auto">
          <a:xfrm>
            <a:off x="415256" y="188640"/>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§13.3  </a:t>
            </a:r>
            <a:r>
              <a:rPr lang="zh-CN" altLang="en-US" sz="3200" b="1" dirty="0" smtClean="0">
                <a:solidFill>
                  <a:schemeClr val="tx1"/>
                </a:solidFill>
                <a:latin typeface="Garamond" pitchFamily="18" charset="0"/>
              </a:rPr>
              <a:t>指数因素分析</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28510132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 calcmode="lin" valueType="num">
                                      <p:cBhvr additive="base">
                                        <p:cTn id="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anim calcmode="lin" valueType="num">
                                      <p:cBhvr additive="base">
                                        <p:cTn id="1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anim calcmode="lin" valueType="num">
                                      <p:cBhvr additive="base">
                                        <p:cTn id="1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nodeType="click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animEffect transition="in" filter="fade">
                                      <p:cBhvr>
                                        <p:cTn id="21" dur="2000"/>
                                        <p:tgtEl>
                                          <p:spTgt spid="7">
                                            <p:txEl>
                                              <p:pRg st="6" end="6"/>
                                            </p:txEl>
                                          </p:spTgt>
                                        </p:tgtEl>
                                      </p:cBhvr>
                                    </p:animEffect>
                                    <p:anim calcmode="lin" valueType="num">
                                      <p:cBhvr>
                                        <p:cTn id="22" dur="2000" fill="hold"/>
                                        <p:tgtEl>
                                          <p:spTgt spid="7">
                                            <p:txEl>
                                              <p:pRg st="6" end="6"/>
                                            </p:txEl>
                                          </p:spTgt>
                                        </p:tgtEl>
                                        <p:attrNameLst>
                                          <p:attrName>ppt_w</p:attrName>
                                        </p:attrNameLst>
                                      </p:cBhvr>
                                      <p:tavLst>
                                        <p:tav tm="0" fmla="#ppt_w*sin(2.5*pi*$)">
                                          <p:val>
                                            <p:fltVal val="0"/>
                                          </p:val>
                                        </p:tav>
                                        <p:tav tm="100000">
                                          <p:val>
                                            <p:fltVal val="1"/>
                                          </p:val>
                                        </p:tav>
                                      </p:tavLst>
                                    </p:anim>
                                    <p:anim calcmode="lin" valueType="num">
                                      <p:cBhvr>
                                        <p:cTn id="23" dur="2000" fill="hold"/>
                                        <p:tgtEl>
                                          <p:spTgt spid="7">
                                            <p:txEl>
                                              <p:pRg st="6" end="6"/>
                                            </p:txEl>
                                          </p:spTgt>
                                        </p:tgtEl>
                                        <p:attrNameLst>
                                          <p:attrName>ppt_h</p:attrName>
                                        </p:attrNameLst>
                                      </p:cBhvr>
                                      <p:tavLst>
                                        <p:tav tm="0">
                                          <p:val>
                                            <p:strVal val="#ppt_h"/>
                                          </p:val>
                                        </p:tav>
                                        <p:tav tm="100000">
                                          <p:val>
                                            <p:strVal val="#ppt_h"/>
                                          </p:val>
                                        </p:tav>
                                      </p:tavLst>
                                    </p:anim>
                                  </p:childTnLst>
                                </p:cTn>
                              </p:par>
                              <p:par>
                                <p:cTn id="24" presetID="45" presetClass="entr" presetSubtype="0" fill="hold" nodeType="withEffect">
                                  <p:stCondLst>
                                    <p:cond delay="0"/>
                                  </p:stCondLst>
                                  <p:childTnLst>
                                    <p:set>
                                      <p:cBhvr>
                                        <p:cTn id="25" dur="1" fill="hold">
                                          <p:stCondLst>
                                            <p:cond delay="0"/>
                                          </p:stCondLst>
                                        </p:cTn>
                                        <p:tgtEl>
                                          <p:spTgt spid="7">
                                            <p:txEl>
                                              <p:pRg st="7" end="7"/>
                                            </p:txEl>
                                          </p:spTgt>
                                        </p:tgtEl>
                                        <p:attrNameLst>
                                          <p:attrName>style.visibility</p:attrName>
                                        </p:attrNameLst>
                                      </p:cBhvr>
                                      <p:to>
                                        <p:strVal val="visible"/>
                                      </p:to>
                                    </p:set>
                                    <p:animEffect transition="in" filter="fade">
                                      <p:cBhvr>
                                        <p:cTn id="26" dur="2000"/>
                                        <p:tgtEl>
                                          <p:spTgt spid="7">
                                            <p:txEl>
                                              <p:pRg st="7" end="7"/>
                                            </p:txEl>
                                          </p:spTgt>
                                        </p:tgtEl>
                                      </p:cBhvr>
                                    </p:animEffect>
                                    <p:anim calcmode="lin" valueType="num">
                                      <p:cBhvr>
                                        <p:cTn id="27" dur="2000" fill="hold"/>
                                        <p:tgtEl>
                                          <p:spTgt spid="7">
                                            <p:txEl>
                                              <p:pRg st="7" end="7"/>
                                            </p:txEl>
                                          </p:spTgt>
                                        </p:tgtEl>
                                        <p:attrNameLst>
                                          <p:attrName>ppt_w</p:attrName>
                                        </p:attrNameLst>
                                      </p:cBhvr>
                                      <p:tavLst>
                                        <p:tav tm="0" fmla="#ppt_w*sin(2.5*pi*$)">
                                          <p:val>
                                            <p:fltVal val="0"/>
                                          </p:val>
                                        </p:tav>
                                        <p:tav tm="100000">
                                          <p:val>
                                            <p:fltVal val="1"/>
                                          </p:val>
                                        </p:tav>
                                      </p:tavLst>
                                    </p:anim>
                                    <p:anim calcmode="lin" valueType="num">
                                      <p:cBhvr>
                                        <p:cTn id="28" dur="2000" fill="hold"/>
                                        <p:tgtEl>
                                          <p:spTgt spid="7">
                                            <p:txEl>
                                              <p:pRg st="7" end="7"/>
                                            </p:txEl>
                                          </p:spTgt>
                                        </p:tgtEl>
                                        <p:attrNameLst>
                                          <p:attrName>ppt_h</p:attrName>
                                        </p:attrNameLst>
                                      </p:cBhvr>
                                      <p:tavLst>
                                        <p:tav tm="0">
                                          <p:val>
                                            <p:strVal val="#ppt_h"/>
                                          </p:val>
                                        </p:tav>
                                        <p:tav tm="100000">
                                          <p:val>
                                            <p:strVal val="#ppt_h"/>
                                          </p:val>
                                        </p:tav>
                                      </p:tavLst>
                                    </p:anim>
                                  </p:childTnLst>
                                </p:cTn>
                              </p:par>
                              <p:par>
                                <p:cTn id="29" presetID="45" presetClass="entr" presetSubtype="0" fill="hold" nodeType="with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animEffect transition="in" filter="fade">
                                      <p:cBhvr>
                                        <p:cTn id="31" dur="2000"/>
                                        <p:tgtEl>
                                          <p:spTgt spid="7">
                                            <p:txEl>
                                              <p:pRg st="8" end="8"/>
                                            </p:txEl>
                                          </p:spTgt>
                                        </p:tgtEl>
                                      </p:cBhvr>
                                    </p:animEffect>
                                    <p:anim calcmode="lin" valueType="num">
                                      <p:cBhvr>
                                        <p:cTn id="32" dur="2000" fill="hold"/>
                                        <p:tgtEl>
                                          <p:spTgt spid="7">
                                            <p:txEl>
                                              <p:pRg st="8" end="8"/>
                                            </p:txEl>
                                          </p:spTgt>
                                        </p:tgtEl>
                                        <p:attrNameLst>
                                          <p:attrName>ppt_w</p:attrName>
                                        </p:attrNameLst>
                                      </p:cBhvr>
                                      <p:tavLst>
                                        <p:tav tm="0" fmla="#ppt_w*sin(2.5*pi*$)">
                                          <p:val>
                                            <p:fltVal val="0"/>
                                          </p:val>
                                        </p:tav>
                                        <p:tav tm="100000">
                                          <p:val>
                                            <p:fltVal val="1"/>
                                          </p:val>
                                        </p:tav>
                                      </p:tavLst>
                                    </p:anim>
                                    <p:anim calcmode="lin" valueType="num">
                                      <p:cBhvr>
                                        <p:cTn id="33" dur="2000" fill="hold"/>
                                        <p:tgtEl>
                                          <p:spTgt spid="7">
                                            <p:txEl>
                                              <p:pRg st="8" end="8"/>
                                            </p:txEl>
                                          </p:spTgt>
                                        </p:tgtEl>
                                        <p:attrNameLst>
                                          <p:attrName>ppt_h</p:attrName>
                                        </p:attrNameLst>
                                      </p:cBhvr>
                                      <p:tavLst>
                                        <p:tav tm="0">
                                          <p:val>
                                            <p:strVal val="#ppt_h"/>
                                          </p:val>
                                        </p:tav>
                                        <p:tav tm="100000">
                                          <p:val>
                                            <p:strVal val="#ppt_h"/>
                                          </p:val>
                                        </p:tav>
                                      </p:tavLst>
                                    </p:anim>
                                  </p:childTnLst>
                                </p:cTn>
                              </p:par>
                              <p:par>
                                <p:cTn id="34" presetID="45" presetClass="entr" presetSubtype="0" fill="hold" nodeType="withEffect">
                                  <p:stCondLst>
                                    <p:cond delay="0"/>
                                  </p:stCondLst>
                                  <p:childTnLst>
                                    <p:set>
                                      <p:cBhvr>
                                        <p:cTn id="35" dur="1" fill="hold">
                                          <p:stCondLst>
                                            <p:cond delay="0"/>
                                          </p:stCondLst>
                                        </p:cTn>
                                        <p:tgtEl>
                                          <p:spTgt spid="7">
                                            <p:txEl>
                                              <p:pRg st="9" end="9"/>
                                            </p:txEl>
                                          </p:spTgt>
                                        </p:tgtEl>
                                        <p:attrNameLst>
                                          <p:attrName>style.visibility</p:attrName>
                                        </p:attrNameLst>
                                      </p:cBhvr>
                                      <p:to>
                                        <p:strVal val="visible"/>
                                      </p:to>
                                    </p:set>
                                    <p:animEffect transition="in" filter="fade">
                                      <p:cBhvr>
                                        <p:cTn id="36" dur="2000"/>
                                        <p:tgtEl>
                                          <p:spTgt spid="7">
                                            <p:txEl>
                                              <p:pRg st="9" end="9"/>
                                            </p:txEl>
                                          </p:spTgt>
                                        </p:tgtEl>
                                      </p:cBhvr>
                                    </p:animEffect>
                                    <p:anim calcmode="lin" valueType="num">
                                      <p:cBhvr>
                                        <p:cTn id="37" dur="2000" fill="hold"/>
                                        <p:tgtEl>
                                          <p:spTgt spid="7">
                                            <p:txEl>
                                              <p:pRg st="9" end="9"/>
                                            </p:txEl>
                                          </p:spTgt>
                                        </p:tgtEl>
                                        <p:attrNameLst>
                                          <p:attrName>ppt_w</p:attrName>
                                        </p:attrNameLst>
                                      </p:cBhvr>
                                      <p:tavLst>
                                        <p:tav tm="0" fmla="#ppt_w*sin(2.5*pi*$)">
                                          <p:val>
                                            <p:fltVal val="0"/>
                                          </p:val>
                                        </p:tav>
                                        <p:tav tm="100000">
                                          <p:val>
                                            <p:fltVal val="1"/>
                                          </p:val>
                                        </p:tav>
                                      </p:tavLst>
                                    </p:anim>
                                    <p:anim calcmode="lin" valueType="num">
                                      <p:cBhvr>
                                        <p:cTn id="38" dur="2000" fill="hold"/>
                                        <p:tgtEl>
                                          <p:spTgt spid="7">
                                            <p:txEl>
                                              <p:pRg st="9" end="9"/>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28</a:t>
            </a:fld>
            <a:endParaRPr lang="en-US" altLang="zh-CN"/>
          </a:p>
        </p:txBody>
      </p:sp>
      <p:sp>
        <p:nvSpPr>
          <p:cNvPr id="7" name="TextBox 6"/>
          <p:cNvSpPr txBox="1"/>
          <p:nvPr/>
        </p:nvSpPr>
        <p:spPr>
          <a:xfrm>
            <a:off x="520645" y="2204864"/>
            <a:ext cx="7960059" cy="4154984"/>
          </a:xfrm>
          <a:prstGeom prst="rect">
            <a:avLst/>
          </a:prstGeom>
          <a:noFill/>
          <a:ln w="38100">
            <a:solidFill>
              <a:schemeClr val="accent2">
                <a:lumMod val="75000"/>
              </a:schemeClr>
            </a:solidFill>
            <a:prstDash val="dash"/>
          </a:ln>
        </p:spPr>
        <p:txBody>
          <a:bodyPr wrap="square" rtlCol="0">
            <a:spAutoFit/>
          </a:bodyPr>
          <a:lstStyle/>
          <a:p>
            <a:pPr>
              <a:lnSpc>
                <a:spcPct val="150000"/>
              </a:lnSpc>
            </a:pPr>
            <a:r>
              <a:rPr lang="zh-CN" altLang="en-US" sz="2600" b="1" dirty="0">
                <a:solidFill>
                  <a:srgbClr val="FF0000"/>
                </a:solidFill>
                <a:latin typeface="+mn-ea"/>
                <a:ea typeface="+mn-ea"/>
              </a:rPr>
              <a:t>因素分析的含义</a:t>
            </a:r>
          </a:p>
          <a:p>
            <a:pPr indent="457200">
              <a:lnSpc>
                <a:spcPct val="150000"/>
              </a:lnSpc>
            </a:pPr>
            <a:r>
              <a:rPr lang="zh-CN" altLang="en-US" sz="2600" dirty="0">
                <a:latin typeface="+mn-ea"/>
                <a:ea typeface="+mn-ea"/>
              </a:rPr>
              <a:t>因素分析就是借助于指数体系从数量方面分析现象总变动中，受各个因素变动的影响程度和影响绝对额。</a:t>
            </a:r>
          </a:p>
          <a:p>
            <a:pPr>
              <a:lnSpc>
                <a:spcPct val="150000"/>
              </a:lnSpc>
            </a:pPr>
            <a:r>
              <a:rPr lang="zh-CN" altLang="en-US" sz="2600" b="1" dirty="0">
                <a:solidFill>
                  <a:srgbClr val="FF0000"/>
                </a:solidFill>
                <a:latin typeface="+mn-ea"/>
                <a:ea typeface="+mn-ea"/>
              </a:rPr>
              <a:t>双因素分析</a:t>
            </a:r>
          </a:p>
          <a:p>
            <a:pPr indent="457200">
              <a:lnSpc>
                <a:spcPct val="150000"/>
              </a:lnSpc>
            </a:pPr>
            <a:r>
              <a:rPr lang="zh-CN" altLang="en-US" sz="2600" dirty="0">
                <a:latin typeface="+mn-ea"/>
                <a:ea typeface="+mn-ea"/>
              </a:rPr>
              <a:t>如果一个结果指标可以分解为两个因素指标，此时的因素分析即为双因素分析。</a:t>
            </a:r>
            <a:endParaRPr lang="en-US" altLang="zh-CN" sz="2600" dirty="0">
              <a:latin typeface="+mn-ea"/>
              <a:ea typeface="+mn-ea"/>
            </a:endParaRPr>
          </a:p>
          <a:p>
            <a:pPr>
              <a:lnSpc>
                <a:spcPct val="150000"/>
              </a:lnSpc>
            </a:pPr>
            <a:endParaRPr lang="zh-CN" altLang="en-US" dirty="0"/>
          </a:p>
        </p:txBody>
      </p:sp>
      <p:sp>
        <p:nvSpPr>
          <p:cNvPr id="8" name="AutoShape 4"/>
          <p:cNvSpPr txBox="1">
            <a:spLocks noChangeArrowheads="1"/>
          </p:cNvSpPr>
          <p:nvPr/>
        </p:nvSpPr>
        <p:spPr bwMode="auto">
          <a:xfrm>
            <a:off x="415256" y="188640"/>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§13.3  </a:t>
            </a:r>
            <a:r>
              <a:rPr lang="zh-CN" altLang="en-US" sz="3200" b="1" dirty="0" smtClean="0">
                <a:solidFill>
                  <a:schemeClr val="tx1"/>
                </a:solidFill>
                <a:latin typeface="Garamond" pitchFamily="18" charset="0"/>
              </a:rPr>
              <a:t>指数因素分析</a:t>
            </a:r>
            <a:endParaRPr lang="zh-CN" altLang="en-US" sz="3200" b="1" dirty="0">
              <a:solidFill>
                <a:schemeClr val="tx1"/>
              </a:solidFill>
              <a:latin typeface="Garamond" pitchFamily="18" charset="0"/>
            </a:endParaRPr>
          </a:p>
        </p:txBody>
      </p:sp>
      <p:sp>
        <p:nvSpPr>
          <p:cNvPr id="9" name="Rectangle 2"/>
          <p:cNvSpPr txBox="1">
            <a:spLocks noRot="1" noChangeArrowheads="1"/>
          </p:cNvSpPr>
          <p:nvPr/>
        </p:nvSpPr>
        <p:spPr>
          <a:xfrm>
            <a:off x="337629" y="1541824"/>
            <a:ext cx="8540750" cy="5715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marL="914400" lvl="1" indent="-457200" algn="l">
              <a:buClr>
                <a:srgbClr val="FF0000"/>
              </a:buClr>
              <a:buFont typeface="Wingdings" pitchFamily="2" charset="2"/>
              <a:buChar char="ü"/>
            </a:pPr>
            <a:r>
              <a:rPr lang="en-US" altLang="zh-CN" sz="2800" kern="0" dirty="0" smtClean="0">
                <a:solidFill>
                  <a:schemeClr val="tx1"/>
                </a:solidFill>
                <a:latin typeface="+mn-ea"/>
                <a:ea typeface="+mn-ea"/>
              </a:rPr>
              <a:t>13.3.2  </a:t>
            </a:r>
            <a:r>
              <a:rPr lang="zh-CN" altLang="en-US" sz="2800" kern="0" dirty="0" smtClean="0">
                <a:solidFill>
                  <a:schemeClr val="tx1"/>
                </a:solidFill>
                <a:latin typeface="+mn-ea"/>
                <a:ea typeface="+mn-ea"/>
              </a:rPr>
              <a:t>因素分析</a:t>
            </a:r>
            <a:endParaRPr lang="zh-CN" altLang="en-US" sz="2800" kern="0" dirty="0">
              <a:solidFill>
                <a:schemeClr val="tx1"/>
              </a:solidFill>
              <a:latin typeface="+mn-ea"/>
              <a:ea typeface="+mn-ea"/>
            </a:endParaRPr>
          </a:p>
        </p:txBody>
      </p:sp>
    </p:spTree>
    <p:extLst>
      <p:ext uri="{BB962C8B-B14F-4D97-AF65-F5344CB8AC3E}">
        <p14:creationId xmlns:p14="http://schemas.microsoft.com/office/powerpoint/2010/main" val="278611431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wipe(down)">
                                      <p:cBhvr>
                                        <p:cTn id="12" dur="500"/>
                                        <p:tgtEl>
                                          <p:spTgt spid="7">
                                            <p:txEl>
                                              <p:pRg st="2" end="2"/>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wipe(down)">
                                      <p:cBhvr>
                                        <p:cTn id="15"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77263"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副标题 2"/>
          <p:cNvSpPr txBox="1">
            <a:spLocks/>
          </p:cNvSpPr>
          <p:nvPr/>
        </p:nvSpPr>
        <p:spPr>
          <a:xfrm>
            <a:off x="486586" y="1016632"/>
            <a:ext cx="5309550" cy="540160"/>
          </a:xfrm>
          <a:prstGeom prst="rect">
            <a:avLst/>
          </a:prstGeom>
          <a:ln w="25400">
            <a:solidFill>
              <a:srgbClr val="7030A0"/>
            </a:solid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zh-CN" altLang="zh-CN" sz="2600" b="1" dirty="0">
                <a:solidFill>
                  <a:srgbClr val="FF0000"/>
                </a:solidFill>
                <a:latin typeface="+mn-ea"/>
              </a:rPr>
              <a:t>（</a:t>
            </a:r>
            <a:r>
              <a:rPr lang="en-US" altLang="zh-CN" sz="2600" b="1" dirty="0">
                <a:solidFill>
                  <a:srgbClr val="FF0000"/>
                </a:solidFill>
                <a:latin typeface="+mn-ea"/>
              </a:rPr>
              <a:t>1</a:t>
            </a:r>
            <a:r>
              <a:rPr lang="zh-CN" altLang="zh-CN" sz="2600" b="1" dirty="0">
                <a:solidFill>
                  <a:srgbClr val="FF0000"/>
                </a:solidFill>
                <a:latin typeface="+mn-ea"/>
              </a:rPr>
              <a:t>）</a:t>
            </a:r>
            <a:r>
              <a:rPr lang="zh-CN" altLang="zh-CN" sz="2600" dirty="0">
                <a:solidFill>
                  <a:schemeClr val="tx1"/>
                </a:solidFill>
                <a:latin typeface="+mn-ea"/>
              </a:rPr>
              <a:t>总量指标变动的双因素分析</a:t>
            </a:r>
          </a:p>
        </p:txBody>
      </p:sp>
      <p:sp>
        <p:nvSpPr>
          <p:cNvPr id="3" name="矩形 2"/>
          <p:cNvSpPr/>
          <p:nvPr/>
        </p:nvSpPr>
        <p:spPr>
          <a:xfrm>
            <a:off x="298450" y="1700808"/>
            <a:ext cx="8496944" cy="1323439"/>
          </a:xfrm>
          <a:prstGeom prst="rect">
            <a:avLst/>
          </a:prstGeom>
        </p:spPr>
        <p:txBody>
          <a:bodyPr wrap="square">
            <a:spAutoFit/>
          </a:bodyPr>
          <a:lstStyle/>
          <a:p>
            <a:r>
              <a:rPr lang="en-US" altLang="zh-CN" sz="2600" dirty="0" smtClean="0">
                <a:latin typeface="+mn-ea"/>
                <a:ea typeface="+mn-ea"/>
              </a:rPr>
              <a:t>        </a:t>
            </a:r>
            <a:r>
              <a:rPr lang="zh-CN" altLang="zh-CN" sz="2600" dirty="0" smtClean="0">
                <a:latin typeface="+mn-ea"/>
                <a:ea typeface="+mn-ea"/>
              </a:rPr>
              <a:t>进行</a:t>
            </a:r>
            <a:r>
              <a:rPr lang="zh-CN" altLang="zh-CN" sz="2600" dirty="0">
                <a:latin typeface="+mn-ea"/>
                <a:ea typeface="+mn-ea"/>
              </a:rPr>
              <a:t>总量指标变动的双因素分析，主要是</a:t>
            </a:r>
            <a:r>
              <a:rPr lang="zh-CN" altLang="zh-CN" sz="2600" dirty="0">
                <a:solidFill>
                  <a:srgbClr val="FF0000"/>
                </a:solidFill>
                <a:latin typeface="+mn-ea"/>
                <a:ea typeface="+mn-ea"/>
              </a:rPr>
              <a:t>考察数量指标和质量指标的变动对总量指标变动的影响程度</a:t>
            </a:r>
            <a:r>
              <a:rPr lang="zh-CN" altLang="zh-CN" sz="2600" dirty="0">
                <a:latin typeface="+mn-ea"/>
                <a:ea typeface="+mn-ea"/>
              </a:rPr>
              <a:t>，从相对数和绝对数两方面测定它们的影响数值，步骤如下</a:t>
            </a:r>
            <a:r>
              <a:rPr lang="zh-CN" altLang="zh-CN" sz="2800" dirty="0"/>
              <a:t>：</a:t>
            </a:r>
          </a:p>
        </p:txBody>
      </p:sp>
      <p:sp>
        <p:nvSpPr>
          <p:cNvPr id="7" name="矩形 6"/>
          <p:cNvSpPr/>
          <p:nvPr/>
        </p:nvSpPr>
        <p:spPr>
          <a:xfrm>
            <a:off x="360728" y="4306788"/>
            <a:ext cx="8372387" cy="492443"/>
          </a:xfrm>
          <a:prstGeom prst="rect">
            <a:avLst/>
          </a:prstGeom>
        </p:spPr>
        <p:txBody>
          <a:bodyPr wrap="square">
            <a:spAutoFit/>
          </a:bodyPr>
          <a:lstStyle/>
          <a:p>
            <a:pPr lvl="0"/>
            <a:r>
              <a:rPr lang="en-US" altLang="zh-CN" sz="2600" b="1" dirty="0" smtClean="0">
                <a:solidFill>
                  <a:srgbClr val="FF0000"/>
                </a:solidFill>
                <a:latin typeface="+mn-ea"/>
              </a:rPr>
              <a:t>     2</a:t>
            </a:r>
            <a:r>
              <a:rPr lang="zh-CN" altLang="en-US" sz="2600" b="1" dirty="0" smtClean="0">
                <a:solidFill>
                  <a:srgbClr val="FF0000"/>
                </a:solidFill>
                <a:latin typeface="+mn-ea"/>
              </a:rPr>
              <a:t>、</a:t>
            </a:r>
            <a:r>
              <a:rPr lang="zh-CN" altLang="zh-CN" sz="2600" dirty="0">
                <a:latin typeface="+mn-ea"/>
                <a:ea typeface="+mn-ea"/>
              </a:rPr>
              <a:t>利用指数体系进行因素变动的影响分析。</a:t>
            </a:r>
          </a:p>
        </p:txBody>
      </p:sp>
      <p:sp>
        <p:nvSpPr>
          <p:cNvPr id="12" name="矩形 11"/>
          <p:cNvSpPr/>
          <p:nvPr/>
        </p:nvSpPr>
        <p:spPr>
          <a:xfrm>
            <a:off x="422196" y="3024247"/>
            <a:ext cx="8372387" cy="892552"/>
          </a:xfrm>
          <a:prstGeom prst="rect">
            <a:avLst/>
          </a:prstGeom>
        </p:spPr>
        <p:txBody>
          <a:bodyPr wrap="square">
            <a:spAutoFit/>
          </a:bodyPr>
          <a:lstStyle/>
          <a:p>
            <a:r>
              <a:rPr lang="en-US" altLang="zh-CN" sz="2600" b="1" dirty="0" smtClean="0">
                <a:solidFill>
                  <a:srgbClr val="FF0000"/>
                </a:solidFill>
                <a:latin typeface="+mn-ea"/>
              </a:rPr>
              <a:t>     1</a:t>
            </a:r>
            <a:r>
              <a:rPr lang="zh-CN" altLang="en-US" sz="2600" b="1" dirty="0" smtClean="0">
                <a:solidFill>
                  <a:srgbClr val="FF0000"/>
                </a:solidFill>
                <a:latin typeface="+mn-ea"/>
              </a:rPr>
              <a:t>、</a:t>
            </a:r>
            <a:r>
              <a:rPr lang="zh-CN" altLang="zh-CN" sz="2600" dirty="0">
                <a:latin typeface="+mn-ea"/>
                <a:ea typeface="+mn-ea"/>
              </a:rPr>
              <a:t>建立指数</a:t>
            </a:r>
            <a:r>
              <a:rPr lang="zh-CN" altLang="zh-CN" sz="2600" dirty="0" smtClean="0">
                <a:latin typeface="+mn-ea"/>
                <a:ea typeface="+mn-ea"/>
              </a:rPr>
              <a:t>体系</a:t>
            </a:r>
            <a:r>
              <a:rPr lang="zh-CN" altLang="en-US" sz="2600" dirty="0" smtClean="0">
                <a:latin typeface="+mn-ea"/>
                <a:ea typeface="+mn-ea"/>
              </a:rPr>
              <a:t>。</a:t>
            </a:r>
            <a:r>
              <a:rPr lang="zh-CN" altLang="zh-CN" sz="2600" dirty="0">
                <a:latin typeface="+mn-ea"/>
                <a:ea typeface="+mn-ea"/>
              </a:rPr>
              <a:t>如：总值指数</a:t>
            </a:r>
            <a:r>
              <a:rPr lang="en-US" altLang="zh-CN" sz="2600" dirty="0">
                <a:latin typeface="+mn-ea"/>
                <a:ea typeface="+mn-ea"/>
              </a:rPr>
              <a:t>=</a:t>
            </a:r>
            <a:r>
              <a:rPr lang="zh-CN" altLang="zh-CN" sz="2600" dirty="0">
                <a:latin typeface="+mn-ea"/>
                <a:ea typeface="+mn-ea"/>
              </a:rPr>
              <a:t>数量指标指数×质量指标指数 </a:t>
            </a: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18"/>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907612763"/>
              </p:ext>
            </p:extLst>
          </p:nvPr>
        </p:nvGraphicFramePr>
        <p:xfrm>
          <a:off x="2627784" y="3605568"/>
          <a:ext cx="2869154" cy="622462"/>
        </p:xfrm>
        <a:graphic>
          <a:graphicData uri="http://schemas.openxmlformats.org/presentationml/2006/ole">
            <mc:AlternateContent xmlns:mc="http://schemas.openxmlformats.org/markup-compatibility/2006">
              <mc:Choice xmlns:v="urn:schemas-microsoft-com:vml" Requires="v">
                <p:oleObj spid="_x0000_s219184" name="Equation" r:id="rId3" imgW="1917360" imgH="482400" progId="Equation.DSMT4">
                  <p:embed/>
                </p:oleObj>
              </mc:Choice>
              <mc:Fallback>
                <p:oleObj name="Equation" r:id="rId3" imgW="1917360" imgH="48240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3605568"/>
                        <a:ext cx="2869154" cy="622462"/>
                      </a:xfrm>
                      <a:prstGeom prst="rect">
                        <a:avLst/>
                      </a:prstGeom>
                      <a:noFill/>
                    </p:spPr>
                  </p:pic>
                </p:oleObj>
              </mc:Fallback>
            </mc:AlternateContent>
          </a:graphicData>
        </a:graphic>
      </p:graphicFrame>
      <p:sp>
        <p:nvSpPr>
          <p:cNvPr id="28" name="矩形 27"/>
          <p:cNvSpPr/>
          <p:nvPr/>
        </p:nvSpPr>
        <p:spPr>
          <a:xfrm>
            <a:off x="486586" y="4851248"/>
            <a:ext cx="8372387" cy="492443"/>
          </a:xfrm>
          <a:prstGeom prst="rect">
            <a:avLst/>
          </a:prstGeom>
        </p:spPr>
        <p:txBody>
          <a:bodyPr wrap="square">
            <a:spAutoFit/>
          </a:bodyPr>
          <a:lstStyle/>
          <a:p>
            <a:r>
              <a:rPr lang="zh-CN" altLang="zh-CN" sz="2600" b="1" dirty="0">
                <a:solidFill>
                  <a:srgbClr val="FF0000"/>
                </a:solidFill>
                <a:latin typeface="+mn-ea"/>
                <a:ea typeface="+mn-ea"/>
              </a:rPr>
              <a:t>因此</a:t>
            </a:r>
            <a:r>
              <a:rPr lang="zh-CN" altLang="zh-CN" sz="2600" dirty="0">
                <a:latin typeface="+mn-ea"/>
                <a:ea typeface="+mn-ea"/>
              </a:rPr>
              <a:t>，总量指标变动的两因素指数分析框架为：</a:t>
            </a:r>
          </a:p>
        </p:txBody>
      </p:sp>
      <p:sp>
        <p:nvSpPr>
          <p:cNvPr id="18" name="矩形 17"/>
          <p:cNvSpPr/>
          <p:nvPr/>
        </p:nvSpPr>
        <p:spPr>
          <a:xfrm>
            <a:off x="498553" y="5589240"/>
            <a:ext cx="2018501" cy="430887"/>
          </a:xfrm>
          <a:prstGeom prst="rect">
            <a:avLst/>
          </a:prstGeom>
        </p:spPr>
        <p:txBody>
          <a:bodyPr wrap="none">
            <a:spAutoFit/>
          </a:bodyPr>
          <a:lstStyle/>
          <a:p>
            <a:r>
              <a:rPr lang="zh-CN" altLang="zh-CN" dirty="0"/>
              <a:t> </a:t>
            </a:r>
            <a:r>
              <a:rPr lang="zh-CN" altLang="zh-CN" sz="2200" dirty="0">
                <a:latin typeface="+mn-ea"/>
                <a:ea typeface="+mn-ea"/>
              </a:rPr>
              <a:t>相对数分析： </a:t>
            </a:r>
            <a:endParaRPr lang="zh-CN" altLang="en-US" sz="2200" dirty="0">
              <a:latin typeface="+mn-ea"/>
              <a:ea typeface="+mn-ea"/>
            </a:endParaRPr>
          </a:p>
        </p:txBody>
      </p:sp>
      <p:graphicFrame>
        <p:nvGraphicFramePr>
          <p:cNvPr id="19" name="对象 18"/>
          <p:cNvGraphicFramePr>
            <a:graphicFrameLocks noChangeAspect="1"/>
          </p:cNvGraphicFramePr>
          <p:nvPr>
            <p:extLst>
              <p:ext uri="{D42A27DB-BD31-4B8C-83A1-F6EECF244321}">
                <p14:modId xmlns:p14="http://schemas.microsoft.com/office/powerpoint/2010/main" val="312697737"/>
              </p:ext>
            </p:extLst>
          </p:nvPr>
        </p:nvGraphicFramePr>
        <p:xfrm>
          <a:off x="2517054" y="5343691"/>
          <a:ext cx="3639122" cy="785028"/>
        </p:xfrm>
        <a:graphic>
          <a:graphicData uri="http://schemas.openxmlformats.org/presentationml/2006/ole">
            <mc:AlternateContent xmlns:mc="http://schemas.openxmlformats.org/markup-compatibility/2006">
              <mc:Choice xmlns:v="urn:schemas-microsoft-com:vml" Requires="v">
                <p:oleObj spid="_x0000_s219185" name="公式" r:id="rId5" imgW="2273040" imgH="545760" progId="Equation.3">
                  <p:embed/>
                </p:oleObj>
              </mc:Choice>
              <mc:Fallback>
                <p:oleObj name="公式" r:id="rId5" imgW="2273040" imgH="545760"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7054" y="5343691"/>
                        <a:ext cx="3639122" cy="785028"/>
                      </a:xfrm>
                      <a:prstGeom prst="rect">
                        <a:avLst/>
                      </a:prstGeom>
                      <a:noFill/>
                    </p:spPr>
                  </p:pic>
                </p:oleObj>
              </mc:Fallback>
            </mc:AlternateContent>
          </a:graphicData>
        </a:graphic>
      </p:graphicFrame>
      <p:sp>
        <p:nvSpPr>
          <p:cNvPr id="20" name="矩形 19"/>
          <p:cNvSpPr/>
          <p:nvPr/>
        </p:nvSpPr>
        <p:spPr>
          <a:xfrm>
            <a:off x="498553" y="6165304"/>
            <a:ext cx="1877437" cy="430887"/>
          </a:xfrm>
          <a:prstGeom prst="rect">
            <a:avLst/>
          </a:prstGeom>
        </p:spPr>
        <p:txBody>
          <a:bodyPr wrap="none">
            <a:spAutoFit/>
          </a:bodyPr>
          <a:lstStyle/>
          <a:p>
            <a:r>
              <a:rPr lang="zh-CN" altLang="zh-CN" sz="2200" dirty="0">
                <a:latin typeface="+mn-ea"/>
                <a:ea typeface="+mn-ea"/>
              </a:rPr>
              <a:t>绝对数分析：</a:t>
            </a:r>
          </a:p>
        </p:txBody>
      </p:sp>
      <p:graphicFrame>
        <p:nvGraphicFramePr>
          <p:cNvPr id="29" name="对象 28"/>
          <p:cNvGraphicFramePr>
            <a:graphicFrameLocks noChangeAspect="1"/>
          </p:cNvGraphicFramePr>
          <p:nvPr>
            <p:extLst>
              <p:ext uri="{D42A27DB-BD31-4B8C-83A1-F6EECF244321}">
                <p14:modId xmlns:p14="http://schemas.microsoft.com/office/powerpoint/2010/main" val="1665567746"/>
              </p:ext>
            </p:extLst>
          </p:nvPr>
        </p:nvGraphicFramePr>
        <p:xfrm>
          <a:off x="2375990" y="6200437"/>
          <a:ext cx="6267264" cy="360620"/>
        </p:xfrm>
        <a:graphic>
          <a:graphicData uri="http://schemas.openxmlformats.org/presentationml/2006/ole">
            <mc:AlternateContent xmlns:mc="http://schemas.openxmlformats.org/markup-compatibility/2006">
              <mc:Choice xmlns:v="urn:schemas-microsoft-com:vml" Requires="v">
                <p:oleObj spid="_x0000_s219186" name="公式" r:id="rId7" imgW="4800600" imgH="266400" progId="Equation.3">
                  <p:embed/>
                </p:oleObj>
              </mc:Choice>
              <mc:Fallback>
                <p:oleObj name="公式" r:id="rId7" imgW="4800600" imgH="266400" progId="Equation.3">
                  <p:embed/>
                  <p:pic>
                    <p:nvPicPr>
                      <p:cNvPr id="0" name="Object 11"/>
                      <p:cNvPicPr>
                        <a:picLocks noChangeAspect="1" noChangeArrowheads="1"/>
                      </p:cNvPicPr>
                      <p:nvPr/>
                    </p:nvPicPr>
                    <p:blipFill>
                      <a:blip r:embed="rId8"/>
                      <a:srcRect/>
                      <a:stretch>
                        <a:fillRect/>
                      </a:stretch>
                    </p:blipFill>
                    <p:spPr bwMode="auto">
                      <a:xfrm>
                        <a:off x="2375990" y="6200437"/>
                        <a:ext cx="6267264" cy="360620"/>
                      </a:xfrm>
                      <a:prstGeom prst="rect">
                        <a:avLst/>
                      </a:prstGeom>
                      <a:noFill/>
                    </p:spPr>
                  </p:pic>
                </p:oleObj>
              </mc:Fallback>
            </mc:AlternateContent>
          </a:graphicData>
        </a:graphic>
      </p:graphicFrame>
      <p:sp>
        <p:nvSpPr>
          <p:cNvPr id="21" name="Rectangle 2"/>
          <p:cNvSpPr txBox="1">
            <a:spLocks noRot="1" noChangeArrowheads="1"/>
          </p:cNvSpPr>
          <p:nvPr/>
        </p:nvSpPr>
        <p:spPr>
          <a:xfrm>
            <a:off x="237494" y="332656"/>
            <a:ext cx="8540750" cy="5715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marL="914400" lvl="1" indent="-457200" algn="l">
              <a:buClr>
                <a:srgbClr val="FF0000"/>
              </a:buClr>
              <a:buFont typeface="Wingdings" pitchFamily="2" charset="2"/>
              <a:buChar char="ü"/>
            </a:pPr>
            <a:r>
              <a:rPr lang="en-US" altLang="zh-CN" sz="2800" kern="0" dirty="0" smtClean="0">
                <a:solidFill>
                  <a:schemeClr val="tx1"/>
                </a:solidFill>
                <a:latin typeface="+mn-ea"/>
                <a:ea typeface="+mn-ea"/>
              </a:rPr>
              <a:t>13.3.2  </a:t>
            </a:r>
            <a:r>
              <a:rPr lang="zh-CN" altLang="en-US" sz="2800" kern="0" dirty="0" smtClean="0">
                <a:solidFill>
                  <a:schemeClr val="tx1"/>
                </a:solidFill>
                <a:latin typeface="+mn-ea"/>
                <a:ea typeface="+mn-ea"/>
              </a:rPr>
              <a:t>因素分析</a:t>
            </a:r>
            <a:endParaRPr lang="zh-CN" altLang="en-US" sz="2800" kern="0" dirty="0">
              <a:solidFill>
                <a:schemeClr val="tx1"/>
              </a:solidFill>
              <a:latin typeface="+mn-ea"/>
              <a:ea typeface="+mn-ea"/>
            </a:endParaRPr>
          </a:p>
        </p:txBody>
      </p:sp>
    </p:spTree>
    <p:extLst>
      <p:ext uri="{BB962C8B-B14F-4D97-AF65-F5344CB8AC3E}">
        <p14:creationId xmlns:p14="http://schemas.microsoft.com/office/powerpoint/2010/main" val="2885537006"/>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heel(1)">
                                      <p:cBhvr>
                                        <p:cTn id="13" dur="2000"/>
                                        <p:tgtEl>
                                          <p:spTgt spid="12"/>
                                        </p:tgtEl>
                                      </p:cBhvr>
                                    </p:animEffect>
                                  </p:childTnLst>
                                </p:cTn>
                              </p:par>
                              <p:par>
                                <p:cTn id="14" presetID="21" presetClass="entr" presetSubtype="1"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2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circle(in)">
                                      <p:cBhvr>
                                        <p:cTn id="21" dur="2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ppt_x"/>
                                          </p:val>
                                        </p:tav>
                                        <p:tav tm="100000">
                                          <p:val>
                                            <p:strVal val="#ppt_x"/>
                                          </p:val>
                                        </p:tav>
                                      </p:tavLst>
                                    </p:anim>
                                    <p:anim calcmode="lin" valueType="num">
                                      <p:cBhvr additive="base">
                                        <p:cTn id="2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par>
                                <p:cTn id="33" presetID="22" presetClass="entr" presetSubtype="4"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down)">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barn(inVertical)">
                                      <p:cBhvr>
                                        <p:cTn id="40" dur="500"/>
                                        <p:tgtEl>
                                          <p:spTgt spid="20"/>
                                        </p:tgtEl>
                                      </p:cBhvr>
                                    </p:animEffect>
                                  </p:childTnLst>
                                </p:cTn>
                              </p:par>
                              <p:par>
                                <p:cTn id="41" presetID="16" presetClass="entr" presetSubtype="21"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barn(inVertical)">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12" grpId="0"/>
      <p:bldP spid="28" grpId="0"/>
      <p:bldP spid="18"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683184AA-2E6E-46B4-816F-66C89981FEEB}" type="slidenum">
              <a:rPr lang="zh-CN" altLang="en-US"/>
              <a:pPr/>
              <a:t>3</a:t>
            </a:fld>
            <a:endParaRPr lang="en-US" altLang="zh-CN"/>
          </a:p>
        </p:txBody>
      </p:sp>
      <p:sp>
        <p:nvSpPr>
          <p:cNvPr id="14338" name="Rectangle 2"/>
          <p:cNvSpPr>
            <a:spLocks noGrp="1" noRot="1" noChangeArrowheads="1"/>
          </p:cNvSpPr>
          <p:nvPr>
            <p:ph type="title"/>
          </p:nvPr>
        </p:nvSpPr>
        <p:spPr>
          <a:xfrm>
            <a:off x="298450" y="228600"/>
            <a:ext cx="8540750" cy="823913"/>
          </a:xfrm>
        </p:spPr>
        <p:txBody>
          <a:bodyPr>
            <a:normAutofit/>
          </a:bodyPr>
          <a:lstStyle/>
          <a:p>
            <a:r>
              <a:rPr kumimoji="1" lang="zh-CN" altLang="en-US" sz="3200" b="1" dirty="0">
                <a:solidFill>
                  <a:schemeClr val="tx1"/>
                </a:solidFill>
                <a:latin typeface="+mn-ea"/>
                <a:ea typeface="+mn-ea"/>
              </a:rPr>
              <a:t>本章教学目的与要求</a:t>
            </a:r>
          </a:p>
        </p:txBody>
      </p:sp>
      <p:sp>
        <p:nvSpPr>
          <p:cNvPr id="2" name="TextBox 1"/>
          <p:cNvSpPr txBox="1"/>
          <p:nvPr/>
        </p:nvSpPr>
        <p:spPr>
          <a:xfrm>
            <a:off x="107504" y="908720"/>
            <a:ext cx="8856984" cy="5262979"/>
          </a:xfrm>
          <a:prstGeom prst="rect">
            <a:avLst/>
          </a:prstGeom>
          <a:noFill/>
        </p:spPr>
        <p:txBody>
          <a:bodyPr wrap="square" rtlCol="0">
            <a:spAutoFit/>
          </a:bodyPr>
          <a:lstStyle/>
          <a:p>
            <a:pPr>
              <a:lnSpc>
                <a:spcPct val="200000"/>
              </a:lnSpc>
            </a:pPr>
            <a:r>
              <a:rPr lang="zh-CN" altLang="en-US" sz="2400" dirty="0">
                <a:latin typeface="+mn-ea"/>
                <a:ea typeface="+mn-ea"/>
              </a:rPr>
              <a:t>介绍统计指数的基本理论、方法以及应用，具体要求：</a:t>
            </a:r>
          </a:p>
          <a:p>
            <a:pPr marL="914400" lvl="1" indent="-457200">
              <a:lnSpc>
                <a:spcPct val="200000"/>
              </a:lnSpc>
              <a:buFont typeface="+mj-ea"/>
              <a:buAutoNum type="circleNumDbPlain"/>
            </a:pPr>
            <a:r>
              <a:rPr lang="zh-CN" altLang="en-US" sz="2400" dirty="0">
                <a:latin typeface="+mn-ea"/>
                <a:ea typeface="+mn-ea"/>
              </a:rPr>
              <a:t>理解</a:t>
            </a:r>
            <a:r>
              <a:rPr lang="zh-CN" altLang="en-US" sz="2400" dirty="0">
                <a:solidFill>
                  <a:srgbClr val="FF0000"/>
                </a:solidFill>
                <a:latin typeface="+mn-ea"/>
                <a:ea typeface="+mn-ea"/>
              </a:rPr>
              <a:t>统计指数</a:t>
            </a:r>
            <a:r>
              <a:rPr lang="zh-CN" altLang="en-US" sz="2400" dirty="0">
                <a:latin typeface="+mn-ea"/>
                <a:ea typeface="+mn-ea"/>
              </a:rPr>
              <a:t>的含义、作用、基本分类与性质；</a:t>
            </a:r>
          </a:p>
          <a:p>
            <a:pPr marL="914400" lvl="1" indent="-457200">
              <a:lnSpc>
                <a:spcPct val="200000"/>
              </a:lnSpc>
              <a:buFont typeface="+mj-ea"/>
              <a:buAutoNum type="circleNumDbPlain"/>
            </a:pPr>
            <a:r>
              <a:rPr lang="zh-CN" altLang="en-US" sz="2400" dirty="0">
                <a:latin typeface="+mn-ea"/>
                <a:ea typeface="+mn-ea"/>
              </a:rPr>
              <a:t>熟练</a:t>
            </a:r>
            <a:r>
              <a:rPr lang="zh-CN" altLang="en-US" sz="2400" dirty="0">
                <a:solidFill>
                  <a:srgbClr val="FF0000"/>
                </a:solidFill>
                <a:latin typeface="+mn-ea"/>
                <a:ea typeface="+mn-ea"/>
              </a:rPr>
              <a:t>掌握综合指数和平均指数的编制</a:t>
            </a:r>
            <a:r>
              <a:rPr lang="zh-CN" altLang="en-US" sz="2400" dirty="0">
                <a:latin typeface="+mn-ea"/>
                <a:ea typeface="+mn-ea"/>
              </a:rPr>
              <a:t>方法、能正确的加以运用，能够理解两者的区别；</a:t>
            </a:r>
          </a:p>
          <a:p>
            <a:pPr marL="914400" lvl="1" indent="-457200">
              <a:lnSpc>
                <a:spcPct val="200000"/>
              </a:lnSpc>
              <a:buFont typeface="+mj-ea"/>
              <a:buAutoNum type="circleNumDbPlain"/>
            </a:pPr>
            <a:r>
              <a:rPr lang="zh-CN" altLang="en-US" sz="2400" dirty="0">
                <a:latin typeface="+mn-ea"/>
                <a:ea typeface="+mn-ea"/>
              </a:rPr>
              <a:t>能够</a:t>
            </a:r>
            <a:r>
              <a:rPr lang="zh-CN" altLang="en-US" sz="2400" dirty="0">
                <a:solidFill>
                  <a:srgbClr val="FF0000"/>
                </a:solidFill>
                <a:latin typeface="+mn-ea"/>
                <a:ea typeface="+mn-ea"/>
              </a:rPr>
              <a:t>熟练运用统计指数体系</a:t>
            </a:r>
            <a:r>
              <a:rPr lang="zh-CN" altLang="en-US" sz="2400" dirty="0">
                <a:latin typeface="+mn-ea"/>
                <a:ea typeface="+mn-ea"/>
              </a:rPr>
              <a:t>对社会经济现象进行因素分析。</a:t>
            </a:r>
          </a:p>
          <a:p>
            <a:pPr marL="914400" lvl="1" indent="-457200">
              <a:lnSpc>
                <a:spcPct val="200000"/>
              </a:lnSpc>
              <a:buFont typeface="+mj-ea"/>
              <a:buAutoNum type="circleNumDbPlain"/>
            </a:pPr>
            <a:r>
              <a:rPr lang="zh-CN" altLang="en-US" sz="2400" dirty="0">
                <a:latin typeface="+mn-ea"/>
                <a:ea typeface="+mn-ea"/>
              </a:rPr>
              <a:t>掌握总量指标和平均指标的两因素分析方法；</a:t>
            </a:r>
          </a:p>
          <a:p>
            <a:pPr marL="914400" lvl="1" indent="-457200">
              <a:lnSpc>
                <a:spcPct val="200000"/>
              </a:lnSpc>
              <a:buFont typeface="+mj-ea"/>
              <a:buAutoNum type="circleNumDbPlain"/>
            </a:pPr>
            <a:r>
              <a:rPr lang="zh-CN" altLang="en-US" sz="2400" dirty="0">
                <a:latin typeface="+mn-ea"/>
                <a:ea typeface="+mn-ea"/>
              </a:rPr>
              <a:t>了解统计指数在实际工作中的几种应用。</a:t>
            </a:r>
          </a:p>
        </p:txBody>
      </p:sp>
    </p:spTree>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77263"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副标题 2"/>
          <p:cNvSpPr txBox="1">
            <a:spLocks/>
          </p:cNvSpPr>
          <p:nvPr/>
        </p:nvSpPr>
        <p:spPr>
          <a:xfrm>
            <a:off x="486586" y="1016632"/>
            <a:ext cx="5309550" cy="540160"/>
          </a:xfrm>
          <a:prstGeom prst="rect">
            <a:avLst/>
          </a:prstGeom>
          <a:ln w="25400">
            <a:solidFill>
              <a:srgbClr val="7030A0"/>
            </a:solid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zh-CN" altLang="zh-CN" sz="2600" b="1" dirty="0" smtClean="0">
                <a:solidFill>
                  <a:srgbClr val="FF0000"/>
                </a:solidFill>
                <a:latin typeface="+mn-ea"/>
              </a:rPr>
              <a:t>（</a:t>
            </a:r>
            <a:r>
              <a:rPr lang="en-US" altLang="zh-CN" sz="2600" b="1" dirty="0">
                <a:solidFill>
                  <a:srgbClr val="FF0000"/>
                </a:solidFill>
                <a:latin typeface="+mn-ea"/>
              </a:rPr>
              <a:t>2</a:t>
            </a:r>
            <a:r>
              <a:rPr lang="zh-CN" altLang="zh-CN" sz="2600" b="1" dirty="0" smtClean="0">
                <a:solidFill>
                  <a:srgbClr val="FF0000"/>
                </a:solidFill>
                <a:latin typeface="+mn-ea"/>
              </a:rPr>
              <a:t>）</a:t>
            </a:r>
            <a:r>
              <a:rPr lang="zh-CN" altLang="en-US" sz="2600" dirty="0" smtClean="0">
                <a:solidFill>
                  <a:schemeClr val="tx1"/>
                </a:solidFill>
                <a:latin typeface="+mn-ea"/>
              </a:rPr>
              <a:t>平均</a:t>
            </a:r>
            <a:r>
              <a:rPr lang="zh-CN" altLang="zh-CN" sz="2600" dirty="0" smtClean="0">
                <a:solidFill>
                  <a:schemeClr val="tx1"/>
                </a:solidFill>
                <a:latin typeface="+mn-ea"/>
              </a:rPr>
              <a:t>指标</a:t>
            </a:r>
            <a:r>
              <a:rPr lang="zh-CN" altLang="zh-CN" sz="2600" dirty="0">
                <a:solidFill>
                  <a:schemeClr val="tx1"/>
                </a:solidFill>
                <a:latin typeface="+mn-ea"/>
              </a:rPr>
              <a:t>变动的双因素分析</a:t>
            </a:r>
          </a:p>
        </p:txBody>
      </p:sp>
      <p:sp>
        <p:nvSpPr>
          <p:cNvPr id="3" name="矩形 2"/>
          <p:cNvSpPr/>
          <p:nvPr/>
        </p:nvSpPr>
        <p:spPr>
          <a:xfrm>
            <a:off x="298450" y="1700808"/>
            <a:ext cx="8496944" cy="2154436"/>
          </a:xfrm>
          <a:prstGeom prst="rect">
            <a:avLst/>
          </a:prstGeom>
        </p:spPr>
        <p:txBody>
          <a:bodyPr wrap="square">
            <a:spAutoFit/>
          </a:bodyPr>
          <a:lstStyle/>
          <a:p>
            <a:r>
              <a:rPr lang="en-US" altLang="zh-CN" sz="2600" dirty="0" smtClean="0">
                <a:latin typeface="+mn-ea"/>
                <a:ea typeface="+mn-ea"/>
              </a:rPr>
              <a:t>        </a:t>
            </a:r>
            <a:r>
              <a:rPr lang="zh-CN" altLang="zh-CN" sz="2600" dirty="0" smtClean="0">
                <a:latin typeface="+mn-ea"/>
                <a:ea typeface="+mn-ea"/>
              </a:rPr>
              <a:t>平均</a:t>
            </a:r>
            <a:r>
              <a:rPr lang="zh-CN" altLang="zh-CN" sz="2600" dirty="0">
                <a:latin typeface="+mn-ea"/>
                <a:ea typeface="+mn-ea"/>
              </a:rPr>
              <a:t>指标即总体平均数，与某些总量指标可以分解为两个因素指标的乘积一样，</a:t>
            </a:r>
            <a:r>
              <a:rPr lang="zh-CN" altLang="zh-CN" sz="2600" b="1" dirty="0">
                <a:solidFill>
                  <a:srgbClr val="FF0000"/>
                </a:solidFill>
                <a:latin typeface="+mn-ea"/>
                <a:ea typeface="+mn-ea"/>
              </a:rPr>
              <a:t>总体平均数也可以分解为两个因素指标的乘积</a:t>
            </a:r>
            <a:r>
              <a:rPr lang="zh-CN" altLang="zh-CN" sz="2600" b="1" dirty="0" smtClean="0">
                <a:solidFill>
                  <a:srgbClr val="FF0000"/>
                </a:solidFill>
                <a:latin typeface="+mn-ea"/>
                <a:ea typeface="+mn-ea"/>
              </a:rPr>
              <a:t>。</a:t>
            </a:r>
            <a:r>
              <a:rPr lang="zh-CN" altLang="zh-CN" sz="2600" dirty="0">
                <a:latin typeface="+mn-ea"/>
                <a:ea typeface="+mn-ea"/>
              </a:rPr>
              <a:t>下面介绍平均指标指数体系的形成及其因素分析方法。</a:t>
            </a:r>
          </a:p>
          <a:p>
            <a:endParaRPr lang="zh-CN" altLang="zh-CN" sz="2600" dirty="0">
              <a:latin typeface="+mn-ea"/>
              <a:ea typeface="+mn-ea"/>
            </a:endParaRPr>
          </a:p>
        </p:txBody>
      </p:sp>
      <p:sp>
        <p:nvSpPr>
          <p:cNvPr id="12" name="矩形 11"/>
          <p:cNvSpPr/>
          <p:nvPr/>
        </p:nvSpPr>
        <p:spPr>
          <a:xfrm>
            <a:off x="407501" y="3284984"/>
            <a:ext cx="8372387" cy="1292662"/>
          </a:xfrm>
          <a:prstGeom prst="rect">
            <a:avLst/>
          </a:prstGeom>
        </p:spPr>
        <p:txBody>
          <a:bodyPr wrap="square">
            <a:spAutoFit/>
          </a:bodyPr>
          <a:lstStyle/>
          <a:p>
            <a:r>
              <a:rPr lang="en-US" altLang="zh-CN" sz="2600" dirty="0" smtClean="0">
                <a:latin typeface="+mn-ea"/>
                <a:ea typeface="+mn-ea"/>
              </a:rPr>
              <a:t>       </a:t>
            </a:r>
            <a:r>
              <a:rPr lang="zh-CN" altLang="zh-CN" sz="2600" dirty="0" smtClean="0">
                <a:latin typeface="+mn-ea"/>
                <a:ea typeface="+mn-ea"/>
              </a:rPr>
              <a:t>平均</a:t>
            </a:r>
            <a:r>
              <a:rPr lang="zh-CN" altLang="zh-CN" sz="2600" dirty="0">
                <a:latin typeface="+mn-ea"/>
                <a:ea typeface="+mn-ea"/>
              </a:rPr>
              <a:t>指标指数是将两个时期的总体平均数对比而得到的相对数，又叫可变构成指数，</a:t>
            </a:r>
            <a:r>
              <a:rPr lang="zh-CN" altLang="zh-CN" sz="2600" dirty="0">
                <a:solidFill>
                  <a:srgbClr val="FF0000"/>
                </a:solidFill>
                <a:latin typeface="+mn-ea"/>
                <a:ea typeface="+mn-ea"/>
              </a:rPr>
              <a:t>简称可变指数</a:t>
            </a:r>
            <a:r>
              <a:rPr lang="zh-CN" altLang="zh-CN" sz="2600" dirty="0">
                <a:latin typeface="+mn-ea"/>
                <a:ea typeface="+mn-ea"/>
              </a:rPr>
              <a:t>。它反映总体平均数的总的变动程度，是总变动指数。</a:t>
            </a: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18"/>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矩形 17"/>
          <p:cNvSpPr/>
          <p:nvPr/>
        </p:nvSpPr>
        <p:spPr>
          <a:xfrm>
            <a:off x="524471" y="4797152"/>
            <a:ext cx="1992853" cy="492443"/>
          </a:xfrm>
          <a:prstGeom prst="rect">
            <a:avLst/>
          </a:prstGeom>
        </p:spPr>
        <p:txBody>
          <a:bodyPr wrap="none">
            <a:spAutoFit/>
          </a:bodyPr>
          <a:lstStyle/>
          <a:p>
            <a:r>
              <a:rPr lang="zh-CN" altLang="zh-CN" dirty="0"/>
              <a:t> </a:t>
            </a:r>
            <a:r>
              <a:rPr lang="zh-CN" altLang="en-US" sz="2600" dirty="0">
                <a:solidFill>
                  <a:srgbClr val="FF0000"/>
                </a:solidFill>
                <a:latin typeface="+mn-ea"/>
                <a:ea typeface="+mn-ea"/>
              </a:rPr>
              <a:t>报告</a:t>
            </a:r>
            <a:r>
              <a:rPr lang="zh-CN" altLang="en-US" sz="2600" dirty="0" smtClean="0">
                <a:solidFill>
                  <a:srgbClr val="FF0000"/>
                </a:solidFill>
                <a:latin typeface="+mn-ea"/>
                <a:ea typeface="+mn-ea"/>
              </a:rPr>
              <a:t>期的</a:t>
            </a:r>
            <a:r>
              <a:rPr lang="zh-CN" altLang="zh-CN" sz="2600" dirty="0" smtClean="0">
                <a:solidFill>
                  <a:srgbClr val="FF0000"/>
                </a:solidFill>
                <a:latin typeface="+mn-ea"/>
                <a:ea typeface="+mn-ea"/>
              </a:rPr>
              <a:t>：</a:t>
            </a:r>
            <a:r>
              <a:rPr lang="zh-CN" altLang="zh-CN" sz="2200" dirty="0" smtClean="0">
                <a:latin typeface="+mn-ea"/>
                <a:ea typeface="+mn-ea"/>
              </a:rPr>
              <a:t> </a:t>
            </a:r>
            <a:endParaRPr lang="zh-CN" altLang="en-US" sz="2200" dirty="0">
              <a:latin typeface="+mn-ea"/>
              <a:ea typeface="+mn-ea"/>
            </a:endParaRPr>
          </a:p>
        </p:txBody>
      </p:sp>
      <p:sp>
        <p:nvSpPr>
          <p:cNvPr id="20" name="矩形 19"/>
          <p:cNvSpPr/>
          <p:nvPr/>
        </p:nvSpPr>
        <p:spPr>
          <a:xfrm>
            <a:off x="541485" y="5609706"/>
            <a:ext cx="1518364" cy="492443"/>
          </a:xfrm>
          <a:prstGeom prst="rect">
            <a:avLst/>
          </a:prstGeom>
        </p:spPr>
        <p:txBody>
          <a:bodyPr wrap="none">
            <a:spAutoFit/>
          </a:bodyPr>
          <a:lstStyle/>
          <a:p>
            <a:r>
              <a:rPr lang="zh-CN" altLang="en-US" sz="2600" dirty="0">
                <a:solidFill>
                  <a:srgbClr val="FF0000"/>
                </a:solidFill>
                <a:latin typeface="+mn-ea"/>
                <a:ea typeface="+mn-ea"/>
              </a:rPr>
              <a:t>基</a:t>
            </a:r>
            <a:r>
              <a:rPr lang="zh-CN" altLang="en-US" sz="2600" dirty="0" smtClean="0">
                <a:solidFill>
                  <a:srgbClr val="FF0000"/>
                </a:solidFill>
                <a:latin typeface="+mn-ea"/>
                <a:ea typeface="+mn-ea"/>
              </a:rPr>
              <a:t>期的</a:t>
            </a:r>
            <a:r>
              <a:rPr lang="zh-CN" altLang="zh-CN" sz="2600" dirty="0" smtClean="0">
                <a:solidFill>
                  <a:srgbClr val="FF0000"/>
                </a:solidFill>
                <a:latin typeface="+mn-ea"/>
                <a:ea typeface="+mn-ea"/>
              </a:rPr>
              <a:t>：</a:t>
            </a:r>
            <a:endParaRPr lang="zh-CN" altLang="zh-CN" sz="2600" dirty="0">
              <a:solidFill>
                <a:srgbClr val="FF0000"/>
              </a:solidFill>
              <a:latin typeface="+mn-ea"/>
              <a:ea typeface="+mn-ea"/>
            </a:endParaRPr>
          </a:p>
        </p:txBody>
      </p:sp>
      <p:graphicFrame>
        <p:nvGraphicFramePr>
          <p:cNvPr id="2" name="对象 1"/>
          <p:cNvGraphicFramePr>
            <a:graphicFrameLocks noChangeAspect="1"/>
          </p:cNvGraphicFramePr>
          <p:nvPr>
            <p:extLst>
              <p:ext uri="{D42A27DB-BD31-4B8C-83A1-F6EECF244321}">
                <p14:modId xmlns:p14="http://schemas.microsoft.com/office/powerpoint/2010/main" val="2993624646"/>
              </p:ext>
            </p:extLst>
          </p:nvPr>
        </p:nvGraphicFramePr>
        <p:xfrm>
          <a:off x="2517324" y="4577647"/>
          <a:ext cx="1766644" cy="776922"/>
        </p:xfrm>
        <a:graphic>
          <a:graphicData uri="http://schemas.openxmlformats.org/presentationml/2006/ole">
            <mc:AlternateContent xmlns:mc="http://schemas.openxmlformats.org/markup-compatibility/2006">
              <mc:Choice xmlns:v="urn:schemas-microsoft-com:vml" Requires="v">
                <p:oleObj spid="_x0000_s220201" name="Equation" r:id="rId3" imgW="799920" imgH="482400" progId="Equation.DSMT4">
                  <p:embed/>
                </p:oleObj>
              </mc:Choice>
              <mc:Fallback>
                <p:oleObj name="Equation" r:id="rId3" imgW="799920" imgH="482400" progId="Equation.DSMT4">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7324" y="4577647"/>
                        <a:ext cx="1766644" cy="776922"/>
                      </a:xfrm>
                      <a:prstGeom prst="rect">
                        <a:avLst/>
                      </a:prstGeom>
                      <a:noFill/>
                    </p:spPr>
                  </p:pic>
                </p:oleObj>
              </mc:Fallback>
            </mc:AlternateContent>
          </a:graphicData>
        </a:graphic>
      </p:graphicFrame>
      <p:graphicFrame>
        <p:nvGraphicFramePr>
          <p:cNvPr id="4" name="对象 3"/>
          <p:cNvGraphicFramePr>
            <a:graphicFrameLocks noChangeAspect="1"/>
          </p:cNvGraphicFramePr>
          <p:nvPr>
            <p:extLst>
              <p:ext uri="{D42A27DB-BD31-4B8C-83A1-F6EECF244321}">
                <p14:modId xmlns:p14="http://schemas.microsoft.com/office/powerpoint/2010/main" val="1355841552"/>
              </p:ext>
            </p:extLst>
          </p:nvPr>
        </p:nvGraphicFramePr>
        <p:xfrm>
          <a:off x="2517324" y="5459883"/>
          <a:ext cx="1829931" cy="792088"/>
        </p:xfrm>
        <a:graphic>
          <a:graphicData uri="http://schemas.openxmlformats.org/presentationml/2006/ole">
            <mc:AlternateContent xmlns:mc="http://schemas.openxmlformats.org/markup-compatibility/2006">
              <mc:Choice xmlns:v="urn:schemas-microsoft-com:vml" Requires="v">
                <p:oleObj spid="_x0000_s220202" name="Equation" r:id="rId5" imgW="850680" imgH="482400" progId="Equation.DSMT4">
                  <p:embed/>
                </p:oleObj>
              </mc:Choice>
              <mc:Fallback>
                <p:oleObj name="Equation" r:id="rId5" imgW="850680" imgH="4824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7324" y="5459883"/>
                        <a:ext cx="1829931" cy="792088"/>
                      </a:xfrm>
                      <a:prstGeom prst="rect">
                        <a:avLst/>
                      </a:prstGeom>
                      <a:noFill/>
                    </p:spPr>
                  </p:pic>
                </p:oleObj>
              </mc:Fallback>
            </mc:AlternateContent>
          </a:graphicData>
        </a:graphic>
      </p:graphicFrame>
      <p:sp>
        <p:nvSpPr>
          <p:cNvPr id="11" name="右箭头 10"/>
          <p:cNvSpPr/>
          <p:nvPr/>
        </p:nvSpPr>
        <p:spPr>
          <a:xfrm>
            <a:off x="4649263" y="5289595"/>
            <a:ext cx="1794945" cy="3201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1962291347"/>
              </p:ext>
            </p:extLst>
          </p:nvPr>
        </p:nvGraphicFramePr>
        <p:xfrm>
          <a:off x="6660232" y="4653136"/>
          <a:ext cx="1872208" cy="1872207"/>
        </p:xfrm>
        <a:graphic>
          <a:graphicData uri="http://schemas.openxmlformats.org/presentationml/2006/ole">
            <mc:AlternateContent xmlns:mc="http://schemas.openxmlformats.org/markup-compatibility/2006">
              <mc:Choice xmlns:v="urn:schemas-microsoft-com:vml" Requires="v">
                <p:oleObj spid="_x0000_s220203" name="Equation" r:id="rId7" imgW="901440" imgH="939600" progId="Equation.DSMT4">
                  <p:embed/>
                </p:oleObj>
              </mc:Choice>
              <mc:Fallback>
                <p:oleObj name="Equation" r:id="rId7" imgW="901440" imgH="939600" progId="Equation.DSMT4">
                  <p:embed/>
                  <p:pic>
                    <p:nvPicPr>
                      <p:cNvPr id="0" name="Object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60232" y="4653136"/>
                        <a:ext cx="1872208" cy="1872207"/>
                      </a:xfrm>
                      <a:prstGeom prst="rect">
                        <a:avLst/>
                      </a:prstGeom>
                      <a:noFill/>
                    </p:spPr>
                  </p:pic>
                </p:oleObj>
              </mc:Fallback>
            </mc:AlternateContent>
          </a:graphicData>
        </a:graphic>
      </p:graphicFrame>
      <p:sp>
        <p:nvSpPr>
          <p:cNvPr id="15" name="矩形 14"/>
          <p:cNvSpPr/>
          <p:nvPr/>
        </p:nvSpPr>
        <p:spPr>
          <a:xfrm>
            <a:off x="4546922" y="4843318"/>
            <a:ext cx="1723549" cy="400110"/>
          </a:xfrm>
          <a:prstGeom prst="rect">
            <a:avLst/>
          </a:prstGeom>
        </p:spPr>
        <p:txBody>
          <a:bodyPr wrap="none">
            <a:spAutoFit/>
          </a:bodyPr>
          <a:lstStyle/>
          <a:p>
            <a:r>
              <a:rPr lang="zh-CN" altLang="zh-CN" b="1" dirty="0">
                <a:solidFill>
                  <a:srgbClr val="FF0000"/>
                </a:solidFill>
                <a:latin typeface="+mn-ea"/>
                <a:ea typeface="+mn-ea"/>
              </a:rPr>
              <a:t>平均指标指数</a:t>
            </a:r>
          </a:p>
        </p:txBody>
      </p:sp>
      <p:sp>
        <p:nvSpPr>
          <p:cNvPr id="21" name="Rectangle 2"/>
          <p:cNvSpPr txBox="1">
            <a:spLocks noRot="1" noChangeArrowheads="1"/>
          </p:cNvSpPr>
          <p:nvPr/>
        </p:nvSpPr>
        <p:spPr>
          <a:xfrm>
            <a:off x="268466" y="332656"/>
            <a:ext cx="8540750" cy="5715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marL="914400" lvl="1" indent="-457200" algn="l">
              <a:buClr>
                <a:srgbClr val="FF0000"/>
              </a:buClr>
              <a:buFont typeface="Wingdings" pitchFamily="2" charset="2"/>
              <a:buChar char="ü"/>
            </a:pPr>
            <a:r>
              <a:rPr lang="en-US" altLang="zh-CN" sz="2800" kern="0" dirty="0" smtClean="0">
                <a:solidFill>
                  <a:schemeClr val="tx1"/>
                </a:solidFill>
                <a:latin typeface="+mn-ea"/>
                <a:ea typeface="+mn-ea"/>
              </a:rPr>
              <a:t>13.3.2  </a:t>
            </a:r>
            <a:r>
              <a:rPr lang="zh-CN" altLang="en-US" sz="2800" kern="0" dirty="0" smtClean="0">
                <a:solidFill>
                  <a:schemeClr val="tx1"/>
                </a:solidFill>
                <a:latin typeface="+mn-ea"/>
                <a:ea typeface="+mn-ea"/>
              </a:rPr>
              <a:t>因素分析</a:t>
            </a:r>
            <a:endParaRPr lang="zh-CN" altLang="en-US" sz="2800" kern="0" dirty="0">
              <a:solidFill>
                <a:schemeClr val="tx1"/>
              </a:solidFill>
              <a:latin typeface="+mn-ea"/>
              <a:ea typeface="+mn-ea"/>
            </a:endParaRPr>
          </a:p>
        </p:txBody>
      </p:sp>
    </p:spTree>
    <p:extLst>
      <p:ext uri="{BB962C8B-B14F-4D97-AF65-F5344CB8AC3E}">
        <p14:creationId xmlns:p14="http://schemas.microsoft.com/office/powerpoint/2010/main" val="227389993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heel(1)">
                                      <p:cBhvr>
                                        <p:cTn id="13" dur="20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par>
                                <p:cTn id="19" presetID="16" presetClass="entr" presetSubtype="21"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6" presetClass="entr" presetSubtype="16"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circle(in)">
                                      <p:cBhvr>
                                        <p:cTn id="26" dur="2000"/>
                                        <p:tgtEl>
                                          <p:spTgt spid="20"/>
                                        </p:tgtEl>
                                      </p:cBhvr>
                                    </p:animEffect>
                                  </p:childTnLst>
                                </p:cTn>
                              </p:par>
                              <p:par>
                                <p:cTn id="27" presetID="6"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circle(in)">
                                      <p:cBhvr>
                                        <p:cTn id="29" dur="20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randombar(horizontal)">
                                      <p:cBhvr>
                                        <p:cTn id="34" dur="500"/>
                                        <p:tgtEl>
                                          <p:spTgt spid="15"/>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randombar(horizontal)">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2000"/>
                                        <p:tgtEl>
                                          <p:spTgt spid="13"/>
                                        </p:tgtEl>
                                      </p:cBhvr>
                                    </p:animEffect>
                                    <p:anim calcmode="lin" valueType="num">
                                      <p:cBhvr>
                                        <p:cTn id="43" dur="2000" fill="hold"/>
                                        <p:tgtEl>
                                          <p:spTgt spid="13"/>
                                        </p:tgtEl>
                                        <p:attrNameLst>
                                          <p:attrName>ppt_w</p:attrName>
                                        </p:attrNameLst>
                                      </p:cBhvr>
                                      <p:tavLst>
                                        <p:tav tm="0" fmla="#ppt_w*sin(2.5*pi*$)">
                                          <p:val>
                                            <p:fltVal val="0"/>
                                          </p:val>
                                        </p:tav>
                                        <p:tav tm="100000">
                                          <p:val>
                                            <p:fltVal val="1"/>
                                          </p:val>
                                        </p:tav>
                                      </p:tavLst>
                                    </p:anim>
                                    <p:anim calcmode="lin" valueType="num">
                                      <p:cBhvr>
                                        <p:cTn id="44" dur="2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8" grpId="0"/>
      <p:bldP spid="20" grpId="0"/>
      <p:bldP spid="11" grpId="0" animBg="1"/>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31</a:t>
            </a:fld>
            <a:endParaRPr lang="en-US" altLang="zh-CN" dirty="0"/>
          </a:p>
        </p:txBody>
      </p:sp>
      <p:sp>
        <p:nvSpPr>
          <p:cNvPr id="8" name="Rectangle 3"/>
          <p:cNvSpPr>
            <a:spLocks noChangeArrowheads="1"/>
          </p:cNvSpPr>
          <p:nvPr/>
        </p:nvSpPr>
        <p:spPr bwMode="auto">
          <a:xfrm>
            <a:off x="757223" y="440372"/>
            <a:ext cx="259064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lang="zh-CN" altLang="zh-CN" sz="2600" b="1" dirty="0">
                <a:solidFill>
                  <a:srgbClr val="FF0000"/>
                </a:solidFill>
                <a:latin typeface="+mn-ea"/>
                <a:ea typeface="+mn-ea"/>
                <a:cs typeface="Arial" pitchFamily="34" charset="0"/>
              </a:rPr>
              <a:t>固定构成指数</a:t>
            </a:r>
          </a:p>
        </p:txBody>
      </p:sp>
      <p:sp>
        <p:nvSpPr>
          <p:cNvPr id="9" name="Rectangle 4"/>
          <p:cNvSpPr>
            <a:spLocks noChangeArrowheads="1"/>
          </p:cNvSpPr>
          <p:nvPr/>
        </p:nvSpPr>
        <p:spPr bwMode="auto">
          <a:xfrm>
            <a:off x="458235" y="2204864"/>
            <a:ext cx="2286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lang="en-US" altLang="zh-CN" sz="2600" b="1" dirty="0" smtClean="0">
                <a:solidFill>
                  <a:srgbClr val="FF0000"/>
                </a:solidFill>
                <a:latin typeface="+mn-ea"/>
                <a:ea typeface="+mn-ea"/>
                <a:cs typeface="Arial" pitchFamily="34" charset="0"/>
              </a:rPr>
              <a:t> </a:t>
            </a:r>
            <a:r>
              <a:rPr lang="zh-CN" altLang="zh-CN" sz="2600" b="1" dirty="0" smtClean="0">
                <a:solidFill>
                  <a:srgbClr val="FF0000"/>
                </a:solidFill>
                <a:latin typeface="+mn-ea"/>
                <a:ea typeface="+mn-ea"/>
                <a:cs typeface="Arial" pitchFamily="34" charset="0"/>
              </a:rPr>
              <a:t>结构</a:t>
            </a:r>
            <a:r>
              <a:rPr lang="zh-CN" altLang="zh-CN" sz="2600" b="1" dirty="0">
                <a:solidFill>
                  <a:srgbClr val="FF0000"/>
                </a:solidFill>
                <a:latin typeface="+mn-ea"/>
                <a:ea typeface="+mn-ea"/>
                <a:cs typeface="Arial" pitchFamily="34" charset="0"/>
              </a:rPr>
              <a:t>影响指数</a:t>
            </a:r>
          </a:p>
        </p:txBody>
      </p:sp>
      <p:sp>
        <p:nvSpPr>
          <p:cNvPr id="10" name="Rectangle 5"/>
          <p:cNvSpPr>
            <a:spLocks noChangeArrowheads="1"/>
          </p:cNvSpPr>
          <p:nvPr/>
        </p:nvSpPr>
        <p:spPr bwMode="auto">
          <a:xfrm>
            <a:off x="2268760" y="285293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3" name="Rectangle 8"/>
          <p:cNvSpPr>
            <a:spLocks noChangeArrowheads="1"/>
          </p:cNvSpPr>
          <p:nvPr/>
        </p:nvSpPr>
        <p:spPr bwMode="auto">
          <a:xfrm>
            <a:off x="180547" y="2852936"/>
            <a:ext cx="8712968"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nSpc>
                <a:spcPct val="150000"/>
              </a:lnSpc>
            </a:pPr>
            <a:r>
              <a:rPr lang="zh-CN" altLang="en-US" sz="2600" dirty="0" smtClean="0">
                <a:latin typeface="+mn-ea"/>
                <a:ea typeface="+mn-ea"/>
                <a:cs typeface="宋体" pitchFamily="2" charset="-122"/>
              </a:rPr>
              <a:t>        是</a:t>
            </a:r>
            <a:r>
              <a:rPr lang="zh-CN" altLang="en-US" sz="2600" dirty="0">
                <a:latin typeface="+mn-ea"/>
                <a:ea typeface="+mn-ea"/>
                <a:cs typeface="宋体" pitchFamily="2" charset="-122"/>
              </a:rPr>
              <a:t>指</a:t>
            </a:r>
            <a:r>
              <a:rPr lang="zh-CN" altLang="zh-CN" sz="2600" dirty="0" smtClean="0">
                <a:latin typeface="+mn-ea"/>
                <a:ea typeface="+mn-ea"/>
                <a:cs typeface="宋体" pitchFamily="2" charset="-122"/>
              </a:rPr>
              <a:t>把</a:t>
            </a:r>
            <a:r>
              <a:rPr lang="zh-CN" altLang="zh-CN" sz="2600" dirty="0">
                <a:latin typeface="+mn-ea"/>
                <a:ea typeface="+mn-ea"/>
                <a:cs typeface="宋体" pitchFamily="2" charset="-122"/>
              </a:rPr>
              <a:t>组平均数这个因素固定不变，单纯地测定总体结构变动对总平均数变动影响程度的指数</a:t>
            </a:r>
          </a:p>
        </p:txBody>
      </p:sp>
      <p:sp>
        <p:nvSpPr>
          <p:cNvPr id="15" name="Rectangle 10"/>
          <p:cNvSpPr>
            <a:spLocks noChangeArrowheads="1"/>
          </p:cNvSpPr>
          <p:nvPr/>
        </p:nvSpPr>
        <p:spPr bwMode="auto">
          <a:xfrm>
            <a:off x="0" y="1733550"/>
            <a:ext cx="9144000" cy="0"/>
          </a:xfrm>
          <a:prstGeom prst="rect">
            <a:avLst/>
          </a:prstGeom>
          <a:solidFill>
            <a:srgbClr val="FCFCF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Arial" pitchFamily="34" charset="0"/>
                <a:ea typeface="宋体" pitchFamily="2" charset="-122"/>
                <a:cs typeface="Arial" pitchFamily="34" charset="0"/>
              </a:rPr>
              <a:t>  </a:t>
            </a:r>
            <a:endParaRPr kumimoji="0" lang="en-US"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矩形 3"/>
          <p:cNvSpPr/>
          <p:nvPr/>
        </p:nvSpPr>
        <p:spPr>
          <a:xfrm>
            <a:off x="467544" y="1005620"/>
            <a:ext cx="8136904" cy="892552"/>
          </a:xfrm>
          <a:prstGeom prst="rect">
            <a:avLst/>
          </a:prstGeom>
        </p:spPr>
        <p:txBody>
          <a:bodyPr wrap="square">
            <a:spAutoFit/>
          </a:bodyPr>
          <a:lstStyle/>
          <a:p>
            <a:r>
              <a:rPr lang="en-US" altLang="zh-CN" sz="2600" dirty="0" smtClean="0">
                <a:latin typeface="+mn-ea"/>
                <a:ea typeface="+mn-ea"/>
                <a:cs typeface="宋体" pitchFamily="2" charset="-122"/>
              </a:rPr>
              <a:t>       </a:t>
            </a:r>
            <a:r>
              <a:rPr lang="zh-CN" altLang="en-US" sz="2600" dirty="0" smtClean="0">
                <a:latin typeface="+mn-ea"/>
                <a:ea typeface="+mn-ea"/>
                <a:cs typeface="宋体" pitchFamily="2" charset="-122"/>
              </a:rPr>
              <a:t>是指</a:t>
            </a:r>
            <a:r>
              <a:rPr lang="en-US" altLang="zh-CN" sz="2600" dirty="0" smtClean="0">
                <a:latin typeface="+mn-ea"/>
                <a:ea typeface="+mn-ea"/>
                <a:cs typeface="宋体" pitchFamily="2" charset="-122"/>
              </a:rPr>
              <a:t> </a:t>
            </a:r>
            <a:r>
              <a:rPr lang="zh-CN" altLang="zh-CN" sz="2600" dirty="0" smtClean="0">
                <a:latin typeface="+mn-ea"/>
                <a:ea typeface="+mn-ea"/>
                <a:cs typeface="宋体" pitchFamily="2" charset="-122"/>
              </a:rPr>
              <a:t>把</a:t>
            </a:r>
            <a:r>
              <a:rPr lang="zh-CN" altLang="zh-CN" sz="2600" dirty="0">
                <a:latin typeface="+mn-ea"/>
                <a:ea typeface="+mn-ea"/>
                <a:cs typeface="宋体" pitchFamily="2" charset="-122"/>
              </a:rPr>
              <a:t>总体结构这个因素固定不变，单纯地测定组平均水平的变动对总体平均数影响程度的指数</a:t>
            </a:r>
            <a:endParaRPr lang="zh-CN" altLang="en-US" sz="2600" dirty="0">
              <a:latin typeface="+mn-ea"/>
              <a:ea typeface="+mn-ea"/>
              <a:cs typeface="宋体" pitchFamily="2" charset="-122"/>
            </a:endParaRPr>
          </a:p>
        </p:txBody>
      </p:sp>
      <p:graphicFrame>
        <p:nvGraphicFramePr>
          <p:cNvPr id="14" name="对象 13"/>
          <p:cNvGraphicFramePr>
            <a:graphicFrameLocks noChangeAspect="1"/>
          </p:cNvGraphicFramePr>
          <p:nvPr>
            <p:extLst>
              <p:ext uri="{D42A27DB-BD31-4B8C-83A1-F6EECF244321}">
                <p14:modId xmlns:p14="http://schemas.microsoft.com/office/powerpoint/2010/main" val="101973362"/>
              </p:ext>
            </p:extLst>
          </p:nvPr>
        </p:nvGraphicFramePr>
        <p:xfrm>
          <a:off x="1656656" y="4293096"/>
          <a:ext cx="1080120" cy="1818860"/>
        </p:xfrm>
        <a:graphic>
          <a:graphicData uri="http://schemas.openxmlformats.org/presentationml/2006/ole">
            <mc:AlternateContent xmlns:mc="http://schemas.openxmlformats.org/markup-compatibility/2006">
              <mc:Choice xmlns:v="urn:schemas-microsoft-com:vml" Requires="v">
                <p:oleObj spid="_x0000_s221206" name="公式" r:id="rId3" imgW="596880" imgH="1066680" progId="Equation.3">
                  <p:embed/>
                </p:oleObj>
              </mc:Choice>
              <mc:Fallback>
                <p:oleObj name="公式" r:id="rId3" imgW="596880" imgH="106668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6656" y="4293096"/>
                        <a:ext cx="1080120" cy="1818860"/>
                      </a:xfrm>
                      <a:prstGeom prst="rect">
                        <a:avLst/>
                      </a:prstGeom>
                      <a:noFill/>
                    </p:spPr>
                  </p:pic>
                </p:oleObj>
              </mc:Fallback>
            </mc:AlternateContent>
          </a:graphicData>
        </a:graphic>
      </p:graphicFrame>
      <p:graphicFrame>
        <p:nvGraphicFramePr>
          <p:cNvPr id="16" name="对象 15"/>
          <p:cNvGraphicFramePr>
            <a:graphicFrameLocks noChangeAspect="1"/>
          </p:cNvGraphicFramePr>
          <p:nvPr>
            <p:extLst>
              <p:ext uri="{D42A27DB-BD31-4B8C-83A1-F6EECF244321}">
                <p14:modId xmlns:p14="http://schemas.microsoft.com/office/powerpoint/2010/main" val="718215437"/>
              </p:ext>
            </p:extLst>
          </p:nvPr>
        </p:nvGraphicFramePr>
        <p:xfrm>
          <a:off x="6349797" y="4074131"/>
          <a:ext cx="981925" cy="1872208"/>
        </p:xfrm>
        <a:graphic>
          <a:graphicData uri="http://schemas.openxmlformats.org/presentationml/2006/ole">
            <mc:AlternateContent xmlns:mc="http://schemas.openxmlformats.org/markup-compatibility/2006">
              <mc:Choice xmlns:v="urn:schemas-microsoft-com:vml" Requires="v">
                <p:oleObj spid="_x0000_s221207" name="公式" r:id="rId5" imgW="609480" imgH="1066680" progId="Equation.3">
                  <p:embed/>
                </p:oleObj>
              </mc:Choice>
              <mc:Fallback>
                <p:oleObj name="公式" r:id="rId5" imgW="609480" imgH="1066680" progId="Equation.3">
                  <p:embed/>
                  <p:pic>
                    <p:nvPicPr>
                      <p:cNvPr id="0" name="Object 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9797" y="4074131"/>
                        <a:ext cx="981925" cy="1872208"/>
                      </a:xfrm>
                      <a:prstGeom prst="rect">
                        <a:avLst/>
                      </a:prstGeom>
                      <a:noFill/>
                    </p:spPr>
                  </p:pic>
                </p:oleObj>
              </mc:Fallback>
            </mc:AlternateContent>
          </a:graphicData>
        </a:graphic>
      </p:graphicFrame>
      <p:sp>
        <p:nvSpPr>
          <p:cNvPr id="17" name="右箭头 16"/>
          <p:cNvSpPr/>
          <p:nvPr/>
        </p:nvSpPr>
        <p:spPr>
          <a:xfrm>
            <a:off x="4139952" y="4525223"/>
            <a:ext cx="1987012"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左箭头 17"/>
          <p:cNvSpPr/>
          <p:nvPr/>
        </p:nvSpPr>
        <p:spPr>
          <a:xfrm>
            <a:off x="2744235" y="5029279"/>
            <a:ext cx="2071623" cy="55505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3"/>
          <p:cNvSpPr>
            <a:spLocks noChangeArrowheads="1"/>
          </p:cNvSpPr>
          <p:nvPr/>
        </p:nvSpPr>
        <p:spPr bwMode="auto">
          <a:xfrm>
            <a:off x="2818362" y="5600307"/>
            <a:ext cx="199749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lang="zh-CN" altLang="zh-CN" b="1" dirty="0">
                <a:solidFill>
                  <a:srgbClr val="7030A0"/>
                </a:solidFill>
                <a:latin typeface="+mn-ea"/>
                <a:ea typeface="+mn-ea"/>
                <a:cs typeface="Arial" pitchFamily="34" charset="0"/>
              </a:rPr>
              <a:t>固定构成指数</a:t>
            </a:r>
          </a:p>
        </p:txBody>
      </p:sp>
      <p:sp>
        <p:nvSpPr>
          <p:cNvPr id="20" name="Rectangle 4"/>
          <p:cNvSpPr>
            <a:spLocks noChangeArrowheads="1"/>
          </p:cNvSpPr>
          <p:nvPr/>
        </p:nvSpPr>
        <p:spPr bwMode="auto">
          <a:xfrm>
            <a:off x="3849813" y="4074131"/>
            <a:ext cx="1979712"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altLang="zh-CN" sz="2600" b="1" dirty="0" smtClean="0">
                <a:solidFill>
                  <a:srgbClr val="FF0000"/>
                </a:solidFill>
                <a:latin typeface="+mn-ea"/>
                <a:ea typeface="+mn-ea"/>
                <a:cs typeface="Arial" pitchFamily="34" charset="0"/>
              </a:rPr>
              <a:t> </a:t>
            </a:r>
            <a:r>
              <a:rPr lang="zh-CN" altLang="zh-CN" b="1" dirty="0">
                <a:solidFill>
                  <a:srgbClr val="7030A0"/>
                </a:solidFill>
                <a:latin typeface="+mn-ea"/>
                <a:ea typeface="+mn-ea"/>
                <a:cs typeface="Arial" pitchFamily="34" charset="0"/>
              </a:rPr>
              <a:t>结构影响指数</a:t>
            </a:r>
          </a:p>
        </p:txBody>
      </p:sp>
    </p:spTree>
    <p:extLst>
      <p:ext uri="{BB962C8B-B14F-4D97-AF65-F5344CB8AC3E}">
        <p14:creationId xmlns:p14="http://schemas.microsoft.com/office/powerpoint/2010/main" val="190599365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ircle(in)">
                                      <p:cBhvr>
                                        <p:cTn id="7" dur="2000"/>
                                        <p:tgtEl>
                                          <p:spTgt spid="1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circle(in)">
                                      <p:cBhvr>
                                        <p:cTn id="10" dur="2000"/>
                                        <p:tgtEl>
                                          <p:spTgt spid="19"/>
                                        </p:tgtEl>
                                      </p:cBhvr>
                                    </p:animEffect>
                                  </p:childTnLst>
                                </p:cTn>
                              </p:par>
                              <p:par>
                                <p:cTn id="11" presetID="6" presetClass="entr" presetSubtype="16"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circle(in)">
                                      <p:cBhvr>
                                        <p:cTn id="13" dur="20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ppt_x"/>
                                          </p:val>
                                        </p:tav>
                                        <p:tav tm="100000">
                                          <p:val>
                                            <p:strVal val="#ppt_x"/>
                                          </p:val>
                                        </p:tav>
                                      </p:tavLst>
                                    </p:anim>
                                    <p:anim calcmode="lin" valueType="num">
                                      <p:cBhvr additive="base">
                                        <p:cTn id="2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6"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80">
                                          <p:stCondLst>
                                            <p:cond delay="0"/>
                                          </p:stCondLst>
                                        </p:cTn>
                                        <p:tgtEl>
                                          <p:spTgt spid="17"/>
                                        </p:tgtEl>
                                      </p:cBhvr>
                                    </p:animEffect>
                                    <p:anim calcmode="lin" valueType="num">
                                      <p:cBhvr>
                                        <p:cTn id="29"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34" dur="26">
                                          <p:stCondLst>
                                            <p:cond delay="650"/>
                                          </p:stCondLst>
                                        </p:cTn>
                                        <p:tgtEl>
                                          <p:spTgt spid="17"/>
                                        </p:tgtEl>
                                      </p:cBhvr>
                                      <p:to x="100000" y="60000"/>
                                    </p:animScale>
                                    <p:animScale>
                                      <p:cBhvr>
                                        <p:cTn id="35" dur="166" decel="50000">
                                          <p:stCondLst>
                                            <p:cond delay="676"/>
                                          </p:stCondLst>
                                        </p:cTn>
                                        <p:tgtEl>
                                          <p:spTgt spid="17"/>
                                        </p:tgtEl>
                                      </p:cBhvr>
                                      <p:to x="100000" y="100000"/>
                                    </p:animScale>
                                    <p:animScale>
                                      <p:cBhvr>
                                        <p:cTn id="36" dur="26">
                                          <p:stCondLst>
                                            <p:cond delay="1312"/>
                                          </p:stCondLst>
                                        </p:cTn>
                                        <p:tgtEl>
                                          <p:spTgt spid="17"/>
                                        </p:tgtEl>
                                      </p:cBhvr>
                                      <p:to x="100000" y="80000"/>
                                    </p:animScale>
                                    <p:animScale>
                                      <p:cBhvr>
                                        <p:cTn id="37" dur="166" decel="50000">
                                          <p:stCondLst>
                                            <p:cond delay="1338"/>
                                          </p:stCondLst>
                                        </p:cTn>
                                        <p:tgtEl>
                                          <p:spTgt spid="17"/>
                                        </p:tgtEl>
                                      </p:cBhvr>
                                      <p:to x="100000" y="100000"/>
                                    </p:animScale>
                                    <p:animScale>
                                      <p:cBhvr>
                                        <p:cTn id="38" dur="26">
                                          <p:stCondLst>
                                            <p:cond delay="1642"/>
                                          </p:stCondLst>
                                        </p:cTn>
                                        <p:tgtEl>
                                          <p:spTgt spid="17"/>
                                        </p:tgtEl>
                                      </p:cBhvr>
                                      <p:to x="100000" y="90000"/>
                                    </p:animScale>
                                    <p:animScale>
                                      <p:cBhvr>
                                        <p:cTn id="39" dur="166" decel="50000">
                                          <p:stCondLst>
                                            <p:cond delay="1668"/>
                                          </p:stCondLst>
                                        </p:cTn>
                                        <p:tgtEl>
                                          <p:spTgt spid="17"/>
                                        </p:tgtEl>
                                      </p:cBhvr>
                                      <p:to x="100000" y="100000"/>
                                    </p:animScale>
                                    <p:animScale>
                                      <p:cBhvr>
                                        <p:cTn id="40" dur="26">
                                          <p:stCondLst>
                                            <p:cond delay="1808"/>
                                          </p:stCondLst>
                                        </p:cTn>
                                        <p:tgtEl>
                                          <p:spTgt spid="17"/>
                                        </p:tgtEl>
                                      </p:cBhvr>
                                      <p:to x="100000" y="95000"/>
                                    </p:animScale>
                                    <p:animScale>
                                      <p:cBhvr>
                                        <p:cTn id="41" dur="166" decel="50000">
                                          <p:stCondLst>
                                            <p:cond delay="1834"/>
                                          </p:stCondLst>
                                        </p:cTn>
                                        <p:tgtEl>
                                          <p:spTgt spid="17"/>
                                        </p:tgtEl>
                                      </p:cBhvr>
                                      <p:to x="100000" y="100000"/>
                                    </p:animScale>
                                  </p:childTnLst>
                                </p:cTn>
                              </p:par>
                              <p:par>
                                <p:cTn id="42" presetID="26"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down)">
                                      <p:cBhvr>
                                        <p:cTn id="44" dur="580">
                                          <p:stCondLst>
                                            <p:cond delay="0"/>
                                          </p:stCondLst>
                                        </p:cTn>
                                        <p:tgtEl>
                                          <p:spTgt spid="20"/>
                                        </p:tgtEl>
                                      </p:cBhvr>
                                    </p:animEffect>
                                    <p:anim calcmode="lin" valueType="num">
                                      <p:cBhvr>
                                        <p:cTn id="45"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50" dur="26">
                                          <p:stCondLst>
                                            <p:cond delay="650"/>
                                          </p:stCondLst>
                                        </p:cTn>
                                        <p:tgtEl>
                                          <p:spTgt spid="20"/>
                                        </p:tgtEl>
                                      </p:cBhvr>
                                      <p:to x="100000" y="60000"/>
                                    </p:animScale>
                                    <p:animScale>
                                      <p:cBhvr>
                                        <p:cTn id="51" dur="166" decel="50000">
                                          <p:stCondLst>
                                            <p:cond delay="676"/>
                                          </p:stCondLst>
                                        </p:cTn>
                                        <p:tgtEl>
                                          <p:spTgt spid="20"/>
                                        </p:tgtEl>
                                      </p:cBhvr>
                                      <p:to x="100000" y="100000"/>
                                    </p:animScale>
                                    <p:animScale>
                                      <p:cBhvr>
                                        <p:cTn id="52" dur="26">
                                          <p:stCondLst>
                                            <p:cond delay="1312"/>
                                          </p:stCondLst>
                                        </p:cTn>
                                        <p:tgtEl>
                                          <p:spTgt spid="20"/>
                                        </p:tgtEl>
                                      </p:cBhvr>
                                      <p:to x="100000" y="80000"/>
                                    </p:animScale>
                                    <p:animScale>
                                      <p:cBhvr>
                                        <p:cTn id="53" dur="166" decel="50000">
                                          <p:stCondLst>
                                            <p:cond delay="1338"/>
                                          </p:stCondLst>
                                        </p:cTn>
                                        <p:tgtEl>
                                          <p:spTgt spid="20"/>
                                        </p:tgtEl>
                                      </p:cBhvr>
                                      <p:to x="100000" y="100000"/>
                                    </p:animScale>
                                    <p:animScale>
                                      <p:cBhvr>
                                        <p:cTn id="54" dur="26">
                                          <p:stCondLst>
                                            <p:cond delay="1642"/>
                                          </p:stCondLst>
                                        </p:cTn>
                                        <p:tgtEl>
                                          <p:spTgt spid="20"/>
                                        </p:tgtEl>
                                      </p:cBhvr>
                                      <p:to x="100000" y="90000"/>
                                    </p:animScale>
                                    <p:animScale>
                                      <p:cBhvr>
                                        <p:cTn id="55" dur="166" decel="50000">
                                          <p:stCondLst>
                                            <p:cond delay="1668"/>
                                          </p:stCondLst>
                                        </p:cTn>
                                        <p:tgtEl>
                                          <p:spTgt spid="20"/>
                                        </p:tgtEl>
                                      </p:cBhvr>
                                      <p:to x="100000" y="100000"/>
                                    </p:animScale>
                                    <p:animScale>
                                      <p:cBhvr>
                                        <p:cTn id="56" dur="26">
                                          <p:stCondLst>
                                            <p:cond delay="1808"/>
                                          </p:stCondLst>
                                        </p:cTn>
                                        <p:tgtEl>
                                          <p:spTgt spid="20"/>
                                        </p:tgtEl>
                                      </p:cBhvr>
                                      <p:to x="100000" y="95000"/>
                                    </p:animScale>
                                    <p:animScale>
                                      <p:cBhvr>
                                        <p:cTn id="57" dur="166" decel="50000">
                                          <p:stCondLst>
                                            <p:cond delay="1834"/>
                                          </p:stCondLst>
                                        </p:cTn>
                                        <p:tgtEl>
                                          <p:spTgt spid="20"/>
                                        </p:tgtEl>
                                      </p:cBhvr>
                                      <p:to x="100000" y="100000"/>
                                    </p:animScale>
                                  </p:childTnLst>
                                </p:cTn>
                              </p:par>
                              <p:par>
                                <p:cTn id="58" presetID="26" presetClass="entr" presetSubtype="0" fill="hold"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wipe(down)">
                                      <p:cBhvr>
                                        <p:cTn id="60" dur="580">
                                          <p:stCondLst>
                                            <p:cond delay="0"/>
                                          </p:stCondLst>
                                        </p:cTn>
                                        <p:tgtEl>
                                          <p:spTgt spid="16"/>
                                        </p:tgtEl>
                                      </p:cBhvr>
                                    </p:animEffect>
                                    <p:anim calcmode="lin" valueType="num">
                                      <p:cBhvr>
                                        <p:cTn id="61"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66" dur="26">
                                          <p:stCondLst>
                                            <p:cond delay="650"/>
                                          </p:stCondLst>
                                        </p:cTn>
                                        <p:tgtEl>
                                          <p:spTgt spid="16"/>
                                        </p:tgtEl>
                                      </p:cBhvr>
                                      <p:to x="100000" y="60000"/>
                                    </p:animScale>
                                    <p:animScale>
                                      <p:cBhvr>
                                        <p:cTn id="67" dur="166" decel="50000">
                                          <p:stCondLst>
                                            <p:cond delay="676"/>
                                          </p:stCondLst>
                                        </p:cTn>
                                        <p:tgtEl>
                                          <p:spTgt spid="16"/>
                                        </p:tgtEl>
                                      </p:cBhvr>
                                      <p:to x="100000" y="100000"/>
                                    </p:animScale>
                                    <p:animScale>
                                      <p:cBhvr>
                                        <p:cTn id="68" dur="26">
                                          <p:stCondLst>
                                            <p:cond delay="1312"/>
                                          </p:stCondLst>
                                        </p:cTn>
                                        <p:tgtEl>
                                          <p:spTgt spid="16"/>
                                        </p:tgtEl>
                                      </p:cBhvr>
                                      <p:to x="100000" y="80000"/>
                                    </p:animScale>
                                    <p:animScale>
                                      <p:cBhvr>
                                        <p:cTn id="69" dur="166" decel="50000">
                                          <p:stCondLst>
                                            <p:cond delay="1338"/>
                                          </p:stCondLst>
                                        </p:cTn>
                                        <p:tgtEl>
                                          <p:spTgt spid="16"/>
                                        </p:tgtEl>
                                      </p:cBhvr>
                                      <p:to x="100000" y="100000"/>
                                    </p:animScale>
                                    <p:animScale>
                                      <p:cBhvr>
                                        <p:cTn id="70" dur="26">
                                          <p:stCondLst>
                                            <p:cond delay="1642"/>
                                          </p:stCondLst>
                                        </p:cTn>
                                        <p:tgtEl>
                                          <p:spTgt spid="16"/>
                                        </p:tgtEl>
                                      </p:cBhvr>
                                      <p:to x="100000" y="90000"/>
                                    </p:animScale>
                                    <p:animScale>
                                      <p:cBhvr>
                                        <p:cTn id="71" dur="166" decel="50000">
                                          <p:stCondLst>
                                            <p:cond delay="1668"/>
                                          </p:stCondLst>
                                        </p:cTn>
                                        <p:tgtEl>
                                          <p:spTgt spid="16"/>
                                        </p:tgtEl>
                                      </p:cBhvr>
                                      <p:to x="100000" y="100000"/>
                                    </p:animScale>
                                    <p:animScale>
                                      <p:cBhvr>
                                        <p:cTn id="72" dur="26">
                                          <p:stCondLst>
                                            <p:cond delay="1808"/>
                                          </p:stCondLst>
                                        </p:cTn>
                                        <p:tgtEl>
                                          <p:spTgt spid="16"/>
                                        </p:tgtEl>
                                      </p:cBhvr>
                                      <p:to x="100000" y="95000"/>
                                    </p:animScale>
                                    <p:animScale>
                                      <p:cBhvr>
                                        <p:cTn id="73"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7" grpId="0" animBg="1"/>
      <p:bldP spid="18" grpId="0" animBg="1"/>
      <p:bldP spid="19" grpId="0"/>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77263"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副标题 2"/>
          <p:cNvSpPr txBox="1">
            <a:spLocks/>
          </p:cNvSpPr>
          <p:nvPr/>
        </p:nvSpPr>
        <p:spPr>
          <a:xfrm>
            <a:off x="486586" y="1016632"/>
            <a:ext cx="7469790" cy="540160"/>
          </a:xfrm>
          <a:prstGeom prst="rect">
            <a:avLst/>
          </a:prstGeom>
          <a:ln w="25400">
            <a:solidFill>
              <a:srgbClr val="7030A0"/>
            </a:solidFill>
            <a:prstDash val="sysDash"/>
          </a:ln>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zh-CN" altLang="zh-CN" sz="2600" b="1" dirty="0" smtClean="0">
                <a:solidFill>
                  <a:srgbClr val="FF0000"/>
                </a:solidFill>
                <a:latin typeface="+mn-ea"/>
              </a:rPr>
              <a:t>（</a:t>
            </a:r>
            <a:r>
              <a:rPr lang="en-US" altLang="zh-CN" sz="2600" b="1" dirty="0">
                <a:solidFill>
                  <a:srgbClr val="FF0000"/>
                </a:solidFill>
                <a:latin typeface="+mn-ea"/>
              </a:rPr>
              <a:t>3</a:t>
            </a:r>
            <a:r>
              <a:rPr lang="zh-CN" altLang="zh-CN" sz="2600" b="1" dirty="0" smtClean="0">
                <a:solidFill>
                  <a:srgbClr val="FF0000"/>
                </a:solidFill>
                <a:latin typeface="+mn-ea"/>
              </a:rPr>
              <a:t>）</a:t>
            </a:r>
            <a:r>
              <a:rPr lang="zh-CN" altLang="zh-CN" sz="2600" dirty="0">
                <a:solidFill>
                  <a:schemeClr val="tx1"/>
                </a:solidFill>
                <a:latin typeface="+mn-ea"/>
              </a:rPr>
              <a:t>总量指标变动的多因素分析</a:t>
            </a:r>
            <a:r>
              <a:rPr lang="en-US" altLang="zh-CN" sz="2600" dirty="0">
                <a:solidFill>
                  <a:schemeClr val="tx1"/>
                </a:solidFill>
                <a:latin typeface="+mn-ea"/>
              </a:rPr>
              <a:t>---</a:t>
            </a:r>
            <a:r>
              <a:rPr lang="zh-CN" altLang="zh-CN" sz="2600" dirty="0">
                <a:solidFill>
                  <a:schemeClr val="tx1"/>
                </a:solidFill>
                <a:latin typeface="+mn-ea"/>
              </a:rPr>
              <a:t>连环替代法</a:t>
            </a:r>
          </a:p>
          <a:p>
            <a:endParaRPr lang="zh-CN" altLang="zh-CN" sz="2600" dirty="0">
              <a:solidFill>
                <a:schemeClr val="tx1"/>
              </a:solidFill>
              <a:latin typeface="+mn-ea"/>
            </a:endParaRPr>
          </a:p>
        </p:txBody>
      </p:sp>
      <p:sp>
        <p:nvSpPr>
          <p:cNvPr id="3" name="矩形 2"/>
          <p:cNvSpPr/>
          <p:nvPr/>
        </p:nvSpPr>
        <p:spPr>
          <a:xfrm>
            <a:off x="298450" y="1700808"/>
            <a:ext cx="8496944" cy="2893100"/>
          </a:xfrm>
          <a:prstGeom prst="rect">
            <a:avLst/>
          </a:prstGeom>
        </p:spPr>
        <p:txBody>
          <a:bodyPr wrap="square">
            <a:spAutoFit/>
          </a:bodyPr>
          <a:lstStyle/>
          <a:p>
            <a:r>
              <a:rPr lang="en-US" altLang="zh-CN" sz="2600" dirty="0" smtClean="0">
                <a:latin typeface="+mn-ea"/>
                <a:ea typeface="+mn-ea"/>
              </a:rPr>
              <a:t>         </a:t>
            </a:r>
            <a:r>
              <a:rPr lang="zh-CN" altLang="zh-CN" sz="2600" b="1" dirty="0" smtClean="0">
                <a:solidFill>
                  <a:srgbClr val="FF0000"/>
                </a:solidFill>
                <a:latin typeface="+mn-ea"/>
                <a:ea typeface="+mn-ea"/>
              </a:rPr>
              <a:t>所谓</a:t>
            </a:r>
            <a:r>
              <a:rPr lang="zh-CN" altLang="zh-CN" sz="2600" b="1" dirty="0">
                <a:solidFill>
                  <a:srgbClr val="FF0000"/>
                </a:solidFill>
                <a:latin typeface="+mn-ea"/>
                <a:ea typeface="+mn-ea"/>
              </a:rPr>
              <a:t>连环替代法</a:t>
            </a:r>
            <a:r>
              <a:rPr lang="zh-CN" altLang="zh-CN" sz="2600" dirty="0">
                <a:latin typeface="+mn-ea"/>
                <a:ea typeface="+mn-ea"/>
              </a:rPr>
              <a:t>，就是在被分析指标的因素结合式中，根据各因素的性质和相互联系的数量关系，将各个因素的基期数字顺次以报告期的数字替代，有多少因素就替代多少次；每次替代后的结果与替代前的结果进行对比，就是被替代因素的变动对被分析指标变动的影响程度；两者之差就是被替代因素的变动对被分析指标变动的影响</a:t>
            </a:r>
            <a:r>
              <a:rPr lang="zh-CN" altLang="zh-CN" sz="2600" dirty="0" smtClean="0">
                <a:latin typeface="+mn-ea"/>
                <a:ea typeface="+mn-ea"/>
              </a:rPr>
              <a:t>绝对额</a:t>
            </a:r>
            <a:r>
              <a:rPr lang="zh-CN" altLang="en-US" sz="2600" dirty="0" smtClean="0">
                <a:latin typeface="+mn-ea"/>
                <a:ea typeface="+mn-ea"/>
              </a:rPr>
              <a:t>。</a:t>
            </a:r>
            <a:endParaRPr lang="zh-CN" altLang="zh-CN" sz="2600" dirty="0">
              <a:latin typeface="+mn-ea"/>
              <a:ea typeface="+mn-ea"/>
            </a:endParaRP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4" name="Rectangle 18"/>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3"/>
          <p:cNvSpPr>
            <a:spLocks noChangeArrowheads="1"/>
          </p:cNvSpPr>
          <p:nvPr/>
        </p:nvSpPr>
        <p:spPr bwMode="auto">
          <a:xfrm>
            <a:off x="1029927" y="4593908"/>
            <a:ext cx="2590641"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r>
              <a:rPr lang="zh-CN" altLang="en-US" sz="2600" b="1" dirty="0" smtClean="0">
                <a:solidFill>
                  <a:srgbClr val="FF0000"/>
                </a:solidFill>
                <a:latin typeface="+mn-ea"/>
                <a:ea typeface="+mn-ea"/>
                <a:cs typeface="Arial" pitchFamily="34" charset="0"/>
              </a:rPr>
              <a:t>注意以下问题：</a:t>
            </a:r>
            <a:endParaRPr lang="zh-CN" altLang="zh-CN" sz="2600" b="1" dirty="0">
              <a:solidFill>
                <a:srgbClr val="FF0000"/>
              </a:solidFill>
              <a:latin typeface="+mn-ea"/>
              <a:ea typeface="+mn-ea"/>
              <a:cs typeface="Arial" pitchFamily="34" charset="0"/>
            </a:endParaRPr>
          </a:p>
        </p:txBody>
      </p:sp>
      <p:sp>
        <p:nvSpPr>
          <p:cNvPr id="7" name="矩形 6"/>
          <p:cNvSpPr/>
          <p:nvPr/>
        </p:nvSpPr>
        <p:spPr>
          <a:xfrm>
            <a:off x="1043608" y="5301208"/>
            <a:ext cx="3960440" cy="492443"/>
          </a:xfrm>
          <a:prstGeom prst="rect">
            <a:avLst/>
          </a:prstGeom>
        </p:spPr>
        <p:txBody>
          <a:bodyPr wrap="square">
            <a:spAutoFit/>
          </a:bodyPr>
          <a:lstStyle/>
          <a:p>
            <a:r>
              <a:rPr lang="en-US" altLang="zh-CN" sz="2600" dirty="0" smtClean="0">
                <a:latin typeface="+mn-ea"/>
                <a:ea typeface="+mn-ea"/>
              </a:rPr>
              <a:t>1</a:t>
            </a:r>
            <a:r>
              <a:rPr lang="zh-CN" altLang="en-US" sz="2600" dirty="0" smtClean="0">
                <a:latin typeface="+mn-ea"/>
                <a:ea typeface="+mn-ea"/>
              </a:rPr>
              <a:t>、</a:t>
            </a:r>
            <a:r>
              <a:rPr lang="zh-CN" altLang="zh-CN" sz="2600" dirty="0" smtClean="0">
                <a:latin typeface="+mn-ea"/>
                <a:ea typeface="+mn-ea"/>
              </a:rPr>
              <a:t>各</a:t>
            </a:r>
            <a:r>
              <a:rPr lang="zh-CN" altLang="zh-CN" sz="2600" dirty="0">
                <a:latin typeface="+mn-ea"/>
                <a:ea typeface="+mn-ea"/>
              </a:rPr>
              <a:t>因素的排列顺序</a:t>
            </a:r>
          </a:p>
        </p:txBody>
      </p:sp>
      <p:sp>
        <p:nvSpPr>
          <p:cNvPr id="23" name="矩形 22"/>
          <p:cNvSpPr/>
          <p:nvPr/>
        </p:nvSpPr>
        <p:spPr>
          <a:xfrm>
            <a:off x="1065582" y="5942288"/>
            <a:ext cx="5810674" cy="492443"/>
          </a:xfrm>
          <a:prstGeom prst="rect">
            <a:avLst/>
          </a:prstGeom>
        </p:spPr>
        <p:txBody>
          <a:bodyPr wrap="square">
            <a:spAutoFit/>
          </a:bodyPr>
          <a:lstStyle/>
          <a:p>
            <a:r>
              <a:rPr lang="en-US" altLang="zh-CN" sz="2600" dirty="0">
                <a:latin typeface="+mn-ea"/>
                <a:ea typeface="+mn-ea"/>
              </a:rPr>
              <a:t>2</a:t>
            </a:r>
            <a:r>
              <a:rPr lang="zh-CN" altLang="en-US" sz="2600" dirty="0" smtClean="0">
                <a:latin typeface="+mn-ea"/>
                <a:ea typeface="+mn-ea"/>
              </a:rPr>
              <a:t>、</a:t>
            </a:r>
            <a:r>
              <a:rPr lang="zh-CN" altLang="zh-CN" sz="2600" dirty="0">
                <a:latin typeface="+mn-ea"/>
                <a:ea typeface="+mn-ea"/>
              </a:rPr>
              <a:t>注意相邻因素相乘后的经济涵义</a:t>
            </a:r>
          </a:p>
        </p:txBody>
      </p:sp>
      <p:sp>
        <p:nvSpPr>
          <p:cNvPr id="15" name="Rectangle 2"/>
          <p:cNvSpPr txBox="1">
            <a:spLocks noRot="1" noChangeArrowheads="1"/>
          </p:cNvSpPr>
          <p:nvPr/>
        </p:nvSpPr>
        <p:spPr>
          <a:xfrm>
            <a:off x="276547" y="332656"/>
            <a:ext cx="8540750" cy="5715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marL="914400" lvl="1" indent="-457200" algn="l">
              <a:buClr>
                <a:srgbClr val="FF0000"/>
              </a:buClr>
              <a:buFont typeface="Wingdings" pitchFamily="2" charset="2"/>
              <a:buChar char="ü"/>
            </a:pPr>
            <a:r>
              <a:rPr lang="en-US" altLang="zh-CN" sz="2800" kern="0" dirty="0" smtClean="0">
                <a:solidFill>
                  <a:schemeClr val="tx1"/>
                </a:solidFill>
                <a:latin typeface="+mn-ea"/>
                <a:ea typeface="+mn-ea"/>
              </a:rPr>
              <a:t>13.3.2  </a:t>
            </a:r>
            <a:r>
              <a:rPr lang="zh-CN" altLang="en-US" sz="2800" kern="0" dirty="0" smtClean="0">
                <a:solidFill>
                  <a:schemeClr val="tx1"/>
                </a:solidFill>
                <a:latin typeface="+mn-ea"/>
                <a:ea typeface="+mn-ea"/>
              </a:rPr>
              <a:t>因素分析</a:t>
            </a:r>
            <a:endParaRPr lang="zh-CN" altLang="en-US" sz="2800" kern="0" dirty="0">
              <a:solidFill>
                <a:schemeClr val="tx1"/>
              </a:solidFill>
              <a:latin typeface="+mn-ea"/>
              <a:ea typeface="+mn-ea"/>
            </a:endParaRPr>
          </a:p>
        </p:txBody>
      </p:sp>
    </p:spTree>
    <p:extLst>
      <p:ext uri="{BB962C8B-B14F-4D97-AF65-F5344CB8AC3E}">
        <p14:creationId xmlns:p14="http://schemas.microsoft.com/office/powerpoint/2010/main" val="1495493372"/>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circle(in)">
                                      <p:cBhvr>
                                        <p:cTn id="13" dur="2000"/>
                                        <p:tgtEl>
                                          <p:spTgt spid="21"/>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circle(in)">
                                      <p:cBhvr>
                                        <p:cTn id="16" dur="2000"/>
                                        <p:tgtEl>
                                          <p:spTgt spid="7"/>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circle(in)">
                                      <p:cBhvr>
                                        <p:cTn id="19"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1" grpId="0"/>
      <p:bldP spid="7" grpId="0"/>
      <p:bldP spid="2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33</a:t>
            </a:fld>
            <a:endParaRPr lang="en-US" altLang="zh-CN"/>
          </a:p>
        </p:txBody>
      </p:sp>
      <p:sp>
        <p:nvSpPr>
          <p:cNvPr id="8" name="Rectangle 3"/>
          <p:cNvSpPr>
            <a:spLocks noChangeArrowheads="1"/>
          </p:cNvSpPr>
          <p:nvPr/>
        </p:nvSpPr>
        <p:spPr bwMode="auto">
          <a:xfrm>
            <a:off x="683568" y="879803"/>
            <a:ext cx="72008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2800" b="1" dirty="0">
                <a:latin typeface="+mn-ea"/>
                <a:ea typeface="+mn-ea"/>
                <a:cs typeface="Arial" pitchFamily="34" charset="0"/>
              </a:rPr>
              <a:t>连环替代法的</a:t>
            </a:r>
            <a:r>
              <a:rPr lang="zh-CN" altLang="zh-CN" sz="2800" b="1" dirty="0">
                <a:solidFill>
                  <a:srgbClr val="FF0000"/>
                </a:solidFill>
                <a:latin typeface="+mn-ea"/>
                <a:ea typeface="+mn-ea"/>
                <a:cs typeface="Arial" pitchFamily="34" charset="0"/>
              </a:rPr>
              <a:t>相对数关系式和绝对数关系式</a:t>
            </a:r>
          </a:p>
        </p:txBody>
      </p:sp>
      <p:sp>
        <p:nvSpPr>
          <p:cNvPr id="9" name="Rectangle 4"/>
          <p:cNvSpPr>
            <a:spLocks noChangeArrowheads="1"/>
          </p:cNvSpPr>
          <p:nvPr/>
        </p:nvSpPr>
        <p:spPr bwMode="auto">
          <a:xfrm>
            <a:off x="666506" y="1471941"/>
            <a:ext cx="4572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zh-CN" sz="2800" b="1" dirty="0">
                <a:latin typeface="+mn-ea"/>
                <a:ea typeface="+mn-ea"/>
                <a:cs typeface="宋体" pitchFamily="2" charset="-122"/>
              </a:rPr>
              <a:t>相对数关系式</a:t>
            </a:r>
          </a:p>
        </p:txBody>
      </p:sp>
      <p:sp>
        <p:nvSpPr>
          <p:cNvPr id="10" name="Rectangle 5"/>
          <p:cNvSpPr>
            <a:spLocks noChangeArrowheads="1"/>
          </p:cNvSpPr>
          <p:nvPr/>
        </p:nvSpPr>
        <p:spPr bwMode="auto">
          <a:xfrm>
            <a:off x="2268760" y="285293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3" name="Rectangle 8"/>
          <p:cNvSpPr>
            <a:spLocks noChangeArrowheads="1"/>
          </p:cNvSpPr>
          <p:nvPr/>
        </p:nvSpPr>
        <p:spPr bwMode="auto">
          <a:xfrm>
            <a:off x="285462" y="1932802"/>
            <a:ext cx="8208912"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altLang="zh-CN" sz="2600" dirty="0" smtClean="0">
                <a:latin typeface="+mn-ea"/>
                <a:ea typeface="+mn-ea"/>
              </a:rPr>
              <a:t>         </a:t>
            </a:r>
            <a:r>
              <a:rPr lang="zh-CN" altLang="zh-CN" sz="2600" dirty="0" smtClean="0">
                <a:latin typeface="+mn-ea"/>
                <a:ea typeface="+mn-ea"/>
              </a:rPr>
              <a:t>被</a:t>
            </a:r>
            <a:r>
              <a:rPr lang="zh-CN" altLang="zh-CN" sz="2600" dirty="0">
                <a:latin typeface="+mn-ea"/>
                <a:ea typeface="+mn-ea"/>
              </a:rPr>
              <a:t>分析指标总变动程度等于各因素变动影响程度的连乘积，即</a:t>
            </a:r>
            <a:r>
              <a:rPr lang="zh-CN" altLang="zh-CN" sz="2600" dirty="0" smtClean="0">
                <a:latin typeface="+mn-ea"/>
                <a:ea typeface="+mn-ea"/>
              </a:rPr>
              <a:t>：</a:t>
            </a:r>
            <a:r>
              <a:rPr lang="zh-CN" altLang="zh-CN" sz="2600" dirty="0">
                <a:latin typeface="+mn-ea"/>
                <a:ea typeface="+mn-ea"/>
              </a:rPr>
              <a:t>分析指标总变动程度</a:t>
            </a:r>
            <a:r>
              <a:rPr lang="en-US" altLang="zh-CN" sz="2600" dirty="0">
                <a:latin typeface="+mn-ea"/>
                <a:ea typeface="+mn-ea"/>
              </a:rPr>
              <a:t>=</a:t>
            </a:r>
            <a:r>
              <a:rPr lang="zh-CN" altLang="zh-CN" sz="2600" dirty="0">
                <a:latin typeface="+mn-ea"/>
                <a:ea typeface="+mn-ea"/>
              </a:rPr>
              <a:t>第一个因素变动影响程度</a:t>
            </a:r>
            <a:r>
              <a:rPr lang="en-US" altLang="zh-CN" sz="2600" dirty="0">
                <a:latin typeface="+mn-ea"/>
                <a:ea typeface="+mn-ea"/>
              </a:rPr>
              <a:t>*</a:t>
            </a:r>
            <a:r>
              <a:rPr lang="zh-CN" altLang="zh-CN" sz="2600" dirty="0">
                <a:latin typeface="+mn-ea"/>
                <a:ea typeface="+mn-ea"/>
              </a:rPr>
              <a:t>第二个因素变动影响程度</a:t>
            </a:r>
            <a:r>
              <a:rPr lang="en-US" altLang="zh-CN" sz="2600" dirty="0">
                <a:latin typeface="+mn-ea"/>
                <a:ea typeface="+mn-ea"/>
              </a:rPr>
              <a:t>*</a:t>
            </a:r>
            <a:r>
              <a:rPr lang="zh-CN" altLang="zh-CN" sz="2600" dirty="0">
                <a:latin typeface="+mn-ea"/>
                <a:ea typeface="+mn-ea"/>
              </a:rPr>
              <a:t>第三个因素变动影响</a:t>
            </a:r>
            <a:r>
              <a:rPr lang="zh-CN" altLang="zh-CN" sz="2600" dirty="0" smtClean="0">
                <a:latin typeface="+mn-ea"/>
                <a:ea typeface="+mn-ea"/>
              </a:rPr>
              <a:t>程度</a:t>
            </a:r>
            <a:r>
              <a:rPr lang="zh-CN" altLang="en-US" sz="2600" dirty="0" smtClean="0">
                <a:latin typeface="+mn-ea"/>
                <a:ea typeface="+mn-ea"/>
              </a:rPr>
              <a:t>。</a:t>
            </a:r>
            <a:endParaRPr lang="zh-CN" altLang="zh-CN" sz="2600" dirty="0">
              <a:latin typeface="+mn-ea"/>
              <a:ea typeface="+mn-ea"/>
            </a:endParaRPr>
          </a:p>
        </p:txBody>
      </p:sp>
      <p:sp>
        <p:nvSpPr>
          <p:cNvPr id="15" name="Rectangle 10"/>
          <p:cNvSpPr>
            <a:spLocks noChangeArrowheads="1"/>
          </p:cNvSpPr>
          <p:nvPr/>
        </p:nvSpPr>
        <p:spPr bwMode="auto">
          <a:xfrm>
            <a:off x="0" y="1733550"/>
            <a:ext cx="9144000" cy="0"/>
          </a:xfrm>
          <a:prstGeom prst="rect">
            <a:avLst/>
          </a:prstGeom>
          <a:solidFill>
            <a:srgbClr val="FCFCF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Arial" pitchFamily="34" charset="0"/>
                <a:ea typeface="宋体" pitchFamily="2" charset="-122"/>
                <a:cs typeface="Arial" pitchFamily="34" charset="0"/>
              </a:rPr>
              <a:t>  </a:t>
            </a:r>
            <a:endParaRPr kumimoji="0" lang="en-US"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矩形 5"/>
          <p:cNvSpPr/>
          <p:nvPr/>
        </p:nvSpPr>
        <p:spPr>
          <a:xfrm>
            <a:off x="285462" y="4293096"/>
            <a:ext cx="8390994" cy="1323439"/>
          </a:xfrm>
          <a:prstGeom prst="rect">
            <a:avLst/>
          </a:prstGeom>
        </p:spPr>
        <p:txBody>
          <a:bodyPr wrap="square">
            <a:spAutoFit/>
          </a:bodyPr>
          <a:lstStyle/>
          <a:p>
            <a:r>
              <a:rPr lang="en-US" altLang="zh-CN" sz="2600" dirty="0" smtClean="0">
                <a:latin typeface="+mn-ea"/>
                <a:ea typeface="+mn-ea"/>
              </a:rPr>
              <a:t>      </a:t>
            </a:r>
            <a:r>
              <a:rPr lang="zh-CN" altLang="zh-CN" sz="2600" dirty="0" smtClean="0">
                <a:latin typeface="+mn-ea"/>
                <a:ea typeface="+mn-ea"/>
              </a:rPr>
              <a:t>被</a:t>
            </a:r>
            <a:r>
              <a:rPr lang="zh-CN" altLang="zh-CN" sz="2600" dirty="0">
                <a:latin typeface="+mn-ea"/>
                <a:ea typeface="+mn-ea"/>
              </a:rPr>
              <a:t>分析指标总变动绝对额等于各因素变动影响绝对额的总和，即：分析指标总变动绝对额</a:t>
            </a:r>
            <a:r>
              <a:rPr lang="en-US" altLang="zh-CN" sz="2600" dirty="0">
                <a:latin typeface="+mn-ea"/>
                <a:ea typeface="+mn-ea"/>
              </a:rPr>
              <a:t>=</a:t>
            </a:r>
            <a:r>
              <a:rPr lang="zh-CN" altLang="zh-CN" sz="2600" dirty="0">
                <a:latin typeface="+mn-ea"/>
                <a:ea typeface="+mn-ea"/>
              </a:rPr>
              <a:t>∑各因素变动影响</a:t>
            </a:r>
            <a:r>
              <a:rPr lang="zh-CN" altLang="zh-CN" sz="2600" dirty="0" smtClean="0">
                <a:latin typeface="+mn-ea"/>
                <a:ea typeface="+mn-ea"/>
              </a:rPr>
              <a:t>绝对额</a:t>
            </a:r>
            <a:r>
              <a:rPr lang="zh-CN" altLang="en-US" sz="2800" dirty="0"/>
              <a:t>。</a:t>
            </a:r>
            <a:endParaRPr lang="zh-CN" altLang="zh-CN" sz="2600" dirty="0">
              <a:latin typeface="+mn-ea"/>
              <a:ea typeface="+mn-ea"/>
            </a:endParaRPr>
          </a:p>
        </p:txBody>
      </p:sp>
      <p:sp>
        <p:nvSpPr>
          <p:cNvPr id="14" name="Rectangle 4"/>
          <p:cNvSpPr>
            <a:spLocks noChangeArrowheads="1"/>
          </p:cNvSpPr>
          <p:nvPr/>
        </p:nvSpPr>
        <p:spPr bwMode="auto">
          <a:xfrm>
            <a:off x="467544" y="3625573"/>
            <a:ext cx="4572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zh-CN" altLang="en-US" sz="2800" b="1" dirty="0" smtClean="0">
                <a:latin typeface="+mn-ea"/>
                <a:ea typeface="+mn-ea"/>
                <a:cs typeface="宋体" pitchFamily="2" charset="-122"/>
              </a:rPr>
              <a:t>绝</a:t>
            </a:r>
            <a:r>
              <a:rPr lang="zh-CN" altLang="zh-CN" sz="2800" b="1" dirty="0" smtClean="0">
                <a:latin typeface="+mn-ea"/>
                <a:ea typeface="+mn-ea"/>
                <a:cs typeface="宋体" pitchFamily="2" charset="-122"/>
              </a:rPr>
              <a:t>对数</a:t>
            </a:r>
            <a:r>
              <a:rPr lang="zh-CN" altLang="zh-CN" sz="2800" b="1" dirty="0">
                <a:latin typeface="+mn-ea"/>
                <a:ea typeface="+mn-ea"/>
                <a:cs typeface="宋体" pitchFamily="2" charset="-122"/>
              </a:rPr>
              <a:t>关系式</a:t>
            </a:r>
          </a:p>
        </p:txBody>
      </p:sp>
    </p:spTree>
    <p:extLst>
      <p:ext uri="{BB962C8B-B14F-4D97-AF65-F5344CB8AC3E}">
        <p14:creationId xmlns:p14="http://schemas.microsoft.com/office/powerpoint/2010/main" val="89810664"/>
      </p:ext>
    </p:extLst>
  </p:cSld>
  <p:clrMapOvr>
    <a:masterClrMapping/>
  </p:clrMapOvr>
  <p:transition spd="slow">
    <p:cove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34</a:t>
            </a:fld>
            <a:endParaRPr lang="en-US" altLang="zh-CN"/>
          </a:p>
        </p:txBody>
      </p:sp>
      <p:sp>
        <p:nvSpPr>
          <p:cNvPr id="6" name="标题 1"/>
          <p:cNvSpPr>
            <a:spLocks noGrp="1"/>
          </p:cNvSpPr>
          <p:nvPr>
            <p:ph type="title"/>
          </p:nvPr>
        </p:nvSpPr>
        <p:spPr>
          <a:xfrm>
            <a:off x="298450" y="1925960"/>
            <a:ext cx="8540750" cy="1143000"/>
          </a:xfrm>
        </p:spPr>
        <p:txBody>
          <a:bodyPr/>
          <a:lstStyle/>
          <a:p>
            <a:r>
              <a:rPr lang="zh-CN" altLang="en-US" dirty="0" smtClean="0"/>
              <a:t>第</a:t>
            </a:r>
            <a:r>
              <a:rPr lang="zh-CN" altLang="en-US" dirty="0"/>
              <a:t>四</a:t>
            </a:r>
            <a:r>
              <a:rPr lang="zh-CN" altLang="en-US" dirty="0" smtClean="0"/>
              <a:t>节</a:t>
            </a:r>
            <a:endParaRPr lang="zh-CN" altLang="en-US" dirty="0"/>
          </a:p>
        </p:txBody>
      </p:sp>
      <p:sp>
        <p:nvSpPr>
          <p:cNvPr id="8" name="矩形 7"/>
          <p:cNvSpPr/>
          <p:nvPr/>
        </p:nvSpPr>
        <p:spPr>
          <a:xfrm>
            <a:off x="-1" y="2721113"/>
            <a:ext cx="9144001" cy="830997"/>
          </a:xfrm>
          <a:prstGeom prst="rect">
            <a:avLst/>
          </a:prstGeom>
        </p:spPr>
        <p:txBody>
          <a:bodyPr wrap="square">
            <a:spAutoFit/>
          </a:bodyPr>
          <a:lstStyle/>
          <a:p>
            <a:pPr algn="ctr"/>
            <a:r>
              <a:rPr lang="en-US" altLang="zh-CN" sz="4800" b="1" dirty="0" smtClean="0">
                <a:latin typeface="+mn-lt"/>
                <a:ea typeface="+mn-ea"/>
              </a:rPr>
              <a:t>13.4   </a:t>
            </a:r>
            <a:r>
              <a:rPr lang="zh-CN" altLang="en-US" sz="4400" dirty="0">
                <a:latin typeface="+mn-lt"/>
                <a:ea typeface="+mn-ea"/>
              </a:rPr>
              <a:t>经济</a:t>
            </a:r>
            <a:r>
              <a:rPr lang="zh-CN" altLang="en-US" sz="4400" dirty="0" smtClean="0">
                <a:latin typeface="+mn-lt"/>
                <a:ea typeface="+mn-ea"/>
              </a:rPr>
              <a:t>指数的编制与应用</a:t>
            </a:r>
            <a:endParaRPr lang="zh-CN" altLang="en-US" sz="4400" dirty="0">
              <a:latin typeface="+mn-lt"/>
              <a:ea typeface="+mn-ea"/>
            </a:endParaRPr>
          </a:p>
        </p:txBody>
      </p:sp>
    </p:spTree>
    <p:extLst>
      <p:ext uri="{BB962C8B-B14F-4D97-AF65-F5344CB8AC3E}">
        <p14:creationId xmlns:p14="http://schemas.microsoft.com/office/powerpoint/2010/main" val="18625092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D2D65A65-BDCF-4F06-8F54-30939FAA20A7}" type="slidenum">
              <a:rPr lang="zh-CN" altLang="en-US" smtClean="0"/>
              <a:pPr/>
              <a:t>35</a:t>
            </a:fld>
            <a:endParaRPr lang="en-US" altLang="zh-CN"/>
          </a:p>
        </p:txBody>
      </p:sp>
      <p:sp>
        <p:nvSpPr>
          <p:cNvPr id="4" name="Rectangle 2"/>
          <p:cNvSpPr txBox="1">
            <a:spLocks noRot="1" noChangeArrowheads="1"/>
          </p:cNvSpPr>
          <p:nvPr/>
        </p:nvSpPr>
        <p:spPr>
          <a:xfrm>
            <a:off x="586051" y="1340768"/>
            <a:ext cx="8540750" cy="5715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marL="457200" indent="-457200" algn="l">
              <a:buClr>
                <a:srgbClr val="FF0000"/>
              </a:buClr>
              <a:buFont typeface="Wingdings" pitchFamily="2" charset="2"/>
              <a:buChar char="u"/>
            </a:pPr>
            <a:r>
              <a:rPr lang="en-US" altLang="zh-CN" sz="2800" kern="0" dirty="0">
                <a:solidFill>
                  <a:schemeClr val="tx1"/>
                </a:solidFill>
                <a:latin typeface="+mn-ea"/>
                <a:ea typeface="+mn-ea"/>
              </a:rPr>
              <a:t>13.4.1</a:t>
            </a:r>
            <a:r>
              <a:rPr lang="zh-CN" altLang="en-US" sz="2800" kern="0" dirty="0">
                <a:solidFill>
                  <a:schemeClr val="tx1"/>
                </a:solidFill>
                <a:latin typeface="+mn-ea"/>
                <a:ea typeface="+mn-ea"/>
              </a:rPr>
              <a:t>常用的经济指数</a:t>
            </a:r>
          </a:p>
        </p:txBody>
      </p:sp>
      <p:sp>
        <p:nvSpPr>
          <p:cNvPr id="5" name="TextBox 4"/>
          <p:cNvSpPr txBox="1"/>
          <p:nvPr/>
        </p:nvSpPr>
        <p:spPr>
          <a:xfrm>
            <a:off x="1043608" y="1772816"/>
            <a:ext cx="7560840" cy="5262979"/>
          </a:xfrm>
          <a:prstGeom prst="rect">
            <a:avLst/>
          </a:prstGeom>
          <a:noFill/>
          <a:ln w="38100">
            <a:solidFill>
              <a:schemeClr val="tx2">
                <a:lumMod val="40000"/>
                <a:lumOff val="60000"/>
              </a:schemeClr>
            </a:solidFill>
            <a:prstDash val="sysDot"/>
          </a:ln>
        </p:spPr>
        <p:txBody>
          <a:bodyPr wrap="square" rtlCol="0">
            <a:spAutoFit/>
          </a:bodyPr>
          <a:lstStyle/>
          <a:p>
            <a:pPr>
              <a:lnSpc>
                <a:spcPct val="150000"/>
              </a:lnSpc>
            </a:pPr>
            <a:r>
              <a:rPr lang="zh-CN" altLang="en-US" sz="2600" b="1" dirty="0">
                <a:solidFill>
                  <a:srgbClr val="FF0000"/>
                </a:solidFill>
                <a:latin typeface="+mn-ea"/>
                <a:ea typeface="+mn-ea"/>
              </a:rPr>
              <a:t>目前，经常计算和使用的统计指数主要有</a:t>
            </a:r>
          </a:p>
          <a:p>
            <a:pPr marL="971550" lvl="1" indent="-514350">
              <a:lnSpc>
                <a:spcPct val="150000"/>
              </a:lnSpc>
              <a:buFont typeface="+mj-ea"/>
              <a:buAutoNum type="ea1JpnChsDbPeriod"/>
            </a:pPr>
            <a:r>
              <a:rPr lang="zh-CN" altLang="en-US" sz="2200" dirty="0">
                <a:latin typeface="+mn-ea"/>
                <a:ea typeface="+mn-ea"/>
              </a:rPr>
              <a:t>居民消费价格指数</a:t>
            </a:r>
          </a:p>
          <a:p>
            <a:pPr marL="971550" lvl="1" indent="-514350">
              <a:lnSpc>
                <a:spcPct val="150000"/>
              </a:lnSpc>
              <a:buFont typeface="+mj-ea"/>
              <a:buAutoNum type="ea1JpnChsDbPeriod"/>
            </a:pPr>
            <a:r>
              <a:rPr lang="zh-CN" altLang="en-US" sz="2200" dirty="0">
                <a:latin typeface="+mn-ea"/>
                <a:ea typeface="+mn-ea"/>
              </a:rPr>
              <a:t>城市居民消费价格指数</a:t>
            </a:r>
          </a:p>
          <a:p>
            <a:pPr marL="971550" lvl="1" indent="-514350">
              <a:lnSpc>
                <a:spcPct val="150000"/>
              </a:lnSpc>
              <a:buFont typeface="+mj-ea"/>
              <a:buAutoNum type="ea1JpnChsDbPeriod"/>
            </a:pPr>
            <a:r>
              <a:rPr lang="zh-CN" altLang="en-US" sz="2200" dirty="0">
                <a:latin typeface="+mn-ea"/>
                <a:ea typeface="+mn-ea"/>
              </a:rPr>
              <a:t>农村居民消费价格指数</a:t>
            </a:r>
          </a:p>
          <a:p>
            <a:pPr marL="971550" lvl="1" indent="-514350">
              <a:lnSpc>
                <a:spcPct val="150000"/>
              </a:lnSpc>
              <a:buFont typeface="+mj-ea"/>
              <a:buAutoNum type="ea1JpnChsDbPeriod"/>
            </a:pPr>
            <a:r>
              <a:rPr lang="zh-CN" altLang="en-US" sz="2200" dirty="0">
                <a:latin typeface="+mn-ea"/>
                <a:ea typeface="+mn-ea"/>
              </a:rPr>
              <a:t>商品零售价格指数</a:t>
            </a:r>
          </a:p>
          <a:p>
            <a:pPr marL="971550" lvl="1" indent="-514350">
              <a:lnSpc>
                <a:spcPct val="150000"/>
              </a:lnSpc>
              <a:buFont typeface="+mj-ea"/>
              <a:buAutoNum type="ea1JpnChsDbPeriod"/>
            </a:pPr>
            <a:r>
              <a:rPr lang="zh-CN" altLang="en-US" sz="2200" dirty="0">
                <a:latin typeface="+mn-ea"/>
                <a:ea typeface="+mn-ea"/>
              </a:rPr>
              <a:t>农业生产资料价格指数</a:t>
            </a:r>
          </a:p>
          <a:p>
            <a:pPr marL="971550" lvl="1" indent="-514350">
              <a:lnSpc>
                <a:spcPct val="150000"/>
              </a:lnSpc>
              <a:buFont typeface="+mj-ea"/>
              <a:buAutoNum type="ea1JpnChsDbPeriod"/>
            </a:pPr>
            <a:r>
              <a:rPr lang="zh-CN" altLang="en-US" sz="2200" dirty="0">
                <a:latin typeface="+mn-ea"/>
                <a:ea typeface="+mn-ea"/>
              </a:rPr>
              <a:t>农产品生产价格指数</a:t>
            </a:r>
          </a:p>
          <a:p>
            <a:pPr marL="971550" lvl="1" indent="-514350">
              <a:lnSpc>
                <a:spcPct val="150000"/>
              </a:lnSpc>
              <a:buFont typeface="+mj-ea"/>
              <a:buAutoNum type="ea1JpnChsDbPeriod"/>
            </a:pPr>
            <a:r>
              <a:rPr lang="zh-CN" altLang="en-US" sz="2200" dirty="0">
                <a:latin typeface="+mn-ea"/>
                <a:ea typeface="+mn-ea"/>
              </a:rPr>
              <a:t>工业生产者出厂价格指数</a:t>
            </a:r>
          </a:p>
          <a:p>
            <a:pPr marL="971550" lvl="1" indent="-514350">
              <a:lnSpc>
                <a:spcPct val="150000"/>
              </a:lnSpc>
              <a:buFont typeface="+mj-ea"/>
              <a:buAutoNum type="ea1JpnChsDbPeriod"/>
            </a:pPr>
            <a:r>
              <a:rPr lang="zh-CN" altLang="en-US" sz="2200" dirty="0">
                <a:latin typeface="+mn-ea"/>
                <a:ea typeface="+mn-ea"/>
              </a:rPr>
              <a:t>工业生产者购进价格指数</a:t>
            </a:r>
          </a:p>
          <a:p>
            <a:pPr marL="971550" lvl="1" indent="-514350">
              <a:lnSpc>
                <a:spcPct val="150000"/>
              </a:lnSpc>
              <a:buFont typeface="+mj-ea"/>
              <a:buAutoNum type="ea1JpnChsDbPeriod"/>
            </a:pPr>
            <a:r>
              <a:rPr lang="zh-CN" altLang="en-US" sz="2200" dirty="0">
                <a:latin typeface="+mn-ea"/>
                <a:ea typeface="+mn-ea"/>
              </a:rPr>
              <a:t>固定资产投资价格指数</a:t>
            </a:r>
          </a:p>
        </p:txBody>
      </p:sp>
      <p:sp>
        <p:nvSpPr>
          <p:cNvPr id="6" name="矩形标注 5"/>
          <p:cNvSpPr/>
          <p:nvPr/>
        </p:nvSpPr>
        <p:spPr>
          <a:xfrm>
            <a:off x="5921424" y="3540209"/>
            <a:ext cx="2683024" cy="864096"/>
          </a:xfrm>
          <a:prstGeom prst="wedgeRectCallout">
            <a:avLst>
              <a:gd name="adj1" fmla="val -66274"/>
              <a:gd name="adj2" fmla="val 3226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rPr>
              <a:t>具体内容就不一一列出了</a:t>
            </a:r>
            <a:endParaRPr lang="zh-CN" altLang="en-US" sz="2400" dirty="0">
              <a:solidFill>
                <a:schemeClr val="tx1"/>
              </a:solidFill>
            </a:endParaRPr>
          </a:p>
        </p:txBody>
      </p:sp>
      <p:sp>
        <p:nvSpPr>
          <p:cNvPr id="7" name="AutoShape 4"/>
          <p:cNvSpPr txBox="1">
            <a:spLocks noChangeArrowheads="1"/>
          </p:cNvSpPr>
          <p:nvPr/>
        </p:nvSpPr>
        <p:spPr bwMode="auto">
          <a:xfrm>
            <a:off x="395536" y="118915"/>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§13.4  </a:t>
            </a:r>
            <a:r>
              <a:rPr lang="zh-CN" altLang="en-US" sz="3200" b="1" dirty="0" smtClean="0">
                <a:solidFill>
                  <a:schemeClr val="tx1"/>
                </a:solidFill>
                <a:latin typeface="Garamond" pitchFamily="18" charset="0"/>
              </a:rPr>
              <a:t>经济指数的编制与应用</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38163734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3"/>
          <p:cNvSpPr>
            <a:spLocks noGrp="1"/>
          </p:cNvSpPr>
          <p:nvPr>
            <p:ph type="sldNum" sz="quarter" idx="12"/>
          </p:nvPr>
        </p:nvSpPr>
        <p:spPr/>
        <p:txBody>
          <a:bodyPr/>
          <a:lstStyle/>
          <a:p>
            <a:fld id="{FD6A90A4-5859-4DB9-8692-869896B9A11C}" type="slidenum">
              <a:rPr lang="zh-CN" altLang="en-US"/>
              <a:pPr/>
              <a:t>36</a:t>
            </a:fld>
            <a:endParaRPr lang="en-US" altLang="zh-CN"/>
          </a:p>
        </p:txBody>
      </p:sp>
      <p:sp>
        <p:nvSpPr>
          <p:cNvPr id="2" name="矩形 1"/>
          <p:cNvSpPr/>
          <p:nvPr/>
        </p:nvSpPr>
        <p:spPr>
          <a:xfrm>
            <a:off x="298450" y="1693153"/>
            <a:ext cx="8666038" cy="1892826"/>
          </a:xfrm>
          <a:prstGeom prst="rect">
            <a:avLst/>
          </a:prstGeom>
        </p:spPr>
        <p:txBody>
          <a:bodyPr wrap="square">
            <a:spAutoFit/>
          </a:bodyPr>
          <a:lstStyle/>
          <a:p>
            <a:pPr>
              <a:lnSpc>
                <a:spcPct val="150000"/>
              </a:lnSpc>
            </a:pPr>
            <a:r>
              <a:rPr lang="zh-CN" altLang="en-US" sz="2600" b="1" dirty="0" smtClean="0">
                <a:solidFill>
                  <a:srgbClr val="FF0000"/>
                </a:solidFill>
                <a:latin typeface="+mn-ea"/>
                <a:ea typeface="+mn-ea"/>
              </a:rPr>
              <a:t>不变价格</a:t>
            </a:r>
            <a:r>
              <a:rPr lang="zh-CN" altLang="en-US" sz="2600" b="1" dirty="0">
                <a:solidFill>
                  <a:srgbClr val="FF0000"/>
                </a:solidFill>
                <a:latin typeface="+mn-ea"/>
                <a:ea typeface="+mn-ea"/>
              </a:rPr>
              <a:t>法</a:t>
            </a:r>
            <a:r>
              <a:rPr lang="zh-CN" altLang="en-US" sz="2600" b="1" dirty="0" smtClean="0">
                <a:solidFill>
                  <a:srgbClr val="FF0000"/>
                </a:solidFill>
                <a:latin typeface="+mn-ea"/>
                <a:ea typeface="+mn-ea"/>
              </a:rPr>
              <a:t>：</a:t>
            </a:r>
            <a:endParaRPr lang="en-US" altLang="zh-CN" sz="2600" b="1" dirty="0" smtClean="0">
              <a:solidFill>
                <a:srgbClr val="FF0000"/>
              </a:solidFill>
              <a:latin typeface="+mn-ea"/>
              <a:ea typeface="+mn-ea"/>
            </a:endParaRPr>
          </a:p>
          <a:p>
            <a:pPr>
              <a:lnSpc>
                <a:spcPct val="150000"/>
              </a:lnSpc>
            </a:pPr>
            <a:r>
              <a:rPr lang="en-US" altLang="zh-CN" sz="2600" b="1" dirty="0">
                <a:solidFill>
                  <a:srgbClr val="FF0000"/>
                </a:solidFill>
                <a:latin typeface="+mn-ea"/>
                <a:ea typeface="+mn-ea"/>
              </a:rPr>
              <a:t> </a:t>
            </a:r>
            <a:r>
              <a:rPr lang="en-US" altLang="zh-CN" sz="2600" b="1" dirty="0" smtClean="0">
                <a:solidFill>
                  <a:srgbClr val="FF0000"/>
                </a:solidFill>
                <a:latin typeface="+mn-ea"/>
                <a:ea typeface="+mn-ea"/>
              </a:rPr>
              <a:t>      </a:t>
            </a:r>
            <a:r>
              <a:rPr lang="zh-CN" altLang="en-US" sz="2600" dirty="0" smtClean="0">
                <a:latin typeface="+mn-ea"/>
                <a:ea typeface="+mn-ea"/>
              </a:rPr>
              <a:t>采用</a:t>
            </a:r>
            <a:r>
              <a:rPr lang="zh-CN" altLang="en-US" sz="2600" dirty="0">
                <a:latin typeface="+mn-ea"/>
                <a:ea typeface="+mn-ea"/>
              </a:rPr>
              <a:t>某一时期或时点的产品平均出厂</a:t>
            </a:r>
            <a:r>
              <a:rPr lang="zh-CN" altLang="en-US" sz="2600" dirty="0" smtClean="0">
                <a:latin typeface="+mn-ea"/>
                <a:ea typeface="+mn-ea"/>
              </a:rPr>
              <a:t>价格</a:t>
            </a:r>
            <a:r>
              <a:rPr lang="zh-CN" altLang="zh-CN" sz="2600" dirty="0">
                <a:latin typeface="+mn-ea"/>
                <a:ea typeface="+mn-ea"/>
              </a:rPr>
              <a:t>（</a:t>
            </a:r>
            <a:r>
              <a:rPr lang="en-US" altLang="zh-CN" sz="2600" dirty="0">
                <a:latin typeface="+mn-ea"/>
                <a:ea typeface="+mn-ea"/>
              </a:rPr>
              <a:t>P</a:t>
            </a:r>
            <a:r>
              <a:rPr lang="en-US" altLang="zh-CN" sz="2600" baseline="-25000" dirty="0">
                <a:latin typeface="+mn-ea"/>
                <a:ea typeface="+mn-ea"/>
              </a:rPr>
              <a:t>i</a:t>
            </a:r>
            <a:r>
              <a:rPr lang="zh-CN" altLang="zh-CN" sz="2600" dirty="0">
                <a:latin typeface="+mn-ea"/>
                <a:ea typeface="+mn-ea"/>
              </a:rPr>
              <a:t>）</a:t>
            </a:r>
            <a:r>
              <a:rPr lang="zh-CN" altLang="en-US" sz="2600" dirty="0" smtClean="0">
                <a:latin typeface="+mn-ea"/>
                <a:ea typeface="+mn-ea"/>
              </a:rPr>
              <a:t>作为</a:t>
            </a:r>
            <a:r>
              <a:rPr lang="zh-CN" altLang="en-US" sz="2600" dirty="0">
                <a:latin typeface="+mn-ea"/>
                <a:ea typeface="+mn-ea"/>
              </a:rPr>
              <a:t>同度量因素的固定权数综合指数。 </a:t>
            </a:r>
          </a:p>
        </p:txBody>
      </p:sp>
      <p:sp>
        <p:nvSpPr>
          <p:cNvPr id="3" name="矩形 2"/>
          <p:cNvSpPr/>
          <p:nvPr/>
        </p:nvSpPr>
        <p:spPr>
          <a:xfrm>
            <a:off x="370061" y="4293096"/>
            <a:ext cx="8443664" cy="1292662"/>
          </a:xfrm>
          <a:prstGeom prst="rect">
            <a:avLst/>
          </a:prstGeom>
        </p:spPr>
        <p:txBody>
          <a:bodyPr wrap="square">
            <a:spAutoFit/>
          </a:bodyPr>
          <a:lstStyle/>
          <a:p>
            <a:pPr>
              <a:lnSpc>
                <a:spcPct val="150000"/>
              </a:lnSpc>
            </a:pPr>
            <a:r>
              <a:rPr lang="zh-CN" altLang="en-US" sz="2600" b="1" dirty="0">
                <a:solidFill>
                  <a:srgbClr val="FF0000"/>
                </a:solidFill>
                <a:latin typeface="+mn-ea"/>
                <a:ea typeface="+mn-ea"/>
              </a:rPr>
              <a:t>算术平均法</a:t>
            </a:r>
            <a:r>
              <a:rPr lang="zh-CN" altLang="en-US" sz="2600" b="1" dirty="0" smtClean="0">
                <a:solidFill>
                  <a:srgbClr val="FF0000"/>
                </a:solidFill>
                <a:latin typeface="+mn-ea"/>
                <a:ea typeface="+mn-ea"/>
              </a:rPr>
              <a:t>：</a:t>
            </a:r>
            <a:endParaRPr lang="en-US" altLang="zh-CN" sz="2600" b="1" dirty="0" smtClean="0">
              <a:solidFill>
                <a:srgbClr val="FF0000"/>
              </a:solidFill>
              <a:latin typeface="+mn-ea"/>
              <a:ea typeface="+mn-ea"/>
            </a:endParaRPr>
          </a:p>
          <a:p>
            <a:pPr>
              <a:lnSpc>
                <a:spcPct val="150000"/>
              </a:lnSpc>
            </a:pPr>
            <a:r>
              <a:rPr lang="zh-CN" altLang="en-US" sz="2600" dirty="0" smtClean="0">
                <a:latin typeface="+mn-ea"/>
                <a:ea typeface="+mn-ea"/>
              </a:rPr>
              <a:t>采用</a:t>
            </a:r>
            <a:r>
              <a:rPr lang="zh-CN" altLang="en-US" sz="2600" dirty="0">
                <a:latin typeface="+mn-ea"/>
                <a:ea typeface="+mn-ea"/>
              </a:rPr>
              <a:t>用算术平均指数的形式来编制工业生产指数，公式为</a:t>
            </a:r>
          </a:p>
        </p:txBody>
      </p:sp>
      <p:graphicFrame>
        <p:nvGraphicFramePr>
          <p:cNvPr id="4" name="对象 3"/>
          <p:cNvGraphicFramePr>
            <a:graphicFrameLocks noChangeAspect="1"/>
          </p:cNvGraphicFramePr>
          <p:nvPr>
            <p:extLst>
              <p:ext uri="{D42A27DB-BD31-4B8C-83A1-F6EECF244321}">
                <p14:modId xmlns:p14="http://schemas.microsoft.com/office/powerpoint/2010/main" val="2646918806"/>
              </p:ext>
            </p:extLst>
          </p:nvPr>
        </p:nvGraphicFramePr>
        <p:xfrm>
          <a:off x="3367757" y="3580537"/>
          <a:ext cx="2448271" cy="878031"/>
        </p:xfrm>
        <a:graphic>
          <a:graphicData uri="http://schemas.openxmlformats.org/presentationml/2006/ole">
            <mc:AlternateContent xmlns:mc="http://schemas.openxmlformats.org/markup-compatibility/2006">
              <mc:Choice xmlns:v="urn:schemas-microsoft-com:vml" Requires="v">
                <p:oleObj spid="_x0000_s98430" r:id="rId3" imgW="20421600" imgH="11582400" progId="">
                  <p:embed/>
                </p:oleObj>
              </mc:Choice>
              <mc:Fallback>
                <p:oleObj r:id="rId3" imgW="20421600" imgH="11582400" progId="">
                  <p:embed/>
                  <p:pic>
                    <p:nvPicPr>
                      <p:cNvPr id="0" name="Object 107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7757" y="3580537"/>
                        <a:ext cx="2448271" cy="878031"/>
                      </a:xfrm>
                      <a:prstGeom prst="rect">
                        <a:avLst/>
                      </a:prstGeom>
                      <a:noFill/>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3768994233"/>
              </p:ext>
            </p:extLst>
          </p:nvPr>
        </p:nvGraphicFramePr>
        <p:xfrm>
          <a:off x="2627784" y="5392014"/>
          <a:ext cx="2952328" cy="1227618"/>
        </p:xfrm>
        <a:graphic>
          <a:graphicData uri="http://schemas.openxmlformats.org/presentationml/2006/ole">
            <mc:AlternateContent xmlns:mc="http://schemas.openxmlformats.org/markup-compatibility/2006">
              <mc:Choice xmlns:v="urn:schemas-microsoft-com:vml" Requires="v">
                <p:oleObj spid="_x0000_s98431" r:id="rId5" imgW="43281600" imgH="15849600" progId="">
                  <p:embed/>
                </p:oleObj>
              </mc:Choice>
              <mc:Fallback>
                <p:oleObj r:id="rId5" imgW="43281600" imgH="15849600" progId="">
                  <p:embed/>
                  <p:pic>
                    <p:nvPicPr>
                      <p:cNvPr id="0" name="Object 107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27784" y="5392014"/>
                        <a:ext cx="2952328" cy="1227618"/>
                      </a:xfrm>
                      <a:prstGeom prst="rect">
                        <a:avLst/>
                      </a:prstGeom>
                      <a:noFill/>
                    </p:spPr>
                  </p:pic>
                </p:oleObj>
              </mc:Fallback>
            </mc:AlternateContent>
          </a:graphicData>
        </a:graphic>
      </p:graphicFrame>
      <p:sp>
        <p:nvSpPr>
          <p:cNvPr id="8" name="AutoShape 4"/>
          <p:cNvSpPr txBox="1">
            <a:spLocks noChangeArrowheads="1"/>
          </p:cNvSpPr>
          <p:nvPr/>
        </p:nvSpPr>
        <p:spPr bwMode="auto">
          <a:xfrm>
            <a:off x="395536" y="118915"/>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§13.4  </a:t>
            </a:r>
            <a:r>
              <a:rPr lang="zh-CN" altLang="en-US" sz="3200" b="1" dirty="0" smtClean="0">
                <a:solidFill>
                  <a:schemeClr val="tx1"/>
                </a:solidFill>
                <a:latin typeface="Garamond" pitchFamily="18" charset="0"/>
              </a:rPr>
              <a:t>经济指数的编制与应用</a:t>
            </a:r>
            <a:endParaRPr lang="zh-CN" altLang="en-US" sz="3200" b="1" dirty="0">
              <a:solidFill>
                <a:schemeClr val="tx1"/>
              </a:solidFill>
              <a:latin typeface="Garamond" pitchFamily="18" charset="0"/>
            </a:endParaRPr>
          </a:p>
        </p:txBody>
      </p:sp>
      <p:sp>
        <p:nvSpPr>
          <p:cNvPr id="9" name="Rectangle 2"/>
          <p:cNvSpPr txBox="1">
            <a:spLocks noRot="1" noChangeArrowheads="1"/>
          </p:cNvSpPr>
          <p:nvPr/>
        </p:nvSpPr>
        <p:spPr>
          <a:xfrm>
            <a:off x="586051" y="1340768"/>
            <a:ext cx="8540750" cy="5715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marL="457200" indent="-457200" algn="l">
              <a:buClr>
                <a:srgbClr val="FF0000"/>
              </a:buClr>
              <a:buFont typeface="Wingdings" pitchFamily="2" charset="2"/>
              <a:buChar char="u"/>
            </a:pPr>
            <a:r>
              <a:rPr lang="en-US" altLang="zh-CN" sz="2800" kern="0" dirty="0" smtClean="0">
                <a:solidFill>
                  <a:schemeClr val="tx1"/>
                </a:solidFill>
                <a:latin typeface="+mn-ea"/>
                <a:ea typeface="+mn-ea"/>
              </a:rPr>
              <a:t>13.4.2  </a:t>
            </a:r>
            <a:r>
              <a:rPr lang="zh-CN" altLang="en-US" sz="2800" kern="0" dirty="0" smtClean="0">
                <a:solidFill>
                  <a:schemeClr val="tx1"/>
                </a:solidFill>
                <a:latin typeface="+mn-ea"/>
                <a:ea typeface="+mn-ea"/>
              </a:rPr>
              <a:t>工业生产指数的编制和应用</a:t>
            </a:r>
            <a:endParaRPr lang="zh-CN" altLang="en-US" sz="2800" kern="0" dirty="0">
              <a:solidFill>
                <a:schemeClr val="tx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1)">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D2D65A65-BDCF-4F06-8F54-30939FAA20A7}" type="slidenum">
              <a:rPr lang="zh-CN" altLang="en-US" smtClean="0"/>
              <a:pPr/>
              <a:t>37</a:t>
            </a:fld>
            <a:endParaRPr lang="en-US" altLang="zh-CN"/>
          </a:p>
        </p:txBody>
      </p:sp>
      <p:sp>
        <p:nvSpPr>
          <p:cNvPr id="5" name="矩形 4"/>
          <p:cNvSpPr/>
          <p:nvPr/>
        </p:nvSpPr>
        <p:spPr>
          <a:xfrm>
            <a:off x="297513" y="2075610"/>
            <a:ext cx="8666038" cy="3093154"/>
          </a:xfrm>
          <a:prstGeom prst="rect">
            <a:avLst/>
          </a:prstGeom>
        </p:spPr>
        <p:txBody>
          <a:bodyPr wrap="square">
            <a:spAutoFit/>
          </a:bodyPr>
          <a:lstStyle/>
          <a:p>
            <a:pPr indent="457200">
              <a:lnSpc>
                <a:spcPct val="150000"/>
              </a:lnSpc>
            </a:pPr>
            <a:r>
              <a:rPr lang="en-US" altLang="zh-CN" sz="2600" dirty="0" smtClean="0">
                <a:latin typeface="+mn-ea"/>
                <a:ea typeface="+mn-ea"/>
              </a:rPr>
              <a:t>          </a:t>
            </a:r>
            <a:r>
              <a:rPr lang="zh-CN" altLang="zh-CN" sz="2600" dirty="0" smtClean="0">
                <a:latin typeface="+mn-ea"/>
                <a:ea typeface="+mn-ea"/>
              </a:rPr>
              <a:t>居民</a:t>
            </a:r>
            <a:r>
              <a:rPr lang="zh-CN" altLang="zh-CN" sz="2600" dirty="0">
                <a:latin typeface="+mn-ea"/>
                <a:ea typeface="+mn-ea"/>
              </a:rPr>
              <a:t>消费价格指数在国外称之为消费者价格指数（</a:t>
            </a:r>
            <a:r>
              <a:rPr lang="en-US" altLang="zh-CN" sz="2600" dirty="0">
                <a:latin typeface="+mn-ea"/>
                <a:ea typeface="+mn-ea"/>
              </a:rPr>
              <a:t>Consumer Price Index</a:t>
            </a:r>
            <a:r>
              <a:rPr lang="zh-CN" altLang="zh-CN" sz="2600" dirty="0">
                <a:latin typeface="+mn-ea"/>
                <a:ea typeface="+mn-ea"/>
              </a:rPr>
              <a:t>，简记</a:t>
            </a:r>
            <a:r>
              <a:rPr lang="en-US" altLang="zh-CN" sz="2600" dirty="0">
                <a:latin typeface="+mn-ea"/>
                <a:ea typeface="+mn-ea"/>
              </a:rPr>
              <a:t>CPI</a:t>
            </a:r>
            <a:r>
              <a:rPr lang="zh-CN" altLang="zh-CN" sz="2600" dirty="0">
                <a:latin typeface="+mn-ea"/>
                <a:ea typeface="+mn-ea"/>
              </a:rPr>
              <a:t>）。</a:t>
            </a:r>
            <a:r>
              <a:rPr lang="zh-CN" altLang="en-US" sz="2600" dirty="0" smtClean="0">
                <a:latin typeface="+mn-ea"/>
                <a:ea typeface="+mn-ea"/>
              </a:rPr>
              <a:t>度量</a:t>
            </a:r>
            <a:r>
              <a:rPr lang="zh-CN" altLang="en-US" sz="2600" dirty="0">
                <a:latin typeface="+mn-ea"/>
                <a:ea typeface="+mn-ea"/>
              </a:rPr>
              <a:t>一组代表性消费品及服务项目价格水平随时间而变动的指数，反映居民所购买一篮子生活消费品价格和服务项目价格变动趋势和程度的相对数。</a:t>
            </a:r>
          </a:p>
        </p:txBody>
      </p:sp>
      <p:graphicFrame>
        <p:nvGraphicFramePr>
          <p:cNvPr id="6" name="对象 5"/>
          <p:cNvGraphicFramePr>
            <a:graphicFrameLocks noChangeAspect="1"/>
          </p:cNvGraphicFramePr>
          <p:nvPr>
            <p:extLst>
              <p:ext uri="{D42A27DB-BD31-4B8C-83A1-F6EECF244321}">
                <p14:modId xmlns:p14="http://schemas.microsoft.com/office/powerpoint/2010/main" val="3692340531"/>
              </p:ext>
            </p:extLst>
          </p:nvPr>
        </p:nvGraphicFramePr>
        <p:xfrm>
          <a:off x="1979232" y="4725144"/>
          <a:ext cx="5179186" cy="1462752"/>
        </p:xfrm>
        <a:graphic>
          <a:graphicData uri="http://schemas.openxmlformats.org/presentationml/2006/ole">
            <mc:AlternateContent xmlns:mc="http://schemas.openxmlformats.org/markup-compatibility/2006">
              <mc:Choice xmlns:v="urn:schemas-microsoft-com:vml" Requires="v">
                <p:oleObj spid="_x0000_s216100" r:id="rId3" imgW="66446400" imgH="15849600" progId="">
                  <p:embed/>
                </p:oleObj>
              </mc:Choice>
              <mc:Fallback>
                <p:oleObj r:id="rId3" imgW="66446400" imgH="1584960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232" y="4725144"/>
                        <a:ext cx="5179186" cy="1462752"/>
                      </a:xfrm>
                      <a:prstGeom prst="rect">
                        <a:avLst/>
                      </a:prstGeom>
                      <a:noFill/>
                    </p:spPr>
                  </p:pic>
                </p:oleObj>
              </mc:Fallback>
            </mc:AlternateContent>
          </a:graphicData>
        </a:graphic>
      </p:graphicFrame>
      <p:sp>
        <p:nvSpPr>
          <p:cNvPr id="7" name="AutoShape 4"/>
          <p:cNvSpPr txBox="1">
            <a:spLocks noChangeArrowheads="1"/>
          </p:cNvSpPr>
          <p:nvPr/>
        </p:nvSpPr>
        <p:spPr bwMode="auto">
          <a:xfrm>
            <a:off x="395536" y="118915"/>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§13.4  </a:t>
            </a:r>
            <a:r>
              <a:rPr lang="zh-CN" altLang="en-US" sz="3200" b="1" dirty="0" smtClean="0">
                <a:solidFill>
                  <a:schemeClr val="tx1"/>
                </a:solidFill>
                <a:latin typeface="Garamond" pitchFamily="18" charset="0"/>
              </a:rPr>
              <a:t>经济指数的编制与应用</a:t>
            </a:r>
            <a:endParaRPr lang="zh-CN" altLang="en-US" sz="3200" b="1" dirty="0">
              <a:solidFill>
                <a:schemeClr val="tx1"/>
              </a:solidFill>
              <a:latin typeface="Garamond" pitchFamily="18" charset="0"/>
            </a:endParaRPr>
          </a:p>
        </p:txBody>
      </p:sp>
      <p:sp>
        <p:nvSpPr>
          <p:cNvPr id="8" name="Rectangle 2"/>
          <p:cNvSpPr txBox="1">
            <a:spLocks noRot="1" noChangeArrowheads="1"/>
          </p:cNvSpPr>
          <p:nvPr/>
        </p:nvSpPr>
        <p:spPr>
          <a:xfrm>
            <a:off x="586051" y="1489348"/>
            <a:ext cx="8540750" cy="5715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marL="457200" indent="-457200" algn="l">
              <a:buClr>
                <a:srgbClr val="FF0000"/>
              </a:buClr>
              <a:buFont typeface="Wingdings" pitchFamily="2" charset="2"/>
              <a:buChar char="u"/>
            </a:pPr>
            <a:r>
              <a:rPr lang="en-US" altLang="zh-CN" sz="2800" kern="0" dirty="0" smtClean="0">
                <a:solidFill>
                  <a:schemeClr val="tx1"/>
                </a:solidFill>
                <a:latin typeface="+mn-ea"/>
                <a:ea typeface="+mn-ea"/>
              </a:rPr>
              <a:t>13.4.3     CPI</a:t>
            </a:r>
            <a:r>
              <a:rPr lang="zh-CN" altLang="en-US" sz="2800" kern="0" dirty="0" smtClean="0">
                <a:solidFill>
                  <a:schemeClr val="tx1"/>
                </a:solidFill>
                <a:latin typeface="+mn-ea"/>
                <a:ea typeface="+mn-ea"/>
              </a:rPr>
              <a:t>指数的编制和应用</a:t>
            </a:r>
            <a:endParaRPr lang="zh-CN" altLang="en-US" sz="2800" kern="0" dirty="0">
              <a:solidFill>
                <a:schemeClr val="tx1"/>
              </a:solidFill>
              <a:latin typeface="+mn-ea"/>
              <a:ea typeface="+mn-ea"/>
            </a:endParaRPr>
          </a:p>
        </p:txBody>
      </p:sp>
    </p:spTree>
    <p:extLst>
      <p:ext uri="{BB962C8B-B14F-4D97-AF65-F5344CB8AC3E}">
        <p14:creationId xmlns:p14="http://schemas.microsoft.com/office/powerpoint/2010/main" val="3849260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D2D65A65-BDCF-4F06-8F54-30939FAA20A7}" type="slidenum">
              <a:rPr lang="zh-CN" altLang="en-US" smtClean="0"/>
              <a:pPr/>
              <a:t>38</a:t>
            </a:fld>
            <a:endParaRPr lang="en-US" altLang="zh-CN"/>
          </a:p>
        </p:txBody>
      </p:sp>
      <p:sp>
        <p:nvSpPr>
          <p:cNvPr id="5" name="矩形 4"/>
          <p:cNvSpPr/>
          <p:nvPr/>
        </p:nvSpPr>
        <p:spPr>
          <a:xfrm>
            <a:off x="316051" y="1052736"/>
            <a:ext cx="8540749" cy="2354491"/>
          </a:xfrm>
          <a:prstGeom prst="rect">
            <a:avLst/>
          </a:prstGeom>
        </p:spPr>
        <p:txBody>
          <a:bodyPr wrap="square">
            <a:spAutoFit/>
          </a:bodyPr>
          <a:lstStyle/>
          <a:p>
            <a:pPr>
              <a:lnSpc>
                <a:spcPct val="150000"/>
              </a:lnSpc>
            </a:pPr>
            <a:r>
              <a:rPr lang="zh-CN" altLang="en-US" b="1" dirty="0">
                <a:solidFill>
                  <a:srgbClr val="FF0000"/>
                </a:solidFill>
                <a:latin typeface="宋体" panose="02010600030101010101" pitchFamily="2" charset="-122"/>
              </a:rPr>
              <a:t>（一）</a:t>
            </a:r>
            <a:r>
              <a:rPr lang="zh-CN" altLang="en-US" sz="2600" b="1" dirty="0">
                <a:solidFill>
                  <a:srgbClr val="FF0000"/>
                </a:solidFill>
                <a:latin typeface="+mn-ea"/>
                <a:ea typeface="+mn-ea"/>
              </a:rPr>
              <a:t>运用综合指数编制的股票指数</a:t>
            </a:r>
          </a:p>
          <a:p>
            <a:pPr indent="457200">
              <a:lnSpc>
                <a:spcPct val="150000"/>
              </a:lnSpc>
            </a:pPr>
            <a:r>
              <a:rPr lang="zh-CN" altLang="en-US" sz="2400" dirty="0">
                <a:latin typeface="+mn-ea"/>
                <a:ea typeface="+mn-ea"/>
              </a:rPr>
              <a:t>比如上证指数、美国标准普尔指数、香港恒生股票指数，是以基期的股票发行量（或流通量）为同度量因素的拉氏综合指数。式</a:t>
            </a:r>
            <a:r>
              <a:rPr lang="zh-CN" altLang="en-US" sz="2400" dirty="0" smtClean="0">
                <a:latin typeface="+mn-ea"/>
                <a:ea typeface="+mn-ea"/>
              </a:rPr>
              <a:t>中</a:t>
            </a:r>
            <a:r>
              <a:rPr lang="en-US" altLang="zh-CN" sz="2400" i="1" dirty="0">
                <a:latin typeface="+mn-ea"/>
                <a:ea typeface="+mn-ea"/>
              </a:rPr>
              <a:t>q</a:t>
            </a:r>
            <a:r>
              <a:rPr lang="en-US" altLang="zh-CN" sz="2400" i="1" baseline="-25000" dirty="0">
                <a:latin typeface="+mn-ea"/>
                <a:ea typeface="+mn-ea"/>
              </a:rPr>
              <a:t>0</a:t>
            </a:r>
            <a:r>
              <a:rPr lang="zh-CN" altLang="en-US" sz="2400" dirty="0" smtClean="0">
                <a:latin typeface="+mn-ea"/>
                <a:ea typeface="+mn-ea"/>
              </a:rPr>
              <a:t>代表</a:t>
            </a:r>
            <a:r>
              <a:rPr lang="zh-CN" altLang="en-US" sz="2400" dirty="0">
                <a:latin typeface="+mn-ea"/>
                <a:ea typeface="+mn-ea"/>
              </a:rPr>
              <a:t>基期股票发行量（或流通量）。</a:t>
            </a:r>
          </a:p>
        </p:txBody>
      </p:sp>
      <p:sp>
        <p:nvSpPr>
          <p:cNvPr id="6" name="矩形 5"/>
          <p:cNvSpPr/>
          <p:nvPr/>
        </p:nvSpPr>
        <p:spPr>
          <a:xfrm>
            <a:off x="285466" y="3933056"/>
            <a:ext cx="8540750" cy="2354491"/>
          </a:xfrm>
          <a:prstGeom prst="rect">
            <a:avLst/>
          </a:prstGeom>
        </p:spPr>
        <p:txBody>
          <a:bodyPr wrap="square">
            <a:spAutoFit/>
          </a:bodyPr>
          <a:lstStyle/>
          <a:p>
            <a:pPr>
              <a:lnSpc>
                <a:spcPct val="150000"/>
              </a:lnSpc>
            </a:pPr>
            <a:r>
              <a:rPr lang="zh-CN" altLang="en-US" b="1" dirty="0">
                <a:solidFill>
                  <a:srgbClr val="FF0000"/>
                </a:solidFill>
              </a:rPr>
              <a:t> </a:t>
            </a:r>
            <a:r>
              <a:rPr lang="en-US" altLang="zh-CN" b="1" dirty="0">
                <a:solidFill>
                  <a:srgbClr val="FF0000"/>
                </a:solidFill>
              </a:rPr>
              <a:t>(</a:t>
            </a:r>
            <a:r>
              <a:rPr lang="zh-CN" altLang="en-US" b="1" dirty="0">
                <a:solidFill>
                  <a:srgbClr val="FF0000"/>
                </a:solidFill>
              </a:rPr>
              <a:t>二</a:t>
            </a:r>
            <a:r>
              <a:rPr lang="en-US" altLang="zh-CN" b="1" dirty="0">
                <a:solidFill>
                  <a:srgbClr val="FF0000"/>
                </a:solidFill>
              </a:rPr>
              <a:t>) </a:t>
            </a:r>
            <a:r>
              <a:rPr lang="zh-CN" altLang="en-US" sz="2600" b="1" dirty="0">
                <a:solidFill>
                  <a:srgbClr val="FF0000"/>
                </a:solidFill>
                <a:latin typeface="+mn-ea"/>
                <a:ea typeface="+mn-ea"/>
              </a:rPr>
              <a:t>运用平均指数编制的股票指数</a:t>
            </a:r>
          </a:p>
          <a:p>
            <a:pPr indent="457200">
              <a:lnSpc>
                <a:spcPct val="150000"/>
              </a:lnSpc>
            </a:pPr>
            <a:r>
              <a:rPr lang="zh-CN" altLang="en-US" sz="2400" dirty="0">
                <a:latin typeface="+mn-ea"/>
                <a:ea typeface="+mn-ea"/>
              </a:rPr>
              <a:t>比如道</a:t>
            </a:r>
            <a:r>
              <a:rPr lang="en-US" altLang="zh-CN" sz="2400" dirty="0">
                <a:latin typeface="+mn-ea"/>
                <a:ea typeface="+mn-ea"/>
              </a:rPr>
              <a:t>·</a:t>
            </a:r>
            <a:r>
              <a:rPr lang="zh-CN" altLang="en-US" sz="2400" dirty="0">
                <a:latin typeface="+mn-ea"/>
                <a:ea typeface="+mn-ea"/>
              </a:rPr>
              <a:t>琼斯指数，道</a:t>
            </a:r>
            <a:r>
              <a:rPr lang="en-US" altLang="zh-CN" sz="2400" dirty="0">
                <a:latin typeface="+mn-ea"/>
                <a:ea typeface="+mn-ea"/>
              </a:rPr>
              <a:t>·</a:t>
            </a:r>
            <a:r>
              <a:rPr lang="zh-CN" altLang="en-US" sz="2400" dirty="0">
                <a:latin typeface="+mn-ea"/>
                <a:ea typeface="+mn-ea"/>
              </a:rPr>
              <a:t>琼斯股票价格平均指数是以</a:t>
            </a:r>
            <a:r>
              <a:rPr lang="en-US" altLang="zh-CN" sz="2400" dirty="0">
                <a:latin typeface="+mn-ea"/>
                <a:ea typeface="+mn-ea"/>
              </a:rPr>
              <a:t>1928</a:t>
            </a:r>
            <a:r>
              <a:rPr lang="zh-CN" altLang="en-US" sz="2400" dirty="0">
                <a:latin typeface="+mn-ea"/>
                <a:ea typeface="+mn-ea"/>
              </a:rPr>
              <a:t>年</a:t>
            </a:r>
            <a:r>
              <a:rPr lang="en-US" altLang="zh-CN" sz="2400" dirty="0">
                <a:latin typeface="+mn-ea"/>
                <a:ea typeface="+mn-ea"/>
              </a:rPr>
              <a:t>10</a:t>
            </a:r>
            <a:r>
              <a:rPr lang="zh-CN" altLang="en-US" sz="2400" dirty="0">
                <a:latin typeface="+mn-ea"/>
                <a:ea typeface="+mn-ea"/>
              </a:rPr>
              <a:t>月</a:t>
            </a:r>
            <a:r>
              <a:rPr lang="en-US" altLang="zh-CN" sz="2400" dirty="0">
                <a:latin typeface="+mn-ea"/>
                <a:ea typeface="+mn-ea"/>
              </a:rPr>
              <a:t>1</a:t>
            </a:r>
            <a:r>
              <a:rPr lang="zh-CN" altLang="en-US" sz="2400" dirty="0">
                <a:latin typeface="+mn-ea"/>
                <a:ea typeface="+mn-ea"/>
              </a:rPr>
              <a:t>日为基数，因为这一天收盘时的道</a:t>
            </a:r>
            <a:r>
              <a:rPr lang="en-US" altLang="zh-CN" sz="2400" dirty="0">
                <a:latin typeface="+mn-ea"/>
                <a:ea typeface="+mn-ea"/>
              </a:rPr>
              <a:t>·</a:t>
            </a:r>
            <a:r>
              <a:rPr lang="zh-CN" altLang="en-US" sz="2400" dirty="0">
                <a:latin typeface="+mn-ea"/>
                <a:ea typeface="+mn-ea"/>
              </a:rPr>
              <a:t>琼斯股票价格平均指数恰好约为</a:t>
            </a:r>
            <a:r>
              <a:rPr lang="en-US" altLang="zh-CN" sz="2400" dirty="0">
                <a:latin typeface="+mn-ea"/>
                <a:ea typeface="+mn-ea"/>
              </a:rPr>
              <a:t>100</a:t>
            </a:r>
            <a:r>
              <a:rPr lang="zh-CN" altLang="en-US" sz="2400" dirty="0">
                <a:latin typeface="+mn-ea"/>
                <a:ea typeface="+mn-ea"/>
              </a:rPr>
              <a:t>美元，所以就将其定为基准日。</a:t>
            </a:r>
          </a:p>
        </p:txBody>
      </p:sp>
      <p:graphicFrame>
        <p:nvGraphicFramePr>
          <p:cNvPr id="7" name="对象 6"/>
          <p:cNvGraphicFramePr>
            <a:graphicFrameLocks noChangeAspect="1"/>
          </p:cNvGraphicFramePr>
          <p:nvPr>
            <p:extLst>
              <p:ext uri="{D42A27DB-BD31-4B8C-83A1-F6EECF244321}">
                <p14:modId xmlns:p14="http://schemas.microsoft.com/office/powerpoint/2010/main" val="447787378"/>
              </p:ext>
            </p:extLst>
          </p:nvPr>
        </p:nvGraphicFramePr>
        <p:xfrm>
          <a:off x="1187624" y="3379573"/>
          <a:ext cx="1800200" cy="797312"/>
        </p:xfrm>
        <a:graphic>
          <a:graphicData uri="http://schemas.openxmlformats.org/presentationml/2006/ole">
            <mc:AlternateContent xmlns:mc="http://schemas.openxmlformats.org/markup-compatibility/2006">
              <mc:Choice xmlns:v="urn:schemas-microsoft-com:vml" Requires="v">
                <p:oleObj spid="_x0000_s217158" r:id="rId3" imgW="21031200" imgH="11582400" progId="">
                  <p:embed/>
                </p:oleObj>
              </mc:Choice>
              <mc:Fallback>
                <p:oleObj r:id="rId3" imgW="21031200" imgH="1158240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3379573"/>
                        <a:ext cx="1800200" cy="797312"/>
                      </a:xfrm>
                      <a:prstGeom prst="rect">
                        <a:avLst/>
                      </a:prstGeom>
                      <a:noFill/>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2002047916"/>
              </p:ext>
            </p:extLst>
          </p:nvPr>
        </p:nvGraphicFramePr>
        <p:xfrm>
          <a:off x="5940152" y="3717032"/>
          <a:ext cx="2376264" cy="936104"/>
        </p:xfrm>
        <a:graphic>
          <a:graphicData uri="http://schemas.openxmlformats.org/presentationml/2006/ole">
            <mc:AlternateContent xmlns:mc="http://schemas.openxmlformats.org/markup-compatibility/2006">
              <mc:Choice xmlns:v="urn:schemas-microsoft-com:vml" Requires="v">
                <p:oleObj spid="_x0000_s217159" r:id="rId5" imgW="25908000" imgH="15849600" progId="">
                  <p:embed/>
                </p:oleObj>
              </mc:Choice>
              <mc:Fallback>
                <p:oleObj r:id="rId5" imgW="25908000" imgH="15849600" progId="">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0152" y="3717032"/>
                        <a:ext cx="2376264" cy="936104"/>
                      </a:xfrm>
                      <a:prstGeom prst="rect">
                        <a:avLst/>
                      </a:prstGeom>
                      <a:noFill/>
                    </p:spPr>
                  </p:pic>
                </p:oleObj>
              </mc:Fallback>
            </mc:AlternateContent>
          </a:graphicData>
        </a:graphic>
      </p:graphicFrame>
      <p:sp>
        <p:nvSpPr>
          <p:cNvPr id="9" name="Rectangle 2"/>
          <p:cNvSpPr txBox="1">
            <a:spLocks noRot="1" noChangeArrowheads="1"/>
          </p:cNvSpPr>
          <p:nvPr/>
        </p:nvSpPr>
        <p:spPr>
          <a:xfrm>
            <a:off x="316051" y="620688"/>
            <a:ext cx="8540750" cy="571500"/>
          </a:xfrm>
          <a:prstGeom prst="rect">
            <a:avLst/>
          </a:prstGeom>
        </p:spPr>
        <p:txBody>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ea typeface="宋体" pitchFamily="2" charset="-122"/>
              </a:defRPr>
            </a:lvl2pPr>
            <a:lvl3pPr algn="ctr" rtl="0" fontAlgn="base">
              <a:spcBef>
                <a:spcPct val="0"/>
              </a:spcBef>
              <a:spcAft>
                <a:spcPct val="0"/>
              </a:spcAft>
              <a:defRPr sz="4400">
                <a:solidFill>
                  <a:schemeClr val="tx2"/>
                </a:solidFill>
                <a:latin typeface="Arial" charset="0"/>
                <a:ea typeface="宋体" pitchFamily="2" charset="-122"/>
              </a:defRPr>
            </a:lvl3pPr>
            <a:lvl4pPr algn="ctr" rtl="0" fontAlgn="base">
              <a:spcBef>
                <a:spcPct val="0"/>
              </a:spcBef>
              <a:spcAft>
                <a:spcPct val="0"/>
              </a:spcAft>
              <a:defRPr sz="4400">
                <a:solidFill>
                  <a:schemeClr val="tx2"/>
                </a:solidFill>
                <a:latin typeface="Arial" charset="0"/>
                <a:ea typeface="宋体" pitchFamily="2" charset="-122"/>
              </a:defRPr>
            </a:lvl4pPr>
            <a:lvl5pPr algn="ctr" rtl="0" fontAlgn="base">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a:lstStyle>
          <a:p>
            <a:pPr marL="457200" indent="-457200" algn="l">
              <a:buClr>
                <a:srgbClr val="FF0000"/>
              </a:buClr>
              <a:buFont typeface="Wingdings" pitchFamily="2" charset="2"/>
              <a:buChar char="u"/>
            </a:pPr>
            <a:r>
              <a:rPr lang="en-US" altLang="zh-CN" sz="2800" kern="0" dirty="0" smtClean="0">
                <a:solidFill>
                  <a:schemeClr val="tx1"/>
                </a:solidFill>
                <a:latin typeface="+mn-ea"/>
                <a:ea typeface="+mn-ea"/>
              </a:rPr>
              <a:t>13.4.4     </a:t>
            </a:r>
            <a:r>
              <a:rPr lang="zh-CN" altLang="en-US" sz="2800" kern="0" dirty="0" smtClean="0">
                <a:solidFill>
                  <a:schemeClr val="tx1"/>
                </a:solidFill>
                <a:latin typeface="+mn-ea"/>
                <a:ea typeface="+mn-ea"/>
              </a:rPr>
              <a:t>股票指数的编制和应用</a:t>
            </a:r>
            <a:endParaRPr lang="zh-CN" altLang="en-US" sz="2800" kern="0" dirty="0">
              <a:solidFill>
                <a:schemeClr val="tx1"/>
              </a:solidFill>
              <a:latin typeface="+mn-ea"/>
              <a:ea typeface="+mn-ea"/>
            </a:endParaRPr>
          </a:p>
        </p:txBody>
      </p:sp>
    </p:spTree>
    <p:extLst>
      <p:ext uri="{BB962C8B-B14F-4D97-AF65-F5344CB8AC3E}">
        <p14:creationId xmlns:p14="http://schemas.microsoft.com/office/powerpoint/2010/main" val="3787326932"/>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827584" y="620688"/>
            <a:ext cx="6840760" cy="5256584"/>
          </a:xfrm>
        </p:spPr>
        <p:txBody>
          <a:bodyPr>
            <a:noAutofit/>
            <a:scene3d>
              <a:camera prst="orthographicFront"/>
              <a:lightRig rig="threePt" dir="t"/>
            </a:scene3d>
            <a:sp3d extrusionH="6350" contourW="6350">
              <a:bevelT w="12700"/>
              <a:bevelB w="6350"/>
            </a:sp3d>
          </a:bodyPr>
          <a:lstStyle/>
          <a:p>
            <a:r>
              <a:rPr lang="zh-CN" altLang="en-US" sz="8800" b="1" i="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谢谢！</a:t>
            </a:r>
            <a:endParaRPr lang="zh-CN" altLang="en-US" sz="8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r>
              <a:rPr lang="zh-CN" altLang="en-US" sz="8800" i="1" dirty="0" smtClean="0">
                <a:solidFill>
                  <a:schemeClr val="tx1"/>
                </a:solidFill>
              </a:rPr>
              <a:t>  </a:t>
            </a:r>
            <a:endParaRPr lang="en-US" altLang="zh-CN" sz="8800" i="1" dirty="0" smtClean="0">
              <a:solidFill>
                <a:schemeClr val="tx1"/>
              </a:solidFill>
            </a:endParaRPr>
          </a:p>
        </p:txBody>
      </p:sp>
      <p:pic>
        <p:nvPicPr>
          <p:cNvPr id="5" name="Picture 1027" descr="PE07677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4108" y="2060848"/>
            <a:ext cx="3800475"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1345958"/>
      </p:ext>
    </p:extLst>
  </p:cSld>
  <p:clrMapOvr>
    <a:masterClrMapping/>
  </p:clrMapOvr>
  <p:transition spd="slow">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灯片编号占位符 4"/>
          <p:cNvSpPr>
            <a:spLocks noGrp="1"/>
          </p:cNvSpPr>
          <p:nvPr>
            <p:ph type="sldNum" sz="quarter" idx="12"/>
          </p:nvPr>
        </p:nvSpPr>
        <p:spPr/>
        <p:txBody>
          <a:bodyPr/>
          <a:lstStyle/>
          <a:p>
            <a:fld id="{FC39571D-14AA-4751-8D4E-F2D6B0AAFA63}" type="slidenum">
              <a:rPr lang="zh-CN" altLang="en-US" smtClean="0"/>
              <a:pPr/>
              <a:t>4</a:t>
            </a:fld>
            <a:endParaRPr lang="en-US" altLang="zh-CN"/>
          </a:p>
        </p:txBody>
      </p:sp>
      <p:sp>
        <p:nvSpPr>
          <p:cNvPr id="6" name="标题 1"/>
          <p:cNvSpPr>
            <a:spLocks noGrp="1"/>
          </p:cNvSpPr>
          <p:nvPr>
            <p:ph type="title"/>
          </p:nvPr>
        </p:nvSpPr>
        <p:spPr>
          <a:xfrm>
            <a:off x="298450" y="1925960"/>
            <a:ext cx="8540750" cy="1143000"/>
          </a:xfrm>
        </p:spPr>
        <p:txBody>
          <a:bodyPr/>
          <a:lstStyle/>
          <a:p>
            <a:r>
              <a:rPr lang="zh-CN" altLang="en-US" dirty="0" smtClean="0"/>
              <a:t>第一节</a:t>
            </a:r>
            <a:endParaRPr lang="zh-CN" altLang="en-US" dirty="0"/>
          </a:p>
        </p:txBody>
      </p:sp>
      <p:sp>
        <p:nvSpPr>
          <p:cNvPr id="7" name="矩形 6"/>
          <p:cNvSpPr/>
          <p:nvPr/>
        </p:nvSpPr>
        <p:spPr>
          <a:xfrm>
            <a:off x="0" y="3228945"/>
            <a:ext cx="9144001" cy="830997"/>
          </a:xfrm>
          <a:prstGeom prst="rect">
            <a:avLst/>
          </a:prstGeom>
        </p:spPr>
        <p:txBody>
          <a:bodyPr wrap="square">
            <a:spAutoFit/>
          </a:bodyPr>
          <a:lstStyle/>
          <a:p>
            <a:pPr algn="ctr"/>
            <a:r>
              <a:rPr lang="en-US" altLang="zh-CN" sz="4800" b="1" dirty="0" smtClean="0">
                <a:latin typeface="+mn-lt"/>
                <a:ea typeface="+mn-ea"/>
              </a:rPr>
              <a:t>13.1  </a:t>
            </a:r>
            <a:r>
              <a:rPr lang="zh-CN" altLang="en-US" sz="4400" dirty="0" smtClean="0">
                <a:latin typeface="+mn-lt"/>
                <a:ea typeface="+mn-ea"/>
              </a:rPr>
              <a:t>统计</a:t>
            </a:r>
            <a:r>
              <a:rPr lang="zh-CN" altLang="en-US" sz="4400" dirty="0">
                <a:latin typeface="+mn-lt"/>
                <a:ea typeface="+mn-ea"/>
              </a:rPr>
              <a:t>指数概述</a:t>
            </a:r>
          </a:p>
        </p:txBody>
      </p:sp>
    </p:spTree>
    <p:extLst>
      <p:ext uri="{BB962C8B-B14F-4D97-AF65-F5344CB8AC3E}">
        <p14:creationId xmlns:p14="http://schemas.microsoft.com/office/powerpoint/2010/main" val="75321766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79512" y="1772816"/>
            <a:ext cx="8784976" cy="4824535"/>
          </a:xfrm>
        </p:spPr>
        <p:txBody>
          <a:bodyPr>
            <a:normAutofit fontScale="92500" lnSpcReduction="20000"/>
          </a:bodyPr>
          <a:lstStyle/>
          <a:p>
            <a:pPr marL="0" indent="0">
              <a:lnSpc>
                <a:spcPct val="200000"/>
              </a:lnSpc>
              <a:buNone/>
            </a:pPr>
            <a:r>
              <a:rPr lang="zh-CN" altLang="en-US" sz="2800" b="1" dirty="0">
                <a:solidFill>
                  <a:schemeClr val="tx1"/>
                </a:solidFill>
              </a:rPr>
              <a:t>有狭义和广义之分</a:t>
            </a:r>
          </a:p>
          <a:p>
            <a:pPr marL="0" indent="0">
              <a:lnSpc>
                <a:spcPct val="150000"/>
              </a:lnSpc>
              <a:buNone/>
            </a:pPr>
            <a:r>
              <a:rPr lang="zh-CN" altLang="en-US" sz="2800" b="1" dirty="0">
                <a:solidFill>
                  <a:srgbClr val="FF0000"/>
                </a:solidFill>
                <a:latin typeface="+mn-ea"/>
              </a:rPr>
              <a:t>狭义</a:t>
            </a:r>
            <a:r>
              <a:rPr lang="zh-CN" altLang="en-US" sz="2800" b="1" dirty="0" smtClean="0">
                <a:solidFill>
                  <a:srgbClr val="FF0000"/>
                </a:solidFill>
                <a:latin typeface="+mn-ea"/>
              </a:rPr>
              <a:t>指数</a:t>
            </a:r>
            <a:endParaRPr lang="en-US" altLang="zh-CN" sz="2800" b="1" dirty="0" smtClean="0">
              <a:solidFill>
                <a:srgbClr val="FF0000"/>
              </a:solidFill>
              <a:latin typeface="+mn-ea"/>
            </a:endParaRPr>
          </a:p>
          <a:p>
            <a:pPr marL="0" indent="457200">
              <a:lnSpc>
                <a:spcPct val="150000"/>
              </a:lnSpc>
              <a:buNone/>
            </a:pPr>
            <a:r>
              <a:rPr lang="zh-CN" altLang="en-US" sz="2600" dirty="0" smtClean="0">
                <a:solidFill>
                  <a:schemeClr val="tx1"/>
                </a:solidFill>
              </a:rPr>
              <a:t>反映</a:t>
            </a:r>
            <a:r>
              <a:rPr lang="zh-CN" altLang="en-US" sz="2600" dirty="0">
                <a:solidFill>
                  <a:schemeClr val="tx1"/>
                </a:solidFill>
              </a:rPr>
              <a:t>不能直接相加的复杂社会经济现象在数量上综合变动情况的相对数。</a:t>
            </a:r>
          </a:p>
          <a:p>
            <a:pPr marL="0" indent="0">
              <a:lnSpc>
                <a:spcPct val="150000"/>
              </a:lnSpc>
              <a:buNone/>
            </a:pPr>
            <a:r>
              <a:rPr lang="zh-CN" altLang="en-US" sz="2800" b="1" dirty="0">
                <a:solidFill>
                  <a:srgbClr val="FF0000"/>
                </a:solidFill>
                <a:latin typeface="+mn-ea"/>
              </a:rPr>
              <a:t>广义</a:t>
            </a:r>
            <a:r>
              <a:rPr lang="zh-CN" altLang="en-US" sz="2800" b="1" dirty="0" smtClean="0">
                <a:solidFill>
                  <a:srgbClr val="FF0000"/>
                </a:solidFill>
                <a:latin typeface="+mn-ea"/>
              </a:rPr>
              <a:t>指数</a:t>
            </a:r>
            <a:endParaRPr lang="en-US" altLang="zh-CN" sz="2800" b="1" dirty="0" smtClean="0">
              <a:solidFill>
                <a:srgbClr val="FF0000"/>
              </a:solidFill>
              <a:latin typeface="+mn-ea"/>
            </a:endParaRPr>
          </a:p>
          <a:p>
            <a:pPr marL="0" indent="457200">
              <a:lnSpc>
                <a:spcPct val="150000"/>
              </a:lnSpc>
              <a:buNone/>
            </a:pPr>
            <a:r>
              <a:rPr lang="zh-CN" altLang="en-US" sz="2600" dirty="0">
                <a:solidFill>
                  <a:schemeClr val="tx1"/>
                </a:solidFill>
              </a:rPr>
              <a:t>泛指社会经济现象数量变动的比较指标，是对有关现象进行比较分析的一种相对比率。</a:t>
            </a:r>
          </a:p>
          <a:p>
            <a:pPr marL="0" indent="0">
              <a:lnSpc>
                <a:spcPct val="150000"/>
              </a:lnSpc>
              <a:buNone/>
            </a:pPr>
            <a:r>
              <a:rPr lang="zh-CN" altLang="en-US" sz="2800" b="1" dirty="0">
                <a:solidFill>
                  <a:schemeClr val="tx1"/>
                </a:solidFill>
              </a:rPr>
              <a:t>我们介绍的统计指数理论和分析方法主要是关于</a:t>
            </a:r>
            <a:r>
              <a:rPr lang="zh-CN" altLang="en-US" sz="2800" b="1" dirty="0">
                <a:solidFill>
                  <a:srgbClr val="FF0000"/>
                </a:solidFill>
              </a:rPr>
              <a:t>狭义指数</a:t>
            </a:r>
            <a:r>
              <a:rPr lang="zh-CN" altLang="en-US" sz="2800" b="1" dirty="0">
                <a:solidFill>
                  <a:schemeClr val="tx1"/>
                </a:solidFill>
              </a:rPr>
              <a:t>。</a:t>
            </a:r>
          </a:p>
        </p:txBody>
      </p:sp>
      <p:sp>
        <p:nvSpPr>
          <p:cNvPr id="4" name="Rectangle 2"/>
          <p:cNvSpPr>
            <a:spLocks noGrp="1" noChangeArrowheads="1"/>
          </p:cNvSpPr>
          <p:nvPr>
            <p:ph type="title"/>
          </p:nvPr>
        </p:nvSpPr>
        <p:spPr>
          <a:xfrm>
            <a:off x="565943" y="1462732"/>
            <a:ext cx="7772400" cy="620167"/>
          </a:xfrm>
        </p:spPr>
        <p:txBody>
          <a:bodyPr>
            <a:normAutofit/>
          </a:body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2800" dirty="0" smtClean="0">
                <a:solidFill>
                  <a:srgbClr val="FF0000"/>
                </a:solidFill>
                <a:latin typeface="+mn-ea"/>
                <a:ea typeface="+mn-ea"/>
              </a:rPr>
              <a:t>13.1.1</a:t>
            </a:r>
            <a:r>
              <a:rPr lang="en-US" altLang="zh-CN" sz="2800" dirty="0" smtClean="0">
                <a:solidFill>
                  <a:schemeClr val="tx1"/>
                </a:solidFill>
                <a:latin typeface="+mn-ea"/>
                <a:ea typeface="+mn-ea"/>
              </a:rPr>
              <a:t>   </a:t>
            </a:r>
            <a:r>
              <a:rPr lang="zh-CN" altLang="en-US" sz="2800" dirty="0" smtClean="0">
                <a:solidFill>
                  <a:schemeClr val="tx1"/>
                </a:solidFill>
                <a:latin typeface="+mn-ea"/>
                <a:ea typeface="+mn-ea"/>
              </a:rPr>
              <a:t>统计指数的含义</a:t>
            </a:r>
            <a:endParaRPr lang="zh-CN" altLang="en-US" sz="2800" dirty="0" smtClean="0">
              <a:solidFill>
                <a:schemeClr val="tx1"/>
              </a:solidFill>
              <a:latin typeface="+mn-ea"/>
              <a:ea typeface="+mn-ea"/>
            </a:endParaRPr>
          </a:p>
        </p:txBody>
      </p:sp>
      <p:sp>
        <p:nvSpPr>
          <p:cNvPr id="3" name="AutoShape 4"/>
          <p:cNvSpPr txBox="1">
            <a:spLocks noChangeArrowheads="1"/>
          </p:cNvSpPr>
          <p:nvPr/>
        </p:nvSpPr>
        <p:spPr bwMode="auto">
          <a:xfrm>
            <a:off x="467544" y="0"/>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§13.1  </a:t>
            </a:r>
            <a:r>
              <a:rPr lang="zh-CN" altLang="en-US" sz="3200" b="1" dirty="0" smtClean="0">
                <a:solidFill>
                  <a:schemeClr val="tx1"/>
                </a:solidFill>
                <a:latin typeface="Garamond" pitchFamily="18" charset="0"/>
              </a:rPr>
              <a:t>统计指数概述</a:t>
            </a:r>
            <a:endParaRPr lang="zh-CN" altLang="en-US" sz="3200" b="1" dirty="0">
              <a:solidFill>
                <a:schemeClr val="tx1"/>
              </a:solidFill>
              <a:latin typeface="Garamond"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barn(inVertical)">
                                      <p:cBhvr>
                                        <p:cTn id="17" dur="500"/>
                                        <p:tgtEl>
                                          <p:spTgt spid="2">
                                            <p:txEl>
                                              <p:pRg st="3" end="3"/>
                                            </p:txEl>
                                          </p:spTgt>
                                        </p:tgtEl>
                                      </p:cBhvr>
                                    </p:animEffect>
                                  </p:childTnLst>
                                </p:cTn>
                              </p:par>
                              <p:par>
                                <p:cTn id="18" presetID="16" presetClass="entr" presetSubtype="21" fill="hold" nodeType="with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animEffect transition="in" filter="barn(inVertical)">
                                      <p:cBhvr>
                                        <p:cTn id="20" dur="500"/>
                                        <p:tgtEl>
                                          <p:spTgt spid="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wipe(down)">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p:cNvSpPr>
            <a:spLocks noGrp="1"/>
          </p:cNvSpPr>
          <p:nvPr>
            <p:ph type="sldNum" sz="quarter" idx="12"/>
          </p:nvPr>
        </p:nvSpPr>
        <p:spPr/>
        <p:txBody>
          <a:bodyPr/>
          <a:lstStyle/>
          <a:p>
            <a:fld id="{E9BF44E8-125C-4012-875B-737DE4B3A661}" type="slidenum">
              <a:rPr lang="zh-CN" altLang="en-US"/>
              <a:pPr/>
              <a:t>6</a:t>
            </a:fld>
            <a:endParaRPr lang="en-US" altLang="zh-CN"/>
          </a:p>
        </p:txBody>
      </p:sp>
      <p:sp>
        <p:nvSpPr>
          <p:cNvPr id="4" name="TextBox 3"/>
          <p:cNvSpPr txBox="1"/>
          <p:nvPr/>
        </p:nvSpPr>
        <p:spPr>
          <a:xfrm>
            <a:off x="251520" y="2148529"/>
            <a:ext cx="8496944" cy="4355038"/>
          </a:xfrm>
          <a:prstGeom prst="rect">
            <a:avLst/>
          </a:prstGeom>
          <a:noFill/>
        </p:spPr>
        <p:txBody>
          <a:bodyPr wrap="square" rtlCol="0">
            <a:spAutoFit/>
          </a:bodyPr>
          <a:lstStyle/>
          <a:p>
            <a:pPr>
              <a:lnSpc>
                <a:spcPct val="200000"/>
              </a:lnSpc>
            </a:pPr>
            <a:r>
              <a:rPr lang="zh-CN" altLang="en-US" sz="2600" b="1" dirty="0">
                <a:latin typeface="+mn-ea"/>
                <a:ea typeface="+mn-ea"/>
              </a:rPr>
              <a:t>概括地讲，指数具有以下</a:t>
            </a:r>
            <a:r>
              <a:rPr lang="zh-CN" altLang="en-US" sz="2600" b="1" dirty="0" smtClean="0">
                <a:latin typeface="+mn-ea"/>
                <a:ea typeface="+mn-ea"/>
              </a:rPr>
              <a:t>性质</a:t>
            </a:r>
            <a:r>
              <a:rPr lang="zh-CN" altLang="en-US" sz="2600" b="1" dirty="0">
                <a:latin typeface="+mn-ea"/>
                <a:ea typeface="+mn-ea"/>
              </a:rPr>
              <a:t>：</a:t>
            </a:r>
            <a:endParaRPr lang="en-US" altLang="zh-CN" sz="2600" b="1" dirty="0" smtClean="0">
              <a:latin typeface="+mn-ea"/>
              <a:ea typeface="+mn-ea"/>
            </a:endParaRPr>
          </a:p>
          <a:p>
            <a:pPr marL="514350" indent="-514350">
              <a:lnSpc>
                <a:spcPct val="150000"/>
              </a:lnSpc>
              <a:buFont typeface="+mj-ea"/>
              <a:buAutoNum type="ea1JpnChsDbPeriod"/>
            </a:pPr>
            <a:r>
              <a:rPr lang="zh-CN" altLang="en-US" sz="2400" b="1" dirty="0" smtClean="0">
                <a:solidFill>
                  <a:srgbClr val="FF0000"/>
                </a:solidFill>
              </a:rPr>
              <a:t>相对性</a:t>
            </a:r>
            <a:endParaRPr lang="zh-CN" altLang="en-US" sz="2400" b="1" dirty="0">
              <a:solidFill>
                <a:srgbClr val="FF0000"/>
              </a:solidFill>
            </a:endParaRPr>
          </a:p>
          <a:p>
            <a:pPr lvl="1">
              <a:lnSpc>
                <a:spcPct val="150000"/>
              </a:lnSpc>
            </a:pPr>
            <a:r>
              <a:rPr lang="zh-CN" altLang="en-US" sz="2600" dirty="0">
                <a:latin typeface="+mn-ea"/>
                <a:ea typeface="+mn-ea"/>
              </a:rPr>
              <a:t>总体变量在不同场合下对比形成的</a:t>
            </a:r>
            <a:r>
              <a:rPr lang="zh-CN" altLang="en-US" sz="2600" dirty="0" smtClean="0">
                <a:latin typeface="+mn-ea"/>
                <a:ea typeface="+mn-ea"/>
              </a:rPr>
              <a:t>相对数</a:t>
            </a:r>
            <a:r>
              <a:rPr lang="zh-CN" altLang="en-US" sz="2600" dirty="0">
                <a:latin typeface="+mn-ea"/>
                <a:ea typeface="+mn-ea"/>
              </a:rPr>
              <a:t>。</a:t>
            </a:r>
          </a:p>
          <a:p>
            <a:pPr marL="514350" indent="-514350">
              <a:lnSpc>
                <a:spcPct val="150000"/>
              </a:lnSpc>
              <a:buFont typeface="+mj-ea"/>
              <a:buAutoNum type="ea1JpnChsDbPeriod"/>
            </a:pPr>
            <a:r>
              <a:rPr lang="zh-CN" altLang="en-US" sz="2400" b="1" dirty="0" smtClean="0">
                <a:solidFill>
                  <a:srgbClr val="FF0000"/>
                </a:solidFill>
              </a:rPr>
              <a:t>综合性</a:t>
            </a:r>
            <a:endParaRPr lang="zh-CN" altLang="en-US" sz="2400" b="1" dirty="0">
              <a:solidFill>
                <a:srgbClr val="FF0000"/>
              </a:solidFill>
            </a:endParaRPr>
          </a:p>
          <a:p>
            <a:pPr lvl="1">
              <a:lnSpc>
                <a:spcPct val="150000"/>
              </a:lnSpc>
            </a:pPr>
            <a:r>
              <a:rPr lang="zh-CN" altLang="en-US" sz="2600" dirty="0">
                <a:latin typeface="+mn-ea"/>
                <a:ea typeface="+mn-ea"/>
              </a:rPr>
              <a:t>反映一组变量在不同场合下的综合</a:t>
            </a:r>
            <a:r>
              <a:rPr lang="zh-CN" altLang="en-US" sz="2600" dirty="0" smtClean="0">
                <a:latin typeface="+mn-ea"/>
                <a:ea typeface="+mn-ea"/>
              </a:rPr>
              <a:t>变动。</a:t>
            </a:r>
            <a:endParaRPr lang="zh-CN" altLang="en-US" sz="2600" dirty="0">
              <a:latin typeface="+mn-ea"/>
              <a:ea typeface="+mn-ea"/>
            </a:endParaRPr>
          </a:p>
          <a:p>
            <a:pPr marL="514350" indent="-514350">
              <a:lnSpc>
                <a:spcPct val="150000"/>
              </a:lnSpc>
              <a:buFont typeface="+mj-ea"/>
              <a:buAutoNum type="ea1JpnChsDbPeriod"/>
            </a:pPr>
            <a:r>
              <a:rPr lang="zh-CN" altLang="en-US" sz="2400" b="1" dirty="0">
                <a:solidFill>
                  <a:srgbClr val="FF0000"/>
                </a:solidFill>
              </a:rPr>
              <a:t>平均</a:t>
            </a:r>
            <a:r>
              <a:rPr lang="zh-CN" altLang="en-US" sz="2400" b="1" dirty="0" smtClean="0">
                <a:solidFill>
                  <a:srgbClr val="FF0000"/>
                </a:solidFill>
              </a:rPr>
              <a:t>性</a:t>
            </a:r>
            <a:endParaRPr lang="zh-CN" altLang="en-US" sz="2400" b="1" dirty="0">
              <a:solidFill>
                <a:srgbClr val="FF0000"/>
              </a:solidFill>
            </a:endParaRPr>
          </a:p>
          <a:p>
            <a:pPr lvl="1">
              <a:lnSpc>
                <a:spcPct val="150000"/>
              </a:lnSpc>
            </a:pPr>
            <a:r>
              <a:rPr lang="zh-CN" altLang="en-US" sz="2600" dirty="0">
                <a:latin typeface="+mn-ea"/>
                <a:ea typeface="+mn-ea"/>
              </a:rPr>
              <a:t>指数是总体水平的一个代表性</a:t>
            </a:r>
            <a:r>
              <a:rPr lang="zh-CN" altLang="en-US" sz="2600" dirty="0" smtClean="0">
                <a:latin typeface="+mn-ea"/>
                <a:ea typeface="+mn-ea"/>
              </a:rPr>
              <a:t>数值。</a:t>
            </a:r>
            <a:r>
              <a:rPr lang="en-US" altLang="zh-CN" sz="2600" dirty="0" smtClean="0">
                <a:latin typeface="+mn-ea"/>
                <a:ea typeface="+mn-ea"/>
              </a:rPr>
              <a:t>	</a:t>
            </a:r>
            <a:endParaRPr lang="zh-CN" altLang="en-US" sz="2600" dirty="0">
              <a:latin typeface="+mn-ea"/>
              <a:ea typeface="+mn-ea"/>
            </a:endParaRPr>
          </a:p>
        </p:txBody>
      </p:sp>
      <p:sp>
        <p:nvSpPr>
          <p:cNvPr id="5" name="AutoShape 4"/>
          <p:cNvSpPr txBox="1">
            <a:spLocks noChangeArrowheads="1"/>
          </p:cNvSpPr>
          <p:nvPr/>
        </p:nvSpPr>
        <p:spPr bwMode="auto">
          <a:xfrm>
            <a:off x="467544" y="0"/>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§13.1  </a:t>
            </a:r>
            <a:r>
              <a:rPr lang="zh-CN" altLang="en-US" sz="3200" b="1" dirty="0" smtClean="0">
                <a:solidFill>
                  <a:schemeClr val="tx1"/>
                </a:solidFill>
                <a:latin typeface="Garamond" pitchFamily="18" charset="0"/>
              </a:rPr>
              <a:t>统计指数概述</a:t>
            </a:r>
            <a:endParaRPr lang="zh-CN" altLang="en-US" sz="3200" b="1" dirty="0">
              <a:solidFill>
                <a:schemeClr val="tx1"/>
              </a:solidFill>
              <a:latin typeface="Garamond" pitchFamily="18" charset="0"/>
            </a:endParaRPr>
          </a:p>
        </p:txBody>
      </p:sp>
      <p:sp>
        <p:nvSpPr>
          <p:cNvPr id="6" name="Rectangle 2"/>
          <p:cNvSpPr txBox="1">
            <a:spLocks noChangeArrowheads="1"/>
          </p:cNvSpPr>
          <p:nvPr/>
        </p:nvSpPr>
        <p:spPr>
          <a:xfrm>
            <a:off x="565943" y="1462732"/>
            <a:ext cx="7772400" cy="6201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2800" dirty="0" smtClean="0">
                <a:solidFill>
                  <a:srgbClr val="FF0000"/>
                </a:solidFill>
                <a:latin typeface="+mn-ea"/>
                <a:ea typeface="+mn-ea"/>
              </a:rPr>
              <a:t>13.1.2</a:t>
            </a:r>
            <a:r>
              <a:rPr lang="en-US" altLang="zh-CN" sz="2800" dirty="0" smtClean="0">
                <a:solidFill>
                  <a:schemeClr val="tx1"/>
                </a:solidFill>
                <a:latin typeface="+mn-ea"/>
                <a:ea typeface="+mn-ea"/>
              </a:rPr>
              <a:t>   </a:t>
            </a:r>
            <a:r>
              <a:rPr lang="zh-CN" altLang="en-US" sz="2800" dirty="0" smtClean="0">
                <a:solidFill>
                  <a:schemeClr val="tx1"/>
                </a:solidFill>
                <a:latin typeface="+mn-ea"/>
                <a:ea typeface="+mn-ea"/>
              </a:rPr>
              <a:t>统计指数的性质</a:t>
            </a:r>
            <a:endParaRPr lang="zh-CN" altLang="en-US" sz="2800" dirty="0" smtClean="0">
              <a:solidFill>
                <a:schemeClr val="tx1"/>
              </a:solidFill>
              <a:latin typeface="+mn-ea"/>
              <a:ea typeface="+mn-ea"/>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randombar(horizontal)">
                                      <p:cBhvr>
                                        <p:cTn id="7" dur="500"/>
                                        <p:tgtEl>
                                          <p:spTgt spid="4">
                                            <p:txEl>
                                              <p:pRg st="1" end="1"/>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randombar(horizontal)">
                                      <p:cBhvr>
                                        <p:cTn id="10" dur="500"/>
                                        <p:tgtEl>
                                          <p:spTgt spid="4">
                                            <p:txEl>
                                              <p:pRg st="2" end="2"/>
                                            </p:txEl>
                                          </p:spTgt>
                                        </p:tgtEl>
                                      </p:cBhvr>
                                    </p:animEffect>
                                  </p:childTnLst>
                                </p:cTn>
                              </p:par>
                              <p:par>
                                <p:cTn id="11" presetID="14" presetClass="entr" presetSubtype="1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randombar(horizontal)">
                                      <p:cBhvr>
                                        <p:cTn id="13" dur="500"/>
                                        <p:tgtEl>
                                          <p:spTgt spid="4">
                                            <p:txEl>
                                              <p:pRg st="3" end="3"/>
                                            </p:txEl>
                                          </p:spTgt>
                                        </p:tgtEl>
                                      </p:cBhvr>
                                    </p:animEffect>
                                  </p:childTnLst>
                                </p:cTn>
                              </p:par>
                              <p:par>
                                <p:cTn id="14" presetID="14" presetClass="entr" presetSubtype="10" fill="hold" nodeType="with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randombar(horizontal)">
                                      <p:cBhvr>
                                        <p:cTn id="16" dur="500"/>
                                        <p:tgtEl>
                                          <p:spTgt spid="4">
                                            <p:txEl>
                                              <p:pRg st="4" end="4"/>
                                            </p:txEl>
                                          </p:spTgt>
                                        </p:tgtEl>
                                      </p:cBhvr>
                                    </p:animEffect>
                                  </p:childTnLst>
                                </p:cTn>
                              </p:par>
                              <p:par>
                                <p:cTn id="17" presetID="14" presetClass="entr" presetSubtype="1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Effect transition="in" filter="randombar(horizontal)">
                                      <p:cBhvr>
                                        <p:cTn id="19" dur="500"/>
                                        <p:tgtEl>
                                          <p:spTgt spid="4">
                                            <p:txEl>
                                              <p:pRg st="5" end="5"/>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randombar(horizontal)">
                                      <p:cBhvr>
                                        <p:cTn id="2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p:cNvSpPr>
            <a:spLocks noGrp="1"/>
          </p:cNvSpPr>
          <p:nvPr>
            <p:ph type="sldNum" sz="quarter" idx="12"/>
          </p:nvPr>
        </p:nvSpPr>
        <p:spPr/>
        <p:txBody>
          <a:bodyPr/>
          <a:lstStyle/>
          <a:p>
            <a:fld id="{E9BF44E8-125C-4012-875B-737DE4B3A661}" type="slidenum">
              <a:rPr lang="zh-CN" altLang="en-US"/>
              <a:pPr/>
              <a:t>7</a:t>
            </a:fld>
            <a:endParaRPr lang="en-US" altLang="zh-CN"/>
          </a:p>
        </p:txBody>
      </p:sp>
      <p:sp>
        <p:nvSpPr>
          <p:cNvPr id="4" name="TextBox 3"/>
          <p:cNvSpPr txBox="1"/>
          <p:nvPr/>
        </p:nvSpPr>
        <p:spPr>
          <a:xfrm>
            <a:off x="323528" y="1628800"/>
            <a:ext cx="8352928" cy="4093428"/>
          </a:xfrm>
          <a:prstGeom prst="rect">
            <a:avLst/>
          </a:prstGeom>
          <a:noFill/>
        </p:spPr>
        <p:txBody>
          <a:bodyPr wrap="square" rtlCol="0">
            <a:spAutoFit/>
          </a:bodyPr>
          <a:lstStyle/>
          <a:p>
            <a:pPr marL="457200" indent="-457200">
              <a:lnSpc>
                <a:spcPct val="200000"/>
              </a:lnSpc>
              <a:buClr>
                <a:srgbClr val="FF0000"/>
              </a:buClr>
              <a:buFont typeface="Wingdings" pitchFamily="2" charset="2"/>
              <a:buChar char="ü"/>
            </a:pPr>
            <a:r>
              <a:rPr lang="zh-CN" altLang="en-US" sz="2600" dirty="0" smtClean="0">
                <a:latin typeface="+mn-ea"/>
                <a:ea typeface="+mn-ea"/>
              </a:rPr>
              <a:t>综合</a:t>
            </a:r>
            <a:r>
              <a:rPr lang="zh-CN" altLang="en-US" sz="2600" dirty="0">
                <a:latin typeface="+mn-ea"/>
                <a:ea typeface="+mn-ea"/>
              </a:rPr>
              <a:t>反映社会经济现象总变动方向及变动幅度 </a:t>
            </a:r>
          </a:p>
          <a:p>
            <a:pPr marL="457200" indent="-457200">
              <a:lnSpc>
                <a:spcPct val="200000"/>
              </a:lnSpc>
              <a:buClr>
                <a:srgbClr val="FF0000"/>
              </a:buClr>
              <a:buFont typeface="Wingdings" pitchFamily="2" charset="2"/>
              <a:buChar char="ü"/>
            </a:pPr>
            <a:r>
              <a:rPr lang="zh-CN" altLang="en-US" sz="2600" dirty="0">
                <a:latin typeface="+mn-ea"/>
                <a:ea typeface="+mn-ea"/>
              </a:rPr>
              <a:t>分析现象总变动中各因素变动的影响方向及影响程度 </a:t>
            </a:r>
          </a:p>
          <a:p>
            <a:pPr>
              <a:lnSpc>
                <a:spcPct val="200000"/>
              </a:lnSpc>
            </a:pPr>
            <a:r>
              <a:rPr lang="zh-CN" altLang="en-US" sz="2600" dirty="0">
                <a:latin typeface="+mn-ea"/>
                <a:ea typeface="+mn-ea"/>
              </a:rPr>
              <a:t>反映同类现象变动</a:t>
            </a:r>
            <a:r>
              <a:rPr lang="zh-CN" altLang="en-US" sz="2600" dirty="0" smtClean="0">
                <a:latin typeface="+mn-ea"/>
                <a:ea typeface="+mn-ea"/>
              </a:rPr>
              <a:t>趋势</a:t>
            </a:r>
            <a:endParaRPr lang="en-US" altLang="zh-CN" sz="2600" dirty="0" smtClean="0">
              <a:latin typeface="+mn-ea"/>
              <a:ea typeface="+mn-ea"/>
            </a:endParaRPr>
          </a:p>
          <a:p>
            <a:pPr marL="457200" indent="-457200">
              <a:lnSpc>
                <a:spcPct val="200000"/>
              </a:lnSpc>
              <a:buFont typeface="Wingdings" pitchFamily="2" charset="2"/>
              <a:buChar char="ü"/>
            </a:pPr>
            <a:r>
              <a:rPr lang="zh-CN" altLang="en-US" sz="2600" dirty="0" smtClean="0">
                <a:solidFill>
                  <a:srgbClr val="FF0000"/>
                </a:solidFill>
                <a:latin typeface="+mn-ea"/>
                <a:ea typeface="+mn-ea"/>
              </a:rPr>
              <a:t>此外</a:t>
            </a:r>
            <a:r>
              <a:rPr lang="zh-CN" altLang="en-US" sz="2600" dirty="0">
                <a:solidFill>
                  <a:srgbClr val="FF0000"/>
                </a:solidFill>
                <a:latin typeface="+mn-ea"/>
                <a:ea typeface="+mn-ea"/>
              </a:rPr>
              <a:t>，利用统计指数还可以进行地区经济综合</a:t>
            </a:r>
            <a:r>
              <a:rPr lang="zh-CN" altLang="en-US" sz="2600" dirty="0" smtClean="0">
                <a:solidFill>
                  <a:srgbClr val="FF0000"/>
                </a:solidFill>
                <a:latin typeface="+mn-ea"/>
                <a:ea typeface="+mn-ea"/>
              </a:rPr>
              <a:t>评价</a:t>
            </a:r>
            <a:endParaRPr lang="en-US" altLang="zh-CN" sz="2600" dirty="0" smtClean="0">
              <a:solidFill>
                <a:srgbClr val="FF0000"/>
              </a:solidFill>
              <a:latin typeface="+mn-ea"/>
              <a:ea typeface="+mn-ea"/>
            </a:endParaRPr>
          </a:p>
          <a:p>
            <a:pPr>
              <a:lnSpc>
                <a:spcPct val="200000"/>
              </a:lnSpc>
            </a:pPr>
            <a:r>
              <a:rPr lang="zh-CN" altLang="en-US" sz="2600" dirty="0" smtClean="0">
                <a:solidFill>
                  <a:srgbClr val="FF0000"/>
                </a:solidFill>
                <a:latin typeface="+mn-ea"/>
                <a:ea typeface="+mn-ea"/>
              </a:rPr>
              <a:t>对比</a:t>
            </a:r>
            <a:r>
              <a:rPr lang="zh-CN" altLang="en-US" sz="2600" dirty="0">
                <a:solidFill>
                  <a:srgbClr val="FF0000"/>
                </a:solidFill>
                <a:latin typeface="+mn-ea"/>
                <a:ea typeface="+mn-ea"/>
              </a:rPr>
              <a:t>，研究计划执行情况。</a:t>
            </a:r>
            <a:endParaRPr lang="en-US" altLang="zh-CN" sz="2600" dirty="0" smtClean="0">
              <a:solidFill>
                <a:srgbClr val="FF0000"/>
              </a:solidFill>
              <a:latin typeface="+mn-ea"/>
              <a:ea typeface="+mn-ea"/>
            </a:endParaRPr>
          </a:p>
        </p:txBody>
      </p:sp>
      <p:sp>
        <p:nvSpPr>
          <p:cNvPr id="5" name="Rectangle 2"/>
          <p:cNvSpPr txBox="1">
            <a:spLocks noChangeArrowheads="1"/>
          </p:cNvSpPr>
          <p:nvPr/>
        </p:nvSpPr>
        <p:spPr>
          <a:xfrm>
            <a:off x="337614" y="1318716"/>
            <a:ext cx="7772400" cy="6201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2800" dirty="0" smtClean="0">
                <a:solidFill>
                  <a:srgbClr val="FF0000"/>
                </a:solidFill>
                <a:latin typeface="+mn-ea"/>
                <a:ea typeface="+mn-ea"/>
              </a:rPr>
              <a:t>13.1.3</a:t>
            </a:r>
            <a:r>
              <a:rPr lang="en-US" altLang="zh-CN" sz="2800" dirty="0" smtClean="0">
                <a:solidFill>
                  <a:schemeClr val="tx1"/>
                </a:solidFill>
                <a:latin typeface="+mn-ea"/>
                <a:ea typeface="+mn-ea"/>
              </a:rPr>
              <a:t>  </a:t>
            </a:r>
            <a:r>
              <a:rPr lang="zh-CN" altLang="en-US" sz="2800" dirty="0" smtClean="0">
                <a:solidFill>
                  <a:schemeClr val="tx1"/>
                </a:solidFill>
                <a:latin typeface="+mn-ea"/>
                <a:ea typeface="+mn-ea"/>
              </a:rPr>
              <a:t>统计指数的作用</a:t>
            </a:r>
            <a:endParaRPr lang="zh-CN" altLang="en-US" sz="2800" dirty="0" smtClean="0">
              <a:solidFill>
                <a:schemeClr val="tx1"/>
              </a:solidFill>
              <a:latin typeface="+mn-ea"/>
              <a:ea typeface="+mn-ea"/>
            </a:endParaRPr>
          </a:p>
        </p:txBody>
      </p:sp>
      <p:sp>
        <p:nvSpPr>
          <p:cNvPr id="8" name="AutoShape 4"/>
          <p:cNvSpPr txBox="1">
            <a:spLocks noChangeArrowheads="1"/>
          </p:cNvSpPr>
          <p:nvPr/>
        </p:nvSpPr>
        <p:spPr bwMode="auto">
          <a:xfrm>
            <a:off x="467544" y="85002"/>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§13.1  </a:t>
            </a:r>
            <a:r>
              <a:rPr lang="zh-CN" altLang="en-US" sz="3200" b="1" dirty="0" smtClean="0">
                <a:solidFill>
                  <a:schemeClr val="tx1"/>
                </a:solidFill>
                <a:latin typeface="Garamond" pitchFamily="18" charset="0"/>
              </a:rPr>
              <a:t>统计指数概述</a:t>
            </a:r>
            <a:endParaRPr lang="zh-CN" altLang="en-US" sz="3200" b="1" dirty="0">
              <a:solidFill>
                <a:schemeClr val="tx1"/>
              </a:solidFill>
              <a:latin typeface="Garamond" pitchFamily="18" charset="0"/>
            </a:endParaRPr>
          </a:p>
        </p:txBody>
      </p:sp>
    </p:spTree>
    <p:extLst>
      <p:ext uri="{BB962C8B-B14F-4D97-AF65-F5344CB8AC3E}">
        <p14:creationId xmlns:p14="http://schemas.microsoft.com/office/powerpoint/2010/main" val="350370051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wheel(1)">
                                      <p:cBhvr>
                                        <p:cTn id="24" dur="2000"/>
                                        <p:tgtEl>
                                          <p:spTgt spid="4">
                                            <p:txEl>
                                              <p:pRg st="3" end="3"/>
                                            </p:txEl>
                                          </p:spTgt>
                                        </p:tgtEl>
                                      </p:cBhvr>
                                    </p:animEffect>
                                  </p:childTnLst>
                                </p:cTn>
                              </p:par>
                              <p:par>
                                <p:cTn id="25" presetID="21" presetClass="entr" presetSubtype="1"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heel(1)">
                                      <p:cBhvr>
                                        <p:cTn id="27"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灯片编号占位符 5"/>
          <p:cNvSpPr>
            <a:spLocks noGrp="1"/>
          </p:cNvSpPr>
          <p:nvPr>
            <p:ph type="sldNum" sz="quarter" idx="12"/>
          </p:nvPr>
        </p:nvSpPr>
        <p:spPr/>
        <p:txBody>
          <a:bodyPr/>
          <a:lstStyle/>
          <a:p>
            <a:fld id="{D7DC9FDB-9D78-4080-A749-755775A7FD16}" type="slidenum">
              <a:rPr lang="zh-CN" altLang="en-US"/>
              <a:pPr/>
              <a:t>8</a:t>
            </a:fld>
            <a:endParaRPr lang="en-US" altLang="zh-CN"/>
          </a:p>
        </p:txBody>
      </p:sp>
      <p:graphicFrame>
        <p:nvGraphicFramePr>
          <p:cNvPr id="2" name="图示 1"/>
          <p:cNvGraphicFramePr/>
          <p:nvPr>
            <p:extLst>
              <p:ext uri="{D42A27DB-BD31-4B8C-83A1-F6EECF244321}">
                <p14:modId xmlns:p14="http://schemas.microsoft.com/office/powerpoint/2010/main" val="217483852"/>
              </p:ext>
            </p:extLst>
          </p:nvPr>
        </p:nvGraphicFramePr>
        <p:xfrm>
          <a:off x="1223628" y="2626929"/>
          <a:ext cx="6480720" cy="4248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539552" y="2185104"/>
            <a:ext cx="7848872" cy="492443"/>
          </a:xfrm>
          <a:prstGeom prst="rect">
            <a:avLst/>
          </a:prstGeom>
          <a:noFill/>
        </p:spPr>
        <p:txBody>
          <a:bodyPr wrap="square" rtlCol="0">
            <a:spAutoFit/>
          </a:bodyPr>
          <a:lstStyle/>
          <a:p>
            <a:r>
              <a:rPr lang="zh-CN" altLang="en-US" sz="2600" dirty="0">
                <a:latin typeface="+mn-ea"/>
                <a:ea typeface="+mn-ea"/>
              </a:rPr>
              <a:t>指数的种类很多，可以按不同的标志作不同的分类</a:t>
            </a:r>
            <a:r>
              <a:rPr lang="zh-CN" altLang="en-US" sz="2600" dirty="0" smtClean="0">
                <a:latin typeface="+mn-ea"/>
                <a:ea typeface="+mn-ea"/>
              </a:rPr>
              <a:t>。</a:t>
            </a:r>
            <a:endParaRPr lang="zh-CN" altLang="en-US" sz="2600" dirty="0">
              <a:latin typeface="+mn-ea"/>
              <a:ea typeface="+mn-ea"/>
            </a:endParaRPr>
          </a:p>
        </p:txBody>
      </p:sp>
      <p:sp>
        <p:nvSpPr>
          <p:cNvPr id="6" name="Rectangle 2"/>
          <p:cNvSpPr txBox="1">
            <a:spLocks noChangeArrowheads="1"/>
          </p:cNvSpPr>
          <p:nvPr/>
        </p:nvSpPr>
        <p:spPr>
          <a:xfrm>
            <a:off x="337614" y="1564937"/>
            <a:ext cx="7772400" cy="62016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457200" indent="-457200" algn="l">
              <a:buClr>
                <a:srgbClr val="FF0000"/>
              </a:buClr>
              <a:buFont typeface="Wingdings" pitchFamily="2" charset="2"/>
              <a:buChar char="l"/>
            </a:pPr>
            <a:r>
              <a:rPr lang="en-US" altLang="zh-CN" sz="2800" dirty="0" smtClean="0">
                <a:solidFill>
                  <a:schemeClr val="tx1"/>
                </a:solidFill>
                <a:latin typeface="+mn-ea"/>
                <a:ea typeface="+mn-ea"/>
              </a:rPr>
              <a:t>   </a:t>
            </a:r>
            <a:r>
              <a:rPr lang="en-US" altLang="zh-CN" sz="2800" dirty="0" smtClean="0">
                <a:solidFill>
                  <a:srgbClr val="FF0000"/>
                </a:solidFill>
                <a:latin typeface="+mn-ea"/>
                <a:ea typeface="+mn-ea"/>
              </a:rPr>
              <a:t>13.1.4</a:t>
            </a:r>
            <a:r>
              <a:rPr lang="en-US" altLang="zh-CN" sz="2800" dirty="0" smtClean="0">
                <a:solidFill>
                  <a:schemeClr val="tx1"/>
                </a:solidFill>
                <a:latin typeface="+mn-ea"/>
                <a:ea typeface="+mn-ea"/>
              </a:rPr>
              <a:t>   </a:t>
            </a:r>
            <a:r>
              <a:rPr lang="zh-CN" altLang="en-US" sz="2800" dirty="0" smtClean="0">
                <a:solidFill>
                  <a:schemeClr val="tx1"/>
                </a:solidFill>
                <a:latin typeface="+mn-ea"/>
                <a:ea typeface="+mn-ea"/>
              </a:rPr>
              <a:t>统计指数的分类</a:t>
            </a:r>
            <a:endParaRPr lang="zh-CN" altLang="en-US" sz="2800" dirty="0" smtClean="0">
              <a:solidFill>
                <a:schemeClr val="tx1"/>
              </a:solidFill>
              <a:latin typeface="+mn-ea"/>
              <a:ea typeface="+mn-ea"/>
            </a:endParaRPr>
          </a:p>
        </p:txBody>
      </p:sp>
      <p:sp>
        <p:nvSpPr>
          <p:cNvPr id="8" name="AutoShape 4"/>
          <p:cNvSpPr txBox="1">
            <a:spLocks noChangeArrowheads="1"/>
          </p:cNvSpPr>
          <p:nvPr/>
        </p:nvSpPr>
        <p:spPr bwMode="auto">
          <a:xfrm>
            <a:off x="467544" y="253278"/>
            <a:ext cx="8064896" cy="1368151"/>
          </a:xfrm>
          <a:prstGeom prst="horizontalScroll">
            <a:avLst>
              <a:gd name="adj" fmla="val 12500"/>
            </a:avLst>
          </a:prstGeom>
          <a:solidFill>
            <a:schemeClr val="bg1"/>
          </a:solidFill>
          <a:ln w="9525">
            <a:solidFill>
              <a:schemeClr val="tx1"/>
            </a:solidFill>
            <a:round/>
            <a:headEnd/>
            <a:tailEnd/>
          </a:ln>
          <a:effectLst/>
        </p:spPr>
        <p:txBody>
          <a:bodyPr vert="horz" wrap="none" lIns="0" tIns="46800" rIns="0" bIns="46800" rtlCol="0" anchor="ctr">
            <a:norm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altLang="zh-CN" sz="3200" b="1" dirty="0" smtClean="0">
                <a:solidFill>
                  <a:schemeClr val="tx1"/>
                </a:solidFill>
                <a:latin typeface="Garamond" pitchFamily="18" charset="0"/>
              </a:rPr>
              <a:t>§13.1  </a:t>
            </a:r>
            <a:r>
              <a:rPr lang="zh-CN" altLang="en-US" sz="3200" b="1" dirty="0" smtClean="0">
                <a:solidFill>
                  <a:schemeClr val="tx1"/>
                </a:solidFill>
                <a:latin typeface="Garamond" pitchFamily="18" charset="0"/>
              </a:rPr>
              <a:t>统计指数概述</a:t>
            </a:r>
            <a:endParaRPr lang="zh-CN" altLang="en-US" sz="3200" b="1" dirty="0">
              <a:solidFill>
                <a:schemeClr val="tx1"/>
              </a:solidFill>
              <a:latin typeface="Garamond"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a:spLocks noGrp="1"/>
          </p:cNvSpPr>
          <p:nvPr>
            <p:ph type="sldNum" sz="quarter" idx="12"/>
          </p:nvPr>
        </p:nvSpPr>
        <p:spPr/>
        <p:txBody>
          <a:bodyPr/>
          <a:lstStyle/>
          <a:p>
            <a:fld id="{B9E39FA9-7711-4BBF-87A2-95988EA14605}" type="slidenum">
              <a:rPr lang="zh-CN" altLang="en-US"/>
              <a:pPr/>
              <a:t>9</a:t>
            </a:fld>
            <a:endParaRPr lang="en-US" altLang="zh-CN"/>
          </a:p>
        </p:txBody>
      </p:sp>
      <p:sp>
        <p:nvSpPr>
          <p:cNvPr id="16" name="Rectangle 2"/>
          <p:cNvSpPr>
            <a:spLocks noGrp="1" noRot="1" noChangeArrowheads="1"/>
          </p:cNvSpPr>
          <p:nvPr>
            <p:ph type="title"/>
          </p:nvPr>
        </p:nvSpPr>
        <p:spPr/>
        <p:txBody>
          <a:bodyPr>
            <a:normAutofit/>
          </a:bodyPr>
          <a:lstStyle/>
          <a:p>
            <a:r>
              <a:rPr lang="zh-CN" altLang="en-US" sz="3200" b="1" dirty="0">
                <a:solidFill>
                  <a:schemeClr val="tx1"/>
                </a:solidFill>
                <a:latin typeface="+mn-ea"/>
                <a:ea typeface="+mn-ea"/>
              </a:rPr>
              <a:t>个体</a:t>
            </a:r>
            <a:r>
              <a:rPr lang="zh-CN" altLang="en-US" sz="3200" b="1" dirty="0" smtClean="0">
                <a:solidFill>
                  <a:schemeClr val="tx1"/>
                </a:solidFill>
                <a:latin typeface="+mn-ea"/>
                <a:ea typeface="+mn-ea"/>
              </a:rPr>
              <a:t>指数</a:t>
            </a:r>
            <a:endParaRPr lang="zh-CN" altLang="en-US" sz="3200" b="1" dirty="0">
              <a:solidFill>
                <a:schemeClr val="tx1"/>
              </a:solidFill>
              <a:latin typeface="+mn-ea"/>
              <a:ea typeface="+mn-ea"/>
            </a:endParaRPr>
          </a:p>
        </p:txBody>
      </p:sp>
      <p:graphicFrame>
        <p:nvGraphicFramePr>
          <p:cNvPr id="23556" name="Object 4"/>
          <p:cNvGraphicFramePr>
            <a:graphicFrameLocks noChangeAspect="1"/>
          </p:cNvGraphicFramePr>
          <p:nvPr>
            <p:extLst>
              <p:ext uri="{D42A27DB-BD31-4B8C-83A1-F6EECF244321}">
                <p14:modId xmlns:p14="http://schemas.microsoft.com/office/powerpoint/2010/main" val="2665531193"/>
              </p:ext>
            </p:extLst>
          </p:nvPr>
        </p:nvGraphicFramePr>
        <p:xfrm>
          <a:off x="2555776" y="2636912"/>
          <a:ext cx="3501380" cy="804975"/>
        </p:xfrm>
        <a:graphic>
          <a:graphicData uri="http://schemas.openxmlformats.org/presentationml/2006/ole">
            <mc:AlternateContent xmlns:mc="http://schemas.openxmlformats.org/markup-compatibility/2006">
              <mc:Choice xmlns:v="urn:schemas-microsoft-com:vml" Requires="v">
                <p:oleObj spid="_x0000_s142607" name="公式" r:id="rId3" imgW="1663560" imgH="444240" progId="Equation.3">
                  <p:embed/>
                </p:oleObj>
              </mc:Choice>
              <mc:Fallback>
                <p:oleObj name="公式" r:id="rId3" imgW="1663560" imgH="444240" progId="Equation.3">
                  <p:embed/>
                  <p:pic>
                    <p:nvPicPr>
                      <p:cNvPr id="0" name="Object 4"/>
                      <p:cNvPicPr>
                        <a:picLocks noChangeAspect="1" noChangeArrowheads="1"/>
                      </p:cNvPicPr>
                      <p:nvPr/>
                    </p:nvPicPr>
                    <p:blipFill>
                      <a:blip r:embed="rId4"/>
                      <a:srcRect/>
                      <a:stretch>
                        <a:fillRect/>
                      </a:stretch>
                    </p:blipFill>
                    <p:spPr bwMode="auto">
                      <a:xfrm>
                        <a:off x="2555776" y="2636912"/>
                        <a:ext cx="3501380" cy="804975"/>
                      </a:xfrm>
                      <a:prstGeom prst="rect">
                        <a:avLst/>
                      </a:prstGeom>
                      <a:solidFill>
                        <a:schemeClr val="folHlink"/>
                      </a:solidFill>
                    </p:spPr>
                  </p:pic>
                </p:oleObj>
              </mc:Fallback>
            </mc:AlternateContent>
          </a:graphicData>
        </a:graphic>
      </p:graphicFrame>
      <p:graphicFrame>
        <p:nvGraphicFramePr>
          <p:cNvPr id="23558" name="Object 6"/>
          <p:cNvGraphicFramePr>
            <a:graphicFrameLocks noChangeAspect="1"/>
          </p:cNvGraphicFramePr>
          <p:nvPr>
            <p:extLst>
              <p:ext uri="{D42A27DB-BD31-4B8C-83A1-F6EECF244321}">
                <p14:modId xmlns:p14="http://schemas.microsoft.com/office/powerpoint/2010/main" val="2788011811"/>
              </p:ext>
            </p:extLst>
          </p:nvPr>
        </p:nvGraphicFramePr>
        <p:xfrm>
          <a:off x="2555776" y="3789040"/>
          <a:ext cx="3446463" cy="806450"/>
        </p:xfrm>
        <a:graphic>
          <a:graphicData uri="http://schemas.openxmlformats.org/presentationml/2006/ole">
            <mc:AlternateContent xmlns:mc="http://schemas.openxmlformats.org/markup-compatibility/2006">
              <mc:Choice xmlns:v="urn:schemas-microsoft-com:vml" Requires="v">
                <p:oleObj spid="_x0000_s142608" name="公式" r:id="rId5" imgW="1688760" imgH="444240" progId="Equation.3">
                  <p:embed/>
                </p:oleObj>
              </mc:Choice>
              <mc:Fallback>
                <p:oleObj name="公式" r:id="rId5" imgW="1688760" imgH="444240" progId="Equation.3">
                  <p:embed/>
                  <p:pic>
                    <p:nvPicPr>
                      <p:cNvPr id="0" name="Object 6"/>
                      <p:cNvPicPr>
                        <a:picLocks noChangeAspect="1" noChangeArrowheads="1"/>
                      </p:cNvPicPr>
                      <p:nvPr/>
                    </p:nvPicPr>
                    <p:blipFill>
                      <a:blip r:embed="rId6"/>
                      <a:srcRect/>
                      <a:stretch>
                        <a:fillRect/>
                      </a:stretch>
                    </p:blipFill>
                    <p:spPr bwMode="auto">
                      <a:xfrm>
                        <a:off x="2555776" y="3789040"/>
                        <a:ext cx="3446463" cy="806450"/>
                      </a:xfrm>
                      <a:prstGeom prst="rect">
                        <a:avLst/>
                      </a:prstGeom>
                      <a:solidFill>
                        <a:srgbClr val="CCFF66"/>
                      </a:solidFill>
                    </p:spPr>
                  </p:pic>
                </p:oleObj>
              </mc:Fallback>
            </mc:AlternateContent>
          </a:graphicData>
        </a:graphic>
      </p:graphicFrame>
      <p:graphicFrame>
        <p:nvGraphicFramePr>
          <p:cNvPr id="23560" name="Object 8"/>
          <p:cNvGraphicFramePr>
            <a:graphicFrameLocks noChangeAspect="1"/>
          </p:cNvGraphicFramePr>
          <p:nvPr>
            <p:extLst>
              <p:ext uri="{D42A27DB-BD31-4B8C-83A1-F6EECF244321}">
                <p14:modId xmlns:p14="http://schemas.microsoft.com/office/powerpoint/2010/main" val="900894209"/>
              </p:ext>
            </p:extLst>
          </p:nvPr>
        </p:nvGraphicFramePr>
        <p:xfrm>
          <a:off x="2483768" y="4829298"/>
          <a:ext cx="3451049" cy="874341"/>
        </p:xfrm>
        <a:graphic>
          <a:graphicData uri="http://schemas.openxmlformats.org/presentationml/2006/ole">
            <mc:AlternateContent xmlns:mc="http://schemas.openxmlformats.org/markup-compatibility/2006">
              <mc:Choice xmlns:v="urn:schemas-microsoft-com:vml" Requires="v">
                <p:oleObj spid="_x0000_s142609" name="公式" r:id="rId7" imgW="1409400" imgH="444240" progId="Equation.3">
                  <p:embed/>
                </p:oleObj>
              </mc:Choice>
              <mc:Fallback>
                <p:oleObj name="公式" r:id="rId7" imgW="1409400" imgH="444240" progId="Equation.3">
                  <p:embed/>
                  <p:pic>
                    <p:nvPicPr>
                      <p:cNvPr id="0" name="Object 8"/>
                      <p:cNvPicPr>
                        <a:picLocks noChangeAspect="1" noChangeArrowheads="1"/>
                      </p:cNvPicPr>
                      <p:nvPr/>
                    </p:nvPicPr>
                    <p:blipFill>
                      <a:blip r:embed="rId8"/>
                      <a:srcRect/>
                      <a:stretch>
                        <a:fillRect/>
                      </a:stretch>
                    </p:blipFill>
                    <p:spPr bwMode="auto">
                      <a:xfrm>
                        <a:off x="2483768" y="4829298"/>
                        <a:ext cx="3451049" cy="874341"/>
                      </a:xfrm>
                      <a:prstGeom prst="rect">
                        <a:avLst/>
                      </a:prstGeom>
                      <a:solidFill>
                        <a:srgbClr val="FF99CC"/>
                      </a:solidFill>
                    </p:spPr>
                  </p:pic>
                </p:oleObj>
              </mc:Fallback>
            </mc:AlternateContent>
          </a:graphicData>
        </a:graphic>
      </p:graphicFrame>
      <p:sp>
        <p:nvSpPr>
          <p:cNvPr id="4" name="TextBox 3"/>
          <p:cNvSpPr txBox="1"/>
          <p:nvPr/>
        </p:nvSpPr>
        <p:spPr>
          <a:xfrm>
            <a:off x="611560" y="1167135"/>
            <a:ext cx="8208912" cy="1235531"/>
          </a:xfrm>
          <a:prstGeom prst="rect">
            <a:avLst/>
          </a:prstGeom>
          <a:noFill/>
        </p:spPr>
        <p:txBody>
          <a:bodyPr wrap="square" rtlCol="0">
            <a:spAutoFit/>
          </a:bodyPr>
          <a:lstStyle/>
          <a:p>
            <a:pPr indent="457200">
              <a:lnSpc>
                <a:spcPct val="150000"/>
              </a:lnSpc>
            </a:pPr>
            <a:r>
              <a:rPr lang="zh-CN" altLang="en-US" sz="2600" dirty="0">
                <a:latin typeface="+mn-ea"/>
                <a:ea typeface="+mn-ea"/>
              </a:rPr>
              <a:t>说明个别事物（例如某种商品或产品等）数量变动的相对数叫做个体指数。个体指数通常记作</a:t>
            </a:r>
            <a:r>
              <a:rPr lang="en-US" altLang="zh-CN" sz="2600" dirty="0">
                <a:latin typeface="+mn-ea"/>
                <a:ea typeface="+mn-ea"/>
              </a:rPr>
              <a:t>K</a:t>
            </a:r>
            <a:r>
              <a:rPr lang="zh-CN" altLang="en-US" sz="2600" dirty="0">
                <a:latin typeface="+mn-ea"/>
                <a:ea typeface="+mn-ea"/>
              </a:rPr>
              <a:t>，例如：</a:t>
            </a:r>
          </a:p>
        </p:txBody>
      </p:sp>
      <p:sp>
        <p:nvSpPr>
          <p:cNvPr id="5" name="TextBox 4"/>
          <p:cNvSpPr txBox="1"/>
          <p:nvPr/>
        </p:nvSpPr>
        <p:spPr>
          <a:xfrm>
            <a:off x="395536" y="5703639"/>
            <a:ext cx="8424936" cy="1200329"/>
          </a:xfrm>
          <a:prstGeom prst="rect">
            <a:avLst/>
          </a:prstGeom>
          <a:noFill/>
        </p:spPr>
        <p:txBody>
          <a:bodyPr wrap="square" rtlCol="0">
            <a:spAutoFit/>
          </a:bodyPr>
          <a:lstStyle/>
          <a:p>
            <a:pPr>
              <a:lnSpc>
                <a:spcPct val="150000"/>
              </a:lnSpc>
            </a:pPr>
            <a:r>
              <a:rPr lang="zh-CN" altLang="en-US" sz="2400" dirty="0">
                <a:solidFill>
                  <a:srgbClr val="FF0000"/>
                </a:solidFill>
                <a:latin typeface="+mn-ea"/>
                <a:ea typeface="+mn-ea"/>
              </a:rPr>
              <a:t>上式</a:t>
            </a:r>
            <a:r>
              <a:rPr lang="zh-CN" altLang="en-US" sz="2400" dirty="0" smtClean="0">
                <a:solidFill>
                  <a:srgbClr val="FF0000"/>
                </a:solidFill>
                <a:latin typeface="+mn-ea"/>
                <a:ea typeface="+mn-ea"/>
              </a:rPr>
              <a:t>中</a:t>
            </a:r>
            <a:r>
              <a:rPr lang="en-US" altLang="zh-CN" sz="2400" dirty="0" smtClean="0">
                <a:solidFill>
                  <a:srgbClr val="FF0000"/>
                </a:solidFill>
                <a:latin typeface="+mn-ea"/>
                <a:ea typeface="+mn-ea"/>
              </a:rPr>
              <a:t>Q</a:t>
            </a:r>
            <a:r>
              <a:rPr lang="zh-CN" altLang="en-US" sz="2400" dirty="0">
                <a:solidFill>
                  <a:srgbClr val="FF0000"/>
                </a:solidFill>
                <a:latin typeface="+mn-ea"/>
                <a:ea typeface="+mn-ea"/>
              </a:rPr>
              <a:t>代表产量，</a:t>
            </a:r>
            <a:r>
              <a:rPr lang="en-US" altLang="zh-CN" sz="2400" dirty="0">
                <a:solidFill>
                  <a:srgbClr val="FF0000"/>
                </a:solidFill>
                <a:latin typeface="+mn-ea"/>
                <a:ea typeface="+mn-ea"/>
              </a:rPr>
              <a:t>Z</a:t>
            </a:r>
            <a:r>
              <a:rPr lang="zh-CN" altLang="en-US" sz="2400" dirty="0">
                <a:solidFill>
                  <a:srgbClr val="FF0000"/>
                </a:solidFill>
                <a:latin typeface="+mn-ea"/>
                <a:ea typeface="+mn-ea"/>
              </a:rPr>
              <a:t>代表单位产品成本，</a:t>
            </a:r>
            <a:r>
              <a:rPr lang="en-US" altLang="zh-CN" sz="2400" dirty="0">
                <a:solidFill>
                  <a:srgbClr val="FF0000"/>
                </a:solidFill>
                <a:latin typeface="+mn-ea"/>
                <a:ea typeface="+mn-ea"/>
              </a:rPr>
              <a:t>P</a:t>
            </a:r>
            <a:r>
              <a:rPr lang="zh-CN" altLang="en-US" sz="2400" dirty="0">
                <a:solidFill>
                  <a:srgbClr val="FF0000"/>
                </a:solidFill>
                <a:latin typeface="+mn-ea"/>
                <a:ea typeface="+mn-ea"/>
              </a:rPr>
              <a:t>代表商品或产品的</a:t>
            </a:r>
            <a:r>
              <a:rPr lang="zh-CN" altLang="en-US" sz="2400" dirty="0" smtClean="0">
                <a:solidFill>
                  <a:srgbClr val="FF0000"/>
                </a:solidFill>
                <a:latin typeface="+mn-ea"/>
                <a:ea typeface="+mn-ea"/>
              </a:rPr>
              <a:t>单价</a:t>
            </a:r>
            <a:endParaRPr lang="zh-CN" altLang="en-US" sz="2400" dirty="0">
              <a:solidFill>
                <a:srgbClr val="FF0000"/>
              </a:solidFill>
              <a:latin typeface="+mn-ea"/>
              <a:ea typeface="+mn-ea"/>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23556"/>
                                        </p:tgtEl>
                                        <p:attrNameLst>
                                          <p:attrName>style.visibility</p:attrName>
                                        </p:attrNameLst>
                                      </p:cBhvr>
                                      <p:to>
                                        <p:strVal val="visible"/>
                                      </p:to>
                                    </p:set>
                                    <p:anim calcmode="lin" valueType="num">
                                      <p:cBhvr additive="base">
                                        <p:cTn id="14" dur="500" fill="hold"/>
                                        <p:tgtEl>
                                          <p:spTgt spid="23556"/>
                                        </p:tgtEl>
                                        <p:attrNameLst>
                                          <p:attrName>ppt_x</p:attrName>
                                        </p:attrNameLst>
                                      </p:cBhvr>
                                      <p:tavLst>
                                        <p:tav tm="0">
                                          <p:val>
                                            <p:strVal val="#ppt_x"/>
                                          </p:val>
                                        </p:tav>
                                        <p:tav tm="100000">
                                          <p:val>
                                            <p:strVal val="#ppt_x"/>
                                          </p:val>
                                        </p:tav>
                                      </p:tavLst>
                                    </p:anim>
                                    <p:anim calcmode="lin" valueType="num">
                                      <p:cBhvr additive="base">
                                        <p:cTn id="15" dur="500" fill="hold"/>
                                        <p:tgtEl>
                                          <p:spTgt spid="2355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3558"/>
                                        </p:tgtEl>
                                        <p:attrNameLst>
                                          <p:attrName>style.visibility</p:attrName>
                                        </p:attrNameLst>
                                      </p:cBhvr>
                                      <p:to>
                                        <p:strVal val="visible"/>
                                      </p:to>
                                    </p:set>
                                    <p:animEffect transition="in" filter="wipe(down)">
                                      <p:cBhvr>
                                        <p:cTn id="20" dur="500"/>
                                        <p:tgtEl>
                                          <p:spTgt spid="23558"/>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23560"/>
                                        </p:tgtEl>
                                        <p:attrNameLst>
                                          <p:attrName>style.visibility</p:attrName>
                                        </p:attrNameLst>
                                      </p:cBhvr>
                                      <p:to>
                                        <p:strVal val="visible"/>
                                      </p:to>
                                    </p:set>
                                    <p:animEffect transition="in" filter="wheel(1)">
                                      <p:cBhvr>
                                        <p:cTn id="25" dur="2000"/>
                                        <p:tgtEl>
                                          <p:spTgt spid="23560"/>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randombar(horizontal)">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1865</TotalTime>
  <Words>2754</Words>
  <Application>Microsoft Office PowerPoint</Application>
  <PresentationFormat>全屏显示(4:3)</PresentationFormat>
  <Paragraphs>350</Paragraphs>
  <Slides>39</Slides>
  <Notes>0</Notes>
  <HiddenSlides>0</HiddenSlides>
  <MMClips>0</MMClips>
  <ScaleCrop>false</ScaleCrop>
  <HeadingPairs>
    <vt:vector size="6" baseType="variant">
      <vt:variant>
        <vt:lpstr>主题</vt:lpstr>
      </vt:variant>
      <vt:variant>
        <vt:i4>1</vt:i4>
      </vt:variant>
      <vt:variant>
        <vt:lpstr>嵌入 OLE 服务器</vt:lpstr>
      </vt:variant>
      <vt:variant>
        <vt:i4>4</vt:i4>
      </vt:variant>
      <vt:variant>
        <vt:lpstr>幻灯片标题</vt:lpstr>
      </vt:variant>
      <vt:variant>
        <vt:i4>39</vt:i4>
      </vt:variant>
    </vt:vector>
  </HeadingPairs>
  <TitlesOfParts>
    <vt:vector size="44" baseType="lpstr">
      <vt:lpstr>波形</vt:lpstr>
      <vt:lpstr>公式</vt:lpstr>
      <vt:lpstr>MathType 5.0 Equation</vt:lpstr>
      <vt:lpstr>Equation</vt:lpstr>
      <vt:lpstr>Microsoft 公式 3.0</vt:lpstr>
      <vt:lpstr>目录</vt:lpstr>
      <vt:lpstr>第13章 统计指数</vt:lpstr>
      <vt:lpstr>本章教学目的与要求</vt:lpstr>
      <vt:lpstr>第一节</vt:lpstr>
      <vt:lpstr>   13.1.1   统计指数的含义</vt:lpstr>
      <vt:lpstr>PowerPoint 演示文稿</vt:lpstr>
      <vt:lpstr>PowerPoint 演示文稿</vt:lpstr>
      <vt:lpstr>PowerPoint 演示文稿</vt:lpstr>
      <vt:lpstr>个体指数</vt:lpstr>
      <vt:lpstr>总指数</vt:lpstr>
      <vt:lpstr>数量指数和质量指数</vt:lpstr>
      <vt:lpstr>定基指数和环比指数</vt:lpstr>
      <vt:lpstr>动态指数和静态指数</vt:lpstr>
      <vt:lpstr>综合指数和平均指数</vt:lpstr>
      <vt:lpstr>第二节</vt:lpstr>
      <vt:lpstr>13.2.1个体指数的编制方法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第四节</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Sky123.Org</cp:lastModifiedBy>
  <cp:revision>155</cp:revision>
  <dcterms:created xsi:type="dcterms:W3CDTF">1601-01-01T00:00:00Z</dcterms:created>
  <dcterms:modified xsi:type="dcterms:W3CDTF">2015-08-07T03:42:59Z</dcterms:modified>
</cp:coreProperties>
</file>