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61" r:id="rId2"/>
    <p:sldId id="262" r:id="rId3"/>
    <p:sldId id="263" r:id="rId4"/>
    <p:sldId id="264" r:id="rId5"/>
    <p:sldId id="258" r:id="rId6"/>
    <p:sldId id="259"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4"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3.wmf"/><Relationship Id="rId5" Type="http://schemas.openxmlformats.org/officeDocument/2006/relationships/image" Target="../media/image20.wmf"/><Relationship Id="rId4"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88BB84-EA67-4DB5-B721-6E188AACC962}" type="datetimeFigureOut">
              <a:rPr lang="zh-CN" altLang="en-US" smtClean="0"/>
              <a:t>2015/8/7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17654-7A22-42CA-A0DB-D2CF1593B000}" type="slidenum">
              <a:rPr lang="zh-CN" altLang="en-US" smtClean="0"/>
              <a:t>‹#›</a:t>
            </a:fld>
            <a:endParaRPr lang="zh-CN" altLang="en-US"/>
          </a:p>
        </p:txBody>
      </p:sp>
    </p:spTree>
    <p:extLst>
      <p:ext uri="{BB962C8B-B14F-4D97-AF65-F5344CB8AC3E}">
        <p14:creationId xmlns:p14="http://schemas.microsoft.com/office/powerpoint/2010/main" val="700368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5717654-7A22-42CA-A0DB-D2CF1593B000}" type="slidenum">
              <a:rPr lang="zh-CN" altLang="en-US" smtClean="0"/>
              <a:t>23</a:t>
            </a:fld>
            <a:endParaRPr lang="zh-CN" altLang="en-US"/>
          </a:p>
        </p:txBody>
      </p:sp>
    </p:spTree>
    <p:extLst>
      <p:ext uri="{BB962C8B-B14F-4D97-AF65-F5344CB8AC3E}">
        <p14:creationId xmlns:p14="http://schemas.microsoft.com/office/powerpoint/2010/main" val="141692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2015/8/7</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7.bin"/><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wmf"/><Relationship Id="rId13"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5.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2.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11.bin"/><Relationship Id="rId14" Type="http://schemas.openxmlformats.org/officeDocument/2006/relationships/image" Target="../media/image16.wmf"/></Relationships>
</file>

<file path=ppt/slides/_rels/slide14.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4.bin"/><Relationship Id="rId7" Type="http://schemas.openxmlformats.org/officeDocument/2006/relationships/oleObject" Target="../embeddings/oleObject16.bin"/><Relationship Id="rId12" Type="http://schemas.openxmlformats.org/officeDocument/2006/relationships/image" Target="../media/image20.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7.wmf"/><Relationship Id="rId11" Type="http://schemas.openxmlformats.org/officeDocument/2006/relationships/oleObject" Target="../embeddings/oleObject18.bin"/><Relationship Id="rId5" Type="http://schemas.openxmlformats.org/officeDocument/2006/relationships/oleObject" Target="../embeddings/oleObject15.bin"/><Relationship Id="rId10" Type="http://schemas.openxmlformats.org/officeDocument/2006/relationships/image" Target="../media/image19.wmf"/><Relationship Id="rId4" Type="http://schemas.openxmlformats.org/officeDocument/2006/relationships/image" Target="../media/image13.wmf"/><Relationship Id="rId9" Type="http://schemas.openxmlformats.org/officeDocument/2006/relationships/oleObject" Target="../embeddings/oleObject17.bin"/></Relationships>
</file>

<file path=ppt/slides/_rels/slide15.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25.w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2.wmf"/><Relationship Id="rId11" Type="http://schemas.openxmlformats.org/officeDocument/2006/relationships/oleObject" Target="../embeddings/oleObject23.bin"/><Relationship Id="rId5" Type="http://schemas.openxmlformats.org/officeDocument/2006/relationships/oleObject" Target="../embeddings/oleObject20.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microsoft.com/office/2007/relationships/hdphoto" Target="../media/hdphoto1.wdp"/><Relationship Id="rId5" Type="http://schemas.openxmlformats.org/officeDocument/2006/relationships/image" Target="../media/image27.png"/><Relationship Id="rId4" Type="http://schemas.openxmlformats.org/officeDocument/2006/relationships/image" Target="../media/image26.wmf"/></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25.bin"/><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33.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oleObject" Target="../embeddings/oleObject27.bin"/><Relationship Id="rId5" Type="http://schemas.openxmlformats.org/officeDocument/2006/relationships/image" Target="../media/image34.png"/><Relationship Id="rId4" Type="http://schemas.openxmlformats.org/officeDocument/2006/relationships/image" Target="../media/image32.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10" Type="http://schemas.openxmlformats.org/officeDocument/2006/relationships/image" Target="../media/image7.wmf"/><Relationship Id="rId4" Type="http://schemas.openxmlformats.org/officeDocument/2006/relationships/image" Target="../media/image4.wmf"/><Relationship Id="rId9"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7772400" cy="720080"/>
          </a:xfrm>
        </p:spPr>
        <p:txBody>
          <a:bodyPr>
            <a:noAutofit/>
          </a:bodyPr>
          <a:lstStyle/>
          <a:p>
            <a:r>
              <a:rPr lang="zh-CN" altLang="en-US" sz="4800" dirty="0">
                <a:solidFill>
                  <a:schemeClr val="tx1"/>
                </a:solidFill>
              </a:rPr>
              <a:t>目录</a:t>
            </a:r>
          </a:p>
        </p:txBody>
      </p:sp>
      <p:sp>
        <p:nvSpPr>
          <p:cNvPr id="3" name="副标题 2"/>
          <p:cNvSpPr>
            <a:spLocks noGrp="1"/>
          </p:cNvSpPr>
          <p:nvPr>
            <p:ph type="subTitle" idx="1"/>
          </p:nvPr>
        </p:nvSpPr>
        <p:spPr>
          <a:xfrm>
            <a:off x="323528" y="1412776"/>
            <a:ext cx="8640960" cy="4896544"/>
          </a:xfrm>
        </p:spPr>
        <p:txBody>
          <a:bodyPr>
            <a:noAutofit/>
          </a:bodyPr>
          <a:lstStyle/>
          <a:p>
            <a:pPr algn="l"/>
            <a:r>
              <a:rPr lang="zh-CN" altLang="en-US" sz="2500" dirty="0" smtClean="0">
                <a:solidFill>
                  <a:schemeClr val="tx1"/>
                </a:solidFill>
              </a:rPr>
              <a:t>第</a:t>
            </a:r>
            <a:r>
              <a:rPr lang="en-US" altLang="zh-CN" sz="2500" dirty="0" smtClean="0">
                <a:solidFill>
                  <a:schemeClr val="tx1"/>
                </a:solidFill>
              </a:rPr>
              <a:t>1</a:t>
            </a:r>
            <a:r>
              <a:rPr lang="zh-CN" altLang="en-US" sz="2500" dirty="0" smtClean="0">
                <a:solidFill>
                  <a:schemeClr val="tx1"/>
                </a:solidFill>
              </a:rPr>
              <a:t>章   绪论                                         第</a:t>
            </a:r>
            <a:r>
              <a:rPr lang="en-US" altLang="zh-CN" sz="2500" dirty="0" smtClean="0">
                <a:solidFill>
                  <a:schemeClr val="tx1"/>
                </a:solidFill>
              </a:rPr>
              <a:t>9</a:t>
            </a:r>
            <a:r>
              <a:rPr lang="zh-CN" altLang="en-US" sz="2500" dirty="0" smtClean="0">
                <a:solidFill>
                  <a:schemeClr val="tx1"/>
                </a:solidFill>
              </a:rPr>
              <a:t>章     分类数据的统计检验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2</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表格图形法   第</a:t>
            </a:r>
            <a:r>
              <a:rPr lang="en-US" altLang="zh-CN" sz="2500" dirty="0" smtClean="0">
                <a:solidFill>
                  <a:schemeClr val="tx1"/>
                </a:solidFill>
              </a:rPr>
              <a:t>10</a:t>
            </a:r>
            <a:r>
              <a:rPr lang="zh-CN" altLang="en-US" sz="2500" dirty="0" smtClean="0">
                <a:solidFill>
                  <a:schemeClr val="tx1"/>
                </a:solidFill>
              </a:rPr>
              <a:t>章    </a:t>
            </a:r>
            <a:r>
              <a:rPr lang="zh-CN" altLang="en-US" sz="2500" dirty="0" smtClean="0">
                <a:solidFill>
                  <a:schemeClr val="tx1"/>
                </a:solidFill>
              </a:rPr>
              <a:t>方差</a:t>
            </a:r>
            <a:r>
              <a:rPr lang="zh-CN" altLang="en-US" sz="2500" dirty="0" smtClean="0">
                <a:solidFill>
                  <a:schemeClr val="tx1"/>
                </a:solidFill>
              </a:rPr>
              <a:t>分析引论</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3</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数值方法       第</a:t>
            </a:r>
            <a:r>
              <a:rPr lang="en-US" altLang="zh-CN" sz="2500" dirty="0" smtClean="0">
                <a:solidFill>
                  <a:schemeClr val="tx1"/>
                </a:solidFill>
              </a:rPr>
              <a:t>11</a:t>
            </a:r>
            <a:r>
              <a:rPr lang="zh-CN" altLang="en-US" sz="2500" dirty="0" smtClean="0">
                <a:solidFill>
                  <a:schemeClr val="tx1"/>
                </a:solidFill>
              </a:rPr>
              <a:t>章      非参数检验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4</a:t>
            </a:r>
            <a:r>
              <a:rPr lang="zh-CN" altLang="en-US" sz="2500" dirty="0" smtClean="0">
                <a:solidFill>
                  <a:schemeClr val="tx1"/>
                </a:solidFill>
              </a:rPr>
              <a:t>章   概率基础                              </a:t>
            </a:r>
            <a:r>
              <a:rPr lang="zh-CN" altLang="en-US" sz="2500" b="1" dirty="0" smtClean="0">
                <a:solidFill>
                  <a:srgbClr val="FF0000"/>
                </a:solidFill>
                <a:latin typeface="+mn-ea"/>
              </a:rPr>
              <a:t>第</a:t>
            </a:r>
            <a:r>
              <a:rPr lang="en-US" altLang="zh-CN" sz="2500" b="1" dirty="0" smtClean="0">
                <a:solidFill>
                  <a:srgbClr val="FF0000"/>
                </a:solidFill>
                <a:latin typeface="+mn-ea"/>
              </a:rPr>
              <a:t>12</a:t>
            </a:r>
            <a:r>
              <a:rPr lang="zh-CN" altLang="en-US" sz="2500" b="1" dirty="0" smtClean="0">
                <a:solidFill>
                  <a:srgbClr val="FF0000"/>
                </a:solidFill>
                <a:latin typeface="+mn-ea"/>
              </a:rPr>
              <a:t>章      相关和回归分析</a:t>
            </a:r>
            <a:endParaRPr lang="en-US" altLang="zh-CN" sz="2500" b="1" dirty="0" smtClean="0">
              <a:solidFill>
                <a:srgbClr val="FF0000"/>
              </a:solidFill>
              <a:latin typeface="+mn-ea"/>
            </a:endParaRPr>
          </a:p>
          <a:p>
            <a:pPr algn="l"/>
            <a:r>
              <a:rPr lang="zh-CN" altLang="en-US" sz="2500" dirty="0" smtClean="0">
                <a:solidFill>
                  <a:schemeClr val="tx1"/>
                </a:solidFill>
              </a:rPr>
              <a:t>第</a:t>
            </a:r>
            <a:r>
              <a:rPr lang="en-US" altLang="zh-CN" sz="2500" dirty="0" smtClean="0">
                <a:solidFill>
                  <a:schemeClr val="tx1"/>
                </a:solidFill>
              </a:rPr>
              <a:t>5</a:t>
            </a:r>
            <a:r>
              <a:rPr lang="zh-CN" altLang="en-US" sz="2500" dirty="0" smtClean="0">
                <a:solidFill>
                  <a:schemeClr val="tx1"/>
                </a:solidFill>
              </a:rPr>
              <a:t>章   抽样理论与参数估计       第</a:t>
            </a:r>
            <a:r>
              <a:rPr lang="en-US" altLang="zh-CN" sz="2500" dirty="0" smtClean="0">
                <a:solidFill>
                  <a:schemeClr val="tx1"/>
                </a:solidFill>
              </a:rPr>
              <a:t>13</a:t>
            </a:r>
            <a:r>
              <a:rPr lang="zh-CN" altLang="en-US" sz="2500" dirty="0" smtClean="0">
                <a:solidFill>
                  <a:schemeClr val="tx1"/>
                </a:solidFill>
              </a:rPr>
              <a:t>章      统计指数</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6</a:t>
            </a:r>
            <a:r>
              <a:rPr lang="zh-CN" altLang="en-US" sz="2500" dirty="0" smtClean="0">
                <a:solidFill>
                  <a:schemeClr val="tx1"/>
                </a:solidFill>
              </a:rPr>
              <a:t>章   假设检验                              第</a:t>
            </a:r>
            <a:r>
              <a:rPr lang="en-US" altLang="zh-CN" sz="2500" dirty="0" smtClean="0">
                <a:solidFill>
                  <a:schemeClr val="tx1"/>
                </a:solidFill>
              </a:rPr>
              <a:t>14</a:t>
            </a:r>
            <a:r>
              <a:rPr lang="zh-CN" altLang="en-US" sz="2500" dirty="0" smtClean="0">
                <a:solidFill>
                  <a:schemeClr val="tx1"/>
                </a:solidFill>
              </a:rPr>
              <a:t>章      时间序列分析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7</a:t>
            </a:r>
            <a:r>
              <a:rPr lang="zh-CN" altLang="en-US" sz="2500" dirty="0" smtClean="0">
                <a:solidFill>
                  <a:schemeClr val="tx1"/>
                </a:solidFill>
              </a:rPr>
              <a:t>章   两总体均值推断                第</a:t>
            </a:r>
            <a:r>
              <a:rPr lang="en-US" altLang="zh-CN" sz="2500" dirty="0" smtClean="0">
                <a:solidFill>
                  <a:schemeClr val="tx1"/>
                </a:solidFill>
              </a:rPr>
              <a:t>15</a:t>
            </a:r>
            <a:r>
              <a:rPr lang="zh-CN" altLang="en-US" sz="2500" dirty="0" smtClean="0">
                <a:solidFill>
                  <a:schemeClr val="tx1"/>
                </a:solidFill>
              </a:rPr>
              <a:t>章       综合评价</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8</a:t>
            </a:r>
            <a:r>
              <a:rPr lang="zh-CN" altLang="en-US" sz="2500" dirty="0" smtClean="0">
                <a:solidFill>
                  <a:schemeClr val="tx1"/>
                </a:solidFill>
              </a:rPr>
              <a:t>章   总体方差的统计推断       主要参考文献</a:t>
            </a:r>
            <a:endParaRPr lang="zh-CN" altLang="en-US" sz="2500" dirty="0">
              <a:solidFill>
                <a:schemeClr val="tx1"/>
              </a:solidFill>
            </a:endParaRPr>
          </a:p>
        </p:txBody>
      </p:sp>
      <p:cxnSp>
        <p:nvCxnSpPr>
          <p:cNvPr id="5" name="直接连接符 4"/>
          <p:cNvCxnSpPr/>
          <p:nvPr/>
        </p:nvCxnSpPr>
        <p:spPr>
          <a:xfrm>
            <a:off x="251520" y="1196752"/>
            <a:ext cx="864096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4724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down)">
                                      <p:cBhvr>
                                        <p:cTn id="7" dur="580">
                                          <p:stCondLst>
                                            <p:cond delay="0"/>
                                          </p:stCondLst>
                                        </p:cTn>
                                        <p:tgtEl>
                                          <p:spTgt spid="3">
                                            <p:txEl>
                                              <p:pRg st="3" end="3"/>
                                            </p:txEl>
                                          </p:spTgt>
                                        </p:tgtEl>
                                      </p:cBhvr>
                                    </p:animEffect>
                                    <p:anim calcmode="lin" valueType="num">
                                      <p:cBhvr>
                                        <p:cTn id="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3" end="3"/>
                                            </p:txEl>
                                          </p:spTgt>
                                        </p:tgtEl>
                                      </p:cBhvr>
                                      <p:to x="100000" y="60000"/>
                                    </p:animScale>
                                    <p:animScale>
                                      <p:cBhvr>
                                        <p:cTn id="14" dur="166" decel="50000">
                                          <p:stCondLst>
                                            <p:cond delay="676"/>
                                          </p:stCondLst>
                                        </p:cTn>
                                        <p:tgtEl>
                                          <p:spTgt spid="3">
                                            <p:txEl>
                                              <p:pRg st="3" end="3"/>
                                            </p:txEl>
                                          </p:spTgt>
                                        </p:tgtEl>
                                      </p:cBhvr>
                                      <p:to x="100000" y="100000"/>
                                    </p:animScale>
                                    <p:animScale>
                                      <p:cBhvr>
                                        <p:cTn id="15" dur="26">
                                          <p:stCondLst>
                                            <p:cond delay="1312"/>
                                          </p:stCondLst>
                                        </p:cTn>
                                        <p:tgtEl>
                                          <p:spTgt spid="3">
                                            <p:txEl>
                                              <p:pRg st="3" end="3"/>
                                            </p:txEl>
                                          </p:spTgt>
                                        </p:tgtEl>
                                      </p:cBhvr>
                                      <p:to x="100000" y="80000"/>
                                    </p:animScale>
                                    <p:animScale>
                                      <p:cBhvr>
                                        <p:cTn id="16" dur="166" decel="50000">
                                          <p:stCondLst>
                                            <p:cond delay="1338"/>
                                          </p:stCondLst>
                                        </p:cTn>
                                        <p:tgtEl>
                                          <p:spTgt spid="3">
                                            <p:txEl>
                                              <p:pRg st="3" end="3"/>
                                            </p:txEl>
                                          </p:spTgt>
                                        </p:tgtEl>
                                      </p:cBhvr>
                                      <p:to x="100000" y="100000"/>
                                    </p:animScale>
                                    <p:animScale>
                                      <p:cBhvr>
                                        <p:cTn id="17" dur="26">
                                          <p:stCondLst>
                                            <p:cond delay="1642"/>
                                          </p:stCondLst>
                                        </p:cTn>
                                        <p:tgtEl>
                                          <p:spTgt spid="3">
                                            <p:txEl>
                                              <p:pRg st="3" end="3"/>
                                            </p:txEl>
                                          </p:spTgt>
                                        </p:tgtEl>
                                      </p:cBhvr>
                                      <p:to x="100000" y="90000"/>
                                    </p:animScale>
                                    <p:animScale>
                                      <p:cBhvr>
                                        <p:cTn id="18" dur="166" decel="50000">
                                          <p:stCondLst>
                                            <p:cond delay="1668"/>
                                          </p:stCondLst>
                                        </p:cTn>
                                        <p:tgtEl>
                                          <p:spTgt spid="3">
                                            <p:txEl>
                                              <p:pRg st="3" end="3"/>
                                            </p:txEl>
                                          </p:spTgt>
                                        </p:tgtEl>
                                      </p:cBhvr>
                                      <p:to x="100000" y="100000"/>
                                    </p:animScale>
                                    <p:animScale>
                                      <p:cBhvr>
                                        <p:cTn id="19" dur="26">
                                          <p:stCondLst>
                                            <p:cond delay="1808"/>
                                          </p:stCondLst>
                                        </p:cTn>
                                        <p:tgtEl>
                                          <p:spTgt spid="3">
                                            <p:txEl>
                                              <p:pRg st="3" end="3"/>
                                            </p:txEl>
                                          </p:spTgt>
                                        </p:tgtEl>
                                      </p:cBhvr>
                                      <p:to x="100000" y="95000"/>
                                    </p:animScale>
                                    <p:animScale>
                                      <p:cBhvr>
                                        <p:cTn id="20"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251520" y="476672"/>
            <a:ext cx="8568952"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p"/>
            </a:pPr>
            <a:r>
              <a:rPr lang="en-US" altLang="zh-CN" sz="3800" dirty="0" smtClean="0">
                <a:solidFill>
                  <a:srgbClr val="FF0000"/>
                </a:solidFill>
              </a:rPr>
              <a:t>12.1.2</a:t>
            </a:r>
            <a:r>
              <a:rPr lang="en-US" altLang="zh-CN" sz="2800" dirty="0" smtClean="0">
                <a:solidFill>
                  <a:srgbClr val="FF0000"/>
                </a:solidFill>
              </a:rPr>
              <a:t>   </a:t>
            </a:r>
            <a:r>
              <a:rPr lang="zh-CN" altLang="en-US" sz="3000" dirty="0">
                <a:solidFill>
                  <a:schemeClr val="tx1"/>
                </a:solidFill>
                <a:latin typeface="+mn-ea"/>
              </a:rPr>
              <a:t>回归分析</a:t>
            </a:r>
            <a:r>
              <a:rPr lang="zh-CN" altLang="en-US" sz="3000" dirty="0" smtClean="0">
                <a:solidFill>
                  <a:schemeClr val="tx1"/>
                </a:solidFill>
                <a:latin typeface="+mn-ea"/>
              </a:rPr>
              <a:t>介绍</a:t>
            </a:r>
            <a:endParaRPr lang="en-US" altLang="zh-CN" sz="3000" dirty="0" smtClean="0">
              <a:solidFill>
                <a:schemeClr val="tx1"/>
              </a:solidFill>
            </a:endParaRPr>
          </a:p>
        </p:txBody>
      </p:sp>
      <p:sp>
        <p:nvSpPr>
          <p:cNvPr id="5" name="矩形 4"/>
          <p:cNvSpPr/>
          <p:nvPr/>
        </p:nvSpPr>
        <p:spPr>
          <a:xfrm>
            <a:off x="611560" y="1412775"/>
            <a:ext cx="7920880" cy="4093428"/>
          </a:xfrm>
          <a:prstGeom prst="rect">
            <a:avLst/>
          </a:prstGeom>
        </p:spPr>
        <p:txBody>
          <a:bodyPr wrap="square">
            <a:spAutoFit/>
          </a:bodyPr>
          <a:lstStyle/>
          <a:p>
            <a:r>
              <a:rPr lang="en-US" altLang="zh-CN" sz="2600" dirty="0" smtClean="0">
                <a:latin typeface="+mn-ea"/>
              </a:rPr>
              <a:t>            </a:t>
            </a:r>
            <a:r>
              <a:rPr lang="zh-CN" altLang="zh-CN" sz="2600" dirty="0" smtClean="0">
                <a:latin typeface="+mn-ea"/>
              </a:rPr>
              <a:t>回归分析</a:t>
            </a:r>
            <a:r>
              <a:rPr lang="zh-CN" altLang="zh-CN" sz="2600" dirty="0">
                <a:latin typeface="+mn-ea"/>
              </a:rPr>
              <a:t>是基于一个样本，探讨一个或数个自变量和一个因变量之间的关系，进而建立自变量与因变量的回归方程</a:t>
            </a:r>
            <a:r>
              <a:rPr lang="zh-CN" altLang="zh-CN" sz="2600" dirty="0" smtClean="0">
                <a:latin typeface="+mn-ea"/>
              </a:rPr>
              <a:t>。</a:t>
            </a:r>
            <a:endParaRPr lang="en-US" altLang="zh-CN" sz="2600" dirty="0" smtClean="0">
              <a:latin typeface="+mn-ea"/>
            </a:endParaRPr>
          </a:p>
          <a:p>
            <a:r>
              <a:rPr lang="en-US" altLang="zh-CN" sz="2600" dirty="0" smtClean="0">
                <a:latin typeface="+mn-ea"/>
              </a:rPr>
              <a:t>            </a:t>
            </a:r>
            <a:r>
              <a:rPr lang="zh-CN" altLang="zh-CN" sz="2600" dirty="0" smtClean="0">
                <a:latin typeface="+mn-ea"/>
              </a:rPr>
              <a:t>在</a:t>
            </a:r>
            <a:r>
              <a:rPr lang="zh-CN" altLang="zh-CN" sz="2600" dirty="0">
                <a:latin typeface="+mn-ea"/>
              </a:rPr>
              <a:t>回归分析中通常以</a:t>
            </a:r>
            <a:r>
              <a:rPr lang="en-US" altLang="zh-CN" sz="2600" dirty="0">
                <a:latin typeface="+mn-ea"/>
              </a:rPr>
              <a:t> </a:t>
            </a:r>
            <a:r>
              <a:rPr lang="en-US" altLang="zh-CN" sz="2600" dirty="0" smtClean="0">
                <a:latin typeface="+mn-ea"/>
              </a:rPr>
              <a:t>X</a:t>
            </a:r>
            <a:r>
              <a:rPr lang="zh-CN" altLang="zh-CN" sz="2600" dirty="0" smtClean="0">
                <a:latin typeface="+mn-ea"/>
              </a:rPr>
              <a:t>表示</a:t>
            </a:r>
            <a:r>
              <a:rPr lang="zh-CN" altLang="zh-CN" sz="2600" dirty="0">
                <a:latin typeface="+mn-ea"/>
              </a:rPr>
              <a:t>自变量，</a:t>
            </a:r>
            <a:r>
              <a:rPr lang="zh-CN" altLang="zh-CN" sz="2600" dirty="0" smtClean="0">
                <a:latin typeface="+mn-ea"/>
              </a:rPr>
              <a:t>以</a:t>
            </a:r>
            <a:r>
              <a:rPr lang="en-US" altLang="zh-CN" sz="2600" dirty="0" smtClean="0">
                <a:latin typeface="+mn-ea"/>
              </a:rPr>
              <a:t>Y </a:t>
            </a:r>
            <a:r>
              <a:rPr lang="zh-CN" altLang="zh-CN" sz="2600" dirty="0">
                <a:latin typeface="+mn-ea"/>
              </a:rPr>
              <a:t>表示因变量。我们进行</a:t>
            </a:r>
            <a:r>
              <a:rPr lang="zh-CN" altLang="zh-CN" sz="2600" b="1" dirty="0">
                <a:solidFill>
                  <a:srgbClr val="FF0000"/>
                </a:solidFill>
                <a:latin typeface="+mn-ea"/>
              </a:rPr>
              <a:t>回归分析的目的</a:t>
            </a:r>
            <a:r>
              <a:rPr lang="zh-CN" altLang="zh-CN" sz="2600" dirty="0">
                <a:latin typeface="+mn-ea"/>
              </a:rPr>
              <a:t>，首先是描述自变量与因变量的关系，然后利用回归方程和给定的自变量去估计或预测因变量，以及控制因变量，求解自变量。</a:t>
            </a:r>
            <a:r>
              <a:rPr lang="en-US" altLang="zh-CN" sz="2600" dirty="0">
                <a:latin typeface="+mn-ea"/>
              </a:rPr>
              <a:t>  </a:t>
            </a:r>
          </a:p>
          <a:p>
            <a:r>
              <a:rPr lang="en-US" altLang="zh-CN" sz="2600" dirty="0" smtClean="0">
                <a:latin typeface="+mn-ea"/>
              </a:rPr>
              <a:t>            </a:t>
            </a:r>
          </a:p>
          <a:p>
            <a:r>
              <a:rPr lang="en-US" altLang="zh-CN" sz="2600" dirty="0">
                <a:latin typeface="+mn-ea"/>
              </a:rPr>
              <a:t> </a:t>
            </a:r>
            <a:r>
              <a:rPr lang="en-US" altLang="zh-CN" sz="2600" dirty="0" smtClean="0">
                <a:latin typeface="+mn-ea"/>
              </a:rPr>
              <a:t>           </a:t>
            </a:r>
            <a:r>
              <a:rPr lang="zh-CN" altLang="zh-CN" sz="2600" dirty="0" smtClean="0">
                <a:latin typeface="+mn-ea"/>
              </a:rPr>
              <a:t>回归分析分为</a:t>
            </a:r>
            <a:r>
              <a:rPr lang="zh-CN" altLang="zh-CN" sz="2600" dirty="0" smtClean="0">
                <a:solidFill>
                  <a:srgbClr val="FF0000"/>
                </a:solidFill>
                <a:latin typeface="+mn-ea"/>
              </a:rPr>
              <a:t>一元回归</a:t>
            </a:r>
            <a:r>
              <a:rPr lang="zh-CN" altLang="zh-CN" sz="2600" dirty="0" smtClean="0">
                <a:latin typeface="+mn-ea"/>
              </a:rPr>
              <a:t>和</a:t>
            </a:r>
            <a:r>
              <a:rPr lang="zh-CN" altLang="zh-CN" sz="2600" dirty="0" smtClean="0">
                <a:solidFill>
                  <a:srgbClr val="FF0000"/>
                </a:solidFill>
                <a:latin typeface="+mn-ea"/>
              </a:rPr>
              <a:t>多元回归</a:t>
            </a:r>
            <a:r>
              <a:rPr lang="zh-CN" altLang="zh-CN" sz="2600" dirty="0" smtClean="0">
                <a:latin typeface="+mn-ea"/>
              </a:rPr>
              <a:t>。</a:t>
            </a:r>
            <a:endParaRPr lang="zh-CN" altLang="zh-CN" sz="2600" dirty="0">
              <a:latin typeface="+mn-ea"/>
            </a:endParaRPr>
          </a:p>
        </p:txBody>
      </p:sp>
    </p:spTree>
    <p:extLst>
      <p:ext uri="{BB962C8B-B14F-4D97-AF65-F5344CB8AC3E}">
        <p14:creationId xmlns:p14="http://schemas.microsoft.com/office/powerpoint/2010/main" val="425445299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1000"/>
                                        <p:tgtEl>
                                          <p:spTgt spid="5">
                                            <p:txEl>
                                              <p:pRg st="1" end="1"/>
                                            </p:txEl>
                                          </p:spTgt>
                                        </p:tgtEl>
                                      </p:cBhvr>
                                    </p:animEffect>
                                    <p:anim calcmode="lin" valueType="num">
                                      <p:cBhvr>
                                        <p:cTn id="14"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 calcmode="lin" valueType="num">
                                      <p:cBhvr additive="base">
                                        <p:cTn id="26"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7544" y="2132855"/>
            <a:ext cx="1584176" cy="492443"/>
          </a:xfrm>
          <a:prstGeom prst="rect">
            <a:avLst/>
          </a:prstGeom>
        </p:spPr>
        <p:txBody>
          <a:bodyPr wrap="square">
            <a:spAutoFit/>
          </a:bodyPr>
          <a:lstStyle/>
          <a:p>
            <a:r>
              <a:rPr lang="en-US" altLang="zh-CN" sz="2600" dirty="0" smtClean="0">
                <a:latin typeface="+mn-ea"/>
              </a:rPr>
              <a:t> </a:t>
            </a:r>
            <a:r>
              <a:rPr lang="zh-CN" altLang="en-US" sz="2600" b="1" dirty="0" smtClean="0">
                <a:solidFill>
                  <a:srgbClr val="FF0000"/>
                </a:solidFill>
                <a:latin typeface="+mn-ea"/>
              </a:rPr>
              <a:t>步骤一：</a:t>
            </a:r>
            <a:endParaRPr lang="zh-CN" altLang="zh-CN" sz="2600" b="1" dirty="0">
              <a:solidFill>
                <a:srgbClr val="FF0000"/>
              </a:solidFill>
              <a:latin typeface="+mn-ea"/>
            </a:endParaRPr>
          </a:p>
        </p:txBody>
      </p:sp>
      <p:sp>
        <p:nvSpPr>
          <p:cNvPr id="6" name="副标题 2"/>
          <p:cNvSpPr txBox="1">
            <a:spLocks/>
          </p:cNvSpPr>
          <p:nvPr/>
        </p:nvSpPr>
        <p:spPr>
          <a:xfrm>
            <a:off x="599502" y="1049390"/>
            <a:ext cx="3334311"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FF00"/>
                </a:solidFill>
                <a:latin typeface="+mn-ea"/>
              </a:rPr>
              <a:t>回归分析的一般流程</a:t>
            </a:r>
            <a:endParaRPr lang="zh-CN" altLang="zh-CN" sz="2600" b="1" dirty="0">
              <a:solidFill>
                <a:srgbClr val="FFFF00"/>
              </a:solidFill>
              <a:latin typeface="+mn-ea"/>
            </a:endParaRPr>
          </a:p>
        </p:txBody>
      </p:sp>
      <p:sp>
        <p:nvSpPr>
          <p:cNvPr id="7" name="矩形 6"/>
          <p:cNvSpPr/>
          <p:nvPr/>
        </p:nvSpPr>
        <p:spPr>
          <a:xfrm>
            <a:off x="1115617" y="2492896"/>
            <a:ext cx="7056784" cy="492443"/>
          </a:xfrm>
          <a:prstGeom prst="rect">
            <a:avLst/>
          </a:prstGeom>
        </p:spPr>
        <p:txBody>
          <a:bodyPr wrap="square">
            <a:spAutoFit/>
          </a:bodyPr>
          <a:lstStyle/>
          <a:p>
            <a:pPr lvl="1"/>
            <a:r>
              <a:rPr lang="zh-CN" altLang="zh-CN" sz="2600" dirty="0" smtClean="0">
                <a:latin typeface="+mn-ea"/>
              </a:rPr>
              <a:t>搜集</a:t>
            </a:r>
            <a:r>
              <a:rPr lang="en-US" altLang="zh-CN" sz="2600" dirty="0">
                <a:latin typeface="+mn-ea"/>
              </a:rPr>
              <a:t>n</a:t>
            </a:r>
            <a:r>
              <a:rPr lang="en-US" altLang="zh-CN" sz="2600" dirty="0" smtClean="0">
                <a:latin typeface="+mn-ea"/>
              </a:rPr>
              <a:t> </a:t>
            </a:r>
            <a:r>
              <a:rPr lang="zh-CN" altLang="zh-CN" sz="2600" dirty="0">
                <a:latin typeface="+mn-ea"/>
              </a:rPr>
              <a:t>组自变量与因变量的样本数据，</a:t>
            </a:r>
            <a:r>
              <a:rPr lang="zh-CN" altLang="zh-CN" sz="2600" dirty="0" smtClean="0">
                <a:latin typeface="+mn-ea"/>
              </a:rPr>
              <a:t>如</a:t>
            </a:r>
            <a:r>
              <a:rPr lang="en-US" altLang="zh-CN" sz="2600" dirty="0" smtClean="0">
                <a:latin typeface="+mn-ea"/>
              </a:rPr>
              <a:t>:</a:t>
            </a:r>
            <a:endParaRPr lang="zh-CN" altLang="en-US" sz="2600" dirty="0">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799889168"/>
              </p:ext>
            </p:extLst>
          </p:nvPr>
        </p:nvGraphicFramePr>
        <p:xfrm>
          <a:off x="2051720" y="2985339"/>
          <a:ext cx="4464496" cy="348427"/>
        </p:xfrm>
        <a:graphic>
          <a:graphicData uri="http://schemas.openxmlformats.org/presentationml/2006/ole">
            <mc:AlternateContent xmlns:mc="http://schemas.openxmlformats.org/markup-compatibility/2006">
              <mc:Choice xmlns:v="urn:schemas-microsoft-com:vml" Requires="v">
                <p:oleObj spid="_x0000_s4130" name="Equation" r:id="rId3" imgW="2159000" imgH="203200" progId="Equation.DSMT4">
                  <p:embed/>
                </p:oleObj>
              </mc:Choice>
              <mc:Fallback>
                <p:oleObj name="Equation" r:id="rId3" imgW="2159000" imgH="203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2985339"/>
                        <a:ext cx="4464496" cy="348427"/>
                      </a:xfrm>
                      <a:prstGeom prst="rect">
                        <a:avLst/>
                      </a:prstGeom>
                      <a:noFill/>
                    </p:spPr>
                  </p:pic>
                </p:oleObj>
              </mc:Fallback>
            </mc:AlternateContent>
          </a:graphicData>
        </a:graphic>
      </p:graphicFrame>
      <p:sp>
        <p:nvSpPr>
          <p:cNvPr id="8" name="矩形 7"/>
          <p:cNvSpPr/>
          <p:nvPr/>
        </p:nvSpPr>
        <p:spPr>
          <a:xfrm>
            <a:off x="467544" y="3573016"/>
            <a:ext cx="1584176" cy="492443"/>
          </a:xfrm>
          <a:prstGeom prst="rect">
            <a:avLst/>
          </a:prstGeom>
        </p:spPr>
        <p:txBody>
          <a:bodyPr wrap="square">
            <a:spAutoFit/>
          </a:bodyPr>
          <a:lstStyle/>
          <a:p>
            <a:r>
              <a:rPr lang="en-US" altLang="zh-CN" sz="2600" dirty="0" smtClean="0">
                <a:latin typeface="+mn-ea"/>
              </a:rPr>
              <a:t> </a:t>
            </a:r>
            <a:r>
              <a:rPr lang="zh-CN" altLang="en-US" sz="2600" b="1" dirty="0" smtClean="0">
                <a:solidFill>
                  <a:srgbClr val="FF0000"/>
                </a:solidFill>
                <a:latin typeface="+mn-ea"/>
              </a:rPr>
              <a:t>步骤</a:t>
            </a:r>
            <a:r>
              <a:rPr lang="zh-CN" altLang="en-US" sz="2600" b="1" dirty="0">
                <a:solidFill>
                  <a:srgbClr val="FF0000"/>
                </a:solidFill>
                <a:latin typeface="+mn-ea"/>
              </a:rPr>
              <a:t>二</a:t>
            </a:r>
            <a:r>
              <a:rPr lang="zh-CN" altLang="en-US" sz="2600" b="1" dirty="0" smtClean="0">
                <a:solidFill>
                  <a:srgbClr val="FF0000"/>
                </a:solidFill>
                <a:latin typeface="+mn-ea"/>
              </a:rPr>
              <a:t>：</a:t>
            </a:r>
            <a:endParaRPr lang="zh-CN" altLang="zh-CN" sz="2600" b="1" dirty="0">
              <a:solidFill>
                <a:srgbClr val="FF0000"/>
              </a:solidFill>
              <a:latin typeface="+mn-ea"/>
            </a:endParaRPr>
          </a:p>
        </p:txBody>
      </p:sp>
      <p:sp>
        <p:nvSpPr>
          <p:cNvPr id="9" name="矩形 8"/>
          <p:cNvSpPr/>
          <p:nvPr/>
        </p:nvSpPr>
        <p:spPr>
          <a:xfrm>
            <a:off x="1475656" y="4134326"/>
            <a:ext cx="5904656" cy="492443"/>
          </a:xfrm>
          <a:prstGeom prst="rect">
            <a:avLst/>
          </a:prstGeom>
        </p:spPr>
        <p:txBody>
          <a:bodyPr wrap="square">
            <a:spAutoFit/>
          </a:bodyPr>
          <a:lstStyle/>
          <a:p>
            <a:r>
              <a:rPr lang="zh-CN" altLang="zh-CN" sz="2600" dirty="0">
                <a:latin typeface="+mn-ea"/>
              </a:rPr>
              <a:t>对回归模型进行显著性检验：</a:t>
            </a:r>
            <a:endParaRPr lang="zh-CN" altLang="en-US" sz="2600" dirty="0">
              <a:latin typeface="+mn-ea"/>
            </a:endParaRPr>
          </a:p>
        </p:txBody>
      </p:sp>
      <p:sp>
        <p:nvSpPr>
          <p:cNvPr id="10" name="左大括号 9"/>
          <p:cNvSpPr/>
          <p:nvPr/>
        </p:nvSpPr>
        <p:spPr>
          <a:xfrm>
            <a:off x="5796136" y="3678469"/>
            <a:ext cx="235855" cy="1404156"/>
          </a:xfrm>
          <a:prstGeom prst="lef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矩形 10"/>
          <p:cNvSpPr/>
          <p:nvPr/>
        </p:nvSpPr>
        <p:spPr>
          <a:xfrm>
            <a:off x="6055520" y="3678469"/>
            <a:ext cx="1467068" cy="400110"/>
          </a:xfrm>
          <a:prstGeom prst="rect">
            <a:avLst/>
          </a:prstGeom>
        </p:spPr>
        <p:txBody>
          <a:bodyPr wrap="none">
            <a:spAutoFit/>
          </a:bodyPr>
          <a:lstStyle/>
          <a:p>
            <a:pPr lvl="0"/>
            <a:r>
              <a:rPr lang="zh-CN" altLang="zh-CN" sz="2000" dirty="0"/>
              <a:t>观察</a:t>
            </a:r>
            <a:r>
              <a:rPr lang="zh-CN" altLang="zh-CN" sz="2000" dirty="0" smtClean="0"/>
              <a:t>散点图</a:t>
            </a:r>
            <a:endParaRPr lang="zh-CN" altLang="zh-CN" sz="2000" dirty="0"/>
          </a:p>
        </p:txBody>
      </p:sp>
      <p:sp>
        <p:nvSpPr>
          <p:cNvPr id="12" name="Rectangle 4"/>
          <p:cNvSpPr>
            <a:spLocks noChangeArrowheads="1"/>
          </p:cNvSpPr>
          <p:nvPr/>
        </p:nvSpPr>
        <p:spPr bwMode="auto">
          <a:xfrm>
            <a:off x="5820272" y="4180492"/>
            <a:ext cx="20448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lang="zh-CN" sz="2000" dirty="0"/>
              <a:t>利</a:t>
            </a:r>
            <a:r>
              <a:rPr lang="zh-CN" altLang="en-US" sz="2000" dirty="0"/>
              <a:t>用</a:t>
            </a:r>
            <a:r>
              <a:rPr lang="zh-CN" sz="2000" dirty="0"/>
              <a:t>判定系数</a:t>
            </a:r>
          </a:p>
        </p:txBody>
      </p:sp>
      <p:sp>
        <p:nvSpPr>
          <p:cNvPr id="14" name="Rectangle 5"/>
          <p:cNvSpPr>
            <a:spLocks noChangeArrowheads="1"/>
          </p:cNvSpPr>
          <p:nvPr/>
        </p:nvSpPr>
        <p:spPr bwMode="auto">
          <a:xfrm>
            <a:off x="577850" y="666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sz="12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a:t>
            </a:r>
            <a:endParaRPr kumimoji="0" 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1438902559"/>
              </p:ext>
            </p:extLst>
          </p:nvPr>
        </p:nvGraphicFramePr>
        <p:xfrm>
          <a:off x="7730160" y="4164292"/>
          <a:ext cx="415760" cy="339786"/>
        </p:xfrm>
        <a:graphic>
          <a:graphicData uri="http://schemas.openxmlformats.org/presentationml/2006/ole">
            <mc:AlternateContent xmlns:mc="http://schemas.openxmlformats.org/markup-compatibility/2006">
              <mc:Choice xmlns:v="urn:schemas-microsoft-com:vml" Requires="v">
                <p:oleObj spid="_x0000_s4131" name="Equation" r:id="rId5" imgW="190417" imgH="203112" progId="Equation.DSMT4">
                  <p:embed/>
                </p:oleObj>
              </mc:Choice>
              <mc:Fallback>
                <p:oleObj name="Equation" r:id="rId5" imgW="190417" imgH="203112"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0160" y="4164292"/>
                        <a:ext cx="415760" cy="339786"/>
                      </a:xfrm>
                      <a:prstGeom prst="rect">
                        <a:avLst/>
                      </a:prstGeom>
                      <a:noFill/>
                    </p:spPr>
                  </p:pic>
                </p:oleObj>
              </mc:Fallback>
            </mc:AlternateContent>
          </a:graphicData>
        </a:graphic>
      </p:graphicFrame>
      <p:sp>
        <p:nvSpPr>
          <p:cNvPr id="17" name="矩形 16"/>
          <p:cNvSpPr/>
          <p:nvPr/>
        </p:nvSpPr>
        <p:spPr>
          <a:xfrm>
            <a:off x="6088493" y="4713293"/>
            <a:ext cx="2452916" cy="400110"/>
          </a:xfrm>
          <a:prstGeom prst="rect">
            <a:avLst/>
          </a:prstGeom>
        </p:spPr>
        <p:txBody>
          <a:bodyPr wrap="none">
            <a:spAutoFit/>
          </a:bodyPr>
          <a:lstStyle/>
          <a:p>
            <a:r>
              <a:rPr lang="zh-CN" altLang="zh-CN" sz="2000" dirty="0"/>
              <a:t>利用</a:t>
            </a:r>
            <a:r>
              <a:rPr lang="en-US" altLang="zh-CN" sz="2000" dirty="0"/>
              <a:t>F</a:t>
            </a:r>
            <a:r>
              <a:rPr lang="zh-CN" altLang="zh-CN" sz="2000" dirty="0"/>
              <a:t>检验或</a:t>
            </a:r>
            <a:r>
              <a:rPr lang="en-US" altLang="zh-CN" sz="2000" dirty="0"/>
              <a:t>t</a:t>
            </a:r>
            <a:r>
              <a:rPr lang="zh-CN" altLang="zh-CN" sz="2000" dirty="0"/>
              <a:t>检验。</a:t>
            </a:r>
          </a:p>
        </p:txBody>
      </p:sp>
      <p:sp>
        <p:nvSpPr>
          <p:cNvPr id="18" name="矩形 17"/>
          <p:cNvSpPr/>
          <p:nvPr/>
        </p:nvSpPr>
        <p:spPr>
          <a:xfrm>
            <a:off x="599502" y="4867181"/>
            <a:ext cx="1584176" cy="492443"/>
          </a:xfrm>
          <a:prstGeom prst="rect">
            <a:avLst/>
          </a:prstGeom>
        </p:spPr>
        <p:txBody>
          <a:bodyPr wrap="square">
            <a:spAutoFit/>
          </a:bodyPr>
          <a:lstStyle/>
          <a:p>
            <a:r>
              <a:rPr lang="en-US" altLang="zh-CN" sz="2600" dirty="0" smtClean="0">
                <a:latin typeface="+mn-ea"/>
              </a:rPr>
              <a:t> </a:t>
            </a:r>
            <a:r>
              <a:rPr lang="zh-CN" altLang="en-US" sz="2600" b="1" dirty="0" smtClean="0">
                <a:solidFill>
                  <a:srgbClr val="FF0000"/>
                </a:solidFill>
                <a:latin typeface="+mn-ea"/>
              </a:rPr>
              <a:t>步骤三：</a:t>
            </a:r>
            <a:endParaRPr lang="zh-CN" altLang="zh-CN" sz="2600" b="1" dirty="0">
              <a:solidFill>
                <a:srgbClr val="FF0000"/>
              </a:solidFill>
              <a:latin typeface="+mn-ea"/>
            </a:endParaRPr>
          </a:p>
        </p:txBody>
      </p:sp>
      <p:sp>
        <p:nvSpPr>
          <p:cNvPr id="19" name="矩形 18"/>
          <p:cNvSpPr/>
          <p:nvPr/>
        </p:nvSpPr>
        <p:spPr>
          <a:xfrm>
            <a:off x="1508629" y="5517232"/>
            <a:ext cx="2185214" cy="492443"/>
          </a:xfrm>
          <a:prstGeom prst="rect">
            <a:avLst/>
          </a:prstGeom>
        </p:spPr>
        <p:txBody>
          <a:bodyPr wrap="none">
            <a:spAutoFit/>
          </a:bodyPr>
          <a:lstStyle/>
          <a:p>
            <a:r>
              <a:rPr lang="zh-CN" altLang="zh-CN" sz="2600" dirty="0">
                <a:latin typeface="+mn-ea"/>
              </a:rPr>
              <a:t>应用回归模型</a:t>
            </a:r>
          </a:p>
        </p:txBody>
      </p:sp>
    </p:spTree>
    <p:extLst>
      <p:ext uri="{BB962C8B-B14F-4D97-AF65-F5344CB8AC3E}">
        <p14:creationId xmlns:p14="http://schemas.microsoft.com/office/powerpoint/2010/main" val="189038426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par>
                                <p:cTn id="44" presetID="22" presetClass="entr" presetSubtype="4"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down)">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additive="base">
                                        <p:cTn id="58" dur="500" fill="hold"/>
                                        <p:tgtEl>
                                          <p:spTgt spid="19"/>
                                        </p:tgtEl>
                                        <p:attrNameLst>
                                          <p:attrName>ppt_x</p:attrName>
                                        </p:attrNameLst>
                                      </p:cBhvr>
                                      <p:tavLst>
                                        <p:tav tm="0">
                                          <p:val>
                                            <p:strVal val="#ppt_x"/>
                                          </p:val>
                                        </p:tav>
                                        <p:tav tm="100000">
                                          <p:val>
                                            <p:strVal val="#ppt_x"/>
                                          </p:val>
                                        </p:tav>
                                      </p:tavLst>
                                    </p:anim>
                                    <p:anim calcmode="lin" valueType="num">
                                      <p:cBhvr additive="base">
                                        <p:cTn id="5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p:bldP spid="12"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1700808"/>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12.2</a:t>
            </a:r>
            <a:r>
              <a:rPr lang="en-US" altLang="zh-CN" sz="4400" dirty="0" smtClean="0">
                <a:solidFill>
                  <a:schemeClr val="tx1"/>
                </a:solidFill>
              </a:rPr>
              <a:t> </a:t>
            </a:r>
            <a:r>
              <a:rPr lang="zh-CN" altLang="en-US" sz="4400" dirty="0">
                <a:solidFill>
                  <a:schemeClr val="tx1"/>
                </a:solidFill>
              </a:rPr>
              <a:t>一元线性回归</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736036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§12.2  </a:t>
            </a:r>
            <a:r>
              <a:rPr lang="zh-CN" altLang="en-US" sz="3200" b="1" dirty="0" smtClean="0">
                <a:solidFill>
                  <a:schemeClr val="tx1"/>
                </a:solidFill>
                <a:latin typeface="Garamond" pitchFamily="18" charset="0"/>
              </a:rPr>
              <a:t>一元线性回归</a:t>
            </a:r>
            <a:endParaRPr lang="zh-CN" altLang="en-US" sz="3200" b="1" dirty="0">
              <a:solidFill>
                <a:schemeClr val="tx1"/>
              </a:solidFill>
              <a:latin typeface="Garamond" pitchFamily="18" charset="0"/>
            </a:endParaRPr>
          </a:p>
        </p:txBody>
      </p:sp>
      <p:sp>
        <p:nvSpPr>
          <p:cNvPr id="14" name="Rectangle 3"/>
          <p:cNvSpPr txBox="1">
            <a:spLocks noRot="1" noChangeArrowheads="1"/>
          </p:cNvSpPr>
          <p:nvPr/>
        </p:nvSpPr>
        <p:spPr>
          <a:xfrm>
            <a:off x="490295" y="2060848"/>
            <a:ext cx="8208912" cy="1296144"/>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一</a:t>
            </a:r>
            <a:r>
              <a:rPr lang="zh-CN" altLang="zh-CN" sz="2600" dirty="0">
                <a:solidFill>
                  <a:schemeClr val="tx1"/>
                </a:solidFill>
              </a:rPr>
              <a:t>个自变量与因变量之间最简单的关系为线性关系，为了更加明确自变量与因变量的关系，我们可以利用线性回归分析。一元线性回归模型可表示如下：</a:t>
            </a:r>
          </a:p>
          <a:p>
            <a:pPr marL="274320" indent="-274320">
              <a:defRPr/>
            </a:pPr>
            <a:endParaRPr kumimoji="1" lang="en-US" altLang="zh-CN" b="1" dirty="0" smtClean="0"/>
          </a:p>
          <a:p>
            <a:pPr marL="274320" indent="-274320">
              <a:defRPr/>
            </a:pPr>
            <a:endParaRPr kumimoji="1" lang="en-US" altLang="zh-CN" b="1" dirty="0" smtClean="0"/>
          </a:p>
          <a:p>
            <a:pPr>
              <a:buFont typeface="Wingdings" pitchFamily="2" charset="2"/>
              <a:buNone/>
              <a:defRPr/>
            </a:pPr>
            <a:endParaRPr kumimoji="1" lang="en-US" altLang="zh-CN" b="1" dirty="0" smtClean="0"/>
          </a:p>
          <a:p>
            <a:pPr>
              <a:buFont typeface="Wingdings" pitchFamily="2" charset="2"/>
              <a:buNone/>
              <a:defRPr/>
            </a:pPr>
            <a:endParaRPr kumimoji="1" lang="en-US" altLang="zh-CN" sz="2800" b="1" dirty="0" smtClean="0"/>
          </a:p>
        </p:txBody>
      </p:sp>
      <p:sp>
        <p:nvSpPr>
          <p:cNvPr id="5" name="副标题 2"/>
          <p:cNvSpPr txBox="1">
            <a:spLocks/>
          </p:cNvSpPr>
          <p:nvPr/>
        </p:nvSpPr>
        <p:spPr>
          <a:xfrm>
            <a:off x="251520" y="1484784"/>
            <a:ext cx="8568952"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p"/>
            </a:pPr>
            <a:r>
              <a:rPr lang="en-US" altLang="zh-CN" sz="3800" dirty="0" smtClean="0">
                <a:solidFill>
                  <a:srgbClr val="FF0000"/>
                </a:solidFill>
              </a:rPr>
              <a:t>12.2.1 </a:t>
            </a:r>
            <a:r>
              <a:rPr lang="en-US" altLang="zh-CN" sz="2800" dirty="0" smtClean="0">
                <a:solidFill>
                  <a:srgbClr val="FF0000"/>
                </a:solidFill>
              </a:rPr>
              <a:t>   </a:t>
            </a:r>
            <a:r>
              <a:rPr lang="zh-CN" altLang="en-US" sz="2600" dirty="0" smtClean="0">
                <a:solidFill>
                  <a:schemeClr val="tx1"/>
                </a:solidFill>
              </a:rPr>
              <a:t>一元线性回归模型</a:t>
            </a:r>
            <a:endParaRPr lang="en-US" altLang="zh-CN" sz="2600" dirty="0" smtClean="0">
              <a:solidFill>
                <a:schemeClr val="tx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1774188523"/>
              </p:ext>
            </p:extLst>
          </p:nvPr>
        </p:nvGraphicFramePr>
        <p:xfrm>
          <a:off x="2515736" y="3333863"/>
          <a:ext cx="2181944" cy="504056"/>
        </p:xfrm>
        <a:graphic>
          <a:graphicData uri="http://schemas.openxmlformats.org/presentationml/2006/ole">
            <mc:AlternateContent xmlns:mc="http://schemas.openxmlformats.org/markup-compatibility/2006">
              <mc:Choice xmlns:v="urn:schemas-microsoft-com:vml" Requires="v">
                <p:oleObj spid="_x0000_s6223" name="Equation" r:id="rId3" imgW="1295400" imgH="241300" progId="Equation.DSMT4">
                  <p:embed/>
                </p:oleObj>
              </mc:Choice>
              <mc:Fallback>
                <p:oleObj name="Equation" r:id="rId3" imgW="1295400" imgH="2413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736" y="3333863"/>
                        <a:ext cx="2181944" cy="504056"/>
                      </a:xfrm>
                      <a:prstGeom prst="rect">
                        <a:avLst/>
                      </a:prstGeom>
                      <a:noFill/>
                    </p:spPr>
                  </p:pic>
                </p:oleObj>
              </mc:Fallback>
            </mc:AlternateContent>
          </a:graphicData>
        </a:graphic>
      </p:graphicFrame>
      <p:sp>
        <p:nvSpPr>
          <p:cNvPr id="8" name="副标题 2"/>
          <p:cNvSpPr txBox="1">
            <a:spLocks/>
          </p:cNvSpPr>
          <p:nvPr/>
        </p:nvSpPr>
        <p:spPr>
          <a:xfrm>
            <a:off x="6372200" y="3373014"/>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(12.6)</a:t>
            </a:r>
            <a:endParaRPr lang="zh-CN" altLang="zh-CN" sz="2600" dirty="0">
              <a:solidFill>
                <a:schemeClr val="tx1"/>
              </a:solidFill>
              <a:latin typeface="+mn-ea"/>
            </a:endParaRPr>
          </a:p>
        </p:txBody>
      </p:sp>
      <p:sp>
        <p:nvSpPr>
          <p:cNvPr id="9" name="副标题 2"/>
          <p:cNvSpPr txBox="1">
            <a:spLocks/>
          </p:cNvSpPr>
          <p:nvPr/>
        </p:nvSpPr>
        <p:spPr>
          <a:xfrm>
            <a:off x="490294" y="4293611"/>
            <a:ext cx="5017809"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表示</a:t>
            </a:r>
            <a:r>
              <a:rPr lang="zh-CN" altLang="zh-CN" sz="2600" dirty="0">
                <a:solidFill>
                  <a:schemeClr val="tx1"/>
                </a:solidFill>
                <a:latin typeface="+mn-ea"/>
              </a:rPr>
              <a:t>因变量的第</a:t>
            </a:r>
            <a:r>
              <a:rPr lang="en-US" altLang="zh-CN" sz="2600" dirty="0">
                <a:solidFill>
                  <a:schemeClr val="tx1"/>
                </a:solidFill>
                <a:latin typeface="+mn-ea"/>
              </a:rPr>
              <a:t> </a:t>
            </a:r>
            <a:r>
              <a:rPr lang="en-US" altLang="zh-CN" sz="2600" dirty="0" smtClean="0">
                <a:solidFill>
                  <a:schemeClr val="tx1"/>
                </a:solidFill>
                <a:latin typeface="+mn-ea"/>
              </a:rPr>
              <a:t>i</a:t>
            </a:r>
            <a:r>
              <a:rPr lang="zh-CN" altLang="zh-CN" sz="2600" dirty="0" smtClean="0">
                <a:solidFill>
                  <a:schemeClr val="tx1"/>
                </a:solidFill>
                <a:latin typeface="+mn-ea"/>
              </a:rPr>
              <a:t>个</a:t>
            </a:r>
            <a:r>
              <a:rPr lang="zh-CN" altLang="zh-CN" sz="2600" dirty="0">
                <a:solidFill>
                  <a:schemeClr val="tx1"/>
                </a:solidFill>
                <a:latin typeface="+mn-ea"/>
              </a:rPr>
              <a:t>观察值</a:t>
            </a:r>
          </a:p>
        </p:txBody>
      </p:sp>
      <p:sp>
        <p:nvSpPr>
          <p:cNvPr id="10" name="副标题 2"/>
          <p:cNvSpPr txBox="1">
            <a:spLocks/>
          </p:cNvSpPr>
          <p:nvPr/>
        </p:nvSpPr>
        <p:spPr>
          <a:xfrm>
            <a:off x="490295" y="4833771"/>
            <a:ext cx="6169937"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表示</a:t>
            </a:r>
            <a:r>
              <a:rPr lang="zh-CN" altLang="zh-CN" sz="2600" dirty="0">
                <a:solidFill>
                  <a:schemeClr val="tx1"/>
                </a:solidFill>
                <a:latin typeface="+mn-ea"/>
              </a:rPr>
              <a:t>对应于第</a:t>
            </a:r>
            <a:r>
              <a:rPr lang="en-US" altLang="zh-CN" sz="2600" dirty="0">
                <a:solidFill>
                  <a:schemeClr val="tx1"/>
                </a:solidFill>
                <a:latin typeface="+mn-ea"/>
              </a:rPr>
              <a:t> </a:t>
            </a:r>
            <a:r>
              <a:rPr lang="en-US" altLang="zh-CN" sz="2600" dirty="0" smtClean="0">
                <a:solidFill>
                  <a:schemeClr val="tx1"/>
                </a:solidFill>
                <a:latin typeface="+mn-ea"/>
              </a:rPr>
              <a:t>i</a:t>
            </a:r>
            <a:r>
              <a:rPr lang="zh-CN" altLang="zh-CN" sz="2600" dirty="0" smtClean="0">
                <a:solidFill>
                  <a:schemeClr val="tx1"/>
                </a:solidFill>
                <a:latin typeface="+mn-ea"/>
              </a:rPr>
              <a:t>个</a:t>
            </a:r>
            <a:r>
              <a:rPr lang="zh-CN" altLang="zh-CN" sz="2600" dirty="0">
                <a:solidFill>
                  <a:schemeClr val="tx1"/>
                </a:solidFill>
                <a:latin typeface="+mn-ea"/>
              </a:rPr>
              <a:t>观察值的自变量数值</a:t>
            </a:r>
          </a:p>
        </p:txBody>
      </p:sp>
      <p:sp>
        <p:nvSpPr>
          <p:cNvPr id="6" name="矩形 5"/>
          <p:cNvSpPr/>
          <p:nvPr/>
        </p:nvSpPr>
        <p:spPr>
          <a:xfrm>
            <a:off x="971600" y="5363845"/>
            <a:ext cx="1851789" cy="492443"/>
          </a:xfrm>
          <a:prstGeom prst="rect">
            <a:avLst/>
          </a:prstGeom>
        </p:spPr>
        <p:txBody>
          <a:bodyPr wrap="none">
            <a:spAutoFit/>
          </a:bodyPr>
          <a:lstStyle/>
          <a:p>
            <a:r>
              <a:rPr lang="zh-CN" altLang="zh-CN" sz="2600" dirty="0">
                <a:latin typeface="+mn-ea"/>
              </a:rPr>
              <a:t>表示截距；</a:t>
            </a:r>
            <a:endParaRPr lang="zh-CN" altLang="en-US" sz="2600" dirty="0">
              <a:latin typeface="+mn-ea"/>
            </a:endParaRPr>
          </a:p>
        </p:txBody>
      </p:sp>
      <p:sp>
        <p:nvSpPr>
          <p:cNvPr id="7" name="矩形 6"/>
          <p:cNvSpPr/>
          <p:nvPr/>
        </p:nvSpPr>
        <p:spPr>
          <a:xfrm>
            <a:off x="490295" y="5876246"/>
            <a:ext cx="8330177" cy="892552"/>
          </a:xfrm>
          <a:prstGeom prst="rect">
            <a:avLst/>
          </a:prstGeom>
        </p:spPr>
        <p:txBody>
          <a:bodyPr wrap="square">
            <a:spAutoFit/>
          </a:bodyPr>
          <a:lstStyle/>
          <a:p>
            <a:r>
              <a:rPr lang="en-US" altLang="zh-CN" sz="2600" dirty="0" smtClean="0">
                <a:latin typeface="+mn-ea"/>
              </a:rPr>
              <a:t>      </a:t>
            </a:r>
            <a:r>
              <a:rPr lang="zh-CN" altLang="zh-CN" sz="2600" dirty="0" smtClean="0">
                <a:latin typeface="+mn-ea"/>
              </a:rPr>
              <a:t>表示</a:t>
            </a:r>
            <a:r>
              <a:rPr lang="zh-CN" altLang="zh-CN" sz="2600" dirty="0">
                <a:latin typeface="+mn-ea"/>
              </a:rPr>
              <a:t>斜率，即自变量每增加一单位时，因变量的平均改变量；</a:t>
            </a:r>
          </a:p>
        </p:txBody>
      </p:sp>
      <p:sp>
        <p:nvSpPr>
          <p:cNvPr id="11" name="矩形 10"/>
          <p:cNvSpPr/>
          <p:nvPr/>
        </p:nvSpPr>
        <p:spPr>
          <a:xfrm>
            <a:off x="3644684" y="5373931"/>
            <a:ext cx="2518638" cy="492443"/>
          </a:xfrm>
          <a:prstGeom prst="rect">
            <a:avLst/>
          </a:prstGeom>
        </p:spPr>
        <p:txBody>
          <a:bodyPr wrap="none">
            <a:spAutoFit/>
          </a:bodyPr>
          <a:lstStyle/>
          <a:p>
            <a:r>
              <a:rPr lang="zh-CN" altLang="zh-CN" sz="2600" dirty="0">
                <a:latin typeface="+mn-ea"/>
              </a:rPr>
              <a:t>为随机误差项。</a:t>
            </a: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824158529"/>
              </p:ext>
            </p:extLst>
          </p:nvPr>
        </p:nvGraphicFramePr>
        <p:xfrm>
          <a:off x="687353" y="4357762"/>
          <a:ext cx="432048" cy="411857"/>
        </p:xfrm>
        <a:graphic>
          <a:graphicData uri="http://schemas.openxmlformats.org/presentationml/2006/ole">
            <mc:AlternateContent xmlns:mc="http://schemas.openxmlformats.org/markup-compatibility/2006">
              <mc:Choice xmlns:v="urn:schemas-microsoft-com:vml" Requires="v">
                <p:oleObj spid="_x0000_s6224" name="Equation" r:id="rId5" imgW="164957" imgH="241091" progId="Equation.DSMT4">
                  <p:embed/>
                </p:oleObj>
              </mc:Choice>
              <mc:Fallback>
                <p:oleObj name="Equation" r:id="rId5" imgW="164957" imgH="241091"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353" y="4357762"/>
                        <a:ext cx="432048" cy="411857"/>
                      </a:xfrm>
                      <a:prstGeom prst="rect">
                        <a:avLst/>
                      </a:prstGeom>
                      <a:noFill/>
                    </p:spPr>
                  </p:pic>
                </p:oleObj>
              </mc:Fallback>
            </mc:AlternateContent>
          </a:graphicData>
        </a:graphic>
      </p:graphicFrame>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2984959777"/>
              </p:ext>
            </p:extLst>
          </p:nvPr>
        </p:nvGraphicFramePr>
        <p:xfrm>
          <a:off x="683568" y="4868682"/>
          <a:ext cx="469338" cy="403537"/>
        </p:xfrm>
        <a:graphic>
          <a:graphicData uri="http://schemas.openxmlformats.org/presentationml/2006/ole">
            <mc:AlternateContent xmlns:mc="http://schemas.openxmlformats.org/markup-compatibility/2006">
              <mc:Choice xmlns:v="urn:schemas-microsoft-com:vml" Requires="v">
                <p:oleObj spid="_x0000_s6225" name="Equation" r:id="rId7" imgW="177646" imgH="241091" progId="Equation.DSMT4">
                  <p:embed/>
                </p:oleObj>
              </mc:Choice>
              <mc:Fallback>
                <p:oleObj name="Equation" r:id="rId7" imgW="177646" imgH="241091"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568" y="4868682"/>
                        <a:ext cx="469338" cy="403537"/>
                      </a:xfrm>
                      <a:prstGeom prst="rect">
                        <a:avLst/>
                      </a:prstGeom>
                      <a:noFill/>
                    </p:spPr>
                  </p:pic>
                </p:oleObj>
              </mc:Fallback>
            </mc:AlternateContent>
          </a:graphicData>
        </a:graphic>
      </p:graphicFrame>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911255878"/>
              </p:ext>
            </p:extLst>
          </p:nvPr>
        </p:nvGraphicFramePr>
        <p:xfrm>
          <a:off x="683568" y="5467628"/>
          <a:ext cx="360040" cy="349374"/>
        </p:xfrm>
        <a:graphic>
          <a:graphicData uri="http://schemas.openxmlformats.org/presentationml/2006/ole">
            <mc:AlternateContent xmlns:mc="http://schemas.openxmlformats.org/markup-compatibility/2006">
              <mc:Choice xmlns:v="urn:schemas-microsoft-com:vml" Requires="v">
                <p:oleObj spid="_x0000_s6226" name="Equation" r:id="rId9" imgW="152334" imgH="139639" progId="Equation.DSMT4">
                  <p:embed/>
                </p:oleObj>
              </mc:Choice>
              <mc:Fallback>
                <p:oleObj name="Equation" r:id="rId9" imgW="152334" imgH="139639"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5467628"/>
                        <a:ext cx="360040" cy="349374"/>
                      </a:xfrm>
                      <a:prstGeom prst="rect">
                        <a:avLst/>
                      </a:prstGeom>
                      <a:noFill/>
                    </p:spPr>
                  </p:pic>
                </p:oleObj>
              </mc:Fallback>
            </mc:AlternateContent>
          </a:graphicData>
        </a:graphic>
      </p:graphicFrame>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448162906"/>
              </p:ext>
            </p:extLst>
          </p:nvPr>
        </p:nvGraphicFramePr>
        <p:xfrm>
          <a:off x="3247140" y="5424596"/>
          <a:ext cx="432048" cy="370939"/>
        </p:xfrm>
        <a:graphic>
          <a:graphicData uri="http://schemas.openxmlformats.org/presentationml/2006/ole">
            <mc:AlternateContent xmlns:mc="http://schemas.openxmlformats.org/markup-compatibility/2006">
              <mc:Choice xmlns:v="urn:schemas-microsoft-com:vml" Requires="v">
                <p:oleObj spid="_x0000_s6227" name="Equation" r:id="rId11" imgW="164957" imgH="241091" progId="Equation.DSMT4">
                  <p:embed/>
                </p:oleObj>
              </mc:Choice>
              <mc:Fallback>
                <p:oleObj name="Equation" r:id="rId11" imgW="164957" imgH="241091"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47140" y="5424596"/>
                        <a:ext cx="432048" cy="370939"/>
                      </a:xfrm>
                      <a:prstGeom prst="rect">
                        <a:avLst/>
                      </a:prstGeom>
                      <a:noFill/>
                    </p:spPr>
                  </p:pic>
                </p:oleObj>
              </mc:Fallback>
            </mc:AlternateContent>
          </a:graphicData>
        </a:graphic>
      </p:graphicFrame>
      <p:sp>
        <p:nvSpPr>
          <p:cNvPr id="2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1842959857"/>
              </p:ext>
            </p:extLst>
          </p:nvPr>
        </p:nvGraphicFramePr>
        <p:xfrm>
          <a:off x="683568" y="5933964"/>
          <a:ext cx="288032" cy="374855"/>
        </p:xfrm>
        <a:graphic>
          <a:graphicData uri="http://schemas.openxmlformats.org/presentationml/2006/ole">
            <mc:AlternateContent xmlns:mc="http://schemas.openxmlformats.org/markup-compatibility/2006">
              <mc:Choice xmlns:v="urn:schemas-microsoft-com:vml" Requires="v">
                <p:oleObj spid="_x0000_s6228" name="Equation" r:id="rId13" imgW="152268" imgH="203024" progId="Equation.DSMT4">
                  <p:embed/>
                </p:oleObj>
              </mc:Choice>
              <mc:Fallback>
                <p:oleObj name="Equation" r:id="rId13" imgW="152268" imgH="203024" progId="Equation.DSMT4">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3568" y="5933964"/>
                        <a:ext cx="288032" cy="374855"/>
                      </a:xfrm>
                      <a:prstGeom prst="rect">
                        <a:avLst/>
                      </a:prstGeom>
                      <a:noFill/>
                    </p:spPr>
                  </p:pic>
                </p:oleObj>
              </mc:Fallback>
            </mc:AlternateContent>
          </a:graphicData>
        </a:graphic>
      </p:graphicFrame>
    </p:spTree>
    <p:extLst>
      <p:ext uri="{BB962C8B-B14F-4D97-AF65-F5344CB8AC3E}">
        <p14:creationId xmlns:p14="http://schemas.microsoft.com/office/powerpoint/2010/main" val="26314419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heel(1)">
                                      <p:cBhvr>
                                        <p:cTn id="21" dur="2000"/>
                                        <p:tgtEl>
                                          <p:spTgt spid="13"/>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randombar(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inVertical)">
                                      <p:cBhvr>
                                        <p:cTn id="40" dur="500"/>
                                        <p:tgtEl>
                                          <p:spTgt spid="6"/>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barn(inVertical)">
                                      <p:cBhvr>
                                        <p:cTn id="43" dur="500"/>
                                        <p:tgtEl>
                                          <p:spTgt spid="7"/>
                                        </p:tgtEl>
                                      </p:cBhvr>
                                    </p:animEffect>
                                  </p:childTnLst>
                                </p:cTn>
                              </p:par>
                              <p:par>
                                <p:cTn id="44" presetID="16" presetClass="entr" presetSubtype="21"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barn(inVertical)">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down)">
                                      <p:cBhvr>
                                        <p:cTn id="51" dur="580">
                                          <p:stCondLst>
                                            <p:cond delay="0"/>
                                          </p:stCondLst>
                                        </p:cTn>
                                        <p:tgtEl>
                                          <p:spTgt spid="11"/>
                                        </p:tgtEl>
                                      </p:cBhvr>
                                    </p:animEffect>
                                    <p:anim calcmode="lin" valueType="num">
                                      <p:cBhvr>
                                        <p:cTn id="5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57" dur="26">
                                          <p:stCondLst>
                                            <p:cond delay="650"/>
                                          </p:stCondLst>
                                        </p:cTn>
                                        <p:tgtEl>
                                          <p:spTgt spid="11"/>
                                        </p:tgtEl>
                                      </p:cBhvr>
                                      <p:to x="100000" y="60000"/>
                                    </p:animScale>
                                    <p:animScale>
                                      <p:cBhvr>
                                        <p:cTn id="58" dur="166" decel="50000">
                                          <p:stCondLst>
                                            <p:cond delay="676"/>
                                          </p:stCondLst>
                                        </p:cTn>
                                        <p:tgtEl>
                                          <p:spTgt spid="11"/>
                                        </p:tgtEl>
                                      </p:cBhvr>
                                      <p:to x="100000" y="100000"/>
                                    </p:animScale>
                                    <p:animScale>
                                      <p:cBhvr>
                                        <p:cTn id="59" dur="26">
                                          <p:stCondLst>
                                            <p:cond delay="1312"/>
                                          </p:stCondLst>
                                        </p:cTn>
                                        <p:tgtEl>
                                          <p:spTgt spid="11"/>
                                        </p:tgtEl>
                                      </p:cBhvr>
                                      <p:to x="100000" y="80000"/>
                                    </p:animScale>
                                    <p:animScale>
                                      <p:cBhvr>
                                        <p:cTn id="60" dur="166" decel="50000">
                                          <p:stCondLst>
                                            <p:cond delay="1338"/>
                                          </p:stCondLst>
                                        </p:cTn>
                                        <p:tgtEl>
                                          <p:spTgt spid="11"/>
                                        </p:tgtEl>
                                      </p:cBhvr>
                                      <p:to x="100000" y="100000"/>
                                    </p:animScale>
                                    <p:animScale>
                                      <p:cBhvr>
                                        <p:cTn id="61" dur="26">
                                          <p:stCondLst>
                                            <p:cond delay="1642"/>
                                          </p:stCondLst>
                                        </p:cTn>
                                        <p:tgtEl>
                                          <p:spTgt spid="11"/>
                                        </p:tgtEl>
                                      </p:cBhvr>
                                      <p:to x="100000" y="90000"/>
                                    </p:animScale>
                                    <p:animScale>
                                      <p:cBhvr>
                                        <p:cTn id="62" dur="166" decel="50000">
                                          <p:stCondLst>
                                            <p:cond delay="1668"/>
                                          </p:stCondLst>
                                        </p:cTn>
                                        <p:tgtEl>
                                          <p:spTgt spid="11"/>
                                        </p:tgtEl>
                                      </p:cBhvr>
                                      <p:to x="100000" y="100000"/>
                                    </p:animScale>
                                    <p:animScale>
                                      <p:cBhvr>
                                        <p:cTn id="63" dur="26">
                                          <p:stCondLst>
                                            <p:cond delay="1808"/>
                                          </p:stCondLst>
                                        </p:cTn>
                                        <p:tgtEl>
                                          <p:spTgt spid="11"/>
                                        </p:tgtEl>
                                      </p:cBhvr>
                                      <p:to x="100000" y="95000"/>
                                    </p:animScale>
                                    <p:animScale>
                                      <p:cBhvr>
                                        <p:cTn id="64" dur="166" decel="50000">
                                          <p:stCondLst>
                                            <p:cond delay="1834"/>
                                          </p:stCondLst>
                                        </p:cTn>
                                        <p:tgtEl>
                                          <p:spTgt spid="11"/>
                                        </p:tgtEl>
                                      </p:cBhvr>
                                      <p:to x="100000" y="100000"/>
                                    </p:animScale>
                                  </p:childTnLst>
                                </p:cTn>
                              </p:par>
                              <p:par>
                                <p:cTn id="65" presetID="26" presetClass="entr" presetSubtype="0" fill="hold"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80">
                                          <p:stCondLst>
                                            <p:cond delay="0"/>
                                          </p:stCondLst>
                                        </p:cTn>
                                        <p:tgtEl>
                                          <p:spTgt spid="21"/>
                                        </p:tgtEl>
                                      </p:cBhvr>
                                    </p:animEffect>
                                    <p:anim calcmode="lin" valueType="num">
                                      <p:cBhvr>
                                        <p:cTn id="68"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73" dur="26">
                                          <p:stCondLst>
                                            <p:cond delay="650"/>
                                          </p:stCondLst>
                                        </p:cTn>
                                        <p:tgtEl>
                                          <p:spTgt spid="21"/>
                                        </p:tgtEl>
                                      </p:cBhvr>
                                      <p:to x="100000" y="60000"/>
                                    </p:animScale>
                                    <p:animScale>
                                      <p:cBhvr>
                                        <p:cTn id="74" dur="166" decel="50000">
                                          <p:stCondLst>
                                            <p:cond delay="676"/>
                                          </p:stCondLst>
                                        </p:cTn>
                                        <p:tgtEl>
                                          <p:spTgt spid="21"/>
                                        </p:tgtEl>
                                      </p:cBhvr>
                                      <p:to x="100000" y="100000"/>
                                    </p:animScale>
                                    <p:animScale>
                                      <p:cBhvr>
                                        <p:cTn id="75" dur="26">
                                          <p:stCondLst>
                                            <p:cond delay="1312"/>
                                          </p:stCondLst>
                                        </p:cTn>
                                        <p:tgtEl>
                                          <p:spTgt spid="21"/>
                                        </p:tgtEl>
                                      </p:cBhvr>
                                      <p:to x="100000" y="80000"/>
                                    </p:animScale>
                                    <p:animScale>
                                      <p:cBhvr>
                                        <p:cTn id="76" dur="166" decel="50000">
                                          <p:stCondLst>
                                            <p:cond delay="1338"/>
                                          </p:stCondLst>
                                        </p:cTn>
                                        <p:tgtEl>
                                          <p:spTgt spid="21"/>
                                        </p:tgtEl>
                                      </p:cBhvr>
                                      <p:to x="100000" y="100000"/>
                                    </p:animScale>
                                    <p:animScale>
                                      <p:cBhvr>
                                        <p:cTn id="77" dur="26">
                                          <p:stCondLst>
                                            <p:cond delay="1642"/>
                                          </p:stCondLst>
                                        </p:cTn>
                                        <p:tgtEl>
                                          <p:spTgt spid="21"/>
                                        </p:tgtEl>
                                      </p:cBhvr>
                                      <p:to x="100000" y="90000"/>
                                    </p:animScale>
                                    <p:animScale>
                                      <p:cBhvr>
                                        <p:cTn id="78" dur="166" decel="50000">
                                          <p:stCondLst>
                                            <p:cond delay="1668"/>
                                          </p:stCondLst>
                                        </p:cTn>
                                        <p:tgtEl>
                                          <p:spTgt spid="21"/>
                                        </p:tgtEl>
                                      </p:cBhvr>
                                      <p:to x="100000" y="100000"/>
                                    </p:animScale>
                                    <p:animScale>
                                      <p:cBhvr>
                                        <p:cTn id="79" dur="26">
                                          <p:stCondLst>
                                            <p:cond delay="1808"/>
                                          </p:stCondLst>
                                        </p:cTn>
                                        <p:tgtEl>
                                          <p:spTgt spid="21"/>
                                        </p:tgtEl>
                                      </p:cBhvr>
                                      <p:to x="100000" y="95000"/>
                                    </p:animScale>
                                    <p:animScale>
                                      <p:cBhvr>
                                        <p:cTn id="80" dur="166" decel="50000">
                                          <p:stCondLst>
                                            <p:cond delay="1834"/>
                                          </p:stCondLst>
                                        </p:cTn>
                                        <p:tgtEl>
                                          <p:spTgt spid="2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P spid="10" grpId="0"/>
      <p:bldP spid="6" grpId="0"/>
      <p:bldP spid="7"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txBox="1">
            <a:spLocks noRot="1" noChangeArrowheads="1"/>
          </p:cNvSpPr>
          <p:nvPr/>
        </p:nvSpPr>
        <p:spPr>
          <a:xfrm>
            <a:off x="467544" y="1700808"/>
            <a:ext cx="8208912" cy="1296144"/>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若</a:t>
            </a:r>
            <a:r>
              <a:rPr lang="zh-CN" altLang="zh-CN" sz="2600" dirty="0">
                <a:solidFill>
                  <a:schemeClr val="tx1"/>
                </a:solidFill>
                <a:latin typeface="+mn-ea"/>
              </a:rPr>
              <a:t>满足：对于所有取值</a:t>
            </a:r>
            <a:r>
              <a:rPr lang="zh-CN" altLang="zh-CN" sz="2600" dirty="0" smtClean="0">
                <a:solidFill>
                  <a:schemeClr val="tx1"/>
                </a:solidFill>
                <a:latin typeface="+mn-ea"/>
              </a:rPr>
              <a:t>的</a:t>
            </a:r>
            <a:r>
              <a:rPr lang="en-US" altLang="zh-CN" sz="2600" dirty="0" smtClean="0">
                <a:solidFill>
                  <a:schemeClr val="tx1"/>
                </a:solidFill>
                <a:latin typeface="+mn-ea"/>
              </a:rPr>
              <a:t>        </a:t>
            </a:r>
            <a:r>
              <a:rPr lang="zh-CN" altLang="en-US" sz="2600" dirty="0" smtClean="0">
                <a:solidFill>
                  <a:schemeClr val="tx1"/>
                </a:solidFill>
                <a:latin typeface="+mn-ea"/>
              </a:rPr>
              <a:t>，</a:t>
            </a:r>
            <a:r>
              <a:rPr lang="zh-CN" altLang="zh-CN" sz="2600" dirty="0">
                <a:solidFill>
                  <a:schemeClr val="tx1"/>
                </a:solidFill>
              </a:rPr>
              <a:t>误差项具有相同</a:t>
            </a:r>
            <a:r>
              <a:rPr lang="zh-CN" altLang="zh-CN" sz="2600" dirty="0" smtClean="0">
                <a:solidFill>
                  <a:schemeClr val="tx1"/>
                </a:solidFill>
              </a:rPr>
              <a:t>方差</a:t>
            </a:r>
            <a:r>
              <a:rPr lang="en-US" altLang="zh-CN" sz="2600" dirty="0" smtClean="0">
                <a:solidFill>
                  <a:schemeClr val="tx1"/>
                </a:solidFill>
              </a:rPr>
              <a:t>                              </a:t>
            </a:r>
            <a:r>
              <a:rPr lang="zh-CN" altLang="en-US" sz="2600" dirty="0" smtClean="0">
                <a:solidFill>
                  <a:schemeClr val="tx1"/>
                </a:solidFill>
              </a:rPr>
              <a:t>，且相互独立，服从正态分布                     </a:t>
            </a:r>
            <a:endParaRPr lang="en-US" altLang="zh-CN" sz="2600" dirty="0" smtClean="0">
              <a:solidFill>
                <a:schemeClr val="tx1"/>
              </a:solidFill>
            </a:endParaRPr>
          </a:p>
          <a:p>
            <a:pPr algn="l"/>
            <a:r>
              <a:rPr lang="zh-CN" altLang="zh-CN" sz="2600" dirty="0">
                <a:solidFill>
                  <a:schemeClr val="tx1"/>
                </a:solidFill>
                <a:latin typeface="+mn-ea"/>
              </a:rPr>
              <a:t>根据最小二乘法，我们可以得到一元线性回归方程：</a:t>
            </a:r>
          </a:p>
          <a:p>
            <a:pPr algn="l"/>
            <a:endParaRPr lang="en-US" altLang="zh-CN" sz="2600" dirty="0">
              <a:solidFill>
                <a:schemeClr val="tx1"/>
              </a:solidFill>
              <a:latin typeface="+mn-ea"/>
            </a:endParaRPr>
          </a:p>
          <a:p>
            <a:pPr marL="274320" indent="-274320">
              <a:defRPr/>
            </a:pPr>
            <a:endParaRPr kumimoji="1" lang="en-US" altLang="zh-CN" b="1" dirty="0" smtClean="0"/>
          </a:p>
          <a:p>
            <a:pPr>
              <a:buFont typeface="Wingdings" pitchFamily="2" charset="2"/>
              <a:buNone/>
              <a:defRPr/>
            </a:pPr>
            <a:endParaRPr kumimoji="1" lang="en-US" altLang="zh-CN" b="1" dirty="0" smtClean="0"/>
          </a:p>
          <a:p>
            <a:pPr>
              <a:buFont typeface="Wingdings" pitchFamily="2" charset="2"/>
              <a:buNone/>
              <a:defRPr/>
            </a:pPr>
            <a:endParaRPr kumimoji="1" lang="en-US" altLang="zh-CN" sz="2800" b="1" dirty="0" smtClean="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副标题 2"/>
          <p:cNvSpPr txBox="1">
            <a:spLocks/>
          </p:cNvSpPr>
          <p:nvPr/>
        </p:nvSpPr>
        <p:spPr>
          <a:xfrm>
            <a:off x="6012160" y="3140968"/>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(12.7)</a:t>
            </a:r>
            <a:endParaRPr lang="zh-CN" altLang="zh-CN" sz="2600" dirty="0">
              <a:solidFill>
                <a:schemeClr val="tx1"/>
              </a:solidFill>
              <a:latin typeface="+mn-ea"/>
            </a:endParaRPr>
          </a:p>
        </p:txBody>
      </p:sp>
      <p:sp>
        <p:nvSpPr>
          <p:cNvPr id="9" name="副标题 2"/>
          <p:cNvSpPr txBox="1">
            <a:spLocks/>
          </p:cNvSpPr>
          <p:nvPr/>
        </p:nvSpPr>
        <p:spPr>
          <a:xfrm>
            <a:off x="296888" y="4293096"/>
            <a:ext cx="8038066"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zh-CN" sz="2600" dirty="0">
                <a:solidFill>
                  <a:schemeClr val="tx1"/>
                </a:solidFill>
                <a:latin typeface="+mn-ea"/>
              </a:rPr>
              <a:t>观察值与其预测值之间的差异</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称为</a:t>
            </a:r>
            <a:r>
              <a:rPr lang="zh-CN" altLang="zh-CN" sz="2600" b="1" dirty="0" smtClean="0">
                <a:solidFill>
                  <a:srgbClr val="FF0000"/>
                </a:solidFill>
                <a:latin typeface="+mn-ea"/>
              </a:rPr>
              <a:t>残差</a:t>
            </a:r>
            <a:r>
              <a:rPr lang="zh-CN" altLang="en-US" sz="2600" b="1" dirty="0" smtClean="0">
                <a:solidFill>
                  <a:srgbClr val="FF0000"/>
                </a:solidFill>
                <a:latin typeface="+mn-ea"/>
              </a:rPr>
              <a:t>。</a:t>
            </a:r>
            <a:endParaRPr lang="zh-CN" altLang="zh-CN" sz="2600" dirty="0">
              <a:solidFill>
                <a:srgbClr val="FF0000"/>
              </a:solidFill>
              <a:latin typeface="+mn-ea"/>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3288901826"/>
              </p:ext>
            </p:extLst>
          </p:nvPr>
        </p:nvGraphicFramePr>
        <p:xfrm>
          <a:off x="4716016" y="1556792"/>
          <a:ext cx="432047" cy="657696"/>
        </p:xfrm>
        <a:graphic>
          <a:graphicData uri="http://schemas.openxmlformats.org/presentationml/2006/ole">
            <mc:AlternateContent xmlns:mc="http://schemas.openxmlformats.org/markup-compatibility/2006">
              <mc:Choice xmlns:v="urn:schemas-microsoft-com:vml" Requires="v">
                <p:oleObj spid="_x0000_s7232" name="Equation" r:id="rId3" imgW="177646" imgH="241091" progId="Equation.DSMT4">
                  <p:embed/>
                </p:oleObj>
              </mc:Choice>
              <mc:Fallback>
                <p:oleObj name="Equation" r:id="rId3" imgW="177646"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1556792"/>
                        <a:ext cx="432047" cy="657696"/>
                      </a:xfrm>
                      <a:prstGeom prst="rect">
                        <a:avLst/>
                      </a:prstGeom>
                      <a:noFill/>
                    </p:spPr>
                  </p:pic>
                </p:oleObj>
              </mc:Fallback>
            </mc:AlternateContent>
          </a:graphicData>
        </a:graphic>
      </p:graphicFrame>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329751646"/>
              </p:ext>
            </p:extLst>
          </p:nvPr>
        </p:nvGraphicFramePr>
        <p:xfrm>
          <a:off x="971600" y="2096852"/>
          <a:ext cx="2004850" cy="504055"/>
        </p:xfrm>
        <a:graphic>
          <a:graphicData uri="http://schemas.openxmlformats.org/presentationml/2006/ole">
            <mc:AlternateContent xmlns:mc="http://schemas.openxmlformats.org/markup-compatibility/2006">
              <mc:Choice xmlns:v="urn:schemas-microsoft-com:vml" Requires="v">
                <p:oleObj spid="_x0000_s7233" name="Equation" r:id="rId5" imgW="875920" imgH="253890" progId="Equation.DSMT4">
                  <p:embed/>
                </p:oleObj>
              </mc:Choice>
              <mc:Fallback>
                <p:oleObj name="Equation" r:id="rId5" imgW="875920" imgH="25389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600" y="2096852"/>
                        <a:ext cx="2004850" cy="504055"/>
                      </a:xfrm>
                      <a:prstGeom prst="rect">
                        <a:avLst/>
                      </a:prstGeom>
                      <a:noFill/>
                    </p:spPr>
                  </p:pic>
                </p:oleObj>
              </mc:Fallback>
            </mc:AlternateContent>
          </a:graphicData>
        </a:graphic>
      </p:graphicFrame>
      <p:sp>
        <p:nvSpPr>
          <p:cNvPr id="2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2466359860"/>
              </p:ext>
            </p:extLst>
          </p:nvPr>
        </p:nvGraphicFramePr>
        <p:xfrm>
          <a:off x="7413027" y="1988840"/>
          <a:ext cx="1331472" cy="432048"/>
        </p:xfrm>
        <a:graphic>
          <a:graphicData uri="http://schemas.openxmlformats.org/presentationml/2006/ole">
            <mc:AlternateContent xmlns:mc="http://schemas.openxmlformats.org/markup-compatibility/2006">
              <mc:Choice xmlns:v="urn:schemas-microsoft-com:vml" Requires="v">
                <p:oleObj spid="_x0000_s7234" name="Equation" r:id="rId7" imgW="558800" imgH="228600" progId="Equation.DSMT4">
                  <p:embed/>
                </p:oleObj>
              </mc:Choice>
              <mc:Fallback>
                <p:oleObj name="Equation" r:id="rId7" imgW="558800" imgH="2286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13027" y="1988840"/>
                        <a:ext cx="1331472" cy="432048"/>
                      </a:xfrm>
                      <a:prstGeom prst="rect">
                        <a:avLst/>
                      </a:prstGeom>
                      <a:noFill/>
                    </p:spPr>
                  </p:pic>
                </p:oleObj>
              </mc:Fallback>
            </mc:AlternateContent>
          </a:graphicData>
        </a:graphic>
      </p:graphicFrame>
      <p:sp>
        <p:nvSpPr>
          <p:cNvPr id="2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3827839202"/>
              </p:ext>
            </p:extLst>
          </p:nvPr>
        </p:nvGraphicFramePr>
        <p:xfrm>
          <a:off x="2843808" y="3140968"/>
          <a:ext cx="1876462" cy="504056"/>
        </p:xfrm>
        <a:graphic>
          <a:graphicData uri="http://schemas.openxmlformats.org/presentationml/2006/ole">
            <mc:AlternateContent xmlns:mc="http://schemas.openxmlformats.org/markup-compatibility/2006">
              <mc:Choice xmlns:v="urn:schemas-microsoft-com:vml" Requires="v">
                <p:oleObj spid="_x0000_s7235" name="Equation" r:id="rId9" imgW="901309" imgH="241195" progId="Equation.DSMT4">
                  <p:embed/>
                </p:oleObj>
              </mc:Choice>
              <mc:Fallback>
                <p:oleObj name="Equation" r:id="rId9" imgW="901309" imgH="241195"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43808" y="3140968"/>
                        <a:ext cx="1876462" cy="504056"/>
                      </a:xfrm>
                      <a:prstGeom prst="rect">
                        <a:avLst/>
                      </a:prstGeom>
                      <a:noFill/>
                    </p:spPr>
                  </p:pic>
                </p:oleObj>
              </mc:Fallback>
            </mc:AlternateContent>
          </a:graphicData>
        </a:graphic>
      </p:graphicFrame>
      <p:sp>
        <p:nvSpPr>
          <p:cNvPr id="3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801907395"/>
              </p:ext>
            </p:extLst>
          </p:nvPr>
        </p:nvGraphicFramePr>
        <p:xfrm>
          <a:off x="4757555" y="4293096"/>
          <a:ext cx="1374913" cy="432047"/>
        </p:xfrm>
        <a:graphic>
          <a:graphicData uri="http://schemas.openxmlformats.org/presentationml/2006/ole">
            <mc:AlternateContent xmlns:mc="http://schemas.openxmlformats.org/markup-compatibility/2006">
              <mc:Choice xmlns:v="urn:schemas-microsoft-com:vml" Requires="v">
                <p:oleObj spid="_x0000_s7236" name="Equation" r:id="rId11" imgW="965200" imgH="241300" progId="Equation.DSMT4">
                  <p:embed/>
                </p:oleObj>
              </mc:Choice>
              <mc:Fallback>
                <p:oleObj name="Equation" r:id="rId11" imgW="965200" imgH="241300" progId="Equation.DSMT4">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57555" y="4293096"/>
                        <a:ext cx="1374913" cy="432047"/>
                      </a:xfrm>
                      <a:prstGeom prst="rect">
                        <a:avLst/>
                      </a:prstGeom>
                      <a:noFill/>
                    </p:spPr>
                  </p:pic>
                </p:oleObj>
              </mc:Fallback>
            </mc:AlternateContent>
          </a:graphicData>
        </a:graphic>
      </p:graphicFrame>
    </p:spTree>
    <p:extLst>
      <p:ext uri="{BB962C8B-B14F-4D97-AF65-F5344CB8AC3E}">
        <p14:creationId xmlns:p14="http://schemas.microsoft.com/office/powerpoint/2010/main" val="2136404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circle(in)">
                                      <p:cBhvr>
                                        <p:cTn id="29" dur="2000"/>
                                        <p:tgtEl>
                                          <p:spTgt spid="29"/>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2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par>
                                <p:cTn id="38" presetID="14" presetClass="entr" presetSubtype="10"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randombar(horizontal)">
                                      <p:cBhvr>
                                        <p:cTn id="4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251520" y="476672"/>
            <a:ext cx="8568952"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p"/>
            </a:pPr>
            <a:r>
              <a:rPr lang="en-US" altLang="zh-CN" sz="3800" dirty="0" smtClean="0">
                <a:solidFill>
                  <a:srgbClr val="FF0000"/>
                </a:solidFill>
              </a:rPr>
              <a:t>12.2.2</a:t>
            </a:r>
            <a:r>
              <a:rPr lang="en-US" altLang="zh-CN" sz="2800" dirty="0" smtClean="0">
                <a:solidFill>
                  <a:srgbClr val="FF0000"/>
                </a:solidFill>
              </a:rPr>
              <a:t>   </a:t>
            </a:r>
            <a:r>
              <a:rPr lang="zh-CN" altLang="en-US" sz="3000" dirty="0">
                <a:solidFill>
                  <a:schemeClr val="tx1"/>
                </a:solidFill>
                <a:latin typeface="+mn-ea"/>
              </a:rPr>
              <a:t>一元线性回归</a:t>
            </a:r>
            <a:r>
              <a:rPr lang="zh-CN" altLang="en-US" sz="3000" dirty="0" smtClean="0">
                <a:solidFill>
                  <a:schemeClr val="tx1"/>
                </a:solidFill>
                <a:latin typeface="+mn-ea"/>
              </a:rPr>
              <a:t>分析的检验</a:t>
            </a:r>
            <a:endParaRPr lang="en-US" altLang="zh-CN" sz="3000" dirty="0" smtClean="0">
              <a:solidFill>
                <a:schemeClr val="tx1"/>
              </a:solidFill>
            </a:endParaRPr>
          </a:p>
        </p:txBody>
      </p:sp>
      <p:sp>
        <p:nvSpPr>
          <p:cNvPr id="5" name="矩形 4"/>
          <p:cNvSpPr/>
          <p:nvPr/>
        </p:nvSpPr>
        <p:spPr>
          <a:xfrm>
            <a:off x="611560" y="1412775"/>
            <a:ext cx="8208912" cy="1292662"/>
          </a:xfrm>
          <a:prstGeom prst="rect">
            <a:avLst/>
          </a:prstGeom>
        </p:spPr>
        <p:txBody>
          <a:bodyPr wrap="square">
            <a:spAutoFit/>
          </a:bodyPr>
          <a:lstStyle/>
          <a:p>
            <a:r>
              <a:rPr lang="en-US" altLang="zh-CN" sz="2600" dirty="0" smtClean="0">
                <a:latin typeface="+mn-ea"/>
              </a:rPr>
              <a:t>         </a:t>
            </a:r>
            <a:r>
              <a:rPr lang="zh-CN" altLang="zh-CN" sz="2600" dirty="0" smtClean="0">
                <a:latin typeface="+mn-ea"/>
              </a:rPr>
              <a:t>得到</a:t>
            </a:r>
            <a:r>
              <a:rPr lang="zh-CN" altLang="zh-CN" sz="2600" dirty="0">
                <a:latin typeface="+mn-ea"/>
              </a:rPr>
              <a:t>回归方程只是回归分析的一部分，通常我们还需要判断</a:t>
            </a:r>
            <a:r>
              <a:rPr lang="en-US" altLang="zh-CN" sz="2600" dirty="0">
                <a:latin typeface="+mn-ea"/>
              </a:rPr>
              <a:t>X</a:t>
            </a:r>
            <a:r>
              <a:rPr lang="zh-CN" altLang="zh-CN" sz="2600" dirty="0">
                <a:latin typeface="+mn-ea"/>
              </a:rPr>
              <a:t>对预测</a:t>
            </a:r>
            <a:r>
              <a:rPr lang="en-US" altLang="zh-CN" sz="2600" dirty="0">
                <a:latin typeface="+mn-ea"/>
              </a:rPr>
              <a:t>Y</a:t>
            </a:r>
            <a:r>
              <a:rPr lang="zh-CN" altLang="zh-CN" sz="2600" dirty="0">
                <a:latin typeface="+mn-ea"/>
              </a:rPr>
              <a:t>是否提供了有用的信息，即</a:t>
            </a:r>
            <a:r>
              <a:rPr lang="zh-CN" altLang="zh-CN" sz="2600" dirty="0">
                <a:solidFill>
                  <a:srgbClr val="FF0000"/>
                </a:solidFill>
                <a:latin typeface="+mn-ea"/>
              </a:rPr>
              <a:t>判断回归方程是否有效</a:t>
            </a:r>
            <a:r>
              <a:rPr lang="zh-CN" altLang="zh-CN" sz="2600" dirty="0">
                <a:latin typeface="+mn-ea"/>
              </a:rPr>
              <a:t>。判断的</a:t>
            </a:r>
            <a:r>
              <a:rPr lang="zh-CN" altLang="zh-CN" sz="2600" b="1" dirty="0">
                <a:solidFill>
                  <a:srgbClr val="FF0000"/>
                </a:solidFill>
                <a:latin typeface="+mn-ea"/>
              </a:rPr>
              <a:t>一般流程如下</a:t>
            </a:r>
            <a:r>
              <a:rPr lang="zh-CN" altLang="zh-CN" sz="2600" dirty="0" smtClean="0">
                <a:latin typeface="+mn-ea"/>
              </a:rPr>
              <a:t>：</a:t>
            </a:r>
            <a:r>
              <a:rPr lang="en-US" altLang="zh-CN" sz="2600" dirty="0" smtClean="0">
                <a:latin typeface="+mn-ea"/>
              </a:rPr>
              <a:t>      </a:t>
            </a:r>
            <a:endParaRPr lang="zh-CN" altLang="zh-CN" sz="2600" dirty="0">
              <a:latin typeface="+mn-ea"/>
            </a:endParaRPr>
          </a:p>
        </p:txBody>
      </p:sp>
      <p:sp>
        <p:nvSpPr>
          <p:cNvPr id="6" name="副标题 2"/>
          <p:cNvSpPr txBox="1">
            <a:spLocks/>
          </p:cNvSpPr>
          <p:nvPr/>
        </p:nvSpPr>
        <p:spPr>
          <a:xfrm>
            <a:off x="251520" y="2852936"/>
            <a:ext cx="8568951" cy="216024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l"/>
            </a:pPr>
            <a:r>
              <a:rPr lang="zh-CN" altLang="zh-CN" sz="2600" dirty="0">
                <a:solidFill>
                  <a:schemeClr val="tx1"/>
                </a:solidFill>
                <a:latin typeface="+mn-ea"/>
              </a:rPr>
              <a:t>观察散点图（适用于一元线性回归）</a:t>
            </a:r>
            <a:r>
              <a:rPr lang="zh-CN" altLang="zh-CN" sz="2600" dirty="0" smtClean="0">
                <a:solidFill>
                  <a:schemeClr val="tx1"/>
                </a:solidFill>
                <a:latin typeface="+mn-ea"/>
              </a:rPr>
              <a:t>。</a:t>
            </a:r>
            <a:endParaRPr lang="en-US" altLang="zh-CN" sz="2600" dirty="0" smtClean="0">
              <a:solidFill>
                <a:schemeClr val="tx1"/>
              </a:solidFill>
              <a:latin typeface="+mn-ea"/>
            </a:endParaRPr>
          </a:p>
          <a:p>
            <a:pPr marL="914400" lvl="1" indent="-457200" algn="l">
              <a:buClr>
                <a:srgbClr val="FF0000"/>
              </a:buClr>
              <a:buFont typeface="Wingdings" pitchFamily="2" charset="2"/>
              <a:buChar char="l"/>
            </a:pPr>
            <a:r>
              <a:rPr lang="zh-CN" altLang="zh-CN" sz="2600" dirty="0">
                <a:solidFill>
                  <a:schemeClr val="tx1"/>
                </a:solidFill>
                <a:latin typeface="+mn-ea"/>
              </a:rPr>
              <a:t>判定系数</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a:t>
            </a:r>
            <a:r>
              <a:rPr lang="en-US" altLang="zh-CN" sz="2600" dirty="0" err="1">
                <a:solidFill>
                  <a:schemeClr val="tx1"/>
                </a:solidFill>
                <a:latin typeface="+mn-ea"/>
              </a:rPr>
              <a:t>CoefficientofDetermination</a:t>
            </a:r>
            <a:r>
              <a:rPr lang="zh-CN" altLang="zh-CN" sz="2600" dirty="0">
                <a:solidFill>
                  <a:schemeClr val="tx1"/>
                </a:solidFill>
                <a:latin typeface="+mn-ea"/>
              </a:rPr>
              <a:t>，亦即拟合优度）来</a:t>
            </a:r>
            <a:r>
              <a:rPr lang="zh-CN" altLang="zh-CN" sz="2600" dirty="0" smtClean="0">
                <a:solidFill>
                  <a:schemeClr val="tx1"/>
                </a:solidFill>
                <a:latin typeface="+mn-ea"/>
              </a:rPr>
              <a:t>判断</a:t>
            </a:r>
            <a:r>
              <a:rPr lang="zh-CN" altLang="en-US" sz="2600" dirty="0" smtClean="0">
                <a:solidFill>
                  <a:schemeClr val="tx1"/>
                </a:solidFill>
                <a:latin typeface="+mn-ea"/>
              </a:rPr>
              <a:t>。</a:t>
            </a:r>
            <a:r>
              <a:rPr lang="zh-CN" altLang="zh-CN" sz="2800" dirty="0" smtClean="0"/>
              <a:t>：</a:t>
            </a:r>
            <a:endParaRPr lang="zh-CN" altLang="zh-CN" sz="2800" dirty="0"/>
          </a:p>
          <a:p>
            <a:pPr marL="914400" lvl="1" indent="-457200" algn="l">
              <a:buClr>
                <a:srgbClr val="FF0000"/>
              </a:buClr>
              <a:buFont typeface="Wingdings" pitchFamily="2" charset="2"/>
              <a:buChar char="l"/>
            </a:pPr>
            <a:endParaRPr lang="zh-CN" altLang="zh-CN" sz="26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33408432"/>
              </p:ext>
            </p:extLst>
          </p:nvPr>
        </p:nvGraphicFramePr>
        <p:xfrm>
          <a:off x="2627784" y="3356992"/>
          <a:ext cx="432048" cy="432048"/>
        </p:xfrm>
        <a:graphic>
          <a:graphicData uri="http://schemas.openxmlformats.org/presentationml/2006/ole">
            <mc:AlternateContent xmlns:mc="http://schemas.openxmlformats.org/markup-compatibility/2006">
              <mc:Choice xmlns:v="urn:schemas-microsoft-com:vml" Requires="v">
                <p:oleObj spid="_x0000_s8253" name="Equation" r:id="rId3" imgW="190417" imgH="203112" progId="Equation.DSMT4">
                  <p:embed/>
                </p:oleObj>
              </mc:Choice>
              <mc:Fallback>
                <p:oleObj name="Equation" r:id="rId3" imgW="190417" imgH="203112"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3356992"/>
                        <a:ext cx="432048" cy="432048"/>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202182326"/>
              </p:ext>
            </p:extLst>
          </p:nvPr>
        </p:nvGraphicFramePr>
        <p:xfrm>
          <a:off x="2555776" y="4149080"/>
          <a:ext cx="3240360" cy="864096"/>
        </p:xfrm>
        <a:graphic>
          <a:graphicData uri="http://schemas.openxmlformats.org/presentationml/2006/ole">
            <mc:AlternateContent xmlns:mc="http://schemas.openxmlformats.org/markup-compatibility/2006">
              <mc:Choice xmlns:v="urn:schemas-microsoft-com:vml" Requires="v">
                <p:oleObj spid="_x0000_s8254" name="Equation" r:id="rId5" imgW="1765300" imgH="508000" progId="Equation.DSMT4">
                  <p:embed/>
                </p:oleObj>
              </mc:Choice>
              <mc:Fallback>
                <p:oleObj name="Equation" r:id="rId5" imgW="1765300" imgH="508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76" y="4149080"/>
                        <a:ext cx="3240360" cy="864096"/>
                      </a:xfrm>
                      <a:prstGeom prst="rect">
                        <a:avLst/>
                      </a:prstGeom>
                      <a:noFill/>
                    </p:spPr>
                  </p:pic>
                </p:oleObj>
              </mc:Fallback>
            </mc:AlternateContent>
          </a:graphicData>
        </a:graphic>
      </p:graphicFrame>
      <p:sp>
        <p:nvSpPr>
          <p:cNvPr id="9" name="副标题 2"/>
          <p:cNvSpPr txBox="1">
            <a:spLocks/>
          </p:cNvSpPr>
          <p:nvPr/>
        </p:nvSpPr>
        <p:spPr>
          <a:xfrm>
            <a:off x="6156176" y="4246346"/>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(12.10)</a:t>
            </a:r>
            <a:endParaRPr lang="zh-CN" altLang="zh-CN" sz="2600" dirty="0">
              <a:solidFill>
                <a:schemeClr val="tx1"/>
              </a:solidFill>
              <a:latin typeface="+mn-ea"/>
            </a:endParaRPr>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2523359798"/>
              </p:ext>
            </p:extLst>
          </p:nvPr>
        </p:nvGraphicFramePr>
        <p:xfrm>
          <a:off x="1354798" y="5023030"/>
          <a:ext cx="5760640" cy="520452"/>
        </p:xfrm>
        <a:graphic>
          <a:graphicData uri="http://schemas.openxmlformats.org/presentationml/2006/ole">
            <mc:AlternateContent xmlns:mc="http://schemas.openxmlformats.org/markup-compatibility/2006">
              <mc:Choice xmlns:v="urn:schemas-microsoft-com:vml" Requires="v">
                <p:oleObj spid="_x0000_s8255" name="Equation" r:id="rId7" imgW="2527200" imgH="291960" progId="Equation.DSMT4">
                  <p:embed/>
                </p:oleObj>
              </mc:Choice>
              <mc:Fallback>
                <p:oleObj name="Equation" r:id="rId7" imgW="2527200" imgH="291960" progId="Equation.DSMT4">
                  <p:embed/>
                  <p:pic>
                    <p:nvPicPr>
                      <p:cNvPr id="0" name="Object 5"/>
                      <p:cNvPicPr>
                        <a:picLocks noChangeAspect="1" noChangeArrowheads="1"/>
                      </p:cNvPicPr>
                      <p:nvPr/>
                    </p:nvPicPr>
                    <p:blipFill>
                      <a:blip r:embed="rId8"/>
                      <a:srcRect/>
                      <a:stretch>
                        <a:fillRect/>
                      </a:stretch>
                    </p:blipFill>
                    <p:spPr bwMode="auto">
                      <a:xfrm>
                        <a:off x="1354798" y="5023030"/>
                        <a:ext cx="5760640" cy="520452"/>
                      </a:xfrm>
                      <a:prstGeom prst="rect">
                        <a:avLst/>
                      </a:prstGeom>
                      <a:noFill/>
                    </p:spPr>
                  </p:pic>
                </p:oleObj>
              </mc:Fallback>
            </mc:AlternateContent>
          </a:graphicData>
        </a:graphic>
      </p:graphicFrame>
      <p:sp>
        <p:nvSpPr>
          <p:cNvPr id="12" name="副标题 2"/>
          <p:cNvSpPr txBox="1">
            <a:spLocks/>
          </p:cNvSpPr>
          <p:nvPr/>
        </p:nvSpPr>
        <p:spPr>
          <a:xfrm>
            <a:off x="395536" y="4743096"/>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dirty="0" smtClean="0">
                <a:solidFill>
                  <a:schemeClr val="tx1"/>
                </a:solidFill>
                <a:latin typeface="+mn-ea"/>
              </a:rPr>
              <a:t>其中：</a:t>
            </a:r>
            <a:endParaRPr lang="zh-CN" altLang="zh-CN" sz="2600" dirty="0">
              <a:solidFill>
                <a:schemeClr val="tx1"/>
              </a:solidFill>
              <a:latin typeface="+mn-ea"/>
            </a:endParaRPr>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2284283699"/>
              </p:ext>
            </p:extLst>
          </p:nvPr>
        </p:nvGraphicFramePr>
        <p:xfrm>
          <a:off x="1321262" y="5517232"/>
          <a:ext cx="5760640" cy="504056"/>
        </p:xfrm>
        <a:graphic>
          <a:graphicData uri="http://schemas.openxmlformats.org/presentationml/2006/ole">
            <mc:AlternateContent xmlns:mc="http://schemas.openxmlformats.org/markup-compatibility/2006">
              <mc:Choice xmlns:v="urn:schemas-microsoft-com:vml" Requires="v">
                <p:oleObj spid="_x0000_s8256" name="Equation" r:id="rId9" imgW="3136680" imgH="291960" progId="Equation.DSMT4">
                  <p:embed/>
                </p:oleObj>
              </mc:Choice>
              <mc:Fallback>
                <p:oleObj name="Equation" r:id="rId9" imgW="3136680" imgH="291960" progId="Equation.DSMT4">
                  <p:embed/>
                  <p:pic>
                    <p:nvPicPr>
                      <p:cNvPr id="0" name="Object 7"/>
                      <p:cNvPicPr>
                        <a:picLocks noChangeAspect="1" noChangeArrowheads="1"/>
                      </p:cNvPicPr>
                      <p:nvPr/>
                    </p:nvPicPr>
                    <p:blipFill>
                      <a:blip r:embed="rId10"/>
                      <a:srcRect/>
                      <a:stretch>
                        <a:fillRect/>
                      </a:stretch>
                    </p:blipFill>
                    <p:spPr bwMode="auto">
                      <a:xfrm>
                        <a:off x="1321262" y="5517232"/>
                        <a:ext cx="5760640" cy="504056"/>
                      </a:xfrm>
                      <a:prstGeom prst="rect">
                        <a:avLst/>
                      </a:prstGeom>
                      <a:noFill/>
                    </p:spPr>
                  </p:pic>
                </p:oleObj>
              </mc:Fallback>
            </mc:AlternateContent>
          </a:graphicData>
        </a:graphic>
      </p:graphicFrame>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2642869855"/>
              </p:ext>
            </p:extLst>
          </p:nvPr>
        </p:nvGraphicFramePr>
        <p:xfrm>
          <a:off x="1326466" y="6021288"/>
          <a:ext cx="3893606" cy="576064"/>
        </p:xfrm>
        <a:graphic>
          <a:graphicData uri="http://schemas.openxmlformats.org/presentationml/2006/ole">
            <mc:AlternateContent xmlns:mc="http://schemas.openxmlformats.org/markup-compatibility/2006">
              <mc:Choice xmlns:v="urn:schemas-microsoft-com:vml" Requires="v">
                <p:oleObj spid="_x0000_s8257" name="Equation" r:id="rId11" imgW="2463800" imgH="304800" progId="Equation.DSMT4">
                  <p:embed/>
                </p:oleObj>
              </mc:Choice>
              <mc:Fallback>
                <p:oleObj name="Equation" r:id="rId11" imgW="2463800" imgH="3048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26466" y="6021288"/>
                        <a:ext cx="3893606" cy="576064"/>
                      </a:xfrm>
                      <a:prstGeom prst="rect">
                        <a:avLst/>
                      </a:prstGeom>
                      <a:noFill/>
                    </p:spPr>
                  </p:pic>
                </p:oleObj>
              </mc:Fallback>
            </mc:AlternateContent>
          </a:graphicData>
        </a:graphic>
      </p:graphicFrame>
    </p:spTree>
    <p:extLst>
      <p:ext uri="{BB962C8B-B14F-4D97-AF65-F5344CB8AC3E}">
        <p14:creationId xmlns:p14="http://schemas.microsoft.com/office/powerpoint/2010/main" val="306397199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heel(1)">
                                      <p:cBhvr>
                                        <p:cTn id="21" dur="2000"/>
                                        <p:tgtEl>
                                          <p:spTgt spid="8"/>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20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par>
                                <p:cTn id="30" presetID="14" presetClass="entr" presetSubtype="1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down)">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251520" y="476672"/>
            <a:ext cx="8568952"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p"/>
            </a:pPr>
            <a:r>
              <a:rPr lang="en-US" altLang="zh-CN" sz="3800" dirty="0" smtClean="0">
                <a:solidFill>
                  <a:srgbClr val="FF0000"/>
                </a:solidFill>
              </a:rPr>
              <a:t>12.2.2</a:t>
            </a:r>
            <a:r>
              <a:rPr lang="en-US" altLang="zh-CN" sz="2800" dirty="0" smtClean="0">
                <a:solidFill>
                  <a:srgbClr val="FF0000"/>
                </a:solidFill>
              </a:rPr>
              <a:t>   </a:t>
            </a:r>
            <a:r>
              <a:rPr lang="zh-CN" altLang="en-US" sz="3000" dirty="0">
                <a:solidFill>
                  <a:schemeClr val="tx1"/>
                </a:solidFill>
                <a:latin typeface="+mn-ea"/>
              </a:rPr>
              <a:t>一元线性回归</a:t>
            </a:r>
            <a:r>
              <a:rPr lang="zh-CN" altLang="en-US" sz="3000" dirty="0" smtClean="0">
                <a:solidFill>
                  <a:schemeClr val="tx1"/>
                </a:solidFill>
                <a:latin typeface="+mn-ea"/>
              </a:rPr>
              <a:t>分析的检验</a:t>
            </a:r>
            <a:endParaRPr lang="en-US" altLang="zh-CN" sz="3000" dirty="0" smtClean="0">
              <a:solidFill>
                <a:schemeClr val="tx1"/>
              </a:solidFill>
            </a:endParaRPr>
          </a:p>
        </p:txBody>
      </p:sp>
      <p:sp>
        <p:nvSpPr>
          <p:cNvPr id="6" name="副标题 2"/>
          <p:cNvSpPr txBox="1">
            <a:spLocks/>
          </p:cNvSpPr>
          <p:nvPr/>
        </p:nvSpPr>
        <p:spPr>
          <a:xfrm>
            <a:off x="251519" y="1484784"/>
            <a:ext cx="8568951" cy="576064"/>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l"/>
            </a:pPr>
            <a:r>
              <a:rPr lang="zh-CN" altLang="en-US" sz="2600" dirty="0" smtClean="0">
                <a:solidFill>
                  <a:schemeClr val="tx1"/>
                </a:solidFill>
                <a:latin typeface="+mn-ea"/>
              </a:rPr>
              <a:t>检验统计量</a:t>
            </a:r>
            <a:r>
              <a:rPr lang="en-US" altLang="zh-CN" sz="2600" dirty="0" smtClean="0">
                <a:solidFill>
                  <a:schemeClr val="tx1"/>
                </a:solidFill>
                <a:latin typeface="+mn-ea"/>
              </a:rPr>
              <a:t>---F</a:t>
            </a:r>
            <a:r>
              <a:rPr lang="zh-CN" altLang="en-US" sz="2600" dirty="0" smtClean="0">
                <a:solidFill>
                  <a:schemeClr val="tx1"/>
                </a:solidFill>
                <a:latin typeface="+mn-ea"/>
              </a:rPr>
              <a:t>检验</a:t>
            </a:r>
            <a:endParaRPr lang="en-US" altLang="zh-CN" sz="2600" dirty="0" smtClean="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表格 16"/>
          <p:cNvGraphicFramePr>
            <a:graphicFrameLocks noGrp="1"/>
          </p:cNvGraphicFramePr>
          <p:nvPr>
            <p:extLst>
              <p:ext uri="{D42A27DB-BD31-4B8C-83A1-F6EECF244321}">
                <p14:modId xmlns:p14="http://schemas.microsoft.com/office/powerpoint/2010/main" val="2801722871"/>
              </p:ext>
            </p:extLst>
          </p:nvPr>
        </p:nvGraphicFramePr>
        <p:xfrm>
          <a:off x="539552" y="2348880"/>
          <a:ext cx="8136903" cy="2145720"/>
        </p:xfrm>
        <a:graphic>
          <a:graphicData uri="http://schemas.openxmlformats.org/drawingml/2006/table">
            <a:tbl>
              <a:tblPr firstRow="1" lastRow="1">
                <a:tableStyleId>{5C22544A-7EE6-4342-B048-85BDC9FD1C3A}</a:tableStyleId>
              </a:tblPr>
              <a:tblGrid>
                <a:gridCol w="1733171"/>
                <a:gridCol w="1398503"/>
                <a:gridCol w="1188806"/>
                <a:gridCol w="2448272"/>
                <a:gridCol w="1368151"/>
              </a:tblGrid>
              <a:tr h="720080">
                <a:tc>
                  <a:txBody>
                    <a:bodyPr/>
                    <a:lstStyle/>
                    <a:p>
                      <a:pPr algn="ctr">
                        <a:spcAft>
                          <a:spcPts val="0"/>
                        </a:spcAft>
                      </a:pPr>
                      <a:r>
                        <a:rPr lang="zh-CN" sz="2400" b="0" kern="0" dirty="0">
                          <a:solidFill>
                            <a:schemeClr val="tx1"/>
                          </a:solidFill>
                          <a:effectLst/>
                          <a:latin typeface="+mn-ea"/>
                          <a:ea typeface="+mn-ea"/>
                        </a:rPr>
                        <a:t>变差来源</a:t>
                      </a:r>
                      <a:endParaRPr lang="zh-CN" sz="1800" b="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zh-CN" sz="2400" b="0" kern="0" dirty="0">
                          <a:solidFill>
                            <a:schemeClr val="tx1"/>
                          </a:solidFill>
                          <a:effectLst/>
                          <a:latin typeface="+mn-ea"/>
                          <a:ea typeface="+mn-ea"/>
                        </a:rPr>
                        <a:t>平方和</a:t>
                      </a:r>
                      <a:endParaRPr lang="zh-CN" sz="1800" b="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zh-CN" sz="2400" b="0" kern="0" dirty="0">
                          <a:solidFill>
                            <a:schemeClr val="tx1"/>
                          </a:solidFill>
                          <a:effectLst/>
                          <a:latin typeface="+mn-ea"/>
                          <a:ea typeface="+mn-ea"/>
                        </a:rPr>
                        <a:t>自由度</a:t>
                      </a:r>
                      <a:endParaRPr lang="zh-CN" sz="1800" b="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zh-CN" sz="2400" b="0" kern="0" dirty="0">
                          <a:solidFill>
                            <a:schemeClr val="tx1"/>
                          </a:solidFill>
                          <a:effectLst/>
                          <a:latin typeface="+mn-ea"/>
                          <a:ea typeface="+mn-ea"/>
                        </a:rPr>
                        <a:t>均方</a:t>
                      </a:r>
                      <a:endParaRPr lang="zh-CN" sz="1800" b="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2400" b="0" kern="0" dirty="0">
                          <a:solidFill>
                            <a:schemeClr val="tx1"/>
                          </a:solidFill>
                          <a:effectLst/>
                          <a:latin typeface="+mn-ea"/>
                          <a:ea typeface="+mn-ea"/>
                        </a:rPr>
                        <a:t>F</a:t>
                      </a:r>
                      <a:r>
                        <a:rPr lang="zh-CN" sz="2400" b="0" kern="0" dirty="0">
                          <a:solidFill>
                            <a:schemeClr val="tx1"/>
                          </a:solidFill>
                          <a:effectLst/>
                          <a:latin typeface="+mn-ea"/>
                          <a:ea typeface="+mn-ea"/>
                        </a:rPr>
                        <a:t>统计量</a:t>
                      </a:r>
                      <a:endParaRPr lang="zh-CN" sz="1800" b="0" kern="100" dirty="0">
                        <a:solidFill>
                          <a:schemeClr val="tx1"/>
                        </a:solidFill>
                        <a:effectLst/>
                        <a:latin typeface="+mn-ea"/>
                        <a:ea typeface="+mn-ea"/>
                        <a:cs typeface="Times New Roman"/>
                      </a:endParaRPr>
                    </a:p>
                  </a:txBody>
                  <a:tcPr marL="68580" marR="68580" marT="0" marB="0" anchor="ctr">
                    <a:solidFill>
                      <a:srgbClr val="7030A0"/>
                    </a:solidFill>
                  </a:tcPr>
                </a:tc>
              </a:tr>
              <a:tr h="463304">
                <a:tc rowSpan="2">
                  <a:txBody>
                    <a:bodyPr/>
                    <a:lstStyle/>
                    <a:p>
                      <a:pPr algn="ctr">
                        <a:lnSpc>
                          <a:spcPct val="150000"/>
                        </a:lnSpc>
                        <a:spcAft>
                          <a:spcPts val="0"/>
                        </a:spcAft>
                      </a:pPr>
                      <a:r>
                        <a:rPr lang="zh-CN" sz="1800" kern="0" dirty="0">
                          <a:solidFill>
                            <a:schemeClr val="tx1"/>
                          </a:solidFill>
                          <a:effectLst/>
                          <a:latin typeface="+mn-ea"/>
                          <a:ea typeface="+mn-ea"/>
                        </a:rPr>
                        <a:t>回归</a:t>
                      </a:r>
                      <a:endParaRPr lang="zh-CN" sz="1400" kern="100" dirty="0">
                        <a:solidFill>
                          <a:schemeClr val="tx1"/>
                        </a:solidFill>
                        <a:effectLst/>
                        <a:latin typeface="+mn-ea"/>
                        <a:ea typeface="+mn-ea"/>
                      </a:endParaRPr>
                    </a:p>
                    <a:p>
                      <a:pPr algn="ctr">
                        <a:lnSpc>
                          <a:spcPct val="150000"/>
                        </a:lnSpc>
                        <a:spcAft>
                          <a:spcPts val="0"/>
                        </a:spcAft>
                      </a:pPr>
                      <a:r>
                        <a:rPr lang="zh-CN" sz="1800" kern="0" dirty="0">
                          <a:solidFill>
                            <a:schemeClr val="tx1"/>
                          </a:solidFill>
                          <a:effectLst/>
                          <a:latin typeface="+mn-ea"/>
                          <a:ea typeface="+mn-ea"/>
                        </a:rPr>
                        <a:t>误差</a:t>
                      </a:r>
                      <a:endParaRPr lang="zh-CN" sz="14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lnSpc>
                          <a:spcPct val="115000"/>
                        </a:lnSpc>
                        <a:spcAft>
                          <a:spcPts val="1000"/>
                        </a:spcAft>
                        <a:tabLst>
                          <a:tab pos="228600" algn="dec"/>
                        </a:tabLst>
                      </a:pPr>
                      <a:r>
                        <a:rPr lang="zh-CN" sz="1800">
                          <a:solidFill>
                            <a:schemeClr val="tx1"/>
                          </a:solidFill>
                          <a:effectLst/>
                          <a:latin typeface="+mn-ea"/>
                          <a:ea typeface="+mn-ea"/>
                        </a:rPr>
                        <a:t>SSR</a:t>
                      </a:r>
                      <a:endParaRPr lang="zh-CN" sz="160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1</a:t>
                      </a:r>
                      <a:endParaRPr lang="zh-CN" sz="16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lnSpc>
                          <a:spcPct val="115000"/>
                        </a:lnSpc>
                        <a:spcAft>
                          <a:spcPts val="1000"/>
                        </a:spcAft>
                        <a:tabLst>
                          <a:tab pos="228600" algn="dec"/>
                        </a:tabLst>
                      </a:pPr>
                      <a:r>
                        <a:rPr lang="zh-CN" sz="1800">
                          <a:solidFill>
                            <a:schemeClr val="tx1"/>
                          </a:solidFill>
                          <a:effectLst/>
                          <a:latin typeface="+mn-ea"/>
                          <a:ea typeface="+mn-ea"/>
                        </a:rPr>
                        <a:t>SSR/1=MSR</a:t>
                      </a:r>
                      <a:endParaRPr lang="zh-CN" sz="1600">
                        <a:solidFill>
                          <a:schemeClr val="tx1"/>
                        </a:solidFill>
                        <a:effectLst/>
                        <a:latin typeface="+mn-ea"/>
                        <a:ea typeface="+mn-ea"/>
                        <a:cs typeface="Times New Roman"/>
                      </a:endParaRPr>
                    </a:p>
                  </a:txBody>
                  <a:tcPr marL="68580" marR="68580" marT="0" marB="0" anchor="ctr">
                    <a:solidFill>
                      <a:srgbClr val="92D050"/>
                    </a:solidFill>
                  </a:tcPr>
                </a:tc>
                <a:tc rowSpan="2">
                  <a:txBody>
                    <a:bodyPr/>
                    <a:lstStyle/>
                    <a:p>
                      <a:pPr algn="ctr">
                        <a:lnSpc>
                          <a:spcPct val="115000"/>
                        </a:lnSpc>
                        <a:spcAft>
                          <a:spcPts val="1000"/>
                        </a:spcAft>
                        <a:tabLst>
                          <a:tab pos="228600" algn="dec"/>
                        </a:tabLst>
                      </a:pPr>
                      <a:r>
                        <a:rPr lang="en-US" sz="1800" dirty="0">
                          <a:solidFill>
                            <a:schemeClr val="tx1"/>
                          </a:solidFill>
                          <a:effectLst/>
                          <a:latin typeface="+mn-ea"/>
                          <a:ea typeface="+mn-ea"/>
                        </a:rPr>
                        <a:t>MSR/MSE</a:t>
                      </a:r>
                      <a:endParaRPr lang="zh-CN" sz="1600" dirty="0">
                        <a:solidFill>
                          <a:schemeClr val="tx1"/>
                        </a:solidFill>
                        <a:effectLst/>
                        <a:latin typeface="+mn-ea"/>
                        <a:ea typeface="+mn-ea"/>
                        <a:cs typeface="Times New Roman"/>
                      </a:endParaRPr>
                    </a:p>
                  </a:txBody>
                  <a:tcPr marL="68580" marR="68580" marT="0" marB="0" anchor="ctr">
                    <a:solidFill>
                      <a:srgbClr val="92D050"/>
                    </a:solidFill>
                  </a:tcPr>
                </a:tc>
              </a:tr>
              <a:tr h="567279">
                <a:tc vMerge="1">
                  <a:txBody>
                    <a:bodyPr/>
                    <a:lstStyle/>
                    <a:p>
                      <a:endParaRPr lang="zh-CN" altLang="en-US"/>
                    </a:p>
                  </a:txBody>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SSE</a:t>
                      </a:r>
                      <a:endParaRPr lang="zh-CN" sz="16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n-2</a:t>
                      </a:r>
                      <a:endParaRPr lang="zh-CN" sz="16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SSE/(n-2)=MSE=</a:t>
                      </a:r>
                      <a:r>
                        <a:rPr lang="en-US" sz="1800" dirty="0">
                          <a:solidFill>
                            <a:schemeClr val="tx1"/>
                          </a:solidFill>
                          <a:effectLst/>
                          <a:latin typeface="+mn-ea"/>
                          <a:ea typeface="+mn-ea"/>
                        </a:rPr>
                        <a:t> </a:t>
                      </a:r>
                      <a:endParaRPr lang="zh-CN" sz="1600" dirty="0">
                        <a:solidFill>
                          <a:schemeClr val="tx1"/>
                        </a:solidFill>
                        <a:effectLst/>
                        <a:latin typeface="+mn-ea"/>
                        <a:ea typeface="+mn-ea"/>
                        <a:cs typeface="Times New Roman"/>
                      </a:endParaRPr>
                    </a:p>
                  </a:txBody>
                  <a:tcPr marL="68580" marR="68580" marT="0" marB="0" anchor="ctr">
                    <a:solidFill>
                      <a:srgbClr val="92D050"/>
                    </a:solidFill>
                  </a:tcPr>
                </a:tc>
                <a:tc vMerge="1">
                  <a:txBody>
                    <a:bodyPr/>
                    <a:lstStyle/>
                    <a:p>
                      <a:endParaRPr lang="zh-CN" altLang="en-US" dirty="0"/>
                    </a:p>
                  </a:txBody>
                  <a:tcPr/>
                </a:tc>
              </a:tr>
              <a:tr h="395057">
                <a:tc>
                  <a:txBody>
                    <a:bodyPr/>
                    <a:lstStyle/>
                    <a:p>
                      <a:pPr algn="ctr">
                        <a:spcAft>
                          <a:spcPts val="0"/>
                        </a:spcAft>
                      </a:pPr>
                      <a:r>
                        <a:rPr lang="zh-CN" sz="1800" kern="0" dirty="0">
                          <a:solidFill>
                            <a:schemeClr val="tx1"/>
                          </a:solidFill>
                          <a:effectLst/>
                          <a:latin typeface="+mn-ea"/>
                          <a:ea typeface="+mn-ea"/>
                        </a:rPr>
                        <a:t>总和</a:t>
                      </a:r>
                      <a:endParaRPr lang="zh-CN" sz="1400" kern="100" dirty="0">
                        <a:solidFill>
                          <a:schemeClr val="tx1"/>
                        </a:solidFill>
                        <a:effectLst/>
                        <a:latin typeface="+mn-ea"/>
                        <a:ea typeface="+mn-ea"/>
                        <a:cs typeface="Times New Roman"/>
                      </a:endParaRPr>
                    </a:p>
                  </a:txBody>
                  <a:tcPr marL="68580" marR="68580" marT="0" marB="0" anchor="ctr">
                    <a:solidFill>
                      <a:srgbClr val="FFC000"/>
                    </a:solidFill>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SST</a:t>
                      </a:r>
                      <a:endParaRPr lang="zh-CN" sz="1600" dirty="0">
                        <a:solidFill>
                          <a:schemeClr val="tx1"/>
                        </a:solidFill>
                        <a:effectLst/>
                        <a:latin typeface="+mn-ea"/>
                        <a:ea typeface="+mn-ea"/>
                        <a:cs typeface="Times New Roman"/>
                      </a:endParaRPr>
                    </a:p>
                  </a:txBody>
                  <a:tcPr marL="68580" marR="68580" marT="0" marB="0" anchor="ctr">
                    <a:solidFill>
                      <a:srgbClr val="FFC000"/>
                    </a:solidFill>
                  </a:tcPr>
                </a:tc>
                <a:tc>
                  <a:txBody>
                    <a:bodyPr/>
                    <a:lstStyle/>
                    <a:p>
                      <a:pPr algn="ctr">
                        <a:lnSpc>
                          <a:spcPct val="115000"/>
                        </a:lnSpc>
                        <a:spcAft>
                          <a:spcPts val="1000"/>
                        </a:spcAft>
                        <a:tabLst>
                          <a:tab pos="228600" algn="dec"/>
                        </a:tabLst>
                      </a:pPr>
                      <a:r>
                        <a:rPr lang="zh-CN" sz="1800" dirty="0">
                          <a:solidFill>
                            <a:schemeClr val="tx1"/>
                          </a:solidFill>
                          <a:effectLst/>
                          <a:latin typeface="+mn-ea"/>
                          <a:ea typeface="+mn-ea"/>
                        </a:rPr>
                        <a:t>n-1</a:t>
                      </a:r>
                      <a:endParaRPr lang="zh-CN" sz="1600" dirty="0">
                        <a:solidFill>
                          <a:schemeClr val="tx1"/>
                        </a:solidFill>
                        <a:effectLst/>
                        <a:latin typeface="+mn-ea"/>
                        <a:ea typeface="+mn-ea"/>
                        <a:cs typeface="Times New Roman"/>
                      </a:endParaRPr>
                    </a:p>
                  </a:txBody>
                  <a:tcPr marL="68580" marR="68580" marT="0" marB="0" anchor="ctr">
                    <a:solidFill>
                      <a:srgbClr val="FFC000"/>
                    </a:solidFill>
                  </a:tcPr>
                </a:tc>
                <a:tc>
                  <a:txBody>
                    <a:bodyPr/>
                    <a:lstStyle/>
                    <a:p>
                      <a:pPr algn="ctr">
                        <a:lnSpc>
                          <a:spcPct val="115000"/>
                        </a:lnSpc>
                        <a:spcAft>
                          <a:spcPts val="1000"/>
                        </a:spcAft>
                        <a:tabLst>
                          <a:tab pos="228600" algn="dec"/>
                        </a:tabLst>
                      </a:pPr>
                      <a:r>
                        <a:rPr lang="en-US" sz="1800" dirty="0">
                          <a:solidFill>
                            <a:schemeClr val="tx1"/>
                          </a:solidFill>
                          <a:effectLst/>
                          <a:latin typeface="+mn-ea"/>
                          <a:ea typeface="+mn-ea"/>
                        </a:rPr>
                        <a:t> </a:t>
                      </a:r>
                      <a:endParaRPr lang="zh-CN" sz="1600" dirty="0">
                        <a:solidFill>
                          <a:schemeClr val="tx1"/>
                        </a:solidFill>
                        <a:effectLst/>
                        <a:latin typeface="+mn-ea"/>
                        <a:ea typeface="+mn-ea"/>
                        <a:cs typeface="Times New Roman"/>
                      </a:endParaRPr>
                    </a:p>
                  </a:txBody>
                  <a:tcPr marL="68580" marR="68580" marT="0" marB="0" anchor="ctr">
                    <a:solidFill>
                      <a:srgbClr val="FFC000"/>
                    </a:solidFill>
                  </a:tcPr>
                </a:tc>
                <a:tc>
                  <a:txBody>
                    <a:bodyPr/>
                    <a:lstStyle/>
                    <a:p>
                      <a:pPr>
                        <a:lnSpc>
                          <a:spcPct val="115000"/>
                        </a:lnSpc>
                        <a:spcAft>
                          <a:spcPts val="1000"/>
                        </a:spcAft>
                        <a:tabLst>
                          <a:tab pos="228600" algn="dec"/>
                        </a:tabLst>
                      </a:pPr>
                      <a:r>
                        <a:rPr lang="en-US" sz="1800" dirty="0">
                          <a:solidFill>
                            <a:schemeClr val="tx1"/>
                          </a:solidFill>
                          <a:effectLst/>
                          <a:latin typeface="+mn-ea"/>
                          <a:ea typeface="+mn-ea"/>
                        </a:rPr>
                        <a:t> </a:t>
                      </a:r>
                      <a:endParaRPr lang="zh-CN" sz="1600" dirty="0">
                        <a:solidFill>
                          <a:schemeClr val="tx1"/>
                        </a:solidFill>
                        <a:effectLst/>
                        <a:latin typeface="+mn-ea"/>
                        <a:ea typeface="+mn-ea"/>
                        <a:cs typeface="Times New Roman"/>
                      </a:endParaRPr>
                    </a:p>
                  </a:txBody>
                  <a:tcPr marL="68580" marR="68580" marT="0" marB="0">
                    <a:solidFill>
                      <a:srgbClr val="FFC000"/>
                    </a:solidFill>
                  </a:tcPr>
                </a:tc>
              </a:tr>
            </a:tbl>
          </a:graphicData>
        </a:graphic>
      </p:graphicFrame>
      <p:graphicFrame>
        <p:nvGraphicFramePr>
          <p:cNvPr id="18" name="对象 17"/>
          <p:cNvGraphicFramePr>
            <a:graphicFrameLocks noChangeAspect="1"/>
          </p:cNvGraphicFramePr>
          <p:nvPr>
            <p:extLst>
              <p:ext uri="{D42A27DB-BD31-4B8C-83A1-F6EECF244321}">
                <p14:modId xmlns:p14="http://schemas.microsoft.com/office/powerpoint/2010/main" val="3119252107"/>
              </p:ext>
            </p:extLst>
          </p:nvPr>
        </p:nvGraphicFramePr>
        <p:xfrm>
          <a:off x="6948264" y="3573016"/>
          <a:ext cx="360040" cy="425574"/>
        </p:xfrm>
        <a:graphic>
          <a:graphicData uri="http://schemas.openxmlformats.org/presentationml/2006/ole">
            <mc:AlternateContent xmlns:mc="http://schemas.openxmlformats.org/markup-compatibility/2006">
              <mc:Choice xmlns:v="urn:schemas-microsoft-com:vml" Requires="v">
                <p:oleObj spid="_x0000_s9228" name="Equation" r:id="rId3" imgW="203024" imgH="215713" progId="Equation.DSMT4">
                  <p:embed/>
                </p:oleObj>
              </mc:Choice>
              <mc:Fallback>
                <p:oleObj name="Equation" r:id="rId3" imgW="203024" imgH="215713"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3573016"/>
                        <a:ext cx="360040" cy="425574"/>
                      </a:xfrm>
                      <a:prstGeom prst="rect">
                        <a:avLst/>
                      </a:prstGeom>
                      <a:noFill/>
                    </p:spPr>
                  </p:pic>
                </p:oleObj>
              </mc:Fallback>
            </mc:AlternateContent>
          </a:graphicData>
        </a:graphic>
      </p:graphicFrame>
      <p:sp>
        <p:nvSpPr>
          <p:cNvPr id="19" name="副标题 2"/>
          <p:cNvSpPr txBox="1">
            <a:spLocks/>
          </p:cNvSpPr>
          <p:nvPr/>
        </p:nvSpPr>
        <p:spPr>
          <a:xfrm>
            <a:off x="395536" y="4743096"/>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dirty="0" smtClean="0">
                <a:solidFill>
                  <a:schemeClr val="tx1"/>
                </a:solidFill>
                <a:latin typeface="+mn-ea"/>
              </a:rPr>
              <a:t>检验程序：</a:t>
            </a:r>
            <a:endParaRPr lang="zh-CN" altLang="zh-CN" sz="2600" dirty="0">
              <a:solidFill>
                <a:schemeClr val="tx1"/>
              </a:solidFill>
              <a:latin typeface="+mn-ea"/>
            </a:endParaRPr>
          </a:p>
        </p:txBody>
      </p:sp>
      <p:pic>
        <p:nvPicPr>
          <p:cNvPr id="9219" name="Picture 3" descr="C:\Users\Administrator\Documents\Tencent Files\1060123769\Image\C2C\9]J~9G8F{9F2PQ8S1RA{G14.png"/>
          <p:cNvPicPr>
            <a:picLocks noChangeAspect="1" noChangeArrowheads="1"/>
          </p:cNvPicPr>
          <p:nvPr/>
        </p:nvPicPr>
        <p:blipFill>
          <a:blip r:embed="rId5">
            <a:extLst>
              <a:ext uri="{BEBA8EAE-BF5A-486C-A8C5-ECC9F3942E4B}">
                <a14:imgProps xmlns:a14="http://schemas.microsoft.com/office/drawing/2010/main">
                  <a14:imgLayer r:embed="rId6">
                    <a14:imgEffect>
                      <a14:artisticPhotocopy/>
                    </a14:imgEffect>
                  </a14:imgLayer>
                </a14:imgProps>
              </a:ext>
              <a:ext uri="{28A0092B-C50C-407E-A947-70E740481C1C}">
                <a14:useLocalDpi xmlns:a14="http://schemas.microsoft.com/office/drawing/2010/main" val="0"/>
              </a:ext>
            </a:extLst>
          </a:blip>
          <a:srcRect/>
          <a:stretch>
            <a:fillRect/>
          </a:stretch>
        </p:blipFill>
        <p:spPr bwMode="auto">
          <a:xfrm>
            <a:off x="2195736" y="5192645"/>
            <a:ext cx="5814696"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56766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inVertical)">
                                      <p:cBhvr>
                                        <p:cTn id="13" dur="500"/>
                                        <p:tgtEl>
                                          <p:spTgt spid="17"/>
                                        </p:tgtEl>
                                      </p:cBhvr>
                                    </p:animEffect>
                                  </p:childTnLst>
                                </p:cTn>
                              </p:par>
                              <p:par>
                                <p:cTn id="14" presetID="16" presetClass="entr" presetSubtype="2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heel(1)">
                                      <p:cBhvr>
                                        <p:cTn id="21" dur="20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9219"/>
                                        </p:tgtEl>
                                        <p:attrNameLst>
                                          <p:attrName>style.visibility</p:attrName>
                                        </p:attrNameLst>
                                      </p:cBhvr>
                                      <p:to>
                                        <p:strVal val="visible"/>
                                      </p:to>
                                    </p:set>
                                    <p:animEffect transition="in" filter="randombar(horizontal)">
                                      <p:cBhvr>
                                        <p:cTn id="26"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副标题 2"/>
          <p:cNvSpPr txBox="1">
            <a:spLocks/>
          </p:cNvSpPr>
          <p:nvPr/>
        </p:nvSpPr>
        <p:spPr>
          <a:xfrm>
            <a:off x="389608" y="590544"/>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dirty="0" smtClean="0">
                <a:solidFill>
                  <a:schemeClr val="tx1"/>
                </a:solidFill>
                <a:latin typeface="+mn-ea"/>
              </a:rPr>
              <a:t>检验程序：</a:t>
            </a:r>
            <a:endParaRPr lang="zh-CN" altLang="zh-CN" sz="2600" dirty="0">
              <a:solidFill>
                <a:schemeClr val="tx1"/>
              </a:solidFill>
              <a:latin typeface="+mn-ea"/>
            </a:endParaRPr>
          </a:p>
        </p:txBody>
      </p:sp>
      <p:pic>
        <p:nvPicPr>
          <p:cNvPr id="10241" name="Picture 1" descr="C:\Users\Administrator\Documents\Tencent Files\1060123769\Image\C2C\OW3M38K47ZI5%5V@H7)Z@_Q.png"/>
          <p:cNvPicPr>
            <a:picLocks noChangeAspect="1" noChangeArrowheads="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47664" y="1114205"/>
            <a:ext cx="6048672" cy="1260040"/>
          </a:xfrm>
          <a:prstGeom prst="rect">
            <a:avLst/>
          </a:prstGeom>
          <a:noFill/>
          <a:extLst>
            <a:ext uri="{909E8E84-426E-40DD-AFC4-6F175D3DCCD1}">
              <a14:hiddenFill xmlns:a14="http://schemas.microsoft.com/office/drawing/2010/main">
                <a:solidFill>
                  <a:srgbClr val="FFFFFF"/>
                </a:solidFill>
              </a14:hiddenFill>
            </a:ext>
          </a:extLst>
        </p:spPr>
      </p:pic>
      <p:sp>
        <p:nvSpPr>
          <p:cNvPr id="23" name="副标题 2"/>
          <p:cNvSpPr txBox="1">
            <a:spLocks/>
          </p:cNvSpPr>
          <p:nvPr/>
        </p:nvSpPr>
        <p:spPr>
          <a:xfrm>
            <a:off x="234321" y="2516110"/>
            <a:ext cx="8568951" cy="576064"/>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l"/>
            </a:pPr>
            <a:r>
              <a:rPr lang="zh-CN" altLang="en-US" sz="2600" dirty="0" smtClean="0">
                <a:solidFill>
                  <a:schemeClr val="tx1"/>
                </a:solidFill>
                <a:latin typeface="+mn-ea"/>
              </a:rPr>
              <a:t>检验统计量</a:t>
            </a:r>
            <a:r>
              <a:rPr lang="en-US" altLang="zh-CN" sz="2600" dirty="0" smtClean="0">
                <a:solidFill>
                  <a:schemeClr val="tx1"/>
                </a:solidFill>
                <a:latin typeface="+mn-ea"/>
              </a:rPr>
              <a:t>---t</a:t>
            </a:r>
            <a:r>
              <a:rPr lang="zh-CN" altLang="en-US" sz="2600" dirty="0" smtClean="0">
                <a:solidFill>
                  <a:schemeClr val="tx1"/>
                </a:solidFill>
                <a:latin typeface="+mn-ea"/>
              </a:rPr>
              <a:t>检验</a:t>
            </a:r>
            <a:endParaRPr lang="en-US" altLang="zh-CN" sz="2600" dirty="0" smtClean="0">
              <a:solidFill>
                <a:schemeClr val="tx1"/>
              </a:solidFill>
              <a:latin typeface="+mn-ea"/>
            </a:endParaRPr>
          </a:p>
        </p:txBody>
      </p:sp>
      <p:pic>
        <p:nvPicPr>
          <p:cNvPr id="10242" name="Picture 2" descr="C:\Users\Administrator\Documents\Tencent Files\1060123769\Image\C2C\KO9}X{7DA$ZNCC65I)1ZCWV.png"/>
          <p:cNvPicPr>
            <a:picLocks noChangeAspect="1" noChangeArrowheads="1"/>
          </p:cNvPicPr>
          <p:nvPr/>
        </p:nvPicPr>
        <p:blipFill>
          <a:blip r:embed="rId4">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47664" y="3092174"/>
            <a:ext cx="6048672" cy="2884310"/>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389608" y="6222705"/>
            <a:ext cx="7634269" cy="492443"/>
          </a:xfrm>
          <a:prstGeom prst="rect">
            <a:avLst/>
          </a:prstGeom>
        </p:spPr>
        <p:txBody>
          <a:bodyPr wrap="square">
            <a:spAutoFit/>
          </a:bodyPr>
          <a:lstStyle/>
          <a:p>
            <a:r>
              <a:rPr lang="zh-CN" altLang="zh-CN" sz="2600" dirty="0">
                <a:latin typeface="+mn-ea"/>
              </a:rPr>
              <a:t>在一元线性回归中，</a:t>
            </a:r>
            <a:r>
              <a:rPr lang="en-US" altLang="zh-CN" sz="2600" dirty="0">
                <a:solidFill>
                  <a:srgbClr val="FF0000"/>
                </a:solidFill>
                <a:latin typeface="+mn-ea"/>
              </a:rPr>
              <a:t>F</a:t>
            </a:r>
            <a:r>
              <a:rPr lang="zh-CN" altLang="zh-CN" sz="2600" dirty="0">
                <a:solidFill>
                  <a:srgbClr val="FF0000"/>
                </a:solidFill>
                <a:latin typeface="+mn-ea"/>
              </a:rPr>
              <a:t>检验与</a:t>
            </a:r>
            <a:r>
              <a:rPr lang="en-US" altLang="zh-CN" sz="2600" dirty="0">
                <a:solidFill>
                  <a:srgbClr val="FF0000"/>
                </a:solidFill>
                <a:latin typeface="+mn-ea"/>
              </a:rPr>
              <a:t>t</a:t>
            </a:r>
            <a:r>
              <a:rPr lang="zh-CN" altLang="zh-CN" sz="2600" dirty="0">
                <a:solidFill>
                  <a:srgbClr val="FF0000"/>
                </a:solidFill>
                <a:latin typeface="+mn-ea"/>
              </a:rPr>
              <a:t>检验的零假设相同</a:t>
            </a:r>
            <a:endParaRPr lang="zh-CN" altLang="en-US" sz="2600" dirty="0">
              <a:solidFill>
                <a:srgbClr val="FF0000"/>
              </a:solidFill>
              <a:latin typeface="+mn-ea"/>
            </a:endParaRPr>
          </a:p>
        </p:txBody>
      </p:sp>
      <p:sp>
        <p:nvSpPr>
          <p:cNvPr id="7"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074671560"/>
              </p:ext>
            </p:extLst>
          </p:nvPr>
        </p:nvGraphicFramePr>
        <p:xfrm>
          <a:off x="7452320" y="6222705"/>
          <a:ext cx="1440160" cy="379572"/>
        </p:xfrm>
        <a:graphic>
          <a:graphicData uri="http://schemas.openxmlformats.org/presentationml/2006/ole">
            <mc:AlternateContent xmlns:mc="http://schemas.openxmlformats.org/markup-compatibility/2006">
              <mc:Choice xmlns:v="urn:schemas-microsoft-com:vml" Requires="v">
                <p:oleObj spid="_x0000_s10256" name="Equation" r:id="rId5" imgW="787058" imgH="266584" progId="Equation.DSMT4">
                  <p:embed/>
                </p:oleObj>
              </mc:Choice>
              <mc:Fallback>
                <p:oleObj name="Equation" r:id="rId5" imgW="787058" imgH="266584"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2320" y="6222705"/>
                        <a:ext cx="1440160" cy="379572"/>
                      </a:xfrm>
                      <a:prstGeom prst="rect">
                        <a:avLst/>
                      </a:prstGeom>
                      <a:noFill/>
                    </p:spPr>
                  </p:pic>
                </p:oleObj>
              </mc:Fallback>
            </mc:AlternateContent>
          </a:graphicData>
        </a:graphic>
      </p:graphicFrame>
    </p:spTree>
    <p:extLst>
      <p:ext uri="{BB962C8B-B14F-4D97-AF65-F5344CB8AC3E}">
        <p14:creationId xmlns:p14="http://schemas.microsoft.com/office/powerpoint/2010/main" val="7507090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41"/>
                                        </p:tgtEl>
                                        <p:attrNameLst>
                                          <p:attrName>style.visibility</p:attrName>
                                        </p:attrNameLst>
                                      </p:cBhvr>
                                      <p:to>
                                        <p:strVal val="visible"/>
                                      </p:to>
                                    </p:set>
                                    <p:animEffect transition="in" filter="barn(inVertical)">
                                      <p:cBhvr>
                                        <p:cTn id="12" dur="500"/>
                                        <p:tgtEl>
                                          <p:spTgt spid="1024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circle(in)">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242"/>
                                        </p:tgtEl>
                                        <p:attrNameLst>
                                          <p:attrName>style.visibility</p:attrName>
                                        </p:attrNameLst>
                                      </p:cBhvr>
                                      <p:to>
                                        <p:strVal val="visible"/>
                                      </p:to>
                                    </p:set>
                                    <p:animEffect transition="in" filter="randombar(horizontal)">
                                      <p:cBhvr>
                                        <p:cTn id="22" dur="500"/>
                                        <p:tgtEl>
                                          <p:spTgt spid="10242"/>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80">
                                          <p:stCondLst>
                                            <p:cond delay="0"/>
                                          </p:stCondLst>
                                        </p:cTn>
                                        <p:tgtEl>
                                          <p:spTgt spid="6"/>
                                        </p:tgtEl>
                                      </p:cBhvr>
                                    </p:animEffect>
                                    <p:anim calcmode="lin" valueType="num">
                                      <p:cBhvr>
                                        <p:cTn id="2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3" dur="26">
                                          <p:stCondLst>
                                            <p:cond delay="650"/>
                                          </p:stCondLst>
                                        </p:cTn>
                                        <p:tgtEl>
                                          <p:spTgt spid="6"/>
                                        </p:tgtEl>
                                      </p:cBhvr>
                                      <p:to x="100000" y="60000"/>
                                    </p:animScale>
                                    <p:animScale>
                                      <p:cBhvr>
                                        <p:cTn id="34" dur="166" decel="50000">
                                          <p:stCondLst>
                                            <p:cond delay="676"/>
                                          </p:stCondLst>
                                        </p:cTn>
                                        <p:tgtEl>
                                          <p:spTgt spid="6"/>
                                        </p:tgtEl>
                                      </p:cBhvr>
                                      <p:to x="100000" y="100000"/>
                                    </p:animScale>
                                    <p:animScale>
                                      <p:cBhvr>
                                        <p:cTn id="35" dur="26">
                                          <p:stCondLst>
                                            <p:cond delay="1312"/>
                                          </p:stCondLst>
                                        </p:cTn>
                                        <p:tgtEl>
                                          <p:spTgt spid="6"/>
                                        </p:tgtEl>
                                      </p:cBhvr>
                                      <p:to x="100000" y="80000"/>
                                    </p:animScale>
                                    <p:animScale>
                                      <p:cBhvr>
                                        <p:cTn id="36" dur="166" decel="50000">
                                          <p:stCondLst>
                                            <p:cond delay="1338"/>
                                          </p:stCondLst>
                                        </p:cTn>
                                        <p:tgtEl>
                                          <p:spTgt spid="6"/>
                                        </p:tgtEl>
                                      </p:cBhvr>
                                      <p:to x="100000" y="100000"/>
                                    </p:animScale>
                                    <p:animScale>
                                      <p:cBhvr>
                                        <p:cTn id="37" dur="26">
                                          <p:stCondLst>
                                            <p:cond delay="1642"/>
                                          </p:stCondLst>
                                        </p:cTn>
                                        <p:tgtEl>
                                          <p:spTgt spid="6"/>
                                        </p:tgtEl>
                                      </p:cBhvr>
                                      <p:to x="100000" y="90000"/>
                                    </p:animScale>
                                    <p:animScale>
                                      <p:cBhvr>
                                        <p:cTn id="38" dur="166" decel="50000">
                                          <p:stCondLst>
                                            <p:cond delay="1668"/>
                                          </p:stCondLst>
                                        </p:cTn>
                                        <p:tgtEl>
                                          <p:spTgt spid="6"/>
                                        </p:tgtEl>
                                      </p:cBhvr>
                                      <p:to x="100000" y="100000"/>
                                    </p:animScale>
                                    <p:animScale>
                                      <p:cBhvr>
                                        <p:cTn id="39" dur="26">
                                          <p:stCondLst>
                                            <p:cond delay="1808"/>
                                          </p:stCondLst>
                                        </p:cTn>
                                        <p:tgtEl>
                                          <p:spTgt spid="6"/>
                                        </p:tgtEl>
                                      </p:cBhvr>
                                      <p:to x="100000" y="95000"/>
                                    </p:animScale>
                                    <p:animScale>
                                      <p:cBhvr>
                                        <p:cTn id="40" dur="166" decel="50000">
                                          <p:stCondLst>
                                            <p:cond delay="1834"/>
                                          </p:stCondLst>
                                        </p:cTn>
                                        <p:tgtEl>
                                          <p:spTgt spid="6"/>
                                        </p:tgtEl>
                                      </p:cBhvr>
                                      <p:to x="100000" y="100000"/>
                                    </p:animScale>
                                  </p:childTnLst>
                                </p:cTn>
                              </p:par>
                              <p:par>
                                <p:cTn id="41" presetID="26"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80">
                                          <p:stCondLst>
                                            <p:cond delay="0"/>
                                          </p:stCondLst>
                                        </p:cTn>
                                        <p:tgtEl>
                                          <p:spTgt spid="10"/>
                                        </p:tgtEl>
                                      </p:cBhvr>
                                    </p:animEffect>
                                    <p:anim calcmode="lin" valueType="num">
                                      <p:cBhvr>
                                        <p:cTn id="4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9" dur="26">
                                          <p:stCondLst>
                                            <p:cond delay="650"/>
                                          </p:stCondLst>
                                        </p:cTn>
                                        <p:tgtEl>
                                          <p:spTgt spid="10"/>
                                        </p:tgtEl>
                                      </p:cBhvr>
                                      <p:to x="100000" y="60000"/>
                                    </p:animScale>
                                    <p:animScale>
                                      <p:cBhvr>
                                        <p:cTn id="50" dur="166" decel="50000">
                                          <p:stCondLst>
                                            <p:cond delay="676"/>
                                          </p:stCondLst>
                                        </p:cTn>
                                        <p:tgtEl>
                                          <p:spTgt spid="10"/>
                                        </p:tgtEl>
                                      </p:cBhvr>
                                      <p:to x="100000" y="100000"/>
                                    </p:animScale>
                                    <p:animScale>
                                      <p:cBhvr>
                                        <p:cTn id="51" dur="26">
                                          <p:stCondLst>
                                            <p:cond delay="1312"/>
                                          </p:stCondLst>
                                        </p:cTn>
                                        <p:tgtEl>
                                          <p:spTgt spid="10"/>
                                        </p:tgtEl>
                                      </p:cBhvr>
                                      <p:to x="100000" y="80000"/>
                                    </p:animScale>
                                    <p:animScale>
                                      <p:cBhvr>
                                        <p:cTn id="52" dur="166" decel="50000">
                                          <p:stCondLst>
                                            <p:cond delay="1338"/>
                                          </p:stCondLst>
                                        </p:cTn>
                                        <p:tgtEl>
                                          <p:spTgt spid="10"/>
                                        </p:tgtEl>
                                      </p:cBhvr>
                                      <p:to x="100000" y="100000"/>
                                    </p:animScale>
                                    <p:animScale>
                                      <p:cBhvr>
                                        <p:cTn id="53" dur="26">
                                          <p:stCondLst>
                                            <p:cond delay="1642"/>
                                          </p:stCondLst>
                                        </p:cTn>
                                        <p:tgtEl>
                                          <p:spTgt spid="10"/>
                                        </p:tgtEl>
                                      </p:cBhvr>
                                      <p:to x="100000" y="90000"/>
                                    </p:animScale>
                                    <p:animScale>
                                      <p:cBhvr>
                                        <p:cTn id="54" dur="166" decel="50000">
                                          <p:stCondLst>
                                            <p:cond delay="1668"/>
                                          </p:stCondLst>
                                        </p:cTn>
                                        <p:tgtEl>
                                          <p:spTgt spid="10"/>
                                        </p:tgtEl>
                                      </p:cBhvr>
                                      <p:to x="100000" y="100000"/>
                                    </p:animScale>
                                    <p:animScale>
                                      <p:cBhvr>
                                        <p:cTn id="55" dur="26">
                                          <p:stCondLst>
                                            <p:cond delay="1808"/>
                                          </p:stCondLst>
                                        </p:cTn>
                                        <p:tgtEl>
                                          <p:spTgt spid="10"/>
                                        </p:tgtEl>
                                      </p:cBhvr>
                                      <p:to x="100000" y="95000"/>
                                    </p:animScale>
                                    <p:animScale>
                                      <p:cBhvr>
                                        <p:cTn id="56"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a:xfrm>
            <a:off x="487032" y="1556792"/>
            <a:ext cx="8261432"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某</a:t>
            </a:r>
            <a:r>
              <a:rPr lang="zh-CN" altLang="zh-CN" sz="2600" dirty="0">
                <a:solidFill>
                  <a:schemeClr val="tx1"/>
                </a:solidFill>
              </a:rPr>
              <a:t>产品的合格率会随着温度的增加而降低，经实验获得如下数据：</a:t>
            </a:r>
          </a:p>
        </p:txBody>
      </p:sp>
      <p:sp>
        <p:nvSpPr>
          <p:cNvPr id="8" name="流程图: 资料带 5"/>
          <p:cNvSpPr>
            <a:spLocks noChangeArrowheads="1"/>
          </p:cNvSpPr>
          <p:nvPr/>
        </p:nvSpPr>
        <p:spPr bwMode="auto">
          <a:xfrm>
            <a:off x="495912" y="757323"/>
            <a:ext cx="1873250" cy="647700"/>
          </a:xfrm>
          <a:prstGeom prst="flowChartPunchedTape">
            <a:avLst/>
          </a:prstGeom>
          <a:solidFill>
            <a:srgbClr val="FF0000"/>
          </a:solidFill>
          <a:ln w="9525" algn="ctr">
            <a:solidFill>
              <a:schemeClr val="tx1"/>
            </a:solidFill>
            <a:round/>
            <a:headEnd/>
            <a:tailEnd/>
          </a:ln>
        </p:spPr>
        <p:txBody>
          <a:bodyPr/>
          <a:lstStyle/>
          <a:p>
            <a:r>
              <a:rPr lang="zh-CN" altLang="en-US" sz="2800" dirty="0" smtClean="0">
                <a:latin typeface="楷体" pitchFamily="49" charset="-122"/>
                <a:ea typeface="楷体" pitchFamily="49" charset="-122"/>
              </a:rPr>
              <a:t>思考：</a:t>
            </a:r>
            <a:endParaRPr lang="zh-CN" altLang="en-US" sz="2800" dirty="0">
              <a:latin typeface="楷体" pitchFamily="49" charset="-122"/>
              <a:ea typeface="楷体" pitchFamily="49" charset="-122"/>
            </a:endParaRPr>
          </a:p>
        </p:txBody>
      </p:sp>
      <p:graphicFrame>
        <p:nvGraphicFramePr>
          <p:cNvPr id="6" name="表格 5"/>
          <p:cNvGraphicFramePr>
            <a:graphicFrameLocks noGrp="1"/>
          </p:cNvGraphicFramePr>
          <p:nvPr>
            <p:extLst>
              <p:ext uri="{D42A27DB-BD31-4B8C-83A1-F6EECF244321}">
                <p14:modId xmlns:p14="http://schemas.microsoft.com/office/powerpoint/2010/main" val="1235929975"/>
              </p:ext>
            </p:extLst>
          </p:nvPr>
        </p:nvGraphicFramePr>
        <p:xfrm>
          <a:off x="611191" y="2520482"/>
          <a:ext cx="7921619" cy="914400"/>
        </p:xfrm>
        <a:graphic>
          <a:graphicData uri="http://schemas.openxmlformats.org/drawingml/2006/table">
            <a:tbl>
              <a:tblPr firstRow="1" firstCol="1" bandRow="1">
                <a:tableStyleId>{5C22544A-7EE6-4342-B048-85BDC9FD1C3A}</a:tableStyleId>
              </a:tblPr>
              <a:tblGrid>
                <a:gridCol w="1553580"/>
                <a:gridCol w="679037"/>
                <a:gridCol w="686166"/>
                <a:gridCol w="833806"/>
                <a:gridCol w="833806"/>
                <a:gridCol w="833806"/>
                <a:gridCol w="833806"/>
                <a:gridCol w="833806"/>
                <a:gridCol w="833806"/>
              </a:tblGrid>
              <a:tr h="288290">
                <a:tc>
                  <a:txBody>
                    <a:bodyPr/>
                    <a:lstStyle/>
                    <a:p>
                      <a:pPr algn="ctr">
                        <a:lnSpc>
                          <a:spcPct val="150000"/>
                        </a:lnSpc>
                        <a:spcAft>
                          <a:spcPts val="0"/>
                        </a:spcAft>
                      </a:pPr>
                      <a:r>
                        <a:rPr lang="zh-CN" sz="2000" b="0" kern="0" dirty="0">
                          <a:solidFill>
                            <a:schemeClr val="tx1"/>
                          </a:solidFill>
                          <a:effectLst/>
                          <a:latin typeface="+mn-ea"/>
                          <a:ea typeface="+mn-ea"/>
                        </a:rPr>
                        <a:t>温度（</a:t>
                      </a:r>
                      <a:r>
                        <a:rPr lang="en-US" sz="2000" b="0" kern="0" dirty="0">
                          <a:solidFill>
                            <a:schemeClr val="tx1"/>
                          </a:solidFill>
                          <a:effectLst/>
                          <a:latin typeface="+mn-ea"/>
                          <a:ea typeface="+mn-ea"/>
                        </a:rPr>
                        <a:t>F</a:t>
                      </a:r>
                      <a:r>
                        <a:rPr lang="zh-CN" sz="2000" b="0" kern="0" dirty="0">
                          <a:solidFill>
                            <a:schemeClr val="tx1"/>
                          </a:solidFill>
                          <a:effectLst/>
                          <a:latin typeface="+mn-ea"/>
                          <a:ea typeface="+mn-ea"/>
                        </a:rPr>
                        <a:t>）</a:t>
                      </a:r>
                      <a:endParaRPr lang="zh-CN" sz="1600" b="0" kern="100" dirty="0">
                        <a:solidFill>
                          <a:schemeClr val="tx1"/>
                        </a:solidFill>
                        <a:effectLst/>
                        <a:latin typeface="+mn-ea"/>
                        <a:ea typeface="+mn-ea"/>
                        <a:cs typeface="Times New Roman"/>
                      </a:endParaRPr>
                    </a:p>
                  </a:txBody>
                  <a:tcPr marL="68580" marR="68580" marT="0" marB="0" anchor="ctr">
                    <a:solidFill>
                      <a:schemeClr val="accent4">
                        <a:lumMod val="75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190</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191</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193</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195</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198</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187</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199</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200</a:t>
                      </a:r>
                      <a:endParaRPr lang="zh-CN" sz="1600" b="0" kern="100" dirty="0">
                        <a:solidFill>
                          <a:schemeClr val="tx1"/>
                        </a:solidFill>
                        <a:effectLst/>
                        <a:latin typeface="+mn-ea"/>
                        <a:ea typeface="+mn-ea"/>
                        <a:cs typeface="Times New Roman"/>
                      </a:endParaRPr>
                    </a:p>
                  </a:txBody>
                  <a:tcPr marL="68580" marR="68580" marT="0" marB="0" anchor="ctr">
                    <a:solidFill>
                      <a:schemeClr val="accent2">
                        <a:lumMod val="40000"/>
                        <a:lumOff val="60000"/>
                      </a:schemeClr>
                    </a:solidFill>
                  </a:tcPr>
                </a:tc>
              </a:tr>
              <a:tr h="288290">
                <a:tc>
                  <a:txBody>
                    <a:bodyPr/>
                    <a:lstStyle/>
                    <a:p>
                      <a:pPr algn="ctr">
                        <a:lnSpc>
                          <a:spcPct val="150000"/>
                        </a:lnSpc>
                        <a:spcAft>
                          <a:spcPts val="0"/>
                        </a:spcAft>
                      </a:pPr>
                      <a:r>
                        <a:rPr lang="zh-CN" sz="2000" b="0" kern="0" dirty="0">
                          <a:solidFill>
                            <a:schemeClr val="tx1"/>
                          </a:solidFill>
                          <a:effectLst/>
                          <a:latin typeface="+mn-ea"/>
                          <a:ea typeface="+mn-ea"/>
                        </a:rPr>
                        <a:t>合格率（</a:t>
                      </a:r>
                      <a:r>
                        <a:rPr lang="en-US" sz="2000" b="0" kern="0" dirty="0">
                          <a:solidFill>
                            <a:schemeClr val="tx1"/>
                          </a:solidFill>
                          <a:effectLst/>
                          <a:latin typeface="+mn-ea"/>
                          <a:ea typeface="+mn-ea"/>
                        </a:rPr>
                        <a:t>%</a:t>
                      </a:r>
                      <a:r>
                        <a:rPr lang="zh-CN" sz="2000" b="0" kern="0" dirty="0">
                          <a:solidFill>
                            <a:schemeClr val="tx1"/>
                          </a:solidFill>
                          <a:effectLst/>
                          <a:latin typeface="+mn-ea"/>
                          <a:ea typeface="+mn-ea"/>
                        </a:rPr>
                        <a:t>）</a:t>
                      </a:r>
                      <a:endParaRPr lang="zh-CN" sz="1600" b="0" kern="100" dirty="0">
                        <a:solidFill>
                          <a:schemeClr val="tx1"/>
                        </a:solidFill>
                        <a:effectLst/>
                        <a:latin typeface="+mn-ea"/>
                        <a:ea typeface="+mn-ea"/>
                        <a:cs typeface="Times New Roman"/>
                      </a:endParaRPr>
                    </a:p>
                  </a:txBody>
                  <a:tcPr marL="68580" marR="68580" marT="0" marB="0" anchor="ctr">
                    <a:solidFill>
                      <a:schemeClr val="accent4">
                        <a:lumMod val="75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88</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88</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86</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85</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83</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89</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84</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c>
                  <a:txBody>
                    <a:bodyPr/>
                    <a:lstStyle/>
                    <a:p>
                      <a:pPr algn="ctr">
                        <a:lnSpc>
                          <a:spcPct val="150000"/>
                        </a:lnSpc>
                        <a:spcAft>
                          <a:spcPts val="0"/>
                        </a:spcAft>
                      </a:pPr>
                      <a:r>
                        <a:rPr lang="en-US" sz="2000" b="0" kern="0" dirty="0">
                          <a:solidFill>
                            <a:schemeClr val="tx1"/>
                          </a:solidFill>
                          <a:effectLst/>
                          <a:latin typeface="+mn-ea"/>
                          <a:ea typeface="+mn-ea"/>
                        </a:rPr>
                        <a:t>83</a:t>
                      </a:r>
                      <a:endParaRPr lang="zh-CN" sz="1600" b="0" kern="100" dirty="0">
                        <a:solidFill>
                          <a:schemeClr val="tx1"/>
                        </a:solidFill>
                        <a:effectLst/>
                        <a:latin typeface="+mn-ea"/>
                        <a:ea typeface="+mn-ea"/>
                        <a:cs typeface="Times New Roman"/>
                      </a:endParaRPr>
                    </a:p>
                  </a:txBody>
                  <a:tcPr marL="68580" marR="68580" marT="0" marB="0" anchor="ctr">
                    <a:solidFill>
                      <a:schemeClr val="accent5">
                        <a:lumMod val="60000"/>
                        <a:lumOff val="40000"/>
                      </a:schemeClr>
                    </a:solidFill>
                  </a:tcPr>
                </a:tc>
              </a:tr>
            </a:tbl>
          </a:graphicData>
        </a:graphic>
      </p:graphicFrame>
      <p:pic>
        <p:nvPicPr>
          <p:cNvPr id="11265" name="Picture 1" descr="C:\Users\Administrator\AppData\Roaming\Tencent\Users\1060123769\QQ\WinTemp\RichOle\C1RYIC0DWGAN%~I{MT[BQ]Y.png"/>
          <p:cNvPicPr>
            <a:picLocks noChangeAspect="1" noChangeArrowheads="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827584" y="3645024"/>
            <a:ext cx="7056784"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70990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11265"/>
                                        </p:tgtEl>
                                        <p:attrNameLst>
                                          <p:attrName>style.visibility</p:attrName>
                                        </p:attrNameLst>
                                      </p:cBhvr>
                                      <p:to>
                                        <p:strVal val="visible"/>
                                      </p:to>
                                    </p:set>
                                    <p:animEffect transition="in" filter="wipe(down)">
                                      <p:cBhvr>
                                        <p:cTn id="18" dur="580">
                                          <p:stCondLst>
                                            <p:cond delay="0"/>
                                          </p:stCondLst>
                                        </p:cTn>
                                        <p:tgtEl>
                                          <p:spTgt spid="11265"/>
                                        </p:tgtEl>
                                      </p:cBhvr>
                                    </p:animEffect>
                                    <p:anim calcmode="lin" valueType="num">
                                      <p:cBhvr>
                                        <p:cTn id="19" dur="1822" tmFilter="0,0; 0.14,0.36; 0.43,0.73; 0.71,0.91; 1.0,1.0">
                                          <p:stCondLst>
                                            <p:cond delay="0"/>
                                          </p:stCondLst>
                                        </p:cTn>
                                        <p:tgtEl>
                                          <p:spTgt spid="1126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126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126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126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1265"/>
                                        </p:tgtEl>
                                        <p:attrNameLst>
                                          <p:attrName>ppt_y</p:attrName>
                                        </p:attrNameLst>
                                      </p:cBhvr>
                                      <p:tavLst>
                                        <p:tav tm="0" fmla="#ppt_y-sin(pi*$)/81">
                                          <p:val>
                                            <p:fltVal val="0"/>
                                          </p:val>
                                        </p:tav>
                                        <p:tav tm="100000">
                                          <p:val>
                                            <p:fltVal val="1"/>
                                          </p:val>
                                        </p:tav>
                                      </p:tavLst>
                                    </p:anim>
                                    <p:animScale>
                                      <p:cBhvr>
                                        <p:cTn id="24" dur="26">
                                          <p:stCondLst>
                                            <p:cond delay="650"/>
                                          </p:stCondLst>
                                        </p:cTn>
                                        <p:tgtEl>
                                          <p:spTgt spid="11265"/>
                                        </p:tgtEl>
                                      </p:cBhvr>
                                      <p:to x="100000" y="60000"/>
                                    </p:animScale>
                                    <p:animScale>
                                      <p:cBhvr>
                                        <p:cTn id="25" dur="166" decel="50000">
                                          <p:stCondLst>
                                            <p:cond delay="676"/>
                                          </p:stCondLst>
                                        </p:cTn>
                                        <p:tgtEl>
                                          <p:spTgt spid="11265"/>
                                        </p:tgtEl>
                                      </p:cBhvr>
                                      <p:to x="100000" y="100000"/>
                                    </p:animScale>
                                    <p:animScale>
                                      <p:cBhvr>
                                        <p:cTn id="26" dur="26">
                                          <p:stCondLst>
                                            <p:cond delay="1312"/>
                                          </p:stCondLst>
                                        </p:cTn>
                                        <p:tgtEl>
                                          <p:spTgt spid="11265"/>
                                        </p:tgtEl>
                                      </p:cBhvr>
                                      <p:to x="100000" y="80000"/>
                                    </p:animScale>
                                    <p:animScale>
                                      <p:cBhvr>
                                        <p:cTn id="27" dur="166" decel="50000">
                                          <p:stCondLst>
                                            <p:cond delay="1338"/>
                                          </p:stCondLst>
                                        </p:cTn>
                                        <p:tgtEl>
                                          <p:spTgt spid="11265"/>
                                        </p:tgtEl>
                                      </p:cBhvr>
                                      <p:to x="100000" y="100000"/>
                                    </p:animScale>
                                    <p:animScale>
                                      <p:cBhvr>
                                        <p:cTn id="28" dur="26">
                                          <p:stCondLst>
                                            <p:cond delay="1642"/>
                                          </p:stCondLst>
                                        </p:cTn>
                                        <p:tgtEl>
                                          <p:spTgt spid="11265"/>
                                        </p:tgtEl>
                                      </p:cBhvr>
                                      <p:to x="100000" y="90000"/>
                                    </p:animScale>
                                    <p:animScale>
                                      <p:cBhvr>
                                        <p:cTn id="29" dur="166" decel="50000">
                                          <p:stCondLst>
                                            <p:cond delay="1668"/>
                                          </p:stCondLst>
                                        </p:cTn>
                                        <p:tgtEl>
                                          <p:spTgt spid="11265"/>
                                        </p:tgtEl>
                                      </p:cBhvr>
                                      <p:to x="100000" y="100000"/>
                                    </p:animScale>
                                    <p:animScale>
                                      <p:cBhvr>
                                        <p:cTn id="30" dur="26">
                                          <p:stCondLst>
                                            <p:cond delay="1808"/>
                                          </p:stCondLst>
                                        </p:cTn>
                                        <p:tgtEl>
                                          <p:spTgt spid="11265"/>
                                        </p:tgtEl>
                                      </p:cBhvr>
                                      <p:to x="100000" y="95000"/>
                                    </p:animScale>
                                    <p:animScale>
                                      <p:cBhvr>
                                        <p:cTn id="31" dur="166" decel="50000">
                                          <p:stCondLst>
                                            <p:cond delay="1834"/>
                                          </p:stCondLst>
                                        </p:cTn>
                                        <p:tgtEl>
                                          <p:spTgt spid="1126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1700808"/>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12.3</a:t>
            </a:r>
            <a:r>
              <a:rPr lang="en-US" altLang="zh-CN" sz="4400" dirty="0" smtClean="0">
                <a:solidFill>
                  <a:schemeClr val="tx1"/>
                </a:solidFill>
              </a:rPr>
              <a:t> </a:t>
            </a:r>
            <a:r>
              <a:rPr lang="zh-CN" altLang="en-US" sz="4400" dirty="0">
                <a:solidFill>
                  <a:schemeClr val="tx1"/>
                </a:solidFill>
              </a:rPr>
              <a:t>多</a:t>
            </a:r>
            <a:r>
              <a:rPr lang="zh-CN" altLang="en-US" sz="4400" dirty="0" smtClean="0">
                <a:solidFill>
                  <a:schemeClr val="tx1"/>
                </a:solidFill>
              </a:rPr>
              <a:t>元</a:t>
            </a:r>
            <a:r>
              <a:rPr lang="zh-CN" altLang="en-US" sz="4400" dirty="0">
                <a:solidFill>
                  <a:schemeClr val="tx1"/>
                </a:solidFill>
              </a:rPr>
              <a:t>线性回归</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983824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8424936" cy="720080"/>
          </a:xfrm>
        </p:spPr>
        <p:txBody>
          <a:bodyPr>
            <a:noAutofit/>
          </a:bodyPr>
          <a:lstStyle/>
          <a:p>
            <a:r>
              <a:rPr lang="zh-CN" altLang="en-US" sz="4800" dirty="0" smtClean="0">
                <a:solidFill>
                  <a:schemeClr val="tx1"/>
                </a:solidFill>
              </a:rPr>
              <a:t>第</a:t>
            </a:r>
            <a:r>
              <a:rPr lang="en-US" altLang="zh-CN" sz="4800" dirty="0" smtClean="0">
                <a:solidFill>
                  <a:schemeClr val="tx1"/>
                </a:solidFill>
              </a:rPr>
              <a:t>12</a:t>
            </a:r>
            <a:r>
              <a:rPr lang="zh-CN" altLang="en-US" sz="4800" dirty="0" smtClean="0">
                <a:solidFill>
                  <a:schemeClr val="tx1"/>
                </a:solidFill>
              </a:rPr>
              <a:t>章 相关和回归分析</a:t>
            </a:r>
            <a:endParaRPr lang="zh-CN" altLang="en-US" sz="4800" dirty="0">
              <a:solidFill>
                <a:schemeClr val="tx1"/>
              </a:solidFill>
            </a:endParaRPr>
          </a:p>
        </p:txBody>
      </p:sp>
      <p:sp>
        <p:nvSpPr>
          <p:cNvPr id="3" name="副标题 2"/>
          <p:cNvSpPr>
            <a:spLocks noGrp="1"/>
          </p:cNvSpPr>
          <p:nvPr>
            <p:ph type="subTitle" idx="1"/>
          </p:nvPr>
        </p:nvSpPr>
        <p:spPr>
          <a:xfrm>
            <a:off x="503548" y="1556792"/>
            <a:ext cx="8208912" cy="4104456"/>
          </a:xfrm>
        </p:spPr>
        <p:txBody>
          <a:bodyPr>
            <a:noAutofit/>
          </a:bodyPr>
          <a:lstStyle/>
          <a:p>
            <a:pPr marL="457200" indent="-457200" algn="l">
              <a:buClr>
                <a:srgbClr val="FF0000"/>
              </a:buClr>
              <a:buFont typeface="Wingdings" pitchFamily="2" charset="2"/>
              <a:buChar char="Ø"/>
            </a:pPr>
            <a:r>
              <a:rPr lang="en-US" altLang="zh-CN" sz="2800" dirty="0" smtClean="0">
                <a:solidFill>
                  <a:schemeClr val="tx1"/>
                </a:solidFill>
              </a:rPr>
              <a:t>       </a:t>
            </a:r>
            <a:r>
              <a:rPr lang="zh-CN" altLang="en-US" sz="2800" dirty="0">
                <a:solidFill>
                  <a:srgbClr val="FF0000"/>
                </a:solidFill>
              </a:rPr>
              <a:t> </a:t>
            </a:r>
            <a:r>
              <a:rPr lang="zh-CN" altLang="en-US" sz="2800" dirty="0" smtClean="0">
                <a:solidFill>
                  <a:srgbClr val="FF0000"/>
                </a:solidFill>
              </a:rPr>
              <a:t>                     </a:t>
            </a:r>
            <a:r>
              <a:rPr lang="zh-CN" altLang="en-US" sz="3200" dirty="0" smtClean="0">
                <a:solidFill>
                  <a:srgbClr val="FF0000"/>
                </a:solidFill>
              </a:rPr>
              <a:t>本章</a:t>
            </a:r>
            <a:r>
              <a:rPr lang="zh-CN" altLang="en-US" sz="3200" dirty="0">
                <a:solidFill>
                  <a:srgbClr val="FF0000"/>
                </a:solidFill>
              </a:rPr>
              <a:t>主要学习</a:t>
            </a:r>
            <a:r>
              <a:rPr lang="zh-CN" altLang="en-US" sz="3200" dirty="0" smtClean="0">
                <a:solidFill>
                  <a:srgbClr val="FF0000"/>
                </a:solidFill>
              </a:rPr>
              <a:t>目标</a:t>
            </a:r>
            <a:endParaRPr lang="en-US" altLang="zh-CN" sz="3200" dirty="0">
              <a:solidFill>
                <a:schemeClr val="tx1"/>
              </a:solidFill>
            </a:endParaRPr>
          </a:p>
          <a:p>
            <a:pPr algn="l">
              <a:buClr>
                <a:srgbClr val="FF0000"/>
              </a:buClr>
            </a:pPr>
            <a:r>
              <a:rPr lang="en-US" altLang="zh-CN" sz="2800" dirty="0" smtClean="0">
                <a:solidFill>
                  <a:schemeClr val="tx1"/>
                </a:solidFill>
              </a:rPr>
              <a:t>             </a:t>
            </a:r>
            <a:r>
              <a:rPr lang="zh-CN" altLang="zh-CN" sz="3200" dirty="0" smtClean="0">
                <a:solidFill>
                  <a:schemeClr val="tx1"/>
                </a:solidFill>
              </a:rPr>
              <a:t>重点讨论</a:t>
            </a:r>
            <a:r>
              <a:rPr lang="zh-CN" altLang="en-US" sz="3200" dirty="0" smtClean="0">
                <a:solidFill>
                  <a:schemeClr val="tx1"/>
                </a:solidFill>
              </a:rPr>
              <a:t>：</a:t>
            </a:r>
            <a:endParaRPr lang="en-US" altLang="zh-CN" sz="2800" dirty="0" smtClean="0">
              <a:solidFill>
                <a:schemeClr val="tx1"/>
              </a:solidFill>
            </a:endParaRPr>
          </a:p>
          <a:p>
            <a:pPr marL="2286000" lvl="4" indent="-457200" algn="l">
              <a:buClr>
                <a:srgbClr val="FF0000"/>
              </a:buClr>
              <a:buFont typeface="Wingdings" pitchFamily="2" charset="2"/>
              <a:buChar char="ü"/>
            </a:pPr>
            <a:r>
              <a:rPr lang="zh-CN" altLang="en-US" sz="2800" dirty="0">
                <a:solidFill>
                  <a:schemeClr val="tx1"/>
                </a:solidFill>
              </a:rPr>
              <a:t>变量</a:t>
            </a:r>
            <a:r>
              <a:rPr lang="zh-CN" altLang="en-US" sz="2800" dirty="0" smtClean="0">
                <a:solidFill>
                  <a:schemeClr val="tx1"/>
                </a:solidFill>
              </a:rPr>
              <a:t>关系与回归分析</a:t>
            </a:r>
            <a:endParaRPr lang="en-US" altLang="zh-CN" sz="2800" dirty="0" smtClean="0">
              <a:solidFill>
                <a:schemeClr val="tx1"/>
              </a:solidFill>
            </a:endParaRPr>
          </a:p>
          <a:p>
            <a:pPr marL="2286000" lvl="4" indent="-457200" algn="l">
              <a:buClr>
                <a:srgbClr val="FF0000"/>
              </a:buClr>
              <a:buFont typeface="Wingdings" pitchFamily="2" charset="2"/>
              <a:buChar char="ü"/>
            </a:pPr>
            <a:endParaRPr lang="en-US" altLang="zh-CN" sz="2800" dirty="0" smtClean="0">
              <a:solidFill>
                <a:schemeClr val="tx1"/>
              </a:solidFill>
            </a:endParaRPr>
          </a:p>
          <a:p>
            <a:pPr marL="2286000" lvl="4" indent="-457200" algn="l">
              <a:buClr>
                <a:srgbClr val="FF0000"/>
              </a:buClr>
              <a:buFont typeface="Wingdings" pitchFamily="2" charset="2"/>
              <a:buChar char="ü"/>
            </a:pPr>
            <a:r>
              <a:rPr lang="zh-CN" altLang="en-US" sz="2800" dirty="0">
                <a:solidFill>
                  <a:schemeClr val="tx1"/>
                </a:solidFill>
              </a:rPr>
              <a:t>一元</a:t>
            </a:r>
            <a:r>
              <a:rPr lang="zh-CN" altLang="en-US" sz="2800" dirty="0" smtClean="0">
                <a:solidFill>
                  <a:schemeClr val="tx1"/>
                </a:solidFill>
              </a:rPr>
              <a:t>线性回归</a:t>
            </a:r>
            <a:endParaRPr lang="en-US" altLang="zh-CN" sz="2800" dirty="0" smtClean="0">
              <a:solidFill>
                <a:schemeClr val="tx1"/>
              </a:solidFill>
            </a:endParaRPr>
          </a:p>
          <a:p>
            <a:pPr marL="2286000" lvl="4" indent="-457200" algn="l">
              <a:buClr>
                <a:srgbClr val="FF0000"/>
              </a:buClr>
              <a:buFont typeface="Wingdings" pitchFamily="2" charset="2"/>
              <a:buChar char="ü"/>
            </a:pPr>
            <a:endParaRPr lang="en-US" altLang="zh-CN" sz="2800" dirty="0" smtClean="0">
              <a:solidFill>
                <a:schemeClr val="tx1"/>
              </a:solidFill>
            </a:endParaRPr>
          </a:p>
          <a:p>
            <a:pPr marL="2286000" lvl="4" indent="-457200" algn="l">
              <a:buClr>
                <a:srgbClr val="FF0000"/>
              </a:buClr>
              <a:buFont typeface="Wingdings" pitchFamily="2" charset="2"/>
              <a:buChar char="ü"/>
            </a:pPr>
            <a:r>
              <a:rPr lang="zh-CN" altLang="en-US" sz="2800" dirty="0" smtClean="0">
                <a:solidFill>
                  <a:schemeClr val="tx1"/>
                </a:solidFill>
              </a:rPr>
              <a:t>多</a:t>
            </a:r>
            <a:r>
              <a:rPr lang="zh-CN" altLang="en-US" sz="2800" dirty="0">
                <a:solidFill>
                  <a:schemeClr val="tx1"/>
                </a:solidFill>
              </a:rPr>
              <a:t>元</a:t>
            </a:r>
            <a:r>
              <a:rPr lang="zh-CN" altLang="en-US" sz="2800" dirty="0" smtClean="0">
                <a:solidFill>
                  <a:schemeClr val="tx1"/>
                </a:solidFill>
              </a:rPr>
              <a:t>线性回归</a:t>
            </a:r>
            <a:endParaRPr lang="en-US" altLang="zh-CN" sz="2800" dirty="0" smtClean="0">
              <a:solidFill>
                <a:schemeClr val="tx1"/>
              </a:solidFill>
            </a:endParaRPr>
          </a:p>
          <a:p>
            <a:pPr lvl="4" algn="l">
              <a:buClr>
                <a:srgbClr val="FF0000"/>
              </a:buClr>
            </a:pPr>
            <a:r>
              <a:rPr lang="zh-CN" altLang="en-US" sz="2800" dirty="0" smtClean="0">
                <a:solidFill>
                  <a:schemeClr val="tx1"/>
                </a:solidFill>
              </a:rPr>
              <a:t>             </a:t>
            </a:r>
            <a:endParaRPr lang="en-US" altLang="zh-CN" sz="2800" dirty="0" smtClean="0">
              <a:solidFill>
                <a:schemeClr val="tx1"/>
              </a:solidFill>
            </a:endParaRPr>
          </a:p>
          <a:p>
            <a:pPr lvl="4" algn="l">
              <a:buClr>
                <a:srgbClr val="FF0000"/>
              </a:buClr>
            </a:pPr>
            <a:endParaRPr lang="en-US" altLang="zh-CN" sz="2800" dirty="0">
              <a:solidFill>
                <a:schemeClr val="tx1"/>
              </a:solidFill>
            </a:endParaRPr>
          </a:p>
          <a:p>
            <a:pPr lvl="4" algn="l">
              <a:buClr>
                <a:srgbClr val="FF0000"/>
              </a:buClr>
            </a:pPr>
            <a:endParaRPr lang="en-US" altLang="zh-CN" sz="2800" dirty="0" smtClean="0">
              <a:solidFill>
                <a:schemeClr val="tx1"/>
              </a:solidFill>
            </a:endParaRPr>
          </a:p>
          <a:p>
            <a:pPr algn="l">
              <a:buClr>
                <a:srgbClr val="FF0000"/>
              </a:buClr>
            </a:pP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smtClean="0">
              <a:solidFill>
                <a:schemeClr val="tx1"/>
              </a:solidFill>
            </a:endParaRPr>
          </a:p>
        </p:txBody>
      </p:sp>
      <p:cxnSp>
        <p:nvCxnSpPr>
          <p:cNvPr id="7" name="直接连接符 6"/>
          <p:cNvCxnSpPr/>
          <p:nvPr/>
        </p:nvCxnSpPr>
        <p:spPr>
          <a:xfrm>
            <a:off x="323528" y="1556792"/>
            <a:ext cx="8568952"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78582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barn(inVertical)">
                                      <p:cBhvr>
                                        <p:cTn id="19" dur="500"/>
                                        <p:tgtEl>
                                          <p:spTgt spid="3">
                                            <p:txEl>
                                              <p:pRg st="6" end="6"/>
                                            </p:txEl>
                                          </p:spTgt>
                                        </p:tgtEl>
                                      </p:cBhvr>
                                    </p:animEffect>
                                  </p:childTnLst>
                                </p:cTn>
                              </p:par>
                              <p:par>
                                <p:cTn id="20" presetID="6" presetClass="entr" presetSubtype="16"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circle(in)">
                                      <p:cBhvr>
                                        <p:cTn id="2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§12.3  </a:t>
            </a:r>
            <a:r>
              <a:rPr lang="zh-CN" altLang="en-US" sz="3200" b="1" dirty="0">
                <a:solidFill>
                  <a:schemeClr val="tx1"/>
                </a:solidFill>
                <a:latin typeface="Garamond" pitchFamily="18" charset="0"/>
              </a:rPr>
              <a:t>多</a:t>
            </a:r>
            <a:r>
              <a:rPr lang="zh-CN" altLang="en-US" sz="3200" b="1" dirty="0" smtClean="0">
                <a:solidFill>
                  <a:schemeClr val="tx1"/>
                </a:solidFill>
                <a:latin typeface="Garamond" pitchFamily="18" charset="0"/>
              </a:rPr>
              <a:t>元线性回归</a:t>
            </a:r>
            <a:endParaRPr lang="zh-CN" altLang="en-US" sz="3200" b="1" dirty="0">
              <a:solidFill>
                <a:schemeClr val="tx1"/>
              </a:solidFill>
              <a:latin typeface="Garamond" pitchFamily="18" charset="0"/>
            </a:endParaRPr>
          </a:p>
        </p:txBody>
      </p:sp>
      <p:sp>
        <p:nvSpPr>
          <p:cNvPr id="14" name="Rectangle 3"/>
          <p:cNvSpPr txBox="1">
            <a:spLocks noRot="1" noChangeArrowheads="1"/>
          </p:cNvSpPr>
          <p:nvPr/>
        </p:nvSpPr>
        <p:spPr>
          <a:xfrm>
            <a:off x="467544" y="1628800"/>
            <a:ext cx="8208912" cy="4176464"/>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一</a:t>
            </a:r>
            <a:r>
              <a:rPr lang="zh-CN" altLang="zh-CN" sz="2600" dirty="0">
                <a:solidFill>
                  <a:schemeClr val="tx1"/>
                </a:solidFill>
                <a:latin typeface="+mn-ea"/>
              </a:rPr>
              <a:t>元线性回归模型是最基础的线性回归模型，而在实际问题中，影响</a:t>
            </a:r>
            <a:r>
              <a:rPr lang="zh-CN" altLang="zh-CN" sz="2600" dirty="0" smtClean="0">
                <a:solidFill>
                  <a:schemeClr val="tx1"/>
                </a:solidFill>
                <a:latin typeface="+mn-ea"/>
              </a:rPr>
              <a:t>因变量</a:t>
            </a:r>
            <a:r>
              <a:rPr lang="zh-CN" altLang="zh-CN" sz="2600" dirty="0">
                <a:solidFill>
                  <a:schemeClr val="tx1"/>
                </a:solidFill>
                <a:latin typeface="+mn-ea"/>
              </a:rPr>
              <a:t>的因素往往有多个，针对一个因变量与多个自变量的回归就是</a:t>
            </a:r>
            <a:r>
              <a:rPr lang="zh-CN" altLang="zh-CN" sz="2600" b="1" dirty="0">
                <a:solidFill>
                  <a:srgbClr val="FF0000"/>
                </a:solidFill>
                <a:latin typeface="+mn-ea"/>
              </a:rPr>
              <a:t>多元回归</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若</a:t>
            </a:r>
            <a:r>
              <a:rPr lang="zh-CN" altLang="zh-CN" sz="2600" dirty="0">
                <a:solidFill>
                  <a:schemeClr val="tx1"/>
                </a:solidFill>
                <a:latin typeface="+mn-ea"/>
              </a:rPr>
              <a:t>因变量与自变量的关系为线性的，则成为多元线性回归</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smtClean="0">
                <a:solidFill>
                  <a:schemeClr val="tx1"/>
                </a:solidFill>
                <a:latin typeface="+mn-ea"/>
              </a:rPr>
              <a:t>         </a:t>
            </a:r>
            <a:r>
              <a:rPr lang="zh-CN" altLang="zh-CN" sz="2600" b="1" dirty="0" smtClean="0">
                <a:solidFill>
                  <a:srgbClr val="FF0000"/>
                </a:solidFill>
                <a:latin typeface="+mn-ea"/>
              </a:rPr>
              <a:t>例如</a:t>
            </a:r>
            <a:r>
              <a:rPr lang="zh-CN" altLang="zh-CN" sz="2600" b="1" dirty="0">
                <a:solidFill>
                  <a:srgbClr val="FF0000"/>
                </a:solidFill>
                <a:latin typeface="+mn-ea"/>
              </a:rPr>
              <a:t>：</a:t>
            </a:r>
            <a:r>
              <a:rPr lang="zh-CN" altLang="zh-CN" sz="2600" dirty="0">
                <a:solidFill>
                  <a:schemeClr val="tx1"/>
                </a:solidFill>
                <a:latin typeface="+mn-ea"/>
              </a:rPr>
              <a:t>房地产中介希望利用商品房所在的地区</a:t>
            </a:r>
            <a:r>
              <a:rPr lang="zh-CN" altLang="zh-CN" sz="2600" dirty="0" smtClean="0">
                <a:solidFill>
                  <a:schemeClr val="tx1"/>
                </a:solidFill>
                <a:latin typeface="+mn-ea"/>
              </a:rPr>
              <a:t>（</a:t>
            </a:r>
            <a:r>
              <a:rPr lang="en-US" altLang="zh-CN" sz="2600" dirty="0" smtClean="0">
                <a:solidFill>
                  <a:schemeClr val="tx1"/>
                </a:solidFill>
                <a:latin typeface="+mn-ea"/>
              </a:rPr>
              <a:t>X1 </a:t>
            </a:r>
            <a:r>
              <a:rPr lang="zh-CN" altLang="zh-CN" sz="2600" dirty="0">
                <a:solidFill>
                  <a:schemeClr val="tx1"/>
                </a:solidFill>
                <a:latin typeface="+mn-ea"/>
              </a:rPr>
              <a:t>）、房龄</a:t>
            </a:r>
            <a:r>
              <a:rPr lang="zh-CN" altLang="zh-CN" sz="2600" dirty="0" smtClean="0">
                <a:solidFill>
                  <a:schemeClr val="tx1"/>
                </a:solidFill>
                <a:latin typeface="+mn-ea"/>
              </a:rPr>
              <a:t>（</a:t>
            </a:r>
            <a:r>
              <a:rPr lang="en-US" altLang="zh-CN" sz="2600" dirty="0" smtClean="0">
                <a:solidFill>
                  <a:schemeClr val="tx1"/>
                </a:solidFill>
                <a:latin typeface="+mn-ea"/>
              </a:rPr>
              <a:t> X2</a:t>
            </a:r>
            <a:r>
              <a:rPr lang="zh-CN" altLang="zh-CN" sz="2600" dirty="0" smtClean="0">
                <a:solidFill>
                  <a:schemeClr val="tx1"/>
                </a:solidFill>
                <a:latin typeface="+mn-ea"/>
              </a:rPr>
              <a:t>）</a:t>
            </a:r>
            <a:r>
              <a:rPr lang="zh-CN" altLang="zh-CN" sz="2600" dirty="0">
                <a:solidFill>
                  <a:schemeClr val="tx1"/>
                </a:solidFill>
                <a:latin typeface="+mn-ea"/>
              </a:rPr>
              <a:t>、有无电梯</a:t>
            </a:r>
            <a:r>
              <a:rPr lang="zh-CN" altLang="zh-CN" sz="2600" dirty="0" smtClean="0">
                <a:solidFill>
                  <a:schemeClr val="tx1"/>
                </a:solidFill>
                <a:latin typeface="+mn-ea"/>
              </a:rPr>
              <a:t>（</a:t>
            </a:r>
            <a:r>
              <a:rPr lang="en-US" altLang="zh-CN" sz="2600" dirty="0" smtClean="0">
                <a:solidFill>
                  <a:schemeClr val="tx1"/>
                </a:solidFill>
                <a:latin typeface="+mn-ea"/>
              </a:rPr>
              <a:t>X3 </a:t>
            </a:r>
            <a:r>
              <a:rPr lang="zh-CN" altLang="zh-CN" sz="2600" dirty="0">
                <a:solidFill>
                  <a:schemeClr val="tx1"/>
                </a:solidFill>
                <a:latin typeface="+mn-ea"/>
              </a:rPr>
              <a:t>）、是否小区（</a:t>
            </a:r>
            <a:r>
              <a:rPr lang="en-US" altLang="zh-CN" sz="2600" dirty="0">
                <a:solidFill>
                  <a:schemeClr val="tx1"/>
                </a:solidFill>
                <a:latin typeface="+mn-ea"/>
              </a:rPr>
              <a:t> </a:t>
            </a:r>
            <a:r>
              <a:rPr lang="en-US" altLang="zh-CN" sz="2600" dirty="0" smtClean="0">
                <a:solidFill>
                  <a:schemeClr val="tx1"/>
                </a:solidFill>
                <a:latin typeface="+mn-ea"/>
              </a:rPr>
              <a:t>X4</a:t>
            </a:r>
            <a:r>
              <a:rPr lang="zh-CN" altLang="zh-CN" sz="2600" dirty="0" smtClean="0">
                <a:solidFill>
                  <a:schemeClr val="tx1"/>
                </a:solidFill>
                <a:latin typeface="+mn-ea"/>
              </a:rPr>
              <a:t>）</a:t>
            </a:r>
            <a:r>
              <a:rPr lang="zh-CN" altLang="zh-CN" sz="2600" dirty="0">
                <a:solidFill>
                  <a:schemeClr val="tx1"/>
                </a:solidFill>
                <a:latin typeface="+mn-ea"/>
              </a:rPr>
              <a:t>等多个变量来建立一个多元线性回归模型来预测房价</a:t>
            </a:r>
            <a:r>
              <a:rPr lang="zh-CN" altLang="zh-CN" sz="2600" dirty="0" smtClean="0">
                <a:solidFill>
                  <a:schemeClr val="tx1"/>
                </a:solidFill>
                <a:latin typeface="+mn-ea"/>
              </a:rPr>
              <a:t>（</a:t>
            </a:r>
            <a:r>
              <a:rPr lang="en-US" altLang="zh-CN" sz="2600" dirty="0" smtClean="0">
                <a:solidFill>
                  <a:schemeClr val="tx1"/>
                </a:solidFill>
                <a:latin typeface="+mn-ea"/>
              </a:rPr>
              <a:t>Y </a:t>
            </a:r>
            <a:r>
              <a:rPr lang="zh-CN" altLang="en-US" sz="2600" dirty="0" smtClean="0">
                <a:solidFill>
                  <a:schemeClr val="tx1"/>
                </a:solidFill>
                <a:latin typeface="+mn-ea"/>
              </a:rPr>
              <a:t>）。</a:t>
            </a:r>
            <a:endParaRPr lang="en-US" altLang="zh-CN" sz="2600" dirty="0">
              <a:solidFill>
                <a:schemeClr val="tx1"/>
              </a:solidFill>
              <a:latin typeface="+mn-ea"/>
            </a:endParaRPr>
          </a:p>
          <a:p>
            <a:pPr marL="274320" indent="-274320">
              <a:defRPr/>
            </a:pPr>
            <a:endParaRPr kumimoji="1" lang="en-US" altLang="zh-CN" b="1" dirty="0" smtClean="0"/>
          </a:p>
          <a:p>
            <a:pPr>
              <a:buFont typeface="Wingdings" pitchFamily="2" charset="2"/>
              <a:buNone/>
              <a:defRPr/>
            </a:pPr>
            <a:endParaRPr kumimoji="1" lang="en-US" altLang="zh-CN" b="1" dirty="0" smtClean="0"/>
          </a:p>
          <a:p>
            <a:pPr>
              <a:buFont typeface="Wingdings" pitchFamily="2" charset="2"/>
              <a:buNone/>
              <a:defRPr/>
            </a:pPr>
            <a:endParaRPr kumimoji="1" lang="en-US" altLang="zh-CN" sz="2800" b="1" dirty="0" smtClean="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0124557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副标题 2"/>
          <p:cNvSpPr txBox="1">
            <a:spLocks/>
          </p:cNvSpPr>
          <p:nvPr/>
        </p:nvSpPr>
        <p:spPr>
          <a:xfrm>
            <a:off x="6588224" y="1916832"/>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(12.14)</a:t>
            </a:r>
            <a:endParaRPr lang="zh-CN" altLang="zh-CN" sz="2600" dirty="0">
              <a:solidFill>
                <a:schemeClr val="tx1"/>
              </a:solidFill>
              <a:latin typeface="+mn-ea"/>
            </a:endParaRPr>
          </a:p>
        </p:txBody>
      </p:sp>
      <p:sp>
        <p:nvSpPr>
          <p:cNvPr id="1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467544" y="1052736"/>
            <a:ext cx="5519460" cy="492443"/>
          </a:xfrm>
          <a:prstGeom prst="rect">
            <a:avLst/>
          </a:prstGeom>
        </p:spPr>
        <p:txBody>
          <a:bodyPr wrap="none">
            <a:spAutoFit/>
          </a:bodyPr>
          <a:lstStyle/>
          <a:p>
            <a:r>
              <a:rPr lang="zh-CN" altLang="zh-CN" sz="2600" dirty="0"/>
              <a:t>多元线性回归模型的一般形式如下：</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1585090270"/>
              </p:ext>
            </p:extLst>
          </p:nvPr>
        </p:nvGraphicFramePr>
        <p:xfrm>
          <a:off x="1475656" y="1844824"/>
          <a:ext cx="4752528" cy="504056"/>
        </p:xfrm>
        <a:graphic>
          <a:graphicData uri="http://schemas.openxmlformats.org/presentationml/2006/ole">
            <mc:AlternateContent xmlns:mc="http://schemas.openxmlformats.org/markup-compatibility/2006">
              <mc:Choice xmlns:v="urn:schemas-microsoft-com:vml" Requires="v">
                <p:oleObj spid="_x0000_s12302" name="Equation" r:id="rId3" imgW="2628900" imgH="241300" progId="Equation.DSMT4">
                  <p:embed/>
                </p:oleObj>
              </mc:Choice>
              <mc:Fallback>
                <p:oleObj name="Equation" r:id="rId3" imgW="2628900" imgH="2413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844824"/>
                        <a:ext cx="4752528" cy="504056"/>
                      </a:xfrm>
                      <a:prstGeom prst="rect">
                        <a:avLst/>
                      </a:prstGeom>
                      <a:noFill/>
                    </p:spPr>
                  </p:pic>
                </p:oleObj>
              </mc:Fallback>
            </mc:AlternateContent>
          </a:graphicData>
        </a:graphic>
      </p:graphicFrame>
      <p:pic>
        <p:nvPicPr>
          <p:cNvPr id="12291" name="Picture 3" descr="C:\Users\Administrator\AppData\Roaming\Tencent\Users\1060123769\QQ\WinTemp\RichOle\]TO`XF1N3XKLI~4G}P}5$32.png"/>
          <p:cNvPicPr>
            <a:picLocks noChangeAspect="1" noChangeArrowheads="1"/>
          </p:cNvPicPr>
          <p:nvPr/>
        </p:nvPicPr>
        <p:blipFill>
          <a:blip r:embed="rId5">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611560" y="2634343"/>
            <a:ext cx="7884776" cy="252028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2178965304"/>
              </p:ext>
            </p:extLst>
          </p:nvPr>
        </p:nvGraphicFramePr>
        <p:xfrm>
          <a:off x="1475656" y="5373216"/>
          <a:ext cx="4680520" cy="576064"/>
        </p:xfrm>
        <a:graphic>
          <a:graphicData uri="http://schemas.openxmlformats.org/presentationml/2006/ole">
            <mc:AlternateContent xmlns:mc="http://schemas.openxmlformats.org/markup-compatibility/2006">
              <mc:Choice xmlns:v="urn:schemas-microsoft-com:vml" Requires="v">
                <p:oleObj spid="_x0000_s12303" name="Equation" r:id="rId6" imgW="2336800" imgH="254000" progId="Equation.DSMT4">
                  <p:embed/>
                </p:oleObj>
              </mc:Choice>
              <mc:Fallback>
                <p:oleObj name="Equation" r:id="rId6" imgW="2336800" imgH="254000" progId="Equation.DSMT4">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75656" y="5373216"/>
                        <a:ext cx="4680520" cy="576064"/>
                      </a:xfrm>
                      <a:prstGeom prst="rect">
                        <a:avLst/>
                      </a:prstGeom>
                      <a:noFill/>
                    </p:spPr>
                  </p:pic>
                </p:oleObj>
              </mc:Fallback>
            </mc:AlternateContent>
          </a:graphicData>
        </a:graphic>
      </p:graphicFrame>
      <p:sp>
        <p:nvSpPr>
          <p:cNvPr id="32" name="副标题 2"/>
          <p:cNvSpPr txBox="1">
            <a:spLocks/>
          </p:cNvSpPr>
          <p:nvPr/>
        </p:nvSpPr>
        <p:spPr>
          <a:xfrm>
            <a:off x="6588224" y="5445224"/>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(12.15)</a:t>
            </a:r>
            <a:endParaRPr lang="zh-CN" altLang="zh-CN" sz="2600" dirty="0">
              <a:solidFill>
                <a:schemeClr val="tx1"/>
              </a:solidFill>
              <a:latin typeface="+mn-ea"/>
            </a:endParaRPr>
          </a:p>
        </p:txBody>
      </p:sp>
    </p:spTree>
    <p:extLst>
      <p:ext uri="{BB962C8B-B14F-4D97-AF65-F5344CB8AC3E}">
        <p14:creationId xmlns:p14="http://schemas.microsoft.com/office/powerpoint/2010/main" val="30202225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12291"/>
                                        </p:tgtEl>
                                        <p:attrNameLst>
                                          <p:attrName>style.visibility</p:attrName>
                                        </p:attrNameLst>
                                      </p:cBhvr>
                                      <p:to>
                                        <p:strVal val="visible"/>
                                      </p:to>
                                    </p:set>
                                    <p:animEffect transition="in" filter="circle(in)">
                                      <p:cBhvr>
                                        <p:cTn id="21" dur="2000"/>
                                        <p:tgtEl>
                                          <p:spTgt spid="12291"/>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500"/>
                                        <p:tgtEl>
                                          <p:spTgt spid="7"/>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barn(inVertical)">
                                      <p:cBhvr>
                                        <p:cTn id="2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a:xfrm>
            <a:off x="484350" y="1143483"/>
            <a:ext cx="8261432"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某</a:t>
            </a:r>
            <a:r>
              <a:rPr lang="zh-CN" altLang="zh-CN" sz="2600" dirty="0">
                <a:solidFill>
                  <a:schemeClr val="tx1"/>
                </a:solidFill>
              </a:rPr>
              <a:t>洗洁精制造商希望研究洗洁精销售量与广告费用及促销费用间的关系，以了解广告与促销费用对销售量的影响。现搜集相关变量数据如下，试进行多元线性回归分析。</a:t>
            </a:r>
          </a:p>
        </p:txBody>
      </p:sp>
      <p:sp>
        <p:nvSpPr>
          <p:cNvPr id="8" name="流程图: 资料带 5"/>
          <p:cNvSpPr>
            <a:spLocks noChangeArrowheads="1"/>
          </p:cNvSpPr>
          <p:nvPr/>
        </p:nvSpPr>
        <p:spPr bwMode="auto">
          <a:xfrm>
            <a:off x="487032" y="469617"/>
            <a:ext cx="1873250" cy="647700"/>
          </a:xfrm>
          <a:prstGeom prst="flowChartPunchedTape">
            <a:avLst/>
          </a:prstGeom>
          <a:solidFill>
            <a:srgbClr val="FF0000"/>
          </a:solidFill>
          <a:ln w="9525" algn="ctr">
            <a:solidFill>
              <a:schemeClr val="tx1"/>
            </a:solidFill>
            <a:round/>
            <a:headEnd/>
            <a:tailEnd/>
          </a:ln>
        </p:spPr>
        <p:txBody>
          <a:bodyPr/>
          <a:lstStyle/>
          <a:p>
            <a:r>
              <a:rPr lang="zh-CN" altLang="en-US" sz="2800" dirty="0" smtClean="0">
                <a:latin typeface="楷体" pitchFamily="49" charset="-122"/>
                <a:ea typeface="楷体" pitchFamily="49" charset="-122"/>
              </a:rPr>
              <a:t>思考：</a:t>
            </a:r>
            <a:endParaRPr lang="zh-CN" altLang="en-US" sz="2800" dirty="0">
              <a:latin typeface="楷体" pitchFamily="49" charset="-122"/>
              <a:ea typeface="楷体" pitchFamily="49"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622220678"/>
              </p:ext>
            </p:extLst>
          </p:nvPr>
        </p:nvGraphicFramePr>
        <p:xfrm>
          <a:off x="1950770" y="2564904"/>
          <a:ext cx="5328592" cy="3840480"/>
        </p:xfrm>
        <a:graphic>
          <a:graphicData uri="http://schemas.openxmlformats.org/drawingml/2006/table">
            <a:tbl>
              <a:tblPr firstRow="1" firstCol="1" bandRow="1">
                <a:tableStyleId>{5C22544A-7EE6-4342-B048-85BDC9FD1C3A}</a:tableStyleId>
              </a:tblPr>
              <a:tblGrid>
                <a:gridCol w="1553836"/>
                <a:gridCol w="1288619"/>
                <a:gridCol w="1145357"/>
                <a:gridCol w="1340780"/>
              </a:tblGrid>
              <a:tr h="190500">
                <a:tc>
                  <a:txBody>
                    <a:bodyPr/>
                    <a:lstStyle/>
                    <a:p>
                      <a:pPr algn="ctr">
                        <a:spcAft>
                          <a:spcPts val="0"/>
                        </a:spcAft>
                      </a:pPr>
                      <a:r>
                        <a:rPr lang="zh-CN" sz="1400" kern="0" dirty="0">
                          <a:solidFill>
                            <a:schemeClr val="tx1"/>
                          </a:solidFill>
                          <a:effectLst/>
                          <a:latin typeface="+mn-ea"/>
                          <a:ea typeface="+mn-ea"/>
                        </a:rPr>
                        <a:t>时间周期</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zh-CN" sz="1400" kern="0" dirty="0">
                          <a:solidFill>
                            <a:schemeClr val="tx1"/>
                          </a:solidFill>
                          <a:effectLst/>
                          <a:latin typeface="+mn-ea"/>
                          <a:ea typeface="+mn-ea"/>
                        </a:rPr>
                        <a:t>销售量</a:t>
                      </a:r>
                      <a:endParaRPr lang="zh-CN" sz="1100" kern="100" dirty="0">
                        <a:solidFill>
                          <a:schemeClr val="tx1"/>
                        </a:solidFill>
                        <a:effectLst/>
                        <a:latin typeface="+mn-ea"/>
                        <a:ea typeface="+mn-ea"/>
                      </a:endParaRPr>
                    </a:p>
                    <a:p>
                      <a:pPr algn="ctr">
                        <a:spcAft>
                          <a:spcPts val="0"/>
                        </a:spcAft>
                      </a:pPr>
                      <a:r>
                        <a:rPr lang="zh-CN" sz="1400" kern="0" dirty="0">
                          <a:solidFill>
                            <a:schemeClr val="tx1"/>
                          </a:solidFill>
                          <a:effectLst/>
                          <a:latin typeface="+mn-ea"/>
                          <a:ea typeface="+mn-ea"/>
                        </a:rPr>
                        <a:t>（万元）</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zh-CN" sz="1400" kern="0" dirty="0">
                          <a:solidFill>
                            <a:schemeClr val="tx1"/>
                          </a:solidFill>
                          <a:effectLst/>
                          <a:latin typeface="+mn-ea"/>
                          <a:ea typeface="+mn-ea"/>
                        </a:rPr>
                        <a:t>广告费用</a:t>
                      </a:r>
                      <a:endParaRPr lang="zh-CN" sz="1100" kern="100" dirty="0">
                        <a:solidFill>
                          <a:schemeClr val="tx1"/>
                        </a:solidFill>
                        <a:effectLst/>
                        <a:latin typeface="+mn-ea"/>
                        <a:ea typeface="+mn-ea"/>
                      </a:endParaRPr>
                    </a:p>
                    <a:p>
                      <a:pPr algn="ctr">
                        <a:spcAft>
                          <a:spcPts val="0"/>
                        </a:spcAft>
                      </a:pPr>
                      <a:r>
                        <a:rPr lang="zh-CN" sz="1400" kern="0" dirty="0">
                          <a:solidFill>
                            <a:schemeClr val="tx1"/>
                          </a:solidFill>
                          <a:effectLst/>
                          <a:latin typeface="+mn-ea"/>
                          <a:ea typeface="+mn-ea"/>
                        </a:rPr>
                        <a:t>（万元）</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zh-CN" sz="1400" kern="0" dirty="0">
                          <a:solidFill>
                            <a:schemeClr val="tx1"/>
                          </a:solidFill>
                          <a:effectLst/>
                          <a:latin typeface="+mn-ea"/>
                          <a:ea typeface="+mn-ea"/>
                        </a:rPr>
                        <a:t>促销费用</a:t>
                      </a:r>
                      <a:endParaRPr lang="zh-CN" sz="1100" kern="100" dirty="0">
                        <a:solidFill>
                          <a:schemeClr val="tx1"/>
                        </a:solidFill>
                        <a:effectLst/>
                        <a:latin typeface="+mn-ea"/>
                        <a:ea typeface="+mn-ea"/>
                      </a:endParaRPr>
                    </a:p>
                    <a:p>
                      <a:pPr algn="ctr">
                        <a:spcAft>
                          <a:spcPts val="0"/>
                        </a:spcAft>
                      </a:pPr>
                      <a:r>
                        <a:rPr lang="zh-CN" sz="1400" kern="0" dirty="0">
                          <a:solidFill>
                            <a:schemeClr val="tx1"/>
                          </a:solidFill>
                          <a:effectLst/>
                          <a:latin typeface="+mn-ea"/>
                          <a:ea typeface="+mn-ea"/>
                        </a:rPr>
                        <a:t>（万元）</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70</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16</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14</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2</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63</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15</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16</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3</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51</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8</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9</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4</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71</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12</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27</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5</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79</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20</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22</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6</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81</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16</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37</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7</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80</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23</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25</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8</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44</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5</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7</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9</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59</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10</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10</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10</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61</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17</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8</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11</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60</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7</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12</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12</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69</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13</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21</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13</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70</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14</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22</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14</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74</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11</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25</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15</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50</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8</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6</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r h="190500">
                <a:tc>
                  <a:txBody>
                    <a:bodyPr/>
                    <a:lstStyle/>
                    <a:p>
                      <a:pPr algn="ctr">
                        <a:spcAft>
                          <a:spcPts val="0"/>
                        </a:spcAft>
                      </a:pPr>
                      <a:r>
                        <a:rPr lang="en-US" sz="1400" kern="0" dirty="0">
                          <a:solidFill>
                            <a:schemeClr val="tx1"/>
                          </a:solidFill>
                          <a:effectLst/>
                          <a:latin typeface="+mn-ea"/>
                          <a:ea typeface="+mn-ea"/>
                        </a:rPr>
                        <a:t>16</a:t>
                      </a:r>
                      <a:endParaRPr lang="zh-CN" sz="1100" kern="100" dirty="0">
                        <a:solidFill>
                          <a:schemeClr val="tx1"/>
                        </a:solidFill>
                        <a:effectLst/>
                        <a:latin typeface="+mn-ea"/>
                        <a:ea typeface="+mn-ea"/>
                        <a:cs typeface="Times New Roman"/>
                      </a:endParaRPr>
                    </a:p>
                  </a:txBody>
                  <a:tcPr marL="68580" marR="68580" marT="0" marB="0" anchor="ctr">
                    <a:solidFill>
                      <a:srgbClr val="92D050"/>
                    </a:solidFill>
                  </a:tcPr>
                </a:tc>
                <a:tc>
                  <a:txBody>
                    <a:bodyPr/>
                    <a:lstStyle/>
                    <a:p>
                      <a:pPr algn="ctr">
                        <a:spcAft>
                          <a:spcPts val="0"/>
                        </a:spcAft>
                      </a:pPr>
                      <a:r>
                        <a:rPr lang="en-US" sz="1400" kern="0" dirty="0">
                          <a:solidFill>
                            <a:schemeClr val="tx1"/>
                          </a:solidFill>
                          <a:effectLst/>
                          <a:latin typeface="+mn-ea"/>
                          <a:ea typeface="+mn-ea"/>
                        </a:rPr>
                        <a:t>62</a:t>
                      </a:r>
                      <a:endParaRPr lang="zh-CN" sz="1100" kern="100" dirty="0">
                        <a:solidFill>
                          <a:schemeClr val="tx1"/>
                        </a:solidFill>
                        <a:effectLst/>
                        <a:latin typeface="+mn-ea"/>
                        <a:ea typeface="+mn-ea"/>
                        <a:cs typeface="Times New Roman"/>
                      </a:endParaRPr>
                    </a:p>
                  </a:txBody>
                  <a:tcPr marL="68580" marR="68580" marT="0" marB="0" anchor="ctr">
                    <a:solidFill>
                      <a:schemeClr val="accent3">
                        <a:lumMod val="75000"/>
                      </a:schemeClr>
                    </a:solidFill>
                  </a:tcPr>
                </a:tc>
                <a:tc>
                  <a:txBody>
                    <a:bodyPr/>
                    <a:lstStyle/>
                    <a:p>
                      <a:pPr algn="ctr">
                        <a:spcAft>
                          <a:spcPts val="0"/>
                        </a:spcAft>
                      </a:pPr>
                      <a:r>
                        <a:rPr lang="en-US" sz="1400" kern="0" dirty="0">
                          <a:solidFill>
                            <a:schemeClr val="tx1"/>
                          </a:solidFill>
                          <a:effectLst/>
                          <a:latin typeface="+mn-ea"/>
                          <a:ea typeface="+mn-ea"/>
                        </a:rPr>
                        <a:t>11</a:t>
                      </a:r>
                      <a:endParaRPr lang="zh-CN" sz="1100" kern="100" dirty="0">
                        <a:solidFill>
                          <a:schemeClr val="tx1"/>
                        </a:solidFill>
                        <a:effectLst/>
                        <a:latin typeface="+mn-ea"/>
                        <a:ea typeface="+mn-ea"/>
                        <a:cs typeface="Times New Roman"/>
                      </a:endParaRPr>
                    </a:p>
                  </a:txBody>
                  <a:tcPr marL="68580" marR="68580" marT="0" marB="0" anchor="ctr">
                    <a:solidFill>
                      <a:srgbClr val="7030A0"/>
                    </a:solidFill>
                  </a:tcPr>
                </a:tc>
                <a:tc>
                  <a:txBody>
                    <a:bodyPr/>
                    <a:lstStyle/>
                    <a:p>
                      <a:pPr algn="ctr">
                        <a:spcAft>
                          <a:spcPts val="0"/>
                        </a:spcAft>
                      </a:pPr>
                      <a:r>
                        <a:rPr lang="en-US" sz="1400" kern="0" dirty="0">
                          <a:solidFill>
                            <a:schemeClr val="tx1"/>
                          </a:solidFill>
                          <a:effectLst/>
                          <a:latin typeface="+mn-ea"/>
                          <a:ea typeface="+mn-ea"/>
                        </a:rPr>
                        <a:t>17</a:t>
                      </a:r>
                      <a:endParaRPr lang="zh-CN" sz="1100" kern="100" dirty="0">
                        <a:solidFill>
                          <a:schemeClr val="tx1"/>
                        </a:solidFill>
                        <a:effectLst/>
                        <a:latin typeface="+mn-ea"/>
                        <a:ea typeface="+mn-ea"/>
                        <a:cs typeface="Times New Roman"/>
                      </a:endParaRPr>
                    </a:p>
                  </a:txBody>
                  <a:tcPr marL="68580" marR="68580" marT="0" marB="0" anchor="ctr">
                    <a:solidFill>
                      <a:schemeClr val="accent5">
                        <a:lumMod val="40000"/>
                        <a:lumOff val="60000"/>
                      </a:schemeClr>
                    </a:solidFill>
                  </a:tcPr>
                </a:tc>
              </a:tr>
            </a:tbl>
          </a:graphicData>
        </a:graphic>
      </p:graphicFrame>
    </p:spTree>
    <p:extLst>
      <p:ext uri="{BB962C8B-B14F-4D97-AF65-F5344CB8AC3E}">
        <p14:creationId xmlns:p14="http://schemas.microsoft.com/office/powerpoint/2010/main" val="80189080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a:xfrm>
            <a:off x="468844" y="934231"/>
            <a:ext cx="8261432" cy="1421421"/>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a:solidFill>
                  <a:schemeClr val="tx1"/>
                </a:solidFill>
                <a:latin typeface="+mn-ea"/>
              </a:rPr>
              <a:t>（</a:t>
            </a:r>
            <a:r>
              <a:rPr lang="en-US" altLang="zh-CN" sz="2600" dirty="0">
                <a:solidFill>
                  <a:schemeClr val="tx1"/>
                </a:solidFill>
                <a:latin typeface="+mn-ea"/>
              </a:rPr>
              <a:t>1</a:t>
            </a:r>
            <a:r>
              <a:rPr lang="zh-CN" altLang="zh-CN" sz="2600" dirty="0" smtClean="0">
                <a:solidFill>
                  <a:schemeClr val="tx1"/>
                </a:solidFill>
                <a:latin typeface="+mn-ea"/>
              </a:rPr>
              <a:t>）</a:t>
            </a:r>
            <a:r>
              <a:rPr lang="en-US" altLang="zh-CN" sz="2600" dirty="0" smtClean="0">
                <a:solidFill>
                  <a:schemeClr val="tx1"/>
                </a:solidFill>
                <a:latin typeface="+mn-ea"/>
              </a:rPr>
              <a:t> </a:t>
            </a:r>
            <a:r>
              <a:rPr lang="zh-CN" altLang="zh-CN" sz="2600" dirty="0" smtClean="0">
                <a:solidFill>
                  <a:schemeClr val="tx1"/>
                </a:solidFill>
                <a:latin typeface="+mn-ea"/>
              </a:rPr>
              <a:t>本</a:t>
            </a:r>
            <a:r>
              <a:rPr lang="zh-CN" altLang="zh-CN" sz="2600" dirty="0">
                <a:solidFill>
                  <a:schemeClr val="tx1"/>
                </a:solidFill>
                <a:latin typeface="+mn-ea"/>
              </a:rPr>
              <a:t>例中因变量为销售量，自变量为广告费用与促销费用</a:t>
            </a:r>
            <a:r>
              <a:rPr lang="zh-CN" altLang="zh-CN" sz="2600" dirty="0" smtClean="0">
                <a:solidFill>
                  <a:schemeClr val="tx1"/>
                </a:solidFill>
                <a:latin typeface="+mn-ea"/>
              </a:rPr>
              <a:t>。</a:t>
            </a:r>
            <a:endParaRPr lang="en-US" altLang="zh-CN" sz="2600" dirty="0" smtClean="0">
              <a:solidFill>
                <a:schemeClr val="tx1"/>
              </a:solidFill>
              <a:latin typeface="+mn-ea"/>
            </a:endParaRPr>
          </a:p>
          <a:p>
            <a:pPr lvl="0" algn="l"/>
            <a:r>
              <a:rPr lang="en-US" altLang="zh-CN" sz="2600" dirty="0" smtClean="0">
                <a:solidFill>
                  <a:schemeClr val="tx1"/>
                </a:solidFill>
                <a:latin typeface="+mn-ea"/>
              </a:rPr>
              <a:t>          </a:t>
            </a:r>
            <a:r>
              <a:rPr lang="zh-CN" altLang="zh-CN" sz="2600" dirty="0" smtClean="0">
                <a:solidFill>
                  <a:schemeClr val="tx1"/>
                </a:solidFill>
                <a:latin typeface="+mn-ea"/>
              </a:rPr>
              <a:t>解读</a:t>
            </a:r>
            <a:r>
              <a:rPr lang="zh-CN" altLang="zh-CN" sz="2600" dirty="0">
                <a:solidFill>
                  <a:schemeClr val="tx1"/>
                </a:solidFill>
                <a:latin typeface="+mn-ea"/>
              </a:rPr>
              <a:t>使用</a:t>
            </a:r>
            <a:r>
              <a:rPr lang="en-US" altLang="zh-CN" sz="2600" b="1" dirty="0">
                <a:solidFill>
                  <a:srgbClr val="FF0000"/>
                </a:solidFill>
                <a:latin typeface="+mn-ea"/>
              </a:rPr>
              <a:t>EXCEL2010</a:t>
            </a:r>
            <a:r>
              <a:rPr lang="zh-CN" altLang="zh-CN" sz="2600" dirty="0">
                <a:solidFill>
                  <a:schemeClr val="tx1"/>
                </a:solidFill>
                <a:latin typeface="+mn-ea"/>
              </a:rPr>
              <a:t>进行回归分析的结果：</a:t>
            </a:r>
          </a:p>
          <a:p>
            <a:pPr algn="l"/>
            <a:endParaRPr lang="zh-CN" altLang="zh-CN" sz="2600" dirty="0">
              <a:solidFill>
                <a:schemeClr val="tx1"/>
              </a:solidFill>
              <a:latin typeface="+mn-ea"/>
            </a:endParaRPr>
          </a:p>
        </p:txBody>
      </p:sp>
      <p:sp>
        <p:nvSpPr>
          <p:cNvPr id="8" name="流程图: 资料带 5"/>
          <p:cNvSpPr>
            <a:spLocks noChangeArrowheads="1"/>
          </p:cNvSpPr>
          <p:nvPr/>
        </p:nvSpPr>
        <p:spPr bwMode="auto">
          <a:xfrm>
            <a:off x="251520" y="260648"/>
            <a:ext cx="1873250" cy="647700"/>
          </a:xfrm>
          <a:prstGeom prst="flowChartPunchedTape">
            <a:avLst/>
          </a:prstGeom>
          <a:solidFill>
            <a:srgbClr val="FF0000"/>
          </a:solidFill>
          <a:ln w="9525" algn="ctr">
            <a:solidFill>
              <a:schemeClr val="tx1"/>
            </a:solidFill>
            <a:round/>
            <a:headEnd/>
            <a:tailEnd/>
          </a:ln>
        </p:spPr>
        <p:txBody>
          <a:bodyPr/>
          <a:lstStyle/>
          <a:p>
            <a:r>
              <a:rPr lang="zh-CN" altLang="en-US" sz="2800" dirty="0" smtClean="0">
                <a:latin typeface="楷体" pitchFamily="49" charset="-122"/>
                <a:ea typeface="楷体" pitchFamily="49" charset="-122"/>
              </a:rPr>
              <a:t>解答：</a:t>
            </a:r>
            <a:endParaRPr lang="zh-CN" altLang="en-US" sz="2800" dirty="0">
              <a:latin typeface="楷体" pitchFamily="49" charset="-122"/>
              <a:ea typeface="楷体" pitchFamily="49"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3151998538"/>
              </p:ext>
            </p:extLst>
          </p:nvPr>
        </p:nvGraphicFramePr>
        <p:xfrm>
          <a:off x="251520" y="2355652"/>
          <a:ext cx="6768753" cy="4104459"/>
        </p:xfrm>
        <a:graphic>
          <a:graphicData uri="http://schemas.openxmlformats.org/drawingml/2006/table">
            <a:tbl>
              <a:tblPr firstRow="1" firstCol="1" bandRow="1">
                <a:tableStyleId>{5C22544A-7EE6-4342-B048-85BDC9FD1C3A}</a:tableStyleId>
              </a:tblPr>
              <a:tblGrid>
                <a:gridCol w="1933930"/>
                <a:gridCol w="1374108"/>
                <a:gridCol w="1262143"/>
                <a:gridCol w="1160357"/>
                <a:gridCol w="1038215"/>
              </a:tblGrid>
              <a:tr h="194392">
                <a:tc gridSpan="2">
                  <a:txBody>
                    <a:bodyPr/>
                    <a:lstStyle/>
                    <a:p>
                      <a:pPr algn="ctr">
                        <a:spcAft>
                          <a:spcPts val="0"/>
                        </a:spcAft>
                      </a:pPr>
                      <a:r>
                        <a:rPr lang="zh-CN" sz="1200" kern="0" dirty="0">
                          <a:solidFill>
                            <a:schemeClr val="tx1"/>
                          </a:solidFill>
                          <a:effectLst/>
                          <a:latin typeface="+mn-ea"/>
                          <a:ea typeface="+mn-ea"/>
                        </a:rPr>
                        <a:t>回归统计</a:t>
                      </a:r>
                      <a:endParaRPr lang="zh-CN" sz="1100" kern="100" dirty="0">
                        <a:solidFill>
                          <a:schemeClr val="tx1"/>
                        </a:solidFill>
                        <a:effectLst/>
                        <a:latin typeface="+mn-ea"/>
                        <a:ea typeface="+mn-ea"/>
                        <a:cs typeface="Times New Roman"/>
                      </a:endParaRPr>
                    </a:p>
                  </a:txBody>
                  <a:tcPr marL="53553" marR="53553" marT="0" marB="0" anchor="b"/>
                </a:tc>
                <a:tc hMerge="1">
                  <a:txBody>
                    <a:bodyPr/>
                    <a:lstStyle/>
                    <a:p>
                      <a:endParaRPr lang="zh-CN" altLang="en-US"/>
                    </a:p>
                  </a:txBody>
                  <a:tcPr/>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en-US" sz="1200" kern="0" dirty="0">
                          <a:solidFill>
                            <a:schemeClr val="tx1"/>
                          </a:solidFill>
                          <a:effectLst/>
                          <a:latin typeface="+mn-ea"/>
                          <a:ea typeface="+mn-ea"/>
                        </a:rPr>
                        <a:t>Multiple R</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0.961128</a:t>
                      </a:r>
                      <a:endParaRPr lang="zh-CN" sz="1100" kern="10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en-US" sz="1200" kern="0" dirty="0">
                          <a:solidFill>
                            <a:schemeClr val="tx1"/>
                          </a:solidFill>
                          <a:effectLst/>
                          <a:latin typeface="+mn-ea"/>
                          <a:ea typeface="+mn-ea"/>
                        </a:rPr>
                        <a:t>R Square</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0.923767</a:t>
                      </a:r>
                      <a:endParaRPr lang="zh-CN" sz="1100" kern="10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313277">
                <a:tc>
                  <a:txBody>
                    <a:bodyPr/>
                    <a:lstStyle/>
                    <a:p>
                      <a:pPr algn="ctr">
                        <a:spcAft>
                          <a:spcPts val="0"/>
                        </a:spcAft>
                      </a:pPr>
                      <a:r>
                        <a:rPr lang="en-US" sz="1200" kern="0" dirty="0">
                          <a:solidFill>
                            <a:schemeClr val="tx1"/>
                          </a:solidFill>
                          <a:effectLst/>
                          <a:latin typeface="+mn-ea"/>
                          <a:ea typeface="+mn-ea"/>
                        </a:rPr>
                        <a:t>Adjusted R Square</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0.912039</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zh-CN" sz="1200" kern="0" dirty="0">
                          <a:solidFill>
                            <a:schemeClr val="tx1"/>
                          </a:solidFill>
                          <a:effectLst/>
                          <a:latin typeface="+mn-ea"/>
                          <a:ea typeface="+mn-ea"/>
                        </a:rPr>
                        <a:t>标准误差</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3.258815</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zh-CN" sz="1200" kern="0" dirty="0">
                          <a:solidFill>
                            <a:schemeClr val="tx1"/>
                          </a:solidFill>
                          <a:effectLst/>
                          <a:latin typeface="+mn-ea"/>
                          <a:ea typeface="+mn-ea"/>
                        </a:rPr>
                        <a:t>观测值</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16</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78192">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zh-CN" sz="1200" kern="0">
                          <a:solidFill>
                            <a:schemeClr val="tx1"/>
                          </a:solidFill>
                          <a:effectLst/>
                          <a:latin typeface="+mn-ea"/>
                          <a:ea typeface="+mn-ea"/>
                        </a:rPr>
                        <a:t>方差分析</a:t>
                      </a:r>
                      <a:endParaRPr lang="zh-CN" sz="1100" kern="100">
                        <a:solidFill>
                          <a:schemeClr val="tx1"/>
                        </a:solidFill>
                        <a:effectLst/>
                        <a:latin typeface="+mn-ea"/>
                        <a:ea typeface="+mn-ea"/>
                        <a:cs typeface="Times New Roman"/>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spcAft>
                          <a:spcPts val="0"/>
                        </a:spcAft>
                      </a:pPr>
                      <a:r>
                        <a:rPr lang="en-US" sz="1200" kern="0" dirty="0" err="1">
                          <a:solidFill>
                            <a:schemeClr val="tx1"/>
                          </a:solidFill>
                          <a:effectLst/>
                          <a:latin typeface="+mn-ea"/>
                          <a:ea typeface="+mn-ea"/>
                        </a:rPr>
                        <a:t>df</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SS</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MS</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F</a:t>
                      </a:r>
                      <a:endParaRPr lang="zh-CN" sz="1100" kern="100">
                        <a:solidFill>
                          <a:schemeClr val="tx1"/>
                        </a:solidFill>
                        <a:effectLst/>
                        <a:latin typeface="+mn-ea"/>
                        <a:ea typeface="+mn-ea"/>
                        <a:cs typeface="Times New Roman"/>
                      </a:endParaRPr>
                    </a:p>
                  </a:txBody>
                  <a:tcPr marL="53553" marR="53553" marT="0" marB="0" anchor="b"/>
                </a:tc>
              </a:tr>
              <a:tr h="313277">
                <a:tc>
                  <a:txBody>
                    <a:bodyPr/>
                    <a:lstStyle/>
                    <a:p>
                      <a:pPr algn="ctr">
                        <a:spcAft>
                          <a:spcPts val="0"/>
                        </a:spcAft>
                      </a:pPr>
                      <a:r>
                        <a:rPr lang="zh-CN" sz="1200" kern="0">
                          <a:solidFill>
                            <a:schemeClr val="tx1"/>
                          </a:solidFill>
                          <a:effectLst/>
                          <a:latin typeface="+mn-ea"/>
                          <a:ea typeface="+mn-ea"/>
                        </a:rPr>
                        <a:t>回归分析</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2</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1672.94164</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836.47082</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rgbClr val="FF0000"/>
                          </a:solidFill>
                          <a:effectLst/>
                          <a:latin typeface="+mn-ea"/>
                          <a:ea typeface="+mn-ea"/>
                        </a:rPr>
                        <a:t>78.76466</a:t>
                      </a:r>
                      <a:endParaRPr lang="zh-CN" sz="1100" b="1" kern="100" dirty="0">
                        <a:solidFill>
                          <a:srgbClr val="FF0000"/>
                        </a:solidFill>
                        <a:effectLst/>
                        <a:latin typeface="+mn-ea"/>
                        <a:ea typeface="+mn-ea"/>
                        <a:cs typeface="Times New Roman"/>
                      </a:endParaRPr>
                    </a:p>
                  </a:txBody>
                  <a:tcPr marL="53553" marR="53553" marT="0" marB="0" anchor="b"/>
                </a:tc>
              </a:tr>
              <a:tr h="313277">
                <a:tc>
                  <a:txBody>
                    <a:bodyPr/>
                    <a:lstStyle/>
                    <a:p>
                      <a:pPr algn="ctr">
                        <a:spcAft>
                          <a:spcPts val="0"/>
                        </a:spcAft>
                      </a:pPr>
                      <a:r>
                        <a:rPr lang="zh-CN" sz="1200" kern="0">
                          <a:solidFill>
                            <a:schemeClr val="tx1"/>
                          </a:solidFill>
                          <a:effectLst/>
                          <a:latin typeface="+mn-ea"/>
                          <a:ea typeface="+mn-ea"/>
                        </a:rPr>
                        <a:t>残差</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13</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138.058365</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10.619874</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94392">
                <a:tc>
                  <a:txBody>
                    <a:bodyPr/>
                    <a:lstStyle/>
                    <a:p>
                      <a:pPr algn="ctr">
                        <a:spcAft>
                          <a:spcPts val="0"/>
                        </a:spcAft>
                      </a:pPr>
                      <a:r>
                        <a:rPr lang="zh-CN" sz="1200" kern="0">
                          <a:solidFill>
                            <a:schemeClr val="tx1"/>
                          </a:solidFill>
                          <a:effectLst/>
                          <a:latin typeface="+mn-ea"/>
                          <a:ea typeface="+mn-ea"/>
                        </a:rPr>
                        <a:t>总计</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15</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1811</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178192">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dirty="0">
                        <a:solidFill>
                          <a:schemeClr val="tx1"/>
                        </a:solidFill>
                        <a:effectLst/>
                        <a:latin typeface="+mn-ea"/>
                        <a:ea typeface="+mn-ea"/>
                      </a:endParaRPr>
                    </a:p>
                  </a:txBody>
                  <a:tcPr marL="53553" marR="53553" marT="0" marB="0" anchor="b"/>
                </a:tc>
                <a:tc>
                  <a:txBody>
                    <a:bodyPr/>
                    <a:lstStyle/>
                    <a:p>
                      <a:pPr algn="ctr"/>
                      <a:endParaRPr lang="zh-CN" sz="1100" kern="100">
                        <a:solidFill>
                          <a:schemeClr val="tx1"/>
                        </a:solidFill>
                        <a:effectLst/>
                        <a:latin typeface="+mn-ea"/>
                        <a:ea typeface="+mn-ea"/>
                      </a:endParaRPr>
                    </a:p>
                  </a:txBody>
                  <a:tcPr marL="53553" marR="53553" marT="0" marB="0" anchor="b"/>
                </a:tc>
              </a:tr>
              <a:tr h="313277">
                <a:tc>
                  <a:txBody>
                    <a:bodyPr/>
                    <a:lstStyle/>
                    <a:p>
                      <a:pPr algn="ctr"/>
                      <a:endParaRPr lang="zh-CN" sz="1100" kern="100">
                        <a:solidFill>
                          <a:schemeClr val="tx1"/>
                        </a:solidFill>
                        <a:effectLst/>
                        <a:latin typeface="+mn-ea"/>
                        <a:ea typeface="+mn-ea"/>
                      </a:endParaRPr>
                    </a:p>
                  </a:txBody>
                  <a:tcPr marL="53553" marR="53553" marT="0" marB="0" anchor="b"/>
                </a:tc>
                <a:tc>
                  <a:txBody>
                    <a:bodyPr/>
                    <a:lstStyle/>
                    <a:p>
                      <a:pPr algn="ctr">
                        <a:spcAft>
                          <a:spcPts val="0"/>
                        </a:spcAft>
                      </a:pPr>
                      <a:r>
                        <a:rPr lang="en-US" sz="1200" kern="0">
                          <a:solidFill>
                            <a:schemeClr val="tx1"/>
                          </a:solidFill>
                          <a:effectLst/>
                          <a:latin typeface="+mn-ea"/>
                          <a:ea typeface="+mn-ea"/>
                        </a:rPr>
                        <a:t>Coefficients</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zh-CN" sz="1200" kern="0" dirty="0">
                          <a:solidFill>
                            <a:schemeClr val="tx1"/>
                          </a:solidFill>
                          <a:effectLst/>
                          <a:latin typeface="+mn-ea"/>
                          <a:ea typeface="+mn-ea"/>
                        </a:rPr>
                        <a:t>标准误差</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t Stat</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P-value</a:t>
                      </a:r>
                      <a:endParaRPr lang="zh-CN" sz="1100" kern="100" dirty="0">
                        <a:solidFill>
                          <a:schemeClr val="tx1"/>
                        </a:solidFill>
                        <a:effectLst/>
                        <a:latin typeface="+mn-ea"/>
                        <a:ea typeface="+mn-ea"/>
                        <a:cs typeface="Times New Roman"/>
                      </a:endParaRPr>
                    </a:p>
                  </a:txBody>
                  <a:tcPr marL="53553" marR="53553" marT="0" marB="0" anchor="b"/>
                </a:tc>
              </a:tr>
              <a:tr h="313277">
                <a:tc>
                  <a:txBody>
                    <a:bodyPr/>
                    <a:lstStyle/>
                    <a:p>
                      <a:pPr algn="ctr">
                        <a:spcAft>
                          <a:spcPts val="0"/>
                        </a:spcAft>
                      </a:pPr>
                      <a:r>
                        <a:rPr lang="zh-CN" sz="1200" kern="0">
                          <a:solidFill>
                            <a:schemeClr val="tx1"/>
                          </a:solidFill>
                          <a:effectLst/>
                          <a:latin typeface="+mn-ea"/>
                          <a:ea typeface="+mn-ea"/>
                        </a:rPr>
                        <a:t>截距</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37.89669</a:t>
                      </a:r>
                      <a:endParaRPr lang="zh-CN" sz="1100" b="1" kern="100" dirty="0">
                        <a:solidFill>
                          <a:schemeClr val="tx1"/>
                        </a:solidFill>
                        <a:effectLst/>
                        <a:latin typeface="+mn-ea"/>
                        <a:ea typeface="+mn-ea"/>
                        <a:cs typeface="Times New Roman"/>
                      </a:endParaRPr>
                    </a:p>
                  </a:txBody>
                  <a:tcPr marL="53553" marR="53553" marT="0" marB="0" anchor="b">
                    <a:solidFill>
                      <a:srgbClr val="FFFF00"/>
                    </a:solidFill>
                  </a:tcPr>
                </a:tc>
                <a:tc>
                  <a:txBody>
                    <a:bodyPr/>
                    <a:lstStyle/>
                    <a:p>
                      <a:pPr algn="ctr">
                        <a:spcAft>
                          <a:spcPts val="0"/>
                        </a:spcAft>
                      </a:pPr>
                      <a:r>
                        <a:rPr lang="en-US" sz="1200" kern="0">
                          <a:solidFill>
                            <a:schemeClr val="tx1"/>
                          </a:solidFill>
                          <a:effectLst/>
                          <a:latin typeface="+mn-ea"/>
                          <a:ea typeface="+mn-ea"/>
                        </a:rPr>
                        <a:t>2.44370138</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15.507906</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9.15E-10</a:t>
                      </a:r>
                      <a:endParaRPr lang="zh-CN" sz="1100" b="1" kern="100" dirty="0">
                        <a:solidFill>
                          <a:schemeClr val="tx1"/>
                        </a:solidFill>
                        <a:effectLst/>
                        <a:latin typeface="+mn-ea"/>
                        <a:ea typeface="+mn-ea"/>
                        <a:cs typeface="Times New Roman"/>
                      </a:endParaRPr>
                    </a:p>
                  </a:txBody>
                  <a:tcPr marL="53553" marR="53553" marT="0" marB="0" anchor="b">
                    <a:solidFill>
                      <a:srgbClr val="FF0000"/>
                    </a:solidFill>
                  </a:tcPr>
                </a:tc>
              </a:tr>
              <a:tr h="313277">
                <a:tc>
                  <a:txBody>
                    <a:bodyPr/>
                    <a:lstStyle/>
                    <a:p>
                      <a:pPr algn="ctr">
                        <a:spcAft>
                          <a:spcPts val="0"/>
                        </a:spcAft>
                      </a:pPr>
                      <a:r>
                        <a:rPr lang="en-US" sz="1200" kern="0">
                          <a:solidFill>
                            <a:schemeClr val="tx1"/>
                          </a:solidFill>
                          <a:effectLst/>
                          <a:latin typeface="+mn-ea"/>
                          <a:ea typeface="+mn-ea"/>
                        </a:rPr>
                        <a:t>X 1</a:t>
                      </a:r>
                      <a:r>
                        <a:rPr lang="zh-CN" sz="1200" kern="0">
                          <a:solidFill>
                            <a:schemeClr val="tx1"/>
                          </a:solidFill>
                          <a:effectLst/>
                          <a:latin typeface="+mn-ea"/>
                          <a:ea typeface="+mn-ea"/>
                        </a:rPr>
                        <a:t>（广告费用）</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1.052025</a:t>
                      </a:r>
                      <a:endParaRPr lang="zh-CN" sz="1100" b="1" kern="100" dirty="0">
                        <a:solidFill>
                          <a:schemeClr val="tx1"/>
                        </a:solidFill>
                        <a:effectLst/>
                        <a:latin typeface="+mn-ea"/>
                        <a:ea typeface="+mn-ea"/>
                        <a:cs typeface="Times New Roman"/>
                      </a:endParaRPr>
                    </a:p>
                  </a:txBody>
                  <a:tcPr marL="53553" marR="53553" marT="0" marB="0" anchor="b">
                    <a:solidFill>
                      <a:srgbClr val="FFFF00"/>
                    </a:solidFill>
                  </a:tcPr>
                </a:tc>
                <a:tc>
                  <a:txBody>
                    <a:bodyPr/>
                    <a:lstStyle/>
                    <a:p>
                      <a:pPr algn="ctr">
                        <a:spcAft>
                          <a:spcPts val="0"/>
                        </a:spcAft>
                      </a:pPr>
                      <a:r>
                        <a:rPr lang="en-US" sz="1200" kern="0">
                          <a:solidFill>
                            <a:schemeClr val="tx1"/>
                          </a:solidFill>
                          <a:effectLst/>
                          <a:latin typeface="+mn-ea"/>
                          <a:ea typeface="+mn-ea"/>
                        </a:rPr>
                        <a:t>0.20281026</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dirty="0">
                          <a:solidFill>
                            <a:schemeClr val="tx1"/>
                          </a:solidFill>
                          <a:effectLst/>
                          <a:latin typeface="+mn-ea"/>
                          <a:ea typeface="+mn-ea"/>
                        </a:rPr>
                        <a:t>5.1872355</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0.000175</a:t>
                      </a:r>
                      <a:endParaRPr lang="zh-CN" sz="1100" b="1" kern="100" dirty="0">
                        <a:solidFill>
                          <a:schemeClr val="tx1"/>
                        </a:solidFill>
                        <a:effectLst/>
                        <a:latin typeface="+mn-ea"/>
                        <a:ea typeface="+mn-ea"/>
                        <a:cs typeface="Times New Roman"/>
                      </a:endParaRPr>
                    </a:p>
                  </a:txBody>
                  <a:tcPr marL="53553" marR="53553" marT="0" marB="0" anchor="b">
                    <a:solidFill>
                      <a:srgbClr val="FF0000"/>
                    </a:solidFill>
                  </a:tcPr>
                </a:tc>
              </a:tr>
              <a:tr h="313277">
                <a:tc>
                  <a:txBody>
                    <a:bodyPr/>
                    <a:lstStyle/>
                    <a:p>
                      <a:pPr algn="ctr">
                        <a:spcAft>
                          <a:spcPts val="0"/>
                        </a:spcAft>
                      </a:pPr>
                      <a:r>
                        <a:rPr lang="en-US" sz="1200" kern="0" dirty="0">
                          <a:solidFill>
                            <a:schemeClr val="tx1"/>
                          </a:solidFill>
                          <a:effectLst/>
                          <a:latin typeface="+mn-ea"/>
                          <a:ea typeface="+mn-ea"/>
                        </a:rPr>
                        <a:t>X 2</a:t>
                      </a:r>
                      <a:r>
                        <a:rPr lang="zh-CN" sz="1200" kern="0" dirty="0">
                          <a:solidFill>
                            <a:schemeClr val="tx1"/>
                          </a:solidFill>
                          <a:effectLst/>
                          <a:latin typeface="+mn-ea"/>
                          <a:ea typeface="+mn-ea"/>
                        </a:rPr>
                        <a:t>（促销费用）</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0.794733</a:t>
                      </a:r>
                      <a:endParaRPr lang="zh-CN" sz="1100" b="1" kern="100" dirty="0">
                        <a:solidFill>
                          <a:schemeClr val="tx1"/>
                        </a:solidFill>
                        <a:effectLst/>
                        <a:latin typeface="+mn-ea"/>
                        <a:ea typeface="+mn-ea"/>
                        <a:cs typeface="Times New Roman"/>
                      </a:endParaRPr>
                    </a:p>
                  </a:txBody>
                  <a:tcPr marL="53553" marR="53553" marT="0" marB="0" anchor="b">
                    <a:solidFill>
                      <a:srgbClr val="FFFF00"/>
                    </a:solidFill>
                  </a:tcPr>
                </a:tc>
                <a:tc>
                  <a:txBody>
                    <a:bodyPr/>
                    <a:lstStyle/>
                    <a:p>
                      <a:pPr algn="ctr">
                        <a:spcAft>
                          <a:spcPts val="0"/>
                        </a:spcAft>
                      </a:pPr>
                      <a:r>
                        <a:rPr lang="en-US" sz="1200" kern="0" dirty="0">
                          <a:solidFill>
                            <a:schemeClr val="tx1"/>
                          </a:solidFill>
                          <a:effectLst/>
                          <a:latin typeface="+mn-ea"/>
                          <a:ea typeface="+mn-ea"/>
                        </a:rPr>
                        <a:t>0.11320794</a:t>
                      </a:r>
                      <a:endParaRPr lang="zh-CN" sz="1100" kern="100" dirty="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kern="0">
                          <a:solidFill>
                            <a:schemeClr val="tx1"/>
                          </a:solidFill>
                          <a:effectLst/>
                          <a:latin typeface="+mn-ea"/>
                          <a:ea typeface="+mn-ea"/>
                        </a:rPr>
                        <a:t>7.0201204</a:t>
                      </a:r>
                      <a:endParaRPr lang="zh-CN" sz="1100" kern="100">
                        <a:solidFill>
                          <a:schemeClr val="tx1"/>
                        </a:solidFill>
                        <a:effectLst/>
                        <a:latin typeface="+mn-ea"/>
                        <a:ea typeface="+mn-ea"/>
                        <a:cs typeface="Times New Roman"/>
                      </a:endParaRPr>
                    </a:p>
                  </a:txBody>
                  <a:tcPr marL="53553" marR="53553" marT="0" marB="0" anchor="b"/>
                </a:tc>
                <a:tc>
                  <a:txBody>
                    <a:bodyPr/>
                    <a:lstStyle/>
                    <a:p>
                      <a:pPr algn="ctr">
                        <a:spcAft>
                          <a:spcPts val="0"/>
                        </a:spcAft>
                      </a:pPr>
                      <a:r>
                        <a:rPr lang="en-US" sz="1200" b="1" kern="0" dirty="0">
                          <a:solidFill>
                            <a:schemeClr val="tx1"/>
                          </a:solidFill>
                          <a:effectLst/>
                          <a:latin typeface="+mn-ea"/>
                          <a:ea typeface="+mn-ea"/>
                        </a:rPr>
                        <a:t>9.06E-06</a:t>
                      </a:r>
                      <a:endParaRPr lang="zh-CN" sz="1100" b="1" kern="100" dirty="0">
                        <a:solidFill>
                          <a:schemeClr val="tx1"/>
                        </a:solidFill>
                        <a:effectLst/>
                        <a:latin typeface="+mn-ea"/>
                        <a:ea typeface="+mn-ea"/>
                        <a:cs typeface="Times New Roman"/>
                      </a:endParaRPr>
                    </a:p>
                  </a:txBody>
                  <a:tcPr marL="53553" marR="53553" marT="0" marB="0" anchor="b">
                    <a:solidFill>
                      <a:srgbClr val="FF0000"/>
                    </a:solidFill>
                  </a:tcPr>
                </a:tc>
              </a:tr>
            </a:tbl>
          </a:graphicData>
        </a:graphic>
      </p:graphicFrame>
      <p:sp>
        <p:nvSpPr>
          <p:cNvPr id="4" name="矩形 3"/>
          <p:cNvSpPr/>
          <p:nvPr/>
        </p:nvSpPr>
        <p:spPr>
          <a:xfrm>
            <a:off x="3779912" y="3188627"/>
            <a:ext cx="5184576" cy="369332"/>
          </a:xfrm>
          <a:prstGeom prst="rect">
            <a:avLst/>
          </a:prstGeom>
        </p:spPr>
        <p:txBody>
          <a:bodyPr wrap="square">
            <a:spAutoFit/>
          </a:bodyPr>
          <a:lstStyle/>
          <a:p>
            <a:r>
              <a:rPr lang="zh-CN" altLang="zh-CN" b="1" dirty="0">
                <a:latin typeface="+mn-ea"/>
              </a:rPr>
              <a:t>销售量</a:t>
            </a:r>
            <a:r>
              <a:rPr lang="en-US" altLang="zh-CN" b="1" dirty="0">
                <a:latin typeface="+mn-ea"/>
              </a:rPr>
              <a:t>=37.9+1.05</a:t>
            </a:r>
            <a:r>
              <a:rPr lang="zh-CN" altLang="zh-CN" b="1" dirty="0">
                <a:latin typeface="+mn-ea"/>
              </a:rPr>
              <a:t>×（广告费用）</a:t>
            </a:r>
            <a:r>
              <a:rPr lang="en-US" altLang="zh-CN" b="1" dirty="0">
                <a:latin typeface="+mn-ea"/>
              </a:rPr>
              <a:t>+0.795</a:t>
            </a:r>
            <a:r>
              <a:rPr lang="zh-CN" altLang="zh-CN" b="1" dirty="0">
                <a:latin typeface="+mn-ea"/>
              </a:rPr>
              <a:t>×</a:t>
            </a:r>
            <a:r>
              <a:rPr lang="zh-CN" altLang="zh-CN" b="1" dirty="0" smtClean="0">
                <a:latin typeface="+mn-ea"/>
              </a:rPr>
              <a:t>（费用</a:t>
            </a:r>
            <a:r>
              <a:rPr lang="zh-CN" altLang="zh-CN" b="1" dirty="0">
                <a:latin typeface="+mn-ea"/>
              </a:rPr>
              <a:t>）</a:t>
            </a:r>
            <a:endParaRPr lang="zh-CN" altLang="en-US" b="1" dirty="0">
              <a:latin typeface="+mn-ea"/>
            </a:endParaRPr>
          </a:p>
        </p:txBody>
      </p:sp>
    </p:spTree>
    <p:extLst>
      <p:ext uri="{BB962C8B-B14F-4D97-AF65-F5344CB8AC3E}">
        <p14:creationId xmlns:p14="http://schemas.microsoft.com/office/powerpoint/2010/main" val="42131802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80">
                                          <p:stCondLst>
                                            <p:cond delay="0"/>
                                          </p:stCondLst>
                                        </p:cTn>
                                        <p:tgtEl>
                                          <p:spTgt spid="4"/>
                                        </p:tgtEl>
                                      </p:cBhvr>
                                    </p:animEffect>
                                    <p:anim calcmode="lin" valueType="num">
                                      <p:cBhvr>
                                        <p:cTn id="2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5" dur="26">
                                          <p:stCondLst>
                                            <p:cond delay="650"/>
                                          </p:stCondLst>
                                        </p:cTn>
                                        <p:tgtEl>
                                          <p:spTgt spid="4"/>
                                        </p:tgtEl>
                                      </p:cBhvr>
                                      <p:to x="100000" y="60000"/>
                                    </p:animScale>
                                    <p:animScale>
                                      <p:cBhvr>
                                        <p:cTn id="26" dur="166" decel="50000">
                                          <p:stCondLst>
                                            <p:cond delay="676"/>
                                          </p:stCondLst>
                                        </p:cTn>
                                        <p:tgtEl>
                                          <p:spTgt spid="4"/>
                                        </p:tgtEl>
                                      </p:cBhvr>
                                      <p:to x="100000" y="100000"/>
                                    </p:animScale>
                                    <p:animScale>
                                      <p:cBhvr>
                                        <p:cTn id="27" dur="26">
                                          <p:stCondLst>
                                            <p:cond delay="1312"/>
                                          </p:stCondLst>
                                        </p:cTn>
                                        <p:tgtEl>
                                          <p:spTgt spid="4"/>
                                        </p:tgtEl>
                                      </p:cBhvr>
                                      <p:to x="100000" y="80000"/>
                                    </p:animScale>
                                    <p:animScale>
                                      <p:cBhvr>
                                        <p:cTn id="28" dur="166" decel="50000">
                                          <p:stCondLst>
                                            <p:cond delay="1338"/>
                                          </p:stCondLst>
                                        </p:cTn>
                                        <p:tgtEl>
                                          <p:spTgt spid="4"/>
                                        </p:tgtEl>
                                      </p:cBhvr>
                                      <p:to x="100000" y="100000"/>
                                    </p:animScale>
                                    <p:animScale>
                                      <p:cBhvr>
                                        <p:cTn id="29" dur="26">
                                          <p:stCondLst>
                                            <p:cond delay="1642"/>
                                          </p:stCondLst>
                                        </p:cTn>
                                        <p:tgtEl>
                                          <p:spTgt spid="4"/>
                                        </p:tgtEl>
                                      </p:cBhvr>
                                      <p:to x="100000" y="90000"/>
                                    </p:animScale>
                                    <p:animScale>
                                      <p:cBhvr>
                                        <p:cTn id="30" dur="166" decel="50000">
                                          <p:stCondLst>
                                            <p:cond delay="1668"/>
                                          </p:stCondLst>
                                        </p:cTn>
                                        <p:tgtEl>
                                          <p:spTgt spid="4"/>
                                        </p:tgtEl>
                                      </p:cBhvr>
                                      <p:to x="100000" y="100000"/>
                                    </p:animScale>
                                    <p:animScale>
                                      <p:cBhvr>
                                        <p:cTn id="31" dur="26">
                                          <p:stCondLst>
                                            <p:cond delay="1808"/>
                                          </p:stCondLst>
                                        </p:cTn>
                                        <p:tgtEl>
                                          <p:spTgt spid="4"/>
                                        </p:tgtEl>
                                      </p:cBhvr>
                                      <p:to x="100000" y="95000"/>
                                    </p:animScale>
                                    <p:animScale>
                                      <p:cBhvr>
                                        <p:cTn id="32"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827584" y="620688"/>
            <a:ext cx="6840760" cy="5256584"/>
          </a:xfrm>
        </p:spPr>
        <p:txBody>
          <a:bodyPr>
            <a:noAutofit/>
            <a:scene3d>
              <a:camera prst="orthographicFront"/>
              <a:lightRig rig="threePt" dir="t"/>
            </a:scene3d>
            <a:sp3d extrusionH="6350" contourW="6350">
              <a:bevelT w="12700"/>
              <a:bevelB w="6350"/>
            </a:sp3d>
          </a:bodyPr>
          <a:lstStyle/>
          <a:p>
            <a:r>
              <a:rPr lang="zh-CN" altLang="en-US" sz="88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谢谢！</a:t>
            </a:r>
            <a:endParaRPr lang="zh-CN" altLang="en-US" sz="8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zh-CN" altLang="en-US" sz="8800" i="1" dirty="0" smtClean="0">
                <a:solidFill>
                  <a:schemeClr val="tx1"/>
                </a:solidFill>
              </a:rPr>
              <a:t>  </a:t>
            </a:r>
            <a:endParaRPr lang="en-US" altLang="zh-CN" sz="8800" i="1" dirty="0" smtClean="0">
              <a:solidFill>
                <a:schemeClr val="tx1"/>
              </a:solidFill>
            </a:endParaRPr>
          </a:p>
        </p:txBody>
      </p:sp>
      <p:pic>
        <p:nvPicPr>
          <p:cNvPr id="5" name="Picture 1027" descr="PE07677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4108" y="2060848"/>
            <a:ext cx="38004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26122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1700808"/>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12.1</a:t>
            </a:r>
            <a:r>
              <a:rPr lang="en-US" altLang="zh-CN" sz="4400" dirty="0" smtClean="0">
                <a:solidFill>
                  <a:schemeClr val="tx1"/>
                </a:solidFill>
              </a:rPr>
              <a:t> </a:t>
            </a:r>
            <a:r>
              <a:rPr lang="zh-CN" altLang="en-US" sz="4400" dirty="0" smtClean="0">
                <a:solidFill>
                  <a:schemeClr val="tx1"/>
                </a:solidFill>
              </a:rPr>
              <a:t>变量关系与回归分析</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6363294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§12.1  </a:t>
            </a:r>
            <a:r>
              <a:rPr lang="zh-CN" altLang="en-US" sz="3200" b="1" dirty="0" smtClean="0">
                <a:solidFill>
                  <a:schemeClr val="tx1"/>
                </a:solidFill>
                <a:latin typeface="Garamond" pitchFamily="18" charset="0"/>
              </a:rPr>
              <a:t>变量关系与回归分析</a:t>
            </a:r>
            <a:endParaRPr lang="zh-CN" altLang="en-US" sz="3200" b="1" dirty="0">
              <a:solidFill>
                <a:schemeClr val="tx1"/>
              </a:solidFill>
              <a:latin typeface="Garamond" pitchFamily="18" charset="0"/>
            </a:endParaRPr>
          </a:p>
        </p:txBody>
      </p:sp>
      <p:sp>
        <p:nvSpPr>
          <p:cNvPr id="14" name="Rectangle 3"/>
          <p:cNvSpPr txBox="1">
            <a:spLocks noRot="1" noChangeArrowheads="1"/>
          </p:cNvSpPr>
          <p:nvPr/>
        </p:nvSpPr>
        <p:spPr>
          <a:xfrm>
            <a:off x="503548" y="1556792"/>
            <a:ext cx="8208912" cy="1511995"/>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我们</a:t>
            </a:r>
            <a:r>
              <a:rPr lang="zh-CN" altLang="zh-CN" sz="2600" dirty="0">
                <a:solidFill>
                  <a:schemeClr val="tx1"/>
                </a:solidFill>
                <a:latin typeface="+mn-ea"/>
              </a:rPr>
              <a:t>在</a:t>
            </a:r>
            <a:r>
              <a:rPr lang="zh-CN" altLang="zh-CN" sz="2600" b="1" dirty="0">
                <a:solidFill>
                  <a:srgbClr val="FF0000"/>
                </a:solidFill>
                <a:latin typeface="+mn-ea"/>
              </a:rPr>
              <a:t>第</a:t>
            </a:r>
            <a:r>
              <a:rPr lang="en-US" altLang="zh-CN" sz="2600" b="1" dirty="0">
                <a:solidFill>
                  <a:srgbClr val="FF0000"/>
                </a:solidFill>
                <a:latin typeface="+mn-ea"/>
              </a:rPr>
              <a:t>10</a:t>
            </a:r>
            <a:r>
              <a:rPr lang="zh-CN" altLang="zh-CN" sz="2600" b="1" dirty="0">
                <a:solidFill>
                  <a:srgbClr val="FF0000"/>
                </a:solidFill>
                <a:latin typeface="+mn-ea"/>
              </a:rPr>
              <a:t>章方差分析</a:t>
            </a:r>
            <a:r>
              <a:rPr lang="zh-CN" altLang="zh-CN" sz="2600" dirty="0">
                <a:solidFill>
                  <a:schemeClr val="tx1"/>
                </a:solidFill>
                <a:latin typeface="+mn-ea"/>
              </a:rPr>
              <a:t>中探讨了分类变量与数值型变量之间的关系，对于</a:t>
            </a:r>
            <a:r>
              <a:rPr lang="zh-CN" altLang="zh-CN" sz="2600" b="1" dirty="0">
                <a:solidFill>
                  <a:srgbClr val="FF0000"/>
                </a:solidFill>
                <a:latin typeface="+mn-ea"/>
              </a:rPr>
              <a:t>数值型变量与数值型变量</a:t>
            </a:r>
            <a:r>
              <a:rPr lang="zh-CN" altLang="zh-CN" sz="2600" dirty="0">
                <a:solidFill>
                  <a:schemeClr val="tx1"/>
                </a:solidFill>
                <a:latin typeface="+mn-ea"/>
              </a:rPr>
              <a:t>之间的关系，可以采用</a:t>
            </a:r>
            <a:r>
              <a:rPr lang="zh-CN" altLang="zh-CN" sz="2600" b="1" dirty="0">
                <a:solidFill>
                  <a:srgbClr val="FF0000"/>
                </a:solidFill>
                <a:latin typeface="+mn-ea"/>
              </a:rPr>
              <a:t>相关与回归分析</a:t>
            </a:r>
            <a:r>
              <a:rPr lang="zh-CN" altLang="zh-CN" sz="2600" dirty="0">
                <a:solidFill>
                  <a:schemeClr val="tx1"/>
                </a:solidFill>
                <a:latin typeface="+mn-ea"/>
              </a:rPr>
              <a:t>进行研究。</a:t>
            </a:r>
          </a:p>
          <a:p>
            <a:pPr marL="274320" indent="-274320">
              <a:defRPr/>
            </a:pPr>
            <a:endParaRPr kumimoji="1" lang="en-US" altLang="zh-CN" b="1" dirty="0" smtClean="0"/>
          </a:p>
          <a:p>
            <a:pPr marL="274320" indent="-274320">
              <a:defRPr/>
            </a:pPr>
            <a:endParaRPr kumimoji="1" lang="en-US" altLang="zh-CN" b="1" dirty="0" smtClean="0"/>
          </a:p>
          <a:p>
            <a:pPr>
              <a:buFont typeface="Wingdings" pitchFamily="2" charset="2"/>
              <a:buNone/>
              <a:defRPr/>
            </a:pPr>
            <a:endParaRPr kumimoji="1" lang="en-US" altLang="zh-CN" b="1" dirty="0" smtClean="0"/>
          </a:p>
          <a:p>
            <a:pPr>
              <a:buFont typeface="Wingdings" pitchFamily="2" charset="2"/>
              <a:buNone/>
              <a:defRPr/>
            </a:pPr>
            <a:endParaRPr kumimoji="1" lang="en-US" altLang="zh-CN" sz="2800" b="1" dirty="0" smtClean="0"/>
          </a:p>
        </p:txBody>
      </p:sp>
      <p:sp>
        <p:nvSpPr>
          <p:cNvPr id="15" name="TextBox 2"/>
          <p:cNvSpPr txBox="1">
            <a:spLocks noChangeArrowheads="1"/>
          </p:cNvSpPr>
          <p:nvPr/>
        </p:nvSpPr>
        <p:spPr bwMode="auto">
          <a:xfrm>
            <a:off x="497620" y="3105952"/>
            <a:ext cx="8136904"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charset="0"/>
                <a:ea typeface="宋体" charset="-122"/>
              </a:defRPr>
            </a:lvl1pPr>
            <a:lvl2pPr marL="742950" indent="-285750" eaLnBrk="0" hangingPunct="0">
              <a:defRPr sz="2400" b="1">
                <a:solidFill>
                  <a:schemeClr val="tx1"/>
                </a:solidFill>
                <a:latin typeface="Arial" charset="0"/>
                <a:ea typeface="宋体" charset="-122"/>
              </a:defRPr>
            </a:lvl2pPr>
            <a:lvl3pPr marL="1143000" indent="-228600" eaLnBrk="0" hangingPunct="0">
              <a:defRPr sz="2400" b="1">
                <a:solidFill>
                  <a:schemeClr val="tx1"/>
                </a:solidFill>
                <a:latin typeface="Arial" charset="0"/>
                <a:ea typeface="宋体" charset="-122"/>
              </a:defRPr>
            </a:lvl3pPr>
            <a:lvl4pPr marL="1600200" indent="-228600" eaLnBrk="0" hangingPunct="0">
              <a:defRPr sz="2400" b="1">
                <a:solidFill>
                  <a:schemeClr val="tx1"/>
                </a:solidFill>
                <a:latin typeface="Arial" charset="0"/>
                <a:ea typeface="宋体" charset="-122"/>
              </a:defRPr>
            </a:lvl4pPr>
            <a:lvl5pPr marL="2057400" indent="-228600" eaLnBrk="0" hangingPunct="0">
              <a:defRPr sz="2400" b="1">
                <a:solidFill>
                  <a:schemeClr val="tx1"/>
                </a:solidFill>
                <a:latin typeface="Arial" charset="0"/>
                <a:ea typeface="宋体" charset="-122"/>
              </a:defRPr>
            </a:lvl5pPr>
            <a:lvl6pPr marL="2514600" indent="-228600" algn="ctr" eaLnBrk="0" fontAlgn="base" hangingPunct="0">
              <a:spcBef>
                <a:spcPct val="0"/>
              </a:spcBef>
              <a:spcAft>
                <a:spcPct val="0"/>
              </a:spcAft>
              <a:defRPr sz="2400" b="1">
                <a:solidFill>
                  <a:schemeClr val="tx1"/>
                </a:solidFill>
                <a:latin typeface="Arial" charset="0"/>
                <a:ea typeface="宋体" charset="-122"/>
              </a:defRPr>
            </a:lvl6pPr>
            <a:lvl7pPr marL="2971800" indent="-228600" algn="ctr" eaLnBrk="0" fontAlgn="base" hangingPunct="0">
              <a:spcBef>
                <a:spcPct val="0"/>
              </a:spcBef>
              <a:spcAft>
                <a:spcPct val="0"/>
              </a:spcAft>
              <a:defRPr sz="2400" b="1">
                <a:solidFill>
                  <a:schemeClr val="tx1"/>
                </a:solidFill>
                <a:latin typeface="Arial" charset="0"/>
                <a:ea typeface="宋体" charset="-122"/>
              </a:defRPr>
            </a:lvl7pPr>
            <a:lvl8pPr marL="3429000" indent="-228600" algn="ctr" eaLnBrk="0" fontAlgn="base" hangingPunct="0">
              <a:spcBef>
                <a:spcPct val="0"/>
              </a:spcBef>
              <a:spcAft>
                <a:spcPct val="0"/>
              </a:spcAft>
              <a:defRPr sz="2400" b="1">
                <a:solidFill>
                  <a:schemeClr val="tx1"/>
                </a:solidFill>
                <a:latin typeface="Arial" charset="0"/>
                <a:ea typeface="宋体" charset="-122"/>
              </a:defRPr>
            </a:lvl8pPr>
            <a:lvl9pPr marL="3886200" indent="-228600" algn="ctr" eaLnBrk="0" fontAlgn="base" hangingPunct="0">
              <a:spcBef>
                <a:spcPct val="0"/>
              </a:spcBef>
              <a:spcAft>
                <a:spcPct val="0"/>
              </a:spcAft>
              <a:defRPr sz="2400" b="1">
                <a:solidFill>
                  <a:schemeClr val="tx1"/>
                </a:solidFill>
                <a:latin typeface="Arial" charset="0"/>
                <a:ea typeface="宋体" charset="-122"/>
              </a:defRPr>
            </a:lvl9pPr>
          </a:lstStyle>
          <a:p>
            <a:r>
              <a:rPr lang="en-US" altLang="zh-CN" sz="2600" b="0" dirty="0" smtClean="0">
                <a:latin typeface="+mn-ea"/>
                <a:ea typeface="+mn-ea"/>
              </a:rPr>
              <a:t>       </a:t>
            </a:r>
            <a:r>
              <a:rPr lang="zh-CN" altLang="zh-CN" sz="2600" b="0" dirty="0" smtClean="0">
                <a:latin typeface="+mn-ea"/>
                <a:ea typeface="+mn-ea"/>
              </a:rPr>
              <a:t>回归分析</a:t>
            </a:r>
            <a:r>
              <a:rPr lang="zh-CN" altLang="zh-CN" sz="2600" b="0" dirty="0">
                <a:latin typeface="+mn-ea"/>
                <a:ea typeface="+mn-ea"/>
              </a:rPr>
              <a:t>是通过回归模型探索变量之间的关系，并据此对研究对象予以预测或控制。例如：化学实验中希望研究某种化学反应中的合成物</a:t>
            </a:r>
            <a:r>
              <a:rPr lang="zh-CN" altLang="zh-CN" sz="2600" b="0" dirty="0" smtClean="0">
                <a:latin typeface="+mn-ea"/>
                <a:ea typeface="+mn-ea"/>
              </a:rPr>
              <a:t>（</a:t>
            </a:r>
            <a:r>
              <a:rPr lang="en-US" altLang="zh-CN" sz="2600" b="0" dirty="0" smtClean="0">
                <a:latin typeface="+mn-ea"/>
                <a:ea typeface="+mn-ea"/>
              </a:rPr>
              <a:t>Y </a:t>
            </a:r>
            <a:r>
              <a:rPr lang="zh-CN" altLang="zh-CN" sz="2600" b="0" dirty="0">
                <a:latin typeface="+mn-ea"/>
                <a:ea typeface="+mn-ea"/>
              </a:rPr>
              <a:t>）是否受到反应时间</a:t>
            </a:r>
            <a:r>
              <a:rPr lang="zh-CN" altLang="zh-CN" sz="2600" b="0" dirty="0" smtClean="0">
                <a:latin typeface="+mn-ea"/>
                <a:ea typeface="+mn-ea"/>
              </a:rPr>
              <a:t>（</a:t>
            </a:r>
            <a:r>
              <a:rPr lang="en-US" altLang="zh-CN" sz="2600" b="0" dirty="0" smtClean="0">
                <a:latin typeface="+mn-ea"/>
                <a:ea typeface="+mn-ea"/>
              </a:rPr>
              <a:t>X </a:t>
            </a:r>
            <a:r>
              <a:rPr lang="zh-CN" altLang="zh-CN" sz="2600" b="0" dirty="0">
                <a:latin typeface="+mn-ea"/>
                <a:ea typeface="+mn-ea"/>
              </a:rPr>
              <a:t>）的影响，并希望得到合成物与反应时间之间的量化关系，以预测不同时间下，合成物的含量。在介绍回归分析之前，我们先介绍如何描述变量之间的关系。</a:t>
            </a:r>
          </a:p>
        </p:txBody>
      </p:sp>
    </p:spTree>
    <p:extLst>
      <p:ext uri="{BB962C8B-B14F-4D97-AF65-F5344CB8AC3E}">
        <p14:creationId xmlns:p14="http://schemas.microsoft.com/office/powerpoint/2010/main" val="239024066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251520" y="476672"/>
            <a:ext cx="8568952" cy="792088"/>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914400" lvl="1" indent="-457200" algn="l">
              <a:buClr>
                <a:srgbClr val="FF0000"/>
              </a:buClr>
              <a:buFont typeface="Wingdings" pitchFamily="2" charset="2"/>
              <a:buChar char="p"/>
            </a:pPr>
            <a:r>
              <a:rPr lang="en-US" altLang="zh-CN" sz="3800" dirty="0" smtClean="0">
                <a:solidFill>
                  <a:srgbClr val="FF0000"/>
                </a:solidFill>
              </a:rPr>
              <a:t>12.1.1 </a:t>
            </a:r>
            <a:r>
              <a:rPr lang="en-US" altLang="zh-CN" sz="2800" dirty="0" smtClean="0">
                <a:solidFill>
                  <a:srgbClr val="FF0000"/>
                </a:solidFill>
              </a:rPr>
              <a:t>   </a:t>
            </a:r>
            <a:r>
              <a:rPr lang="zh-CN" altLang="en-US" sz="3000" dirty="0">
                <a:solidFill>
                  <a:schemeClr val="tx1"/>
                </a:solidFill>
                <a:latin typeface="+mn-ea"/>
              </a:rPr>
              <a:t>变量</a:t>
            </a:r>
            <a:r>
              <a:rPr lang="zh-CN" altLang="en-US" sz="3000" dirty="0" smtClean="0">
                <a:solidFill>
                  <a:schemeClr val="tx1"/>
                </a:solidFill>
                <a:latin typeface="+mn-ea"/>
              </a:rPr>
              <a:t>间的关系</a:t>
            </a:r>
            <a:endParaRPr lang="en-US" altLang="zh-CN" sz="3000" dirty="0" smtClean="0">
              <a:solidFill>
                <a:schemeClr val="tx1"/>
              </a:solidFill>
            </a:endParaRPr>
          </a:p>
        </p:txBody>
      </p:sp>
      <p:sp>
        <p:nvSpPr>
          <p:cNvPr id="5" name="矩形 4"/>
          <p:cNvSpPr/>
          <p:nvPr/>
        </p:nvSpPr>
        <p:spPr>
          <a:xfrm>
            <a:off x="611560" y="1412775"/>
            <a:ext cx="7920880" cy="4493538"/>
          </a:xfrm>
          <a:prstGeom prst="rect">
            <a:avLst/>
          </a:prstGeom>
        </p:spPr>
        <p:txBody>
          <a:bodyPr wrap="square">
            <a:spAutoFit/>
          </a:bodyPr>
          <a:lstStyle/>
          <a:p>
            <a:r>
              <a:rPr lang="en-US" altLang="zh-CN" sz="2600" dirty="0" smtClean="0"/>
              <a:t>         </a:t>
            </a:r>
            <a:r>
              <a:rPr lang="zh-CN" altLang="zh-CN" sz="2600" b="1" dirty="0" smtClean="0">
                <a:solidFill>
                  <a:srgbClr val="FF0000"/>
                </a:solidFill>
              </a:rPr>
              <a:t>统计分析</a:t>
            </a:r>
            <a:r>
              <a:rPr lang="zh-CN" altLang="zh-CN" sz="2600" b="1" dirty="0">
                <a:solidFill>
                  <a:srgbClr val="FF0000"/>
                </a:solidFill>
              </a:rPr>
              <a:t>的目的</a:t>
            </a:r>
            <a:r>
              <a:rPr lang="zh-CN" altLang="zh-CN" sz="2600" dirty="0"/>
              <a:t>在于根据数据发掘变量之间的内在数量规律。函数关系是理想的确定性关系，但在实际问题中，</a:t>
            </a:r>
            <a:r>
              <a:rPr lang="zh-CN" altLang="zh-CN" sz="2600" b="1" dirty="0">
                <a:solidFill>
                  <a:srgbClr val="FF0000"/>
                </a:solidFill>
              </a:rPr>
              <a:t>很难</a:t>
            </a:r>
            <a:r>
              <a:rPr lang="zh-CN" altLang="zh-CN" sz="2600" dirty="0"/>
              <a:t>用确定的函数关系去界定变量之间的关联</a:t>
            </a:r>
            <a:r>
              <a:rPr lang="zh-CN" altLang="zh-CN" sz="2600" dirty="0" smtClean="0"/>
              <a:t>。</a:t>
            </a:r>
            <a:endParaRPr lang="en-US" altLang="zh-CN" sz="2600" dirty="0" smtClean="0"/>
          </a:p>
          <a:p>
            <a:r>
              <a:rPr lang="en-US" altLang="zh-CN" sz="2600" dirty="0"/>
              <a:t> </a:t>
            </a:r>
            <a:r>
              <a:rPr lang="en-US" altLang="zh-CN" sz="2600" dirty="0" smtClean="0"/>
              <a:t>        </a:t>
            </a:r>
            <a:r>
              <a:rPr lang="zh-CN" altLang="zh-CN" sz="2600" b="1" dirty="0" smtClean="0">
                <a:solidFill>
                  <a:srgbClr val="FF0000"/>
                </a:solidFill>
              </a:rPr>
              <a:t>例如</a:t>
            </a:r>
            <a:r>
              <a:rPr lang="zh-CN" altLang="zh-CN" sz="2600" b="1" dirty="0">
                <a:solidFill>
                  <a:srgbClr val="FF0000"/>
                </a:solidFill>
              </a:rPr>
              <a:t>：</a:t>
            </a:r>
            <a:r>
              <a:rPr lang="zh-CN" altLang="zh-CN" sz="2600" dirty="0"/>
              <a:t>施肥量与农作物收成之间的关系，对某一块地，施肥量确确实实影响收成，对不同的地施以相同的肥料，却不一定能得到相同的产出。原因在于，影响农作物的因素不只是施肥量，还有光照量、雨水量等等因素</a:t>
            </a:r>
            <a:r>
              <a:rPr lang="zh-CN" altLang="zh-CN" sz="2600" dirty="0" smtClean="0"/>
              <a:t>。</a:t>
            </a:r>
            <a:endParaRPr lang="en-US" altLang="zh-CN" sz="2600" dirty="0" smtClean="0"/>
          </a:p>
          <a:p>
            <a:r>
              <a:rPr lang="en-US" altLang="zh-CN" sz="2600" dirty="0"/>
              <a:t> </a:t>
            </a:r>
            <a:r>
              <a:rPr lang="en-US" altLang="zh-CN" sz="2600" dirty="0" smtClean="0"/>
              <a:t>         </a:t>
            </a:r>
            <a:r>
              <a:rPr lang="zh-CN" altLang="zh-CN" sz="2600" dirty="0" smtClean="0"/>
              <a:t>因此</a:t>
            </a:r>
            <a:r>
              <a:rPr lang="zh-CN" altLang="zh-CN" sz="2600" dirty="0"/>
              <a:t>施肥量与收成之间的这种不确定的数量关系，我们称之为</a:t>
            </a:r>
            <a:r>
              <a:rPr lang="zh-CN" altLang="zh-CN" sz="2600" b="1" dirty="0">
                <a:solidFill>
                  <a:srgbClr val="FF0000"/>
                </a:solidFill>
              </a:rPr>
              <a:t>相关关系</a:t>
            </a:r>
            <a:r>
              <a:rPr lang="zh-CN" altLang="zh-CN" sz="2600" dirty="0"/>
              <a:t>。</a:t>
            </a:r>
          </a:p>
        </p:txBody>
      </p:sp>
    </p:spTree>
    <p:extLst>
      <p:ext uri="{BB962C8B-B14F-4D97-AF65-F5344CB8AC3E}">
        <p14:creationId xmlns:p14="http://schemas.microsoft.com/office/powerpoint/2010/main" val="424613762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323528" y="566632"/>
            <a:ext cx="1908112"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800" b="1" dirty="0" smtClean="0">
                <a:solidFill>
                  <a:srgbClr val="FFFF00"/>
                </a:solidFill>
              </a:rPr>
              <a:t>1</a:t>
            </a:r>
            <a:r>
              <a:rPr lang="zh-CN" altLang="en-US" sz="2800" b="1" dirty="0" smtClean="0">
                <a:solidFill>
                  <a:srgbClr val="FFFF00"/>
                </a:solidFill>
              </a:rPr>
              <a:t>、散点图</a:t>
            </a:r>
            <a:endParaRPr lang="zh-CN" altLang="zh-CN" sz="2600" b="1" dirty="0">
              <a:solidFill>
                <a:srgbClr val="FFFF00"/>
              </a:solidFill>
              <a:latin typeface="+mn-ea"/>
            </a:endParaRPr>
          </a:p>
        </p:txBody>
      </p:sp>
      <p:sp>
        <p:nvSpPr>
          <p:cNvPr id="5" name="矩形 4"/>
          <p:cNvSpPr/>
          <p:nvPr/>
        </p:nvSpPr>
        <p:spPr>
          <a:xfrm>
            <a:off x="500107" y="1340768"/>
            <a:ext cx="8031339" cy="1292662"/>
          </a:xfrm>
          <a:prstGeom prst="rect">
            <a:avLst/>
          </a:prstGeom>
        </p:spPr>
        <p:txBody>
          <a:bodyPr wrap="square">
            <a:spAutoFit/>
          </a:bodyPr>
          <a:lstStyle/>
          <a:p>
            <a:r>
              <a:rPr lang="en-US" altLang="zh-CN" sz="2600" dirty="0" smtClean="0"/>
              <a:t>        </a:t>
            </a:r>
            <a:r>
              <a:rPr lang="zh-CN" altLang="zh-CN" sz="2600" dirty="0" smtClean="0"/>
              <a:t>对</a:t>
            </a:r>
            <a:r>
              <a:rPr lang="zh-CN" altLang="zh-CN" sz="2600" dirty="0"/>
              <a:t>变量进行相关分析时，我们可以利用数据观测值在坐标系中形成一个</a:t>
            </a:r>
            <a:r>
              <a:rPr lang="zh-CN" altLang="zh-CN" sz="2600" b="1" dirty="0">
                <a:solidFill>
                  <a:srgbClr val="FF0000"/>
                </a:solidFill>
              </a:rPr>
              <a:t>二维散点图</a:t>
            </a:r>
            <a:r>
              <a:rPr lang="zh-CN" altLang="zh-CN" sz="2600" dirty="0"/>
              <a:t>，首先以一种直观地方式去观察两个变量之间的大体关系。</a:t>
            </a:r>
          </a:p>
        </p:txBody>
      </p:sp>
      <p:sp>
        <p:nvSpPr>
          <p:cNvPr id="6" name="矩形 5"/>
          <p:cNvSpPr/>
          <p:nvPr/>
        </p:nvSpPr>
        <p:spPr>
          <a:xfrm>
            <a:off x="476982" y="2673849"/>
            <a:ext cx="8032331" cy="892552"/>
          </a:xfrm>
          <a:prstGeom prst="rect">
            <a:avLst/>
          </a:prstGeom>
        </p:spPr>
        <p:txBody>
          <a:bodyPr wrap="square">
            <a:spAutoFit/>
          </a:bodyPr>
          <a:lstStyle/>
          <a:p>
            <a:r>
              <a:rPr lang="zh-CN" altLang="zh-CN" sz="2600" dirty="0">
                <a:solidFill>
                  <a:srgbClr val="FF0000"/>
                </a:solidFill>
                <a:latin typeface="+mn-ea"/>
              </a:rPr>
              <a:t>【例</a:t>
            </a:r>
            <a:r>
              <a:rPr lang="en-US" altLang="zh-CN" sz="2600" dirty="0">
                <a:solidFill>
                  <a:srgbClr val="FF0000"/>
                </a:solidFill>
                <a:latin typeface="+mn-ea"/>
              </a:rPr>
              <a:t>12.1</a:t>
            </a:r>
            <a:r>
              <a:rPr lang="zh-CN" altLang="zh-CN" sz="2600" dirty="0" smtClean="0">
                <a:solidFill>
                  <a:srgbClr val="FF0000"/>
                </a:solidFill>
                <a:latin typeface="+mn-ea"/>
              </a:rPr>
              <a:t>】</a:t>
            </a:r>
            <a:r>
              <a:rPr lang="en-US" altLang="zh-CN" sz="2600" dirty="0" smtClean="0">
                <a:solidFill>
                  <a:srgbClr val="FF0000"/>
                </a:solidFill>
                <a:latin typeface="+mn-ea"/>
              </a:rPr>
              <a:t>  </a:t>
            </a:r>
            <a:r>
              <a:rPr lang="zh-CN" altLang="zh-CN" sz="2600" dirty="0" smtClean="0"/>
              <a:t>请</a:t>
            </a:r>
            <a:r>
              <a:rPr lang="zh-CN" altLang="zh-CN" sz="2600" dirty="0"/>
              <a:t>指出下列六张图中，</a:t>
            </a:r>
            <a:r>
              <a:rPr lang="en-US" altLang="zh-CN" sz="2600" dirty="0"/>
              <a:t>X</a:t>
            </a:r>
            <a:r>
              <a:rPr lang="zh-CN" altLang="zh-CN" sz="2600" dirty="0"/>
              <a:t>与</a:t>
            </a:r>
            <a:r>
              <a:rPr lang="en-US" altLang="zh-CN" sz="2600" dirty="0"/>
              <a:t>Y</a:t>
            </a:r>
            <a:r>
              <a:rPr lang="zh-CN" altLang="zh-CN" sz="2600" dirty="0"/>
              <a:t>变量之间具有怎样的关系？</a:t>
            </a:r>
          </a:p>
        </p:txBody>
      </p:sp>
      <p:pic>
        <p:nvPicPr>
          <p:cNvPr id="7" name="图片 6" descr="C:\Users\Administrator\AppData\Roaming\Tencent\Users\66843374\QQ\WinTemp\RichOle\]O]10BYEG6TTS6JSMHB5[OB.jpg"/>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685991" y="3730058"/>
            <a:ext cx="3976073" cy="3096344"/>
          </a:xfrm>
          <a:prstGeom prst="rect">
            <a:avLst/>
          </a:prstGeom>
          <a:noFill/>
          <a:ln>
            <a:noFill/>
          </a:ln>
        </p:spPr>
      </p:pic>
      <p:sp>
        <p:nvSpPr>
          <p:cNvPr id="8" name="矩形 7"/>
          <p:cNvSpPr/>
          <p:nvPr/>
        </p:nvSpPr>
        <p:spPr>
          <a:xfrm>
            <a:off x="3773067" y="3120125"/>
            <a:ext cx="1440160" cy="576064"/>
          </a:xfrm>
          <a:prstGeom prst="rect">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rPr>
              <a:t>线性关系</a:t>
            </a:r>
            <a:endParaRPr lang="zh-CN" altLang="en-US" sz="2000" b="1" dirty="0">
              <a:solidFill>
                <a:schemeClr val="tx1"/>
              </a:solidFill>
            </a:endParaRPr>
          </a:p>
        </p:txBody>
      </p:sp>
      <p:cxnSp>
        <p:nvCxnSpPr>
          <p:cNvPr id="10" name="直接箭头连接符 9"/>
          <p:cNvCxnSpPr/>
          <p:nvPr/>
        </p:nvCxnSpPr>
        <p:spPr>
          <a:xfrm flipH="1">
            <a:off x="3773068" y="3696189"/>
            <a:ext cx="720079" cy="5248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4515776" y="3696189"/>
            <a:ext cx="697451" cy="5248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6697584" y="4724118"/>
            <a:ext cx="1728192" cy="576064"/>
          </a:xfrm>
          <a:prstGeom prst="rect">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rPr>
              <a:t>非线性关系</a:t>
            </a:r>
            <a:endParaRPr lang="zh-CN" altLang="en-US" sz="2000" b="1" dirty="0">
              <a:solidFill>
                <a:schemeClr val="tx1"/>
              </a:solidFill>
            </a:endParaRPr>
          </a:p>
        </p:txBody>
      </p:sp>
      <p:sp>
        <p:nvSpPr>
          <p:cNvPr id="16" name="矩形 15"/>
          <p:cNvSpPr/>
          <p:nvPr/>
        </p:nvSpPr>
        <p:spPr>
          <a:xfrm>
            <a:off x="503448" y="6021288"/>
            <a:ext cx="1728192" cy="576064"/>
          </a:xfrm>
          <a:prstGeom prst="rect">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tx1"/>
                </a:solidFill>
              </a:rPr>
              <a:t>不相关</a:t>
            </a:r>
            <a:endParaRPr lang="zh-CN" altLang="en-US" sz="2000" b="1" dirty="0">
              <a:solidFill>
                <a:schemeClr val="tx1"/>
              </a:solidFill>
            </a:endParaRPr>
          </a:p>
        </p:txBody>
      </p:sp>
      <p:cxnSp>
        <p:nvCxnSpPr>
          <p:cNvPr id="17" name="直接箭头连接符 16"/>
          <p:cNvCxnSpPr>
            <a:stCxn id="16" idx="3"/>
          </p:cNvCxnSpPr>
          <p:nvPr/>
        </p:nvCxnSpPr>
        <p:spPr>
          <a:xfrm>
            <a:off x="2231640" y="6309320"/>
            <a:ext cx="612168"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H="1">
            <a:off x="4133108" y="5012150"/>
            <a:ext cx="2528956" cy="23221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H="1">
            <a:off x="6012160" y="5012150"/>
            <a:ext cx="649904" cy="28803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H="1">
            <a:off x="6300192" y="5012150"/>
            <a:ext cx="361872" cy="108114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61376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500"/>
                                        <p:tgtEl>
                                          <p:spTgt spid="8"/>
                                        </p:tgtEl>
                                      </p:cBhvr>
                                    </p:animEffect>
                                  </p:childTnLst>
                                </p:cTn>
                              </p:par>
                              <p:par>
                                <p:cTn id="26" presetID="22" presetClass="entr" presetSubtype="4"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par>
                                <p:cTn id="29" presetID="2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nodeType="click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heel(1)">
                                      <p:cBhvr>
                                        <p:cTn id="36" dur="2000"/>
                                        <p:tgtEl>
                                          <p:spTgt spid="20"/>
                                        </p:tgtEl>
                                      </p:cBhvr>
                                    </p:animEffect>
                                  </p:childTnLst>
                                </p:cTn>
                              </p:par>
                              <p:par>
                                <p:cTn id="37" presetID="21" presetClass="entr" presetSubtype="1"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heel(1)">
                                      <p:cBhvr>
                                        <p:cTn id="39" dur="2000"/>
                                        <p:tgtEl>
                                          <p:spTgt spid="21"/>
                                        </p:tgtEl>
                                      </p:cBhvr>
                                    </p:animEffect>
                                  </p:childTnLst>
                                </p:cTn>
                              </p:par>
                              <p:par>
                                <p:cTn id="40" presetID="21" presetClass="entr" presetSubtype="1"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heel(1)">
                                      <p:cBhvr>
                                        <p:cTn id="42" dur="2000"/>
                                        <p:tgtEl>
                                          <p:spTgt spid="22"/>
                                        </p:tgtEl>
                                      </p:cBhvr>
                                    </p:animEffect>
                                  </p:childTnLst>
                                </p:cTn>
                              </p:par>
                              <p:par>
                                <p:cTn id="43" presetID="21" presetClass="entr" presetSubtype="1"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heel(1)">
                                      <p:cBhvr>
                                        <p:cTn id="45" dur="20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80">
                                          <p:stCondLst>
                                            <p:cond delay="0"/>
                                          </p:stCondLst>
                                        </p:cTn>
                                        <p:tgtEl>
                                          <p:spTgt spid="16"/>
                                        </p:tgtEl>
                                      </p:cBhvr>
                                    </p:animEffect>
                                    <p:anim calcmode="lin" valueType="num">
                                      <p:cBhvr>
                                        <p:cTn id="51"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6" dur="26">
                                          <p:stCondLst>
                                            <p:cond delay="650"/>
                                          </p:stCondLst>
                                        </p:cTn>
                                        <p:tgtEl>
                                          <p:spTgt spid="16"/>
                                        </p:tgtEl>
                                      </p:cBhvr>
                                      <p:to x="100000" y="60000"/>
                                    </p:animScale>
                                    <p:animScale>
                                      <p:cBhvr>
                                        <p:cTn id="57" dur="166" decel="50000">
                                          <p:stCondLst>
                                            <p:cond delay="676"/>
                                          </p:stCondLst>
                                        </p:cTn>
                                        <p:tgtEl>
                                          <p:spTgt spid="16"/>
                                        </p:tgtEl>
                                      </p:cBhvr>
                                      <p:to x="100000" y="100000"/>
                                    </p:animScale>
                                    <p:animScale>
                                      <p:cBhvr>
                                        <p:cTn id="58" dur="26">
                                          <p:stCondLst>
                                            <p:cond delay="1312"/>
                                          </p:stCondLst>
                                        </p:cTn>
                                        <p:tgtEl>
                                          <p:spTgt spid="16"/>
                                        </p:tgtEl>
                                      </p:cBhvr>
                                      <p:to x="100000" y="80000"/>
                                    </p:animScale>
                                    <p:animScale>
                                      <p:cBhvr>
                                        <p:cTn id="59" dur="166" decel="50000">
                                          <p:stCondLst>
                                            <p:cond delay="1338"/>
                                          </p:stCondLst>
                                        </p:cTn>
                                        <p:tgtEl>
                                          <p:spTgt spid="16"/>
                                        </p:tgtEl>
                                      </p:cBhvr>
                                      <p:to x="100000" y="100000"/>
                                    </p:animScale>
                                    <p:animScale>
                                      <p:cBhvr>
                                        <p:cTn id="60" dur="26">
                                          <p:stCondLst>
                                            <p:cond delay="1642"/>
                                          </p:stCondLst>
                                        </p:cTn>
                                        <p:tgtEl>
                                          <p:spTgt spid="16"/>
                                        </p:tgtEl>
                                      </p:cBhvr>
                                      <p:to x="100000" y="90000"/>
                                    </p:animScale>
                                    <p:animScale>
                                      <p:cBhvr>
                                        <p:cTn id="61" dur="166" decel="50000">
                                          <p:stCondLst>
                                            <p:cond delay="1668"/>
                                          </p:stCondLst>
                                        </p:cTn>
                                        <p:tgtEl>
                                          <p:spTgt spid="16"/>
                                        </p:tgtEl>
                                      </p:cBhvr>
                                      <p:to x="100000" y="100000"/>
                                    </p:animScale>
                                    <p:animScale>
                                      <p:cBhvr>
                                        <p:cTn id="62" dur="26">
                                          <p:stCondLst>
                                            <p:cond delay="1808"/>
                                          </p:stCondLst>
                                        </p:cTn>
                                        <p:tgtEl>
                                          <p:spTgt spid="16"/>
                                        </p:tgtEl>
                                      </p:cBhvr>
                                      <p:to x="100000" y="95000"/>
                                    </p:animScale>
                                    <p:animScale>
                                      <p:cBhvr>
                                        <p:cTn id="63" dur="166" decel="50000">
                                          <p:stCondLst>
                                            <p:cond delay="1834"/>
                                          </p:stCondLst>
                                        </p:cTn>
                                        <p:tgtEl>
                                          <p:spTgt spid="16"/>
                                        </p:tgtEl>
                                      </p:cBhvr>
                                      <p:to x="100000" y="100000"/>
                                    </p:animScale>
                                  </p:childTnLst>
                                </p:cTn>
                              </p:par>
                              <p:par>
                                <p:cTn id="64" presetID="26" presetClass="entr" presetSubtype="0"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down)">
                                      <p:cBhvr>
                                        <p:cTn id="66" dur="580">
                                          <p:stCondLst>
                                            <p:cond delay="0"/>
                                          </p:stCondLst>
                                        </p:cTn>
                                        <p:tgtEl>
                                          <p:spTgt spid="17"/>
                                        </p:tgtEl>
                                      </p:cBhvr>
                                    </p:animEffect>
                                    <p:anim calcmode="lin" valueType="num">
                                      <p:cBhvr>
                                        <p:cTn id="67"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8"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9"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70"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71"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72" dur="26">
                                          <p:stCondLst>
                                            <p:cond delay="650"/>
                                          </p:stCondLst>
                                        </p:cTn>
                                        <p:tgtEl>
                                          <p:spTgt spid="17"/>
                                        </p:tgtEl>
                                      </p:cBhvr>
                                      <p:to x="100000" y="60000"/>
                                    </p:animScale>
                                    <p:animScale>
                                      <p:cBhvr>
                                        <p:cTn id="73" dur="166" decel="50000">
                                          <p:stCondLst>
                                            <p:cond delay="676"/>
                                          </p:stCondLst>
                                        </p:cTn>
                                        <p:tgtEl>
                                          <p:spTgt spid="17"/>
                                        </p:tgtEl>
                                      </p:cBhvr>
                                      <p:to x="100000" y="100000"/>
                                    </p:animScale>
                                    <p:animScale>
                                      <p:cBhvr>
                                        <p:cTn id="74" dur="26">
                                          <p:stCondLst>
                                            <p:cond delay="1312"/>
                                          </p:stCondLst>
                                        </p:cTn>
                                        <p:tgtEl>
                                          <p:spTgt spid="17"/>
                                        </p:tgtEl>
                                      </p:cBhvr>
                                      <p:to x="100000" y="80000"/>
                                    </p:animScale>
                                    <p:animScale>
                                      <p:cBhvr>
                                        <p:cTn id="75" dur="166" decel="50000">
                                          <p:stCondLst>
                                            <p:cond delay="1338"/>
                                          </p:stCondLst>
                                        </p:cTn>
                                        <p:tgtEl>
                                          <p:spTgt spid="17"/>
                                        </p:tgtEl>
                                      </p:cBhvr>
                                      <p:to x="100000" y="100000"/>
                                    </p:animScale>
                                    <p:animScale>
                                      <p:cBhvr>
                                        <p:cTn id="76" dur="26">
                                          <p:stCondLst>
                                            <p:cond delay="1642"/>
                                          </p:stCondLst>
                                        </p:cTn>
                                        <p:tgtEl>
                                          <p:spTgt spid="17"/>
                                        </p:tgtEl>
                                      </p:cBhvr>
                                      <p:to x="100000" y="90000"/>
                                    </p:animScale>
                                    <p:animScale>
                                      <p:cBhvr>
                                        <p:cTn id="77" dur="166" decel="50000">
                                          <p:stCondLst>
                                            <p:cond delay="1668"/>
                                          </p:stCondLst>
                                        </p:cTn>
                                        <p:tgtEl>
                                          <p:spTgt spid="17"/>
                                        </p:tgtEl>
                                      </p:cBhvr>
                                      <p:to x="100000" y="100000"/>
                                    </p:animScale>
                                    <p:animScale>
                                      <p:cBhvr>
                                        <p:cTn id="78" dur="26">
                                          <p:stCondLst>
                                            <p:cond delay="1808"/>
                                          </p:stCondLst>
                                        </p:cTn>
                                        <p:tgtEl>
                                          <p:spTgt spid="17"/>
                                        </p:tgtEl>
                                      </p:cBhvr>
                                      <p:to x="100000" y="95000"/>
                                    </p:animScale>
                                    <p:animScale>
                                      <p:cBhvr>
                                        <p:cTn id="79"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animBg="1"/>
      <p:bldP spid="14"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323528" y="566632"/>
            <a:ext cx="2880320"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800" b="1" dirty="0">
                <a:solidFill>
                  <a:srgbClr val="FFFF00"/>
                </a:solidFill>
              </a:rPr>
              <a:t>2</a:t>
            </a:r>
            <a:r>
              <a:rPr lang="zh-CN" altLang="en-US" sz="2800" b="1" dirty="0" smtClean="0">
                <a:solidFill>
                  <a:srgbClr val="FFFF00"/>
                </a:solidFill>
              </a:rPr>
              <a:t>、最小二乘法</a:t>
            </a:r>
            <a:endParaRPr lang="zh-CN" altLang="zh-CN" sz="2600" b="1" dirty="0">
              <a:solidFill>
                <a:srgbClr val="FFFF00"/>
              </a:solidFill>
              <a:latin typeface="+mn-ea"/>
            </a:endParaRPr>
          </a:p>
        </p:txBody>
      </p:sp>
      <p:sp>
        <p:nvSpPr>
          <p:cNvPr id="5" name="矩形 4"/>
          <p:cNvSpPr/>
          <p:nvPr/>
        </p:nvSpPr>
        <p:spPr>
          <a:xfrm>
            <a:off x="500107" y="1340768"/>
            <a:ext cx="8031339" cy="1292662"/>
          </a:xfrm>
          <a:prstGeom prst="rect">
            <a:avLst/>
          </a:prstGeom>
        </p:spPr>
        <p:txBody>
          <a:bodyPr wrap="square">
            <a:spAutoFit/>
          </a:bodyPr>
          <a:lstStyle/>
          <a:p>
            <a:r>
              <a:rPr lang="en-US" altLang="zh-CN" sz="2600" dirty="0" smtClean="0"/>
              <a:t>          </a:t>
            </a:r>
            <a:r>
              <a:rPr lang="zh-CN" altLang="zh-CN" sz="2600" dirty="0" smtClean="0"/>
              <a:t>通过</a:t>
            </a:r>
            <a:r>
              <a:rPr lang="zh-CN" altLang="zh-CN" sz="2600" dirty="0"/>
              <a:t>观察散点图，我们能对样本数据中的变量关系有大致判断，而通过</a:t>
            </a:r>
            <a:r>
              <a:rPr lang="zh-CN" altLang="zh-CN" sz="2600" b="1" dirty="0">
                <a:solidFill>
                  <a:srgbClr val="FF0000"/>
                </a:solidFill>
              </a:rPr>
              <a:t>最小二乘法</a:t>
            </a:r>
            <a:r>
              <a:rPr lang="zh-CN" altLang="zh-CN" sz="2600" dirty="0"/>
              <a:t>，我们可以拟合样本数据获得一条解析变量关系的曲线。</a:t>
            </a:r>
          </a:p>
        </p:txBody>
      </p:sp>
      <p:pic>
        <p:nvPicPr>
          <p:cNvPr id="15" name="图片 1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2986630"/>
            <a:ext cx="5760640" cy="2880320"/>
          </a:xfrm>
          <a:prstGeom prst="rect">
            <a:avLst/>
          </a:prstGeom>
          <a:noFill/>
          <a:ln>
            <a:noFill/>
          </a:ln>
        </p:spPr>
      </p:pic>
      <p:sp>
        <p:nvSpPr>
          <p:cNvPr id="2" name="圆角矩形 1"/>
          <p:cNvSpPr/>
          <p:nvPr/>
        </p:nvSpPr>
        <p:spPr>
          <a:xfrm>
            <a:off x="6156176" y="3140968"/>
            <a:ext cx="1496384" cy="6480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FF0000"/>
                </a:solidFill>
              </a:rPr>
              <a:t>拟合图</a:t>
            </a:r>
            <a:endParaRPr lang="zh-CN" altLang="en-US" sz="2400" dirty="0">
              <a:solidFill>
                <a:srgbClr val="FF0000"/>
              </a:solidFill>
            </a:endParaRPr>
          </a:p>
        </p:txBody>
      </p:sp>
    </p:spTree>
    <p:extLst>
      <p:ext uri="{BB962C8B-B14F-4D97-AF65-F5344CB8AC3E}">
        <p14:creationId xmlns:p14="http://schemas.microsoft.com/office/powerpoint/2010/main" val="170486295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anim calcmode="lin" valueType="num">
                                      <p:cBhvr>
                                        <p:cTn id="14" dur="2000" fill="hold"/>
                                        <p:tgtEl>
                                          <p:spTgt spid="15"/>
                                        </p:tgtEl>
                                        <p:attrNameLst>
                                          <p:attrName>ppt_w</p:attrName>
                                        </p:attrNameLst>
                                      </p:cBhvr>
                                      <p:tavLst>
                                        <p:tav tm="0" fmla="#ppt_w*sin(2.5*pi*$)">
                                          <p:val>
                                            <p:fltVal val="0"/>
                                          </p:val>
                                        </p:tav>
                                        <p:tav tm="100000">
                                          <p:val>
                                            <p:fltVal val="1"/>
                                          </p:val>
                                        </p:tav>
                                      </p:tavLst>
                                    </p:anim>
                                    <p:anim calcmode="lin" valueType="num">
                                      <p:cBhvr>
                                        <p:cTn id="15" dur="2000" fill="hold"/>
                                        <p:tgtEl>
                                          <p:spTgt spid="15"/>
                                        </p:tgtEl>
                                        <p:attrNameLst>
                                          <p:attrName>ppt_h</p:attrName>
                                        </p:attrNameLst>
                                      </p:cBhvr>
                                      <p:tavLst>
                                        <p:tav tm="0">
                                          <p:val>
                                            <p:strVal val="#ppt_h"/>
                                          </p:val>
                                        </p:tav>
                                        <p:tav tm="100000">
                                          <p:val>
                                            <p:strVal val="#ppt_h"/>
                                          </p:val>
                                        </p:tav>
                                      </p:tavLst>
                                    </p:anim>
                                  </p:childTnLst>
                                </p:cTn>
                              </p:par>
                              <p:par>
                                <p:cTn id="16" presetID="45" presetClass="entr" presetSubtype="0"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0"/>
                                        <p:tgtEl>
                                          <p:spTgt spid="2"/>
                                        </p:tgtEl>
                                      </p:cBhvr>
                                    </p:animEffect>
                                    <p:anim calcmode="lin" valueType="num">
                                      <p:cBhvr>
                                        <p:cTn id="19" dur="2000" fill="hold"/>
                                        <p:tgtEl>
                                          <p:spTgt spid="2"/>
                                        </p:tgtEl>
                                        <p:attrNameLst>
                                          <p:attrName>ppt_w</p:attrName>
                                        </p:attrNameLst>
                                      </p:cBhvr>
                                      <p:tavLst>
                                        <p:tav tm="0" fmla="#ppt_w*sin(2.5*pi*$)">
                                          <p:val>
                                            <p:fltVal val="0"/>
                                          </p:val>
                                        </p:tav>
                                        <p:tav tm="100000">
                                          <p:val>
                                            <p:fltVal val="1"/>
                                          </p:val>
                                        </p:tav>
                                      </p:tavLst>
                                    </p:anim>
                                    <p:anim calcmode="lin" valueType="num">
                                      <p:cBhvr>
                                        <p:cTn id="20"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1560" y="1124744"/>
            <a:ext cx="7920880" cy="1292662"/>
          </a:xfrm>
          <a:prstGeom prst="rect">
            <a:avLst/>
          </a:prstGeom>
        </p:spPr>
        <p:txBody>
          <a:bodyPr wrap="square">
            <a:spAutoFit/>
          </a:bodyPr>
          <a:lstStyle/>
          <a:p>
            <a:r>
              <a:rPr lang="en-US" altLang="zh-CN" sz="2600" dirty="0" smtClean="0">
                <a:latin typeface="+mn-ea"/>
              </a:rPr>
              <a:t>       </a:t>
            </a:r>
            <a:r>
              <a:rPr lang="zh-CN" altLang="zh-CN" sz="2600" dirty="0" smtClean="0">
                <a:latin typeface="+mn-ea"/>
              </a:rPr>
              <a:t>以</a:t>
            </a:r>
            <a:r>
              <a:rPr lang="zh-CN" altLang="zh-CN" sz="2600" dirty="0">
                <a:latin typeface="+mn-ea"/>
              </a:rPr>
              <a:t>最小二乘直线为例，假设自变量</a:t>
            </a:r>
            <a:r>
              <a:rPr lang="en-US" altLang="zh-CN" sz="2600" dirty="0">
                <a:latin typeface="+mn-ea"/>
              </a:rPr>
              <a:t> </a:t>
            </a:r>
            <a:r>
              <a:rPr lang="en-US" altLang="zh-CN" sz="2600" dirty="0" smtClean="0">
                <a:latin typeface="+mn-ea"/>
              </a:rPr>
              <a:t>X</a:t>
            </a:r>
            <a:r>
              <a:rPr lang="zh-CN" altLang="zh-CN" sz="2600" dirty="0" smtClean="0">
                <a:latin typeface="+mn-ea"/>
              </a:rPr>
              <a:t>与</a:t>
            </a:r>
            <a:r>
              <a:rPr lang="zh-CN" altLang="zh-CN" sz="2600" dirty="0">
                <a:latin typeface="+mn-ea"/>
              </a:rPr>
              <a:t>因变量</a:t>
            </a:r>
            <a:r>
              <a:rPr lang="en-US" altLang="zh-CN" sz="2600" dirty="0">
                <a:latin typeface="+mn-ea"/>
              </a:rPr>
              <a:t> </a:t>
            </a:r>
            <a:r>
              <a:rPr lang="en-US" altLang="zh-CN" sz="2600" dirty="0" smtClean="0">
                <a:latin typeface="+mn-ea"/>
              </a:rPr>
              <a:t>Y</a:t>
            </a:r>
            <a:r>
              <a:rPr lang="zh-CN" altLang="zh-CN" sz="2600" dirty="0" smtClean="0">
                <a:latin typeface="+mn-ea"/>
              </a:rPr>
              <a:t>之间</a:t>
            </a:r>
            <a:r>
              <a:rPr lang="zh-CN" altLang="zh-CN" sz="2600" dirty="0">
                <a:latin typeface="+mn-ea"/>
              </a:rPr>
              <a:t>是</a:t>
            </a:r>
            <a:r>
              <a:rPr lang="zh-CN" altLang="zh-CN" sz="2600" b="1" dirty="0">
                <a:solidFill>
                  <a:srgbClr val="FF0000"/>
                </a:solidFill>
                <a:latin typeface="+mn-ea"/>
              </a:rPr>
              <a:t>正线性关系</a:t>
            </a:r>
            <a:r>
              <a:rPr lang="zh-CN" altLang="zh-CN" sz="2600" dirty="0">
                <a:latin typeface="+mn-ea"/>
              </a:rPr>
              <a:t>，我们可以建立一个回归估计方程，对于第</a:t>
            </a:r>
            <a:r>
              <a:rPr lang="en-US" altLang="zh-CN" sz="2600" dirty="0">
                <a:latin typeface="+mn-ea"/>
              </a:rPr>
              <a:t> </a:t>
            </a:r>
            <a:r>
              <a:rPr lang="en-US" altLang="zh-CN" sz="2600" dirty="0" smtClean="0">
                <a:latin typeface="+mn-ea"/>
              </a:rPr>
              <a:t>i</a:t>
            </a:r>
            <a:r>
              <a:rPr lang="zh-CN" altLang="zh-CN" sz="2600" dirty="0" smtClean="0">
                <a:latin typeface="+mn-ea"/>
              </a:rPr>
              <a:t>对</a:t>
            </a:r>
            <a:r>
              <a:rPr lang="zh-CN" altLang="zh-CN" sz="2600" dirty="0">
                <a:latin typeface="+mn-ea"/>
              </a:rPr>
              <a:t>观察</a:t>
            </a:r>
            <a:r>
              <a:rPr lang="zh-CN" altLang="zh-CN" sz="2600" dirty="0" smtClean="0">
                <a:latin typeface="+mn-ea"/>
              </a:rPr>
              <a:t>值</a:t>
            </a:r>
            <a:endParaRPr lang="zh-CN" altLang="zh-CN" sz="2600" dirty="0">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1138709525"/>
              </p:ext>
            </p:extLst>
          </p:nvPr>
        </p:nvGraphicFramePr>
        <p:xfrm>
          <a:off x="2771800" y="2564904"/>
          <a:ext cx="1800200" cy="504056"/>
        </p:xfrm>
        <a:graphic>
          <a:graphicData uri="http://schemas.openxmlformats.org/presentationml/2006/ole">
            <mc:AlternateContent xmlns:mc="http://schemas.openxmlformats.org/markup-compatibility/2006">
              <mc:Choice xmlns:v="urn:schemas-microsoft-com:vml" Requires="v">
                <p:oleObj spid="_x0000_s1097" name="Equation" r:id="rId3" imgW="990170" imgH="241195" progId="Equation.DSMT4">
                  <p:embed/>
                </p:oleObj>
              </mc:Choice>
              <mc:Fallback>
                <p:oleObj name="Equation" r:id="rId3" imgW="990170" imgH="241195"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0" y="2564904"/>
                        <a:ext cx="1800200" cy="504056"/>
                      </a:xfrm>
                      <a:prstGeom prst="rect">
                        <a:avLst/>
                      </a:prstGeom>
                      <a:noFill/>
                    </p:spPr>
                  </p:pic>
                </p:oleObj>
              </mc:Fallback>
            </mc:AlternateContent>
          </a:graphicData>
        </a:graphic>
      </p:graphicFrame>
      <p:sp>
        <p:nvSpPr>
          <p:cNvPr id="6" name="副标题 2"/>
          <p:cNvSpPr txBox="1">
            <a:spLocks/>
          </p:cNvSpPr>
          <p:nvPr/>
        </p:nvSpPr>
        <p:spPr>
          <a:xfrm>
            <a:off x="439390" y="5145319"/>
            <a:ext cx="2250437" cy="353911"/>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(12.1)</a:t>
            </a:r>
            <a:r>
              <a:rPr lang="zh-CN" altLang="en-US" sz="2600" dirty="0" smtClean="0">
                <a:solidFill>
                  <a:schemeClr val="tx1"/>
                </a:solidFill>
                <a:latin typeface="+mn-ea"/>
              </a:rPr>
              <a:t>、</a:t>
            </a:r>
            <a:r>
              <a:rPr lang="en-US" altLang="zh-CN" sz="2600" dirty="0" smtClean="0">
                <a:solidFill>
                  <a:schemeClr val="tx1"/>
                </a:solidFill>
                <a:latin typeface="+mn-ea"/>
              </a:rPr>
              <a:t>(12.2</a:t>
            </a:r>
            <a:r>
              <a:rPr lang="en-US" altLang="zh-CN" sz="2600" dirty="0">
                <a:solidFill>
                  <a:schemeClr val="tx1"/>
                </a:solidFill>
                <a:latin typeface="+mn-ea"/>
              </a:rPr>
              <a:t>)</a:t>
            </a:r>
            <a:endParaRPr lang="zh-CN" altLang="zh-CN" sz="2600" dirty="0">
              <a:solidFill>
                <a:schemeClr val="tx1"/>
              </a:solidFill>
              <a:latin typeface="+mn-ea"/>
            </a:endParaRPr>
          </a:p>
        </p:txBody>
      </p:sp>
      <p:sp>
        <p:nvSpPr>
          <p:cNvPr id="7" name="矩形 6"/>
          <p:cNvSpPr/>
          <p:nvPr/>
        </p:nvSpPr>
        <p:spPr>
          <a:xfrm>
            <a:off x="593371" y="3186927"/>
            <a:ext cx="2518638" cy="492443"/>
          </a:xfrm>
          <a:prstGeom prst="rect">
            <a:avLst/>
          </a:prstGeom>
        </p:spPr>
        <p:txBody>
          <a:bodyPr wrap="none">
            <a:spAutoFit/>
          </a:bodyPr>
          <a:lstStyle/>
          <a:p>
            <a:r>
              <a:rPr lang="zh-CN" altLang="zh-CN" sz="2600" dirty="0">
                <a:latin typeface="+mn-ea"/>
              </a:rPr>
              <a:t>最小二乘法则：</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2163221411"/>
              </p:ext>
            </p:extLst>
          </p:nvPr>
        </p:nvGraphicFramePr>
        <p:xfrm>
          <a:off x="2771800" y="3789040"/>
          <a:ext cx="1800200" cy="576064"/>
        </p:xfrm>
        <a:graphic>
          <a:graphicData uri="http://schemas.openxmlformats.org/presentationml/2006/ole">
            <mc:AlternateContent xmlns:mc="http://schemas.openxmlformats.org/markup-compatibility/2006">
              <mc:Choice xmlns:v="urn:schemas-microsoft-com:vml" Requires="v">
                <p:oleObj spid="_x0000_s1098" name="Equation" r:id="rId5" imgW="1155700" imgH="292100" progId="Equation.DSMT4">
                  <p:embed/>
                </p:oleObj>
              </mc:Choice>
              <mc:Fallback>
                <p:oleObj name="Equation" r:id="rId5" imgW="1155700" imgH="2921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3789040"/>
                        <a:ext cx="1800200" cy="576064"/>
                      </a:xfrm>
                      <a:prstGeom prst="rect">
                        <a:avLst/>
                      </a:prstGeom>
                      <a:noFill/>
                    </p:spPr>
                  </p:pic>
                </p:oleObj>
              </mc:Fallback>
            </mc:AlternateContent>
          </a:graphicData>
        </a:graphic>
      </p:graphicFrame>
      <p:sp>
        <p:nvSpPr>
          <p:cNvPr id="10" name="副标题 2"/>
          <p:cNvSpPr txBox="1">
            <a:spLocks/>
          </p:cNvSpPr>
          <p:nvPr/>
        </p:nvSpPr>
        <p:spPr>
          <a:xfrm>
            <a:off x="6695381" y="3903080"/>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(12.2)</a:t>
            </a:r>
            <a:endParaRPr lang="zh-CN" altLang="zh-CN" sz="2600" dirty="0">
              <a:solidFill>
                <a:schemeClr val="tx1"/>
              </a:solidFill>
              <a:latin typeface="+mn-ea"/>
            </a:endParaRPr>
          </a:p>
        </p:txBody>
      </p:sp>
      <p:sp>
        <p:nvSpPr>
          <p:cNvPr id="11" name="圆角矩形标注 10"/>
          <p:cNvSpPr/>
          <p:nvPr/>
        </p:nvSpPr>
        <p:spPr>
          <a:xfrm>
            <a:off x="3561887" y="3066722"/>
            <a:ext cx="1674136" cy="612648"/>
          </a:xfrm>
          <a:prstGeom prst="wedgeRoundRectCallout">
            <a:avLst>
              <a:gd name="adj1" fmla="val -7980"/>
              <a:gd name="adj2" fmla="val 88560"/>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a:solidFill>
                  <a:schemeClr val="tx1"/>
                </a:solidFill>
                <a:latin typeface="+mn-ea"/>
              </a:rPr>
              <a:t>因变量的</a:t>
            </a:r>
            <a:r>
              <a:rPr lang="zh-CN" altLang="zh-CN" dirty="0" smtClean="0">
                <a:solidFill>
                  <a:schemeClr val="tx1"/>
                </a:solidFill>
                <a:latin typeface="+mn-ea"/>
              </a:rPr>
              <a:t>第</a:t>
            </a:r>
            <a:r>
              <a:rPr lang="en-US" altLang="zh-CN" dirty="0" smtClean="0">
                <a:solidFill>
                  <a:schemeClr val="tx1"/>
                </a:solidFill>
                <a:latin typeface="+mn-ea"/>
              </a:rPr>
              <a:t>i </a:t>
            </a:r>
            <a:r>
              <a:rPr lang="zh-CN" altLang="zh-CN" dirty="0">
                <a:solidFill>
                  <a:schemeClr val="tx1"/>
                </a:solidFill>
                <a:latin typeface="+mn-ea"/>
              </a:rPr>
              <a:t>个估计值。</a:t>
            </a:r>
            <a:endParaRPr lang="zh-CN" altLang="en-US" dirty="0">
              <a:solidFill>
                <a:schemeClr val="tx1"/>
              </a:solidFill>
              <a:latin typeface="+mn-ea"/>
            </a:endParaRPr>
          </a:p>
        </p:txBody>
      </p:sp>
      <p:sp>
        <p:nvSpPr>
          <p:cNvPr id="12" name="右箭头 11"/>
          <p:cNvSpPr/>
          <p:nvPr/>
        </p:nvSpPr>
        <p:spPr>
          <a:xfrm>
            <a:off x="459269" y="5499230"/>
            <a:ext cx="2518638" cy="504056"/>
          </a:xfrm>
          <a:prstGeom prst="rightArrow">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37491604"/>
              </p:ext>
            </p:extLst>
          </p:nvPr>
        </p:nvGraphicFramePr>
        <p:xfrm>
          <a:off x="3557943" y="4512184"/>
          <a:ext cx="2664296" cy="1073991"/>
        </p:xfrm>
        <a:graphic>
          <a:graphicData uri="http://schemas.openxmlformats.org/presentationml/2006/ole">
            <mc:AlternateContent xmlns:mc="http://schemas.openxmlformats.org/markup-compatibility/2006">
              <mc:Choice xmlns:v="urn:schemas-microsoft-com:vml" Requires="v">
                <p:oleObj spid="_x0000_s1099" name="Equation" r:id="rId7" imgW="1764534" imgH="495085" progId="Equation.DSMT4">
                  <p:embed/>
                </p:oleObj>
              </mc:Choice>
              <mc:Fallback>
                <p:oleObj name="Equation" r:id="rId7" imgW="1764534" imgH="495085"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7943" y="4512184"/>
                        <a:ext cx="2664296" cy="1073991"/>
                      </a:xfrm>
                      <a:prstGeom prst="rect">
                        <a:avLst/>
                      </a:prstGeom>
                      <a:noFill/>
                    </p:spPr>
                  </p:pic>
                </p:oleObj>
              </mc:Fallback>
            </mc:AlternateContent>
          </a:graphicData>
        </a:graphic>
      </p:graphicFrame>
      <p:sp>
        <p:nvSpPr>
          <p:cNvPr id="15" name="副标题 2"/>
          <p:cNvSpPr txBox="1">
            <a:spLocks/>
          </p:cNvSpPr>
          <p:nvPr/>
        </p:nvSpPr>
        <p:spPr>
          <a:xfrm>
            <a:off x="6711451" y="2646767"/>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(12.1)</a:t>
            </a:r>
            <a:endParaRPr lang="zh-CN" altLang="zh-CN" sz="2600" dirty="0">
              <a:solidFill>
                <a:schemeClr val="tx1"/>
              </a:solidFill>
              <a:latin typeface="+mn-ea"/>
            </a:endParaRPr>
          </a:p>
        </p:txBody>
      </p:sp>
      <p:sp>
        <p:nvSpPr>
          <p:cNvPr id="16" name="左大括号 15"/>
          <p:cNvSpPr/>
          <p:nvPr/>
        </p:nvSpPr>
        <p:spPr>
          <a:xfrm>
            <a:off x="3112009" y="5049180"/>
            <a:ext cx="235855" cy="1404156"/>
          </a:xfrm>
          <a:prstGeom prst="lef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3064204514"/>
              </p:ext>
            </p:extLst>
          </p:nvPr>
        </p:nvGraphicFramePr>
        <p:xfrm>
          <a:off x="3538735" y="6003286"/>
          <a:ext cx="2066529" cy="540060"/>
        </p:xfrm>
        <a:graphic>
          <a:graphicData uri="http://schemas.openxmlformats.org/presentationml/2006/ole">
            <mc:AlternateContent xmlns:mc="http://schemas.openxmlformats.org/markup-compatibility/2006">
              <mc:Choice xmlns:v="urn:schemas-microsoft-com:vml" Requires="v">
                <p:oleObj spid="_x0000_s1100" name="Equation" r:id="rId9" imgW="914400" imgH="241300" progId="Equation.DSMT4">
                  <p:embed/>
                </p:oleObj>
              </mc:Choice>
              <mc:Fallback>
                <p:oleObj name="Equation" r:id="rId9" imgW="914400" imgH="2413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8735" y="6003286"/>
                        <a:ext cx="2066529" cy="540060"/>
                      </a:xfrm>
                      <a:prstGeom prst="rect">
                        <a:avLst/>
                      </a:prstGeom>
                      <a:noFill/>
                    </p:spPr>
                  </p:pic>
                </p:oleObj>
              </mc:Fallback>
            </mc:AlternateContent>
          </a:graphicData>
        </a:graphic>
      </p:graphicFrame>
      <p:sp>
        <p:nvSpPr>
          <p:cNvPr id="19" name="副标题 2"/>
          <p:cNvSpPr txBox="1">
            <a:spLocks/>
          </p:cNvSpPr>
          <p:nvPr/>
        </p:nvSpPr>
        <p:spPr>
          <a:xfrm>
            <a:off x="6719633" y="4779100"/>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(12.3)</a:t>
            </a:r>
            <a:endParaRPr lang="zh-CN" altLang="zh-CN" sz="2600" dirty="0">
              <a:solidFill>
                <a:schemeClr val="tx1"/>
              </a:solidFill>
              <a:latin typeface="+mn-ea"/>
            </a:endParaRPr>
          </a:p>
        </p:txBody>
      </p:sp>
      <p:sp>
        <p:nvSpPr>
          <p:cNvPr id="20" name="副标题 2"/>
          <p:cNvSpPr txBox="1">
            <a:spLocks/>
          </p:cNvSpPr>
          <p:nvPr/>
        </p:nvSpPr>
        <p:spPr>
          <a:xfrm>
            <a:off x="6691866" y="5913176"/>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(12.4)</a:t>
            </a:r>
            <a:endParaRPr lang="zh-CN" altLang="zh-CN" sz="2600" dirty="0">
              <a:solidFill>
                <a:schemeClr val="tx1"/>
              </a:solidFill>
              <a:latin typeface="+mn-ea"/>
            </a:endParaRPr>
          </a:p>
        </p:txBody>
      </p:sp>
    </p:spTree>
    <p:extLst>
      <p:ext uri="{BB962C8B-B14F-4D97-AF65-F5344CB8AC3E}">
        <p14:creationId xmlns:p14="http://schemas.microsoft.com/office/powerpoint/2010/main" val="13578875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par>
                                <p:cTn id="21" presetID="14" presetClass="entr" presetSubtype="1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inVertical)">
                                      <p:cBhvr>
                                        <p:cTn id="31" dur="500"/>
                                        <p:tgtEl>
                                          <p:spTgt spid="6"/>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arn(inVertical)">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Effect transition="in" filter="fade">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animBg="1"/>
      <p:bldP spid="12" grpId="0" animBg="1"/>
      <p:bldP spid="15" grpId="0"/>
      <p:bldP spid="16" grpId="0" animBg="1"/>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副标题 2"/>
          <p:cNvSpPr txBox="1">
            <a:spLocks/>
          </p:cNvSpPr>
          <p:nvPr/>
        </p:nvSpPr>
        <p:spPr>
          <a:xfrm>
            <a:off x="323527" y="566632"/>
            <a:ext cx="2362463"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800" b="1" dirty="0">
                <a:solidFill>
                  <a:srgbClr val="FFFF00"/>
                </a:solidFill>
              </a:rPr>
              <a:t>3</a:t>
            </a:r>
            <a:r>
              <a:rPr lang="zh-CN" altLang="en-US" sz="2800" b="1" dirty="0" smtClean="0">
                <a:solidFill>
                  <a:srgbClr val="FFFF00"/>
                </a:solidFill>
              </a:rPr>
              <a:t>、相关系数</a:t>
            </a:r>
            <a:endParaRPr lang="zh-CN" altLang="zh-CN" sz="2600" b="1" dirty="0">
              <a:solidFill>
                <a:srgbClr val="FFFF00"/>
              </a:solidFill>
              <a:latin typeface="+mn-ea"/>
            </a:endParaRPr>
          </a:p>
        </p:txBody>
      </p:sp>
      <p:sp>
        <p:nvSpPr>
          <p:cNvPr id="5" name="矩形 4"/>
          <p:cNvSpPr/>
          <p:nvPr/>
        </p:nvSpPr>
        <p:spPr>
          <a:xfrm>
            <a:off x="500107" y="1340768"/>
            <a:ext cx="8031339" cy="1292662"/>
          </a:xfrm>
          <a:prstGeom prst="rect">
            <a:avLst/>
          </a:prstGeom>
        </p:spPr>
        <p:txBody>
          <a:bodyPr wrap="square">
            <a:spAutoFit/>
          </a:bodyPr>
          <a:lstStyle/>
          <a:p>
            <a:r>
              <a:rPr lang="en-US" altLang="zh-CN" sz="2600" dirty="0" smtClean="0">
                <a:latin typeface="+mn-ea"/>
              </a:rPr>
              <a:t>             </a:t>
            </a:r>
            <a:r>
              <a:rPr lang="zh-CN" altLang="zh-CN" sz="2600" dirty="0" smtClean="0">
                <a:latin typeface="+mn-ea"/>
              </a:rPr>
              <a:t>相关系数</a:t>
            </a:r>
            <a:r>
              <a:rPr lang="zh-CN" altLang="zh-CN" sz="2600" dirty="0">
                <a:latin typeface="+mn-ea"/>
              </a:rPr>
              <a:t>（</a:t>
            </a:r>
            <a:r>
              <a:rPr lang="en-US" altLang="zh-CN" sz="2600" dirty="0">
                <a:latin typeface="+mn-ea"/>
              </a:rPr>
              <a:t>correlation coefficient</a:t>
            </a:r>
            <a:r>
              <a:rPr lang="zh-CN" altLang="zh-CN" sz="2600" dirty="0">
                <a:latin typeface="+mn-ea"/>
              </a:rPr>
              <a:t>）是度量两个变量之间线性关系强度的统计量。这里介绍</a:t>
            </a:r>
            <a:r>
              <a:rPr lang="en-US" altLang="zh-CN" sz="2600" b="1" dirty="0">
                <a:latin typeface="+mn-ea"/>
              </a:rPr>
              <a:t>Pearson</a:t>
            </a:r>
            <a:r>
              <a:rPr lang="zh-CN" altLang="zh-CN" sz="2600" b="1" dirty="0">
                <a:latin typeface="+mn-ea"/>
              </a:rPr>
              <a:t>相关系数</a:t>
            </a:r>
            <a:r>
              <a:rPr lang="zh-CN" altLang="zh-CN" sz="2600" dirty="0">
                <a:latin typeface="+mn-ea"/>
              </a:rPr>
              <a:t>，记样本相关系数为</a:t>
            </a:r>
            <a:r>
              <a:rPr lang="en-US" altLang="zh-CN" sz="2600" dirty="0">
                <a:latin typeface="+mn-ea"/>
              </a:rPr>
              <a:t> </a:t>
            </a:r>
            <a:r>
              <a:rPr lang="en-US" altLang="zh-CN" sz="2600" dirty="0" smtClean="0">
                <a:latin typeface="+mn-ea"/>
              </a:rPr>
              <a:t>r</a:t>
            </a:r>
            <a:r>
              <a:rPr lang="zh-CN" altLang="zh-CN" sz="2600" dirty="0" smtClean="0">
                <a:latin typeface="+mn-ea"/>
              </a:rPr>
              <a:t>，</a:t>
            </a:r>
            <a:r>
              <a:rPr lang="zh-CN" altLang="zh-CN" sz="2600" dirty="0">
                <a:latin typeface="+mn-ea"/>
              </a:rPr>
              <a:t>计算公式为：</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2058489216"/>
              </p:ext>
            </p:extLst>
          </p:nvPr>
        </p:nvGraphicFramePr>
        <p:xfrm>
          <a:off x="1993900" y="2781300"/>
          <a:ext cx="4148138" cy="1223963"/>
        </p:xfrm>
        <a:graphic>
          <a:graphicData uri="http://schemas.openxmlformats.org/presentationml/2006/ole">
            <mc:AlternateContent xmlns:mc="http://schemas.openxmlformats.org/markup-compatibility/2006">
              <mc:Choice xmlns:v="urn:schemas-microsoft-com:vml" Requires="v">
                <p:oleObj spid="_x0000_s3090" name="Equation" r:id="rId3" imgW="2222280" imgH="533160" progId="Equation.DSMT4">
                  <p:embed/>
                </p:oleObj>
              </mc:Choice>
              <mc:Fallback>
                <p:oleObj name="Equation" r:id="rId3" imgW="2222280" imgH="533160" progId="Equation.DSMT4">
                  <p:embed/>
                  <p:pic>
                    <p:nvPicPr>
                      <p:cNvPr id="0" name="Object 1"/>
                      <p:cNvPicPr>
                        <a:picLocks noChangeAspect="1" noChangeArrowheads="1"/>
                      </p:cNvPicPr>
                      <p:nvPr/>
                    </p:nvPicPr>
                    <p:blipFill>
                      <a:blip r:embed="rId4"/>
                      <a:srcRect/>
                      <a:stretch>
                        <a:fillRect/>
                      </a:stretch>
                    </p:blipFill>
                    <p:spPr bwMode="auto">
                      <a:xfrm>
                        <a:off x="1993900" y="2781300"/>
                        <a:ext cx="4148138" cy="1223963"/>
                      </a:xfrm>
                      <a:prstGeom prst="rect">
                        <a:avLst/>
                      </a:prstGeom>
                      <a:noFill/>
                    </p:spPr>
                  </p:pic>
                </p:oleObj>
              </mc:Fallback>
            </mc:AlternateContent>
          </a:graphicData>
        </a:graphic>
      </p:graphicFrame>
      <p:sp>
        <p:nvSpPr>
          <p:cNvPr id="18" name="副标题 2"/>
          <p:cNvSpPr txBox="1">
            <a:spLocks/>
          </p:cNvSpPr>
          <p:nvPr/>
        </p:nvSpPr>
        <p:spPr>
          <a:xfrm>
            <a:off x="6623334" y="3068960"/>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(12.5)</a:t>
            </a:r>
            <a:endParaRPr lang="zh-CN" altLang="zh-CN" sz="2600" dirty="0">
              <a:solidFill>
                <a:schemeClr val="tx1"/>
              </a:solidFill>
              <a:latin typeface="+mn-ea"/>
            </a:endParaRPr>
          </a:p>
        </p:txBody>
      </p:sp>
      <p:sp>
        <p:nvSpPr>
          <p:cNvPr id="19" name="副标题 2"/>
          <p:cNvSpPr txBox="1">
            <a:spLocks/>
          </p:cNvSpPr>
          <p:nvPr/>
        </p:nvSpPr>
        <p:spPr>
          <a:xfrm>
            <a:off x="550702" y="4221088"/>
            <a:ext cx="1908112" cy="540160"/>
          </a:xfrm>
          <a:prstGeom prst="rect">
            <a:avLst/>
          </a:prstGeom>
          <a:ln w="25400">
            <a:no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a:solidFill>
                  <a:srgbClr val="FF0000"/>
                </a:solidFill>
                <a:latin typeface="+mn-ea"/>
              </a:rPr>
              <a:t>强调</a:t>
            </a:r>
            <a:endParaRPr lang="zh-CN" altLang="zh-CN" sz="2600" b="1" dirty="0">
              <a:solidFill>
                <a:srgbClr val="FF0000"/>
              </a:solidFill>
              <a:latin typeface="+mn-ea"/>
            </a:endParaRPr>
          </a:p>
        </p:txBody>
      </p:sp>
      <p:sp>
        <p:nvSpPr>
          <p:cNvPr id="9" name="矩形 8"/>
          <p:cNvSpPr/>
          <p:nvPr/>
        </p:nvSpPr>
        <p:spPr>
          <a:xfrm>
            <a:off x="500107" y="4761248"/>
            <a:ext cx="8176349" cy="1292662"/>
          </a:xfrm>
          <a:prstGeom prst="rect">
            <a:avLst/>
          </a:prstGeom>
        </p:spPr>
        <p:txBody>
          <a:bodyPr wrap="square">
            <a:spAutoFit/>
          </a:bodyPr>
          <a:lstStyle/>
          <a:p>
            <a:r>
              <a:rPr lang="en-US" altLang="zh-CN" sz="2600" dirty="0" smtClean="0"/>
              <a:t>          </a:t>
            </a:r>
            <a:r>
              <a:rPr lang="zh-CN" altLang="zh-CN" sz="2600" dirty="0" smtClean="0"/>
              <a:t>计算</a:t>
            </a:r>
            <a:r>
              <a:rPr lang="zh-CN" altLang="zh-CN" sz="2600" dirty="0"/>
              <a:t>该相关系数，需</a:t>
            </a:r>
            <a:r>
              <a:rPr lang="zh-CN" altLang="zh-CN" sz="2600" dirty="0">
                <a:solidFill>
                  <a:srgbClr val="FF0000"/>
                </a:solidFill>
              </a:rPr>
              <a:t>假定两个变量之间是线性关系，并且两个变量都是随机变量</a:t>
            </a:r>
            <a:r>
              <a:rPr lang="zh-CN" altLang="zh-CN" sz="2600" dirty="0"/>
              <a:t>，且服从一个联合的双变量</a:t>
            </a:r>
            <a:r>
              <a:rPr lang="zh-CN" altLang="zh-CN" sz="2600" dirty="0">
                <a:solidFill>
                  <a:srgbClr val="FF0000"/>
                </a:solidFill>
              </a:rPr>
              <a:t>正态分布</a:t>
            </a:r>
            <a:r>
              <a:rPr lang="zh-CN" altLang="zh-CN" sz="2600" dirty="0"/>
              <a:t>。</a:t>
            </a:r>
            <a:endParaRPr lang="zh-CN" altLang="en-US" sz="2600" dirty="0"/>
          </a:p>
        </p:txBody>
      </p:sp>
      <p:sp>
        <p:nvSpPr>
          <p:cNvPr id="12" name="圆角矩形标注 11"/>
          <p:cNvSpPr/>
          <p:nvPr/>
        </p:nvSpPr>
        <p:spPr>
          <a:xfrm>
            <a:off x="323527" y="2689227"/>
            <a:ext cx="1191573" cy="1299626"/>
          </a:xfrm>
          <a:prstGeom prst="wedgeRoundRectCallout">
            <a:avLst>
              <a:gd name="adj1" fmla="val 94884"/>
              <a:gd name="adj2" fmla="val 3309"/>
              <a:gd name="adj3" fmla="val 16667"/>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2200" dirty="0">
                <a:solidFill>
                  <a:schemeClr val="tx1"/>
                </a:solidFill>
                <a:latin typeface="+mn-ea"/>
              </a:rPr>
              <a:t>取值</a:t>
            </a:r>
            <a:r>
              <a:rPr lang="zh-CN" altLang="zh-CN" sz="2200" dirty="0" smtClean="0">
                <a:solidFill>
                  <a:schemeClr val="tx1"/>
                </a:solidFill>
                <a:latin typeface="+mn-ea"/>
              </a:rPr>
              <a:t>介</a:t>
            </a:r>
            <a:r>
              <a:rPr lang="en-US" altLang="zh-CN" sz="2200" dirty="0" smtClean="0">
                <a:solidFill>
                  <a:schemeClr val="tx1"/>
                </a:solidFill>
                <a:latin typeface="+mn-ea"/>
              </a:rPr>
              <a:t>-1</a:t>
            </a:r>
            <a:r>
              <a:rPr lang="zh-CN" altLang="zh-CN" sz="2200" dirty="0" smtClean="0">
                <a:solidFill>
                  <a:schemeClr val="tx1"/>
                </a:solidFill>
                <a:latin typeface="+mn-ea"/>
              </a:rPr>
              <a:t>于</a:t>
            </a:r>
            <a:r>
              <a:rPr lang="en-US" altLang="zh-CN" sz="2200" dirty="0" smtClean="0">
                <a:solidFill>
                  <a:schemeClr val="tx1"/>
                </a:solidFill>
                <a:latin typeface="+mn-ea"/>
              </a:rPr>
              <a:t> 1</a:t>
            </a:r>
            <a:r>
              <a:rPr lang="zh-CN" altLang="zh-CN" sz="2200" dirty="0" smtClean="0">
                <a:solidFill>
                  <a:schemeClr val="tx1"/>
                </a:solidFill>
                <a:latin typeface="+mn-ea"/>
              </a:rPr>
              <a:t>和</a:t>
            </a:r>
            <a:r>
              <a:rPr lang="en-US" altLang="zh-CN" sz="2200" dirty="0" smtClean="0">
                <a:solidFill>
                  <a:schemeClr val="tx1"/>
                </a:solidFill>
                <a:latin typeface="+mn-ea"/>
              </a:rPr>
              <a:t> </a:t>
            </a:r>
            <a:r>
              <a:rPr lang="zh-CN" altLang="zh-CN" sz="2200" dirty="0">
                <a:solidFill>
                  <a:schemeClr val="tx1"/>
                </a:solidFill>
                <a:latin typeface="+mn-ea"/>
              </a:rPr>
              <a:t>之间</a:t>
            </a:r>
            <a:endParaRPr lang="zh-CN" altLang="en-US" sz="2200" dirty="0">
              <a:solidFill>
                <a:schemeClr val="tx1"/>
              </a:solidFill>
              <a:latin typeface="+mn-ea"/>
            </a:endParaRPr>
          </a:p>
        </p:txBody>
      </p:sp>
    </p:spTree>
    <p:extLst>
      <p:ext uri="{BB962C8B-B14F-4D97-AF65-F5344CB8AC3E}">
        <p14:creationId xmlns:p14="http://schemas.microsoft.com/office/powerpoint/2010/main" val="2827061760"/>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2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P spid="19" grpId="0"/>
      <p:bldP spid="9" grpId="0"/>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215</TotalTime>
  <Words>1444</Words>
  <Application>Microsoft Office PowerPoint</Application>
  <PresentationFormat>全屏显示(4:3)</PresentationFormat>
  <Paragraphs>281</Paragraphs>
  <Slides>24</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26" baseType="lpstr">
      <vt:lpstr>波形</vt:lpstr>
      <vt:lpstr>Equation</vt:lpstr>
      <vt:lpstr>目录</vt:lpstr>
      <vt:lpstr>第12章 相关和回归分析</vt:lpstr>
      <vt:lpstr>PowerPoint 演示文稿</vt:lpstr>
      <vt:lpstr>§12.1  变量关系与回归分析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§12.2  一元线性回归</vt:lpstr>
      <vt:lpstr>PowerPoint 演示文稿</vt:lpstr>
      <vt:lpstr>PowerPoint 演示文稿</vt:lpstr>
      <vt:lpstr>PowerPoint 演示文稿</vt:lpstr>
      <vt:lpstr>PowerPoint 演示文稿</vt:lpstr>
      <vt:lpstr>PowerPoint 演示文稿</vt:lpstr>
      <vt:lpstr>PowerPoint 演示文稿</vt:lpstr>
      <vt:lpstr>§12.3  多元线性回归</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第十五章</dc:title>
  <dc:creator>Administrator</dc:creator>
  <cp:lastModifiedBy>Sky123.Org</cp:lastModifiedBy>
  <cp:revision>25</cp:revision>
  <dcterms:created xsi:type="dcterms:W3CDTF">2015-07-05T09:22:26Z</dcterms:created>
  <dcterms:modified xsi:type="dcterms:W3CDTF">2015-08-07T02:48:40Z</dcterms:modified>
</cp:coreProperties>
</file>