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59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9B75C-DCC7-4500-B304-FCE8FD6CC3ED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C1E5C-1BAB-4E40-9F23-13774AF73F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361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C1E5C-1BAB-4E40-9F23-13774AF73FC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814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C1E5C-1BAB-4E40-9F23-13774AF73FC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551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1"/>
            <a:ext cx="6019800" cy="4487335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40" y="4203592"/>
            <a:ext cx="2876429" cy="714027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89"/>
            <a:ext cx="5544515" cy="850139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3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5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5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3"/>
            <a:ext cx="3822192" cy="639763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4" y="3429001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3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1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5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1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7" y="338667"/>
            <a:ext cx="3812645" cy="2429935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5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2015/8/7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40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4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9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r>
              <a:rPr lang="zh-CN" altLang="en-US" sz="4800" dirty="0">
                <a:solidFill>
                  <a:schemeClr val="tx1"/>
                </a:solidFill>
              </a:rPr>
              <a:t>目录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en-US" sz="2500" dirty="0" smtClean="0">
                <a:solidFill>
                  <a:srgbClr val="FF0000"/>
                </a:solidFill>
              </a:rPr>
              <a:t>第</a:t>
            </a:r>
            <a:r>
              <a:rPr lang="en-US" altLang="zh-CN" sz="2500" dirty="0" smtClean="0">
                <a:solidFill>
                  <a:srgbClr val="FF0000"/>
                </a:solidFill>
              </a:rPr>
              <a:t>1</a:t>
            </a:r>
            <a:r>
              <a:rPr lang="zh-CN" altLang="en-US" sz="2500" dirty="0" smtClean="0">
                <a:solidFill>
                  <a:srgbClr val="FF0000"/>
                </a:solidFill>
              </a:rPr>
              <a:t>章   绪论                                         </a:t>
            </a:r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9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分类数据的统计检验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表格图形法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10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</a:t>
            </a:r>
            <a:r>
              <a:rPr lang="zh-CN" altLang="en-US" sz="2500" dirty="0" smtClean="0">
                <a:solidFill>
                  <a:schemeClr val="tx1"/>
                </a:solidFill>
              </a:rPr>
              <a:t>方差</a:t>
            </a:r>
            <a:r>
              <a:rPr lang="zh-CN" altLang="en-US" sz="2500" dirty="0" smtClean="0">
                <a:solidFill>
                  <a:schemeClr val="tx1"/>
                </a:solidFill>
              </a:rPr>
              <a:t>分析引论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描述统计</a:t>
            </a:r>
            <a:r>
              <a:rPr lang="en-US" altLang="zh-CN" sz="2500" dirty="0" smtClean="0">
                <a:solidFill>
                  <a:schemeClr val="tx1"/>
                </a:solidFill>
              </a:rPr>
              <a:t>—</a:t>
            </a:r>
            <a:r>
              <a:rPr lang="zh-CN" altLang="en-US" sz="2500" dirty="0" smtClean="0">
                <a:solidFill>
                  <a:schemeClr val="tx1"/>
                </a:solidFill>
              </a:rPr>
              <a:t>数值方法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11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非参数检验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概率基础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12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回归分析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抽样理论与参数估计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13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统计指数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6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假设检验              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14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时间序列分析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7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两总体均值推断                第</a:t>
            </a:r>
            <a:r>
              <a:rPr lang="en-US" altLang="zh-CN" sz="2500" dirty="0" smtClean="0">
                <a:solidFill>
                  <a:schemeClr val="tx1"/>
                </a:solidFill>
              </a:rPr>
              <a:t>15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    综合评价</a:t>
            </a:r>
            <a:endParaRPr lang="en-US" altLang="zh-CN" sz="25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500" dirty="0" smtClean="0">
                <a:solidFill>
                  <a:schemeClr val="tx1"/>
                </a:solidFill>
              </a:rPr>
              <a:t>第</a:t>
            </a:r>
            <a:r>
              <a:rPr lang="en-US" altLang="zh-CN" sz="2500" dirty="0" smtClean="0">
                <a:solidFill>
                  <a:schemeClr val="tx1"/>
                </a:solidFill>
              </a:rPr>
              <a:t>8</a:t>
            </a:r>
            <a:r>
              <a:rPr lang="zh-CN" altLang="en-US" sz="2500" dirty="0" smtClean="0">
                <a:solidFill>
                  <a:schemeClr val="tx1"/>
                </a:solidFill>
              </a:rPr>
              <a:t>章   总体方差的统计推断       主要参考文献</a:t>
            </a:r>
            <a:endParaRPr lang="zh-CN" altLang="en-US" sz="2500" dirty="0">
              <a:solidFill>
                <a:schemeClr val="tx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1520" y="1196752"/>
            <a:ext cx="864096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3996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800" dirty="0" smtClean="0">
                <a:solidFill>
                  <a:srgbClr val="FF0000"/>
                </a:solidFill>
              </a:rPr>
              <a:t>统计</a:t>
            </a:r>
            <a:r>
              <a:rPr lang="zh-CN" altLang="zh-CN" sz="2800" dirty="0">
                <a:solidFill>
                  <a:srgbClr val="FF0000"/>
                </a:solidFill>
              </a:rPr>
              <a:t>方法</a:t>
            </a:r>
            <a:r>
              <a:rPr lang="zh-CN" altLang="zh-CN" sz="2800" dirty="0">
                <a:solidFill>
                  <a:schemeClr val="tx1"/>
                </a:solidFill>
              </a:rPr>
              <a:t>是适用于所有学科领域的通用</a:t>
            </a:r>
            <a:r>
              <a:rPr lang="zh-CN" altLang="zh-CN" sz="2800" dirty="0">
                <a:solidFill>
                  <a:srgbClr val="FF0000"/>
                </a:solidFill>
              </a:rPr>
              <a:t>数据分析</a:t>
            </a:r>
            <a:r>
              <a:rPr lang="zh-CN" altLang="zh-CN" sz="2800" dirty="0">
                <a:solidFill>
                  <a:schemeClr val="tx1"/>
                </a:solidFill>
              </a:rPr>
              <a:t>方法，只要有</a:t>
            </a:r>
            <a:r>
              <a:rPr lang="zh-CN" altLang="zh-CN" sz="2800" dirty="0">
                <a:solidFill>
                  <a:srgbClr val="FF0000"/>
                </a:solidFill>
              </a:rPr>
              <a:t>数据</a:t>
            </a:r>
            <a:r>
              <a:rPr lang="zh-CN" altLang="zh-CN" sz="2800" dirty="0">
                <a:solidFill>
                  <a:schemeClr val="tx1"/>
                </a:solidFill>
              </a:rPr>
              <a:t>的地方就会用到统计方法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zh-CN" sz="2800" dirty="0">
                <a:solidFill>
                  <a:schemeClr val="tx1"/>
                </a:solidFill>
              </a:rPr>
              <a:t>可以说，</a:t>
            </a:r>
            <a:r>
              <a:rPr lang="zh-CN" altLang="zh-CN" sz="2800" dirty="0">
                <a:solidFill>
                  <a:srgbClr val="FF0000"/>
                </a:solidFill>
              </a:rPr>
              <a:t>几乎所有</a:t>
            </a:r>
            <a:r>
              <a:rPr lang="zh-CN" altLang="zh-CN" sz="2800" dirty="0">
                <a:solidFill>
                  <a:schemeClr val="tx1"/>
                </a:solidFill>
              </a:rPr>
              <a:t>的研究领域都要用到统计方法，统计学成为学术</a:t>
            </a:r>
            <a:r>
              <a:rPr lang="zh-CN" altLang="zh-CN" sz="2800" dirty="0" smtClean="0">
                <a:solidFill>
                  <a:schemeClr val="tx1"/>
                </a:solidFill>
              </a:rPr>
              <a:t>研究中</a:t>
            </a:r>
            <a:r>
              <a:rPr lang="zh-CN" altLang="zh-CN" sz="2800" dirty="0">
                <a:solidFill>
                  <a:srgbClr val="FF0000"/>
                </a:solidFill>
              </a:rPr>
              <a:t>最重要的</a:t>
            </a:r>
            <a:r>
              <a:rPr lang="zh-CN" altLang="zh-CN" sz="2800" dirty="0">
                <a:solidFill>
                  <a:schemeClr val="tx1"/>
                </a:solidFill>
              </a:rPr>
              <a:t>工具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r>
              <a:rPr lang="zh-CN" altLang="en-US" sz="2800" dirty="0" smtClean="0">
                <a:solidFill>
                  <a:schemeClr val="tx1"/>
                </a:solidFill>
              </a:rPr>
              <a:t>它在社会经济领域的应用如下：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1828800" lvl="3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800" dirty="0">
                <a:solidFill>
                  <a:schemeClr val="tx1"/>
                </a:solidFill>
              </a:rPr>
              <a:t>统计学在企业发展中的应用</a:t>
            </a:r>
          </a:p>
          <a:p>
            <a:pPr marL="1828800" lvl="3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800" dirty="0">
                <a:solidFill>
                  <a:schemeClr val="tx1"/>
                </a:solidFill>
              </a:rPr>
              <a:t>统计学在产品质量管理中的地位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marL="1828800" lvl="3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800" dirty="0">
                <a:solidFill>
                  <a:schemeClr val="tx1"/>
                </a:solidFill>
              </a:rPr>
              <a:t>统计学是市场研究最重要的工具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marL="1828800" lvl="3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800" dirty="0">
                <a:solidFill>
                  <a:schemeClr val="tx1"/>
                </a:solidFill>
              </a:rPr>
              <a:t>统计学是经济分析与经济预测的核心工具</a:t>
            </a:r>
          </a:p>
          <a:p>
            <a:pPr marL="1828800" lvl="3" indent="-457200" algn="l">
              <a:buClr>
                <a:srgbClr val="FF0000"/>
              </a:buClr>
              <a:buFont typeface="Arial" pitchFamily="34" charset="0"/>
              <a:buChar char="•"/>
            </a:pPr>
            <a:endParaRPr lang="zh-CN" altLang="en-US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16632"/>
            <a:ext cx="7772400" cy="1296144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1.2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统计学在商务和经济中的应用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54270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所有</a:t>
            </a:r>
            <a:r>
              <a:rPr lang="zh-CN" altLang="zh-CN" sz="2800" dirty="0">
                <a:solidFill>
                  <a:srgbClr val="FF0000"/>
                </a:solidFill>
              </a:rPr>
              <a:t>统计数据</a:t>
            </a:r>
            <a:r>
              <a:rPr lang="zh-CN" altLang="zh-CN" sz="2800" dirty="0">
                <a:solidFill>
                  <a:schemeClr val="tx1"/>
                </a:solidFill>
              </a:rPr>
              <a:t>追踪其初始来源，都是</a:t>
            </a:r>
            <a:r>
              <a:rPr lang="zh-CN" altLang="zh-CN" sz="2800" dirty="0" smtClean="0">
                <a:solidFill>
                  <a:schemeClr val="tx1"/>
                </a:solidFill>
              </a:rPr>
              <a:t>来自</a:t>
            </a:r>
            <a:r>
              <a:rPr lang="zh-CN" altLang="zh-CN" sz="2800" dirty="0">
                <a:solidFill>
                  <a:srgbClr val="FF0000"/>
                </a:solidFill>
              </a:rPr>
              <a:t>调查或实验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</a:rPr>
              <a:t>但是对于使用者来说，统计数据的来源无外乎两条途径：</a:t>
            </a:r>
            <a:r>
              <a:rPr lang="zh-CN" altLang="en-US" sz="2800" dirty="0" smtClean="0">
                <a:solidFill>
                  <a:srgbClr val="FF0000"/>
                </a:solidFill>
              </a:rPr>
              <a:t>间接来源和直接来源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zh-CN" sz="3000" dirty="0">
                <a:solidFill>
                  <a:schemeClr val="tx1"/>
                </a:solidFill>
              </a:rPr>
              <a:t>数据的</a:t>
            </a:r>
            <a:r>
              <a:rPr lang="zh-CN" altLang="zh-CN" sz="3000" dirty="0">
                <a:solidFill>
                  <a:srgbClr val="FF0000"/>
                </a:solidFill>
              </a:rPr>
              <a:t>间接来源</a:t>
            </a:r>
            <a:r>
              <a:rPr lang="zh-CN" altLang="zh-CN" sz="3000" dirty="0">
                <a:solidFill>
                  <a:schemeClr val="tx1"/>
                </a:solidFill>
              </a:rPr>
              <a:t>即数据是由</a:t>
            </a:r>
            <a:r>
              <a:rPr lang="zh-CN" altLang="zh-CN" sz="3000" dirty="0">
                <a:solidFill>
                  <a:srgbClr val="FF0000"/>
                </a:solidFill>
              </a:rPr>
              <a:t>别人</a:t>
            </a:r>
            <a:r>
              <a:rPr lang="zh-CN" altLang="zh-CN" sz="3000" dirty="0">
                <a:solidFill>
                  <a:schemeClr val="tx1"/>
                </a:solidFill>
              </a:rPr>
              <a:t>通过调查或实验的方式</a:t>
            </a:r>
            <a:r>
              <a:rPr lang="zh-CN" altLang="zh-CN" sz="3000" dirty="0">
                <a:solidFill>
                  <a:srgbClr val="FF0000"/>
                </a:solidFill>
              </a:rPr>
              <a:t>搜集</a:t>
            </a:r>
            <a:r>
              <a:rPr lang="zh-CN" altLang="zh-CN" sz="3000" dirty="0">
                <a:solidFill>
                  <a:schemeClr val="tx1"/>
                </a:solidFill>
              </a:rPr>
              <a:t>的，</a:t>
            </a:r>
            <a:r>
              <a:rPr lang="zh-CN" altLang="zh-CN" sz="3000" dirty="0">
                <a:solidFill>
                  <a:srgbClr val="FF0000"/>
                </a:solidFill>
              </a:rPr>
              <a:t>使用者</a:t>
            </a:r>
            <a:r>
              <a:rPr lang="zh-CN" altLang="zh-CN" sz="3000" dirty="0">
                <a:solidFill>
                  <a:schemeClr val="tx1"/>
                </a:solidFill>
              </a:rPr>
              <a:t>只是找到它们</a:t>
            </a:r>
            <a:r>
              <a:rPr lang="zh-CN" altLang="zh-CN" sz="3000" dirty="0" smtClean="0">
                <a:solidFill>
                  <a:schemeClr val="tx1"/>
                </a:solidFill>
              </a:rPr>
              <a:t>并对</a:t>
            </a:r>
            <a:r>
              <a:rPr lang="zh-CN" altLang="zh-CN" sz="3000" dirty="0">
                <a:solidFill>
                  <a:schemeClr val="tx1"/>
                </a:solidFill>
              </a:rPr>
              <a:t>原信息重新</a:t>
            </a:r>
            <a:r>
              <a:rPr lang="zh-CN" altLang="zh-CN" sz="3000" dirty="0">
                <a:solidFill>
                  <a:srgbClr val="FF0000"/>
                </a:solidFill>
              </a:rPr>
              <a:t>加工、整理</a:t>
            </a:r>
            <a:r>
              <a:rPr lang="zh-CN" altLang="zh-CN" sz="3000" dirty="0" smtClean="0">
                <a:solidFill>
                  <a:schemeClr val="tx1"/>
                </a:solidFill>
              </a:rPr>
              <a:t>，</a:t>
            </a:r>
            <a:r>
              <a:rPr lang="zh-CN" altLang="zh-CN" sz="3000" dirty="0">
                <a:solidFill>
                  <a:schemeClr val="tx1"/>
                </a:solidFill>
              </a:rPr>
              <a:t>对此我们称为数据的间接来源</a:t>
            </a:r>
            <a:r>
              <a:rPr lang="zh-CN" altLang="zh-CN" sz="3000" dirty="0" smtClean="0">
                <a:solidFill>
                  <a:schemeClr val="tx1"/>
                </a:solidFill>
              </a:rPr>
              <a:t>。</a:t>
            </a:r>
            <a:r>
              <a:rPr lang="zh-CN" altLang="en-US" sz="3000" dirty="0" smtClean="0">
                <a:solidFill>
                  <a:schemeClr val="tx1"/>
                </a:solidFill>
              </a:rPr>
              <a:t>主要渠道有：</a:t>
            </a:r>
            <a:endParaRPr lang="en-US" altLang="zh-CN" sz="3000" dirty="0">
              <a:solidFill>
                <a:schemeClr val="tx1"/>
              </a:solidFill>
            </a:endParaRPr>
          </a:p>
          <a:p>
            <a:pPr marL="1828800" lvl="3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600" dirty="0" smtClean="0">
                <a:solidFill>
                  <a:schemeClr val="tx1"/>
                </a:solidFill>
              </a:rPr>
              <a:t>统计年鉴</a:t>
            </a:r>
            <a:r>
              <a:rPr lang="en-US" altLang="zh-CN" sz="2600" dirty="0" smtClean="0">
                <a:solidFill>
                  <a:schemeClr val="tx1"/>
                </a:solidFill>
              </a:rPr>
              <a:t>/</a:t>
            </a:r>
            <a:r>
              <a:rPr lang="zh-CN" altLang="en-US" sz="2600" dirty="0" smtClean="0">
                <a:solidFill>
                  <a:schemeClr val="tx1"/>
                </a:solidFill>
              </a:rPr>
              <a:t>有关期刊</a:t>
            </a:r>
            <a:r>
              <a:rPr lang="en-US" altLang="zh-CN" sz="2600" dirty="0" smtClean="0">
                <a:solidFill>
                  <a:schemeClr val="tx1"/>
                </a:solidFill>
              </a:rPr>
              <a:t>/</a:t>
            </a:r>
            <a:r>
              <a:rPr lang="zh-CN" altLang="en-US" sz="2600" dirty="0" smtClean="0">
                <a:solidFill>
                  <a:schemeClr val="tx1"/>
                </a:solidFill>
              </a:rPr>
              <a:t>有关网站</a:t>
            </a:r>
            <a:r>
              <a:rPr lang="en-US" altLang="zh-CN" sz="2600" dirty="0" smtClean="0">
                <a:solidFill>
                  <a:schemeClr val="tx1"/>
                </a:solidFill>
              </a:rPr>
              <a:t>/</a:t>
            </a:r>
            <a:r>
              <a:rPr lang="zh-CN" altLang="en-US" sz="2600" dirty="0" smtClean="0">
                <a:solidFill>
                  <a:schemeClr val="tx1"/>
                </a:solidFill>
              </a:rPr>
              <a:t>有关数据库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1257300" lvl="2" indent="-3429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3000" dirty="0" smtClean="0">
                <a:solidFill>
                  <a:schemeClr val="tx1"/>
                </a:solidFill>
              </a:rPr>
              <a:t> 数据</a:t>
            </a:r>
            <a:r>
              <a:rPr lang="zh-CN" altLang="en-US" sz="3000" dirty="0">
                <a:solidFill>
                  <a:schemeClr val="tx1"/>
                </a:solidFill>
              </a:rPr>
              <a:t>的</a:t>
            </a:r>
            <a:r>
              <a:rPr lang="zh-CN" altLang="en-US" sz="3000" dirty="0">
                <a:solidFill>
                  <a:srgbClr val="FF0000"/>
                </a:solidFill>
              </a:rPr>
              <a:t>直接来源</a:t>
            </a:r>
            <a:r>
              <a:rPr lang="zh-CN" altLang="en-US" sz="3000" dirty="0">
                <a:solidFill>
                  <a:schemeClr val="tx1"/>
                </a:solidFill>
              </a:rPr>
              <a:t>即</a:t>
            </a:r>
            <a:r>
              <a:rPr lang="zh-CN" altLang="zh-CN" sz="3000" dirty="0">
                <a:solidFill>
                  <a:schemeClr val="tx1"/>
                </a:solidFill>
              </a:rPr>
              <a:t>通过</a:t>
            </a:r>
            <a:r>
              <a:rPr lang="zh-CN" altLang="zh-CN" sz="3000" dirty="0">
                <a:solidFill>
                  <a:srgbClr val="FF0000"/>
                </a:solidFill>
              </a:rPr>
              <a:t>自己</a:t>
            </a:r>
            <a:r>
              <a:rPr lang="zh-CN" altLang="zh-CN" sz="3000" dirty="0">
                <a:solidFill>
                  <a:schemeClr val="tx1"/>
                </a:solidFill>
              </a:rPr>
              <a:t>的</a:t>
            </a:r>
            <a:r>
              <a:rPr lang="zh-CN" altLang="zh-CN" sz="3000" dirty="0">
                <a:solidFill>
                  <a:srgbClr val="FF0000"/>
                </a:solidFill>
              </a:rPr>
              <a:t>调查或实验</a:t>
            </a:r>
            <a:r>
              <a:rPr lang="zh-CN" altLang="zh-CN" sz="3000" dirty="0">
                <a:solidFill>
                  <a:schemeClr val="tx1"/>
                </a:solidFill>
              </a:rPr>
              <a:t>活动，直接获得</a:t>
            </a:r>
            <a:r>
              <a:rPr lang="zh-CN" altLang="zh-CN" sz="3000" dirty="0">
                <a:solidFill>
                  <a:srgbClr val="FF0000"/>
                </a:solidFill>
              </a:rPr>
              <a:t>第一手</a:t>
            </a:r>
            <a:r>
              <a:rPr lang="zh-CN" altLang="zh-CN" sz="3000" dirty="0">
                <a:solidFill>
                  <a:schemeClr val="tx1"/>
                </a:solidFill>
              </a:rPr>
              <a:t>数据，对此我们称为数据的直接来源</a:t>
            </a:r>
            <a:r>
              <a:rPr lang="zh-CN" altLang="zh-CN" sz="3000" dirty="0" smtClean="0">
                <a:solidFill>
                  <a:schemeClr val="tx1"/>
                </a:solidFill>
              </a:rPr>
              <a:t>。</a:t>
            </a:r>
            <a:endParaRPr lang="en-US" altLang="zh-CN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16632"/>
            <a:ext cx="7772400" cy="122413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1.3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数据与数据的来源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542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136904" cy="4752528"/>
          </a:xfrm>
        </p:spPr>
        <p:txBody>
          <a:bodyPr>
            <a:noAutofit/>
          </a:bodyPr>
          <a:lstStyle/>
          <a:p>
            <a:pPr marL="1371600" lvl="2" indent="-4572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800" dirty="0">
                <a:solidFill>
                  <a:schemeClr val="tx1"/>
                </a:solidFill>
              </a:rPr>
              <a:t>数据的</a:t>
            </a:r>
            <a:r>
              <a:rPr lang="zh-CN" altLang="en-US" sz="2800" dirty="0">
                <a:solidFill>
                  <a:srgbClr val="FF0000"/>
                </a:solidFill>
              </a:rPr>
              <a:t>搜集方法</a:t>
            </a:r>
            <a:endParaRPr lang="en-US" altLang="zh-CN" sz="2800" dirty="0">
              <a:solidFill>
                <a:srgbClr val="FF0000"/>
              </a:solidFill>
            </a:endParaRPr>
          </a:p>
          <a:p>
            <a:pPr lvl="3"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样本</a:t>
            </a:r>
            <a:r>
              <a:rPr lang="zh-CN" altLang="zh-CN" sz="2800" dirty="0">
                <a:solidFill>
                  <a:schemeClr val="tx1"/>
                </a:solidFill>
              </a:rPr>
              <a:t>单位确定之后，对这些单位实施调查，即从样本单位那里得到所需要的数据，可以采用不同的方法。搜集数据的</a:t>
            </a:r>
            <a:r>
              <a:rPr lang="zh-CN" altLang="zh-CN" sz="2800" dirty="0">
                <a:solidFill>
                  <a:srgbClr val="FF0000"/>
                </a:solidFill>
              </a:rPr>
              <a:t>基本方法</a:t>
            </a:r>
            <a:r>
              <a:rPr lang="zh-CN" altLang="zh-CN" sz="2800" dirty="0">
                <a:solidFill>
                  <a:schemeClr val="tx1"/>
                </a:solidFill>
              </a:rPr>
              <a:t>有以下几种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600" dirty="0" smtClean="0">
                <a:solidFill>
                  <a:schemeClr val="tx1"/>
                </a:solidFill>
              </a:rPr>
              <a:t>自填式。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600" dirty="0" smtClean="0">
                <a:solidFill>
                  <a:schemeClr val="tx1"/>
                </a:solidFill>
              </a:rPr>
              <a:t>面访式。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marL="2286000" lvl="4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600" dirty="0">
                <a:solidFill>
                  <a:schemeClr val="tx1"/>
                </a:solidFill>
              </a:rPr>
              <a:t>电话</a:t>
            </a:r>
            <a:r>
              <a:rPr lang="zh-CN" altLang="en-US" sz="2600" dirty="0" smtClean="0">
                <a:solidFill>
                  <a:schemeClr val="tx1"/>
                </a:solidFill>
              </a:rPr>
              <a:t>式。</a:t>
            </a:r>
            <a:r>
              <a:rPr lang="zh-CN" altLang="zh-CN" sz="2600" dirty="0" smtClean="0">
                <a:solidFill>
                  <a:schemeClr val="tx1"/>
                </a:solidFill>
              </a:rPr>
              <a:t>随着</a:t>
            </a:r>
            <a:r>
              <a:rPr lang="zh-CN" altLang="zh-CN" sz="2600" dirty="0">
                <a:solidFill>
                  <a:schemeClr val="tx1"/>
                </a:solidFill>
              </a:rPr>
              <a:t>网络的</a:t>
            </a:r>
            <a:r>
              <a:rPr lang="zh-CN" altLang="zh-CN" sz="2600" dirty="0" smtClean="0">
                <a:solidFill>
                  <a:schemeClr val="tx1"/>
                </a:solidFill>
              </a:rPr>
              <a:t>普及</a:t>
            </a:r>
            <a:r>
              <a:rPr lang="zh-CN" altLang="en-US" sz="2600" dirty="0">
                <a:solidFill>
                  <a:schemeClr val="tx1"/>
                </a:solidFill>
              </a:rPr>
              <a:t>，</a:t>
            </a:r>
            <a:r>
              <a:rPr lang="zh-CN" altLang="zh-CN" sz="2600" dirty="0" smtClean="0">
                <a:solidFill>
                  <a:schemeClr val="tx1"/>
                </a:solidFill>
              </a:rPr>
              <a:t>网络</a:t>
            </a:r>
            <a:r>
              <a:rPr lang="zh-CN" altLang="zh-CN" sz="2600" dirty="0">
                <a:solidFill>
                  <a:schemeClr val="tx1"/>
                </a:solidFill>
              </a:rPr>
              <a:t>调查（如问卷星、微信</a:t>
            </a:r>
            <a:r>
              <a:rPr lang="zh-CN" altLang="zh-CN" sz="2600" dirty="0" smtClean="0">
                <a:solidFill>
                  <a:schemeClr val="tx1"/>
                </a:solidFill>
              </a:rPr>
              <a:t>平台）</a:t>
            </a:r>
            <a:r>
              <a:rPr lang="zh-CN" altLang="zh-CN" sz="2600" dirty="0">
                <a:solidFill>
                  <a:schemeClr val="tx1"/>
                </a:solidFill>
              </a:rPr>
              <a:t>逐渐成为一种趋势，它比电话调查更省时省力。但网络调查的可信度容易受到质疑。</a:t>
            </a:r>
          </a:p>
          <a:p>
            <a:pPr lvl="4" algn="l">
              <a:buClr>
                <a:srgbClr val="FF0000"/>
              </a:buClr>
            </a:pPr>
            <a:endParaRPr lang="zh-CN" altLang="zh-CN" sz="2600" dirty="0">
              <a:solidFill>
                <a:schemeClr val="tx1"/>
              </a:solidFill>
            </a:endParaRPr>
          </a:p>
          <a:p>
            <a:pPr lvl="3" algn="l">
              <a:buClr>
                <a:srgbClr val="FF0000"/>
              </a:buClr>
            </a:pPr>
            <a:endParaRPr lang="en-US" altLang="zh-CN" sz="26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16632"/>
            <a:ext cx="7772400" cy="1296144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1.3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数据与数据的来源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542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352928" cy="4824536"/>
          </a:xfrm>
        </p:spPr>
        <p:txBody>
          <a:bodyPr>
            <a:noAutofit/>
          </a:bodyPr>
          <a:lstStyle/>
          <a:p>
            <a:pPr marL="1714500" lvl="3" indent="-342900" algn="l">
              <a:buClr>
                <a:srgbClr val="FF0000"/>
              </a:buClr>
              <a:buFont typeface="Wingdings" pitchFamily="2" charset="2"/>
              <a:buChar char="p"/>
            </a:pPr>
            <a:r>
              <a:rPr lang="zh-CN" altLang="en-US" sz="2600" dirty="0" smtClean="0">
                <a:solidFill>
                  <a:schemeClr val="tx1"/>
                </a:solidFill>
              </a:rPr>
              <a:t>数据的质量</a:t>
            </a:r>
            <a:endParaRPr lang="en-US" altLang="zh-CN" sz="2600" dirty="0" smtClean="0">
              <a:solidFill>
                <a:schemeClr val="tx1"/>
              </a:solidFill>
            </a:endParaRPr>
          </a:p>
          <a:p>
            <a:pPr lvl="2" algn="l">
              <a:buClr>
                <a:srgbClr val="FF0000"/>
              </a:buClr>
            </a:pPr>
            <a:r>
              <a:rPr lang="zh-CN" altLang="zh-CN" sz="2800" dirty="0"/>
              <a:t> </a:t>
            </a:r>
            <a:r>
              <a:rPr lang="en-US" altLang="zh-CN" sz="2800" dirty="0" smtClean="0"/>
              <a:t>  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统计的</a:t>
            </a:r>
            <a:r>
              <a:rPr lang="zh-CN" altLang="zh-CN" sz="2800" dirty="0" smtClean="0">
                <a:solidFill>
                  <a:srgbClr val="FF0000"/>
                </a:solidFill>
              </a:rPr>
              <a:t>工作过程</a:t>
            </a:r>
            <a:r>
              <a:rPr lang="zh-CN" altLang="zh-CN" sz="2800" dirty="0">
                <a:solidFill>
                  <a:schemeClr val="tx1"/>
                </a:solidFill>
              </a:rPr>
              <a:t>就是对</a:t>
            </a:r>
            <a:r>
              <a:rPr lang="zh-CN" altLang="zh-CN" sz="2800" dirty="0">
                <a:solidFill>
                  <a:srgbClr val="FF0000"/>
                </a:solidFill>
              </a:rPr>
              <a:t>数据的加工过程</a:t>
            </a:r>
            <a:r>
              <a:rPr lang="zh-CN" altLang="zh-CN" sz="2800" dirty="0">
                <a:solidFill>
                  <a:schemeClr val="tx1"/>
                </a:solidFill>
              </a:rPr>
              <a:t>，从原始数据的收集开始，经过</a:t>
            </a:r>
            <a:r>
              <a:rPr lang="zh-CN" altLang="zh-CN" sz="2800" dirty="0">
                <a:solidFill>
                  <a:srgbClr val="FF0000"/>
                </a:solidFill>
              </a:rPr>
              <a:t>整理、显示、样本信息</a:t>
            </a:r>
            <a:r>
              <a:rPr lang="zh-CN" altLang="zh-CN" sz="2800" dirty="0">
                <a:solidFill>
                  <a:schemeClr val="tx1"/>
                </a:solidFill>
              </a:rPr>
              <a:t>的提取到总体</a:t>
            </a:r>
            <a:r>
              <a:rPr lang="zh-CN" altLang="zh-CN" sz="2800" dirty="0">
                <a:solidFill>
                  <a:srgbClr val="FF0000"/>
                </a:solidFill>
              </a:rPr>
              <a:t>数量规律性</a:t>
            </a:r>
            <a:r>
              <a:rPr lang="zh-CN" altLang="zh-CN" sz="2800" dirty="0">
                <a:solidFill>
                  <a:schemeClr val="tx1"/>
                </a:solidFill>
              </a:rPr>
              <a:t>的科学推断都有一个</a:t>
            </a:r>
            <a:r>
              <a:rPr lang="zh-CN" altLang="zh-CN" sz="2800" dirty="0">
                <a:solidFill>
                  <a:srgbClr val="FF0000"/>
                </a:solidFill>
              </a:rPr>
              <a:t>减少误差</a:t>
            </a:r>
            <a:r>
              <a:rPr lang="zh-CN" altLang="zh-CN" sz="2800" dirty="0">
                <a:solidFill>
                  <a:schemeClr val="tx1"/>
                </a:solidFill>
              </a:rPr>
              <a:t>、</a:t>
            </a:r>
            <a:r>
              <a:rPr lang="zh-CN" altLang="zh-CN" sz="2800" dirty="0">
                <a:solidFill>
                  <a:srgbClr val="FF0000"/>
                </a:solidFill>
              </a:rPr>
              <a:t>提高数据质量</a:t>
            </a:r>
            <a:r>
              <a:rPr lang="zh-CN" altLang="zh-CN" sz="2800" dirty="0">
                <a:solidFill>
                  <a:schemeClr val="tx1"/>
                </a:solidFill>
              </a:rPr>
              <a:t>的问题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2743200" lvl="5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rgbClr val="002060"/>
                </a:solidFill>
              </a:rPr>
              <a:t>非抽样误差</a:t>
            </a:r>
            <a:r>
              <a:rPr lang="zh-CN" altLang="en-US" sz="2200" dirty="0" smtClean="0">
                <a:solidFill>
                  <a:schemeClr val="tx1"/>
                </a:solidFill>
              </a:rPr>
              <a:t>：</a:t>
            </a:r>
            <a:r>
              <a:rPr lang="zh-CN" altLang="zh-CN" sz="2400" dirty="0"/>
              <a:t> </a:t>
            </a:r>
            <a:r>
              <a:rPr lang="zh-CN" altLang="zh-CN" sz="2400" dirty="0" smtClean="0">
                <a:solidFill>
                  <a:schemeClr val="tx1"/>
                </a:solidFill>
              </a:rPr>
              <a:t>调查</a:t>
            </a:r>
            <a:r>
              <a:rPr lang="zh-CN" altLang="zh-CN" sz="2400" dirty="0">
                <a:solidFill>
                  <a:schemeClr val="tx1"/>
                </a:solidFill>
              </a:rPr>
              <a:t>方案</a:t>
            </a:r>
            <a:r>
              <a:rPr lang="zh-CN" altLang="zh-CN" sz="2400" dirty="0" smtClean="0">
                <a:solidFill>
                  <a:schemeClr val="tx1"/>
                </a:solidFill>
              </a:rPr>
              <a:t>中导致</a:t>
            </a:r>
            <a:r>
              <a:rPr lang="zh-CN" altLang="zh-CN" sz="2400" dirty="0">
                <a:solidFill>
                  <a:schemeClr val="tx1"/>
                </a:solidFill>
              </a:rPr>
              <a:t>的</a:t>
            </a:r>
            <a:r>
              <a:rPr lang="zh-CN" altLang="zh-CN" sz="2400" dirty="0">
                <a:solidFill>
                  <a:srgbClr val="FF0000"/>
                </a:solidFill>
              </a:rPr>
              <a:t>填报错误</a:t>
            </a:r>
            <a:r>
              <a:rPr lang="zh-CN" altLang="zh-CN" sz="2400" dirty="0">
                <a:solidFill>
                  <a:schemeClr val="tx1"/>
                </a:solidFill>
              </a:rPr>
              <a:t>、</a:t>
            </a:r>
            <a:r>
              <a:rPr lang="zh-CN" altLang="zh-CN" sz="2400" dirty="0">
                <a:solidFill>
                  <a:srgbClr val="FF0000"/>
                </a:solidFill>
              </a:rPr>
              <a:t>抄录错误</a:t>
            </a:r>
            <a:r>
              <a:rPr lang="zh-CN" altLang="zh-CN" sz="2400" dirty="0">
                <a:solidFill>
                  <a:schemeClr val="tx1"/>
                </a:solidFill>
              </a:rPr>
              <a:t>、</a:t>
            </a:r>
            <a:r>
              <a:rPr lang="zh-CN" altLang="zh-CN" sz="2400" dirty="0">
                <a:solidFill>
                  <a:srgbClr val="FF0000"/>
                </a:solidFill>
              </a:rPr>
              <a:t>汇总错误</a:t>
            </a:r>
            <a:r>
              <a:rPr lang="zh-CN" altLang="zh-CN" sz="2400" dirty="0">
                <a:solidFill>
                  <a:schemeClr val="tx1"/>
                </a:solidFill>
              </a:rPr>
              <a:t>，</a:t>
            </a:r>
            <a:r>
              <a:rPr lang="zh-CN" altLang="zh-CN" sz="2400" dirty="0">
                <a:solidFill>
                  <a:srgbClr val="FF0000"/>
                </a:solidFill>
              </a:rPr>
              <a:t>不完整的抽样框</a:t>
            </a:r>
            <a:r>
              <a:rPr lang="zh-CN" altLang="zh-CN" sz="2400" dirty="0">
                <a:solidFill>
                  <a:schemeClr val="tx1"/>
                </a:solidFill>
              </a:rPr>
              <a:t>导致的误差，调查中由于被调查者</a:t>
            </a:r>
            <a:r>
              <a:rPr lang="zh-CN" altLang="zh-CN" sz="2400" dirty="0">
                <a:solidFill>
                  <a:srgbClr val="FF0000"/>
                </a:solidFill>
              </a:rPr>
              <a:t>不回答</a:t>
            </a:r>
            <a:r>
              <a:rPr lang="zh-CN" altLang="zh-CN" sz="2400" dirty="0">
                <a:solidFill>
                  <a:schemeClr val="tx1"/>
                </a:solidFill>
              </a:rPr>
              <a:t>产生的误差等。非抽样误差在</a:t>
            </a:r>
            <a:r>
              <a:rPr lang="zh-CN" altLang="zh-CN" sz="2400" dirty="0">
                <a:solidFill>
                  <a:srgbClr val="FF0000"/>
                </a:solidFill>
              </a:rPr>
              <a:t>普查、抽样调查</a:t>
            </a:r>
            <a:r>
              <a:rPr lang="zh-CN" altLang="zh-CN" sz="2400" dirty="0">
                <a:solidFill>
                  <a:schemeClr val="tx1"/>
                </a:solidFill>
              </a:rPr>
              <a:t>中都可能</a:t>
            </a:r>
            <a:r>
              <a:rPr lang="zh-CN" altLang="zh-CN" sz="2400" dirty="0" smtClean="0">
                <a:solidFill>
                  <a:schemeClr val="tx1"/>
                </a:solidFill>
              </a:rPr>
              <a:t>发生</a:t>
            </a:r>
            <a:r>
              <a:rPr lang="zh-CN" altLang="en-US" sz="2400" dirty="0" smtClean="0">
                <a:solidFill>
                  <a:schemeClr val="tx1"/>
                </a:solidFill>
              </a:rPr>
              <a:t>。</a:t>
            </a:r>
            <a:endParaRPr lang="en-US" altLang="zh-CN" sz="2200" dirty="0" smtClean="0">
              <a:solidFill>
                <a:schemeClr val="tx1"/>
              </a:solidFill>
            </a:endParaRPr>
          </a:p>
          <a:p>
            <a:pPr marL="2743200" lvl="5" indent="-4572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zh-CN" altLang="en-US" sz="2400" dirty="0" smtClean="0">
                <a:solidFill>
                  <a:srgbClr val="002060"/>
                </a:solidFill>
              </a:rPr>
              <a:t>抽样误差</a:t>
            </a:r>
            <a:r>
              <a:rPr lang="zh-CN" altLang="en-US" sz="2200" dirty="0" smtClean="0">
                <a:solidFill>
                  <a:schemeClr val="tx1"/>
                </a:solidFill>
              </a:rPr>
              <a:t>：</a:t>
            </a:r>
            <a:r>
              <a:rPr lang="zh-CN" altLang="zh-CN" sz="2400" dirty="0"/>
              <a:t> </a:t>
            </a:r>
            <a:r>
              <a:rPr lang="zh-CN" altLang="zh-CN" sz="2400" dirty="0" smtClean="0">
                <a:solidFill>
                  <a:schemeClr val="tx1"/>
                </a:solidFill>
              </a:rPr>
              <a:t>利用</a:t>
            </a:r>
            <a:r>
              <a:rPr lang="zh-CN" altLang="zh-CN" sz="2400" dirty="0">
                <a:solidFill>
                  <a:schemeClr val="tx1"/>
                </a:solidFill>
              </a:rPr>
              <a:t>样本推断总体时产生的误差</a:t>
            </a:r>
            <a:r>
              <a:rPr lang="zh-CN" altLang="zh-CN" sz="2400" dirty="0" smtClean="0">
                <a:solidFill>
                  <a:schemeClr val="tx1"/>
                </a:solidFill>
              </a:rPr>
              <a:t>。用</a:t>
            </a:r>
            <a:r>
              <a:rPr lang="zh-CN" altLang="zh-CN" sz="2400" dirty="0">
                <a:solidFill>
                  <a:schemeClr val="tx1"/>
                </a:solidFill>
              </a:rPr>
              <a:t>样本的信息去推断总体，或多或少总会存在误差</a:t>
            </a:r>
            <a:r>
              <a:rPr lang="zh-CN" altLang="zh-CN" sz="2400" dirty="0" smtClean="0">
                <a:solidFill>
                  <a:schemeClr val="tx1"/>
                </a:solidFill>
              </a:rPr>
              <a:t>，是</a:t>
            </a:r>
            <a:r>
              <a:rPr lang="zh-CN" altLang="zh-CN" sz="2400" dirty="0">
                <a:solidFill>
                  <a:schemeClr val="tx1"/>
                </a:solidFill>
              </a:rPr>
              <a:t>不可避免的。</a:t>
            </a:r>
            <a:endParaRPr lang="zh-CN" altLang="en-US" sz="22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16632"/>
            <a:ext cx="7772400" cy="1296144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1.3  </a:t>
            </a:r>
            <a:r>
              <a:rPr lang="zh-CN" altLang="en-US" sz="3200" b="1" dirty="0" smtClean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数据与数据的来源</a:t>
            </a:r>
            <a:endParaRPr lang="zh-CN" altLang="en-US" sz="3200" b="1" dirty="0">
              <a:solidFill>
                <a:schemeClr val="tx1"/>
              </a:solidFill>
              <a:latin typeface="Garamond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54270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620688"/>
            <a:ext cx="6840760" cy="5256584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6350" contourW="6350">
              <a:bevelT w="12700"/>
              <a:bevelB w="6350"/>
            </a:sp3d>
          </a:bodyPr>
          <a:lstStyle/>
          <a:p>
            <a:r>
              <a:rPr lang="zh-CN" altLang="en-US" sz="88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谢谢！</a:t>
            </a:r>
            <a:endParaRPr lang="zh-CN" altLang="en-US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zh-CN" altLang="en-US" sz="8800" i="1" dirty="0" smtClean="0">
                <a:solidFill>
                  <a:schemeClr val="tx1"/>
                </a:solidFill>
              </a:rPr>
              <a:t>  </a:t>
            </a:r>
            <a:endParaRPr lang="en-US" altLang="zh-CN" sz="8800" i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1027" descr="PE0767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108" y="2060848"/>
            <a:ext cx="38004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13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r>
              <a:rPr lang="zh-CN" altLang="en-US" sz="4800" dirty="0" smtClean="0">
                <a:solidFill>
                  <a:schemeClr val="tx1"/>
                </a:solidFill>
              </a:rPr>
              <a:t>第</a:t>
            </a:r>
            <a:r>
              <a:rPr lang="en-US" altLang="zh-CN" sz="4800" dirty="0" smtClean="0">
                <a:solidFill>
                  <a:schemeClr val="tx1"/>
                </a:solidFill>
              </a:rPr>
              <a:t>1</a:t>
            </a:r>
            <a:r>
              <a:rPr lang="zh-CN" altLang="en-US" sz="4800" dirty="0" smtClean="0">
                <a:solidFill>
                  <a:schemeClr val="tx1"/>
                </a:solidFill>
              </a:rPr>
              <a:t>章 绪论</a:t>
            </a:r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488832" cy="4608512"/>
          </a:xfrm>
        </p:spPr>
        <p:txBody>
          <a:bodyPr>
            <a:no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</a:rPr>
              <a:t> </a:t>
            </a:r>
            <a:r>
              <a:rPr lang="en-US" altLang="zh-CN" sz="3600" dirty="0" smtClean="0">
                <a:solidFill>
                  <a:srgbClr val="FF0000"/>
                </a:solidFill>
              </a:rPr>
              <a:t>  </a:t>
            </a:r>
            <a:r>
              <a:rPr lang="zh-CN" altLang="en-US" sz="3600" dirty="0" smtClean="0">
                <a:solidFill>
                  <a:srgbClr val="FF0000"/>
                </a:solidFill>
              </a:rPr>
              <a:t>主要学习目标：</a:t>
            </a:r>
            <a:endParaRPr lang="en-US" altLang="zh-CN" sz="3600" dirty="0" smtClean="0">
              <a:solidFill>
                <a:srgbClr val="FF0000"/>
              </a:solidFill>
            </a:endParaRPr>
          </a:p>
          <a:p>
            <a:endParaRPr lang="en-US" altLang="zh-CN" sz="3600" dirty="0" smtClean="0">
              <a:solidFill>
                <a:srgbClr val="FF0000"/>
              </a:solidFill>
            </a:endParaRPr>
          </a:p>
          <a:p>
            <a:pPr marL="571500" indent="-5715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zh-CN" altLang="en-US" sz="3200" dirty="0" smtClean="0">
                <a:solidFill>
                  <a:schemeClr val="tx1"/>
                </a:solidFill>
              </a:rPr>
              <a:t>了解什么是</a:t>
            </a:r>
            <a:r>
              <a:rPr lang="zh-CN" altLang="en-US" sz="3200" dirty="0" smtClean="0">
                <a:solidFill>
                  <a:schemeClr val="tx1"/>
                </a:solidFill>
              </a:rPr>
              <a:t>统计学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marL="571500" indent="-5715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 smtClean="0">
              <a:solidFill>
                <a:schemeClr val="tx1"/>
              </a:solidFill>
            </a:endParaRPr>
          </a:p>
          <a:p>
            <a:pPr marL="571500" indent="-5715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zh-CN" altLang="en-US" sz="3200" dirty="0" smtClean="0">
                <a:solidFill>
                  <a:schemeClr val="tx1"/>
                </a:solidFill>
              </a:rPr>
              <a:t>统计学在商务和经济中的</a:t>
            </a:r>
            <a:r>
              <a:rPr lang="zh-CN" altLang="en-US" sz="3200" dirty="0" smtClean="0">
                <a:solidFill>
                  <a:schemeClr val="tx1"/>
                </a:solidFill>
              </a:rPr>
              <a:t>应用</a:t>
            </a:r>
            <a:endParaRPr lang="en-US" altLang="zh-CN" sz="3200" dirty="0" smtClean="0">
              <a:solidFill>
                <a:schemeClr val="tx1"/>
              </a:solidFill>
            </a:endParaRPr>
          </a:p>
          <a:p>
            <a:pPr marL="571500" indent="-571500" algn="l">
              <a:buClr>
                <a:srgbClr val="FF0000"/>
              </a:buClr>
              <a:buFont typeface="Wingdings" pitchFamily="2" charset="2"/>
              <a:buChar char="u"/>
            </a:pPr>
            <a:endParaRPr lang="en-US" altLang="zh-CN" sz="3200" dirty="0" smtClean="0">
              <a:solidFill>
                <a:schemeClr val="tx1"/>
              </a:solidFill>
            </a:endParaRPr>
          </a:p>
          <a:p>
            <a:pPr marL="571500" indent="-571500" algn="l">
              <a:buClr>
                <a:srgbClr val="FF0000"/>
              </a:buClr>
              <a:buFont typeface="Wingdings" pitchFamily="2" charset="2"/>
              <a:buChar char="u"/>
            </a:pPr>
            <a:r>
              <a:rPr lang="zh-CN" altLang="en-US" sz="3200" dirty="0">
                <a:solidFill>
                  <a:schemeClr val="tx1"/>
                </a:solidFill>
              </a:rPr>
              <a:t>统计</a:t>
            </a:r>
            <a:r>
              <a:rPr lang="zh-CN" altLang="en-US" sz="3200" dirty="0" smtClean="0">
                <a:solidFill>
                  <a:schemeClr val="tx1"/>
                </a:solidFill>
              </a:rPr>
              <a:t>数据与数据来源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3528" y="1556792"/>
            <a:ext cx="8568952" cy="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4775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640960" cy="5040560"/>
          </a:xfrm>
        </p:spPr>
        <p:txBody>
          <a:bodyPr>
            <a:noAutofit/>
          </a:bodyPr>
          <a:lstStyle/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 smtClean="0">
                <a:solidFill>
                  <a:schemeClr val="tx1"/>
                </a:solidFill>
              </a:rPr>
              <a:t>      </a:t>
            </a:r>
            <a:r>
              <a:rPr lang="en-US" altLang="zh-CN" sz="3200" dirty="0" smtClean="0">
                <a:solidFill>
                  <a:schemeClr val="tx1"/>
                </a:solidFill>
              </a:rPr>
              <a:t>1.1.1</a:t>
            </a:r>
            <a:r>
              <a:rPr lang="zh-CN" altLang="en-US" sz="2800" dirty="0" smtClean="0">
                <a:solidFill>
                  <a:schemeClr val="tx1"/>
                </a:solidFill>
              </a:rPr>
              <a:t>走近统计学：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342900" indent="-342900" algn="l">
              <a:buClr>
                <a:srgbClr val="00206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rgbClr val="FF0000"/>
                </a:solidFill>
              </a:rPr>
              <a:t>       </a:t>
            </a:r>
            <a:r>
              <a:rPr lang="zh-CN" altLang="zh-CN" sz="2800" dirty="0" smtClean="0">
                <a:solidFill>
                  <a:srgbClr val="FF0000"/>
                </a:solidFill>
              </a:rPr>
              <a:t>统计学</a:t>
            </a:r>
            <a:r>
              <a:rPr lang="zh-CN" altLang="zh-CN" sz="2800" dirty="0">
                <a:solidFill>
                  <a:schemeClr val="tx1"/>
                </a:solidFill>
              </a:rPr>
              <a:t>是一门</a:t>
            </a:r>
            <a:r>
              <a:rPr lang="zh-CN" altLang="zh-CN" sz="2800" dirty="0">
                <a:solidFill>
                  <a:srgbClr val="FF0000"/>
                </a:solidFill>
              </a:rPr>
              <a:t>收集、整理、显示和分析</a:t>
            </a:r>
            <a:r>
              <a:rPr lang="zh-CN" altLang="zh-CN" sz="2800" dirty="0">
                <a:solidFill>
                  <a:schemeClr val="tx1"/>
                </a:solidFill>
              </a:rPr>
              <a:t>统计数据的科学，其目的是探索数据内在的</a:t>
            </a:r>
            <a:r>
              <a:rPr lang="zh-CN" altLang="zh-CN" sz="2800" dirty="0">
                <a:solidFill>
                  <a:srgbClr val="FF0000"/>
                </a:solidFill>
              </a:rPr>
              <a:t>数量规律性</a:t>
            </a:r>
            <a:r>
              <a:rPr lang="zh-CN" altLang="zh-CN" sz="2800" dirty="0">
                <a:solidFill>
                  <a:schemeClr val="tx1"/>
                </a:solidFill>
              </a:rPr>
              <a:t>。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marL="342900" indent="-342900" algn="l">
              <a:buClr>
                <a:srgbClr val="00206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r>
              <a:rPr lang="zh-CN" altLang="zh-CN" sz="2800" dirty="0" smtClean="0">
                <a:solidFill>
                  <a:schemeClr val="tx1"/>
                </a:solidFill>
              </a:rPr>
              <a:t>统计学</a:t>
            </a:r>
            <a:r>
              <a:rPr lang="zh-CN" altLang="zh-CN" sz="2800" dirty="0">
                <a:solidFill>
                  <a:schemeClr val="tx1"/>
                </a:solidFill>
              </a:rPr>
              <a:t>总是在和数据打交道，因而也可称统计学为</a:t>
            </a:r>
            <a:r>
              <a:rPr lang="zh-CN" altLang="zh-CN" sz="2800" dirty="0" smtClean="0">
                <a:solidFill>
                  <a:schemeClr val="tx1"/>
                </a:solidFill>
              </a:rPr>
              <a:t>“</a:t>
            </a:r>
            <a:r>
              <a:rPr lang="zh-CN" altLang="zh-CN" sz="2800" dirty="0" smtClean="0">
                <a:solidFill>
                  <a:srgbClr val="FF0000"/>
                </a:solidFill>
              </a:rPr>
              <a:t>数据的科学</a:t>
            </a:r>
            <a:r>
              <a:rPr lang="zh-CN" altLang="zh-CN" sz="2800" dirty="0" smtClean="0">
                <a:solidFill>
                  <a:schemeClr val="tx1"/>
                </a:solidFill>
              </a:rPr>
              <a:t>”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342900" indent="-342900" algn="l">
              <a:buClr>
                <a:srgbClr val="002060"/>
              </a:buClr>
              <a:buFont typeface="Wingdings" pitchFamily="2" charset="2"/>
              <a:buChar char="l"/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    </a:t>
            </a:r>
            <a:r>
              <a:rPr lang="zh-CN" altLang="en-US" sz="2800" dirty="0" smtClean="0">
                <a:solidFill>
                  <a:schemeClr val="tx1"/>
                </a:solidFill>
              </a:rPr>
              <a:t>日常生活中和工作学习中，统计旅游人数、记录球赛的进攻次数、销售额与利润、</a:t>
            </a:r>
            <a:r>
              <a:rPr lang="en-US" altLang="zh-CN" sz="2800" dirty="0" smtClean="0">
                <a:solidFill>
                  <a:schemeClr val="tx1"/>
                </a:solidFill>
              </a:rPr>
              <a:t>GDP</a:t>
            </a:r>
            <a:r>
              <a:rPr lang="zh-CN" altLang="en-US" sz="2800" dirty="0" smtClean="0">
                <a:solidFill>
                  <a:schemeClr val="tx1"/>
                </a:solidFill>
              </a:rPr>
              <a:t>、</a:t>
            </a:r>
            <a:r>
              <a:rPr lang="en-US" altLang="zh-CN" sz="2800" dirty="0" smtClean="0">
                <a:solidFill>
                  <a:schemeClr val="tx1"/>
                </a:solidFill>
              </a:rPr>
              <a:t>CPI</a:t>
            </a:r>
            <a:r>
              <a:rPr lang="zh-CN" altLang="en-US" sz="2800" dirty="0" smtClean="0">
                <a:solidFill>
                  <a:schemeClr val="tx1"/>
                </a:solidFill>
              </a:rPr>
              <a:t>指数等等都是</a:t>
            </a:r>
            <a:r>
              <a:rPr lang="zh-CN" altLang="en-US" sz="2800" dirty="0" smtClean="0">
                <a:solidFill>
                  <a:srgbClr val="FF0000"/>
                </a:solidFill>
              </a:rPr>
              <a:t>统计数据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342900" indent="-342900" algn="l">
              <a:buClr>
                <a:srgbClr val="002060"/>
              </a:buClr>
              <a:buFont typeface="Wingdings" pitchFamily="2" charset="2"/>
              <a:buChar char="l"/>
            </a:pPr>
            <a:r>
              <a:rPr lang="en-US" altLang="zh-CN" sz="2800" dirty="0" smtClean="0">
                <a:solidFill>
                  <a:schemeClr val="tx1"/>
                </a:solidFill>
              </a:rPr>
              <a:t>     </a:t>
            </a:r>
            <a:r>
              <a:rPr lang="zh-CN" altLang="zh-CN" sz="2800" dirty="0" smtClean="0">
                <a:solidFill>
                  <a:schemeClr val="tx1"/>
                </a:solidFill>
              </a:rPr>
              <a:t>统计学</a:t>
            </a:r>
            <a:r>
              <a:rPr lang="zh-CN" altLang="zh-CN" sz="2800" dirty="0">
                <a:solidFill>
                  <a:schemeClr val="tx1"/>
                </a:solidFill>
              </a:rPr>
              <a:t>的英文是“</a:t>
            </a:r>
            <a:r>
              <a:rPr lang="en-US" altLang="zh-CN" sz="2800" dirty="0">
                <a:solidFill>
                  <a:schemeClr val="tx1"/>
                </a:solidFill>
              </a:rPr>
              <a:t>statistics </a:t>
            </a:r>
            <a:r>
              <a:rPr lang="zh-CN" altLang="zh-CN" sz="2800" dirty="0" smtClean="0">
                <a:solidFill>
                  <a:schemeClr val="tx1"/>
                </a:solidFill>
              </a:rPr>
              <a:t>”当</a:t>
            </a:r>
            <a:r>
              <a:rPr lang="zh-CN" altLang="zh-CN" sz="2800" dirty="0">
                <a:solidFill>
                  <a:schemeClr val="tx1"/>
                </a:solidFill>
              </a:rPr>
              <a:t>它以</a:t>
            </a:r>
            <a:r>
              <a:rPr lang="zh-CN" altLang="zh-CN" sz="2800" dirty="0">
                <a:solidFill>
                  <a:srgbClr val="FF0000"/>
                </a:solidFill>
              </a:rPr>
              <a:t>单数</a:t>
            </a:r>
            <a:r>
              <a:rPr lang="zh-CN" altLang="zh-CN" sz="2800" dirty="0">
                <a:solidFill>
                  <a:schemeClr val="tx1"/>
                </a:solidFill>
              </a:rPr>
              <a:t>名词出现时，表示</a:t>
            </a:r>
            <a:r>
              <a:rPr lang="zh-CN" altLang="zh-CN" sz="2800" dirty="0">
                <a:solidFill>
                  <a:srgbClr val="FF0000"/>
                </a:solidFill>
              </a:rPr>
              <a:t>一门学科</a:t>
            </a:r>
            <a:r>
              <a:rPr lang="zh-CN" altLang="zh-CN" sz="2800" dirty="0">
                <a:solidFill>
                  <a:schemeClr val="tx1"/>
                </a:solidFill>
              </a:rPr>
              <a:t>的名称—“统计学”；当它以</a:t>
            </a:r>
            <a:r>
              <a:rPr lang="zh-CN" altLang="zh-CN" sz="2800" dirty="0">
                <a:solidFill>
                  <a:srgbClr val="FF0000"/>
                </a:solidFill>
              </a:rPr>
              <a:t>复数</a:t>
            </a:r>
            <a:r>
              <a:rPr lang="zh-CN" altLang="zh-CN" sz="2800" dirty="0">
                <a:solidFill>
                  <a:schemeClr val="tx1"/>
                </a:solidFill>
              </a:rPr>
              <a:t>名词出现时，表示“</a:t>
            </a:r>
            <a:r>
              <a:rPr lang="zh-CN" altLang="zh-CN" sz="2800" dirty="0">
                <a:solidFill>
                  <a:srgbClr val="FF0000"/>
                </a:solidFill>
              </a:rPr>
              <a:t>统计数据</a:t>
            </a:r>
            <a:r>
              <a:rPr lang="zh-CN" altLang="zh-CN" sz="2800" dirty="0">
                <a:solidFill>
                  <a:schemeClr val="tx1"/>
                </a:solidFill>
              </a:rPr>
              <a:t>”或“</a:t>
            </a:r>
            <a:r>
              <a:rPr lang="zh-CN" altLang="zh-CN" sz="2800" dirty="0">
                <a:solidFill>
                  <a:srgbClr val="FF0000"/>
                </a:solidFill>
              </a:rPr>
              <a:t>统计资料</a:t>
            </a:r>
            <a:r>
              <a:rPr lang="zh-CN" altLang="zh-CN" sz="2800" dirty="0">
                <a:solidFill>
                  <a:schemeClr val="tx1"/>
                </a:solidFill>
              </a:rPr>
              <a:t>”。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488652" y="116632"/>
            <a:ext cx="7776864" cy="1296144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/>
          <a:lstStyle/>
          <a:p>
            <a:r>
              <a:rPr lang="en-US" altLang="zh-CN" sz="3200" b="1" dirty="0" smtClean="0">
                <a:latin typeface="Garamond" pitchFamily="18" charset="0"/>
              </a:rPr>
              <a:t>§1.1  </a:t>
            </a:r>
            <a:r>
              <a:rPr lang="zh-CN" altLang="en-US" sz="3200" b="1" dirty="0" smtClean="0">
                <a:latin typeface="Garamond" pitchFamily="18" charset="0"/>
              </a:rPr>
              <a:t>什么是统计学</a:t>
            </a:r>
            <a:endParaRPr lang="zh-CN" altLang="en-US" sz="3200" b="1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4270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/>
            <a:r>
              <a:rPr lang="zh-CN" altLang="en-US" sz="2800" dirty="0" smtClean="0">
                <a:solidFill>
                  <a:schemeClr val="tx1"/>
                </a:solidFill>
              </a:rPr>
              <a:t>            统计数据的内在</a:t>
            </a:r>
            <a:r>
              <a:rPr lang="zh-CN" altLang="en-US" sz="2800" dirty="0" smtClean="0">
                <a:solidFill>
                  <a:srgbClr val="FF0000"/>
                </a:solidFill>
              </a:rPr>
              <a:t>数据规律性：</a:t>
            </a:r>
            <a:r>
              <a:rPr lang="zh-CN" altLang="en-US" sz="2800" dirty="0" smtClean="0">
                <a:solidFill>
                  <a:srgbClr val="FF0000"/>
                </a:solidFill>
                <a:sym typeface="Wingdings" pitchFamily="2" charset="2"/>
              </a:rPr>
              <a:t>（见如下例子）</a:t>
            </a:r>
            <a:endParaRPr lang="en-US" altLang="zh-CN" sz="280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457200" indent="-457200" algn="l">
              <a:buClr>
                <a:srgbClr val="7030A0"/>
              </a:buClr>
              <a:buFont typeface="Wingdings" pitchFamily="2" charset="2"/>
              <a:buChar char="u"/>
            </a:pPr>
            <a:r>
              <a:rPr lang="en-US" altLang="zh-CN" sz="2800" dirty="0" smtClean="0">
                <a:solidFill>
                  <a:srgbClr val="FF0000"/>
                </a:solidFill>
              </a:rPr>
              <a:t> </a:t>
            </a:r>
            <a:r>
              <a:rPr lang="zh-CN" altLang="en-US" sz="2800" dirty="0">
                <a:solidFill>
                  <a:srgbClr val="FF0000"/>
                </a:solidFill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1</a:t>
            </a:r>
            <a:r>
              <a:rPr lang="zh-CN" altLang="en-US" sz="2800" dirty="0">
                <a:solidFill>
                  <a:srgbClr val="FF0000"/>
                </a:solidFill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</a:rPr>
              <a:t>： </a:t>
            </a:r>
            <a:r>
              <a:rPr lang="zh-CN" altLang="zh-CN" sz="2800" dirty="0" smtClean="0">
                <a:solidFill>
                  <a:schemeClr val="tx1"/>
                </a:solidFill>
              </a:rPr>
              <a:t>辽沈战役期间</a:t>
            </a:r>
            <a:r>
              <a:rPr lang="zh-CN" altLang="en-US" sz="2800" dirty="0" smtClean="0">
                <a:solidFill>
                  <a:schemeClr val="tx1"/>
                </a:solidFill>
              </a:rPr>
              <a:t>，林彪发现</a:t>
            </a:r>
            <a:r>
              <a:rPr lang="zh-CN" altLang="zh-CN" sz="2800" dirty="0">
                <a:solidFill>
                  <a:schemeClr val="tx1"/>
                </a:solidFill>
              </a:rPr>
              <a:t>缴获的短枪与</a:t>
            </a:r>
            <a:r>
              <a:rPr lang="zh-CN" altLang="zh-CN" sz="2800" dirty="0" smtClean="0">
                <a:solidFill>
                  <a:schemeClr val="tx1"/>
                </a:solidFill>
              </a:rPr>
              <a:t>长枪</a:t>
            </a:r>
            <a:r>
              <a:rPr lang="en-US" altLang="zh-CN" sz="2800" dirty="0" smtClean="0">
                <a:solidFill>
                  <a:schemeClr val="tx1"/>
                </a:solidFill>
              </a:rPr>
              <a:t>    </a:t>
            </a:r>
            <a:r>
              <a:rPr lang="zh-CN" altLang="zh-CN" sz="2800" dirty="0" smtClean="0">
                <a:solidFill>
                  <a:schemeClr val="tx1"/>
                </a:solidFill>
              </a:rPr>
              <a:t>的</a:t>
            </a:r>
            <a:r>
              <a:rPr lang="zh-CN" altLang="zh-CN" sz="2800" dirty="0" smtClean="0">
                <a:solidFill>
                  <a:srgbClr val="FF0000"/>
                </a:solidFill>
              </a:rPr>
              <a:t>比例</a:t>
            </a:r>
            <a:r>
              <a:rPr lang="zh-CN" altLang="en-US" sz="2800" dirty="0" smtClean="0">
                <a:solidFill>
                  <a:schemeClr val="tx1"/>
                </a:solidFill>
              </a:rPr>
              <a:t>较高，</a:t>
            </a:r>
            <a:r>
              <a:rPr lang="zh-CN" altLang="zh-CN" sz="2800" dirty="0" smtClean="0">
                <a:solidFill>
                  <a:schemeClr val="tx1"/>
                </a:solidFill>
              </a:rPr>
              <a:t>活捉</a:t>
            </a:r>
            <a:r>
              <a:rPr lang="zh-CN" altLang="en-US" sz="2800" dirty="0" smtClean="0">
                <a:solidFill>
                  <a:schemeClr val="tx1"/>
                </a:solidFill>
              </a:rPr>
              <a:t>敌军军官</a:t>
            </a:r>
            <a:r>
              <a:rPr lang="zh-CN" altLang="zh-CN" sz="2800" dirty="0" smtClean="0">
                <a:solidFill>
                  <a:schemeClr val="tx1"/>
                </a:solidFill>
              </a:rPr>
              <a:t>廖耀湘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7030A0"/>
              </a:buClr>
              <a:buFont typeface="Wingdings" pitchFamily="2" charset="2"/>
              <a:buChar char="u"/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2 </a:t>
            </a:r>
            <a:r>
              <a:rPr lang="zh-CN" altLang="en-US" sz="2800" dirty="0" smtClean="0">
                <a:solidFill>
                  <a:srgbClr val="FF0000"/>
                </a:solidFill>
              </a:rPr>
              <a:t>：</a:t>
            </a:r>
            <a:r>
              <a:rPr lang="zh-CN" altLang="en-US" sz="2800" dirty="0" smtClean="0">
                <a:solidFill>
                  <a:schemeClr val="tx1"/>
                </a:solidFill>
              </a:rPr>
              <a:t>家庭出生婴儿</a:t>
            </a:r>
            <a:r>
              <a:rPr lang="zh-CN" altLang="zh-CN" sz="2800" dirty="0">
                <a:solidFill>
                  <a:schemeClr val="tx1"/>
                </a:solidFill>
              </a:rPr>
              <a:t>大致为每生育</a:t>
            </a:r>
            <a:r>
              <a:rPr lang="en-US" altLang="zh-CN" sz="2800" dirty="0">
                <a:solidFill>
                  <a:srgbClr val="FF0000"/>
                </a:solidFill>
              </a:rPr>
              <a:t>100</a:t>
            </a:r>
            <a:r>
              <a:rPr lang="zh-CN" altLang="zh-CN" sz="2800" dirty="0">
                <a:solidFill>
                  <a:schemeClr val="tx1"/>
                </a:solidFill>
              </a:rPr>
              <a:t>个女孩，就有</a:t>
            </a:r>
            <a:r>
              <a:rPr lang="en-US" altLang="zh-CN" sz="2800" dirty="0">
                <a:solidFill>
                  <a:srgbClr val="FF0000"/>
                </a:solidFill>
              </a:rPr>
              <a:t>105</a:t>
            </a:r>
            <a:r>
              <a:rPr lang="zh-CN" altLang="zh-CN" sz="2800" dirty="0">
                <a:solidFill>
                  <a:schemeClr val="tx1"/>
                </a:solidFill>
              </a:rPr>
              <a:t>个左右的</a:t>
            </a:r>
            <a:r>
              <a:rPr lang="zh-CN" altLang="zh-CN" sz="2800" dirty="0" smtClean="0">
                <a:solidFill>
                  <a:schemeClr val="tx1"/>
                </a:solidFill>
              </a:rPr>
              <a:t>男孩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7030A0"/>
              </a:buClr>
              <a:buFont typeface="Wingdings" pitchFamily="2" charset="2"/>
              <a:buChar char="u"/>
            </a:pPr>
            <a:r>
              <a:rPr lang="zh-CN" altLang="en-US" sz="2800" dirty="0" smtClean="0">
                <a:solidFill>
                  <a:schemeClr val="tx1"/>
                </a:solidFill>
              </a:rPr>
              <a:t>  </a:t>
            </a:r>
            <a:r>
              <a:rPr lang="zh-CN" altLang="en-US" sz="2800" dirty="0" smtClean="0">
                <a:solidFill>
                  <a:srgbClr val="FF0000"/>
                </a:solidFill>
              </a:rPr>
              <a:t>例</a:t>
            </a:r>
            <a:r>
              <a:rPr lang="en-US" altLang="zh-CN" sz="2800" dirty="0" smtClean="0">
                <a:solidFill>
                  <a:srgbClr val="FF0000"/>
                </a:solidFill>
              </a:rPr>
              <a:t>3</a:t>
            </a:r>
            <a:r>
              <a:rPr lang="zh-CN" altLang="en-US" sz="2800" dirty="0" smtClean="0">
                <a:solidFill>
                  <a:srgbClr val="FF0000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掷</a:t>
            </a:r>
            <a:r>
              <a:rPr lang="zh-CN" altLang="zh-CN" sz="2800" dirty="0">
                <a:solidFill>
                  <a:schemeClr val="tx1"/>
                </a:solidFill>
              </a:rPr>
              <a:t>骰子的</a:t>
            </a:r>
            <a:r>
              <a:rPr lang="zh-CN" altLang="zh-CN" sz="2800" dirty="0" smtClean="0">
                <a:solidFill>
                  <a:schemeClr val="tx1"/>
                </a:solidFill>
              </a:rPr>
              <a:t>游戏</a:t>
            </a:r>
            <a:r>
              <a:rPr lang="zh-CN" altLang="en-US" sz="2800" dirty="0" smtClean="0">
                <a:solidFill>
                  <a:schemeClr val="tx1"/>
                </a:solidFill>
              </a:rPr>
              <a:t>，</a:t>
            </a:r>
            <a:r>
              <a:rPr lang="zh-CN" altLang="zh-CN" sz="2800" dirty="0" smtClean="0">
                <a:solidFill>
                  <a:schemeClr val="tx1"/>
                </a:solidFill>
              </a:rPr>
              <a:t>不断</a:t>
            </a:r>
            <a:r>
              <a:rPr lang="zh-CN" altLang="zh-CN" sz="2800" dirty="0">
                <a:solidFill>
                  <a:schemeClr val="tx1"/>
                </a:solidFill>
              </a:rPr>
              <a:t>做重复试验时，就会发现</a:t>
            </a:r>
            <a:r>
              <a:rPr lang="zh-CN" altLang="zh-CN" sz="2800" dirty="0" smtClean="0">
                <a:solidFill>
                  <a:schemeClr val="tx1"/>
                </a:solidFill>
              </a:rPr>
              <a:t>掷</a:t>
            </a:r>
            <a:r>
              <a:rPr lang="zh-CN" altLang="zh-CN" sz="2800" dirty="0">
                <a:solidFill>
                  <a:schemeClr val="tx1"/>
                </a:solidFill>
              </a:rPr>
              <a:t>枚均匀般子时，出现</a:t>
            </a:r>
            <a:r>
              <a:rPr lang="en-US" altLang="zh-CN" sz="2800" dirty="0">
                <a:solidFill>
                  <a:schemeClr val="tx1"/>
                </a:solidFill>
              </a:rPr>
              <a:t>1</a:t>
            </a:r>
            <a:r>
              <a:rPr lang="zh-CN" altLang="zh-CN" sz="2800" dirty="0">
                <a:solidFill>
                  <a:schemeClr val="tx1"/>
                </a:solidFill>
              </a:rPr>
              <a:t>至</a:t>
            </a:r>
            <a:r>
              <a:rPr lang="en-US" altLang="zh-CN" sz="2800" dirty="0">
                <a:solidFill>
                  <a:schemeClr val="tx1"/>
                </a:solidFill>
              </a:rPr>
              <a:t>6</a:t>
            </a:r>
            <a:r>
              <a:rPr lang="zh-CN" altLang="zh-CN" sz="2800" dirty="0">
                <a:solidFill>
                  <a:schemeClr val="tx1"/>
                </a:solidFill>
              </a:rPr>
              <a:t>点中任一点数的可能性也都接近</a:t>
            </a:r>
            <a:r>
              <a:rPr lang="en-US" altLang="zh-CN" sz="2800" dirty="0">
                <a:solidFill>
                  <a:srgbClr val="FF0000"/>
                </a:solidFill>
              </a:rPr>
              <a:t>1/6</a:t>
            </a:r>
            <a:r>
              <a:rPr lang="zh-CN" altLang="zh-CN" sz="2800" dirty="0">
                <a:solidFill>
                  <a:schemeClr val="tx1"/>
                </a:solidFill>
              </a:rPr>
              <a:t>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88640"/>
            <a:ext cx="7772400" cy="122413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1.1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什么是统计学</a:t>
            </a:r>
          </a:p>
        </p:txBody>
      </p:sp>
      <p:pic>
        <p:nvPicPr>
          <p:cNvPr id="5" name="Picture 4" descr="dice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97152"/>
            <a:ext cx="4191000" cy="184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2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2800" dirty="0">
                <a:solidFill>
                  <a:schemeClr val="tx1"/>
                </a:solidFill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</a:rPr>
              <a:t> </a:t>
            </a:r>
            <a:r>
              <a:rPr lang="en-US" altLang="zh-CN" sz="3200" dirty="0" smtClean="0">
                <a:solidFill>
                  <a:schemeClr val="tx1"/>
                </a:solidFill>
              </a:rPr>
              <a:t>1.1.2</a:t>
            </a:r>
            <a:r>
              <a:rPr lang="zh-CN" altLang="en-US" sz="2800" dirty="0" smtClean="0">
                <a:solidFill>
                  <a:schemeClr val="tx1"/>
                </a:solidFill>
              </a:rPr>
              <a:t>统计分析的</a:t>
            </a:r>
            <a:r>
              <a:rPr lang="zh-CN" altLang="en-US" sz="2800" dirty="0" smtClean="0">
                <a:solidFill>
                  <a:srgbClr val="FF0000"/>
                </a:solidFill>
              </a:rPr>
              <a:t>基本思想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800" dirty="0">
                <a:solidFill>
                  <a:schemeClr val="tx1"/>
                </a:solidFill>
              </a:rPr>
              <a:t>从客观事物方面来说，根据辩证法的基本原理，任何客观事物都是</a:t>
            </a:r>
            <a:r>
              <a:rPr lang="zh-CN" altLang="zh-CN" sz="2800" dirty="0">
                <a:solidFill>
                  <a:srgbClr val="FF0000"/>
                </a:solidFill>
              </a:rPr>
              <a:t>必然性与偶然性</a:t>
            </a:r>
            <a:r>
              <a:rPr lang="zh-CN" altLang="zh-CN" sz="2800" dirty="0">
                <a:solidFill>
                  <a:schemeClr val="tx1"/>
                </a:solidFill>
              </a:rPr>
              <a:t>的</a:t>
            </a:r>
            <a:r>
              <a:rPr lang="zh-CN" altLang="zh-CN" sz="2800" dirty="0" smtClean="0">
                <a:solidFill>
                  <a:schemeClr val="tx1"/>
                </a:solidFill>
              </a:rPr>
              <a:t>对立统一</a:t>
            </a:r>
            <a:r>
              <a:rPr lang="zh-CN" altLang="en-US" sz="2800" dirty="0">
                <a:solidFill>
                  <a:schemeClr val="tx1"/>
                </a:solidFill>
              </a:rPr>
              <a:t>，</a:t>
            </a:r>
            <a:r>
              <a:rPr lang="zh-CN" altLang="zh-CN" sz="2800" dirty="0" smtClean="0">
                <a:solidFill>
                  <a:schemeClr val="tx1"/>
                </a:solidFill>
              </a:rPr>
              <a:t>决定</a:t>
            </a:r>
            <a:r>
              <a:rPr lang="zh-CN" altLang="zh-CN" sz="2800" dirty="0">
                <a:solidFill>
                  <a:schemeClr val="tx1"/>
                </a:solidFill>
              </a:rPr>
              <a:t>了事物的内在</a:t>
            </a:r>
            <a:r>
              <a:rPr lang="zh-CN" altLang="zh-CN" sz="2800" dirty="0">
                <a:solidFill>
                  <a:srgbClr val="FF0000"/>
                </a:solidFill>
              </a:rPr>
              <a:t>本质</a:t>
            </a:r>
            <a:r>
              <a:rPr lang="zh-CN" altLang="zh-CN" sz="2800" dirty="0">
                <a:solidFill>
                  <a:schemeClr val="tx1"/>
                </a:solidFill>
              </a:rPr>
              <a:t>是有规律可循</a:t>
            </a:r>
            <a:r>
              <a:rPr lang="zh-CN" altLang="zh-CN" sz="2800" dirty="0" smtClean="0">
                <a:solidFill>
                  <a:schemeClr val="tx1"/>
                </a:solidFill>
              </a:rPr>
              <a:t>的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800" dirty="0">
                <a:solidFill>
                  <a:schemeClr val="tx1"/>
                </a:solidFill>
              </a:rPr>
              <a:t>从统计方法来看，统计学提供了一系列的方法，专门用来</a:t>
            </a:r>
            <a:r>
              <a:rPr lang="zh-CN" altLang="zh-CN" sz="2800" dirty="0">
                <a:solidFill>
                  <a:srgbClr val="FF0000"/>
                </a:solidFill>
              </a:rPr>
              <a:t>收集数据、整理数据、显示数据</a:t>
            </a:r>
            <a:r>
              <a:rPr lang="zh-CN" altLang="zh-CN" sz="2800" dirty="0">
                <a:solidFill>
                  <a:schemeClr val="tx1"/>
                </a:solidFill>
              </a:rPr>
              <a:t>的特征，进而</a:t>
            </a:r>
            <a:r>
              <a:rPr lang="zh-CN" altLang="zh-CN" sz="2800" dirty="0">
                <a:solidFill>
                  <a:srgbClr val="FF0000"/>
                </a:solidFill>
              </a:rPr>
              <a:t>分析和探索</a:t>
            </a:r>
            <a:r>
              <a:rPr lang="en-US" altLang="zh-CN" sz="2800" dirty="0">
                <a:solidFill>
                  <a:schemeClr val="tx1"/>
                </a:solidFill>
              </a:rPr>
              <a:t>(</a:t>
            </a:r>
            <a:r>
              <a:rPr lang="zh-CN" altLang="zh-CN" sz="2800" dirty="0">
                <a:solidFill>
                  <a:schemeClr val="tx1"/>
                </a:solidFill>
              </a:rPr>
              <a:t>或推断</a:t>
            </a:r>
            <a:r>
              <a:rPr lang="en-US" altLang="zh-CN" sz="2800" dirty="0">
                <a:solidFill>
                  <a:schemeClr val="tx1"/>
                </a:solidFill>
              </a:rPr>
              <a:t>)</a:t>
            </a:r>
            <a:r>
              <a:rPr lang="zh-CN" altLang="zh-CN" sz="2800" dirty="0">
                <a:solidFill>
                  <a:schemeClr val="tx1"/>
                </a:solidFill>
              </a:rPr>
              <a:t>出事物总体的数量规律性。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16632"/>
            <a:ext cx="7772400" cy="1368151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1.1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什么是统计学</a:t>
            </a:r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607666" y="3893442"/>
            <a:ext cx="8099425" cy="609600"/>
            <a:chOff x="418" y="1824"/>
            <a:chExt cx="5102" cy="384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418" y="1824"/>
              <a:ext cx="960" cy="384"/>
            </a:xfrm>
            <a:prstGeom prst="rect">
              <a:avLst/>
            </a:prstGeom>
            <a:noFill/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/>
              <a:r>
                <a:rPr lang="zh-CN" altLang="en-US" sz="2800" dirty="0"/>
                <a:t>搜集数据</a:t>
              </a: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872" y="1824"/>
              <a:ext cx="864" cy="38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/>
              <a:r>
                <a:rPr lang="zh-CN" altLang="en-US" sz="2800" dirty="0"/>
                <a:t>整理数据</a:t>
              </a: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264" y="1824"/>
              <a:ext cx="912" cy="384"/>
            </a:xfrm>
            <a:prstGeom prst="rect">
              <a:avLst/>
            </a:prstGeom>
            <a:noFill/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/>
              <a:r>
                <a:rPr lang="zh-CN" altLang="en-US" sz="2800" dirty="0"/>
                <a:t>显示数据</a:t>
              </a: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4656" y="1824"/>
              <a:ext cx="864" cy="384"/>
            </a:xfrm>
            <a:prstGeom prst="rect">
              <a:avLst/>
            </a:prstGeom>
            <a:noFill/>
            <a:ln w="9525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ctr"/>
              <a:r>
                <a:rPr lang="zh-CN" altLang="en-US" sz="2800" dirty="0"/>
                <a:t>分析数据</a:t>
              </a:r>
            </a:p>
          </p:txBody>
        </p:sp>
        <p:sp>
          <p:nvSpPr>
            <p:cNvPr id="10" name="AutoShape 8"/>
            <p:cNvSpPr>
              <a:spLocks noChangeArrowheads="1"/>
            </p:cNvSpPr>
            <p:nvPr/>
          </p:nvSpPr>
          <p:spPr bwMode="auto">
            <a:xfrm>
              <a:off x="1392" y="1920"/>
              <a:ext cx="384" cy="144"/>
            </a:xfrm>
            <a:prstGeom prst="rightArrow">
              <a:avLst>
                <a:gd name="adj1" fmla="val 50000"/>
                <a:gd name="adj2" fmla="val 66667"/>
              </a:avLst>
            </a:prstGeom>
            <a:solidFill>
              <a:schemeClr val="accent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2832" y="1920"/>
              <a:ext cx="384" cy="144"/>
            </a:xfrm>
            <a:prstGeom prst="rightArrow">
              <a:avLst>
                <a:gd name="adj1" fmla="val 50000"/>
                <a:gd name="adj2" fmla="val 66667"/>
              </a:avLst>
            </a:prstGeom>
            <a:solidFill>
              <a:schemeClr val="accent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auto">
            <a:xfrm>
              <a:off x="4224" y="1968"/>
              <a:ext cx="384" cy="144"/>
            </a:xfrm>
            <a:prstGeom prst="rightArrow">
              <a:avLst>
                <a:gd name="adj1" fmla="val 50000"/>
                <a:gd name="adj2" fmla="val 66667"/>
              </a:avLst>
            </a:prstGeom>
            <a:solidFill>
              <a:schemeClr val="accent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54270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640960" cy="4896544"/>
          </a:xfrm>
        </p:spPr>
        <p:txBody>
          <a:bodyPr>
            <a:no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3200" dirty="0" smtClean="0">
                <a:solidFill>
                  <a:schemeClr val="tx1"/>
                </a:solidFill>
              </a:rPr>
              <a:t>  1.1.3 </a:t>
            </a:r>
            <a:r>
              <a:rPr lang="zh-CN" altLang="en-US" sz="2800" dirty="0" smtClean="0">
                <a:solidFill>
                  <a:schemeClr val="tx1"/>
                </a:solidFill>
              </a:rPr>
              <a:t>统计学的</a:t>
            </a:r>
            <a:r>
              <a:rPr lang="zh-CN" altLang="en-US" sz="2800" dirty="0" smtClean="0">
                <a:solidFill>
                  <a:srgbClr val="FF0000"/>
                </a:solidFill>
              </a:rPr>
              <a:t>基本概念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en-US" sz="2800" dirty="0" smtClean="0">
                <a:solidFill>
                  <a:srgbClr val="FF0000"/>
                </a:solidFill>
              </a:rPr>
              <a:t>总体（</a:t>
            </a:r>
            <a:r>
              <a:rPr lang="en-US" altLang="zh-CN" sz="2800" dirty="0" smtClean="0">
                <a:solidFill>
                  <a:srgbClr val="FF0000"/>
                </a:solidFill>
              </a:rPr>
              <a:t>population</a:t>
            </a:r>
            <a:r>
              <a:rPr lang="zh-CN" altLang="en-US" sz="2800" dirty="0">
                <a:solidFill>
                  <a:srgbClr val="FF0000"/>
                </a:solidFill>
              </a:rPr>
              <a:t>）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是</a:t>
            </a:r>
            <a:r>
              <a:rPr lang="zh-CN" altLang="zh-CN" sz="2800" dirty="0">
                <a:solidFill>
                  <a:schemeClr val="tx1"/>
                </a:solidFill>
              </a:rPr>
              <a:t>人们研究的所有</a:t>
            </a:r>
            <a:r>
              <a:rPr lang="zh-CN" altLang="zh-CN" sz="2800" dirty="0" smtClean="0">
                <a:solidFill>
                  <a:srgbClr val="FF0000"/>
                </a:solidFill>
              </a:rPr>
              <a:t>基本单位</a:t>
            </a:r>
            <a:r>
              <a:rPr lang="en-US" altLang="zh-CN" sz="2800" dirty="0">
                <a:solidFill>
                  <a:schemeClr val="tx1"/>
                </a:solidFill>
              </a:rPr>
              <a:t>(</a:t>
            </a:r>
            <a:r>
              <a:rPr lang="zh-CN" altLang="zh-CN" sz="2800" dirty="0">
                <a:solidFill>
                  <a:schemeClr val="tx1"/>
                </a:solidFill>
              </a:rPr>
              <a:t>通常是人、物体、交易或事件</a:t>
            </a:r>
            <a:r>
              <a:rPr lang="en-US" altLang="zh-CN" sz="2800" dirty="0">
                <a:solidFill>
                  <a:schemeClr val="tx1"/>
                </a:solidFill>
              </a:rPr>
              <a:t>)</a:t>
            </a:r>
            <a:r>
              <a:rPr lang="zh-CN" altLang="zh-CN" sz="2800" dirty="0">
                <a:solidFill>
                  <a:srgbClr val="FF0000"/>
                </a:solidFill>
              </a:rPr>
              <a:t>的总和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</a:rPr>
              <a:t>例如：中国总人口、广汽所有汽车产量等</a:t>
            </a:r>
            <a:r>
              <a:rPr lang="zh-CN" altLang="en-US" sz="2800" dirty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800" dirty="0" smtClean="0">
                <a:solidFill>
                  <a:srgbClr val="FF0000"/>
                </a:solidFill>
              </a:rPr>
              <a:t>样本</a:t>
            </a:r>
            <a:r>
              <a:rPr lang="zh-CN" altLang="en-US" sz="2800" dirty="0">
                <a:solidFill>
                  <a:srgbClr val="FF0000"/>
                </a:solidFill>
              </a:rPr>
              <a:t>（</a:t>
            </a:r>
            <a:r>
              <a:rPr lang="en-US" altLang="zh-CN" sz="2800" dirty="0" smtClean="0">
                <a:solidFill>
                  <a:srgbClr val="FF0000"/>
                </a:solidFill>
              </a:rPr>
              <a:t>sample</a:t>
            </a:r>
            <a:r>
              <a:rPr lang="zh-CN" altLang="en-US" sz="2800" dirty="0" smtClean="0">
                <a:solidFill>
                  <a:srgbClr val="FF0000"/>
                </a:solidFill>
              </a:rPr>
              <a:t>）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r>
              <a:rPr lang="zh-CN" altLang="zh-CN" sz="2800" dirty="0">
                <a:solidFill>
                  <a:schemeClr val="tx1"/>
                </a:solidFill>
              </a:rPr>
              <a:t>是</a:t>
            </a:r>
            <a:r>
              <a:rPr lang="zh-CN" altLang="zh-CN" sz="2800" dirty="0">
                <a:solidFill>
                  <a:srgbClr val="FF0000"/>
                </a:solidFill>
              </a:rPr>
              <a:t>总体</a:t>
            </a:r>
            <a:r>
              <a:rPr lang="zh-CN" altLang="zh-CN" sz="2800" dirty="0">
                <a:solidFill>
                  <a:schemeClr val="tx1"/>
                </a:solidFill>
              </a:rPr>
              <a:t>的一部分单位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zh-CN" sz="2800" dirty="0">
                <a:solidFill>
                  <a:schemeClr val="tx1"/>
                </a:solidFill>
              </a:rPr>
              <a:t>样本也可以理解中从总体中</a:t>
            </a:r>
            <a:r>
              <a:rPr lang="zh-CN" altLang="zh-CN" sz="2800" dirty="0">
                <a:solidFill>
                  <a:srgbClr val="FF0000"/>
                </a:solidFill>
              </a:rPr>
              <a:t>抽取的部分</a:t>
            </a:r>
            <a:r>
              <a:rPr lang="zh-CN" altLang="zh-CN" sz="2800" dirty="0">
                <a:solidFill>
                  <a:schemeClr val="tx1"/>
                </a:solidFill>
              </a:rPr>
              <a:t>单位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800" dirty="0" smtClean="0"/>
              <a:t> </a:t>
            </a:r>
            <a:r>
              <a:rPr lang="zh-CN" altLang="zh-CN" sz="2800" dirty="0" smtClean="0">
                <a:solidFill>
                  <a:srgbClr val="FF0000"/>
                </a:solidFill>
              </a:rPr>
              <a:t>参数</a:t>
            </a:r>
            <a:r>
              <a:rPr lang="zh-CN" altLang="en-US" sz="2800" dirty="0">
                <a:solidFill>
                  <a:srgbClr val="FF0000"/>
                </a:solidFill>
              </a:rPr>
              <a:t>（</a:t>
            </a:r>
            <a:r>
              <a:rPr lang="en-US" altLang="zh-CN" sz="2800" dirty="0" smtClean="0">
                <a:solidFill>
                  <a:srgbClr val="FF0000"/>
                </a:solidFill>
              </a:rPr>
              <a:t>parameter</a:t>
            </a:r>
            <a:r>
              <a:rPr lang="zh-CN" altLang="en-US" sz="2800" dirty="0" smtClean="0">
                <a:solidFill>
                  <a:srgbClr val="FF0000"/>
                </a:solidFill>
              </a:rPr>
              <a:t>）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是</a:t>
            </a:r>
            <a:r>
              <a:rPr lang="zh-CN" altLang="zh-CN" sz="2800" dirty="0">
                <a:solidFill>
                  <a:schemeClr val="tx1"/>
                </a:solidFill>
              </a:rPr>
              <a:t>用来</a:t>
            </a:r>
            <a:r>
              <a:rPr lang="zh-CN" altLang="zh-CN" sz="2800" dirty="0">
                <a:solidFill>
                  <a:srgbClr val="FF0000"/>
                </a:solidFill>
              </a:rPr>
              <a:t>描述总体特征</a:t>
            </a:r>
            <a:r>
              <a:rPr lang="zh-CN" altLang="zh-CN" sz="2800" dirty="0">
                <a:solidFill>
                  <a:schemeClr val="tx1"/>
                </a:solidFill>
              </a:rPr>
              <a:t>的概括性</a:t>
            </a:r>
            <a:r>
              <a:rPr lang="zh-CN" altLang="zh-CN" sz="2800" dirty="0">
                <a:solidFill>
                  <a:srgbClr val="FF0000"/>
                </a:solidFill>
              </a:rPr>
              <a:t>数字度量</a:t>
            </a:r>
            <a:r>
              <a:rPr lang="zh-CN" altLang="zh-CN" sz="2800" dirty="0">
                <a:solidFill>
                  <a:schemeClr val="tx1"/>
                </a:solidFill>
              </a:rPr>
              <a:t>，它是研究者想要</a:t>
            </a:r>
            <a:r>
              <a:rPr lang="zh-CN" altLang="zh-CN" sz="2800" dirty="0" smtClean="0">
                <a:solidFill>
                  <a:schemeClr val="tx1"/>
                </a:solidFill>
              </a:rPr>
              <a:t>了解总体</a:t>
            </a:r>
            <a:r>
              <a:rPr lang="zh-CN" altLang="zh-CN" sz="2800" dirty="0">
                <a:solidFill>
                  <a:schemeClr val="tx1"/>
                </a:solidFill>
              </a:rPr>
              <a:t>的</a:t>
            </a:r>
            <a:r>
              <a:rPr lang="zh-CN" altLang="zh-CN" sz="2800" dirty="0">
                <a:solidFill>
                  <a:srgbClr val="FF0000"/>
                </a:solidFill>
              </a:rPr>
              <a:t>某种特征值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800" dirty="0" smtClean="0"/>
              <a:t> </a:t>
            </a:r>
            <a:r>
              <a:rPr lang="zh-CN" altLang="zh-CN" sz="2800" dirty="0" smtClean="0">
                <a:solidFill>
                  <a:srgbClr val="FF0000"/>
                </a:solidFill>
              </a:rPr>
              <a:t>统计量</a:t>
            </a:r>
            <a:r>
              <a:rPr lang="zh-CN" altLang="en-US" sz="2800" dirty="0">
                <a:solidFill>
                  <a:srgbClr val="FF0000"/>
                </a:solidFill>
              </a:rPr>
              <a:t>（</a:t>
            </a:r>
            <a:r>
              <a:rPr lang="en-US" altLang="zh-CN" sz="2800" dirty="0" smtClean="0">
                <a:solidFill>
                  <a:srgbClr val="FF0000"/>
                </a:solidFill>
              </a:rPr>
              <a:t>statistic</a:t>
            </a:r>
            <a:r>
              <a:rPr lang="zh-CN" altLang="en-US" sz="2800" dirty="0" smtClean="0">
                <a:solidFill>
                  <a:srgbClr val="FF0000"/>
                </a:solidFill>
              </a:rPr>
              <a:t>）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r>
              <a:rPr lang="zh-CN" altLang="zh-CN" sz="2800" dirty="0">
                <a:solidFill>
                  <a:schemeClr val="tx1"/>
                </a:solidFill>
              </a:rPr>
              <a:t>是用来</a:t>
            </a:r>
            <a:r>
              <a:rPr lang="zh-CN" altLang="zh-CN" sz="2800" dirty="0">
                <a:solidFill>
                  <a:srgbClr val="FF0000"/>
                </a:solidFill>
              </a:rPr>
              <a:t>描述样本</a:t>
            </a:r>
            <a:r>
              <a:rPr lang="zh-CN" altLang="zh-CN" sz="2800" dirty="0">
                <a:solidFill>
                  <a:schemeClr val="tx1"/>
                </a:solidFill>
              </a:rPr>
              <a:t>特征的概括性数字度量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zh-CN" sz="2800" dirty="0">
                <a:solidFill>
                  <a:schemeClr val="tx1"/>
                </a:solidFill>
              </a:rPr>
              <a:t>统计量是</a:t>
            </a:r>
            <a:r>
              <a:rPr lang="zh-CN" altLang="zh-CN" sz="2800" dirty="0">
                <a:solidFill>
                  <a:srgbClr val="FF0000"/>
                </a:solidFill>
              </a:rPr>
              <a:t>样本的函数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</a:rPr>
              <a:t>主</a:t>
            </a:r>
            <a:r>
              <a:rPr lang="zh-CN" altLang="zh-CN" sz="2800" dirty="0" smtClean="0">
                <a:solidFill>
                  <a:schemeClr val="tx1"/>
                </a:solidFill>
              </a:rPr>
              <a:t>要</a:t>
            </a:r>
            <a:r>
              <a:rPr lang="zh-CN" altLang="zh-CN" sz="2800" dirty="0">
                <a:solidFill>
                  <a:schemeClr val="tx1"/>
                </a:solidFill>
              </a:rPr>
              <a:t>有</a:t>
            </a:r>
            <a:r>
              <a:rPr lang="zh-CN" altLang="zh-CN" sz="2800" dirty="0">
                <a:solidFill>
                  <a:srgbClr val="FF0000"/>
                </a:solidFill>
              </a:rPr>
              <a:t>样本平均数</a:t>
            </a:r>
            <a:r>
              <a:rPr lang="zh-CN" altLang="zh-CN" sz="2800" dirty="0">
                <a:solidFill>
                  <a:schemeClr val="tx1"/>
                </a:solidFill>
              </a:rPr>
              <a:t>、</a:t>
            </a:r>
            <a:r>
              <a:rPr lang="zh-CN" altLang="zh-CN" sz="2800" dirty="0">
                <a:solidFill>
                  <a:srgbClr val="FF0000"/>
                </a:solidFill>
              </a:rPr>
              <a:t>样本标准差</a:t>
            </a:r>
            <a:r>
              <a:rPr lang="zh-CN" altLang="zh-CN" sz="2800" dirty="0">
                <a:solidFill>
                  <a:schemeClr val="tx1"/>
                </a:solidFill>
              </a:rPr>
              <a:t>、</a:t>
            </a:r>
            <a:r>
              <a:rPr lang="zh-CN" altLang="zh-CN" sz="2800" dirty="0">
                <a:solidFill>
                  <a:srgbClr val="FF0000"/>
                </a:solidFill>
              </a:rPr>
              <a:t>样本比例</a:t>
            </a:r>
            <a:r>
              <a:rPr lang="zh-CN" altLang="zh-CN" sz="2800" dirty="0" smtClean="0">
                <a:solidFill>
                  <a:schemeClr val="tx1"/>
                </a:solidFill>
              </a:rPr>
              <a:t>等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zh-CN" altLang="zh-CN" sz="2800" dirty="0">
              <a:solidFill>
                <a:schemeClr val="tx1"/>
              </a:solidFill>
            </a:endParaRPr>
          </a:p>
          <a:p>
            <a:pPr marL="1371600" lvl="2" indent="-457200" algn="l">
              <a:buClr>
                <a:srgbClr val="FF0000"/>
              </a:buClr>
              <a:buFont typeface="Arial" pitchFamily="34" charset="0"/>
              <a:buChar char="•"/>
            </a:pPr>
            <a:endParaRPr lang="en-US" altLang="zh-CN" sz="2800" dirty="0" smtClean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16632"/>
            <a:ext cx="7772400" cy="1296144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1.1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什么是统计学</a:t>
            </a:r>
          </a:p>
        </p:txBody>
      </p:sp>
    </p:spTree>
    <p:extLst>
      <p:ext uri="{BB962C8B-B14F-4D97-AF65-F5344CB8AC3E}">
        <p14:creationId xmlns:p14="http://schemas.microsoft.com/office/powerpoint/2010/main" val="32254270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136904" cy="4680520"/>
          </a:xfrm>
        </p:spPr>
        <p:txBody>
          <a:bodyPr>
            <a:noAutofit/>
          </a:bodyPr>
          <a:lstStyle/>
          <a:p>
            <a:pPr marL="1257300" lvl="2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en-US" altLang="zh-CN" sz="3000" dirty="0" smtClean="0">
                <a:solidFill>
                  <a:srgbClr val="FF0000"/>
                </a:solidFill>
              </a:rPr>
              <a:t> </a:t>
            </a:r>
            <a:r>
              <a:rPr lang="zh-CN" altLang="zh-CN" sz="2800" dirty="0" smtClean="0">
                <a:solidFill>
                  <a:srgbClr val="FF0000"/>
                </a:solidFill>
              </a:rPr>
              <a:t>变量</a:t>
            </a:r>
            <a:r>
              <a:rPr lang="zh-CN" altLang="en-US" sz="2800" dirty="0">
                <a:solidFill>
                  <a:srgbClr val="FF0000"/>
                </a:solidFill>
              </a:rPr>
              <a:t>（</a:t>
            </a:r>
            <a:r>
              <a:rPr lang="en-US" altLang="zh-CN" sz="2800" dirty="0" smtClean="0">
                <a:solidFill>
                  <a:srgbClr val="FF0000"/>
                </a:solidFill>
              </a:rPr>
              <a:t> </a:t>
            </a:r>
            <a:r>
              <a:rPr lang="en-US" altLang="zh-CN" sz="2800" dirty="0">
                <a:solidFill>
                  <a:srgbClr val="FF0000"/>
                </a:solidFill>
              </a:rPr>
              <a:t>variable </a:t>
            </a:r>
            <a:r>
              <a:rPr lang="zh-CN" altLang="en-US" sz="2800" dirty="0" smtClean="0">
                <a:solidFill>
                  <a:srgbClr val="FF0000"/>
                </a:solidFill>
              </a:rPr>
              <a:t>）：</a:t>
            </a:r>
            <a:r>
              <a:rPr lang="zh-CN" altLang="zh-CN" sz="2800" dirty="0">
                <a:solidFill>
                  <a:schemeClr val="tx1"/>
                </a:solidFill>
              </a:rPr>
              <a:t>在研究总体时，重点关注的是总体单位具有</a:t>
            </a:r>
            <a:r>
              <a:rPr lang="zh-CN" altLang="zh-CN" sz="2800" dirty="0">
                <a:solidFill>
                  <a:srgbClr val="FF0000"/>
                </a:solidFill>
              </a:rPr>
              <a:t>哪些重要的特征或属性</a:t>
            </a:r>
            <a:r>
              <a:rPr lang="zh-CN" altLang="zh-CN" sz="2800" dirty="0">
                <a:solidFill>
                  <a:schemeClr val="tx1"/>
                </a:solidFill>
              </a:rPr>
              <a:t>，我们把这些特征称为</a:t>
            </a:r>
            <a:r>
              <a:rPr lang="zh-CN" altLang="zh-CN" sz="2800" dirty="0" smtClean="0">
                <a:solidFill>
                  <a:schemeClr val="tx1"/>
                </a:solidFill>
              </a:rPr>
              <a:t>变量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r>
              <a:rPr lang="zh-CN" altLang="zh-CN" sz="2800" dirty="0">
                <a:solidFill>
                  <a:schemeClr val="tx1"/>
                </a:solidFill>
              </a:rPr>
              <a:t>变量是</a:t>
            </a:r>
            <a:r>
              <a:rPr lang="zh-CN" altLang="zh-CN" sz="2800" dirty="0">
                <a:solidFill>
                  <a:srgbClr val="FF0000"/>
                </a:solidFill>
              </a:rPr>
              <a:t>总体</a:t>
            </a:r>
            <a:r>
              <a:rPr lang="zh-CN" altLang="zh-CN" sz="2800" dirty="0">
                <a:solidFill>
                  <a:schemeClr val="tx1"/>
                </a:solidFill>
              </a:rPr>
              <a:t>中</a:t>
            </a:r>
            <a:r>
              <a:rPr lang="zh-CN" altLang="zh-CN" sz="2800" dirty="0">
                <a:solidFill>
                  <a:srgbClr val="FF0000"/>
                </a:solidFill>
              </a:rPr>
              <a:t>个体单位</a:t>
            </a:r>
            <a:r>
              <a:rPr lang="zh-CN" altLang="zh-CN" sz="2800" dirty="0">
                <a:solidFill>
                  <a:schemeClr val="tx1"/>
                </a:solidFill>
              </a:rPr>
              <a:t>所具有的</a:t>
            </a:r>
            <a:r>
              <a:rPr lang="zh-CN" altLang="zh-CN" sz="2800" dirty="0">
                <a:solidFill>
                  <a:srgbClr val="FF0000"/>
                </a:solidFill>
              </a:rPr>
              <a:t>特征或特性</a:t>
            </a:r>
            <a:r>
              <a:rPr lang="zh-CN" altLang="zh-CN" sz="2800" dirty="0" smtClean="0">
                <a:solidFill>
                  <a:srgbClr val="FF0000"/>
                </a:solidFill>
              </a:rPr>
              <a:t>。</a:t>
            </a:r>
            <a:r>
              <a:rPr lang="zh-CN" altLang="en-US" sz="2800" dirty="0" smtClean="0">
                <a:solidFill>
                  <a:srgbClr val="FF0000"/>
                </a:solidFill>
              </a:rPr>
              <a:t>它主要包括：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pPr lvl="3" algn="l">
              <a:buClr>
                <a:srgbClr val="FF0000"/>
              </a:buClr>
            </a:pPr>
            <a:endParaRPr lang="en-US" altLang="zh-CN" sz="2800" dirty="0" smtClean="0">
              <a:solidFill>
                <a:srgbClr val="FF0000"/>
              </a:solidFill>
            </a:endParaRPr>
          </a:p>
          <a:p>
            <a:pPr marL="2628900" lvl="5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zh-CN" altLang="zh-CN" sz="2400" dirty="0" smtClean="0">
                <a:solidFill>
                  <a:schemeClr val="tx1"/>
                </a:solidFill>
              </a:rPr>
              <a:t>分类变量</a:t>
            </a:r>
            <a:r>
              <a:rPr lang="zh-CN" altLang="en-US" sz="2400" dirty="0">
                <a:solidFill>
                  <a:schemeClr val="tx1"/>
                </a:solidFill>
              </a:rPr>
              <a:t>（</a:t>
            </a:r>
            <a:r>
              <a:rPr lang="en-US" altLang="zh-CN" sz="2400" dirty="0" smtClean="0">
                <a:solidFill>
                  <a:schemeClr val="tx1"/>
                </a:solidFill>
              </a:rPr>
              <a:t>categorical variable</a:t>
            </a:r>
            <a:r>
              <a:rPr lang="zh-CN" altLang="en-US" sz="2400" dirty="0" smtClean="0">
                <a:solidFill>
                  <a:schemeClr val="tx1"/>
                </a:solidFill>
              </a:rPr>
              <a:t>）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2628900" lvl="5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zh-CN" altLang="zh-CN" sz="2400" dirty="0">
                <a:solidFill>
                  <a:schemeClr val="tx1"/>
                </a:solidFill>
              </a:rPr>
              <a:t> 顺序变量</a:t>
            </a:r>
            <a:r>
              <a:rPr lang="en-US" altLang="zh-CN" sz="2400" dirty="0">
                <a:solidFill>
                  <a:schemeClr val="tx1"/>
                </a:solidFill>
              </a:rPr>
              <a:t>(rank variable</a:t>
            </a:r>
            <a:r>
              <a:rPr lang="en-US" altLang="zh-CN" sz="2400" dirty="0" smtClean="0">
                <a:solidFill>
                  <a:schemeClr val="tx1"/>
                </a:solidFill>
              </a:rPr>
              <a:t>)</a:t>
            </a:r>
          </a:p>
          <a:p>
            <a:pPr marL="2628900" lvl="5" indent="-342900" algn="l">
              <a:buClr>
                <a:srgbClr val="FF0000"/>
              </a:buClr>
              <a:buFont typeface="Arial" pitchFamily="34" charset="0"/>
              <a:buChar char="•"/>
            </a:pPr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zh-CN" altLang="zh-CN" sz="2400" dirty="0" smtClean="0">
                <a:solidFill>
                  <a:schemeClr val="tx1"/>
                </a:solidFill>
              </a:rPr>
              <a:t>数值</a:t>
            </a:r>
            <a:r>
              <a:rPr lang="zh-CN" altLang="zh-CN" sz="2400" dirty="0">
                <a:solidFill>
                  <a:schemeClr val="tx1"/>
                </a:solidFill>
              </a:rPr>
              <a:t>型变量</a:t>
            </a:r>
            <a:r>
              <a:rPr lang="en-US" altLang="zh-CN" sz="2400" dirty="0">
                <a:solidFill>
                  <a:schemeClr val="tx1"/>
                </a:solidFill>
              </a:rPr>
              <a:t>(metric variable)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16632"/>
            <a:ext cx="7772400" cy="1296144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1.1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什么是统计学</a:t>
            </a:r>
          </a:p>
        </p:txBody>
      </p:sp>
    </p:spTree>
    <p:extLst>
      <p:ext uri="{BB962C8B-B14F-4D97-AF65-F5344CB8AC3E}">
        <p14:creationId xmlns:p14="http://schemas.microsoft.com/office/powerpoint/2010/main" val="322542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8640960" cy="4896544"/>
          </a:xfrm>
        </p:spPr>
        <p:txBody>
          <a:bodyPr>
            <a:noAutofit/>
          </a:bodyPr>
          <a:lstStyle/>
          <a:p>
            <a:pPr algn="l">
              <a:buClr>
                <a:srgbClr val="FF0000"/>
              </a:buClr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chemeClr val="tx1"/>
                </a:solidFill>
              </a:rPr>
              <a:t>           </a:t>
            </a:r>
          </a:p>
          <a:p>
            <a:pPr algn="l">
              <a:buClr>
                <a:srgbClr val="FF0000"/>
              </a:buClr>
            </a:pPr>
            <a:endParaRPr lang="en-US" altLang="zh-CN" sz="2800" dirty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endParaRPr lang="en-US" altLang="zh-CN" sz="2800" dirty="0">
              <a:solidFill>
                <a:schemeClr val="tx1"/>
              </a:solidFill>
            </a:endParaRPr>
          </a:p>
          <a:p>
            <a:pPr marL="457200" indent="-457200" algn="l">
              <a:buClr>
                <a:srgbClr val="FF0000"/>
              </a:buClr>
              <a:buFont typeface="Wingdings" pitchFamily="2" charset="2"/>
              <a:buChar char="Ø"/>
            </a:pPr>
            <a:r>
              <a:rPr lang="en-US" altLang="zh-CN" sz="3200" dirty="0">
                <a:solidFill>
                  <a:schemeClr val="tx1"/>
                </a:solidFill>
              </a:rPr>
              <a:t> </a:t>
            </a:r>
            <a:r>
              <a:rPr lang="zh-CN" altLang="en-US" sz="2800" dirty="0">
                <a:solidFill>
                  <a:schemeClr val="tx1"/>
                </a:solidFill>
              </a:rPr>
              <a:t>描述统计与推断统计</a:t>
            </a:r>
            <a:endParaRPr lang="en-US" altLang="zh-CN" sz="2800" dirty="0" smtClean="0">
              <a:solidFill>
                <a:schemeClr val="tx1"/>
              </a:solidFill>
            </a:endParaRPr>
          </a:p>
          <a:p>
            <a:pPr algn="l">
              <a:buClr>
                <a:srgbClr val="FF0000"/>
              </a:buClr>
            </a:pPr>
            <a:r>
              <a:rPr lang="en-US" altLang="zh-CN" sz="2800" dirty="0" smtClean="0">
                <a:solidFill>
                  <a:srgbClr val="FF0000"/>
                </a:solidFill>
              </a:rPr>
              <a:t>          </a:t>
            </a:r>
            <a:r>
              <a:rPr lang="zh-CN" altLang="zh-CN" sz="2800" dirty="0" smtClean="0">
                <a:solidFill>
                  <a:srgbClr val="FF0000"/>
                </a:solidFill>
              </a:rPr>
              <a:t>描述统计</a:t>
            </a:r>
            <a:r>
              <a:rPr lang="zh-CN" altLang="en-US" sz="2800" dirty="0">
                <a:solidFill>
                  <a:srgbClr val="FF0000"/>
                </a:solidFill>
              </a:rPr>
              <a:t>（</a:t>
            </a:r>
            <a:r>
              <a:rPr lang="en-US" altLang="zh-CN" sz="2800" dirty="0" smtClean="0">
                <a:solidFill>
                  <a:srgbClr val="FF0000"/>
                </a:solidFill>
              </a:rPr>
              <a:t>descriptive statistics</a:t>
            </a:r>
            <a:r>
              <a:rPr lang="zh-CN" altLang="en-US" sz="2800" dirty="0" smtClean="0">
                <a:solidFill>
                  <a:srgbClr val="FF0000"/>
                </a:solidFill>
              </a:rPr>
              <a:t>）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研究</a:t>
            </a:r>
            <a:r>
              <a:rPr lang="zh-CN" altLang="zh-CN" sz="2800" dirty="0">
                <a:solidFill>
                  <a:schemeClr val="tx1"/>
                </a:solidFill>
              </a:rPr>
              <a:t>的是数据</a:t>
            </a:r>
            <a:r>
              <a:rPr lang="zh-CN" altLang="zh-CN" sz="2800" dirty="0">
                <a:solidFill>
                  <a:srgbClr val="FF0000"/>
                </a:solidFill>
              </a:rPr>
              <a:t>收集、处理、汇总、图表描述、概括与分析</a:t>
            </a:r>
            <a:r>
              <a:rPr lang="zh-CN" altLang="zh-CN" sz="2800" dirty="0">
                <a:solidFill>
                  <a:schemeClr val="tx1"/>
                </a:solidFill>
              </a:rPr>
              <a:t>等统计方法</a:t>
            </a:r>
            <a:r>
              <a:rPr lang="zh-CN" altLang="zh-CN" sz="2800" dirty="0" smtClean="0">
                <a:solidFill>
                  <a:schemeClr val="tx1"/>
                </a:solidFill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</a:rPr>
              <a:t>如下</a:t>
            </a:r>
            <a:r>
              <a:rPr lang="zh-CN" altLang="zh-CN" sz="2800" dirty="0" smtClean="0">
                <a:solidFill>
                  <a:schemeClr val="tx1"/>
                </a:solidFill>
              </a:rPr>
              <a:t>图</a:t>
            </a:r>
            <a:r>
              <a:rPr lang="en-US" altLang="zh-CN" sz="2800" dirty="0">
                <a:solidFill>
                  <a:schemeClr val="tx1"/>
                </a:solidFill>
              </a:rPr>
              <a:t>1. </a:t>
            </a:r>
            <a:r>
              <a:rPr lang="en-US" altLang="zh-CN" sz="2800" dirty="0" smtClean="0">
                <a:solidFill>
                  <a:schemeClr val="tx1"/>
                </a:solidFill>
              </a:rPr>
              <a:t>1</a:t>
            </a:r>
            <a:r>
              <a:rPr lang="zh-CN" altLang="en-US" sz="2800" dirty="0" smtClean="0">
                <a:solidFill>
                  <a:schemeClr val="tx1"/>
                </a:solidFill>
              </a:rPr>
              <a:t>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AutoShape 4"/>
          <p:cNvSpPr>
            <a:spLocks noGrp="1" noChangeArrowheads="1"/>
          </p:cNvSpPr>
          <p:nvPr>
            <p:ph type="ctrTitle"/>
          </p:nvPr>
        </p:nvSpPr>
        <p:spPr bwMode="auto">
          <a:xfrm>
            <a:off x="468313" y="116632"/>
            <a:ext cx="7772400" cy="1224136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0" tIns="46800" rIns="0" bIns="46800" anchor="ctr"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Garamond" pitchFamily="18" charset="0"/>
              </a:rPr>
              <a:t>§</a:t>
            </a:r>
            <a:r>
              <a:rPr lang="en-US" altLang="zh-CN" sz="3200" b="1" dirty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1.1  </a:t>
            </a:r>
            <a:r>
              <a:rPr lang="zh-CN" altLang="en-US" sz="3200" b="1" dirty="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rPr>
              <a:t>什么是统计学</a:t>
            </a:r>
          </a:p>
        </p:txBody>
      </p:sp>
      <p:sp>
        <p:nvSpPr>
          <p:cNvPr id="5" name="AutoShape 10"/>
          <p:cNvSpPr txBox="1">
            <a:spLocks noChangeArrowheads="1"/>
          </p:cNvSpPr>
          <p:nvPr/>
        </p:nvSpPr>
        <p:spPr>
          <a:xfrm>
            <a:off x="3018507" y="1556792"/>
            <a:ext cx="3075161" cy="571128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  <a:scene3d>
            <a:camera prst="legacyObliqueTopRight"/>
            <a:lightRig rig="legacyFlat2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:a14="http://schemas.microsoft.com/office/drawing/2010/main"/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lIns="90488" tIns="44450" rIns="90488" bIns="44450" rtlCol="0">
            <a:normAutofit lnSpcReduction="10000"/>
            <a:flatTx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b="1" dirty="0" smtClean="0">
                <a:solidFill>
                  <a:srgbClr val="FF0000"/>
                </a:solidFill>
                <a:ea typeface="黑体" pitchFamily="2" charset="-122"/>
              </a:rPr>
              <a:t>统计学的分科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532606" y="2127920"/>
            <a:ext cx="3962400" cy="1579563"/>
            <a:chOff x="384" y="2064"/>
            <a:chExt cx="2496" cy="995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384" y="2784"/>
              <a:ext cx="1104" cy="275"/>
            </a:xfrm>
            <a:prstGeom prst="rect">
              <a:avLst/>
            </a:prstGeom>
            <a:solidFill>
              <a:srgbClr val="0FFFE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0FFFE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algn="ctr" eaLnBrk="1" hangingPunct="1">
                <a:spcBef>
                  <a:spcPct val="0"/>
                </a:spcBef>
              </a:pPr>
              <a:r>
                <a:rPr lang="zh-CN" altLang="en-US" sz="2800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黑体" pitchFamily="2" charset="-122"/>
                </a:rPr>
                <a:t>描述统计</a:t>
              </a:r>
              <a:endParaRPr lang="zh-CN" altLang="en-US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1680" y="2784"/>
              <a:ext cx="1104" cy="275"/>
            </a:xfrm>
            <a:prstGeom prst="rect">
              <a:avLst/>
            </a:prstGeom>
            <a:solidFill>
              <a:srgbClr val="0FFFE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0FFFE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algn="ctr" eaLnBrk="1" hangingPunct="1">
                <a:spcBef>
                  <a:spcPct val="0"/>
                </a:spcBef>
              </a:pPr>
              <a:r>
                <a:rPr lang="zh-CN" altLang="en-US" sz="2800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黑体" pitchFamily="2" charset="-122"/>
                </a:rPr>
                <a:t>推断统计</a:t>
              </a:r>
              <a:endParaRPr lang="zh-CN" alt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880" y="2064"/>
              <a:ext cx="0" cy="2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1008" y="2304"/>
              <a:ext cx="18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1008" y="2304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>
              <a:off x="2256" y="2304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4485853" y="2526382"/>
            <a:ext cx="4038600" cy="1187450"/>
            <a:chOff x="2880" y="2304"/>
            <a:chExt cx="2544" cy="748"/>
          </a:xfrm>
        </p:grpSpPr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2976" y="2784"/>
              <a:ext cx="1104" cy="268"/>
            </a:xfrm>
            <a:prstGeom prst="rect">
              <a:avLst/>
            </a:prstGeom>
            <a:solidFill>
              <a:srgbClr val="FF66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66FF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algn="ctr" eaLnBrk="1" hangingPunct="1">
                <a:spcBef>
                  <a:spcPct val="0"/>
                </a:spcBef>
              </a:pPr>
              <a:r>
                <a:rPr lang="zh-CN" altLang="en-US" sz="2800" dirty="0">
                  <a:solidFill>
                    <a:srgbClr val="F0F0F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黑体" pitchFamily="2" charset="-122"/>
                </a:rPr>
                <a:t>理论统计</a:t>
              </a:r>
              <a:endParaRPr lang="zh-CN" altLang="en-US" dirty="0">
                <a:solidFill>
                  <a:srgbClr val="F0F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4320" y="2784"/>
              <a:ext cx="1104" cy="268"/>
            </a:xfrm>
            <a:prstGeom prst="rect">
              <a:avLst/>
            </a:prstGeom>
            <a:solidFill>
              <a:srgbClr val="FF66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66FF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pPr algn="ctr" eaLnBrk="1" hangingPunct="1">
                <a:spcBef>
                  <a:spcPct val="0"/>
                </a:spcBef>
              </a:pPr>
              <a:r>
                <a:rPr lang="zh-CN" altLang="en-US" sz="2800" dirty="0">
                  <a:solidFill>
                    <a:srgbClr val="F0F0F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黑体" pitchFamily="2" charset="-122"/>
                </a:rPr>
                <a:t>应用统计</a:t>
              </a:r>
              <a:endParaRPr lang="zh-CN" altLang="en-US" dirty="0">
                <a:solidFill>
                  <a:srgbClr val="F0F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3552" y="2304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4848" y="2304"/>
              <a:ext cx="0" cy="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2880" y="2304"/>
              <a:ext cx="196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" name="矩形标注 1"/>
          <p:cNvSpPr/>
          <p:nvPr/>
        </p:nvSpPr>
        <p:spPr>
          <a:xfrm>
            <a:off x="1187624" y="1412775"/>
            <a:ext cx="1224136" cy="902469"/>
          </a:xfrm>
          <a:prstGeom prst="wedgeRectCallout">
            <a:avLst>
              <a:gd name="adj1" fmla="val 58421"/>
              <a:gd name="adj2" fmla="val 149115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dirty="0" smtClean="0">
                <a:solidFill>
                  <a:schemeClr val="tx1"/>
                </a:solidFill>
              </a:rPr>
              <a:t>目前只介绍这两种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42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7772400" cy="720080"/>
          </a:xfrm>
        </p:spPr>
        <p:txBody>
          <a:bodyPr>
            <a:noAutofit/>
          </a:bodyPr>
          <a:lstStyle/>
          <a:p>
            <a:endParaRPr lang="zh-CN" altLang="en-US" sz="4800" dirty="0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1412776"/>
            <a:ext cx="3600400" cy="4320480"/>
          </a:xfrm>
        </p:spPr>
        <p:txBody>
          <a:bodyPr>
            <a:noAutofit/>
          </a:bodyPr>
          <a:lstStyle/>
          <a:p>
            <a:pPr algn="l"/>
            <a:r>
              <a:rPr lang="en-US" altLang="zh-CN" sz="2400" dirty="0" smtClean="0">
                <a:solidFill>
                  <a:schemeClr val="tx1"/>
                </a:solidFill>
              </a:rPr>
              <a:t> </a:t>
            </a:r>
            <a:r>
              <a:rPr lang="zh-CN" altLang="zh-CN" sz="2800" dirty="0" smtClean="0">
                <a:solidFill>
                  <a:srgbClr val="FF0000"/>
                </a:solidFill>
              </a:rPr>
              <a:t>推断</a:t>
            </a:r>
            <a:r>
              <a:rPr lang="zh-CN" altLang="en-US" sz="2800" dirty="0">
                <a:solidFill>
                  <a:srgbClr val="FF0000"/>
                </a:solidFill>
              </a:rPr>
              <a:t>统计</a:t>
            </a:r>
            <a:r>
              <a:rPr lang="zh-CN" altLang="en-US" sz="2800" dirty="0" smtClean="0">
                <a:solidFill>
                  <a:srgbClr val="FF0000"/>
                </a:solidFill>
              </a:rPr>
              <a:t>（</a:t>
            </a:r>
            <a:r>
              <a:rPr lang="en-US" altLang="zh-CN" sz="2800" dirty="0" smtClean="0">
                <a:solidFill>
                  <a:srgbClr val="FF0000"/>
                </a:solidFill>
              </a:rPr>
              <a:t>inferential statistics</a:t>
            </a:r>
            <a:r>
              <a:rPr lang="zh-CN" altLang="en-US" sz="2800" dirty="0" smtClean="0">
                <a:solidFill>
                  <a:srgbClr val="FF0000"/>
                </a:solidFill>
              </a:rPr>
              <a:t>）</a:t>
            </a:r>
            <a:r>
              <a:rPr lang="zh-CN" altLang="en-US" sz="2800" dirty="0" smtClean="0">
                <a:solidFill>
                  <a:schemeClr val="tx1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是</a:t>
            </a:r>
            <a:r>
              <a:rPr lang="zh-CN" altLang="zh-CN" sz="2800" dirty="0">
                <a:solidFill>
                  <a:schemeClr val="tx1"/>
                </a:solidFill>
              </a:rPr>
              <a:t>研究如何利用样本数据来推断总体特征的统计方法。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556792"/>
            <a:ext cx="4824536" cy="37812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542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615</TotalTime>
  <Words>1179</Words>
  <Application>Microsoft Office PowerPoint</Application>
  <PresentationFormat>全屏显示(4:3)</PresentationFormat>
  <Paragraphs>92</Paragraphs>
  <Slides>14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波形</vt:lpstr>
      <vt:lpstr>目录</vt:lpstr>
      <vt:lpstr>第1章 绪论</vt:lpstr>
      <vt:lpstr>PowerPoint 演示文稿</vt:lpstr>
      <vt:lpstr>§1.1  什么是统计学</vt:lpstr>
      <vt:lpstr>§1.1  什么是统计学</vt:lpstr>
      <vt:lpstr>§1.1  什么是统计学</vt:lpstr>
      <vt:lpstr>§1.1  什么是统计学</vt:lpstr>
      <vt:lpstr>§1.1  什么是统计学</vt:lpstr>
      <vt:lpstr>PowerPoint 演示文稿</vt:lpstr>
      <vt:lpstr>§1.2  统计学在商务和经济中的应用</vt:lpstr>
      <vt:lpstr>§1.3  数据与数据的来源</vt:lpstr>
      <vt:lpstr>§1.3  数据与数据的来源</vt:lpstr>
      <vt:lpstr>§1.3  数据与数据的来源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目录</dc:title>
  <dc:creator>Administrator</dc:creator>
  <cp:lastModifiedBy>Sky123.Org</cp:lastModifiedBy>
  <cp:revision>37</cp:revision>
  <dcterms:created xsi:type="dcterms:W3CDTF">2015-06-23T07:41:04Z</dcterms:created>
  <dcterms:modified xsi:type="dcterms:W3CDTF">2015-08-07T00:50:01Z</dcterms:modified>
</cp:coreProperties>
</file>