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7" r:id="rId2"/>
    <p:sldId id="258" r:id="rId3"/>
    <p:sldId id="259" r:id="rId4"/>
    <p:sldId id="260" r:id="rId5"/>
    <p:sldId id="262" r:id="rId6"/>
    <p:sldId id="263" r:id="rId7"/>
    <p:sldId id="264" r:id="rId8"/>
    <p:sldId id="265" r:id="rId9"/>
    <p:sldId id="266" r:id="rId10"/>
    <p:sldId id="261"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15.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4.wmf"/><Relationship Id="rId5" Type="http://schemas.openxmlformats.org/officeDocument/2006/relationships/image" Target="../media/image7.wmf"/><Relationship Id="rId4"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5" Type="http://schemas.openxmlformats.org/officeDocument/2006/relationships/image" Target="../media/image20.wmf"/><Relationship Id="rId4"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image" Target="../media/image12.wmf"/><Relationship Id="rId7" Type="http://schemas.openxmlformats.org/officeDocument/2006/relationships/image" Target="../media/image26.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2BBAE4-B1FC-4D8D-9499-5BE3E70AB00D}" type="datetimeFigureOut">
              <a:rPr lang="zh-CN" altLang="en-US" smtClean="0"/>
              <a:t>2015/7/21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6EEA2D-536D-4144-B5E8-0E398E04A10F}" type="slidenum">
              <a:rPr lang="zh-CN" altLang="en-US" smtClean="0"/>
              <a:t>‹#›</a:t>
            </a:fld>
            <a:endParaRPr lang="zh-CN" altLang="en-US"/>
          </a:p>
        </p:txBody>
      </p:sp>
    </p:spTree>
    <p:extLst>
      <p:ext uri="{BB962C8B-B14F-4D97-AF65-F5344CB8AC3E}">
        <p14:creationId xmlns:p14="http://schemas.microsoft.com/office/powerpoint/2010/main" val="260095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66EEA2D-536D-4144-B5E8-0E398E04A10F}" type="slidenum">
              <a:rPr lang="zh-CN" altLang="en-US" smtClean="0"/>
              <a:t>2</a:t>
            </a:fld>
            <a:endParaRPr lang="zh-CN" altLang="en-US"/>
          </a:p>
        </p:txBody>
      </p:sp>
    </p:spTree>
    <p:extLst>
      <p:ext uri="{BB962C8B-B14F-4D97-AF65-F5344CB8AC3E}">
        <p14:creationId xmlns:p14="http://schemas.microsoft.com/office/powerpoint/2010/main" val="1719981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2015/7/21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2015/7/21</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9.bin"/><Relationship Id="rId3" Type="http://schemas.openxmlformats.org/officeDocument/2006/relationships/oleObject" Target="../embeddings/oleObject2.bin"/><Relationship Id="rId7" Type="http://schemas.openxmlformats.org/officeDocument/2006/relationships/oleObject" Target="../embeddings/oleObject5.bin"/><Relationship Id="rId12"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oleObject" Target="../embeddings/oleObject7.bin"/><Relationship Id="rId5" Type="http://schemas.openxmlformats.org/officeDocument/2006/relationships/oleObject" Target="../embeddings/oleObject3.bin"/><Relationship Id="rId10" Type="http://schemas.openxmlformats.org/officeDocument/2006/relationships/image" Target="../media/image4.wmf"/><Relationship Id="rId4" Type="http://schemas.openxmlformats.org/officeDocument/2006/relationships/image" Target="../media/image2.wmf"/><Relationship Id="rId9" Type="http://schemas.openxmlformats.org/officeDocument/2006/relationships/oleObject" Target="../embeddings/oleObject6.bin"/><Relationship Id="rId14" Type="http://schemas.openxmlformats.org/officeDocument/2006/relationships/image" Target="../media/image5.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4.bin"/><Relationship Id="rId13" Type="http://schemas.openxmlformats.org/officeDocument/2006/relationships/oleObject" Target="../embeddings/oleObject18.bin"/><Relationship Id="rId3" Type="http://schemas.openxmlformats.org/officeDocument/2006/relationships/oleObject" Target="../embeddings/oleObject10.bin"/><Relationship Id="rId7" Type="http://schemas.openxmlformats.org/officeDocument/2006/relationships/oleObject" Target="../embeddings/oleObject13.bin"/><Relationship Id="rId12"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12.bin"/><Relationship Id="rId11" Type="http://schemas.openxmlformats.org/officeDocument/2006/relationships/oleObject" Target="../embeddings/oleObject16.bin"/><Relationship Id="rId5" Type="http://schemas.openxmlformats.org/officeDocument/2006/relationships/oleObject" Target="../embeddings/oleObject11.bin"/><Relationship Id="rId10" Type="http://schemas.openxmlformats.org/officeDocument/2006/relationships/oleObject" Target="../embeddings/oleObject15.bin"/><Relationship Id="rId4" Type="http://schemas.openxmlformats.org/officeDocument/2006/relationships/image" Target="../media/image2.wmf"/><Relationship Id="rId9" Type="http://schemas.openxmlformats.org/officeDocument/2006/relationships/image" Target="../media/image6.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oleObject" Target="../embeddings/oleObject20.bin"/><Relationship Id="rId4" Type="http://schemas.openxmlformats.org/officeDocument/2006/relationships/image" Target="../media/image2.wmf"/></Relationships>
</file>

<file path=ppt/slides/_rels/slide15.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8.wmf"/><Relationship Id="rId5" Type="http://schemas.openxmlformats.org/officeDocument/2006/relationships/oleObject" Target="../embeddings/oleObject22.bin"/><Relationship Id="rId4" Type="http://schemas.openxmlformats.org/officeDocument/2006/relationships/image" Target="../media/image7.wmf"/></Relationships>
</file>

<file path=ppt/slides/_rels/slide16.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29.bin"/><Relationship Id="rId3" Type="http://schemas.openxmlformats.org/officeDocument/2006/relationships/oleObject" Target="../embeddings/oleObject24.bin"/><Relationship Id="rId7" Type="http://schemas.openxmlformats.org/officeDocument/2006/relationships/oleObject" Target="../embeddings/oleObject26.bin"/><Relationship Id="rId12" Type="http://schemas.openxmlformats.org/officeDocument/2006/relationships/image" Target="../media/image7.wmf"/><Relationship Id="rId2" Type="http://schemas.openxmlformats.org/officeDocument/2006/relationships/slideLayout" Target="../slideLayouts/slideLayout1.xml"/><Relationship Id="rId16" Type="http://schemas.openxmlformats.org/officeDocument/2006/relationships/image" Target="../media/image15.wmf"/><Relationship Id="rId1" Type="http://schemas.openxmlformats.org/officeDocument/2006/relationships/vmlDrawing" Target="../drawings/vmlDrawing6.vml"/><Relationship Id="rId6" Type="http://schemas.openxmlformats.org/officeDocument/2006/relationships/image" Target="../media/image11.wmf"/><Relationship Id="rId11" Type="http://schemas.openxmlformats.org/officeDocument/2006/relationships/oleObject" Target="../embeddings/oleObject28.bin"/><Relationship Id="rId5" Type="http://schemas.openxmlformats.org/officeDocument/2006/relationships/oleObject" Target="../embeddings/oleObject25.bin"/><Relationship Id="rId15" Type="http://schemas.openxmlformats.org/officeDocument/2006/relationships/oleObject" Target="../embeddings/oleObject30.bin"/><Relationship Id="rId10" Type="http://schemas.openxmlformats.org/officeDocument/2006/relationships/image" Target="../media/image13.wmf"/><Relationship Id="rId4" Type="http://schemas.openxmlformats.org/officeDocument/2006/relationships/image" Target="../media/image10.wmf"/><Relationship Id="rId9" Type="http://schemas.openxmlformats.org/officeDocument/2006/relationships/oleObject" Target="../embeddings/oleObject27.bin"/><Relationship Id="rId14" Type="http://schemas.openxmlformats.org/officeDocument/2006/relationships/image" Target="../media/image14.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20.wmf"/><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17.wmf"/><Relationship Id="rId11" Type="http://schemas.openxmlformats.org/officeDocument/2006/relationships/oleObject" Target="../embeddings/oleObject35.bin"/><Relationship Id="rId5" Type="http://schemas.openxmlformats.org/officeDocument/2006/relationships/oleObject" Target="../embeddings/oleObject32.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34.bin"/></Relationships>
</file>

<file path=ppt/slides/_rels/slide19.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41.bin"/><Relationship Id="rId18" Type="http://schemas.openxmlformats.org/officeDocument/2006/relationships/image" Target="../media/image27.wmf"/><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24.wmf"/><Relationship Id="rId17" Type="http://schemas.openxmlformats.org/officeDocument/2006/relationships/oleObject" Target="../embeddings/oleObject43.bin"/><Relationship Id="rId2" Type="http://schemas.openxmlformats.org/officeDocument/2006/relationships/slideLayout" Target="../slideLayouts/slideLayout1.xml"/><Relationship Id="rId16" Type="http://schemas.openxmlformats.org/officeDocument/2006/relationships/image" Target="../media/image26.wmf"/><Relationship Id="rId1" Type="http://schemas.openxmlformats.org/officeDocument/2006/relationships/vmlDrawing" Target="../drawings/vmlDrawing8.vml"/><Relationship Id="rId6" Type="http://schemas.openxmlformats.org/officeDocument/2006/relationships/image" Target="../media/image22.wmf"/><Relationship Id="rId11" Type="http://schemas.openxmlformats.org/officeDocument/2006/relationships/oleObject" Target="../embeddings/oleObject40.bin"/><Relationship Id="rId5" Type="http://schemas.openxmlformats.org/officeDocument/2006/relationships/oleObject" Target="../embeddings/oleObject37.bin"/><Relationship Id="rId15" Type="http://schemas.openxmlformats.org/officeDocument/2006/relationships/oleObject" Target="../embeddings/oleObject42.bin"/><Relationship Id="rId10" Type="http://schemas.openxmlformats.org/officeDocument/2006/relationships/image" Target="../media/image23.wmf"/><Relationship Id="rId4" Type="http://schemas.openxmlformats.org/officeDocument/2006/relationships/image" Target="../media/image21.wmf"/><Relationship Id="rId9" Type="http://schemas.openxmlformats.org/officeDocument/2006/relationships/oleObject" Target="../embeddings/oleObject39.bin"/><Relationship Id="rId14" Type="http://schemas.openxmlformats.org/officeDocument/2006/relationships/image" Target="../media/image25.w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1.xml"/><Relationship Id="rId1" Type="http://schemas.openxmlformats.org/officeDocument/2006/relationships/vmlDrawing" Target="../drawings/vmlDrawing9.vml"/><Relationship Id="rId4" Type="http://schemas.openxmlformats.org/officeDocument/2006/relationships/image" Target="../media/image2.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548680"/>
            <a:ext cx="7772400" cy="720080"/>
          </a:xfrm>
        </p:spPr>
        <p:txBody>
          <a:bodyPr>
            <a:noAutofit/>
          </a:bodyPr>
          <a:lstStyle/>
          <a:p>
            <a:r>
              <a:rPr lang="zh-CN" altLang="en-US" sz="4800" dirty="0">
                <a:solidFill>
                  <a:schemeClr val="tx1"/>
                </a:solidFill>
              </a:rPr>
              <a:t>目录</a:t>
            </a:r>
          </a:p>
        </p:txBody>
      </p:sp>
      <p:sp>
        <p:nvSpPr>
          <p:cNvPr id="3" name="副标题 2"/>
          <p:cNvSpPr>
            <a:spLocks noGrp="1"/>
          </p:cNvSpPr>
          <p:nvPr>
            <p:ph type="subTitle" idx="1"/>
          </p:nvPr>
        </p:nvSpPr>
        <p:spPr>
          <a:xfrm>
            <a:off x="323528" y="1412776"/>
            <a:ext cx="8640960" cy="4896544"/>
          </a:xfrm>
        </p:spPr>
        <p:txBody>
          <a:bodyPr>
            <a:noAutofit/>
          </a:bodyPr>
          <a:lstStyle/>
          <a:p>
            <a:pPr algn="l"/>
            <a:r>
              <a:rPr lang="zh-CN" altLang="en-US" sz="2500" dirty="0" smtClean="0">
                <a:solidFill>
                  <a:schemeClr val="tx1"/>
                </a:solidFill>
              </a:rPr>
              <a:t>第</a:t>
            </a:r>
            <a:r>
              <a:rPr lang="en-US" altLang="zh-CN" sz="2500" dirty="0" smtClean="0">
                <a:solidFill>
                  <a:schemeClr val="tx1"/>
                </a:solidFill>
              </a:rPr>
              <a:t>1</a:t>
            </a:r>
            <a:r>
              <a:rPr lang="zh-CN" altLang="en-US" sz="2500" dirty="0" smtClean="0">
                <a:solidFill>
                  <a:schemeClr val="tx1"/>
                </a:solidFill>
              </a:rPr>
              <a:t>章   绪论                                         </a:t>
            </a:r>
            <a:r>
              <a:rPr lang="zh-CN" altLang="en-US" sz="2500" b="1" dirty="0" smtClean="0">
                <a:solidFill>
                  <a:srgbClr val="FF0000"/>
                </a:solidFill>
              </a:rPr>
              <a:t>第</a:t>
            </a:r>
            <a:r>
              <a:rPr lang="en-US" altLang="zh-CN" sz="2500" b="1" dirty="0" smtClean="0">
                <a:solidFill>
                  <a:srgbClr val="FF0000"/>
                </a:solidFill>
              </a:rPr>
              <a:t>9</a:t>
            </a:r>
            <a:r>
              <a:rPr lang="zh-CN" altLang="en-US" sz="2500" b="1" dirty="0" smtClean="0">
                <a:solidFill>
                  <a:srgbClr val="FF0000"/>
                </a:solidFill>
              </a:rPr>
              <a:t>章     分类数据的统计检验</a:t>
            </a:r>
            <a:endParaRPr lang="en-US" altLang="zh-CN" sz="2500" b="1" dirty="0" smtClean="0">
              <a:solidFill>
                <a:srgbClr val="FF0000"/>
              </a:solidFill>
            </a:endParaRPr>
          </a:p>
          <a:p>
            <a:pPr algn="l"/>
            <a:r>
              <a:rPr lang="zh-CN" altLang="en-US" sz="2500" dirty="0" smtClean="0">
                <a:solidFill>
                  <a:schemeClr val="tx1"/>
                </a:solidFill>
              </a:rPr>
              <a:t>第</a:t>
            </a:r>
            <a:r>
              <a:rPr lang="en-US" altLang="zh-CN" sz="2500" dirty="0" smtClean="0">
                <a:solidFill>
                  <a:schemeClr val="tx1"/>
                </a:solidFill>
              </a:rPr>
              <a:t>2</a:t>
            </a:r>
            <a:r>
              <a:rPr lang="zh-CN" altLang="en-US" sz="2500" dirty="0" smtClean="0">
                <a:solidFill>
                  <a:schemeClr val="tx1"/>
                </a:solidFill>
              </a:rPr>
              <a:t>章   描述统计</a:t>
            </a:r>
            <a:r>
              <a:rPr lang="en-US" altLang="zh-CN" sz="2500" dirty="0" smtClean="0">
                <a:solidFill>
                  <a:schemeClr val="tx1"/>
                </a:solidFill>
              </a:rPr>
              <a:t>—</a:t>
            </a:r>
            <a:r>
              <a:rPr lang="zh-CN" altLang="en-US" sz="2500" dirty="0" smtClean="0">
                <a:solidFill>
                  <a:schemeClr val="tx1"/>
                </a:solidFill>
              </a:rPr>
              <a:t>表格图形法   第</a:t>
            </a:r>
            <a:r>
              <a:rPr lang="en-US" altLang="zh-CN" sz="2500" dirty="0" smtClean="0">
                <a:solidFill>
                  <a:schemeClr val="tx1"/>
                </a:solidFill>
              </a:rPr>
              <a:t>10</a:t>
            </a:r>
            <a:r>
              <a:rPr lang="zh-CN" altLang="en-US" sz="2500" dirty="0" smtClean="0">
                <a:solidFill>
                  <a:schemeClr val="tx1"/>
                </a:solidFill>
              </a:rPr>
              <a:t>章    方差检验</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3</a:t>
            </a:r>
            <a:r>
              <a:rPr lang="zh-CN" altLang="en-US" sz="2500" dirty="0" smtClean="0">
                <a:solidFill>
                  <a:schemeClr val="tx1"/>
                </a:solidFill>
              </a:rPr>
              <a:t>章   描述统计</a:t>
            </a:r>
            <a:r>
              <a:rPr lang="en-US" altLang="zh-CN" sz="2500" dirty="0" smtClean="0">
                <a:solidFill>
                  <a:schemeClr val="tx1"/>
                </a:solidFill>
              </a:rPr>
              <a:t>—</a:t>
            </a:r>
            <a:r>
              <a:rPr lang="zh-CN" altLang="en-US" sz="2500" dirty="0" smtClean="0">
                <a:solidFill>
                  <a:schemeClr val="tx1"/>
                </a:solidFill>
              </a:rPr>
              <a:t>数值方法       第</a:t>
            </a:r>
            <a:r>
              <a:rPr lang="en-US" altLang="zh-CN" sz="2500" dirty="0" smtClean="0">
                <a:solidFill>
                  <a:schemeClr val="tx1"/>
                </a:solidFill>
              </a:rPr>
              <a:t>11</a:t>
            </a:r>
            <a:r>
              <a:rPr lang="zh-CN" altLang="en-US" sz="2500" dirty="0" smtClean="0">
                <a:solidFill>
                  <a:schemeClr val="tx1"/>
                </a:solidFill>
              </a:rPr>
              <a:t>章      非参数检验</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4</a:t>
            </a:r>
            <a:r>
              <a:rPr lang="zh-CN" altLang="en-US" sz="2500" dirty="0" smtClean="0">
                <a:solidFill>
                  <a:schemeClr val="tx1"/>
                </a:solidFill>
              </a:rPr>
              <a:t>章   概率基础                              第</a:t>
            </a:r>
            <a:r>
              <a:rPr lang="en-US" altLang="zh-CN" sz="2500" dirty="0" smtClean="0">
                <a:solidFill>
                  <a:schemeClr val="tx1"/>
                </a:solidFill>
              </a:rPr>
              <a:t>12</a:t>
            </a:r>
            <a:r>
              <a:rPr lang="zh-CN" altLang="en-US" sz="2500" dirty="0" smtClean="0">
                <a:solidFill>
                  <a:schemeClr val="tx1"/>
                </a:solidFill>
              </a:rPr>
              <a:t>章      回归分析</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5</a:t>
            </a:r>
            <a:r>
              <a:rPr lang="zh-CN" altLang="en-US" sz="2500" dirty="0" smtClean="0">
                <a:solidFill>
                  <a:schemeClr val="tx1"/>
                </a:solidFill>
              </a:rPr>
              <a:t>章   抽样理论与参数估计       第</a:t>
            </a:r>
            <a:r>
              <a:rPr lang="en-US" altLang="zh-CN" sz="2500" dirty="0" smtClean="0">
                <a:solidFill>
                  <a:schemeClr val="tx1"/>
                </a:solidFill>
              </a:rPr>
              <a:t>13</a:t>
            </a:r>
            <a:r>
              <a:rPr lang="zh-CN" altLang="en-US" sz="2500" dirty="0" smtClean="0">
                <a:solidFill>
                  <a:schemeClr val="tx1"/>
                </a:solidFill>
              </a:rPr>
              <a:t>章      统计指数</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6</a:t>
            </a:r>
            <a:r>
              <a:rPr lang="zh-CN" altLang="en-US" sz="2500" dirty="0" smtClean="0">
                <a:solidFill>
                  <a:schemeClr val="tx1"/>
                </a:solidFill>
              </a:rPr>
              <a:t>章   假设检验                              第</a:t>
            </a:r>
            <a:r>
              <a:rPr lang="en-US" altLang="zh-CN" sz="2500" dirty="0" smtClean="0">
                <a:solidFill>
                  <a:schemeClr val="tx1"/>
                </a:solidFill>
              </a:rPr>
              <a:t>14</a:t>
            </a:r>
            <a:r>
              <a:rPr lang="zh-CN" altLang="en-US" sz="2500" dirty="0" smtClean="0">
                <a:solidFill>
                  <a:schemeClr val="tx1"/>
                </a:solidFill>
              </a:rPr>
              <a:t>章      时间序列分析</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7</a:t>
            </a:r>
            <a:r>
              <a:rPr lang="zh-CN" altLang="en-US" sz="2500" dirty="0" smtClean="0">
                <a:solidFill>
                  <a:schemeClr val="tx1"/>
                </a:solidFill>
              </a:rPr>
              <a:t>章   两总体均值推断                第</a:t>
            </a:r>
            <a:r>
              <a:rPr lang="en-US" altLang="zh-CN" sz="2500" dirty="0" smtClean="0">
                <a:solidFill>
                  <a:schemeClr val="tx1"/>
                </a:solidFill>
              </a:rPr>
              <a:t>15</a:t>
            </a:r>
            <a:r>
              <a:rPr lang="zh-CN" altLang="en-US" sz="2500" dirty="0" smtClean="0">
                <a:solidFill>
                  <a:schemeClr val="tx1"/>
                </a:solidFill>
              </a:rPr>
              <a:t>章       综合评价</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8</a:t>
            </a:r>
            <a:r>
              <a:rPr lang="zh-CN" altLang="en-US" sz="2500" dirty="0" smtClean="0">
                <a:solidFill>
                  <a:schemeClr val="tx1"/>
                </a:solidFill>
              </a:rPr>
              <a:t>章   总体方差的统计推断       主要参考文献</a:t>
            </a:r>
            <a:endParaRPr lang="zh-CN" altLang="en-US" sz="2500" dirty="0">
              <a:solidFill>
                <a:schemeClr val="tx1"/>
              </a:solidFill>
            </a:endParaRPr>
          </a:p>
        </p:txBody>
      </p:sp>
      <p:cxnSp>
        <p:nvCxnSpPr>
          <p:cNvPr id="5" name="直接连接符 4"/>
          <p:cNvCxnSpPr/>
          <p:nvPr/>
        </p:nvCxnSpPr>
        <p:spPr>
          <a:xfrm>
            <a:off x="251520" y="1196752"/>
            <a:ext cx="864096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299673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§9.1  </a:t>
            </a:r>
            <a:r>
              <a:rPr lang="zh-CN" altLang="en-US" sz="3200" b="1" dirty="0" smtClean="0">
                <a:solidFill>
                  <a:schemeClr val="tx1"/>
                </a:solidFill>
                <a:latin typeface="Garamond" pitchFamily="18" charset="0"/>
              </a:rPr>
              <a:t>分类数据与列联表</a:t>
            </a:r>
            <a:endParaRPr lang="zh-CN" altLang="en-US" sz="3200" b="1" dirty="0">
              <a:solidFill>
                <a:schemeClr val="tx1"/>
              </a:solidFill>
              <a:latin typeface="Garamond" pitchFamily="18" charset="0"/>
            </a:endParaRPr>
          </a:p>
        </p:txBody>
      </p:sp>
      <p:sp>
        <p:nvSpPr>
          <p:cNvPr id="5" name="副标题 1"/>
          <p:cNvSpPr txBox="1">
            <a:spLocks/>
          </p:cNvSpPr>
          <p:nvPr/>
        </p:nvSpPr>
        <p:spPr>
          <a:xfrm>
            <a:off x="539552" y="2348880"/>
            <a:ext cx="8064896" cy="864096"/>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将</a:t>
            </a:r>
            <a:r>
              <a:rPr lang="zh-CN" altLang="zh-CN" sz="2600" dirty="0">
                <a:solidFill>
                  <a:schemeClr val="tx1"/>
                </a:solidFill>
                <a:latin typeface="+mn-ea"/>
              </a:rPr>
              <a:t>表</a:t>
            </a:r>
            <a:r>
              <a:rPr lang="en-US" altLang="zh-CN" sz="2600" dirty="0">
                <a:solidFill>
                  <a:schemeClr val="tx1"/>
                </a:solidFill>
                <a:latin typeface="+mn-ea"/>
              </a:rPr>
              <a:t>9-1</a:t>
            </a:r>
            <a:r>
              <a:rPr lang="zh-CN" altLang="zh-CN" sz="2600" dirty="0">
                <a:solidFill>
                  <a:schemeClr val="tx1"/>
                </a:solidFill>
                <a:latin typeface="+mn-ea"/>
              </a:rPr>
              <a:t>与表</a:t>
            </a:r>
            <a:r>
              <a:rPr lang="en-US" altLang="zh-CN" sz="2600" dirty="0">
                <a:solidFill>
                  <a:schemeClr val="tx1"/>
                </a:solidFill>
                <a:latin typeface="+mn-ea"/>
              </a:rPr>
              <a:t>9-3</a:t>
            </a:r>
            <a:r>
              <a:rPr lang="zh-CN" altLang="zh-CN" sz="2600" dirty="0">
                <a:solidFill>
                  <a:schemeClr val="tx1"/>
                </a:solidFill>
                <a:latin typeface="+mn-ea"/>
              </a:rPr>
              <a:t>结合以来，便可以得到</a:t>
            </a:r>
            <a:r>
              <a:rPr lang="zh-CN" altLang="zh-CN" sz="2600" b="1" dirty="0">
                <a:solidFill>
                  <a:srgbClr val="FF0000"/>
                </a:solidFill>
                <a:latin typeface="+mn-ea"/>
              </a:rPr>
              <a:t>观察值和期望值</a:t>
            </a:r>
            <a:r>
              <a:rPr lang="zh-CN" altLang="zh-CN" sz="2600" dirty="0">
                <a:solidFill>
                  <a:schemeClr val="tx1"/>
                </a:solidFill>
                <a:latin typeface="+mn-ea"/>
              </a:rPr>
              <a:t>频数对比分布表，如表</a:t>
            </a:r>
            <a:r>
              <a:rPr lang="en-US" altLang="zh-CN" sz="2600" dirty="0">
                <a:solidFill>
                  <a:schemeClr val="tx1"/>
                </a:solidFill>
                <a:latin typeface="+mn-ea"/>
              </a:rPr>
              <a:t>9-4</a:t>
            </a:r>
            <a:r>
              <a:rPr lang="zh-CN" altLang="zh-CN" sz="2600" dirty="0">
                <a:solidFill>
                  <a:schemeClr val="tx1"/>
                </a:solidFill>
                <a:latin typeface="+mn-ea"/>
              </a:rPr>
              <a:t>所示。</a:t>
            </a:r>
          </a:p>
        </p:txBody>
      </p:sp>
      <p:sp>
        <p:nvSpPr>
          <p:cNvPr id="8" name="副标题 1"/>
          <p:cNvSpPr txBox="1">
            <a:spLocks/>
          </p:cNvSpPr>
          <p:nvPr/>
        </p:nvSpPr>
        <p:spPr>
          <a:xfrm>
            <a:off x="2555776" y="6165304"/>
            <a:ext cx="5616624"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400" b="1" dirty="0" smtClean="0">
                <a:solidFill>
                  <a:srgbClr val="FF0000"/>
                </a:solidFill>
                <a:latin typeface="+mn-ea"/>
              </a:rPr>
              <a:t>表</a:t>
            </a:r>
            <a:r>
              <a:rPr lang="en-US" altLang="zh-CN" sz="2400" b="1" dirty="0" smtClean="0">
                <a:solidFill>
                  <a:srgbClr val="FF0000"/>
                </a:solidFill>
                <a:latin typeface="+mn-ea"/>
              </a:rPr>
              <a:t>9-4   </a:t>
            </a:r>
            <a:r>
              <a:rPr lang="zh-CN" altLang="zh-CN" sz="2400" dirty="0" smtClean="0">
                <a:solidFill>
                  <a:schemeClr val="tx1"/>
                </a:solidFill>
                <a:latin typeface="+mn-ea"/>
              </a:rPr>
              <a:t>观察</a:t>
            </a:r>
            <a:r>
              <a:rPr lang="zh-CN" altLang="zh-CN" sz="2400" dirty="0">
                <a:solidFill>
                  <a:schemeClr val="tx1"/>
                </a:solidFill>
                <a:latin typeface="+mn-ea"/>
              </a:rPr>
              <a:t>值和期望值频数对比分布表</a:t>
            </a:r>
          </a:p>
        </p:txBody>
      </p:sp>
      <p:sp>
        <p:nvSpPr>
          <p:cNvPr id="9" name="副标题 1"/>
          <p:cNvSpPr>
            <a:spLocks noGrp="1"/>
          </p:cNvSpPr>
          <p:nvPr>
            <p:ph type="subTitle" idx="1"/>
          </p:nvPr>
        </p:nvSpPr>
        <p:spPr>
          <a:xfrm>
            <a:off x="863588" y="1556792"/>
            <a:ext cx="7416824" cy="432048"/>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9.1.3 </a:t>
            </a:r>
            <a:r>
              <a:rPr lang="zh-CN" altLang="en-US" sz="3200" dirty="0" smtClean="0">
                <a:solidFill>
                  <a:schemeClr val="tx1"/>
                </a:solidFill>
                <a:latin typeface="+mn-ea"/>
              </a:rPr>
              <a:t>列联表的分布</a:t>
            </a:r>
            <a:endParaRPr lang="zh-CN" altLang="en-US" sz="3200" dirty="0">
              <a:solidFill>
                <a:schemeClr val="tx1"/>
              </a:solidFill>
              <a:latin typeface="+mn-ea"/>
            </a:endParaRPr>
          </a:p>
        </p:txBody>
      </p:sp>
      <p:graphicFrame>
        <p:nvGraphicFramePr>
          <p:cNvPr id="3" name="表格 2"/>
          <p:cNvGraphicFramePr>
            <a:graphicFrameLocks noGrp="1"/>
          </p:cNvGraphicFramePr>
          <p:nvPr>
            <p:extLst>
              <p:ext uri="{D42A27DB-BD31-4B8C-83A1-F6EECF244321}">
                <p14:modId xmlns:p14="http://schemas.microsoft.com/office/powerpoint/2010/main" val="2139463067"/>
              </p:ext>
            </p:extLst>
          </p:nvPr>
        </p:nvGraphicFramePr>
        <p:xfrm>
          <a:off x="539552" y="3440429"/>
          <a:ext cx="8280920" cy="2514600"/>
        </p:xfrm>
        <a:graphic>
          <a:graphicData uri="http://schemas.openxmlformats.org/drawingml/2006/table">
            <a:tbl>
              <a:tblPr firstRow="1" firstCol="1" lastRow="1" lastCol="1" bandRow="1" bandCol="1">
                <a:tableStyleId>{5C22544A-7EE6-4342-B048-85BDC9FD1C3A}</a:tableStyleId>
              </a:tblPr>
              <a:tblGrid>
                <a:gridCol w="2028933"/>
                <a:gridCol w="6251987"/>
              </a:tblGrid>
              <a:tr h="295153">
                <a:tc>
                  <a:txBody>
                    <a:bodyPr/>
                    <a:lstStyle/>
                    <a:p>
                      <a:pPr algn="just">
                        <a:lnSpc>
                          <a:spcPct val="150000"/>
                        </a:lnSpc>
                        <a:spcAft>
                          <a:spcPts val="0"/>
                        </a:spcAft>
                      </a:pPr>
                      <a:r>
                        <a:rPr lang="en-US" sz="1400" kern="100" dirty="0">
                          <a:solidFill>
                            <a:schemeClr val="tx1"/>
                          </a:solidFill>
                          <a:effectLst/>
                        </a:rPr>
                        <a:t> </a:t>
                      </a:r>
                      <a:endParaRPr lang="zh-CN" sz="1100" kern="100" dirty="0">
                        <a:solidFill>
                          <a:schemeClr val="tx1"/>
                        </a:solidFill>
                        <a:effectLst/>
                        <a:latin typeface="Times New Roman"/>
                        <a:ea typeface="宋体"/>
                      </a:endParaRPr>
                    </a:p>
                  </a:txBody>
                  <a:tcPr marL="68580" marR="68580" marT="0" marB="0">
                    <a:solidFill>
                      <a:schemeClr val="accent3"/>
                    </a:solidFill>
                  </a:tcPr>
                </a:tc>
                <a:tc>
                  <a:txBody>
                    <a:bodyPr/>
                    <a:lstStyle/>
                    <a:p>
                      <a:pPr algn="just">
                        <a:lnSpc>
                          <a:spcPct val="150000"/>
                        </a:lnSpc>
                        <a:spcAft>
                          <a:spcPts val="0"/>
                        </a:spcAft>
                      </a:pPr>
                      <a:r>
                        <a:rPr lang="zh-CN" sz="1400" kern="100" dirty="0">
                          <a:solidFill>
                            <a:schemeClr val="tx1"/>
                          </a:solidFill>
                          <a:effectLst/>
                          <a:latin typeface="+mn-ea"/>
                          <a:ea typeface="+mn-ea"/>
                        </a:rPr>
                        <a:t>一分公司</a:t>
                      </a:r>
                      <a:r>
                        <a:rPr lang="en-US" sz="1400" kern="100" dirty="0">
                          <a:solidFill>
                            <a:schemeClr val="tx1"/>
                          </a:solidFill>
                          <a:effectLst/>
                          <a:latin typeface="+mn-ea"/>
                          <a:ea typeface="+mn-ea"/>
                        </a:rPr>
                        <a:t>    </a:t>
                      </a:r>
                      <a:r>
                        <a:rPr lang="en-US" sz="1400" kern="100" dirty="0" smtClean="0">
                          <a:solidFill>
                            <a:schemeClr val="tx1"/>
                          </a:solidFill>
                          <a:effectLst/>
                          <a:latin typeface="+mn-ea"/>
                          <a:ea typeface="+mn-ea"/>
                        </a:rPr>
                        <a:t>                    </a:t>
                      </a:r>
                      <a:r>
                        <a:rPr lang="zh-CN" sz="1400" kern="100" dirty="0" smtClean="0">
                          <a:solidFill>
                            <a:schemeClr val="tx1"/>
                          </a:solidFill>
                          <a:effectLst/>
                          <a:latin typeface="+mn-ea"/>
                          <a:ea typeface="+mn-ea"/>
                        </a:rPr>
                        <a:t>二</a:t>
                      </a:r>
                      <a:r>
                        <a:rPr lang="zh-CN" sz="1400" kern="100" dirty="0">
                          <a:solidFill>
                            <a:schemeClr val="tx1"/>
                          </a:solidFill>
                          <a:effectLst/>
                          <a:latin typeface="+mn-ea"/>
                          <a:ea typeface="+mn-ea"/>
                        </a:rPr>
                        <a:t>分公司</a:t>
                      </a:r>
                      <a:r>
                        <a:rPr lang="en-US" sz="1400" kern="100" dirty="0">
                          <a:solidFill>
                            <a:schemeClr val="tx1"/>
                          </a:solidFill>
                          <a:effectLst/>
                          <a:latin typeface="+mn-ea"/>
                          <a:ea typeface="+mn-ea"/>
                        </a:rPr>
                        <a:t>   </a:t>
                      </a:r>
                      <a:r>
                        <a:rPr lang="en-US" sz="1400" kern="100" dirty="0" smtClean="0">
                          <a:solidFill>
                            <a:schemeClr val="tx1"/>
                          </a:solidFill>
                          <a:effectLst/>
                          <a:latin typeface="+mn-ea"/>
                          <a:ea typeface="+mn-ea"/>
                        </a:rPr>
                        <a:t>               </a:t>
                      </a:r>
                      <a:r>
                        <a:rPr lang="zh-CN" sz="1400" kern="100" dirty="0">
                          <a:solidFill>
                            <a:schemeClr val="tx1"/>
                          </a:solidFill>
                          <a:effectLst/>
                          <a:latin typeface="+mn-ea"/>
                          <a:ea typeface="+mn-ea"/>
                        </a:rPr>
                        <a:t>三分公司</a:t>
                      </a:r>
                      <a:r>
                        <a:rPr lang="en-US" sz="1400" kern="100" dirty="0">
                          <a:solidFill>
                            <a:schemeClr val="tx1"/>
                          </a:solidFill>
                          <a:effectLst/>
                          <a:latin typeface="+mn-ea"/>
                          <a:ea typeface="+mn-ea"/>
                        </a:rPr>
                        <a:t>     </a:t>
                      </a:r>
                      <a:r>
                        <a:rPr lang="en-US" sz="1400" kern="100" dirty="0" smtClean="0">
                          <a:solidFill>
                            <a:schemeClr val="tx1"/>
                          </a:solidFill>
                          <a:effectLst/>
                          <a:latin typeface="+mn-ea"/>
                          <a:ea typeface="+mn-ea"/>
                        </a:rPr>
                        <a:t>                </a:t>
                      </a:r>
                      <a:r>
                        <a:rPr lang="zh-CN" sz="1400" kern="100" dirty="0" smtClean="0">
                          <a:solidFill>
                            <a:schemeClr val="tx1"/>
                          </a:solidFill>
                          <a:effectLst/>
                          <a:latin typeface="+mn-ea"/>
                          <a:ea typeface="+mn-ea"/>
                        </a:rPr>
                        <a:t>四</a:t>
                      </a:r>
                      <a:r>
                        <a:rPr lang="zh-CN" sz="1400" kern="100" dirty="0">
                          <a:solidFill>
                            <a:schemeClr val="tx1"/>
                          </a:solidFill>
                          <a:effectLst/>
                          <a:latin typeface="+mn-ea"/>
                          <a:ea typeface="+mn-ea"/>
                        </a:rPr>
                        <a:t>分公司</a:t>
                      </a:r>
                      <a:endParaRPr lang="zh-CN" sz="1100" kern="100" dirty="0">
                        <a:solidFill>
                          <a:schemeClr val="tx1"/>
                        </a:solidFill>
                        <a:effectLst/>
                        <a:latin typeface="+mn-ea"/>
                        <a:ea typeface="+mn-ea"/>
                      </a:endParaRPr>
                    </a:p>
                  </a:txBody>
                  <a:tcPr marL="68580" marR="68580" marT="0" marB="0">
                    <a:solidFill>
                      <a:schemeClr val="accent3"/>
                    </a:solidFill>
                  </a:tcPr>
                </a:tc>
              </a:tr>
              <a:tr h="1036683">
                <a:tc>
                  <a:txBody>
                    <a:bodyPr/>
                    <a:lstStyle/>
                    <a:p>
                      <a:pPr algn="ctr">
                        <a:lnSpc>
                          <a:spcPct val="150000"/>
                        </a:lnSpc>
                        <a:spcAft>
                          <a:spcPts val="0"/>
                        </a:spcAft>
                      </a:pPr>
                      <a:r>
                        <a:rPr lang="zh-CN" sz="1600" kern="100" dirty="0">
                          <a:solidFill>
                            <a:schemeClr val="tx1"/>
                          </a:solidFill>
                          <a:effectLst/>
                        </a:rPr>
                        <a:t>赞成改革方案</a:t>
                      </a:r>
                      <a:endParaRPr lang="zh-CN" sz="1200" kern="100" dirty="0">
                        <a:solidFill>
                          <a:schemeClr val="tx1"/>
                        </a:solidFill>
                        <a:effectLst/>
                      </a:endParaRPr>
                    </a:p>
                    <a:p>
                      <a:pPr algn="ctr">
                        <a:lnSpc>
                          <a:spcPct val="150000"/>
                        </a:lnSpc>
                        <a:spcAft>
                          <a:spcPts val="0"/>
                        </a:spcAft>
                      </a:pPr>
                      <a:r>
                        <a:rPr lang="zh-CN" sz="1600" kern="100" dirty="0">
                          <a:solidFill>
                            <a:srgbClr val="FF0000"/>
                          </a:solidFill>
                          <a:effectLst/>
                        </a:rPr>
                        <a:t>观察值</a:t>
                      </a:r>
                      <a:endParaRPr lang="zh-CN" sz="1200" kern="100" dirty="0">
                        <a:solidFill>
                          <a:srgbClr val="FF0000"/>
                        </a:solidFill>
                        <a:effectLst/>
                      </a:endParaRPr>
                    </a:p>
                    <a:p>
                      <a:pPr algn="ctr">
                        <a:lnSpc>
                          <a:spcPct val="150000"/>
                        </a:lnSpc>
                        <a:spcAft>
                          <a:spcPts val="0"/>
                        </a:spcAft>
                      </a:pPr>
                      <a:r>
                        <a:rPr lang="zh-CN" sz="1600" kern="100" dirty="0">
                          <a:solidFill>
                            <a:srgbClr val="7030A0"/>
                          </a:solidFill>
                          <a:effectLst/>
                        </a:rPr>
                        <a:t>期望值</a:t>
                      </a:r>
                      <a:endParaRPr lang="zh-CN" sz="1200" kern="100" dirty="0">
                        <a:solidFill>
                          <a:srgbClr val="7030A0"/>
                        </a:solidFill>
                        <a:effectLst/>
                        <a:latin typeface="Times New Roman"/>
                        <a:ea typeface="宋体"/>
                      </a:endParaRPr>
                    </a:p>
                  </a:txBody>
                  <a:tcPr marL="68580" marR="68580" marT="0" marB="0">
                    <a:solidFill>
                      <a:schemeClr val="accent5">
                        <a:lumMod val="20000"/>
                        <a:lumOff val="80000"/>
                      </a:schemeClr>
                    </a:solidFill>
                  </a:tcPr>
                </a:tc>
                <a:tc>
                  <a:txBody>
                    <a:bodyPr/>
                    <a:lstStyle/>
                    <a:p>
                      <a:pPr algn="just">
                        <a:lnSpc>
                          <a:spcPct val="150000"/>
                        </a:lnSpc>
                        <a:spcAft>
                          <a:spcPts val="0"/>
                        </a:spcAft>
                      </a:pPr>
                      <a:r>
                        <a:rPr lang="en-US" sz="1400" kern="100" dirty="0">
                          <a:solidFill>
                            <a:schemeClr val="tx1"/>
                          </a:solidFill>
                          <a:effectLst/>
                        </a:rPr>
                        <a:t> </a:t>
                      </a:r>
                      <a:endParaRPr lang="zh-CN" sz="1100" kern="100" dirty="0">
                        <a:solidFill>
                          <a:schemeClr val="tx1"/>
                        </a:solidFill>
                        <a:effectLst/>
                      </a:endParaRPr>
                    </a:p>
                    <a:p>
                      <a:pPr indent="152400" algn="just">
                        <a:lnSpc>
                          <a:spcPct val="150000"/>
                        </a:lnSpc>
                        <a:spcAft>
                          <a:spcPts val="0"/>
                        </a:spcAft>
                      </a:pPr>
                      <a:r>
                        <a:rPr lang="en-US" sz="1600" kern="100" dirty="0" smtClean="0">
                          <a:solidFill>
                            <a:schemeClr val="tx1"/>
                          </a:solidFill>
                          <a:effectLst/>
                        </a:rPr>
                        <a:t>      68                               75                                   57                                 79</a:t>
                      </a:r>
                      <a:endParaRPr lang="zh-CN" sz="1200" kern="100" dirty="0">
                        <a:solidFill>
                          <a:schemeClr val="tx1"/>
                        </a:solidFill>
                        <a:effectLst/>
                      </a:endParaRPr>
                    </a:p>
                    <a:p>
                      <a:pPr indent="152400" algn="just">
                        <a:lnSpc>
                          <a:spcPct val="150000"/>
                        </a:lnSpc>
                        <a:spcAft>
                          <a:spcPts val="0"/>
                        </a:spcAft>
                      </a:pPr>
                      <a:r>
                        <a:rPr lang="en-US" sz="1600" kern="100" dirty="0" smtClean="0">
                          <a:solidFill>
                            <a:schemeClr val="tx1"/>
                          </a:solidFill>
                          <a:effectLst/>
                        </a:rPr>
                        <a:t>      66                               80                                  </a:t>
                      </a:r>
                      <a:r>
                        <a:rPr lang="en-US" sz="1600" kern="100" dirty="0">
                          <a:solidFill>
                            <a:schemeClr val="tx1"/>
                          </a:solidFill>
                          <a:effectLst/>
                        </a:rPr>
                        <a:t>60          </a:t>
                      </a:r>
                      <a:r>
                        <a:rPr lang="en-US" sz="1600" kern="100" dirty="0" smtClean="0">
                          <a:solidFill>
                            <a:schemeClr val="tx1"/>
                          </a:solidFill>
                          <a:effectLst/>
                        </a:rPr>
                        <a:t>                        73</a:t>
                      </a:r>
                      <a:endParaRPr lang="zh-CN" sz="1200" kern="100" dirty="0">
                        <a:solidFill>
                          <a:schemeClr val="tx1"/>
                        </a:solidFill>
                        <a:effectLst/>
                        <a:latin typeface="Times New Roman"/>
                        <a:ea typeface="宋体"/>
                      </a:endParaRPr>
                    </a:p>
                  </a:txBody>
                  <a:tcPr marL="68580" marR="68580" marT="0" marB="0">
                    <a:solidFill>
                      <a:schemeClr val="accent3">
                        <a:lumMod val="40000"/>
                        <a:lumOff val="60000"/>
                      </a:schemeClr>
                    </a:solidFill>
                  </a:tcPr>
                </a:tc>
              </a:tr>
              <a:tr h="885460">
                <a:tc>
                  <a:txBody>
                    <a:bodyPr/>
                    <a:lstStyle/>
                    <a:p>
                      <a:pPr algn="ctr">
                        <a:lnSpc>
                          <a:spcPct val="150000"/>
                        </a:lnSpc>
                        <a:spcAft>
                          <a:spcPts val="0"/>
                        </a:spcAft>
                      </a:pPr>
                      <a:r>
                        <a:rPr lang="zh-CN" sz="1600" kern="100" dirty="0">
                          <a:solidFill>
                            <a:schemeClr val="tx1"/>
                          </a:solidFill>
                          <a:effectLst/>
                        </a:rPr>
                        <a:t>反对改革方案</a:t>
                      </a:r>
                      <a:endParaRPr lang="zh-CN" sz="1200" kern="100" dirty="0">
                        <a:solidFill>
                          <a:schemeClr val="tx1"/>
                        </a:solidFill>
                        <a:effectLst/>
                      </a:endParaRPr>
                    </a:p>
                    <a:p>
                      <a:pPr algn="ctr">
                        <a:lnSpc>
                          <a:spcPct val="150000"/>
                        </a:lnSpc>
                        <a:spcAft>
                          <a:spcPts val="0"/>
                        </a:spcAft>
                      </a:pPr>
                      <a:r>
                        <a:rPr lang="zh-CN" sz="1600" kern="100" dirty="0">
                          <a:solidFill>
                            <a:srgbClr val="FF0000"/>
                          </a:solidFill>
                          <a:effectLst/>
                        </a:rPr>
                        <a:t>观察值</a:t>
                      </a:r>
                      <a:endParaRPr lang="zh-CN" sz="1200" kern="100" dirty="0">
                        <a:solidFill>
                          <a:srgbClr val="FF0000"/>
                        </a:solidFill>
                        <a:effectLst/>
                      </a:endParaRPr>
                    </a:p>
                    <a:p>
                      <a:pPr algn="ctr">
                        <a:lnSpc>
                          <a:spcPct val="150000"/>
                        </a:lnSpc>
                        <a:spcAft>
                          <a:spcPts val="0"/>
                        </a:spcAft>
                      </a:pPr>
                      <a:r>
                        <a:rPr lang="zh-CN" sz="1600" kern="100" dirty="0">
                          <a:solidFill>
                            <a:srgbClr val="7030A0"/>
                          </a:solidFill>
                          <a:effectLst/>
                        </a:rPr>
                        <a:t>期望值</a:t>
                      </a:r>
                      <a:endParaRPr lang="zh-CN" sz="1200" kern="100" dirty="0">
                        <a:solidFill>
                          <a:srgbClr val="7030A0"/>
                        </a:solidFill>
                        <a:effectLst/>
                        <a:latin typeface="Times New Roman"/>
                        <a:ea typeface="宋体"/>
                      </a:endParaRPr>
                    </a:p>
                  </a:txBody>
                  <a:tcPr marL="68580" marR="68580" marT="0" marB="0">
                    <a:solidFill>
                      <a:schemeClr val="accent5">
                        <a:lumMod val="20000"/>
                        <a:lumOff val="80000"/>
                      </a:schemeClr>
                    </a:solidFill>
                  </a:tcPr>
                </a:tc>
                <a:tc>
                  <a:txBody>
                    <a:bodyPr/>
                    <a:lstStyle/>
                    <a:p>
                      <a:pPr algn="just">
                        <a:lnSpc>
                          <a:spcPct val="150000"/>
                        </a:lnSpc>
                        <a:spcAft>
                          <a:spcPts val="0"/>
                        </a:spcAft>
                      </a:pPr>
                      <a:r>
                        <a:rPr lang="en-US" sz="1400" kern="100" dirty="0">
                          <a:solidFill>
                            <a:schemeClr val="tx1"/>
                          </a:solidFill>
                          <a:effectLst/>
                        </a:rPr>
                        <a:t> </a:t>
                      </a:r>
                      <a:endParaRPr lang="zh-CN" sz="1100" kern="100" dirty="0">
                        <a:solidFill>
                          <a:schemeClr val="tx1"/>
                        </a:solidFill>
                        <a:effectLst/>
                      </a:endParaRPr>
                    </a:p>
                    <a:p>
                      <a:pPr algn="just">
                        <a:lnSpc>
                          <a:spcPct val="150000"/>
                        </a:lnSpc>
                        <a:spcAft>
                          <a:spcPts val="0"/>
                        </a:spcAft>
                      </a:pPr>
                      <a:r>
                        <a:rPr lang="en-US" sz="1600" kern="100" dirty="0">
                          <a:solidFill>
                            <a:schemeClr val="tx1"/>
                          </a:solidFill>
                          <a:effectLst/>
                        </a:rPr>
                        <a:t> </a:t>
                      </a:r>
                      <a:r>
                        <a:rPr lang="en-US" sz="1600" kern="100" dirty="0" smtClean="0">
                          <a:solidFill>
                            <a:schemeClr val="tx1"/>
                          </a:solidFill>
                          <a:effectLst/>
                        </a:rPr>
                        <a:t>         32                              </a:t>
                      </a:r>
                      <a:r>
                        <a:rPr lang="en-US" sz="1600" kern="100" dirty="0">
                          <a:solidFill>
                            <a:schemeClr val="tx1"/>
                          </a:solidFill>
                          <a:effectLst/>
                        </a:rPr>
                        <a:t>45            </a:t>
                      </a:r>
                      <a:r>
                        <a:rPr lang="en-US" sz="1600" kern="100" dirty="0" smtClean="0">
                          <a:solidFill>
                            <a:schemeClr val="tx1"/>
                          </a:solidFill>
                          <a:effectLst/>
                        </a:rPr>
                        <a:t>                       33                                  31</a:t>
                      </a:r>
                      <a:endParaRPr lang="zh-CN" sz="1200" kern="100" dirty="0">
                        <a:solidFill>
                          <a:schemeClr val="tx1"/>
                        </a:solidFill>
                        <a:effectLst/>
                      </a:endParaRPr>
                    </a:p>
                    <a:p>
                      <a:pPr algn="just">
                        <a:lnSpc>
                          <a:spcPct val="150000"/>
                        </a:lnSpc>
                        <a:spcAft>
                          <a:spcPts val="0"/>
                        </a:spcAft>
                      </a:pPr>
                      <a:r>
                        <a:rPr lang="en-US" sz="1600" kern="100" dirty="0">
                          <a:solidFill>
                            <a:schemeClr val="tx1"/>
                          </a:solidFill>
                          <a:effectLst/>
                        </a:rPr>
                        <a:t>  </a:t>
                      </a:r>
                      <a:r>
                        <a:rPr lang="en-US" sz="1600" kern="100" dirty="0" smtClean="0">
                          <a:solidFill>
                            <a:schemeClr val="tx1"/>
                          </a:solidFill>
                          <a:effectLst/>
                        </a:rPr>
                        <a:t>        34                             40                                    30                                 37</a:t>
                      </a:r>
                      <a:endParaRPr lang="zh-CN" sz="1200" kern="100" dirty="0">
                        <a:solidFill>
                          <a:schemeClr val="tx1"/>
                        </a:solidFill>
                        <a:effectLst/>
                        <a:latin typeface="Times New Roman"/>
                        <a:ea typeface="宋体"/>
                      </a:endParaRPr>
                    </a:p>
                  </a:txBody>
                  <a:tcPr marL="68580" marR="68580" marT="0" marB="0">
                    <a:solidFill>
                      <a:schemeClr val="accent3">
                        <a:lumMod val="40000"/>
                        <a:lumOff val="60000"/>
                      </a:schemeClr>
                    </a:solidFill>
                  </a:tcPr>
                </a:tc>
              </a:tr>
            </a:tbl>
          </a:graphicData>
        </a:graphic>
      </p:graphicFrame>
    </p:spTree>
    <p:extLst>
      <p:ext uri="{BB962C8B-B14F-4D97-AF65-F5344CB8AC3E}">
        <p14:creationId xmlns:p14="http://schemas.microsoft.com/office/powerpoint/2010/main" val="4084832217"/>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2132856"/>
            <a:ext cx="7848872" cy="3450696"/>
          </a:xfrm>
        </p:spPr>
        <p:txBody>
          <a:bodyPr>
            <a:normAutofit/>
          </a:bodyPr>
          <a:lstStyle/>
          <a:p>
            <a:pPr marL="0" indent="0" algn="ctr">
              <a:buNone/>
            </a:pPr>
            <a:endParaRPr lang="en-US" altLang="zh-CN" sz="3600" dirty="0" smtClean="0">
              <a:solidFill>
                <a:schemeClr val="tx1"/>
              </a:solidFill>
            </a:endParaRPr>
          </a:p>
          <a:p>
            <a:pPr marL="0" indent="0" algn="ctr">
              <a:buNone/>
            </a:pPr>
            <a:endParaRPr lang="en-US" altLang="zh-CN" sz="3600" dirty="0">
              <a:solidFill>
                <a:schemeClr val="tx1"/>
              </a:solidFill>
            </a:endParaRPr>
          </a:p>
          <a:p>
            <a:pPr marL="0" indent="0" algn="ctr">
              <a:buNone/>
            </a:pPr>
            <a:r>
              <a:rPr lang="en-US" altLang="zh-CN" sz="4800" b="1" dirty="0" smtClean="0">
                <a:solidFill>
                  <a:schemeClr val="tx1"/>
                </a:solidFill>
              </a:rPr>
              <a:t>9.2</a:t>
            </a:r>
            <a:r>
              <a:rPr lang="en-US" altLang="zh-CN" sz="4400" dirty="0" smtClean="0">
                <a:solidFill>
                  <a:schemeClr val="tx1"/>
                </a:solidFill>
              </a:rPr>
              <a:t> </a:t>
            </a:r>
            <a:r>
              <a:rPr lang="zh-CN" altLang="en-US" sz="4400" dirty="0" smtClean="0">
                <a:solidFill>
                  <a:schemeClr val="tx1"/>
                </a:solidFill>
              </a:rPr>
              <a:t>拟合优度检验</a:t>
            </a:r>
            <a:endParaRPr lang="zh-CN" altLang="en-US" sz="3600" b="1" dirty="0">
              <a:solidFill>
                <a:schemeClr val="tx1"/>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080752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§9.2 </a:t>
            </a:r>
            <a:r>
              <a:rPr lang="zh-CN" altLang="en-US" sz="3200" b="1" dirty="0" smtClean="0">
                <a:solidFill>
                  <a:schemeClr val="tx1"/>
                </a:solidFill>
                <a:latin typeface="Garamond" pitchFamily="18" charset="0"/>
              </a:rPr>
              <a:t>拟合优度检验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539552" y="2348880"/>
            <a:ext cx="8064896" cy="504056"/>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这里</a:t>
            </a:r>
            <a:r>
              <a:rPr lang="zh-CN" altLang="zh-CN" sz="2600" dirty="0">
                <a:solidFill>
                  <a:schemeClr val="tx1"/>
                </a:solidFill>
                <a:latin typeface="+mn-ea"/>
              </a:rPr>
              <a:t>主要讨论</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统计量</a:t>
            </a:r>
            <a:r>
              <a:rPr lang="zh-CN" altLang="zh-CN" sz="2600" dirty="0">
                <a:solidFill>
                  <a:schemeClr val="tx1"/>
                </a:solidFill>
                <a:latin typeface="+mn-ea"/>
              </a:rPr>
              <a:t>的</a:t>
            </a:r>
            <a:r>
              <a:rPr lang="zh-CN" altLang="zh-CN" sz="2600" b="1" dirty="0" smtClean="0">
                <a:solidFill>
                  <a:srgbClr val="FF0000"/>
                </a:solidFill>
                <a:latin typeface="+mn-ea"/>
              </a:rPr>
              <a:t>应用</a:t>
            </a:r>
            <a:r>
              <a:rPr lang="zh-CN" altLang="en-US" sz="2600" b="1" dirty="0" smtClean="0">
                <a:solidFill>
                  <a:srgbClr val="FF0000"/>
                </a:solidFill>
                <a:latin typeface="+mn-ea"/>
              </a:rPr>
              <a:t>。</a:t>
            </a:r>
            <a:endParaRPr lang="zh-CN" altLang="zh-CN" sz="2600" b="1" dirty="0">
              <a:solidFill>
                <a:srgbClr val="FF0000"/>
              </a:solidFill>
              <a:latin typeface="+mn-ea"/>
            </a:endParaRPr>
          </a:p>
        </p:txBody>
      </p:sp>
      <p:sp>
        <p:nvSpPr>
          <p:cNvPr id="8" name="副标题 1"/>
          <p:cNvSpPr txBox="1">
            <a:spLocks/>
          </p:cNvSpPr>
          <p:nvPr/>
        </p:nvSpPr>
        <p:spPr>
          <a:xfrm>
            <a:off x="1907704" y="4725144"/>
            <a:ext cx="6408712"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400" dirty="0" smtClean="0">
                <a:solidFill>
                  <a:schemeClr val="tx1"/>
                </a:solidFill>
                <a:latin typeface="+mn-ea"/>
              </a:rPr>
              <a:t>                    =                                             </a:t>
            </a:r>
            <a:r>
              <a:rPr lang="zh-CN" altLang="en-US" sz="2400" dirty="0" smtClean="0">
                <a:solidFill>
                  <a:schemeClr val="tx1"/>
                </a:solidFill>
                <a:latin typeface="+mn-ea"/>
              </a:rPr>
              <a:t>（</a:t>
            </a:r>
            <a:r>
              <a:rPr lang="en-US" altLang="zh-CN" sz="2400" dirty="0" smtClean="0">
                <a:solidFill>
                  <a:schemeClr val="tx1"/>
                </a:solidFill>
                <a:latin typeface="+mn-ea"/>
              </a:rPr>
              <a:t>9.1</a:t>
            </a:r>
            <a:r>
              <a:rPr lang="zh-CN" altLang="en-US" sz="2400" dirty="0" smtClean="0">
                <a:solidFill>
                  <a:schemeClr val="tx1"/>
                </a:solidFill>
                <a:latin typeface="+mn-ea"/>
              </a:rPr>
              <a:t>式）</a:t>
            </a:r>
            <a:endParaRPr lang="zh-CN" altLang="zh-CN" sz="2400" dirty="0">
              <a:solidFill>
                <a:schemeClr val="tx1"/>
              </a:solidFill>
              <a:latin typeface="+mn-ea"/>
            </a:endParaRPr>
          </a:p>
        </p:txBody>
      </p:sp>
      <p:sp>
        <p:nvSpPr>
          <p:cNvPr id="9" name="副标题 1"/>
          <p:cNvSpPr>
            <a:spLocks noGrp="1"/>
          </p:cNvSpPr>
          <p:nvPr>
            <p:ph type="subTitle" idx="1"/>
          </p:nvPr>
        </p:nvSpPr>
        <p:spPr>
          <a:xfrm>
            <a:off x="863588" y="1556792"/>
            <a:ext cx="7416824" cy="432048"/>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9.2.1        </a:t>
            </a:r>
            <a:r>
              <a:rPr lang="zh-CN" altLang="en-US" sz="3200" dirty="0" smtClean="0">
                <a:solidFill>
                  <a:schemeClr val="tx1"/>
                </a:solidFill>
                <a:latin typeface="+mn-ea"/>
              </a:rPr>
              <a:t>统计量</a:t>
            </a:r>
            <a:endParaRPr lang="zh-CN" altLang="en-US" sz="3200" dirty="0">
              <a:solidFill>
                <a:schemeClr val="tx1"/>
              </a:solidFill>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2452514297"/>
              </p:ext>
            </p:extLst>
          </p:nvPr>
        </p:nvGraphicFramePr>
        <p:xfrm>
          <a:off x="2577456" y="1628800"/>
          <a:ext cx="663866" cy="439071"/>
        </p:xfrm>
        <a:graphic>
          <a:graphicData uri="http://schemas.openxmlformats.org/presentationml/2006/ole">
            <mc:AlternateContent xmlns:mc="http://schemas.openxmlformats.org/markup-compatibility/2006">
              <mc:Choice xmlns:v="urn:schemas-microsoft-com:vml" Requires="v">
                <p:oleObj spid="_x0000_s4280" name="Equation" r:id="rId3" imgW="215713" imgH="241091" progId="Equation.DSMT4">
                  <p:embed/>
                </p:oleObj>
              </mc:Choice>
              <mc:Fallback>
                <p:oleObj name="Equation" r:id="rId3" imgW="215713" imgH="241091"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7456" y="1628800"/>
                        <a:ext cx="663866" cy="439071"/>
                      </a:xfrm>
                      <a:prstGeom prst="rect">
                        <a:avLst/>
                      </a:prstGeom>
                      <a:noFill/>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3197560285"/>
              </p:ext>
            </p:extLst>
          </p:nvPr>
        </p:nvGraphicFramePr>
        <p:xfrm>
          <a:off x="3347864" y="2348880"/>
          <a:ext cx="663575" cy="439738"/>
        </p:xfrm>
        <a:graphic>
          <a:graphicData uri="http://schemas.openxmlformats.org/presentationml/2006/ole">
            <mc:AlternateContent xmlns:mc="http://schemas.openxmlformats.org/markup-compatibility/2006">
              <mc:Choice xmlns:v="urn:schemas-microsoft-com:vml" Requires="v">
                <p:oleObj spid="_x0000_s4281" name="Equation" r:id="rId5" imgW="215713" imgH="241091" progId="Equation.DSMT4">
                  <p:embed/>
                </p:oleObj>
              </mc:Choice>
              <mc:Fallback>
                <p:oleObj name="Equation" r:id="rId5" imgW="215713" imgH="241091" progId="Equation.DSMT4">
                  <p:embed/>
                  <p:pic>
                    <p:nvPicPr>
                      <p:cNvPr id="0" name="对象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2348880"/>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副标题 1"/>
          <p:cNvSpPr txBox="1">
            <a:spLocks/>
          </p:cNvSpPr>
          <p:nvPr/>
        </p:nvSpPr>
        <p:spPr>
          <a:xfrm>
            <a:off x="539552" y="2898912"/>
            <a:ext cx="8064896" cy="1466191"/>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en-US" altLang="zh-CN" sz="2600" dirty="0" err="1" smtClean="0">
                <a:solidFill>
                  <a:schemeClr val="tx1"/>
                </a:solidFill>
                <a:latin typeface="+mn-ea"/>
              </a:rPr>
              <a:t>可以用于变量间</a:t>
            </a:r>
            <a:r>
              <a:rPr lang="en-US" altLang="zh-CN" sz="2600" b="1" dirty="0" err="1" smtClean="0">
                <a:solidFill>
                  <a:srgbClr val="FF0000"/>
                </a:solidFill>
                <a:latin typeface="+mn-ea"/>
              </a:rPr>
              <a:t>拟合优度检验</a:t>
            </a:r>
            <a:r>
              <a:rPr lang="en-US" altLang="zh-CN" sz="2600" dirty="0" err="1" smtClean="0">
                <a:solidFill>
                  <a:schemeClr val="tx1"/>
                </a:solidFill>
                <a:latin typeface="+mn-ea"/>
              </a:rPr>
              <a:t>和</a:t>
            </a:r>
            <a:r>
              <a:rPr lang="en-US" altLang="zh-CN" sz="2600" b="1" dirty="0" err="1" smtClean="0">
                <a:solidFill>
                  <a:srgbClr val="FF0000"/>
                </a:solidFill>
                <a:latin typeface="+mn-ea"/>
              </a:rPr>
              <a:t>独立性检验</a:t>
            </a:r>
            <a:r>
              <a:rPr lang="en-US" altLang="zh-CN" sz="2600" dirty="0" err="1">
                <a:solidFill>
                  <a:schemeClr val="tx1"/>
                </a:solidFill>
                <a:latin typeface="+mn-ea"/>
              </a:rPr>
              <a:t>，可以用于测定两个分类变量之间的相关程度。若用</a:t>
            </a:r>
            <a:r>
              <a:rPr lang="en-US" altLang="zh-CN" sz="2600" dirty="0">
                <a:solidFill>
                  <a:schemeClr val="tx1"/>
                </a:solidFill>
                <a:latin typeface="+mn-ea"/>
              </a:rPr>
              <a:t> </a:t>
            </a:r>
            <a:r>
              <a:rPr lang="en-US" altLang="zh-CN" sz="2600" dirty="0" smtClean="0">
                <a:solidFill>
                  <a:schemeClr val="tx1"/>
                </a:solidFill>
                <a:latin typeface="+mn-ea"/>
              </a:rPr>
              <a:t>     </a:t>
            </a:r>
            <a:r>
              <a:rPr lang="en-US" altLang="zh-CN" sz="2600" dirty="0" err="1" smtClean="0">
                <a:solidFill>
                  <a:schemeClr val="tx1"/>
                </a:solidFill>
                <a:latin typeface="+mn-ea"/>
              </a:rPr>
              <a:t>表示观察值频数</a:t>
            </a:r>
            <a:r>
              <a:rPr lang="en-US" altLang="zh-CN" sz="2600" dirty="0" err="1">
                <a:solidFill>
                  <a:schemeClr val="tx1"/>
                </a:solidFill>
                <a:latin typeface="+mn-ea"/>
              </a:rPr>
              <a:t>，用</a:t>
            </a:r>
            <a:r>
              <a:rPr lang="en-US" altLang="zh-CN" sz="2600" dirty="0">
                <a:solidFill>
                  <a:schemeClr val="tx1"/>
                </a:solidFill>
                <a:latin typeface="+mn-ea"/>
              </a:rPr>
              <a:t> </a:t>
            </a:r>
            <a:r>
              <a:rPr lang="en-US" altLang="zh-CN" sz="2600" dirty="0" smtClean="0">
                <a:solidFill>
                  <a:schemeClr val="tx1"/>
                </a:solidFill>
                <a:latin typeface="+mn-ea"/>
              </a:rPr>
              <a:t>     </a:t>
            </a:r>
            <a:r>
              <a:rPr lang="en-US" altLang="zh-CN" sz="2600" dirty="0" err="1" smtClean="0">
                <a:solidFill>
                  <a:schemeClr val="tx1"/>
                </a:solidFill>
                <a:latin typeface="+mn-ea"/>
              </a:rPr>
              <a:t>表示期望值频数</a:t>
            </a:r>
            <a:r>
              <a:rPr lang="en-US" altLang="zh-CN" sz="2600" dirty="0" err="1">
                <a:solidFill>
                  <a:schemeClr val="tx1"/>
                </a:solidFill>
                <a:latin typeface="+mn-ea"/>
              </a:rPr>
              <a:t>，则</a:t>
            </a:r>
            <a:r>
              <a:rPr lang="en-US" altLang="zh-CN" sz="2600" dirty="0">
                <a:solidFill>
                  <a:schemeClr val="tx1"/>
                </a:solidFill>
                <a:latin typeface="+mn-ea"/>
              </a:rPr>
              <a:t> </a:t>
            </a:r>
            <a:r>
              <a:rPr lang="en-US" altLang="zh-CN" sz="2600" dirty="0" smtClean="0">
                <a:solidFill>
                  <a:schemeClr val="tx1"/>
                </a:solidFill>
                <a:latin typeface="+mn-ea"/>
              </a:rPr>
              <a:t>      </a:t>
            </a:r>
            <a:r>
              <a:rPr lang="en-US" altLang="zh-CN" sz="2600" dirty="0" err="1" smtClean="0">
                <a:solidFill>
                  <a:schemeClr val="tx1"/>
                </a:solidFill>
                <a:latin typeface="+mn-ea"/>
              </a:rPr>
              <a:t>统计量可以写为</a:t>
            </a:r>
            <a:r>
              <a:rPr lang="en-US" altLang="zh-CN" sz="2600" dirty="0">
                <a:solidFill>
                  <a:schemeClr val="tx1"/>
                </a:solidFill>
                <a:latin typeface="+mn-ea"/>
              </a:rPr>
              <a:t>：</a:t>
            </a:r>
          </a:p>
          <a:p>
            <a:pPr algn="l"/>
            <a:r>
              <a:rPr lang="en-US" altLang="zh-CN" sz="2600" dirty="0" smtClean="0">
                <a:solidFill>
                  <a:schemeClr val="tx1"/>
                </a:solidFill>
                <a:latin typeface="+mn-ea"/>
              </a:rPr>
              <a:t>  </a:t>
            </a:r>
            <a:endParaRPr lang="zh-CN" altLang="zh-CN" sz="2600" dirty="0">
              <a:solidFill>
                <a:schemeClr val="tx1"/>
              </a:solidFill>
              <a:latin typeface="+mn-ea"/>
            </a:endParaRPr>
          </a:p>
        </p:txBody>
      </p:sp>
      <p:sp>
        <p:nvSpPr>
          <p:cNvPr id="12" name="副标题 1"/>
          <p:cNvSpPr txBox="1">
            <a:spLocks/>
          </p:cNvSpPr>
          <p:nvPr/>
        </p:nvSpPr>
        <p:spPr>
          <a:xfrm>
            <a:off x="755576" y="5445224"/>
            <a:ext cx="5760640"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b="1" dirty="0">
                <a:solidFill>
                  <a:srgbClr val="FF0000"/>
                </a:solidFill>
                <a:latin typeface="+mn-ea"/>
              </a:rPr>
              <a:t>计算</a:t>
            </a:r>
            <a:r>
              <a:rPr lang="zh-CN" altLang="en-US" sz="2600" b="1" dirty="0" smtClean="0">
                <a:solidFill>
                  <a:srgbClr val="FF0000"/>
                </a:solidFill>
                <a:latin typeface="+mn-ea"/>
              </a:rPr>
              <a:t>步骤见书本。</a:t>
            </a:r>
            <a:endParaRPr lang="zh-CN" altLang="zh-CN" sz="2600" b="1" dirty="0">
              <a:solidFill>
                <a:srgbClr val="FF0000"/>
              </a:solidFill>
              <a:latin typeface="+mn-ea"/>
            </a:endParaRPr>
          </a:p>
        </p:txBody>
      </p:sp>
      <p:graphicFrame>
        <p:nvGraphicFramePr>
          <p:cNvPr id="13" name="对象 12"/>
          <p:cNvGraphicFramePr>
            <a:graphicFrameLocks noChangeAspect="1"/>
          </p:cNvGraphicFramePr>
          <p:nvPr>
            <p:extLst>
              <p:ext uri="{D42A27DB-BD31-4B8C-83A1-F6EECF244321}">
                <p14:modId xmlns:p14="http://schemas.microsoft.com/office/powerpoint/2010/main" val="1886487359"/>
              </p:ext>
            </p:extLst>
          </p:nvPr>
        </p:nvGraphicFramePr>
        <p:xfrm>
          <a:off x="1403648" y="2917254"/>
          <a:ext cx="663575" cy="439738"/>
        </p:xfrm>
        <a:graphic>
          <a:graphicData uri="http://schemas.openxmlformats.org/presentationml/2006/ole">
            <mc:AlternateContent xmlns:mc="http://schemas.openxmlformats.org/markup-compatibility/2006">
              <mc:Choice xmlns:v="urn:schemas-microsoft-com:vml" Requires="v">
                <p:oleObj spid="_x0000_s4282" name="Equation" r:id="rId6" imgW="215713" imgH="241091" progId="Equation.DSMT4">
                  <p:embed/>
                </p:oleObj>
              </mc:Choice>
              <mc:Fallback>
                <p:oleObj name="Equation" r:id="rId6" imgW="215713" imgH="241091" progId="Equation.DSMT4">
                  <p:embed/>
                  <p:pic>
                    <p:nvPicPr>
                      <p:cNvPr id="0" name="对象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2917254"/>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3989462571"/>
              </p:ext>
            </p:extLst>
          </p:nvPr>
        </p:nvGraphicFramePr>
        <p:xfrm>
          <a:off x="7956376" y="3304872"/>
          <a:ext cx="432048" cy="372616"/>
        </p:xfrm>
        <a:graphic>
          <a:graphicData uri="http://schemas.openxmlformats.org/presentationml/2006/ole">
            <mc:AlternateContent xmlns:mc="http://schemas.openxmlformats.org/markup-compatibility/2006">
              <mc:Choice xmlns:v="urn:schemas-microsoft-com:vml" Requires="v">
                <p:oleObj spid="_x0000_s4283" name="Equation" r:id="rId7" imgW="177646" imgH="228402" progId="Equation.DSMT4">
                  <p:embed/>
                </p:oleObj>
              </mc:Choice>
              <mc:Fallback>
                <p:oleObj name="Equation" r:id="rId7" imgW="177646" imgH="228402"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56376" y="3304872"/>
                        <a:ext cx="432048" cy="372616"/>
                      </a:xfrm>
                      <a:prstGeom prst="rect">
                        <a:avLst/>
                      </a:prstGeom>
                      <a:noFill/>
                    </p:spPr>
                  </p:pic>
                </p:oleObj>
              </mc:Fallback>
            </mc:AlternateContent>
          </a:graphicData>
        </a:graphic>
      </p:graphicFrame>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727241075"/>
              </p:ext>
            </p:extLst>
          </p:nvPr>
        </p:nvGraphicFramePr>
        <p:xfrm>
          <a:off x="3635896" y="3731890"/>
          <a:ext cx="506931" cy="402332"/>
        </p:xfrm>
        <a:graphic>
          <a:graphicData uri="http://schemas.openxmlformats.org/presentationml/2006/ole">
            <mc:AlternateContent xmlns:mc="http://schemas.openxmlformats.org/markup-compatibility/2006">
              <mc:Choice xmlns:v="urn:schemas-microsoft-com:vml" Requires="v">
                <p:oleObj spid="_x0000_s4284" name="Equation" r:id="rId9" imgW="177646" imgH="228402" progId="Equation.DSMT4">
                  <p:embed/>
                </p:oleObj>
              </mc:Choice>
              <mc:Fallback>
                <p:oleObj name="Equation" r:id="rId9" imgW="177646" imgH="228402"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35896" y="3731890"/>
                        <a:ext cx="506931" cy="402332"/>
                      </a:xfrm>
                      <a:prstGeom prst="rect">
                        <a:avLst/>
                      </a:prstGeom>
                      <a:noFill/>
                    </p:spPr>
                  </p:pic>
                </p:oleObj>
              </mc:Fallback>
            </mc:AlternateContent>
          </a:graphicData>
        </a:graphic>
      </p:graphicFrame>
      <p:graphicFrame>
        <p:nvGraphicFramePr>
          <p:cNvPr id="18" name="对象 17"/>
          <p:cNvGraphicFramePr>
            <a:graphicFrameLocks noChangeAspect="1"/>
          </p:cNvGraphicFramePr>
          <p:nvPr>
            <p:extLst>
              <p:ext uri="{D42A27DB-BD31-4B8C-83A1-F6EECF244321}">
                <p14:modId xmlns:p14="http://schemas.microsoft.com/office/powerpoint/2010/main" val="28126691"/>
              </p:ext>
            </p:extLst>
          </p:nvPr>
        </p:nvGraphicFramePr>
        <p:xfrm>
          <a:off x="7092280" y="3713187"/>
          <a:ext cx="663575" cy="439738"/>
        </p:xfrm>
        <a:graphic>
          <a:graphicData uri="http://schemas.openxmlformats.org/presentationml/2006/ole">
            <mc:AlternateContent xmlns:mc="http://schemas.openxmlformats.org/markup-compatibility/2006">
              <mc:Choice xmlns:v="urn:schemas-microsoft-com:vml" Requires="v">
                <p:oleObj spid="_x0000_s4285" name="Equation" r:id="rId11" imgW="215713" imgH="241091" progId="Equation.DSMT4">
                  <p:embed/>
                </p:oleObj>
              </mc:Choice>
              <mc:Fallback>
                <p:oleObj name="Equation" r:id="rId11" imgW="215713" imgH="241091" progId="Equation.DSMT4">
                  <p:embed/>
                  <p:pic>
                    <p:nvPicPr>
                      <p:cNvPr id="0" name="对象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280" y="3713187"/>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 name="对象 23"/>
          <p:cNvGraphicFramePr>
            <a:graphicFrameLocks noChangeAspect="1"/>
          </p:cNvGraphicFramePr>
          <p:nvPr>
            <p:extLst>
              <p:ext uri="{D42A27DB-BD31-4B8C-83A1-F6EECF244321}">
                <p14:modId xmlns:p14="http://schemas.microsoft.com/office/powerpoint/2010/main" val="1970340417"/>
              </p:ext>
            </p:extLst>
          </p:nvPr>
        </p:nvGraphicFramePr>
        <p:xfrm>
          <a:off x="2843808" y="4725144"/>
          <a:ext cx="663575" cy="439737"/>
        </p:xfrm>
        <a:graphic>
          <a:graphicData uri="http://schemas.openxmlformats.org/presentationml/2006/ole">
            <mc:AlternateContent xmlns:mc="http://schemas.openxmlformats.org/markup-compatibility/2006">
              <mc:Choice xmlns:v="urn:schemas-microsoft-com:vml" Requires="v">
                <p:oleObj spid="_x0000_s4286" name="Equation" r:id="rId12" imgW="215713" imgH="241091" progId="Equation.DSMT4">
                  <p:embed/>
                </p:oleObj>
              </mc:Choice>
              <mc:Fallback>
                <p:oleObj name="Equation" r:id="rId12" imgW="215713" imgH="241091" progId="Equation.DSMT4">
                  <p:embed/>
                  <p:pic>
                    <p:nvPicPr>
                      <p:cNvPr id="0" name="对象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4725144"/>
                        <a:ext cx="663575"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6" name="对象 25"/>
          <p:cNvGraphicFramePr>
            <a:graphicFrameLocks noChangeAspect="1"/>
          </p:cNvGraphicFramePr>
          <p:nvPr>
            <p:extLst>
              <p:ext uri="{D42A27DB-BD31-4B8C-83A1-F6EECF244321}">
                <p14:modId xmlns:p14="http://schemas.microsoft.com/office/powerpoint/2010/main" val="2390823550"/>
              </p:ext>
            </p:extLst>
          </p:nvPr>
        </p:nvGraphicFramePr>
        <p:xfrm>
          <a:off x="3941930" y="4581129"/>
          <a:ext cx="1260140" cy="720079"/>
        </p:xfrm>
        <a:graphic>
          <a:graphicData uri="http://schemas.openxmlformats.org/presentationml/2006/ole">
            <mc:AlternateContent xmlns:mc="http://schemas.openxmlformats.org/markup-compatibility/2006">
              <mc:Choice xmlns:v="urn:schemas-microsoft-com:vml" Requires="v">
                <p:oleObj spid="_x0000_s4287" name="Equation" r:id="rId13" imgW="888614" imgH="482391" progId="Equation.DSMT4">
                  <p:embed/>
                </p:oleObj>
              </mc:Choice>
              <mc:Fallback>
                <p:oleObj name="Equation" r:id="rId13" imgW="888614" imgH="482391" progId="Equation.DSMT4">
                  <p:embed/>
                  <p:pic>
                    <p:nvPicPr>
                      <p:cNvPr id="0" name="Object 2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41930" y="4581129"/>
                        <a:ext cx="1260140" cy="720079"/>
                      </a:xfrm>
                      <a:prstGeom prst="rect">
                        <a:avLst/>
                      </a:prstGeom>
                      <a:noFill/>
                    </p:spPr>
                  </p:pic>
                </p:oleObj>
              </mc:Fallback>
            </mc:AlternateContent>
          </a:graphicData>
        </a:graphic>
      </p:graphicFrame>
    </p:spTree>
    <p:extLst>
      <p:ext uri="{BB962C8B-B14F-4D97-AF65-F5344CB8AC3E}">
        <p14:creationId xmlns:p14="http://schemas.microsoft.com/office/powerpoint/2010/main" val="2366739855"/>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par>
                                <p:cTn id="18" presetID="16" presetClass="entr" presetSubtype="21"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arn(inVertical)">
                                      <p:cBhvr>
                                        <p:cTn id="20" dur="500"/>
                                        <p:tgtEl>
                                          <p:spTgt spid="13"/>
                                        </p:tgtEl>
                                      </p:cBhvr>
                                    </p:animEffect>
                                  </p:childTnLst>
                                </p:cTn>
                              </p:par>
                              <p:par>
                                <p:cTn id="21" presetID="16" presetClass="entr" presetSubtype="21"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inVertical)">
                                      <p:cBhvr>
                                        <p:cTn id="23" dur="500"/>
                                        <p:tgtEl>
                                          <p:spTgt spid="17"/>
                                        </p:tgtEl>
                                      </p:cBhvr>
                                    </p:animEffect>
                                  </p:childTnLst>
                                </p:cTn>
                              </p:par>
                              <p:par>
                                <p:cTn id="24" presetID="16" presetClass="entr" presetSubtype="21"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inVertical)">
                                      <p:cBhvr>
                                        <p:cTn id="26" dur="500"/>
                                        <p:tgtEl>
                                          <p:spTgt spid="18"/>
                                        </p:tgtEl>
                                      </p:cBhvr>
                                    </p:animEffect>
                                  </p:childTnLst>
                                </p:cTn>
                              </p:par>
                              <p:par>
                                <p:cTn id="27" presetID="16" presetClass="entr" presetSubtype="21"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45" presetClass="entr" presetSubtype="0" fill="hold"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2000"/>
                                        <p:tgtEl>
                                          <p:spTgt spid="24"/>
                                        </p:tgtEl>
                                      </p:cBhvr>
                                    </p:animEffect>
                                    <p:anim calcmode="lin" valueType="num">
                                      <p:cBhvr>
                                        <p:cTn id="35" dur="2000" fill="hold"/>
                                        <p:tgtEl>
                                          <p:spTgt spid="24"/>
                                        </p:tgtEl>
                                        <p:attrNameLst>
                                          <p:attrName>ppt_w</p:attrName>
                                        </p:attrNameLst>
                                      </p:cBhvr>
                                      <p:tavLst>
                                        <p:tav tm="0" fmla="#ppt_w*sin(2.5*pi*$)">
                                          <p:val>
                                            <p:fltVal val="0"/>
                                          </p:val>
                                        </p:tav>
                                        <p:tav tm="100000">
                                          <p:val>
                                            <p:fltVal val="1"/>
                                          </p:val>
                                        </p:tav>
                                      </p:tavLst>
                                    </p:anim>
                                    <p:anim calcmode="lin" valueType="num">
                                      <p:cBhvr>
                                        <p:cTn id="36" dur="2000" fill="hold"/>
                                        <p:tgtEl>
                                          <p:spTgt spid="24"/>
                                        </p:tgtEl>
                                        <p:attrNameLst>
                                          <p:attrName>ppt_h</p:attrName>
                                        </p:attrNameLst>
                                      </p:cBhvr>
                                      <p:tavLst>
                                        <p:tav tm="0">
                                          <p:val>
                                            <p:strVal val="#ppt_h"/>
                                          </p:val>
                                        </p:tav>
                                        <p:tav tm="100000">
                                          <p:val>
                                            <p:strVal val="#ppt_h"/>
                                          </p:val>
                                        </p:tav>
                                      </p:tavLst>
                                    </p:anim>
                                  </p:childTnLst>
                                </p:cTn>
                              </p:par>
                              <p:par>
                                <p:cTn id="37" presetID="45" presetClass="entr" presetSubtype="0"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2000"/>
                                        <p:tgtEl>
                                          <p:spTgt spid="26"/>
                                        </p:tgtEl>
                                      </p:cBhvr>
                                    </p:animEffect>
                                    <p:anim calcmode="lin" valueType="num">
                                      <p:cBhvr>
                                        <p:cTn id="40" dur="2000" fill="hold"/>
                                        <p:tgtEl>
                                          <p:spTgt spid="26"/>
                                        </p:tgtEl>
                                        <p:attrNameLst>
                                          <p:attrName>ppt_w</p:attrName>
                                        </p:attrNameLst>
                                      </p:cBhvr>
                                      <p:tavLst>
                                        <p:tav tm="0" fmla="#ppt_w*sin(2.5*pi*$)">
                                          <p:val>
                                            <p:fltVal val="0"/>
                                          </p:val>
                                        </p:tav>
                                        <p:tav tm="100000">
                                          <p:val>
                                            <p:fltVal val="1"/>
                                          </p:val>
                                        </p:tav>
                                      </p:tavLst>
                                    </p:anim>
                                    <p:anim calcmode="lin" valueType="num">
                                      <p:cBhvr>
                                        <p:cTn id="41" dur="2000" fill="hold"/>
                                        <p:tgtEl>
                                          <p:spTgt spid="26"/>
                                        </p:tgtEl>
                                        <p:attrNameLst>
                                          <p:attrName>ppt_h</p:attrName>
                                        </p:attrNameLst>
                                      </p:cBhvr>
                                      <p:tavLst>
                                        <p:tav tm="0">
                                          <p:val>
                                            <p:strVal val="#ppt_h"/>
                                          </p:val>
                                        </p:tav>
                                        <p:tav tm="100000">
                                          <p:val>
                                            <p:strVal val="#ppt_h"/>
                                          </p:val>
                                        </p:tav>
                                      </p:tavLst>
                                    </p:anim>
                                  </p:childTnLst>
                                </p:cTn>
                              </p:par>
                              <p:par>
                                <p:cTn id="42" presetID="45" presetClass="entr" presetSubtype="0"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2000"/>
                                        <p:tgtEl>
                                          <p:spTgt spid="8"/>
                                        </p:tgtEl>
                                      </p:cBhvr>
                                    </p:animEffect>
                                    <p:anim calcmode="lin" valueType="num">
                                      <p:cBhvr>
                                        <p:cTn id="45" dur="2000" fill="hold"/>
                                        <p:tgtEl>
                                          <p:spTgt spid="8"/>
                                        </p:tgtEl>
                                        <p:attrNameLst>
                                          <p:attrName>ppt_w</p:attrName>
                                        </p:attrNameLst>
                                      </p:cBhvr>
                                      <p:tavLst>
                                        <p:tav tm="0" fmla="#ppt_w*sin(2.5*pi*$)">
                                          <p:val>
                                            <p:fltVal val="0"/>
                                          </p:val>
                                        </p:tav>
                                        <p:tav tm="100000">
                                          <p:val>
                                            <p:fltVal val="1"/>
                                          </p:val>
                                        </p:tav>
                                      </p:tavLst>
                                    </p:anim>
                                    <p:anim calcmode="lin" valueType="num">
                                      <p:cBhvr>
                                        <p:cTn id="46"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anim calcmode="lin" valueType="num">
                                      <p:cBhvr>
                                        <p:cTn id="52" dur="1000" fill="hold"/>
                                        <p:tgtEl>
                                          <p:spTgt spid="12"/>
                                        </p:tgtEl>
                                        <p:attrNameLst>
                                          <p:attrName>ppt_x</p:attrName>
                                        </p:attrNameLst>
                                      </p:cBhvr>
                                      <p:tavLst>
                                        <p:tav tm="0">
                                          <p:val>
                                            <p:strVal val="#ppt_x"/>
                                          </p:val>
                                        </p:tav>
                                        <p:tav tm="100000">
                                          <p:val>
                                            <p:strVal val="#ppt_x"/>
                                          </p:val>
                                        </p:tav>
                                      </p:tavLst>
                                    </p:anim>
                                    <p:anim calcmode="lin" valueType="num">
                                      <p:cBhvr>
                                        <p:cTn id="5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§9.2 </a:t>
            </a:r>
            <a:r>
              <a:rPr lang="zh-CN" altLang="en-US" sz="3200" b="1" dirty="0" smtClean="0">
                <a:solidFill>
                  <a:schemeClr val="tx1"/>
                </a:solidFill>
                <a:latin typeface="Garamond" pitchFamily="18" charset="0"/>
              </a:rPr>
              <a:t>拟合优度检验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505508" y="2123864"/>
            <a:ext cx="8064896" cy="504056"/>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en-US" altLang="zh-CN" sz="2600" dirty="0" smtClean="0">
                <a:solidFill>
                  <a:schemeClr val="tx1"/>
                </a:solidFill>
                <a:latin typeface="+mn-ea"/>
              </a:rPr>
              <a:t>       </a:t>
            </a:r>
            <a:r>
              <a:rPr lang="zh-CN" altLang="zh-CN" sz="2800" dirty="0" smtClean="0">
                <a:solidFill>
                  <a:schemeClr val="tx1"/>
                </a:solidFill>
                <a:latin typeface="+mn-ea"/>
              </a:rPr>
              <a:t>统计量</a:t>
            </a:r>
            <a:r>
              <a:rPr lang="zh-CN" altLang="zh-CN" sz="2800" dirty="0" smtClean="0">
                <a:solidFill>
                  <a:schemeClr val="tx1"/>
                </a:solidFill>
                <a:latin typeface="+mn-ea"/>
              </a:rPr>
              <a:t>的</a:t>
            </a:r>
            <a:r>
              <a:rPr lang="zh-CN" altLang="en-US" sz="2800" b="1" dirty="0">
                <a:solidFill>
                  <a:srgbClr val="FF0000"/>
                </a:solidFill>
                <a:latin typeface="+mn-ea"/>
              </a:rPr>
              <a:t>特征</a:t>
            </a:r>
            <a:endParaRPr lang="zh-CN" altLang="zh-CN" sz="2800" b="1" dirty="0">
              <a:solidFill>
                <a:srgbClr val="FF0000"/>
              </a:solidFill>
              <a:latin typeface="+mn-ea"/>
            </a:endParaRPr>
          </a:p>
        </p:txBody>
      </p:sp>
      <p:sp>
        <p:nvSpPr>
          <p:cNvPr id="8" name="副标题 1"/>
          <p:cNvSpPr txBox="1">
            <a:spLocks/>
          </p:cNvSpPr>
          <p:nvPr/>
        </p:nvSpPr>
        <p:spPr>
          <a:xfrm>
            <a:off x="755576" y="5075854"/>
            <a:ext cx="7632848"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400" b="1" dirty="0" smtClean="0">
                <a:solidFill>
                  <a:srgbClr val="FF0000"/>
                </a:solidFill>
                <a:latin typeface="+mn-ea"/>
              </a:rPr>
              <a:t>3.          </a:t>
            </a:r>
            <a:r>
              <a:rPr lang="zh-CN" altLang="zh-CN" sz="2600" dirty="0" smtClean="0">
                <a:solidFill>
                  <a:schemeClr val="tx1"/>
                </a:solidFill>
              </a:rPr>
              <a:t>统计量</a:t>
            </a:r>
            <a:r>
              <a:rPr lang="zh-CN" altLang="zh-CN" sz="2600" dirty="0">
                <a:solidFill>
                  <a:schemeClr val="tx1"/>
                </a:solidFill>
              </a:rPr>
              <a:t>描述了观察值与期望值的接近程度。</a:t>
            </a:r>
            <a:endParaRPr lang="zh-CN" altLang="zh-CN" sz="2600" dirty="0">
              <a:solidFill>
                <a:schemeClr val="tx1"/>
              </a:solidFill>
              <a:latin typeface="+mn-ea"/>
            </a:endParaRPr>
          </a:p>
        </p:txBody>
      </p:sp>
      <p:sp>
        <p:nvSpPr>
          <p:cNvPr id="9" name="副标题 1"/>
          <p:cNvSpPr>
            <a:spLocks noGrp="1"/>
          </p:cNvSpPr>
          <p:nvPr>
            <p:ph type="subTitle" idx="1"/>
          </p:nvPr>
        </p:nvSpPr>
        <p:spPr>
          <a:xfrm>
            <a:off x="863588" y="1556792"/>
            <a:ext cx="7416824" cy="432048"/>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9.2.1        </a:t>
            </a:r>
            <a:r>
              <a:rPr lang="zh-CN" altLang="en-US" sz="3200" dirty="0" smtClean="0">
                <a:solidFill>
                  <a:schemeClr val="tx1"/>
                </a:solidFill>
                <a:latin typeface="+mn-ea"/>
              </a:rPr>
              <a:t>统计量</a:t>
            </a:r>
            <a:endParaRPr lang="zh-CN" altLang="en-US" sz="3200" dirty="0">
              <a:solidFill>
                <a:schemeClr val="tx1"/>
              </a:solidFill>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1774360324"/>
              </p:ext>
            </p:extLst>
          </p:nvPr>
        </p:nvGraphicFramePr>
        <p:xfrm>
          <a:off x="2577456" y="1628800"/>
          <a:ext cx="663866" cy="439071"/>
        </p:xfrm>
        <a:graphic>
          <a:graphicData uri="http://schemas.openxmlformats.org/presentationml/2006/ole">
            <mc:AlternateContent xmlns:mc="http://schemas.openxmlformats.org/markup-compatibility/2006">
              <mc:Choice xmlns:v="urn:schemas-microsoft-com:vml" Requires="v">
                <p:oleObj spid="_x0000_s5234" name="Equation" r:id="rId3" imgW="215713" imgH="241091" progId="Equation.DSMT4">
                  <p:embed/>
                </p:oleObj>
              </mc:Choice>
              <mc:Fallback>
                <p:oleObj name="Equation" r:id="rId3" imgW="215713" imgH="24109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7456" y="1628800"/>
                        <a:ext cx="663866" cy="439071"/>
                      </a:xfrm>
                      <a:prstGeom prst="rect">
                        <a:avLst/>
                      </a:prstGeom>
                      <a:noFill/>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3303008700"/>
              </p:ext>
            </p:extLst>
          </p:nvPr>
        </p:nvGraphicFramePr>
        <p:xfrm>
          <a:off x="1187624" y="2156023"/>
          <a:ext cx="663575" cy="439738"/>
        </p:xfrm>
        <a:graphic>
          <a:graphicData uri="http://schemas.openxmlformats.org/presentationml/2006/ole">
            <mc:AlternateContent xmlns:mc="http://schemas.openxmlformats.org/markup-compatibility/2006">
              <mc:Choice xmlns:v="urn:schemas-microsoft-com:vml" Requires="v">
                <p:oleObj spid="_x0000_s5235" name="Equation" r:id="rId5" imgW="215713" imgH="241091" progId="Equation.DSMT4">
                  <p:embed/>
                </p:oleObj>
              </mc:Choice>
              <mc:Fallback>
                <p:oleObj name="Equation" r:id="rId5" imgW="215713" imgH="24109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2156023"/>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对象 12"/>
          <p:cNvGraphicFramePr>
            <a:graphicFrameLocks noChangeAspect="1"/>
          </p:cNvGraphicFramePr>
          <p:nvPr>
            <p:extLst>
              <p:ext uri="{D42A27DB-BD31-4B8C-83A1-F6EECF244321}">
                <p14:modId xmlns:p14="http://schemas.microsoft.com/office/powerpoint/2010/main" val="2700437768"/>
              </p:ext>
            </p:extLst>
          </p:nvPr>
        </p:nvGraphicFramePr>
        <p:xfrm>
          <a:off x="1331640" y="3049657"/>
          <a:ext cx="663575" cy="439738"/>
        </p:xfrm>
        <a:graphic>
          <a:graphicData uri="http://schemas.openxmlformats.org/presentationml/2006/ole">
            <mc:AlternateContent xmlns:mc="http://schemas.openxmlformats.org/markup-compatibility/2006">
              <mc:Choice xmlns:v="urn:schemas-microsoft-com:vml" Requires="v">
                <p:oleObj spid="_x0000_s5236" name="Equation" r:id="rId6" imgW="215713" imgH="241091" progId="Equation.DSMT4">
                  <p:embed/>
                </p:oleObj>
              </mc:Choice>
              <mc:Fallback>
                <p:oleObj name="Equation" r:id="rId6" imgW="215713" imgH="24109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049657"/>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矩形 20"/>
          <p:cNvSpPr/>
          <p:nvPr/>
        </p:nvSpPr>
        <p:spPr>
          <a:xfrm>
            <a:off x="827584" y="2996952"/>
            <a:ext cx="7560840" cy="492443"/>
          </a:xfrm>
          <a:prstGeom prst="rect">
            <a:avLst/>
          </a:prstGeom>
        </p:spPr>
        <p:txBody>
          <a:bodyPr wrap="square">
            <a:spAutoFit/>
          </a:bodyPr>
          <a:lstStyle/>
          <a:p>
            <a:pPr marL="514350" indent="-514350">
              <a:buClr>
                <a:srgbClr val="FF0000"/>
              </a:buClr>
              <a:buFont typeface="+mj-lt"/>
              <a:buAutoNum type="arabicPeriod"/>
            </a:pPr>
            <a:r>
              <a:rPr lang="en-US" altLang="zh-CN" sz="2600" dirty="0" smtClean="0">
                <a:latin typeface="+mn-ea"/>
              </a:rPr>
              <a:t>        </a:t>
            </a:r>
            <a:r>
              <a:rPr lang="zh-CN" altLang="zh-CN" sz="2600" dirty="0" smtClean="0">
                <a:latin typeface="+mn-ea"/>
              </a:rPr>
              <a:t>≥</a:t>
            </a:r>
            <a:r>
              <a:rPr lang="en-US" altLang="zh-CN" sz="2600" dirty="0" smtClean="0">
                <a:latin typeface="+mn-ea"/>
              </a:rPr>
              <a:t>0</a:t>
            </a:r>
            <a:r>
              <a:rPr lang="zh-CN" altLang="zh-CN" sz="2600" dirty="0" smtClean="0">
                <a:latin typeface="+mn-ea"/>
              </a:rPr>
              <a:t>，因为它是对平方值结果的汇总</a:t>
            </a:r>
            <a:r>
              <a:rPr lang="zh-CN" altLang="en-US" sz="2600" dirty="0" smtClean="0">
                <a:latin typeface="+mn-ea"/>
              </a:rPr>
              <a:t>。</a:t>
            </a:r>
            <a:endParaRPr lang="zh-CN" altLang="en-US" sz="2600" dirty="0">
              <a:latin typeface="+mn-ea"/>
            </a:endParaRPr>
          </a:p>
        </p:txBody>
      </p:sp>
      <p:sp>
        <p:nvSpPr>
          <p:cNvPr id="27" name="矩形 26"/>
          <p:cNvSpPr/>
          <p:nvPr/>
        </p:nvSpPr>
        <p:spPr>
          <a:xfrm>
            <a:off x="539552" y="3674057"/>
            <a:ext cx="8208912" cy="1323439"/>
          </a:xfrm>
          <a:prstGeom prst="rect">
            <a:avLst/>
          </a:prstGeom>
        </p:spPr>
        <p:txBody>
          <a:bodyPr wrap="square">
            <a:spAutoFit/>
          </a:bodyPr>
          <a:lstStyle/>
          <a:p>
            <a:pPr>
              <a:buClr>
                <a:srgbClr val="FF0000"/>
              </a:buClr>
            </a:pPr>
            <a:r>
              <a:rPr lang="en-US" altLang="zh-CN" sz="2600" b="1" dirty="0" smtClean="0">
                <a:solidFill>
                  <a:srgbClr val="FF0000"/>
                </a:solidFill>
                <a:latin typeface="+mn-ea"/>
              </a:rPr>
              <a:t>   2.          </a:t>
            </a:r>
            <a:r>
              <a:rPr lang="zh-CN" altLang="zh-CN" sz="2600" dirty="0" smtClean="0">
                <a:latin typeface="+mn-ea"/>
              </a:rPr>
              <a:t>的</a:t>
            </a:r>
            <a:r>
              <a:rPr lang="zh-CN" altLang="zh-CN" sz="2600" dirty="0">
                <a:latin typeface="+mn-ea"/>
              </a:rPr>
              <a:t>大小与观察值和期望值的配对数，</a:t>
            </a:r>
            <a:r>
              <a:rPr lang="zh-CN" altLang="zh-CN" sz="2600" dirty="0" smtClean="0">
                <a:latin typeface="+mn-ea"/>
              </a:rPr>
              <a:t>即</a:t>
            </a:r>
            <a:r>
              <a:rPr lang="en-US" altLang="zh-CN" sz="2600" dirty="0" smtClean="0">
                <a:latin typeface="+mn-ea"/>
              </a:rPr>
              <a:t>          </a:t>
            </a:r>
            <a:r>
              <a:rPr lang="zh-CN" altLang="zh-CN" sz="2600" dirty="0" smtClean="0">
                <a:latin typeface="+mn-ea"/>
              </a:rPr>
              <a:t>的</a:t>
            </a:r>
            <a:r>
              <a:rPr lang="zh-CN" altLang="zh-CN" sz="2600" dirty="0">
                <a:latin typeface="+mn-ea"/>
              </a:rPr>
              <a:t>多少</a:t>
            </a:r>
            <a:r>
              <a:rPr lang="zh-CN" altLang="zh-CN" sz="2600" dirty="0" smtClean="0">
                <a:latin typeface="+mn-ea"/>
              </a:rPr>
              <a:t>有关</a:t>
            </a:r>
            <a:r>
              <a:rPr lang="zh-CN" altLang="en-US" sz="2600" dirty="0" smtClean="0">
                <a:latin typeface="+mn-ea"/>
              </a:rPr>
              <a:t>。         </a:t>
            </a:r>
            <a:r>
              <a:rPr lang="en-US" altLang="zh-CN" sz="2600" dirty="0" err="1" smtClean="0">
                <a:latin typeface="+mn-ea"/>
              </a:rPr>
              <a:t>越多</a:t>
            </a:r>
            <a:r>
              <a:rPr lang="en-US" altLang="zh-CN" sz="2600" dirty="0" err="1">
                <a:latin typeface="+mn-ea"/>
              </a:rPr>
              <a:t>，在不改变分布的情况</a:t>
            </a:r>
            <a:r>
              <a:rPr lang="en-US" altLang="zh-CN" sz="2600" dirty="0">
                <a:latin typeface="+mn-ea"/>
              </a:rPr>
              <a:t>， </a:t>
            </a:r>
            <a:r>
              <a:rPr lang="en-US" altLang="zh-CN" sz="2600" dirty="0" smtClean="0">
                <a:latin typeface="+mn-ea"/>
              </a:rPr>
              <a:t>     </a:t>
            </a:r>
            <a:r>
              <a:rPr lang="en-US" altLang="zh-CN" sz="2600" dirty="0" err="1" smtClean="0">
                <a:latin typeface="+mn-ea"/>
              </a:rPr>
              <a:t>值越大</a:t>
            </a:r>
            <a:r>
              <a:rPr lang="en-US" altLang="zh-CN" sz="2600" dirty="0" err="1">
                <a:latin typeface="+mn-ea"/>
              </a:rPr>
              <a:t>，因此</a:t>
            </a:r>
            <a:r>
              <a:rPr lang="en-US" altLang="zh-CN" sz="2600" dirty="0">
                <a:latin typeface="+mn-ea"/>
              </a:rPr>
              <a:t>， </a:t>
            </a:r>
            <a:r>
              <a:rPr lang="en-US" altLang="zh-CN" sz="2600" dirty="0" smtClean="0">
                <a:latin typeface="+mn-ea"/>
              </a:rPr>
              <a:t>     </a:t>
            </a:r>
            <a:r>
              <a:rPr lang="en-US" altLang="zh-CN" sz="2600" dirty="0" err="1" smtClean="0">
                <a:latin typeface="+mn-ea"/>
              </a:rPr>
              <a:t>统计量的分布与</a:t>
            </a:r>
            <a:r>
              <a:rPr lang="en-US" altLang="zh-CN" sz="2800" b="1" dirty="0" err="1" smtClean="0">
                <a:solidFill>
                  <a:srgbClr val="FF0000"/>
                </a:solidFill>
                <a:latin typeface="+mn-ea"/>
              </a:rPr>
              <a:t>自由度</a:t>
            </a:r>
            <a:r>
              <a:rPr lang="en-US" altLang="zh-CN" sz="2600" dirty="0" err="1" smtClean="0">
                <a:latin typeface="+mn-ea"/>
              </a:rPr>
              <a:t>有关</a:t>
            </a:r>
            <a:r>
              <a:rPr lang="en-US" altLang="zh-CN" sz="2600" dirty="0">
                <a:latin typeface="+mn-ea"/>
              </a:rPr>
              <a:t>。</a:t>
            </a:r>
            <a:endParaRPr lang="zh-CN" altLang="en-US" sz="2600" dirty="0">
              <a:latin typeface="+mn-ea"/>
            </a:endParaRPr>
          </a:p>
        </p:txBody>
      </p:sp>
      <p:graphicFrame>
        <p:nvGraphicFramePr>
          <p:cNvPr id="22" name="对象 21"/>
          <p:cNvGraphicFramePr>
            <a:graphicFrameLocks noChangeAspect="1"/>
          </p:cNvGraphicFramePr>
          <p:nvPr>
            <p:extLst>
              <p:ext uri="{D42A27DB-BD31-4B8C-83A1-F6EECF244321}">
                <p14:modId xmlns:p14="http://schemas.microsoft.com/office/powerpoint/2010/main" val="2424387160"/>
              </p:ext>
            </p:extLst>
          </p:nvPr>
        </p:nvGraphicFramePr>
        <p:xfrm>
          <a:off x="1331640" y="3674057"/>
          <a:ext cx="663575" cy="439738"/>
        </p:xfrm>
        <a:graphic>
          <a:graphicData uri="http://schemas.openxmlformats.org/presentationml/2006/ole">
            <mc:AlternateContent xmlns:mc="http://schemas.openxmlformats.org/markup-compatibility/2006">
              <mc:Choice xmlns:v="urn:schemas-microsoft-com:vml" Requires="v">
                <p:oleObj spid="_x0000_s5237" name="Equation" r:id="rId7" imgW="215713" imgH="241091" progId="Equation.DSMT4">
                  <p:embed/>
                </p:oleObj>
              </mc:Choice>
              <mc:Fallback>
                <p:oleObj name="Equation" r:id="rId7" imgW="215713" imgH="241091" progId="Equation.DSMT4">
                  <p:embed/>
                  <p:pic>
                    <p:nvPicPr>
                      <p:cNvPr id="0" name="对象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3674057"/>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noChangeAspect="1"/>
          </p:cNvGraphicFramePr>
          <p:nvPr>
            <p:extLst>
              <p:ext uri="{D42A27DB-BD31-4B8C-83A1-F6EECF244321}">
                <p14:modId xmlns:p14="http://schemas.microsoft.com/office/powerpoint/2010/main" val="1950309773"/>
              </p:ext>
            </p:extLst>
          </p:nvPr>
        </p:nvGraphicFramePr>
        <p:xfrm>
          <a:off x="7675566" y="3753036"/>
          <a:ext cx="928882" cy="360040"/>
        </p:xfrm>
        <a:graphic>
          <a:graphicData uri="http://schemas.openxmlformats.org/presentationml/2006/ole">
            <mc:AlternateContent xmlns:mc="http://schemas.openxmlformats.org/markup-compatibility/2006">
              <mc:Choice xmlns:v="urn:schemas-microsoft-com:vml" Requires="v">
                <p:oleObj spid="_x0000_s5238" name="Equation" r:id="rId8" imgW="405872" imgH="177569" progId="Equation.DSMT4">
                  <p:embed/>
                </p:oleObj>
              </mc:Choice>
              <mc:Fallback>
                <p:oleObj name="Equation" r:id="rId8" imgW="405872" imgH="177569" progId="Equation.DSMT4">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75566" y="3753036"/>
                        <a:ext cx="928882" cy="360040"/>
                      </a:xfrm>
                      <a:prstGeom prst="rect">
                        <a:avLst/>
                      </a:prstGeom>
                      <a:noFill/>
                    </p:spPr>
                  </p:pic>
                </p:oleObj>
              </mc:Fallback>
            </mc:AlternateContent>
          </a:graphicData>
        </a:graphic>
      </p:graphicFrame>
      <p:graphicFrame>
        <p:nvGraphicFramePr>
          <p:cNvPr id="29" name="对象 28"/>
          <p:cNvGraphicFramePr>
            <a:graphicFrameLocks noChangeAspect="1"/>
          </p:cNvGraphicFramePr>
          <p:nvPr>
            <p:extLst>
              <p:ext uri="{D42A27DB-BD31-4B8C-83A1-F6EECF244321}">
                <p14:modId xmlns:p14="http://schemas.microsoft.com/office/powerpoint/2010/main" val="1305528750"/>
              </p:ext>
            </p:extLst>
          </p:nvPr>
        </p:nvGraphicFramePr>
        <p:xfrm>
          <a:off x="2411760" y="4140206"/>
          <a:ext cx="928687" cy="360363"/>
        </p:xfrm>
        <a:graphic>
          <a:graphicData uri="http://schemas.openxmlformats.org/presentationml/2006/ole">
            <mc:AlternateContent xmlns:mc="http://schemas.openxmlformats.org/markup-compatibility/2006">
              <mc:Choice xmlns:v="urn:schemas-microsoft-com:vml" Requires="v">
                <p:oleObj spid="_x0000_s5239" name="Equation" r:id="rId10" imgW="405872" imgH="177569" progId="Equation.DSMT4">
                  <p:embed/>
                </p:oleObj>
              </mc:Choice>
              <mc:Fallback>
                <p:oleObj name="Equation" r:id="rId10" imgW="405872" imgH="177569" progId="Equation.DSMT4">
                  <p:embed/>
                  <p:pic>
                    <p:nvPicPr>
                      <p:cNvPr id="0" name="对象 2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11760" y="4140206"/>
                        <a:ext cx="92868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 name="对象 29"/>
          <p:cNvGraphicFramePr>
            <a:graphicFrameLocks noChangeAspect="1"/>
          </p:cNvGraphicFramePr>
          <p:nvPr>
            <p:extLst>
              <p:ext uri="{D42A27DB-BD31-4B8C-83A1-F6EECF244321}">
                <p14:modId xmlns:p14="http://schemas.microsoft.com/office/powerpoint/2010/main" val="2904473576"/>
              </p:ext>
            </p:extLst>
          </p:nvPr>
        </p:nvGraphicFramePr>
        <p:xfrm>
          <a:off x="7618043" y="4100519"/>
          <a:ext cx="663575" cy="439738"/>
        </p:xfrm>
        <a:graphic>
          <a:graphicData uri="http://schemas.openxmlformats.org/presentationml/2006/ole">
            <mc:AlternateContent xmlns:mc="http://schemas.openxmlformats.org/markup-compatibility/2006">
              <mc:Choice xmlns:v="urn:schemas-microsoft-com:vml" Requires="v">
                <p:oleObj spid="_x0000_s5240" name="Equation" r:id="rId11" imgW="215713" imgH="241091" progId="Equation.DSMT4">
                  <p:embed/>
                </p:oleObj>
              </mc:Choice>
              <mc:Fallback>
                <p:oleObj name="Equation" r:id="rId11" imgW="215713" imgH="241091" progId="Equation.DSMT4">
                  <p:embed/>
                  <p:pic>
                    <p:nvPicPr>
                      <p:cNvPr id="0" name="对象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8043" y="4100519"/>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 name="对象 30"/>
          <p:cNvGraphicFramePr>
            <a:graphicFrameLocks noChangeAspect="1"/>
          </p:cNvGraphicFramePr>
          <p:nvPr>
            <p:extLst>
              <p:ext uri="{D42A27DB-BD31-4B8C-83A1-F6EECF244321}">
                <p14:modId xmlns:p14="http://schemas.microsoft.com/office/powerpoint/2010/main" val="1231285415"/>
              </p:ext>
            </p:extLst>
          </p:nvPr>
        </p:nvGraphicFramePr>
        <p:xfrm>
          <a:off x="2483768" y="4509120"/>
          <a:ext cx="663575" cy="439738"/>
        </p:xfrm>
        <a:graphic>
          <a:graphicData uri="http://schemas.openxmlformats.org/presentationml/2006/ole">
            <mc:AlternateContent xmlns:mc="http://schemas.openxmlformats.org/markup-compatibility/2006">
              <mc:Choice xmlns:v="urn:schemas-microsoft-com:vml" Requires="v">
                <p:oleObj spid="_x0000_s5241" name="Equation" r:id="rId12" imgW="215713" imgH="241091" progId="Equation.DSMT4">
                  <p:embed/>
                </p:oleObj>
              </mc:Choice>
              <mc:Fallback>
                <p:oleObj name="Equation" r:id="rId12" imgW="215713" imgH="241091" progId="Equation.DSMT4">
                  <p:embed/>
                  <p:pic>
                    <p:nvPicPr>
                      <p:cNvPr id="0" name="对象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4509120"/>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2" name="对象 31"/>
          <p:cNvGraphicFramePr>
            <a:graphicFrameLocks noChangeAspect="1"/>
          </p:cNvGraphicFramePr>
          <p:nvPr>
            <p:extLst>
              <p:ext uri="{D42A27DB-BD31-4B8C-83A1-F6EECF244321}">
                <p14:modId xmlns:p14="http://schemas.microsoft.com/office/powerpoint/2010/main" val="1909483726"/>
              </p:ext>
            </p:extLst>
          </p:nvPr>
        </p:nvGraphicFramePr>
        <p:xfrm>
          <a:off x="1187624" y="5144017"/>
          <a:ext cx="663575" cy="439738"/>
        </p:xfrm>
        <a:graphic>
          <a:graphicData uri="http://schemas.openxmlformats.org/presentationml/2006/ole">
            <mc:AlternateContent xmlns:mc="http://schemas.openxmlformats.org/markup-compatibility/2006">
              <mc:Choice xmlns:v="urn:schemas-microsoft-com:vml" Requires="v">
                <p:oleObj spid="_x0000_s5242" name="Equation" r:id="rId13" imgW="215713" imgH="241091" progId="Equation.DSMT4">
                  <p:embed/>
                </p:oleObj>
              </mc:Choice>
              <mc:Fallback>
                <p:oleObj name="Equation" r:id="rId13" imgW="215713" imgH="241091" progId="Equation.DSMT4">
                  <p:embed/>
                  <p:pic>
                    <p:nvPicPr>
                      <p:cNvPr id="0" name="对象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5144017"/>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3" name="圆角矩形标注 32"/>
          <p:cNvSpPr/>
          <p:nvPr/>
        </p:nvSpPr>
        <p:spPr>
          <a:xfrm>
            <a:off x="2915816" y="5651918"/>
            <a:ext cx="5472608" cy="1206082"/>
          </a:xfrm>
          <a:prstGeom prst="wedgeRoundRectCallout">
            <a:avLst>
              <a:gd name="adj1" fmla="val 3981"/>
              <a:gd name="adj2" fmla="val -118496"/>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zh-CN" sz="2200" dirty="0" smtClean="0">
              <a:solidFill>
                <a:srgbClr val="C00000"/>
              </a:solidFill>
              <a:latin typeface="+mn-ea"/>
            </a:endParaRPr>
          </a:p>
          <a:p>
            <a:r>
              <a:rPr lang="zh-CN" altLang="zh-CN" sz="2200" dirty="0" smtClean="0">
                <a:solidFill>
                  <a:schemeClr val="tx1"/>
                </a:solidFill>
                <a:latin typeface="+mn-ea"/>
              </a:rPr>
              <a:t>自由度</a:t>
            </a:r>
            <a:r>
              <a:rPr lang="en-US" altLang="zh-CN" sz="2200" dirty="0">
                <a:solidFill>
                  <a:schemeClr val="tx1"/>
                </a:solidFill>
                <a:latin typeface="+mn-ea"/>
              </a:rPr>
              <a:t>=</a:t>
            </a:r>
            <a:r>
              <a:rPr lang="zh-CN" altLang="zh-CN" sz="2200" dirty="0">
                <a:solidFill>
                  <a:schemeClr val="tx1"/>
                </a:solidFill>
                <a:latin typeface="+mn-ea"/>
              </a:rPr>
              <a:t>（行数－</a:t>
            </a:r>
            <a:r>
              <a:rPr lang="en-US" altLang="zh-CN" sz="2200" dirty="0" smtClean="0">
                <a:solidFill>
                  <a:schemeClr val="tx1"/>
                </a:solidFill>
                <a:latin typeface="+mn-ea"/>
              </a:rPr>
              <a:t>1</a:t>
            </a:r>
            <a:r>
              <a:rPr lang="zh-CN" altLang="en-US" sz="2200" dirty="0" smtClean="0">
                <a:solidFill>
                  <a:schemeClr val="tx1"/>
                </a:solidFill>
                <a:latin typeface="+mn-ea"/>
              </a:rPr>
              <a:t>）*</a:t>
            </a:r>
            <a:r>
              <a:rPr lang="zh-CN" altLang="zh-CN" sz="2200" dirty="0" smtClean="0">
                <a:solidFill>
                  <a:schemeClr val="tx1"/>
                </a:solidFill>
                <a:latin typeface="+mn-ea"/>
              </a:rPr>
              <a:t>（</a:t>
            </a:r>
            <a:r>
              <a:rPr lang="zh-CN" altLang="zh-CN" sz="2200" dirty="0">
                <a:solidFill>
                  <a:schemeClr val="tx1"/>
                </a:solidFill>
                <a:latin typeface="+mn-ea"/>
              </a:rPr>
              <a:t>列数－</a:t>
            </a:r>
            <a:r>
              <a:rPr lang="en-US" altLang="zh-CN" sz="2200" dirty="0" smtClean="0">
                <a:solidFill>
                  <a:schemeClr val="tx1"/>
                </a:solidFill>
                <a:latin typeface="+mn-ea"/>
              </a:rPr>
              <a:t>1</a:t>
            </a:r>
            <a:r>
              <a:rPr lang="zh-CN" altLang="en-US" sz="2200" dirty="0" smtClean="0">
                <a:solidFill>
                  <a:schemeClr val="tx1"/>
                </a:solidFill>
                <a:latin typeface="+mn-ea"/>
              </a:rPr>
              <a:t>）</a:t>
            </a:r>
            <a:r>
              <a:rPr lang="zh-CN" altLang="zh-CN" sz="2200" dirty="0" smtClean="0">
                <a:solidFill>
                  <a:srgbClr val="C00000"/>
                </a:solidFill>
                <a:latin typeface="+mn-ea"/>
              </a:rPr>
              <a:t>自由度</a:t>
            </a:r>
            <a:r>
              <a:rPr lang="zh-CN" altLang="zh-CN" sz="2200" dirty="0">
                <a:solidFill>
                  <a:srgbClr val="C00000"/>
                </a:solidFill>
                <a:latin typeface="+mn-ea"/>
              </a:rPr>
              <a:t>越小，分布就越向左边倾斜</a:t>
            </a:r>
            <a:r>
              <a:rPr lang="zh-CN" altLang="zh-CN" sz="2200" dirty="0" smtClean="0">
                <a:solidFill>
                  <a:srgbClr val="C00000"/>
                </a:solidFill>
                <a:latin typeface="+mn-ea"/>
              </a:rPr>
              <a:t>，</a:t>
            </a:r>
            <a:r>
              <a:rPr lang="zh-CN" altLang="zh-CN" sz="2200" dirty="0">
                <a:solidFill>
                  <a:srgbClr val="C00000"/>
                </a:solidFill>
                <a:latin typeface="+mn-ea"/>
              </a:rPr>
              <a:t>随着自由度的继续</a:t>
            </a:r>
            <a:r>
              <a:rPr lang="zh-CN" altLang="zh-CN" sz="2200" dirty="0" smtClean="0">
                <a:solidFill>
                  <a:srgbClr val="C00000"/>
                </a:solidFill>
                <a:latin typeface="+mn-ea"/>
              </a:rPr>
              <a:t>增大分布</a:t>
            </a:r>
            <a:r>
              <a:rPr lang="zh-CN" altLang="zh-CN" sz="2200" dirty="0">
                <a:solidFill>
                  <a:srgbClr val="C00000"/>
                </a:solidFill>
                <a:latin typeface="+mn-ea"/>
              </a:rPr>
              <a:t>将趋近于对称的正态分布。</a:t>
            </a:r>
          </a:p>
          <a:p>
            <a:pPr algn="ctr"/>
            <a:endParaRPr lang="zh-CN" altLang="en-US" dirty="0"/>
          </a:p>
        </p:txBody>
      </p:sp>
    </p:spTree>
    <p:extLst>
      <p:ext uri="{BB962C8B-B14F-4D97-AF65-F5344CB8AC3E}">
        <p14:creationId xmlns:p14="http://schemas.microsoft.com/office/powerpoint/2010/main" val="229377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par>
                                <p:cTn id="8" presetID="16" presetClass="entr" presetSubtype="21"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barn(inVertical)">
                                      <p:cBhvr>
                                        <p:cTn id="10" dur="500"/>
                                        <p:tgtEl>
                                          <p:spTgt spid="22"/>
                                        </p:tgtEl>
                                      </p:cBhvr>
                                    </p:animEffect>
                                  </p:childTnLst>
                                </p:cTn>
                              </p:par>
                              <p:par>
                                <p:cTn id="11" presetID="16" presetClass="entr" presetSubtype="21"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arn(inVertical)">
                                      <p:cBhvr>
                                        <p:cTn id="13" dur="500"/>
                                        <p:tgtEl>
                                          <p:spTgt spid="28"/>
                                        </p:tgtEl>
                                      </p:cBhvr>
                                    </p:animEffect>
                                  </p:childTnLst>
                                </p:cTn>
                              </p:par>
                              <p:par>
                                <p:cTn id="14" presetID="16" presetClass="entr" presetSubtype="21"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arn(inVertical)">
                                      <p:cBhvr>
                                        <p:cTn id="16" dur="500"/>
                                        <p:tgtEl>
                                          <p:spTgt spid="30"/>
                                        </p:tgtEl>
                                      </p:cBhvr>
                                    </p:animEffect>
                                  </p:childTnLst>
                                </p:cTn>
                              </p:par>
                              <p:par>
                                <p:cTn id="17" presetID="16" presetClass="entr" presetSubtype="21"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arn(inVertical)">
                                      <p:cBhvr>
                                        <p:cTn id="19" dur="500"/>
                                        <p:tgtEl>
                                          <p:spTgt spid="29"/>
                                        </p:tgtEl>
                                      </p:cBhvr>
                                    </p:animEffect>
                                  </p:childTnLst>
                                </p:cTn>
                              </p:par>
                              <p:par>
                                <p:cTn id="20" presetID="16" presetClass="entr" presetSubtype="21"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arn(inVertical)">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par>
                                <p:cTn id="28" presetID="14" presetClass="entr" presetSubtype="10" fill="hold"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randombar(horizontal)">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circle(in)">
                                      <p:cBhvr>
                                        <p:cTn id="35"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7" grpId="0"/>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§9.2 </a:t>
            </a:r>
            <a:r>
              <a:rPr lang="zh-CN" altLang="en-US" sz="3200" b="1" dirty="0" smtClean="0">
                <a:solidFill>
                  <a:schemeClr val="tx1"/>
                </a:solidFill>
                <a:latin typeface="Garamond" pitchFamily="18" charset="0"/>
              </a:rPr>
              <a:t>拟合优度检验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539552" y="2348880"/>
            <a:ext cx="8064896" cy="1584176"/>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在</a:t>
            </a:r>
            <a:r>
              <a:rPr lang="zh-CN" altLang="zh-CN" sz="2600" dirty="0">
                <a:solidFill>
                  <a:schemeClr val="tx1"/>
                </a:solidFill>
                <a:latin typeface="+mn-ea"/>
              </a:rPr>
              <a:t>假设检验中曾讨论对两个比例是否相等进行的检验。若要对</a:t>
            </a:r>
            <a:r>
              <a:rPr lang="zh-CN" altLang="zh-CN" sz="2600" b="1" dirty="0">
                <a:solidFill>
                  <a:srgbClr val="FF0000"/>
                </a:solidFill>
                <a:latin typeface="+mn-ea"/>
              </a:rPr>
              <a:t>多个比例是否相等</a:t>
            </a:r>
            <a:r>
              <a:rPr lang="zh-CN" altLang="zh-CN" sz="2600" dirty="0">
                <a:solidFill>
                  <a:schemeClr val="tx1"/>
                </a:solidFill>
                <a:latin typeface="+mn-ea"/>
              </a:rPr>
              <a:t>就需要用到</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的</a:t>
            </a:r>
            <a:r>
              <a:rPr lang="zh-CN" altLang="zh-CN" sz="2600" dirty="0">
                <a:solidFill>
                  <a:schemeClr val="tx1"/>
                </a:solidFill>
                <a:latin typeface="+mn-ea"/>
              </a:rPr>
              <a:t>检验方法</a:t>
            </a:r>
            <a:r>
              <a:rPr lang="zh-CN" altLang="zh-CN" sz="2600" dirty="0" smtClean="0">
                <a:solidFill>
                  <a:schemeClr val="tx1"/>
                </a:solidFill>
                <a:latin typeface="+mn-ea"/>
              </a:rPr>
              <a:t>。</a:t>
            </a:r>
            <a:r>
              <a:rPr lang="zh-CN" altLang="zh-CN" sz="2600" dirty="0">
                <a:solidFill>
                  <a:srgbClr val="FF0000"/>
                </a:solidFill>
                <a:latin typeface="+mn-ea"/>
              </a:rPr>
              <a:t>拟合优度</a:t>
            </a:r>
            <a:r>
              <a:rPr lang="zh-CN" altLang="zh-CN" sz="2600" dirty="0">
                <a:solidFill>
                  <a:schemeClr val="tx1"/>
                </a:solidFill>
                <a:latin typeface="+mn-ea"/>
              </a:rPr>
              <a:t>检验是用</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分布</a:t>
            </a:r>
            <a:r>
              <a:rPr lang="zh-CN" altLang="zh-CN" sz="2600" dirty="0">
                <a:solidFill>
                  <a:schemeClr val="tx1"/>
                </a:solidFill>
                <a:latin typeface="+mn-ea"/>
              </a:rPr>
              <a:t>进行统计显著性检验的重要内容之一。</a:t>
            </a:r>
            <a:endParaRPr lang="zh-CN" altLang="zh-CN" sz="2600" b="1" dirty="0">
              <a:solidFill>
                <a:schemeClr val="tx1"/>
              </a:solidFill>
              <a:latin typeface="+mn-ea"/>
            </a:endParaRPr>
          </a:p>
        </p:txBody>
      </p:sp>
      <p:sp>
        <p:nvSpPr>
          <p:cNvPr id="9" name="副标题 1"/>
          <p:cNvSpPr>
            <a:spLocks noGrp="1"/>
          </p:cNvSpPr>
          <p:nvPr>
            <p:ph type="subTitle" idx="1"/>
          </p:nvPr>
        </p:nvSpPr>
        <p:spPr>
          <a:xfrm>
            <a:off x="863588" y="1556792"/>
            <a:ext cx="7416824" cy="648072"/>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a:t>
            </a:r>
            <a:r>
              <a:rPr lang="en-US" altLang="zh-CN" sz="3200" dirty="0" smtClean="0">
                <a:solidFill>
                  <a:schemeClr val="tx1"/>
                </a:solidFill>
                <a:latin typeface="+mn-ea"/>
              </a:rPr>
              <a:t>9.2.2  </a:t>
            </a:r>
            <a:r>
              <a:rPr lang="zh-CN" altLang="en-US" sz="2800" dirty="0" smtClean="0">
                <a:solidFill>
                  <a:schemeClr val="tx1"/>
                </a:solidFill>
                <a:latin typeface="+mn-ea"/>
              </a:rPr>
              <a:t>拟合优度检验</a:t>
            </a:r>
            <a:r>
              <a:rPr lang="en-US" altLang="zh-CN" sz="2800" dirty="0" smtClean="0">
                <a:solidFill>
                  <a:schemeClr val="tx1"/>
                </a:solidFill>
                <a:latin typeface="+mn-ea"/>
              </a:rPr>
              <a:t>   </a:t>
            </a:r>
            <a:r>
              <a:rPr lang="en-US" altLang="zh-CN" sz="3200" dirty="0" smtClean="0">
                <a:solidFill>
                  <a:schemeClr val="tx1"/>
                </a:solidFill>
                <a:latin typeface="+mn-ea"/>
              </a:rPr>
              <a:t>   </a:t>
            </a:r>
            <a:endParaRPr lang="zh-CN" altLang="en-US" sz="3200" dirty="0">
              <a:solidFill>
                <a:schemeClr val="tx1"/>
              </a:solidFill>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103468995"/>
              </p:ext>
            </p:extLst>
          </p:nvPr>
        </p:nvGraphicFramePr>
        <p:xfrm>
          <a:off x="6876256" y="2700414"/>
          <a:ext cx="577133" cy="440554"/>
        </p:xfrm>
        <a:graphic>
          <a:graphicData uri="http://schemas.openxmlformats.org/presentationml/2006/ole">
            <mc:AlternateContent xmlns:mc="http://schemas.openxmlformats.org/markup-compatibility/2006">
              <mc:Choice xmlns:v="urn:schemas-microsoft-com:vml" Requires="v">
                <p:oleObj spid="_x0000_s6199" name="Equation" r:id="rId3" imgW="215713" imgH="241091" progId="Equation.DSMT4">
                  <p:embed/>
                </p:oleObj>
              </mc:Choice>
              <mc:Fallback>
                <p:oleObj name="Equation" r:id="rId3" imgW="215713" imgH="24109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2700414"/>
                        <a:ext cx="577133" cy="440554"/>
                      </a:xfrm>
                      <a:prstGeom prst="rect">
                        <a:avLst/>
                      </a:prstGeom>
                      <a:noFill/>
                      <a:ln>
                        <a:noFill/>
                      </a:ln>
                      <a:extLst/>
                    </p:spPr>
                  </p:pic>
                </p:oleObj>
              </mc:Fallback>
            </mc:AlternateContent>
          </a:graphicData>
        </a:graphic>
      </p:graphicFrame>
      <p:sp>
        <p:nvSpPr>
          <p:cNvPr id="10" name="副标题 1"/>
          <p:cNvSpPr txBox="1">
            <a:spLocks/>
          </p:cNvSpPr>
          <p:nvPr/>
        </p:nvSpPr>
        <p:spPr>
          <a:xfrm>
            <a:off x="558145" y="4077072"/>
            <a:ext cx="8064896" cy="136815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对</a:t>
            </a:r>
            <a:r>
              <a:rPr lang="zh-CN" altLang="zh-CN" sz="2600" dirty="0">
                <a:solidFill>
                  <a:srgbClr val="FF0000"/>
                </a:solidFill>
                <a:latin typeface="+mn-ea"/>
              </a:rPr>
              <a:t>不同类别</a:t>
            </a:r>
            <a:r>
              <a:rPr lang="zh-CN" altLang="zh-CN" sz="2600" dirty="0">
                <a:solidFill>
                  <a:schemeClr val="tx1"/>
                </a:solidFill>
                <a:latin typeface="+mn-ea"/>
              </a:rPr>
              <a:t>的目标量之间是否存在显著性差异进行检验，我们把它称之为</a:t>
            </a:r>
            <a:r>
              <a:rPr lang="zh-CN" altLang="zh-CN" sz="2600" b="1" dirty="0">
                <a:solidFill>
                  <a:srgbClr val="FF0000"/>
                </a:solidFill>
                <a:latin typeface="+mn-ea"/>
              </a:rPr>
              <a:t>拟合优度检验</a:t>
            </a:r>
            <a:r>
              <a:rPr lang="zh-CN" altLang="zh-CN" sz="2600" dirty="0">
                <a:solidFill>
                  <a:schemeClr val="tx1"/>
                </a:solidFill>
                <a:latin typeface="+mn-ea"/>
              </a:rPr>
              <a:t>（</a:t>
            </a:r>
            <a:r>
              <a:rPr lang="en-US" altLang="zh-CN" sz="2600" dirty="0">
                <a:solidFill>
                  <a:schemeClr val="tx1"/>
                </a:solidFill>
                <a:latin typeface="+mn-ea"/>
              </a:rPr>
              <a:t>goodness of fit test</a:t>
            </a:r>
            <a:r>
              <a:rPr lang="zh-CN" altLang="zh-CN" sz="2600" dirty="0">
                <a:solidFill>
                  <a:schemeClr val="tx1"/>
                </a:solidFill>
                <a:latin typeface="+mn-ea"/>
              </a:rPr>
              <a:t>），也或称</a:t>
            </a:r>
            <a:r>
              <a:rPr lang="zh-CN" altLang="zh-CN" sz="2600" b="1" dirty="0">
                <a:solidFill>
                  <a:srgbClr val="FF0000"/>
                </a:solidFill>
                <a:latin typeface="+mn-ea"/>
              </a:rPr>
              <a:t>一致性检验</a:t>
            </a:r>
            <a:r>
              <a:rPr lang="zh-CN" altLang="zh-CN" sz="2600" dirty="0">
                <a:solidFill>
                  <a:schemeClr val="tx1"/>
                </a:solidFill>
                <a:latin typeface="+mn-ea"/>
              </a:rPr>
              <a:t>（</a:t>
            </a:r>
            <a:r>
              <a:rPr lang="en-US" altLang="zh-CN" sz="2600" dirty="0">
                <a:solidFill>
                  <a:schemeClr val="tx1"/>
                </a:solidFill>
                <a:latin typeface="+mn-ea"/>
              </a:rPr>
              <a:t>test of homogeneity</a:t>
            </a:r>
            <a:r>
              <a:rPr lang="zh-CN" altLang="zh-CN" sz="2600" dirty="0">
                <a:solidFill>
                  <a:schemeClr val="tx1"/>
                </a:solidFill>
                <a:latin typeface="+mn-ea"/>
              </a:rPr>
              <a:t>）。</a:t>
            </a:r>
            <a:r>
              <a:rPr lang="en-US" altLang="zh-CN" sz="2600" dirty="0" smtClean="0">
                <a:solidFill>
                  <a:schemeClr val="tx1"/>
                </a:solidFill>
                <a:latin typeface="+mn-ea"/>
              </a:rPr>
              <a:t>  </a:t>
            </a:r>
            <a:endParaRPr lang="zh-CN" altLang="zh-CN" sz="2600" dirty="0">
              <a:solidFill>
                <a:schemeClr val="tx1"/>
              </a:solidFill>
              <a:latin typeface="+mn-ea"/>
            </a:endParaRPr>
          </a:p>
        </p:txBody>
      </p:sp>
      <p:sp>
        <p:nvSpPr>
          <p:cNvPr id="12" name="副标题 1"/>
          <p:cNvSpPr txBox="1">
            <a:spLocks/>
          </p:cNvSpPr>
          <p:nvPr/>
        </p:nvSpPr>
        <p:spPr>
          <a:xfrm>
            <a:off x="784739" y="5445224"/>
            <a:ext cx="5760640"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b="1" dirty="0" smtClean="0">
                <a:solidFill>
                  <a:srgbClr val="FF0000"/>
                </a:solidFill>
                <a:latin typeface="+mn-ea"/>
              </a:rPr>
              <a:t>接下来，我们看如下例子。</a:t>
            </a:r>
            <a:endParaRPr lang="zh-CN" altLang="zh-CN" sz="2600" b="1" dirty="0">
              <a:solidFill>
                <a:srgbClr val="FF0000"/>
              </a:solidFill>
              <a:latin typeface="+mn-ea"/>
            </a:endParaRPr>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3194090606"/>
              </p:ext>
            </p:extLst>
          </p:nvPr>
        </p:nvGraphicFramePr>
        <p:xfrm>
          <a:off x="4283075" y="3140968"/>
          <a:ext cx="577850" cy="441325"/>
        </p:xfrm>
        <a:graphic>
          <a:graphicData uri="http://schemas.openxmlformats.org/presentationml/2006/ole">
            <mc:AlternateContent xmlns:mc="http://schemas.openxmlformats.org/markup-compatibility/2006">
              <mc:Choice xmlns:v="urn:schemas-microsoft-com:vml" Requires="v">
                <p:oleObj spid="_x0000_s6200" name="Equation" r:id="rId5" imgW="215713" imgH="241091" progId="Equation.DSMT4">
                  <p:embed/>
                </p:oleObj>
              </mc:Choice>
              <mc:Fallback>
                <p:oleObj name="Equation" r:id="rId5" imgW="215713" imgH="241091" progId="Equation.DSMT4">
                  <p:embed/>
                  <p:pic>
                    <p:nvPicPr>
                      <p:cNvPr id="0" name="对象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075" y="3140968"/>
                        <a:ext cx="5778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9377203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randombar(horizontal)">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§9.2 </a:t>
            </a:r>
            <a:r>
              <a:rPr lang="zh-CN" altLang="en-US" sz="3200" b="1" dirty="0" smtClean="0">
                <a:solidFill>
                  <a:schemeClr val="tx1"/>
                </a:solidFill>
                <a:latin typeface="Garamond" pitchFamily="18" charset="0"/>
              </a:rPr>
              <a:t>拟合优度检验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395536" y="2348880"/>
            <a:ext cx="8280920" cy="172819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800" dirty="0">
                <a:solidFill>
                  <a:srgbClr val="FF0000"/>
                </a:solidFill>
                <a:latin typeface="+mn-ea"/>
              </a:rPr>
              <a:t>【例</a:t>
            </a:r>
            <a:r>
              <a:rPr lang="en-US" altLang="zh-CN" sz="2800" dirty="0">
                <a:solidFill>
                  <a:srgbClr val="FF0000"/>
                </a:solidFill>
                <a:latin typeface="+mn-ea"/>
              </a:rPr>
              <a:t>9.1</a:t>
            </a:r>
            <a:r>
              <a:rPr lang="zh-CN" altLang="zh-CN" sz="2800" dirty="0">
                <a:solidFill>
                  <a:srgbClr val="FF0000"/>
                </a:solidFill>
                <a:latin typeface="+mn-ea"/>
              </a:rPr>
              <a:t>】</a:t>
            </a:r>
            <a:r>
              <a:rPr lang="zh-CN" altLang="zh-CN" sz="2600" dirty="0" smtClean="0">
                <a:solidFill>
                  <a:schemeClr val="tx1"/>
                </a:solidFill>
                <a:latin typeface="+mn-ea"/>
              </a:rPr>
              <a:t>某</a:t>
            </a:r>
            <a:r>
              <a:rPr lang="zh-CN" altLang="zh-CN" sz="2600" dirty="0">
                <a:solidFill>
                  <a:schemeClr val="tx1"/>
                </a:solidFill>
                <a:latin typeface="+mn-ea"/>
              </a:rPr>
              <a:t>集团公司准备进行一项改革，从所属的四个分公司中共随机抽取了</a:t>
            </a:r>
            <a:r>
              <a:rPr lang="en-US" altLang="zh-CN" sz="2600" dirty="0">
                <a:solidFill>
                  <a:schemeClr val="tx1"/>
                </a:solidFill>
                <a:latin typeface="+mn-ea"/>
              </a:rPr>
              <a:t>420</a:t>
            </a:r>
            <a:r>
              <a:rPr lang="zh-CN" altLang="zh-CN" sz="2600" dirty="0">
                <a:solidFill>
                  <a:schemeClr val="tx1"/>
                </a:solidFill>
                <a:latin typeface="+mn-ea"/>
              </a:rPr>
              <a:t>名职工，了解他们对改革方案的态度（见表</a:t>
            </a:r>
            <a:r>
              <a:rPr lang="en-US" altLang="zh-CN" sz="2600" dirty="0">
                <a:solidFill>
                  <a:schemeClr val="tx1"/>
                </a:solidFill>
                <a:latin typeface="+mn-ea"/>
              </a:rPr>
              <a:t>9-1</a:t>
            </a:r>
            <a:r>
              <a:rPr lang="zh-CN" altLang="zh-CN" sz="2600" dirty="0">
                <a:solidFill>
                  <a:schemeClr val="tx1"/>
                </a:solidFill>
                <a:latin typeface="+mn-ea"/>
              </a:rPr>
              <a:t>），以</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的</a:t>
            </a:r>
            <a:r>
              <a:rPr lang="zh-CN" altLang="zh-CN" sz="2600" dirty="0">
                <a:solidFill>
                  <a:schemeClr val="tx1"/>
                </a:solidFill>
                <a:latin typeface="+mn-ea"/>
              </a:rPr>
              <a:t>显著性水平检验四个分公司对改革方案的看法是否存在差异。</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副标题 1"/>
          <p:cNvSpPr txBox="1">
            <a:spLocks/>
          </p:cNvSpPr>
          <p:nvPr/>
        </p:nvSpPr>
        <p:spPr>
          <a:xfrm>
            <a:off x="863588" y="4093953"/>
            <a:ext cx="7416824" cy="12792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b="1" dirty="0" smtClean="0">
                <a:solidFill>
                  <a:srgbClr val="FF0000"/>
                </a:solidFill>
                <a:latin typeface="+mn-ea"/>
              </a:rPr>
              <a:t>解答：</a:t>
            </a:r>
            <a:r>
              <a:rPr lang="zh-CN" altLang="zh-CN" sz="2600" dirty="0">
                <a:solidFill>
                  <a:schemeClr val="tx1"/>
                </a:solidFill>
              </a:rPr>
              <a:t>如果不存在差异，四个分公司赞成改革方案的比例应该是一致的。</a:t>
            </a:r>
            <a:r>
              <a:rPr lang="zh-CN" altLang="zh-CN" sz="2600" dirty="0" smtClean="0">
                <a:solidFill>
                  <a:schemeClr val="tx1"/>
                </a:solidFill>
              </a:rPr>
              <a:t>于是</a:t>
            </a:r>
            <a:r>
              <a:rPr lang="zh-CN" altLang="zh-CN" sz="2600" b="1" dirty="0" smtClean="0">
                <a:solidFill>
                  <a:srgbClr val="FFFF00"/>
                </a:solidFill>
              </a:rPr>
              <a:t>原假设</a:t>
            </a:r>
            <a:r>
              <a:rPr lang="zh-CN" altLang="zh-CN" sz="2600" b="1" dirty="0">
                <a:solidFill>
                  <a:srgbClr val="FFFF00"/>
                </a:solidFill>
              </a:rPr>
              <a:t>和备择假设</a:t>
            </a:r>
            <a:r>
              <a:rPr lang="zh-CN" altLang="zh-CN" sz="2600" dirty="0">
                <a:solidFill>
                  <a:schemeClr val="tx1"/>
                </a:solidFill>
              </a:rPr>
              <a:t>分别为：</a:t>
            </a:r>
          </a:p>
          <a:p>
            <a:pPr algn="l"/>
            <a:endParaRPr lang="zh-CN" altLang="zh-CN" sz="2600" b="1" dirty="0">
              <a:solidFill>
                <a:srgbClr val="FF0000"/>
              </a:solidFill>
              <a:latin typeface="+mn-ea"/>
            </a:endParaRPr>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副标题 1"/>
          <p:cNvSpPr txBox="1">
            <a:spLocks/>
          </p:cNvSpPr>
          <p:nvPr/>
        </p:nvSpPr>
        <p:spPr>
          <a:xfrm>
            <a:off x="863588" y="1556792"/>
            <a:ext cx="7416824" cy="64807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457200" indent="-457200" algn="l">
              <a:buClr>
                <a:srgbClr val="FF0000"/>
              </a:buClr>
              <a:buFont typeface="Wingdings" pitchFamily="2" charset="2"/>
              <a:buChar char="Ø"/>
            </a:pPr>
            <a:r>
              <a:rPr lang="en-US" altLang="zh-CN" sz="3200" smtClean="0">
                <a:solidFill>
                  <a:schemeClr val="tx1"/>
                </a:solidFill>
                <a:latin typeface="+mn-ea"/>
              </a:rPr>
              <a:t>   9.2.2  </a:t>
            </a:r>
            <a:r>
              <a:rPr lang="zh-CN" altLang="en-US" sz="2800" smtClean="0">
                <a:solidFill>
                  <a:schemeClr val="tx1"/>
                </a:solidFill>
                <a:latin typeface="+mn-ea"/>
              </a:rPr>
              <a:t>拟合优度检验</a:t>
            </a:r>
            <a:r>
              <a:rPr lang="en-US" altLang="zh-CN" sz="2800" smtClean="0">
                <a:solidFill>
                  <a:schemeClr val="tx1"/>
                </a:solidFill>
                <a:latin typeface="+mn-ea"/>
              </a:rPr>
              <a:t>   </a:t>
            </a:r>
            <a:r>
              <a:rPr lang="en-US" altLang="zh-CN" sz="3200" smtClean="0">
                <a:solidFill>
                  <a:schemeClr val="tx1"/>
                </a:solidFill>
                <a:latin typeface="+mn-ea"/>
              </a:rPr>
              <a:t>   </a:t>
            </a:r>
            <a:endParaRPr lang="zh-CN" altLang="en-US" sz="3200" dirty="0">
              <a:solidFill>
                <a:schemeClr val="tx1"/>
              </a:solidFill>
              <a:latin typeface="+mn-ea"/>
            </a:endParaRPr>
          </a:p>
        </p:txBody>
      </p:sp>
      <p:sp>
        <p:nvSpPr>
          <p:cNvPr id="19"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val="1423856130"/>
              </p:ext>
            </p:extLst>
          </p:nvPr>
        </p:nvGraphicFramePr>
        <p:xfrm>
          <a:off x="4572000" y="3284984"/>
          <a:ext cx="684076" cy="288032"/>
        </p:xfrm>
        <a:graphic>
          <a:graphicData uri="http://schemas.openxmlformats.org/presentationml/2006/ole">
            <mc:AlternateContent xmlns:mc="http://schemas.openxmlformats.org/markup-compatibility/2006">
              <mc:Choice xmlns:v="urn:schemas-microsoft-com:vml" Requires="v">
                <p:oleObj spid="_x0000_s7233" name="Equation" r:id="rId3" imgW="494870" imgH="177646" progId="Equation.DSMT4">
                  <p:embed/>
                </p:oleObj>
              </mc:Choice>
              <mc:Fallback>
                <p:oleObj name="Equation" r:id="rId3" imgW="494870" imgH="177646" progId="Equation.DSMT4">
                  <p:embed/>
                  <p:pic>
                    <p:nvPicPr>
                      <p:cNvPr id="0" name="Object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284984"/>
                        <a:ext cx="684076" cy="288032"/>
                      </a:xfrm>
                      <a:prstGeom prst="rect">
                        <a:avLst/>
                      </a:prstGeom>
                      <a:noFill/>
                    </p:spPr>
                  </p:pic>
                </p:oleObj>
              </mc:Fallback>
            </mc:AlternateContent>
          </a:graphicData>
        </a:graphic>
      </p:graphicFrame>
      <p:sp>
        <p:nvSpPr>
          <p:cNvPr id="21"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3373669576"/>
              </p:ext>
            </p:extLst>
          </p:nvPr>
        </p:nvGraphicFramePr>
        <p:xfrm>
          <a:off x="2915816" y="5301209"/>
          <a:ext cx="3672408" cy="419902"/>
        </p:xfrm>
        <a:graphic>
          <a:graphicData uri="http://schemas.openxmlformats.org/presentationml/2006/ole">
            <mc:AlternateContent xmlns:mc="http://schemas.openxmlformats.org/markup-compatibility/2006">
              <mc:Choice xmlns:v="urn:schemas-microsoft-com:vml" Requires="v">
                <p:oleObj spid="_x0000_s7234" name="Equation" r:id="rId5" imgW="2006600" imgH="228600" progId="Equation.DSMT4">
                  <p:embed/>
                </p:oleObj>
              </mc:Choice>
              <mc:Fallback>
                <p:oleObj name="Equation" r:id="rId5" imgW="2006600" imgH="228600" progId="Equation.DSMT4">
                  <p:embed/>
                  <p:pic>
                    <p:nvPicPr>
                      <p:cNvPr id="0" name="Object 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5816" y="5301209"/>
                        <a:ext cx="3672408" cy="419902"/>
                      </a:xfrm>
                      <a:prstGeom prst="rect">
                        <a:avLst/>
                      </a:prstGeom>
                      <a:noFill/>
                    </p:spPr>
                  </p:pic>
                </p:oleObj>
              </mc:Fallback>
            </mc:AlternateContent>
          </a:graphicData>
        </a:graphic>
      </p:graphicFrame>
      <p:sp>
        <p:nvSpPr>
          <p:cNvPr id="27"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noChangeAspect="1"/>
          </p:cNvGraphicFramePr>
          <p:nvPr>
            <p:extLst>
              <p:ext uri="{D42A27DB-BD31-4B8C-83A1-F6EECF244321}">
                <p14:modId xmlns:p14="http://schemas.microsoft.com/office/powerpoint/2010/main" val="2731852688"/>
              </p:ext>
            </p:extLst>
          </p:nvPr>
        </p:nvGraphicFramePr>
        <p:xfrm>
          <a:off x="2843808" y="5877272"/>
          <a:ext cx="4271963" cy="383604"/>
        </p:xfrm>
        <a:graphic>
          <a:graphicData uri="http://schemas.openxmlformats.org/presentationml/2006/ole">
            <mc:AlternateContent xmlns:mc="http://schemas.openxmlformats.org/markup-compatibility/2006">
              <mc:Choice xmlns:v="urn:schemas-microsoft-com:vml" Requires="v">
                <p:oleObj spid="_x0000_s7235" name="Equation" r:id="rId7" imgW="1841400" imgH="241200" progId="Equation.DSMT4">
                  <p:embed/>
                </p:oleObj>
              </mc:Choice>
              <mc:Fallback>
                <p:oleObj name="Equation" r:id="rId7" imgW="1841400" imgH="241200" progId="Equation.DSMT4">
                  <p:embed/>
                  <p:pic>
                    <p:nvPicPr>
                      <p:cNvPr id="0" name="Object 38"/>
                      <p:cNvPicPr>
                        <a:picLocks noChangeAspect="1" noChangeArrowheads="1"/>
                      </p:cNvPicPr>
                      <p:nvPr/>
                    </p:nvPicPr>
                    <p:blipFill>
                      <a:blip r:embed="rId8"/>
                      <a:srcRect/>
                      <a:stretch>
                        <a:fillRect/>
                      </a:stretch>
                    </p:blipFill>
                    <p:spPr bwMode="auto">
                      <a:xfrm>
                        <a:off x="2843808" y="5877272"/>
                        <a:ext cx="4271963" cy="383604"/>
                      </a:xfrm>
                      <a:prstGeom prst="rect">
                        <a:avLst/>
                      </a:prstGeom>
                      <a:noFill/>
                    </p:spPr>
                  </p:pic>
                </p:oleObj>
              </mc:Fallback>
            </mc:AlternateContent>
          </a:graphicData>
        </a:graphic>
      </p:graphicFrame>
    </p:spTree>
    <p:extLst>
      <p:ext uri="{BB962C8B-B14F-4D97-AF65-F5344CB8AC3E}">
        <p14:creationId xmlns:p14="http://schemas.microsoft.com/office/powerpoint/2010/main" val="22937720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par>
                                <p:cTn id="13" presetID="14" presetClass="entr" presetSubtype="1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randombar(horizontal)">
                                      <p:cBhvr>
                                        <p:cTn id="1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§9.2 </a:t>
            </a:r>
            <a:r>
              <a:rPr lang="zh-CN" altLang="en-US" sz="3200" b="1" dirty="0" smtClean="0">
                <a:solidFill>
                  <a:schemeClr val="tx1"/>
                </a:solidFill>
                <a:latin typeface="Garamond" pitchFamily="18" charset="0"/>
              </a:rPr>
              <a:t>拟合优度检验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395536" y="2348880"/>
            <a:ext cx="8280920" cy="172819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800" dirty="0" smtClean="0">
                <a:solidFill>
                  <a:schemeClr val="tx1"/>
                </a:solidFill>
                <a:latin typeface="+mn-ea"/>
              </a:rPr>
              <a:t>         </a:t>
            </a:r>
            <a:r>
              <a:rPr lang="zh-CN" altLang="zh-CN" sz="2800" dirty="0" smtClean="0">
                <a:solidFill>
                  <a:schemeClr val="tx1"/>
                </a:solidFill>
                <a:latin typeface="+mn-ea"/>
              </a:rPr>
              <a:t>由</a:t>
            </a:r>
            <a:r>
              <a:rPr lang="zh-CN" altLang="zh-CN" sz="2800" dirty="0">
                <a:solidFill>
                  <a:schemeClr val="tx1"/>
                </a:solidFill>
                <a:latin typeface="+mn-ea"/>
              </a:rPr>
              <a:t>公式（</a:t>
            </a:r>
            <a:r>
              <a:rPr lang="en-US" altLang="zh-CN" sz="2800" dirty="0">
                <a:solidFill>
                  <a:schemeClr val="tx1"/>
                </a:solidFill>
                <a:latin typeface="+mn-ea"/>
              </a:rPr>
              <a:t>9-1</a:t>
            </a:r>
            <a:r>
              <a:rPr lang="zh-CN" altLang="zh-CN" sz="2800" dirty="0">
                <a:solidFill>
                  <a:schemeClr val="tx1"/>
                </a:solidFill>
                <a:latin typeface="+mn-ea"/>
              </a:rPr>
              <a:t>）得：</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副标题 1"/>
          <p:cNvSpPr txBox="1">
            <a:spLocks/>
          </p:cNvSpPr>
          <p:nvPr/>
        </p:nvSpPr>
        <p:spPr>
          <a:xfrm>
            <a:off x="863588" y="4093953"/>
            <a:ext cx="7812868" cy="12792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b="1" dirty="0" smtClean="0">
                <a:solidFill>
                  <a:srgbClr val="FF0000"/>
                </a:solidFill>
                <a:latin typeface="+mn-ea"/>
              </a:rPr>
              <a:t>自由度为：</a:t>
            </a:r>
            <a:r>
              <a:rPr lang="zh-CN" altLang="zh-CN" sz="2800" dirty="0">
                <a:solidFill>
                  <a:schemeClr val="tx1"/>
                </a:solidFill>
              </a:rPr>
              <a:t>（行数－</a:t>
            </a:r>
            <a:r>
              <a:rPr lang="en-US" altLang="zh-CN" sz="2800" dirty="0">
                <a:solidFill>
                  <a:schemeClr val="tx1"/>
                </a:solidFill>
              </a:rPr>
              <a:t>1</a:t>
            </a:r>
            <a:r>
              <a:rPr lang="zh-CN" altLang="zh-CN" sz="2800" dirty="0" smtClean="0">
                <a:solidFill>
                  <a:schemeClr val="tx1"/>
                </a:solidFill>
              </a:rPr>
              <a:t>）</a:t>
            </a:r>
            <a:r>
              <a:rPr lang="zh-CN" altLang="en-US" sz="2800" dirty="0" smtClean="0">
                <a:solidFill>
                  <a:schemeClr val="tx1"/>
                </a:solidFill>
              </a:rPr>
              <a:t>*</a:t>
            </a:r>
            <a:r>
              <a:rPr lang="zh-CN" altLang="zh-CN" sz="2800" dirty="0" smtClean="0">
                <a:solidFill>
                  <a:schemeClr val="tx1"/>
                </a:solidFill>
              </a:rPr>
              <a:t>（</a:t>
            </a:r>
            <a:r>
              <a:rPr lang="zh-CN" altLang="zh-CN" sz="2800" dirty="0">
                <a:solidFill>
                  <a:schemeClr val="tx1"/>
                </a:solidFill>
              </a:rPr>
              <a:t>列数－</a:t>
            </a:r>
            <a:r>
              <a:rPr lang="en-US" altLang="zh-CN" sz="2800" dirty="0" smtClean="0">
                <a:solidFill>
                  <a:schemeClr val="tx1"/>
                </a:solidFill>
              </a:rPr>
              <a:t>1</a:t>
            </a:r>
            <a:r>
              <a:rPr lang="zh-CN" altLang="zh-CN" sz="2800" dirty="0" smtClean="0">
                <a:solidFill>
                  <a:schemeClr val="tx1"/>
                </a:solidFill>
              </a:rPr>
              <a:t>）</a:t>
            </a:r>
            <a:r>
              <a:rPr lang="en-US" altLang="zh-CN" sz="2800" dirty="0" smtClean="0">
                <a:solidFill>
                  <a:schemeClr val="tx1"/>
                </a:solidFill>
              </a:rPr>
              <a:t>=</a:t>
            </a:r>
          </a:p>
          <a:p>
            <a:pPr algn="l"/>
            <a:r>
              <a:rPr lang="en-US" altLang="zh-CN" sz="2800" b="1" dirty="0">
                <a:solidFill>
                  <a:schemeClr val="tx1"/>
                </a:solidFill>
                <a:latin typeface="+mn-ea"/>
              </a:rPr>
              <a:t> </a:t>
            </a:r>
            <a:r>
              <a:rPr lang="en-US" altLang="zh-CN" sz="2800" b="1" dirty="0" smtClean="0">
                <a:solidFill>
                  <a:schemeClr val="tx1"/>
                </a:solidFill>
                <a:latin typeface="+mn-ea"/>
              </a:rPr>
              <a:t>                                                              =</a:t>
            </a:r>
            <a:endParaRPr lang="zh-CN" altLang="zh-CN" sz="2600" b="1" dirty="0">
              <a:solidFill>
                <a:schemeClr val="tx1"/>
              </a:solidFill>
              <a:latin typeface="+mn-ea"/>
            </a:endParaRPr>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副标题 1"/>
          <p:cNvSpPr txBox="1">
            <a:spLocks/>
          </p:cNvSpPr>
          <p:nvPr/>
        </p:nvSpPr>
        <p:spPr>
          <a:xfrm>
            <a:off x="863588" y="1556792"/>
            <a:ext cx="7416824" cy="64807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457200" indent="-457200" algn="l">
              <a:buClr>
                <a:srgbClr val="FF0000"/>
              </a:buClr>
              <a:buFont typeface="Wingdings" pitchFamily="2" charset="2"/>
              <a:buChar char="Ø"/>
            </a:pPr>
            <a:r>
              <a:rPr lang="en-US" altLang="zh-CN" sz="3200" dirty="0" smtClean="0">
                <a:solidFill>
                  <a:schemeClr val="tx1"/>
                </a:solidFill>
                <a:latin typeface="+mn-ea"/>
              </a:rPr>
              <a:t>   9.2.2  </a:t>
            </a:r>
            <a:r>
              <a:rPr lang="zh-CN" altLang="en-US" sz="2800" dirty="0" smtClean="0">
                <a:solidFill>
                  <a:schemeClr val="tx1"/>
                </a:solidFill>
                <a:latin typeface="+mn-ea"/>
              </a:rPr>
              <a:t>拟合优度检验</a:t>
            </a:r>
            <a:r>
              <a:rPr lang="en-US" altLang="zh-CN" sz="2800" dirty="0" smtClean="0">
                <a:solidFill>
                  <a:schemeClr val="tx1"/>
                </a:solidFill>
                <a:latin typeface="+mn-ea"/>
              </a:rPr>
              <a:t>   </a:t>
            </a:r>
            <a:r>
              <a:rPr lang="en-US" altLang="zh-CN" sz="3200" dirty="0" smtClean="0">
                <a:solidFill>
                  <a:schemeClr val="tx1"/>
                </a:solidFill>
                <a:latin typeface="+mn-ea"/>
              </a:rPr>
              <a:t>   </a:t>
            </a:r>
            <a:endParaRPr lang="zh-CN" altLang="en-US" sz="3200" dirty="0">
              <a:solidFill>
                <a:schemeClr val="tx1"/>
              </a:solidFill>
              <a:latin typeface="+mn-ea"/>
            </a:endParaRPr>
          </a:p>
        </p:txBody>
      </p:sp>
      <p:sp>
        <p:nvSpPr>
          <p:cNvPr id="19"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2692283683"/>
              </p:ext>
            </p:extLst>
          </p:nvPr>
        </p:nvGraphicFramePr>
        <p:xfrm>
          <a:off x="1547664" y="3068960"/>
          <a:ext cx="1004342" cy="576064"/>
        </p:xfrm>
        <a:graphic>
          <a:graphicData uri="http://schemas.openxmlformats.org/presentationml/2006/ole">
            <mc:AlternateContent xmlns:mc="http://schemas.openxmlformats.org/markup-compatibility/2006">
              <mc:Choice xmlns:v="urn:schemas-microsoft-com:vml" Requires="v">
                <p:oleObj spid="_x0000_s9289" name="Equation" r:id="rId3" imgW="355320" imgH="241200" progId="Equation.DSMT4">
                  <p:embed/>
                </p:oleObj>
              </mc:Choice>
              <mc:Fallback>
                <p:oleObj name="Equation" r:id="rId3" imgW="355320" imgH="241200" progId="Equation.DSMT4">
                  <p:embed/>
                  <p:pic>
                    <p:nvPicPr>
                      <p:cNvPr id="0" name="Object 1"/>
                      <p:cNvPicPr>
                        <a:picLocks noChangeAspect="1" noChangeArrowheads="1"/>
                      </p:cNvPicPr>
                      <p:nvPr/>
                    </p:nvPicPr>
                    <p:blipFill>
                      <a:blip r:embed="rId4"/>
                      <a:srcRect/>
                      <a:stretch>
                        <a:fillRect/>
                      </a:stretch>
                    </p:blipFill>
                    <p:spPr bwMode="auto">
                      <a:xfrm>
                        <a:off x="1547664" y="3068960"/>
                        <a:ext cx="1004342" cy="576064"/>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561740490"/>
              </p:ext>
            </p:extLst>
          </p:nvPr>
        </p:nvGraphicFramePr>
        <p:xfrm>
          <a:off x="2555776" y="2996952"/>
          <a:ext cx="2232248" cy="792088"/>
        </p:xfrm>
        <a:graphic>
          <a:graphicData uri="http://schemas.openxmlformats.org/presentationml/2006/ole">
            <mc:AlternateContent xmlns:mc="http://schemas.openxmlformats.org/markup-compatibility/2006">
              <mc:Choice xmlns:v="urn:schemas-microsoft-com:vml" Requires="v">
                <p:oleObj spid="_x0000_s9290" name="Equation" r:id="rId5" imgW="1511280" imgH="482400" progId="Equation.DSMT4">
                  <p:embed/>
                </p:oleObj>
              </mc:Choice>
              <mc:Fallback>
                <p:oleObj name="Equation" r:id="rId5" imgW="1511280" imgH="482400" progId="Equation.DSMT4">
                  <p:embed/>
                  <p:pic>
                    <p:nvPicPr>
                      <p:cNvPr id="0" name="Object 3"/>
                      <p:cNvPicPr>
                        <a:picLocks noChangeAspect="1" noChangeArrowheads="1"/>
                      </p:cNvPicPr>
                      <p:nvPr/>
                    </p:nvPicPr>
                    <p:blipFill>
                      <a:blip r:embed="rId6"/>
                      <a:srcRect/>
                      <a:stretch>
                        <a:fillRect/>
                      </a:stretch>
                    </p:blipFill>
                    <p:spPr bwMode="auto">
                      <a:xfrm>
                        <a:off x="2555776" y="2996952"/>
                        <a:ext cx="2232248" cy="792088"/>
                      </a:xfrm>
                      <a:prstGeom prst="rect">
                        <a:avLst/>
                      </a:prstGeom>
                      <a:noFill/>
                    </p:spPr>
                  </p:pic>
                </p:oleObj>
              </mc:Fallback>
            </mc:AlternateContent>
          </a:graphicData>
        </a:graphic>
      </p:graphicFrame>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3650417141"/>
              </p:ext>
            </p:extLst>
          </p:nvPr>
        </p:nvGraphicFramePr>
        <p:xfrm>
          <a:off x="6924600" y="4105898"/>
          <a:ext cx="1728192" cy="409567"/>
        </p:xfrm>
        <a:graphic>
          <a:graphicData uri="http://schemas.openxmlformats.org/presentationml/2006/ole">
            <mc:AlternateContent xmlns:mc="http://schemas.openxmlformats.org/markup-compatibility/2006">
              <mc:Choice xmlns:v="urn:schemas-microsoft-com:vml" Requires="v">
                <p:oleObj spid="_x0000_s9291" name="Equation" r:id="rId7" imgW="901309" imgH="215806" progId="Equation.DSMT4">
                  <p:embed/>
                </p:oleObj>
              </mc:Choice>
              <mc:Fallback>
                <p:oleObj name="Equation" r:id="rId7" imgW="901309" imgH="215806"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24600" y="4105898"/>
                        <a:ext cx="1728192" cy="409567"/>
                      </a:xfrm>
                      <a:prstGeom prst="rect">
                        <a:avLst/>
                      </a:prstGeom>
                      <a:noFill/>
                    </p:spPr>
                  </p:pic>
                </p:oleObj>
              </mc:Fallback>
            </mc:AlternateContent>
          </a:graphicData>
        </a:graphic>
      </p:graphicFrame>
      <p:sp>
        <p:nvSpPr>
          <p:cNvPr id="11"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2186395202"/>
              </p:ext>
            </p:extLst>
          </p:nvPr>
        </p:nvGraphicFramePr>
        <p:xfrm>
          <a:off x="6948264" y="4653137"/>
          <a:ext cx="1728192" cy="432048"/>
        </p:xfrm>
        <a:graphic>
          <a:graphicData uri="http://schemas.openxmlformats.org/presentationml/2006/ole">
            <mc:AlternateContent xmlns:mc="http://schemas.openxmlformats.org/markup-compatibility/2006">
              <mc:Choice xmlns:v="urn:schemas-microsoft-com:vml" Requires="v">
                <p:oleObj spid="_x0000_s9292" name="Equation" r:id="rId9" imgW="1079032" imgH="215806" progId="Equation.DSMT4">
                  <p:embed/>
                </p:oleObj>
              </mc:Choice>
              <mc:Fallback>
                <p:oleObj name="Equation" r:id="rId9" imgW="1079032" imgH="215806"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48264" y="4653137"/>
                        <a:ext cx="1728192" cy="432048"/>
                      </a:xfrm>
                      <a:prstGeom prst="rect">
                        <a:avLst/>
                      </a:prstGeom>
                      <a:noFill/>
                    </p:spPr>
                  </p:pic>
                </p:oleObj>
              </mc:Fallback>
            </mc:AlternateContent>
          </a:graphicData>
        </a:graphic>
      </p:graphicFrame>
      <p:sp>
        <p:nvSpPr>
          <p:cNvPr id="24" name="副标题 1"/>
          <p:cNvSpPr txBox="1">
            <a:spLocks/>
          </p:cNvSpPr>
          <p:nvPr/>
        </p:nvSpPr>
        <p:spPr>
          <a:xfrm>
            <a:off x="805022" y="5157192"/>
            <a:ext cx="5760640"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dirty="0" smtClean="0">
                <a:solidFill>
                  <a:schemeClr val="tx1"/>
                </a:solidFill>
                <a:latin typeface="+mn-ea"/>
              </a:rPr>
              <a:t>因为，在         时，</a:t>
            </a:r>
            <a:endParaRPr lang="zh-CN" altLang="zh-CN" sz="2600" dirty="0">
              <a:solidFill>
                <a:schemeClr val="tx1"/>
              </a:solidFill>
              <a:latin typeface="+mn-ea"/>
            </a:endParaRPr>
          </a:p>
        </p:txBody>
      </p:sp>
      <p:graphicFrame>
        <p:nvGraphicFramePr>
          <p:cNvPr id="15" name="对象 14"/>
          <p:cNvGraphicFramePr>
            <a:graphicFrameLocks noChangeAspect="1"/>
          </p:cNvGraphicFramePr>
          <p:nvPr>
            <p:extLst>
              <p:ext uri="{D42A27DB-BD31-4B8C-83A1-F6EECF244321}">
                <p14:modId xmlns:p14="http://schemas.microsoft.com/office/powerpoint/2010/main" val="1459210954"/>
              </p:ext>
            </p:extLst>
          </p:nvPr>
        </p:nvGraphicFramePr>
        <p:xfrm>
          <a:off x="2267744" y="5228754"/>
          <a:ext cx="684213" cy="288925"/>
        </p:xfrm>
        <a:graphic>
          <a:graphicData uri="http://schemas.openxmlformats.org/presentationml/2006/ole">
            <mc:AlternateContent xmlns:mc="http://schemas.openxmlformats.org/markup-compatibility/2006">
              <mc:Choice xmlns:v="urn:schemas-microsoft-com:vml" Requires="v">
                <p:oleObj spid="_x0000_s9293" name="Equation" r:id="rId11" imgW="494870" imgH="177646" progId="Equation.DSMT4">
                  <p:embed/>
                </p:oleObj>
              </mc:Choice>
              <mc:Fallback>
                <p:oleObj name="Equation" r:id="rId11" imgW="494870" imgH="177646" progId="Equation.DSMT4">
                  <p:embed/>
                  <p:pic>
                    <p:nvPicPr>
                      <p:cNvPr id="0" name="对象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67744" y="5228754"/>
                        <a:ext cx="684213"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3374357128"/>
              </p:ext>
            </p:extLst>
          </p:nvPr>
        </p:nvGraphicFramePr>
        <p:xfrm>
          <a:off x="3673351" y="5157192"/>
          <a:ext cx="2050777" cy="864096"/>
        </p:xfrm>
        <a:graphic>
          <a:graphicData uri="http://schemas.openxmlformats.org/presentationml/2006/ole">
            <mc:AlternateContent xmlns:mc="http://schemas.openxmlformats.org/markup-compatibility/2006">
              <mc:Choice xmlns:v="urn:schemas-microsoft-com:vml" Requires="v">
                <p:oleObj spid="_x0000_s9294" name="Equation" r:id="rId13" imgW="1054100" imgH="457200" progId="Equation.DSMT4">
                  <p:embed/>
                </p:oleObj>
              </mc:Choice>
              <mc:Fallback>
                <p:oleObj name="Equation" r:id="rId13" imgW="1054100" imgH="457200" progId="Equation.DSMT4">
                  <p:embed/>
                  <p:pic>
                    <p:nvPicPr>
                      <p:cNvPr id="0" name="Object 1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73351" y="5157192"/>
                        <a:ext cx="2050777" cy="864096"/>
                      </a:xfrm>
                      <a:prstGeom prst="rect">
                        <a:avLst/>
                      </a:prstGeom>
                      <a:noFill/>
                    </p:spPr>
                  </p:pic>
                </p:oleObj>
              </mc:Fallback>
            </mc:AlternateContent>
          </a:graphicData>
        </a:graphic>
      </p:graphicFrame>
      <p:graphicFrame>
        <p:nvGraphicFramePr>
          <p:cNvPr id="29" name="对象 28"/>
          <p:cNvGraphicFramePr>
            <a:graphicFrameLocks noChangeAspect="1"/>
          </p:cNvGraphicFramePr>
          <p:nvPr>
            <p:extLst>
              <p:ext uri="{D42A27DB-BD31-4B8C-83A1-F6EECF244321}">
                <p14:modId xmlns:p14="http://schemas.microsoft.com/office/powerpoint/2010/main" val="1630241356"/>
              </p:ext>
            </p:extLst>
          </p:nvPr>
        </p:nvGraphicFramePr>
        <p:xfrm>
          <a:off x="879634" y="5711102"/>
          <a:ext cx="3046412" cy="401638"/>
        </p:xfrm>
        <a:graphic>
          <a:graphicData uri="http://schemas.openxmlformats.org/presentationml/2006/ole">
            <mc:AlternateContent xmlns:mc="http://schemas.openxmlformats.org/markup-compatibility/2006">
              <mc:Choice xmlns:v="urn:schemas-microsoft-com:vml" Requires="v">
                <p:oleObj spid="_x0000_s9295" name="Equation" r:id="rId15" imgW="1688760" imgH="253800" progId="Equation.DSMT4">
                  <p:embed/>
                </p:oleObj>
              </mc:Choice>
              <mc:Fallback>
                <p:oleObj name="Equation" r:id="rId15" imgW="1688760" imgH="253800" progId="Equation.DSMT4">
                  <p:embed/>
                  <p:pic>
                    <p:nvPicPr>
                      <p:cNvPr id="0" name="Object 12"/>
                      <p:cNvPicPr>
                        <a:picLocks noChangeAspect="1" noChangeArrowheads="1"/>
                      </p:cNvPicPr>
                      <p:nvPr/>
                    </p:nvPicPr>
                    <p:blipFill>
                      <a:blip r:embed="rId16"/>
                      <a:srcRect/>
                      <a:stretch>
                        <a:fillRect/>
                      </a:stretch>
                    </p:blipFill>
                    <p:spPr bwMode="auto">
                      <a:xfrm>
                        <a:off x="879634" y="5711102"/>
                        <a:ext cx="3046412" cy="401638"/>
                      </a:xfrm>
                      <a:prstGeom prst="rect">
                        <a:avLst/>
                      </a:prstGeom>
                      <a:noFill/>
                    </p:spPr>
                  </p:pic>
                </p:oleObj>
              </mc:Fallback>
            </mc:AlternateContent>
          </a:graphicData>
        </a:graphic>
      </p:graphicFrame>
      <p:sp>
        <p:nvSpPr>
          <p:cNvPr id="30" name="Rectangle 14"/>
          <p:cNvSpPr>
            <a:spLocks noChangeArrowheads="1"/>
          </p:cNvSpPr>
          <p:nvPr/>
        </p:nvSpPr>
        <p:spPr bwMode="auto">
          <a:xfrm>
            <a:off x="594522" y="5589240"/>
            <a:ext cx="813690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altLang="en-US" sz="2600" dirty="0">
                <a:latin typeface="+mn-ea"/>
                <a:cs typeface="Times New Roman" pitchFamily="18" charset="0"/>
              </a:rPr>
              <a:t> </a:t>
            </a:r>
            <a:r>
              <a:rPr lang="zh-CN" altLang="en-US" sz="2600" dirty="0">
                <a:latin typeface="+mn-ea"/>
                <a:cs typeface="Times New Roman" pitchFamily="18" charset="0"/>
              </a:rPr>
              <a:t>     </a:t>
            </a:r>
            <a:r>
              <a:rPr lang="zh-CN" altLang="en-US" sz="2600" dirty="0" smtClean="0">
                <a:latin typeface="+mn-ea"/>
                <a:cs typeface="Times New Roman" pitchFamily="18" charset="0"/>
              </a:rPr>
              <a:t>                                  ，故</a:t>
            </a:r>
            <a:r>
              <a:rPr lang="zh-CN" altLang="en-US" sz="2600" dirty="0">
                <a:solidFill>
                  <a:srgbClr val="FF0000"/>
                </a:solidFill>
                <a:latin typeface="+mn-ea"/>
                <a:cs typeface="Times New Roman" pitchFamily="18" charset="0"/>
              </a:rPr>
              <a:t>不能拒绝</a:t>
            </a:r>
            <a:r>
              <a:rPr lang="zh-CN" altLang="en-US" sz="2600" dirty="0">
                <a:latin typeface="+mn-ea"/>
                <a:cs typeface="Times New Roman" pitchFamily="18" charset="0"/>
              </a:rPr>
              <a:t>原假设</a:t>
            </a:r>
            <a:r>
              <a:rPr kumimoji="0" lang="zh-CN" altLang="en-US" sz="2600" b="0" i="0" u="none" strike="noStrike" cap="none" normalizeH="0" baseline="0" dirty="0" smtClean="0">
                <a:ln>
                  <a:noFill/>
                </a:ln>
                <a:solidFill>
                  <a:schemeClr val="tx1"/>
                </a:solidFill>
                <a:effectLst/>
                <a:latin typeface="+mn-ea"/>
                <a:cs typeface="Times New Roman" pitchFamily="18" charset="0"/>
              </a:rPr>
              <a:t>，即</a:t>
            </a:r>
            <a:r>
              <a:rPr kumimoji="0" lang="zh-CN" altLang="en-US" sz="2600" b="0" i="0" u="none" strike="noStrike" cap="none" normalizeH="0" baseline="0" dirty="0" smtClean="0">
                <a:ln>
                  <a:noFill/>
                </a:ln>
                <a:solidFill>
                  <a:srgbClr val="FF0000"/>
                </a:solidFill>
                <a:effectLst/>
                <a:latin typeface="+mn-ea"/>
                <a:cs typeface="Times New Roman" pitchFamily="18" charset="0"/>
              </a:rPr>
              <a:t>认为</a:t>
            </a:r>
            <a:r>
              <a:rPr kumimoji="0" lang="zh-CN" altLang="en-US" sz="2600" b="0" i="0" u="none" strike="noStrike" cap="none" normalizeH="0" baseline="0" dirty="0" smtClean="0">
                <a:ln>
                  <a:noFill/>
                </a:ln>
                <a:solidFill>
                  <a:schemeClr val="tx1"/>
                </a:solidFill>
                <a:effectLst/>
                <a:latin typeface="+mn-ea"/>
                <a:cs typeface="Times New Roman" pitchFamily="18" charset="0"/>
              </a:rPr>
              <a:t>四个分公司对改革方案赞成的</a:t>
            </a:r>
            <a:r>
              <a:rPr kumimoji="0" lang="zh-CN" altLang="en-US" sz="2600" b="0" i="0" u="none" strike="noStrike" cap="none" normalizeH="0" baseline="0" dirty="0" smtClean="0">
                <a:ln>
                  <a:noFill/>
                </a:ln>
                <a:solidFill>
                  <a:srgbClr val="FF0000"/>
                </a:solidFill>
                <a:effectLst/>
                <a:latin typeface="+mn-ea"/>
                <a:cs typeface="Times New Roman" pitchFamily="18" charset="0"/>
              </a:rPr>
              <a:t>比例是一致的</a:t>
            </a:r>
            <a:r>
              <a:rPr kumimoji="0" lang="zh-CN" altLang="en-US" sz="2600" b="0" i="0" u="none" strike="noStrike" cap="none" normalizeH="0" baseline="0" dirty="0" smtClean="0">
                <a:ln>
                  <a:noFill/>
                </a:ln>
                <a:solidFill>
                  <a:schemeClr val="tx1"/>
                </a:solidFill>
                <a:effectLst/>
                <a:latin typeface="+mn-ea"/>
                <a:cs typeface="宋体" pitchFamily="2" charset="-122"/>
              </a:rPr>
              <a:t> 。</a:t>
            </a:r>
          </a:p>
        </p:txBody>
      </p:sp>
      <p:sp>
        <p:nvSpPr>
          <p:cNvPr id="31"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35588283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par>
                                <p:cTn id="18" presetID="22" presetClass="entr" presetSubtype="4"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randombar(horizontal)">
                                      <p:cBhvr>
                                        <p:cTn id="28" dur="500"/>
                                        <p:tgtEl>
                                          <p:spTgt spid="24"/>
                                        </p:tgtEl>
                                      </p:cBhvr>
                                    </p:animEffect>
                                  </p:childTnLst>
                                </p:cTn>
                              </p:par>
                              <p:par>
                                <p:cTn id="29" presetID="14" presetClass="entr" presetSubtype="1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500"/>
                                        <p:tgtEl>
                                          <p:spTgt spid="15"/>
                                        </p:tgtEl>
                                      </p:cBhvr>
                                    </p:animEffect>
                                  </p:childTnLst>
                                </p:cTn>
                              </p:par>
                              <p:par>
                                <p:cTn id="32" presetID="14" presetClass="entr" presetSubtype="1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45" presetClass="entr" presetSubtype="0" fill="hold"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2000"/>
                                        <p:tgtEl>
                                          <p:spTgt spid="29"/>
                                        </p:tgtEl>
                                      </p:cBhvr>
                                    </p:animEffect>
                                    <p:anim calcmode="lin" valueType="num">
                                      <p:cBhvr>
                                        <p:cTn id="40" dur="2000" fill="hold"/>
                                        <p:tgtEl>
                                          <p:spTgt spid="29"/>
                                        </p:tgtEl>
                                        <p:attrNameLst>
                                          <p:attrName>ppt_w</p:attrName>
                                        </p:attrNameLst>
                                      </p:cBhvr>
                                      <p:tavLst>
                                        <p:tav tm="0" fmla="#ppt_w*sin(2.5*pi*$)">
                                          <p:val>
                                            <p:fltVal val="0"/>
                                          </p:val>
                                        </p:tav>
                                        <p:tav tm="100000">
                                          <p:val>
                                            <p:fltVal val="1"/>
                                          </p:val>
                                        </p:tav>
                                      </p:tavLst>
                                    </p:anim>
                                    <p:anim calcmode="lin" valueType="num">
                                      <p:cBhvr>
                                        <p:cTn id="41" dur="2000" fill="hold"/>
                                        <p:tgtEl>
                                          <p:spTgt spid="29"/>
                                        </p:tgtEl>
                                        <p:attrNameLst>
                                          <p:attrName>ppt_h</p:attrName>
                                        </p:attrNameLst>
                                      </p:cBhvr>
                                      <p:tavLst>
                                        <p:tav tm="0">
                                          <p:val>
                                            <p:strVal val="#ppt_h"/>
                                          </p:val>
                                        </p:tav>
                                        <p:tav tm="100000">
                                          <p:val>
                                            <p:strVal val="#ppt_h"/>
                                          </p:val>
                                        </p:tav>
                                      </p:tavLst>
                                    </p:anim>
                                  </p:childTnLst>
                                </p:cTn>
                              </p:par>
                              <p:par>
                                <p:cTn id="42" presetID="45" presetClass="entr" presetSubtype="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2000"/>
                                        <p:tgtEl>
                                          <p:spTgt spid="30"/>
                                        </p:tgtEl>
                                      </p:cBhvr>
                                    </p:animEffect>
                                    <p:anim calcmode="lin" valueType="num">
                                      <p:cBhvr>
                                        <p:cTn id="45" dur="2000" fill="hold"/>
                                        <p:tgtEl>
                                          <p:spTgt spid="30"/>
                                        </p:tgtEl>
                                        <p:attrNameLst>
                                          <p:attrName>ppt_w</p:attrName>
                                        </p:attrNameLst>
                                      </p:cBhvr>
                                      <p:tavLst>
                                        <p:tav tm="0" fmla="#ppt_w*sin(2.5*pi*$)">
                                          <p:val>
                                            <p:fltVal val="0"/>
                                          </p:val>
                                        </p:tav>
                                        <p:tav tm="100000">
                                          <p:val>
                                            <p:fltVal val="1"/>
                                          </p:val>
                                        </p:tav>
                                      </p:tavLst>
                                    </p:anim>
                                    <p:anim calcmode="lin" valueType="num">
                                      <p:cBhvr>
                                        <p:cTn id="46" dur="2000" fill="hold"/>
                                        <p:tgtEl>
                                          <p:spTgt spid="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§9.2 </a:t>
            </a:r>
            <a:r>
              <a:rPr lang="zh-CN" altLang="en-US" sz="3200" b="1" dirty="0" smtClean="0">
                <a:solidFill>
                  <a:schemeClr val="tx1"/>
                </a:solidFill>
                <a:latin typeface="Garamond" pitchFamily="18" charset="0"/>
              </a:rPr>
              <a:t>拟合优度检验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395536" y="2348879"/>
            <a:ext cx="8280920" cy="3703577"/>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800" dirty="0">
                <a:solidFill>
                  <a:srgbClr val="FF0000"/>
                </a:solidFill>
                <a:latin typeface="+mn-ea"/>
              </a:rPr>
              <a:t>【例</a:t>
            </a:r>
            <a:r>
              <a:rPr lang="en-US" altLang="zh-CN" sz="2800" dirty="0" smtClean="0">
                <a:solidFill>
                  <a:srgbClr val="FF0000"/>
                </a:solidFill>
                <a:latin typeface="+mn-ea"/>
              </a:rPr>
              <a:t>9.2</a:t>
            </a:r>
            <a:r>
              <a:rPr lang="zh-CN" altLang="zh-CN" sz="2800" dirty="0" smtClean="0">
                <a:solidFill>
                  <a:srgbClr val="FF0000"/>
                </a:solidFill>
                <a:latin typeface="+mn-ea"/>
              </a:rPr>
              <a:t>】</a:t>
            </a:r>
            <a:r>
              <a:rPr lang="zh-CN" altLang="zh-CN" sz="2600" dirty="0">
                <a:solidFill>
                  <a:schemeClr val="tx1"/>
                </a:solidFill>
                <a:latin typeface="+mn-ea"/>
              </a:rPr>
              <a:t>为了提高市场占有率，某行业两个最主要的竞争对手</a:t>
            </a:r>
            <a:r>
              <a:rPr lang="en-US" altLang="zh-CN" sz="2600" dirty="0">
                <a:solidFill>
                  <a:schemeClr val="tx1"/>
                </a:solidFill>
                <a:latin typeface="+mn-ea"/>
              </a:rPr>
              <a:t>A</a:t>
            </a:r>
            <a:r>
              <a:rPr lang="zh-CN" altLang="zh-CN" sz="2600" dirty="0">
                <a:solidFill>
                  <a:schemeClr val="tx1"/>
                </a:solidFill>
                <a:latin typeface="+mn-ea"/>
              </a:rPr>
              <a:t>公司和</a:t>
            </a:r>
            <a:r>
              <a:rPr lang="en-US" altLang="zh-CN" sz="2600" dirty="0">
                <a:solidFill>
                  <a:schemeClr val="tx1"/>
                </a:solidFill>
                <a:latin typeface="+mn-ea"/>
              </a:rPr>
              <a:t>B</a:t>
            </a:r>
            <a:r>
              <a:rPr lang="zh-CN" altLang="zh-CN" sz="2600" dirty="0">
                <a:solidFill>
                  <a:schemeClr val="tx1"/>
                </a:solidFill>
                <a:latin typeface="+mn-ea"/>
              </a:rPr>
              <a:t>公司同时开展了广告宣传战。在广告宣传战之前</a:t>
            </a:r>
            <a:r>
              <a:rPr lang="en-US" altLang="zh-CN" sz="2600" dirty="0">
                <a:solidFill>
                  <a:schemeClr val="tx1"/>
                </a:solidFill>
                <a:latin typeface="+mn-ea"/>
              </a:rPr>
              <a:t>.A</a:t>
            </a:r>
            <a:r>
              <a:rPr lang="zh-CN" altLang="zh-CN" sz="2600" dirty="0">
                <a:solidFill>
                  <a:schemeClr val="tx1"/>
                </a:solidFill>
                <a:latin typeface="+mn-ea"/>
              </a:rPr>
              <a:t>公司的市场占有率为</a:t>
            </a:r>
            <a:r>
              <a:rPr lang="en-US" altLang="zh-CN" sz="2600" dirty="0">
                <a:solidFill>
                  <a:schemeClr val="tx1"/>
                </a:solidFill>
                <a:latin typeface="+mn-ea"/>
              </a:rPr>
              <a:t>45%,  B</a:t>
            </a:r>
            <a:r>
              <a:rPr lang="zh-CN" altLang="zh-CN" sz="2600" dirty="0">
                <a:solidFill>
                  <a:schemeClr val="tx1"/>
                </a:solidFill>
                <a:latin typeface="+mn-ea"/>
              </a:rPr>
              <a:t>公司的市场占有率为</a:t>
            </a:r>
            <a:r>
              <a:rPr lang="en-US" altLang="zh-CN" sz="2600" dirty="0">
                <a:solidFill>
                  <a:schemeClr val="tx1"/>
                </a:solidFill>
                <a:latin typeface="+mn-ea"/>
              </a:rPr>
              <a:t>40%</a:t>
            </a:r>
            <a:r>
              <a:rPr lang="zh-CN" altLang="zh-CN" sz="2600" dirty="0">
                <a:solidFill>
                  <a:schemeClr val="tx1"/>
                </a:solidFill>
                <a:latin typeface="+mn-ea"/>
              </a:rPr>
              <a:t>，其他公司的市场占有率为</a:t>
            </a:r>
            <a:r>
              <a:rPr lang="en-US" altLang="zh-CN" sz="2600" dirty="0">
                <a:solidFill>
                  <a:schemeClr val="tx1"/>
                </a:solidFill>
                <a:latin typeface="+mn-ea"/>
              </a:rPr>
              <a:t>15%</a:t>
            </a:r>
            <a:r>
              <a:rPr lang="zh-CN" altLang="zh-CN" sz="2600" dirty="0">
                <a:solidFill>
                  <a:schemeClr val="tx1"/>
                </a:solidFill>
                <a:latin typeface="+mn-ea"/>
              </a:rPr>
              <a:t>。为了解广告战之后</a:t>
            </a:r>
            <a:r>
              <a:rPr lang="en-US" altLang="zh-CN" sz="2600" dirty="0">
                <a:solidFill>
                  <a:schemeClr val="tx1"/>
                </a:solidFill>
                <a:latin typeface="+mn-ea"/>
              </a:rPr>
              <a:t>A</a:t>
            </a:r>
            <a:r>
              <a:rPr lang="zh-CN" altLang="zh-CN" sz="2600" dirty="0">
                <a:solidFill>
                  <a:schemeClr val="tx1"/>
                </a:solidFill>
                <a:latin typeface="+mn-ea"/>
              </a:rPr>
              <a:t>，</a:t>
            </a:r>
            <a:r>
              <a:rPr lang="en-US" altLang="zh-CN" sz="2600" dirty="0">
                <a:solidFill>
                  <a:schemeClr val="tx1"/>
                </a:solidFill>
                <a:latin typeface="+mn-ea"/>
              </a:rPr>
              <a:t> B</a:t>
            </a:r>
            <a:r>
              <a:rPr lang="zh-CN" altLang="zh-CN" sz="2600" dirty="0">
                <a:solidFill>
                  <a:schemeClr val="tx1"/>
                </a:solidFill>
                <a:latin typeface="+mn-ea"/>
              </a:rPr>
              <a:t>和其他公司的市场占有率是否发生变化，</a:t>
            </a:r>
            <a:r>
              <a:rPr lang="zh-CN" altLang="zh-CN" sz="2600" dirty="0">
                <a:solidFill>
                  <a:srgbClr val="FF0000"/>
                </a:solidFill>
                <a:latin typeface="+mn-ea"/>
              </a:rPr>
              <a:t>随机抽取了</a:t>
            </a:r>
            <a:r>
              <a:rPr lang="en-US" altLang="zh-CN" sz="2600" dirty="0">
                <a:solidFill>
                  <a:srgbClr val="FF0000"/>
                </a:solidFill>
                <a:latin typeface="+mn-ea"/>
              </a:rPr>
              <a:t>200</a:t>
            </a:r>
            <a:r>
              <a:rPr lang="zh-CN" altLang="zh-CN" sz="2600" dirty="0">
                <a:solidFill>
                  <a:srgbClr val="FF0000"/>
                </a:solidFill>
                <a:latin typeface="+mn-ea"/>
              </a:rPr>
              <a:t>名消费者，其中</a:t>
            </a:r>
            <a:r>
              <a:rPr lang="en-US" altLang="zh-CN" sz="2600" dirty="0">
                <a:solidFill>
                  <a:srgbClr val="FF0000"/>
                </a:solidFill>
                <a:latin typeface="+mn-ea"/>
              </a:rPr>
              <a:t>102</a:t>
            </a:r>
            <a:r>
              <a:rPr lang="zh-CN" altLang="zh-CN" sz="2600" dirty="0">
                <a:solidFill>
                  <a:srgbClr val="FF0000"/>
                </a:solidFill>
                <a:latin typeface="+mn-ea"/>
              </a:rPr>
              <a:t>人表示准备购买</a:t>
            </a:r>
            <a:r>
              <a:rPr lang="en-US" altLang="zh-CN" sz="2600" dirty="0">
                <a:solidFill>
                  <a:srgbClr val="FF0000"/>
                </a:solidFill>
                <a:latin typeface="+mn-ea"/>
              </a:rPr>
              <a:t>A</a:t>
            </a:r>
            <a:r>
              <a:rPr lang="zh-CN" altLang="zh-CN" sz="2600" dirty="0">
                <a:solidFill>
                  <a:srgbClr val="FF0000"/>
                </a:solidFill>
                <a:latin typeface="+mn-ea"/>
              </a:rPr>
              <a:t>公司产品，</a:t>
            </a:r>
            <a:r>
              <a:rPr lang="en-US" altLang="zh-CN" sz="2600" dirty="0">
                <a:solidFill>
                  <a:srgbClr val="FF0000"/>
                </a:solidFill>
                <a:latin typeface="+mn-ea"/>
              </a:rPr>
              <a:t>82</a:t>
            </a:r>
            <a:r>
              <a:rPr lang="zh-CN" altLang="zh-CN" sz="2600" dirty="0">
                <a:solidFill>
                  <a:srgbClr val="FF0000"/>
                </a:solidFill>
                <a:latin typeface="+mn-ea"/>
              </a:rPr>
              <a:t>人表示准备购买</a:t>
            </a:r>
            <a:r>
              <a:rPr lang="en-US" altLang="zh-CN" sz="2600" dirty="0">
                <a:solidFill>
                  <a:srgbClr val="FF0000"/>
                </a:solidFill>
                <a:latin typeface="+mn-ea"/>
              </a:rPr>
              <a:t>B</a:t>
            </a:r>
            <a:r>
              <a:rPr lang="zh-CN" altLang="zh-CN" sz="2600" dirty="0">
                <a:solidFill>
                  <a:srgbClr val="FF0000"/>
                </a:solidFill>
                <a:latin typeface="+mn-ea"/>
              </a:rPr>
              <a:t>公司产品</a:t>
            </a:r>
            <a:r>
              <a:rPr lang="zh-CN" altLang="zh-CN" sz="2600" dirty="0">
                <a:solidFill>
                  <a:schemeClr val="tx1"/>
                </a:solidFill>
                <a:latin typeface="+mn-ea"/>
              </a:rPr>
              <a:t>，另外</a:t>
            </a:r>
            <a:r>
              <a:rPr lang="en-US" altLang="zh-CN" sz="2600" dirty="0">
                <a:solidFill>
                  <a:schemeClr val="tx1"/>
                </a:solidFill>
                <a:latin typeface="+mn-ea"/>
              </a:rPr>
              <a:t>16</a:t>
            </a:r>
            <a:r>
              <a:rPr lang="zh-CN" altLang="zh-CN" sz="2600" dirty="0">
                <a:solidFill>
                  <a:schemeClr val="tx1"/>
                </a:solidFill>
                <a:latin typeface="+mn-ea"/>
              </a:rPr>
              <a:t>人表示准备购买其他公司的产品</a:t>
            </a:r>
            <a:r>
              <a:rPr lang="zh-CN" altLang="zh-CN" sz="2600" dirty="0" smtClean="0">
                <a:solidFill>
                  <a:schemeClr val="tx1"/>
                </a:solidFill>
                <a:latin typeface="+mn-ea"/>
              </a:rPr>
              <a:t>。</a:t>
            </a:r>
            <a:r>
              <a:rPr lang="en-US" altLang="zh-CN" sz="2600" dirty="0" smtClean="0">
                <a:solidFill>
                  <a:schemeClr val="tx1"/>
                </a:solidFill>
                <a:latin typeface="+mn-ea"/>
              </a:rPr>
              <a:t>   </a:t>
            </a:r>
            <a:r>
              <a:rPr lang="zh-CN" altLang="zh-CN" sz="2600" b="1" dirty="0" smtClean="0">
                <a:solidFill>
                  <a:srgbClr val="FF0000"/>
                </a:solidFill>
                <a:latin typeface="+mn-ea"/>
              </a:rPr>
              <a:t>以</a:t>
            </a:r>
            <a:r>
              <a:rPr lang="en-US" altLang="zh-CN" sz="2600" b="1" dirty="0">
                <a:solidFill>
                  <a:srgbClr val="FF0000"/>
                </a:solidFill>
                <a:latin typeface="+mn-ea"/>
              </a:rPr>
              <a:t>a=0.05</a:t>
            </a:r>
            <a:r>
              <a:rPr lang="zh-CN" altLang="zh-CN" sz="2600" b="1" dirty="0">
                <a:solidFill>
                  <a:srgbClr val="FF0000"/>
                </a:solidFill>
                <a:latin typeface="+mn-ea"/>
              </a:rPr>
              <a:t>的显著性水平检验广告战后各公司的市场</a:t>
            </a:r>
            <a:r>
              <a:rPr lang="zh-CN" altLang="zh-CN" sz="2600" b="1" dirty="0">
                <a:solidFill>
                  <a:srgbClr val="FF0000"/>
                </a:solidFill>
              </a:rPr>
              <a:t>占有率是否发生了变化。</a:t>
            </a:r>
          </a:p>
          <a:p>
            <a:pPr algn="l"/>
            <a:endParaRPr lang="zh-CN" altLang="zh-CN" sz="2600" dirty="0">
              <a:solidFill>
                <a:schemeClr val="tx1"/>
              </a:solidFill>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副标题 1"/>
          <p:cNvSpPr txBox="1">
            <a:spLocks/>
          </p:cNvSpPr>
          <p:nvPr/>
        </p:nvSpPr>
        <p:spPr>
          <a:xfrm>
            <a:off x="863588" y="1556792"/>
            <a:ext cx="7416824" cy="64807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457200" indent="-457200" algn="l">
              <a:buClr>
                <a:srgbClr val="FF0000"/>
              </a:buClr>
              <a:buFont typeface="Wingdings" pitchFamily="2" charset="2"/>
              <a:buChar char="Ø"/>
            </a:pPr>
            <a:r>
              <a:rPr lang="en-US" altLang="zh-CN" sz="3200" smtClean="0">
                <a:solidFill>
                  <a:schemeClr val="tx1"/>
                </a:solidFill>
                <a:latin typeface="+mn-ea"/>
              </a:rPr>
              <a:t>   9.2.2  </a:t>
            </a:r>
            <a:r>
              <a:rPr lang="zh-CN" altLang="en-US" sz="2800" smtClean="0">
                <a:solidFill>
                  <a:schemeClr val="tx1"/>
                </a:solidFill>
                <a:latin typeface="+mn-ea"/>
              </a:rPr>
              <a:t>拟合优度检验</a:t>
            </a:r>
            <a:r>
              <a:rPr lang="en-US" altLang="zh-CN" sz="2800" smtClean="0">
                <a:solidFill>
                  <a:schemeClr val="tx1"/>
                </a:solidFill>
                <a:latin typeface="+mn-ea"/>
              </a:rPr>
              <a:t>   </a:t>
            </a:r>
            <a:r>
              <a:rPr lang="en-US" altLang="zh-CN" sz="3200" smtClean="0">
                <a:solidFill>
                  <a:schemeClr val="tx1"/>
                </a:solidFill>
                <a:latin typeface="+mn-ea"/>
              </a:rPr>
              <a:t>   </a:t>
            </a:r>
            <a:endParaRPr lang="zh-CN" altLang="en-US" sz="3200" dirty="0">
              <a:solidFill>
                <a:schemeClr val="tx1"/>
              </a:solidFill>
              <a:latin typeface="+mn-ea"/>
            </a:endParaRPr>
          </a:p>
        </p:txBody>
      </p:sp>
      <p:sp>
        <p:nvSpPr>
          <p:cNvPr id="19"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9211348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§9.2 </a:t>
            </a:r>
            <a:r>
              <a:rPr lang="zh-CN" altLang="en-US" sz="3200" b="1" dirty="0" smtClean="0">
                <a:solidFill>
                  <a:schemeClr val="tx1"/>
                </a:solidFill>
                <a:latin typeface="Garamond" pitchFamily="18" charset="0"/>
              </a:rPr>
              <a:t>拟合优度检验</a:t>
            </a:r>
            <a:endParaRPr lang="zh-CN" altLang="en-US" sz="3200" b="1" dirty="0">
              <a:solidFill>
                <a:schemeClr val="tx1"/>
              </a:solidFill>
              <a:latin typeface="Garamond" pitchFamily="18" charset="0"/>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副标题 1"/>
          <p:cNvSpPr txBox="1">
            <a:spLocks/>
          </p:cNvSpPr>
          <p:nvPr/>
        </p:nvSpPr>
        <p:spPr>
          <a:xfrm>
            <a:off x="863588" y="1556792"/>
            <a:ext cx="7416824" cy="64807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457200" indent="-457200" algn="l">
              <a:buClr>
                <a:srgbClr val="FF0000"/>
              </a:buClr>
              <a:buFont typeface="Wingdings" pitchFamily="2" charset="2"/>
              <a:buChar char="Ø"/>
            </a:pPr>
            <a:r>
              <a:rPr lang="en-US" altLang="zh-CN" sz="3200" dirty="0" smtClean="0">
                <a:solidFill>
                  <a:schemeClr val="tx1"/>
                </a:solidFill>
                <a:latin typeface="+mn-ea"/>
              </a:rPr>
              <a:t>   9.2.2  </a:t>
            </a:r>
            <a:r>
              <a:rPr lang="zh-CN" altLang="en-US" sz="2800" dirty="0" smtClean="0">
                <a:solidFill>
                  <a:schemeClr val="tx1"/>
                </a:solidFill>
                <a:latin typeface="+mn-ea"/>
              </a:rPr>
              <a:t>拟合优度检验</a:t>
            </a:r>
            <a:r>
              <a:rPr lang="en-US" altLang="zh-CN" sz="2800" dirty="0" smtClean="0">
                <a:solidFill>
                  <a:schemeClr val="tx1"/>
                </a:solidFill>
                <a:latin typeface="+mn-ea"/>
              </a:rPr>
              <a:t>   </a:t>
            </a:r>
            <a:r>
              <a:rPr lang="en-US" altLang="zh-CN" sz="3200" dirty="0" smtClean="0">
                <a:solidFill>
                  <a:schemeClr val="tx1"/>
                </a:solidFill>
                <a:latin typeface="+mn-ea"/>
              </a:rPr>
              <a:t>   </a:t>
            </a:r>
            <a:endParaRPr lang="zh-CN" altLang="en-US" sz="3200" dirty="0">
              <a:solidFill>
                <a:schemeClr val="tx1"/>
              </a:solidFill>
              <a:latin typeface="+mn-ea"/>
            </a:endParaRPr>
          </a:p>
        </p:txBody>
      </p:sp>
      <p:sp>
        <p:nvSpPr>
          <p:cNvPr id="19"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7"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14"/>
          <p:cNvSpPr>
            <a:spLocks noChangeArrowheads="1"/>
          </p:cNvSpPr>
          <p:nvPr/>
        </p:nvSpPr>
        <p:spPr bwMode="auto">
          <a:xfrm>
            <a:off x="503547" y="4581128"/>
            <a:ext cx="8136905"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altLang="zh-CN" sz="2600" dirty="0" smtClean="0">
                <a:latin typeface="+mn-ea"/>
              </a:rPr>
              <a:t>        </a:t>
            </a:r>
            <a:r>
              <a:rPr lang="zh-CN" altLang="zh-CN" sz="2600" dirty="0" smtClean="0">
                <a:latin typeface="+mn-ea"/>
              </a:rPr>
              <a:t>如果</a:t>
            </a:r>
            <a:r>
              <a:rPr lang="zh-CN" altLang="zh-CN" sz="2600" dirty="0">
                <a:latin typeface="+mn-ea"/>
              </a:rPr>
              <a:t>广告战之后各公司产品的市场占有率没有发生变化，即如果原假设仍然成立，则在</a:t>
            </a:r>
            <a:r>
              <a:rPr lang="en-US" altLang="zh-CN" sz="2600" dirty="0">
                <a:latin typeface="+mn-ea"/>
              </a:rPr>
              <a:t>200</a:t>
            </a:r>
            <a:r>
              <a:rPr lang="zh-CN" altLang="zh-CN" sz="2600" dirty="0">
                <a:latin typeface="+mn-ea"/>
              </a:rPr>
              <a:t>个被调查者中，喜欢各个公司产品人数的期望值应当是：</a:t>
            </a:r>
            <a:endParaRPr kumimoji="0" lang="zh-CN" altLang="en-US" sz="2600" b="0" i="0" u="none" strike="noStrike" cap="none" normalizeH="0" baseline="0" dirty="0" smtClean="0">
              <a:ln>
                <a:noFill/>
              </a:ln>
              <a:solidFill>
                <a:schemeClr val="tx1"/>
              </a:solidFill>
              <a:effectLst/>
              <a:latin typeface="+mn-ea"/>
              <a:cs typeface="宋体" pitchFamily="2" charset="-122"/>
            </a:endParaRPr>
          </a:p>
        </p:txBody>
      </p:sp>
      <p:sp>
        <p:nvSpPr>
          <p:cNvPr id="31"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2" name="副标题 1"/>
          <p:cNvSpPr txBox="1">
            <a:spLocks/>
          </p:cNvSpPr>
          <p:nvPr/>
        </p:nvSpPr>
        <p:spPr>
          <a:xfrm>
            <a:off x="863588" y="2348880"/>
            <a:ext cx="7416824" cy="12792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b="1" dirty="0" smtClean="0">
                <a:solidFill>
                  <a:srgbClr val="FF0000"/>
                </a:solidFill>
                <a:latin typeface="+mn-ea"/>
              </a:rPr>
              <a:t>解答：</a:t>
            </a:r>
            <a:r>
              <a:rPr lang="zh-CN" altLang="zh-CN" sz="2600" dirty="0">
                <a:solidFill>
                  <a:schemeClr val="tx1"/>
                </a:solidFill>
              </a:rPr>
              <a:t>为了检验广告战之后各公司市场占有率的变化，把广告战之前各公司的市场占有率设为原假设。</a:t>
            </a:r>
          </a:p>
          <a:p>
            <a:pPr algn="l"/>
            <a:endParaRPr lang="zh-CN" altLang="zh-CN" sz="2600" b="1" dirty="0">
              <a:solidFill>
                <a:srgbClr val="FF0000"/>
              </a:solidFill>
              <a:latin typeface="+mn-ea"/>
            </a:endParaRPr>
          </a:p>
        </p:txBody>
      </p:sp>
      <p:sp>
        <p:nvSpPr>
          <p:cNvPr id="2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1174312253"/>
              </p:ext>
            </p:extLst>
          </p:nvPr>
        </p:nvGraphicFramePr>
        <p:xfrm>
          <a:off x="2402314" y="3612349"/>
          <a:ext cx="3105790" cy="402902"/>
        </p:xfrm>
        <a:graphic>
          <a:graphicData uri="http://schemas.openxmlformats.org/presentationml/2006/ole">
            <mc:AlternateContent xmlns:mc="http://schemas.openxmlformats.org/markup-compatibility/2006">
              <mc:Choice xmlns:v="urn:schemas-microsoft-com:vml" Requires="v">
                <p:oleObj spid="_x0000_s11300" name="Equation" r:id="rId3" imgW="2197080" imgH="228600" progId="Equation.DSMT4">
                  <p:embed/>
                </p:oleObj>
              </mc:Choice>
              <mc:Fallback>
                <p:oleObj name="Equation" r:id="rId3" imgW="2197080" imgH="228600" progId="Equation.DSMT4">
                  <p:embed/>
                  <p:pic>
                    <p:nvPicPr>
                      <p:cNvPr id="0" name="Object 1"/>
                      <p:cNvPicPr>
                        <a:picLocks noChangeAspect="1" noChangeArrowheads="1"/>
                      </p:cNvPicPr>
                      <p:nvPr/>
                    </p:nvPicPr>
                    <p:blipFill>
                      <a:blip r:embed="rId4"/>
                      <a:srcRect/>
                      <a:stretch>
                        <a:fillRect/>
                      </a:stretch>
                    </p:blipFill>
                    <p:spPr bwMode="auto">
                      <a:xfrm>
                        <a:off x="2402314" y="3612349"/>
                        <a:ext cx="3105790" cy="402902"/>
                      </a:xfrm>
                      <a:prstGeom prst="rect">
                        <a:avLst/>
                      </a:prstGeom>
                      <a:noFill/>
                    </p:spPr>
                  </p:pic>
                </p:oleObj>
              </mc:Fallback>
            </mc:AlternateContent>
          </a:graphicData>
        </a:graphic>
      </p:graphicFrame>
      <p:sp>
        <p:nvSpPr>
          <p:cNvPr id="2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3" name="对象 32"/>
          <p:cNvGraphicFramePr>
            <a:graphicFrameLocks noChangeAspect="1"/>
          </p:cNvGraphicFramePr>
          <p:nvPr>
            <p:extLst>
              <p:ext uri="{D42A27DB-BD31-4B8C-83A1-F6EECF244321}">
                <p14:modId xmlns:p14="http://schemas.microsoft.com/office/powerpoint/2010/main" val="244490182"/>
              </p:ext>
            </p:extLst>
          </p:nvPr>
        </p:nvGraphicFramePr>
        <p:xfrm>
          <a:off x="2339752" y="4077072"/>
          <a:ext cx="3600400" cy="720080"/>
        </p:xfrm>
        <a:graphic>
          <a:graphicData uri="http://schemas.openxmlformats.org/presentationml/2006/ole">
            <mc:AlternateContent xmlns:mc="http://schemas.openxmlformats.org/markup-compatibility/2006">
              <mc:Choice xmlns:v="urn:schemas-microsoft-com:vml" Requires="v">
                <p:oleObj spid="_x0000_s11301" name="Equation" r:id="rId5" imgW="2628900" imgH="457200" progId="Equation.DSMT4">
                  <p:embed/>
                </p:oleObj>
              </mc:Choice>
              <mc:Fallback>
                <p:oleObj name="Equation" r:id="rId5" imgW="2628900" imgH="4572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39752" y="4077072"/>
                        <a:ext cx="3600400" cy="720080"/>
                      </a:xfrm>
                      <a:prstGeom prst="rect">
                        <a:avLst/>
                      </a:prstGeom>
                      <a:noFill/>
                    </p:spPr>
                  </p:pic>
                </p:oleObj>
              </mc:Fallback>
            </mc:AlternateContent>
          </a:graphicData>
        </a:graphic>
      </p:graphicFrame>
      <p:sp>
        <p:nvSpPr>
          <p:cNvPr id="3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5" name="对象 34"/>
          <p:cNvGraphicFramePr>
            <a:graphicFrameLocks noChangeAspect="1"/>
          </p:cNvGraphicFramePr>
          <p:nvPr>
            <p:extLst>
              <p:ext uri="{D42A27DB-BD31-4B8C-83A1-F6EECF244321}">
                <p14:modId xmlns:p14="http://schemas.microsoft.com/office/powerpoint/2010/main" val="2439043571"/>
              </p:ext>
            </p:extLst>
          </p:nvPr>
        </p:nvGraphicFramePr>
        <p:xfrm>
          <a:off x="863588" y="6093296"/>
          <a:ext cx="2124236" cy="363522"/>
        </p:xfrm>
        <a:graphic>
          <a:graphicData uri="http://schemas.openxmlformats.org/presentationml/2006/ole">
            <mc:AlternateContent xmlns:mc="http://schemas.openxmlformats.org/markup-compatibility/2006">
              <mc:Choice xmlns:v="urn:schemas-microsoft-com:vml" Requires="v">
                <p:oleObj spid="_x0000_s11302" name="Equation" r:id="rId7" imgW="1384300" imgH="228600" progId="Equation.DSMT4">
                  <p:embed/>
                </p:oleObj>
              </mc:Choice>
              <mc:Fallback>
                <p:oleObj name="Equation" r:id="rId7" imgW="1384300" imgH="228600"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3588" y="6093296"/>
                        <a:ext cx="2124236" cy="363522"/>
                      </a:xfrm>
                      <a:prstGeom prst="rect">
                        <a:avLst/>
                      </a:prstGeom>
                      <a:noFill/>
                    </p:spPr>
                  </p:pic>
                </p:oleObj>
              </mc:Fallback>
            </mc:AlternateContent>
          </a:graphicData>
        </a:graphic>
      </p:graphicFrame>
      <p:sp>
        <p:nvSpPr>
          <p:cNvPr id="36"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7" name="对象 36"/>
          <p:cNvGraphicFramePr>
            <a:graphicFrameLocks noChangeAspect="1"/>
          </p:cNvGraphicFramePr>
          <p:nvPr>
            <p:extLst>
              <p:ext uri="{D42A27DB-BD31-4B8C-83A1-F6EECF244321}">
                <p14:modId xmlns:p14="http://schemas.microsoft.com/office/powerpoint/2010/main" val="1489283203"/>
              </p:ext>
            </p:extLst>
          </p:nvPr>
        </p:nvGraphicFramePr>
        <p:xfrm>
          <a:off x="3635896" y="6093296"/>
          <a:ext cx="2304256" cy="376098"/>
        </p:xfrm>
        <a:graphic>
          <a:graphicData uri="http://schemas.openxmlformats.org/presentationml/2006/ole">
            <mc:AlternateContent xmlns:mc="http://schemas.openxmlformats.org/markup-compatibility/2006">
              <mc:Choice xmlns:v="urn:schemas-microsoft-com:vml" Requires="v">
                <p:oleObj spid="_x0000_s11303" name="Equation" r:id="rId9" imgW="1409700" imgH="228600" progId="Equation.DSMT4">
                  <p:embed/>
                </p:oleObj>
              </mc:Choice>
              <mc:Fallback>
                <p:oleObj name="Equation" r:id="rId9" imgW="1409700" imgH="228600"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35896" y="6093296"/>
                        <a:ext cx="2304256" cy="376098"/>
                      </a:xfrm>
                      <a:prstGeom prst="rect">
                        <a:avLst/>
                      </a:prstGeom>
                      <a:noFill/>
                    </p:spPr>
                  </p:pic>
                </p:oleObj>
              </mc:Fallback>
            </mc:AlternateContent>
          </a:graphicData>
        </a:graphic>
      </p:graphicFrame>
      <p:sp>
        <p:nvSpPr>
          <p:cNvPr id="38"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9" name="对象 38"/>
          <p:cNvGraphicFramePr>
            <a:graphicFrameLocks noChangeAspect="1"/>
          </p:cNvGraphicFramePr>
          <p:nvPr>
            <p:extLst>
              <p:ext uri="{D42A27DB-BD31-4B8C-83A1-F6EECF244321}">
                <p14:modId xmlns:p14="http://schemas.microsoft.com/office/powerpoint/2010/main" val="1593448350"/>
              </p:ext>
            </p:extLst>
          </p:nvPr>
        </p:nvGraphicFramePr>
        <p:xfrm>
          <a:off x="6516216" y="6093296"/>
          <a:ext cx="2124236" cy="363522"/>
        </p:xfrm>
        <a:graphic>
          <a:graphicData uri="http://schemas.openxmlformats.org/presentationml/2006/ole">
            <mc:AlternateContent xmlns:mc="http://schemas.openxmlformats.org/markup-compatibility/2006">
              <mc:Choice xmlns:v="urn:schemas-microsoft-com:vml" Requires="v">
                <p:oleObj spid="_x0000_s11304" name="Equation" r:id="rId11" imgW="1397000" imgH="228600" progId="Equation.DSMT4">
                  <p:embed/>
                </p:oleObj>
              </mc:Choice>
              <mc:Fallback>
                <p:oleObj name="Equation" r:id="rId11" imgW="1397000" imgH="228600" progId="Equation.DSMT4">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16216" y="6093296"/>
                        <a:ext cx="2124236" cy="363522"/>
                      </a:xfrm>
                      <a:prstGeom prst="rect">
                        <a:avLst/>
                      </a:prstGeom>
                      <a:noFill/>
                    </p:spPr>
                  </p:pic>
                </p:oleObj>
              </mc:Fallback>
            </mc:AlternateContent>
          </a:graphicData>
        </a:graphic>
      </p:graphicFrame>
    </p:spTree>
    <p:extLst>
      <p:ext uri="{BB962C8B-B14F-4D97-AF65-F5344CB8AC3E}">
        <p14:creationId xmlns:p14="http://schemas.microsoft.com/office/powerpoint/2010/main" val="21100567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ppt_x"/>
                                          </p:val>
                                        </p:tav>
                                        <p:tav tm="100000">
                                          <p:val>
                                            <p:strVal val="#ppt_x"/>
                                          </p:val>
                                        </p:tav>
                                      </p:tavLst>
                                    </p:anim>
                                    <p:anim calcmode="lin" valueType="num">
                                      <p:cBhvr additive="base">
                                        <p:cTn id="1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randombar(horizontal)">
                                      <p:cBhvr>
                                        <p:cTn id="22" dur="500"/>
                                        <p:tgtEl>
                                          <p:spTgt spid="30"/>
                                        </p:tgtEl>
                                      </p:cBhvr>
                                    </p:animEffect>
                                  </p:childTnLst>
                                </p:cTn>
                              </p:par>
                              <p:par>
                                <p:cTn id="23" presetID="14" presetClass="entr" presetSubtype="1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randombar(horizontal)">
                                      <p:cBhvr>
                                        <p:cTn id="25" dur="500"/>
                                        <p:tgtEl>
                                          <p:spTgt spid="35"/>
                                        </p:tgtEl>
                                      </p:cBhvr>
                                    </p:animEffect>
                                  </p:childTnLst>
                                </p:cTn>
                              </p:par>
                              <p:par>
                                <p:cTn id="26" presetID="14" presetClass="entr" presetSubtype="10"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randombar(horizontal)">
                                      <p:cBhvr>
                                        <p:cTn id="28" dur="500"/>
                                        <p:tgtEl>
                                          <p:spTgt spid="37"/>
                                        </p:tgtEl>
                                      </p:cBhvr>
                                    </p:animEffect>
                                  </p:childTnLst>
                                </p:cTn>
                              </p:par>
                              <p:par>
                                <p:cTn id="29" presetID="14" presetClass="entr" presetSubtype="1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randombar(horizontal)">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§9.2 </a:t>
            </a:r>
            <a:r>
              <a:rPr lang="zh-CN" altLang="en-US" sz="3200" b="1" dirty="0" smtClean="0">
                <a:solidFill>
                  <a:schemeClr val="tx1"/>
                </a:solidFill>
                <a:latin typeface="Garamond" pitchFamily="18" charset="0"/>
              </a:rPr>
              <a:t>拟合优度检验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395536" y="2348880"/>
            <a:ext cx="8496944" cy="1224136"/>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en-US" altLang="zh-CN" sz="2600" dirty="0" smtClean="0">
                <a:solidFill>
                  <a:schemeClr val="tx1"/>
                </a:solidFill>
              </a:rPr>
              <a:t>   </a:t>
            </a:r>
            <a:r>
              <a:rPr lang="zh-CN" altLang="zh-CN" sz="2600" dirty="0" smtClean="0">
                <a:solidFill>
                  <a:schemeClr val="tx1"/>
                </a:solidFill>
              </a:rPr>
              <a:t>一般说来</a:t>
            </a:r>
            <a:r>
              <a:rPr lang="zh-CN" altLang="zh-CN" sz="2600" dirty="0">
                <a:solidFill>
                  <a:schemeClr val="tx1"/>
                </a:solidFill>
              </a:rPr>
              <a:t>，各类期望值的计算可以采用下</a:t>
            </a:r>
            <a:r>
              <a:rPr lang="zh-CN" altLang="zh-CN" sz="2600" dirty="0" smtClean="0">
                <a:solidFill>
                  <a:schemeClr val="tx1"/>
                </a:solidFill>
              </a:rPr>
              <a:t>式</a:t>
            </a:r>
            <a:r>
              <a:rPr lang="zh-CN" altLang="en-US" sz="2600" dirty="0" smtClean="0">
                <a:solidFill>
                  <a:schemeClr val="tx1"/>
                </a:solidFill>
              </a:rPr>
              <a:t>（见表</a:t>
            </a:r>
            <a:r>
              <a:rPr lang="en-US" altLang="zh-CN" sz="2600" dirty="0" smtClean="0">
                <a:solidFill>
                  <a:schemeClr val="tx1"/>
                </a:solidFill>
              </a:rPr>
              <a:t>9-7</a:t>
            </a:r>
            <a:r>
              <a:rPr lang="zh-CN" altLang="en-US" sz="2600" dirty="0" smtClean="0">
                <a:solidFill>
                  <a:schemeClr val="tx1"/>
                </a:solidFill>
              </a:rPr>
              <a:t>）</a:t>
            </a:r>
            <a:endParaRPr lang="zh-CN" altLang="zh-CN" sz="2600" dirty="0">
              <a:solidFill>
                <a:schemeClr val="tx1"/>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副标题 1"/>
          <p:cNvSpPr txBox="1">
            <a:spLocks/>
          </p:cNvSpPr>
          <p:nvPr/>
        </p:nvSpPr>
        <p:spPr>
          <a:xfrm>
            <a:off x="863588" y="4139905"/>
            <a:ext cx="7812868" cy="12792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b="1" dirty="0" smtClean="0">
                <a:solidFill>
                  <a:srgbClr val="FF0000"/>
                </a:solidFill>
                <a:latin typeface="+mn-ea"/>
              </a:rPr>
              <a:t>自由度为：</a:t>
            </a:r>
            <a:r>
              <a:rPr lang="zh-CN" altLang="zh-CN" sz="2800" dirty="0">
                <a:solidFill>
                  <a:schemeClr val="tx1"/>
                </a:solidFill>
              </a:rPr>
              <a:t>（行数－</a:t>
            </a:r>
            <a:r>
              <a:rPr lang="en-US" altLang="zh-CN" sz="2800" dirty="0">
                <a:solidFill>
                  <a:schemeClr val="tx1"/>
                </a:solidFill>
              </a:rPr>
              <a:t>1</a:t>
            </a:r>
            <a:r>
              <a:rPr lang="zh-CN" altLang="zh-CN" sz="2800" dirty="0" smtClean="0">
                <a:solidFill>
                  <a:schemeClr val="tx1"/>
                </a:solidFill>
              </a:rPr>
              <a:t>）</a:t>
            </a:r>
            <a:r>
              <a:rPr lang="zh-CN" altLang="en-US" sz="2800" dirty="0" smtClean="0">
                <a:solidFill>
                  <a:schemeClr val="tx1"/>
                </a:solidFill>
              </a:rPr>
              <a:t>*</a:t>
            </a:r>
            <a:r>
              <a:rPr lang="zh-CN" altLang="zh-CN" sz="2800" dirty="0" smtClean="0">
                <a:solidFill>
                  <a:schemeClr val="tx1"/>
                </a:solidFill>
              </a:rPr>
              <a:t>（</a:t>
            </a:r>
            <a:r>
              <a:rPr lang="zh-CN" altLang="zh-CN" sz="2800" dirty="0">
                <a:solidFill>
                  <a:schemeClr val="tx1"/>
                </a:solidFill>
              </a:rPr>
              <a:t>列数－</a:t>
            </a:r>
            <a:r>
              <a:rPr lang="en-US" altLang="zh-CN" sz="2800" dirty="0" smtClean="0">
                <a:solidFill>
                  <a:schemeClr val="tx1"/>
                </a:solidFill>
              </a:rPr>
              <a:t>1</a:t>
            </a:r>
            <a:r>
              <a:rPr lang="zh-CN" altLang="zh-CN" sz="2800" dirty="0" smtClean="0">
                <a:solidFill>
                  <a:schemeClr val="tx1"/>
                </a:solidFill>
              </a:rPr>
              <a:t>）</a:t>
            </a:r>
            <a:r>
              <a:rPr lang="en-US" altLang="zh-CN" sz="2800" dirty="0" smtClean="0">
                <a:solidFill>
                  <a:schemeClr val="tx1"/>
                </a:solidFill>
              </a:rPr>
              <a:t>=</a:t>
            </a:r>
          </a:p>
          <a:p>
            <a:pPr algn="l"/>
            <a:r>
              <a:rPr lang="en-US" altLang="zh-CN" sz="2800" b="1" dirty="0">
                <a:solidFill>
                  <a:schemeClr val="tx1"/>
                </a:solidFill>
                <a:latin typeface="+mn-ea"/>
              </a:rPr>
              <a:t> </a:t>
            </a:r>
            <a:r>
              <a:rPr lang="en-US" altLang="zh-CN" sz="2800" b="1" dirty="0" smtClean="0">
                <a:solidFill>
                  <a:schemeClr val="tx1"/>
                </a:solidFill>
                <a:latin typeface="+mn-ea"/>
              </a:rPr>
              <a:t>                                                              =</a:t>
            </a:r>
            <a:endParaRPr lang="zh-CN" altLang="zh-CN" sz="2600" b="1" dirty="0">
              <a:solidFill>
                <a:schemeClr val="tx1"/>
              </a:solidFill>
              <a:latin typeface="+mn-ea"/>
            </a:endParaRPr>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副标题 1"/>
          <p:cNvSpPr txBox="1">
            <a:spLocks/>
          </p:cNvSpPr>
          <p:nvPr/>
        </p:nvSpPr>
        <p:spPr>
          <a:xfrm>
            <a:off x="863588" y="1556792"/>
            <a:ext cx="7416824" cy="64807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marL="457200" indent="-457200" algn="l">
              <a:buClr>
                <a:srgbClr val="FF0000"/>
              </a:buClr>
              <a:buFont typeface="Wingdings" pitchFamily="2" charset="2"/>
              <a:buChar char="Ø"/>
            </a:pPr>
            <a:r>
              <a:rPr lang="en-US" altLang="zh-CN" sz="3200" dirty="0" smtClean="0">
                <a:solidFill>
                  <a:schemeClr val="tx1"/>
                </a:solidFill>
                <a:latin typeface="+mn-ea"/>
              </a:rPr>
              <a:t>   9.2.2  </a:t>
            </a:r>
            <a:r>
              <a:rPr lang="zh-CN" altLang="en-US" sz="2800" dirty="0" smtClean="0">
                <a:solidFill>
                  <a:schemeClr val="tx1"/>
                </a:solidFill>
                <a:latin typeface="+mn-ea"/>
              </a:rPr>
              <a:t>拟合优度检验</a:t>
            </a:r>
            <a:r>
              <a:rPr lang="en-US" altLang="zh-CN" sz="2800" dirty="0" smtClean="0">
                <a:solidFill>
                  <a:schemeClr val="tx1"/>
                </a:solidFill>
                <a:latin typeface="+mn-ea"/>
              </a:rPr>
              <a:t>   </a:t>
            </a:r>
            <a:r>
              <a:rPr lang="en-US" altLang="zh-CN" sz="3200" dirty="0" smtClean="0">
                <a:solidFill>
                  <a:schemeClr val="tx1"/>
                </a:solidFill>
                <a:latin typeface="+mn-ea"/>
              </a:rPr>
              <a:t>   </a:t>
            </a:r>
            <a:endParaRPr lang="zh-CN" altLang="en-US" sz="3200" dirty="0">
              <a:solidFill>
                <a:schemeClr val="tx1"/>
              </a:solidFill>
              <a:latin typeface="+mn-ea"/>
            </a:endParaRPr>
          </a:p>
        </p:txBody>
      </p:sp>
      <p:sp>
        <p:nvSpPr>
          <p:cNvPr id="19"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2309390088"/>
              </p:ext>
            </p:extLst>
          </p:nvPr>
        </p:nvGraphicFramePr>
        <p:xfrm>
          <a:off x="1043608" y="3504297"/>
          <a:ext cx="1913940" cy="432048"/>
        </p:xfrm>
        <a:graphic>
          <a:graphicData uri="http://schemas.openxmlformats.org/presentationml/2006/ole">
            <mc:AlternateContent xmlns:mc="http://schemas.openxmlformats.org/markup-compatibility/2006">
              <mc:Choice xmlns:v="urn:schemas-microsoft-com:vml" Requires="v">
                <p:oleObj spid="_x0000_s12341" name="Equation" r:id="rId3" imgW="838080" imgH="241200" progId="Equation.DSMT4">
                  <p:embed/>
                </p:oleObj>
              </mc:Choice>
              <mc:Fallback>
                <p:oleObj name="Equation" r:id="rId3" imgW="838080" imgH="241200" progId="Equation.DSMT4">
                  <p:embed/>
                  <p:pic>
                    <p:nvPicPr>
                      <p:cNvPr id="0" name=""/>
                      <p:cNvPicPr>
                        <a:picLocks noChangeAspect="1" noChangeArrowheads="1"/>
                      </p:cNvPicPr>
                      <p:nvPr/>
                    </p:nvPicPr>
                    <p:blipFill>
                      <a:blip r:embed="rId4"/>
                      <a:srcRect/>
                      <a:stretch>
                        <a:fillRect/>
                      </a:stretch>
                    </p:blipFill>
                    <p:spPr bwMode="auto">
                      <a:xfrm>
                        <a:off x="1043608" y="3504297"/>
                        <a:ext cx="1913940" cy="432048"/>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2434859265"/>
              </p:ext>
            </p:extLst>
          </p:nvPr>
        </p:nvGraphicFramePr>
        <p:xfrm>
          <a:off x="3026529" y="3376300"/>
          <a:ext cx="1970088" cy="792162"/>
        </p:xfrm>
        <a:graphic>
          <a:graphicData uri="http://schemas.openxmlformats.org/presentationml/2006/ole">
            <mc:AlternateContent xmlns:mc="http://schemas.openxmlformats.org/markup-compatibility/2006">
              <mc:Choice xmlns:v="urn:schemas-microsoft-com:vml" Requires="v">
                <p:oleObj spid="_x0000_s12342" name="Equation" r:id="rId5" imgW="1333440" imgH="482400" progId="Equation.DSMT4">
                  <p:embed/>
                </p:oleObj>
              </mc:Choice>
              <mc:Fallback>
                <p:oleObj name="Equation" r:id="rId5" imgW="1333440" imgH="482400" progId="Equation.DSMT4">
                  <p:embed/>
                  <p:pic>
                    <p:nvPicPr>
                      <p:cNvPr id="0" name=""/>
                      <p:cNvPicPr>
                        <a:picLocks noChangeAspect="1" noChangeArrowheads="1"/>
                      </p:cNvPicPr>
                      <p:nvPr/>
                    </p:nvPicPr>
                    <p:blipFill>
                      <a:blip r:embed="rId6"/>
                      <a:srcRect/>
                      <a:stretch>
                        <a:fillRect/>
                      </a:stretch>
                    </p:blipFill>
                    <p:spPr bwMode="auto">
                      <a:xfrm>
                        <a:off x="3026529" y="3376300"/>
                        <a:ext cx="1970088" cy="792162"/>
                      </a:xfrm>
                      <a:prstGeom prst="rect">
                        <a:avLst/>
                      </a:prstGeom>
                      <a:noFill/>
                    </p:spPr>
                  </p:pic>
                </p:oleObj>
              </mc:Fallback>
            </mc:AlternateContent>
          </a:graphicData>
        </a:graphic>
      </p:graphicFrame>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374466550"/>
              </p:ext>
            </p:extLst>
          </p:nvPr>
        </p:nvGraphicFramePr>
        <p:xfrm>
          <a:off x="6984268" y="4139905"/>
          <a:ext cx="1728192" cy="409567"/>
        </p:xfrm>
        <a:graphic>
          <a:graphicData uri="http://schemas.openxmlformats.org/presentationml/2006/ole">
            <mc:AlternateContent xmlns:mc="http://schemas.openxmlformats.org/markup-compatibility/2006">
              <mc:Choice xmlns:v="urn:schemas-microsoft-com:vml" Requires="v">
                <p:oleObj spid="_x0000_s12343" name="Equation" r:id="rId7" imgW="901309" imgH="215806" progId="Equation.DSMT4">
                  <p:embed/>
                </p:oleObj>
              </mc:Choice>
              <mc:Fallback>
                <p:oleObj name="Equation" r:id="rId7" imgW="901309" imgH="215806"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84268" y="4139905"/>
                        <a:ext cx="1728192" cy="409567"/>
                      </a:xfrm>
                      <a:prstGeom prst="rect">
                        <a:avLst/>
                      </a:prstGeom>
                      <a:noFill/>
                    </p:spPr>
                  </p:pic>
                </p:oleObj>
              </mc:Fallback>
            </mc:AlternateContent>
          </a:graphicData>
        </a:graphic>
      </p:graphicFrame>
      <p:sp>
        <p:nvSpPr>
          <p:cNvPr id="11"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3639851891"/>
              </p:ext>
            </p:extLst>
          </p:nvPr>
        </p:nvGraphicFramePr>
        <p:xfrm>
          <a:off x="6961167" y="4714967"/>
          <a:ext cx="1728192" cy="432048"/>
        </p:xfrm>
        <a:graphic>
          <a:graphicData uri="http://schemas.openxmlformats.org/presentationml/2006/ole">
            <mc:AlternateContent xmlns:mc="http://schemas.openxmlformats.org/markup-compatibility/2006">
              <mc:Choice xmlns:v="urn:schemas-microsoft-com:vml" Requires="v">
                <p:oleObj spid="_x0000_s12344" name="Equation" r:id="rId9" imgW="1079280" imgH="215640" progId="Equation.DSMT4">
                  <p:embed/>
                </p:oleObj>
              </mc:Choice>
              <mc:Fallback>
                <p:oleObj name="Equation" r:id="rId9" imgW="1079280" imgH="215640" progId="Equation.DSMT4">
                  <p:embed/>
                  <p:pic>
                    <p:nvPicPr>
                      <p:cNvPr id="0" name=""/>
                      <p:cNvPicPr>
                        <a:picLocks noChangeAspect="1" noChangeArrowheads="1"/>
                      </p:cNvPicPr>
                      <p:nvPr/>
                    </p:nvPicPr>
                    <p:blipFill>
                      <a:blip r:embed="rId10"/>
                      <a:srcRect/>
                      <a:stretch>
                        <a:fillRect/>
                      </a:stretch>
                    </p:blipFill>
                    <p:spPr bwMode="auto">
                      <a:xfrm>
                        <a:off x="6961167" y="4714967"/>
                        <a:ext cx="1728192" cy="432048"/>
                      </a:xfrm>
                      <a:prstGeom prst="rect">
                        <a:avLst/>
                      </a:prstGeom>
                      <a:noFill/>
                    </p:spPr>
                  </p:pic>
                </p:oleObj>
              </mc:Fallback>
            </mc:AlternateContent>
          </a:graphicData>
        </a:graphic>
      </p:graphicFrame>
      <p:sp>
        <p:nvSpPr>
          <p:cNvPr id="24" name="副标题 1"/>
          <p:cNvSpPr txBox="1">
            <a:spLocks/>
          </p:cNvSpPr>
          <p:nvPr/>
        </p:nvSpPr>
        <p:spPr>
          <a:xfrm>
            <a:off x="805022" y="5157192"/>
            <a:ext cx="5760640"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dirty="0" smtClean="0">
                <a:solidFill>
                  <a:schemeClr val="tx1"/>
                </a:solidFill>
                <a:latin typeface="+mn-ea"/>
              </a:rPr>
              <a:t>因为，在         时，</a:t>
            </a:r>
            <a:endParaRPr lang="zh-CN" altLang="zh-CN" sz="2600" dirty="0">
              <a:solidFill>
                <a:schemeClr val="tx1"/>
              </a:solidFill>
              <a:latin typeface="+mn-ea"/>
            </a:endParaRPr>
          </a:p>
        </p:txBody>
      </p:sp>
      <p:graphicFrame>
        <p:nvGraphicFramePr>
          <p:cNvPr id="15" name="对象 14"/>
          <p:cNvGraphicFramePr>
            <a:graphicFrameLocks noChangeAspect="1"/>
          </p:cNvGraphicFramePr>
          <p:nvPr>
            <p:extLst>
              <p:ext uri="{D42A27DB-BD31-4B8C-83A1-F6EECF244321}">
                <p14:modId xmlns:p14="http://schemas.microsoft.com/office/powerpoint/2010/main" val="2294387865"/>
              </p:ext>
            </p:extLst>
          </p:nvPr>
        </p:nvGraphicFramePr>
        <p:xfrm>
          <a:off x="2206625" y="5229225"/>
          <a:ext cx="808038" cy="288925"/>
        </p:xfrm>
        <a:graphic>
          <a:graphicData uri="http://schemas.openxmlformats.org/presentationml/2006/ole">
            <mc:AlternateContent xmlns:mc="http://schemas.openxmlformats.org/markup-compatibility/2006">
              <mc:Choice xmlns:v="urn:schemas-microsoft-com:vml" Requires="v">
                <p:oleObj spid="_x0000_s12345" name="Equation" r:id="rId11" imgW="583920" imgH="177480" progId="Equation.DSMT4">
                  <p:embed/>
                </p:oleObj>
              </mc:Choice>
              <mc:Fallback>
                <p:oleObj name="Equation" r:id="rId11" imgW="583920" imgH="177480" progId="Equation.DSMT4">
                  <p:embed/>
                  <p:pic>
                    <p:nvPicPr>
                      <p:cNvPr id="0" name=""/>
                      <p:cNvPicPr>
                        <a:picLocks noChangeAspect="1" noChangeArrowheads="1"/>
                      </p:cNvPicPr>
                      <p:nvPr/>
                    </p:nvPicPr>
                    <p:blipFill>
                      <a:blip r:embed="rId12"/>
                      <a:srcRect/>
                      <a:stretch>
                        <a:fillRect/>
                      </a:stretch>
                    </p:blipFill>
                    <p:spPr bwMode="auto">
                      <a:xfrm>
                        <a:off x="2206625" y="5229225"/>
                        <a:ext cx="8080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val="3048594766"/>
              </p:ext>
            </p:extLst>
          </p:nvPr>
        </p:nvGraphicFramePr>
        <p:xfrm>
          <a:off x="958850" y="5711825"/>
          <a:ext cx="2886075" cy="401638"/>
        </p:xfrm>
        <a:graphic>
          <a:graphicData uri="http://schemas.openxmlformats.org/presentationml/2006/ole">
            <mc:AlternateContent xmlns:mc="http://schemas.openxmlformats.org/markup-compatibility/2006">
              <mc:Choice xmlns:v="urn:schemas-microsoft-com:vml" Requires="v">
                <p:oleObj spid="_x0000_s12346" name="Equation" r:id="rId13" imgW="1600200" imgH="253800" progId="Equation.DSMT4">
                  <p:embed/>
                </p:oleObj>
              </mc:Choice>
              <mc:Fallback>
                <p:oleObj name="Equation" r:id="rId13" imgW="1600200" imgH="253800" progId="Equation.DSMT4">
                  <p:embed/>
                  <p:pic>
                    <p:nvPicPr>
                      <p:cNvPr id="0" name=""/>
                      <p:cNvPicPr>
                        <a:picLocks noChangeAspect="1" noChangeArrowheads="1"/>
                      </p:cNvPicPr>
                      <p:nvPr/>
                    </p:nvPicPr>
                    <p:blipFill>
                      <a:blip r:embed="rId14"/>
                      <a:srcRect/>
                      <a:stretch>
                        <a:fillRect/>
                      </a:stretch>
                    </p:blipFill>
                    <p:spPr bwMode="auto">
                      <a:xfrm>
                        <a:off x="958850" y="5711825"/>
                        <a:ext cx="2886075" cy="401638"/>
                      </a:xfrm>
                      <a:prstGeom prst="rect">
                        <a:avLst/>
                      </a:prstGeom>
                      <a:noFill/>
                    </p:spPr>
                  </p:pic>
                </p:oleObj>
              </mc:Fallback>
            </mc:AlternateContent>
          </a:graphicData>
        </a:graphic>
      </p:graphicFrame>
      <p:sp>
        <p:nvSpPr>
          <p:cNvPr id="30" name="Rectangle 14"/>
          <p:cNvSpPr>
            <a:spLocks noChangeArrowheads="1"/>
          </p:cNvSpPr>
          <p:nvPr/>
        </p:nvSpPr>
        <p:spPr bwMode="auto">
          <a:xfrm>
            <a:off x="395536" y="5565338"/>
            <a:ext cx="8276547"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zh-CN" altLang="en-US" sz="2600" dirty="0">
                <a:latin typeface="+mn-ea"/>
                <a:cs typeface="Times New Roman" pitchFamily="18" charset="0"/>
              </a:rPr>
              <a:t> </a:t>
            </a:r>
            <a:r>
              <a:rPr lang="zh-CN" altLang="en-US" sz="2600" dirty="0">
                <a:latin typeface="+mn-ea"/>
                <a:cs typeface="Times New Roman" pitchFamily="18" charset="0"/>
              </a:rPr>
              <a:t>     </a:t>
            </a:r>
            <a:r>
              <a:rPr lang="zh-CN" altLang="en-US" sz="2600" dirty="0" smtClean="0">
                <a:latin typeface="+mn-ea"/>
                <a:cs typeface="Times New Roman" pitchFamily="18" charset="0"/>
              </a:rPr>
              <a:t>                                  ，故</a:t>
            </a:r>
            <a:r>
              <a:rPr lang="zh-CN" altLang="en-US" sz="2600" b="1" dirty="0" smtClean="0">
                <a:solidFill>
                  <a:srgbClr val="FF0000"/>
                </a:solidFill>
                <a:latin typeface="+mn-ea"/>
                <a:cs typeface="Times New Roman" pitchFamily="18" charset="0"/>
              </a:rPr>
              <a:t>拒绝</a:t>
            </a:r>
            <a:r>
              <a:rPr lang="zh-CN" altLang="en-US" sz="2600" b="1" dirty="0">
                <a:solidFill>
                  <a:srgbClr val="FF0000"/>
                </a:solidFill>
                <a:latin typeface="+mn-ea"/>
                <a:cs typeface="Times New Roman" pitchFamily="18" charset="0"/>
              </a:rPr>
              <a:t>原假设</a:t>
            </a:r>
            <a:r>
              <a:rPr kumimoji="0" lang="zh-CN" altLang="en-US" sz="2600" b="0" i="0" u="none" strike="noStrike" cap="none" normalizeH="0" baseline="0" dirty="0" smtClean="0">
                <a:ln>
                  <a:noFill/>
                </a:ln>
                <a:solidFill>
                  <a:schemeClr val="tx1"/>
                </a:solidFill>
                <a:effectLst/>
                <a:latin typeface="+mn-ea"/>
                <a:cs typeface="Times New Roman" pitchFamily="18" charset="0"/>
              </a:rPr>
              <a:t>，</a:t>
            </a:r>
            <a:r>
              <a:rPr lang="zh-CN" altLang="zh-CN" sz="2600" dirty="0"/>
              <a:t>可以</a:t>
            </a:r>
            <a:r>
              <a:rPr lang="zh-CN" altLang="zh-CN" sz="2600" b="1" dirty="0">
                <a:solidFill>
                  <a:srgbClr val="FF0000"/>
                </a:solidFill>
              </a:rPr>
              <a:t>认为</a:t>
            </a:r>
            <a:r>
              <a:rPr lang="zh-CN" altLang="zh-CN" sz="2600" dirty="0"/>
              <a:t>广告战之后，各公司产品的市场占有率</a:t>
            </a:r>
            <a:r>
              <a:rPr lang="zh-CN" altLang="zh-CN" sz="2600" b="1" dirty="0">
                <a:solidFill>
                  <a:srgbClr val="FF0000"/>
                </a:solidFill>
              </a:rPr>
              <a:t>发生了显著的变化</a:t>
            </a:r>
            <a:r>
              <a:rPr lang="zh-CN" altLang="zh-CN" sz="2600" dirty="0"/>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2600" b="0" i="0" u="none" strike="noStrike" cap="none" normalizeH="0" baseline="0" dirty="0" smtClean="0">
              <a:ln>
                <a:noFill/>
              </a:ln>
              <a:solidFill>
                <a:schemeClr val="tx1"/>
              </a:solidFill>
              <a:effectLst/>
              <a:latin typeface="+mn-ea"/>
              <a:cs typeface="宋体" pitchFamily="2" charset="-122"/>
            </a:endParaRPr>
          </a:p>
        </p:txBody>
      </p:sp>
      <p:sp>
        <p:nvSpPr>
          <p:cNvPr id="31"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2190521327"/>
              </p:ext>
            </p:extLst>
          </p:nvPr>
        </p:nvGraphicFramePr>
        <p:xfrm>
          <a:off x="4541039" y="2946467"/>
          <a:ext cx="2182801" cy="514130"/>
        </p:xfrm>
        <a:graphic>
          <a:graphicData uri="http://schemas.openxmlformats.org/presentationml/2006/ole">
            <mc:AlternateContent xmlns:mc="http://schemas.openxmlformats.org/markup-compatibility/2006">
              <mc:Choice xmlns:v="urn:schemas-microsoft-com:vml" Requires="v">
                <p:oleObj spid="_x0000_s12347" name="Equation" r:id="rId15" imgW="736600" imgH="228600" progId="Equation.DSMT4">
                  <p:embed/>
                </p:oleObj>
              </mc:Choice>
              <mc:Fallback>
                <p:oleObj name="Equation" r:id="rId15" imgW="736600" imgH="228600" progId="Equation.DSMT4">
                  <p:embed/>
                  <p:pic>
                    <p:nvPicPr>
                      <p:cNvPr id="0" name="Object 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41039" y="2946467"/>
                        <a:ext cx="2182801" cy="514130"/>
                      </a:xfrm>
                      <a:prstGeom prst="rect">
                        <a:avLst/>
                      </a:prstGeom>
                      <a:noFill/>
                    </p:spPr>
                  </p:pic>
                </p:oleObj>
              </mc:Fallback>
            </mc:AlternateContent>
          </a:graphicData>
        </a:graphic>
      </p:graphicFrame>
      <p:sp>
        <p:nvSpPr>
          <p:cNvPr id="2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noChangeAspect="1"/>
          </p:cNvGraphicFramePr>
          <p:nvPr>
            <p:extLst>
              <p:ext uri="{D42A27DB-BD31-4B8C-83A1-F6EECF244321}">
                <p14:modId xmlns:p14="http://schemas.microsoft.com/office/powerpoint/2010/main" val="12105752"/>
              </p:ext>
            </p:extLst>
          </p:nvPr>
        </p:nvGraphicFramePr>
        <p:xfrm>
          <a:off x="3481772" y="5071379"/>
          <a:ext cx="2576499" cy="493959"/>
        </p:xfrm>
        <a:graphic>
          <a:graphicData uri="http://schemas.openxmlformats.org/presentationml/2006/ole">
            <mc:AlternateContent xmlns:mc="http://schemas.openxmlformats.org/markup-compatibility/2006">
              <mc:Choice xmlns:v="urn:schemas-microsoft-com:vml" Requires="v">
                <p:oleObj spid="_x0000_s12348" name="Equation" r:id="rId17" imgW="1231366" imgH="266584" progId="Equation.DSMT4">
                  <p:embed/>
                </p:oleObj>
              </mc:Choice>
              <mc:Fallback>
                <p:oleObj name="Equation" r:id="rId17" imgW="1231366" imgH="266584" progId="Equation.DSMT4">
                  <p:embed/>
                  <p:pic>
                    <p:nvPicPr>
                      <p:cNvPr id="0" name="Object 1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481772" y="5071379"/>
                        <a:ext cx="2576499" cy="493959"/>
                      </a:xfrm>
                      <a:prstGeom prst="rect">
                        <a:avLst/>
                      </a:prstGeom>
                      <a:noFill/>
                    </p:spPr>
                  </p:pic>
                </p:oleObj>
              </mc:Fallback>
            </mc:AlternateContent>
          </a:graphicData>
        </a:graphic>
      </p:graphicFrame>
    </p:spTree>
    <p:extLst>
      <p:ext uri="{BB962C8B-B14F-4D97-AF65-F5344CB8AC3E}">
        <p14:creationId xmlns:p14="http://schemas.microsoft.com/office/powerpoint/2010/main" val="14520283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par>
                                <p:cTn id="15" presetID="16" presetClass="entr" presetSubtype="21"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par>
                                <p:cTn id="23" presetID="14" presetClass="entr" presetSubtype="1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randombar(horizontal)">
                                      <p:cBhvr>
                                        <p:cTn id="25" dur="500"/>
                                        <p:tgtEl>
                                          <p:spTgt spid="10"/>
                                        </p:tgtEl>
                                      </p:cBhvr>
                                    </p:animEffect>
                                  </p:childTnLst>
                                </p:cTn>
                              </p:par>
                              <p:par>
                                <p:cTn id="26" presetID="14" presetClass="entr" presetSubtype="1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circle(in)">
                                      <p:cBhvr>
                                        <p:cTn id="33" dur="2000"/>
                                        <p:tgtEl>
                                          <p:spTgt spid="24"/>
                                        </p:tgtEl>
                                      </p:cBhvr>
                                    </p:animEffect>
                                  </p:childTnLst>
                                </p:cTn>
                              </p:par>
                              <p:par>
                                <p:cTn id="34" presetID="6" presetClass="entr" presetSubtype="16"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circle(in)">
                                      <p:cBhvr>
                                        <p:cTn id="36" dur="2000"/>
                                        <p:tgtEl>
                                          <p:spTgt spid="15"/>
                                        </p:tgtEl>
                                      </p:cBhvr>
                                    </p:animEffect>
                                  </p:childTnLst>
                                </p:cTn>
                              </p:par>
                              <p:par>
                                <p:cTn id="37" presetID="6" presetClass="entr" presetSubtype="16"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circle(in)">
                                      <p:cBhvr>
                                        <p:cTn id="39" dur="2000"/>
                                        <p:tgtEl>
                                          <p:spTgt spid="28"/>
                                        </p:tgtEl>
                                      </p:cBhvr>
                                    </p:animEffect>
                                  </p:childTnLst>
                                </p:cTn>
                              </p:par>
                            </p:childTnLst>
                          </p:cTn>
                        </p:par>
                      </p:childTnLst>
                    </p:cTn>
                  </p:par>
                  <p:par>
                    <p:cTn id="40" fill="hold">
                      <p:stCondLst>
                        <p:cond delay="indefinite"/>
                      </p:stCondLst>
                      <p:childTnLst>
                        <p:par>
                          <p:cTn id="41" fill="hold">
                            <p:stCondLst>
                              <p:cond delay="0"/>
                            </p:stCondLst>
                            <p:childTnLst>
                              <p:par>
                                <p:cTn id="42" presetID="45" presetClass="entr" presetSubtype="0" fill="hold" nodeType="click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2000"/>
                                        <p:tgtEl>
                                          <p:spTgt spid="29"/>
                                        </p:tgtEl>
                                      </p:cBhvr>
                                    </p:animEffect>
                                    <p:anim calcmode="lin" valueType="num">
                                      <p:cBhvr>
                                        <p:cTn id="45" dur="2000" fill="hold"/>
                                        <p:tgtEl>
                                          <p:spTgt spid="29"/>
                                        </p:tgtEl>
                                        <p:attrNameLst>
                                          <p:attrName>ppt_w</p:attrName>
                                        </p:attrNameLst>
                                      </p:cBhvr>
                                      <p:tavLst>
                                        <p:tav tm="0" fmla="#ppt_w*sin(2.5*pi*$)">
                                          <p:val>
                                            <p:fltVal val="0"/>
                                          </p:val>
                                        </p:tav>
                                        <p:tav tm="100000">
                                          <p:val>
                                            <p:fltVal val="1"/>
                                          </p:val>
                                        </p:tav>
                                      </p:tavLst>
                                    </p:anim>
                                    <p:anim calcmode="lin" valueType="num">
                                      <p:cBhvr>
                                        <p:cTn id="46" dur="2000" fill="hold"/>
                                        <p:tgtEl>
                                          <p:spTgt spid="29"/>
                                        </p:tgtEl>
                                        <p:attrNameLst>
                                          <p:attrName>ppt_h</p:attrName>
                                        </p:attrNameLst>
                                      </p:cBhvr>
                                      <p:tavLst>
                                        <p:tav tm="0">
                                          <p:val>
                                            <p:strVal val="#ppt_h"/>
                                          </p:val>
                                        </p:tav>
                                        <p:tav tm="100000">
                                          <p:val>
                                            <p:strVal val="#ppt_h"/>
                                          </p:val>
                                        </p:tav>
                                      </p:tavLst>
                                    </p:anim>
                                  </p:childTnLst>
                                </p:cTn>
                              </p:par>
                              <p:par>
                                <p:cTn id="47" presetID="45"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2000"/>
                                        <p:tgtEl>
                                          <p:spTgt spid="30"/>
                                        </p:tgtEl>
                                      </p:cBhvr>
                                    </p:animEffect>
                                    <p:anim calcmode="lin" valueType="num">
                                      <p:cBhvr>
                                        <p:cTn id="50" dur="2000" fill="hold"/>
                                        <p:tgtEl>
                                          <p:spTgt spid="30"/>
                                        </p:tgtEl>
                                        <p:attrNameLst>
                                          <p:attrName>ppt_w</p:attrName>
                                        </p:attrNameLst>
                                      </p:cBhvr>
                                      <p:tavLst>
                                        <p:tav tm="0" fmla="#ppt_w*sin(2.5*pi*$)">
                                          <p:val>
                                            <p:fltVal val="0"/>
                                          </p:val>
                                        </p:tav>
                                        <p:tav tm="100000">
                                          <p:val>
                                            <p:fltVal val="1"/>
                                          </p:val>
                                        </p:tav>
                                      </p:tavLst>
                                    </p:anim>
                                    <p:anim calcmode="lin" valueType="num">
                                      <p:cBhvr>
                                        <p:cTn id="51" dur="2000" fill="hold"/>
                                        <p:tgtEl>
                                          <p:spTgt spid="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548680"/>
            <a:ext cx="8424936" cy="720080"/>
          </a:xfrm>
        </p:spPr>
        <p:txBody>
          <a:bodyPr>
            <a:noAutofit/>
          </a:bodyPr>
          <a:lstStyle/>
          <a:p>
            <a:r>
              <a:rPr lang="zh-CN" altLang="en-US" sz="4800" dirty="0" smtClean="0">
                <a:solidFill>
                  <a:schemeClr val="tx1"/>
                </a:solidFill>
              </a:rPr>
              <a:t>第</a:t>
            </a:r>
            <a:r>
              <a:rPr lang="en-US" altLang="zh-CN" sz="4800" dirty="0">
                <a:solidFill>
                  <a:schemeClr val="tx1"/>
                </a:solidFill>
              </a:rPr>
              <a:t>9</a:t>
            </a:r>
            <a:r>
              <a:rPr lang="zh-CN" altLang="en-US" sz="4800" dirty="0" smtClean="0">
                <a:solidFill>
                  <a:schemeClr val="tx1"/>
                </a:solidFill>
              </a:rPr>
              <a:t>章 分类数据的统计检验</a:t>
            </a:r>
            <a:endParaRPr lang="zh-CN" altLang="en-US" sz="4800" dirty="0">
              <a:solidFill>
                <a:schemeClr val="tx1"/>
              </a:solidFill>
            </a:endParaRPr>
          </a:p>
        </p:txBody>
      </p:sp>
      <p:sp>
        <p:nvSpPr>
          <p:cNvPr id="3" name="副标题 2"/>
          <p:cNvSpPr>
            <a:spLocks noGrp="1"/>
          </p:cNvSpPr>
          <p:nvPr>
            <p:ph type="subTitle" idx="1"/>
          </p:nvPr>
        </p:nvSpPr>
        <p:spPr>
          <a:xfrm>
            <a:off x="467544" y="1652472"/>
            <a:ext cx="8208912" cy="4608512"/>
          </a:xfrm>
        </p:spPr>
        <p:txBody>
          <a:bodyPr>
            <a:noAutofit/>
          </a:bodyPr>
          <a:lstStyle/>
          <a:p>
            <a:pPr marL="457200" indent="-457200" algn="l">
              <a:buClr>
                <a:srgbClr val="FF0000"/>
              </a:buClr>
              <a:buFont typeface="Wingdings" pitchFamily="2" charset="2"/>
              <a:buChar char="Ø"/>
            </a:pPr>
            <a:r>
              <a:rPr lang="en-US" altLang="zh-CN" sz="2800" dirty="0" smtClean="0">
                <a:solidFill>
                  <a:schemeClr val="tx1"/>
                </a:solidFill>
              </a:rPr>
              <a:t>       </a:t>
            </a:r>
            <a:r>
              <a:rPr lang="zh-CN" altLang="en-US" sz="2800" dirty="0">
                <a:solidFill>
                  <a:srgbClr val="FF0000"/>
                </a:solidFill>
              </a:rPr>
              <a:t> </a:t>
            </a:r>
            <a:r>
              <a:rPr lang="zh-CN" altLang="en-US" sz="2800" dirty="0" smtClean="0">
                <a:solidFill>
                  <a:srgbClr val="FF0000"/>
                </a:solidFill>
              </a:rPr>
              <a:t>                 </a:t>
            </a:r>
            <a:r>
              <a:rPr lang="zh-CN" altLang="en-US" sz="3600" dirty="0" smtClean="0">
                <a:solidFill>
                  <a:srgbClr val="FF0000"/>
                </a:solidFill>
              </a:rPr>
              <a:t>本章</a:t>
            </a:r>
            <a:r>
              <a:rPr lang="zh-CN" altLang="en-US" sz="3600" dirty="0">
                <a:solidFill>
                  <a:srgbClr val="FF0000"/>
                </a:solidFill>
              </a:rPr>
              <a:t>主要学习</a:t>
            </a:r>
            <a:r>
              <a:rPr lang="zh-CN" altLang="en-US" sz="3600" dirty="0" smtClean="0">
                <a:solidFill>
                  <a:srgbClr val="FF0000"/>
                </a:solidFill>
              </a:rPr>
              <a:t>目标</a:t>
            </a:r>
            <a:endParaRPr lang="en-US" altLang="zh-CN" sz="3600" dirty="0">
              <a:solidFill>
                <a:schemeClr val="tx1"/>
              </a:solidFill>
            </a:endParaRPr>
          </a:p>
          <a:p>
            <a:pPr algn="l">
              <a:buClr>
                <a:srgbClr val="FF0000"/>
              </a:buClr>
            </a:pPr>
            <a:r>
              <a:rPr lang="en-US" altLang="zh-CN" sz="2800" dirty="0" smtClean="0">
                <a:solidFill>
                  <a:schemeClr val="tx1"/>
                </a:solidFill>
              </a:rPr>
              <a:t>             </a:t>
            </a:r>
            <a:r>
              <a:rPr lang="zh-CN" altLang="zh-CN" sz="3600" dirty="0" smtClean="0">
                <a:solidFill>
                  <a:schemeClr val="tx1"/>
                </a:solidFill>
              </a:rPr>
              <a:t>重点讨论</a:t>
            </a:r>
            <a:r>
              <a:rPr lang="zh-CN" altLang="en-US" sz="3600" dirty="0" smtClean="0">
                <a:solidFill>
                  <a:schemeClr val="tx1"/>
                </a:solidFill>
              </a:rPr>
              <a:t>：</a:t>
            </a:r>
            <a:endParaRPr lang="en-US" altLang="zh-CN" sz="3200" dirty="0" smtClean="0">
              <a:solidFill>
                <a:schemeClr val="tx1"/>
              </a:solidFill>
            </a:endParaRPr>
          </a:p>
          <a:p>
            <a:pPr marL="2286000" lvl="4" indent="-457200" algn="l">
              <a:buClr>
                <a:srgbClr val="FF0000"/>
              </a:buClr>
              <a:buFont typeface="Wingdings" pitchFamily="2" charset="2"/>
              <a:buChar char="ü"/>
            </a:pPr>
            <a:r>
              <a:rPr lang="zh-CN" altLang="en-US" sz="3200" dirty="0" smtClean="0">
                <a:solidFill>
                  <a:schemeClr val="tx1"/>
                </a:solidFill>
              </a:rPr>
              <a:t>分类数据与列联表</a:t>
            </a:r>
            <a:endParaRPr lang="en-US" altLang="zh-CN" sz="3200" dirty="0" smtClean="0">
              <a:solidFill>
                <a:schemeClr val="tx1"/>
              </a:solidFill>
            </a:endParaRPr>
          </a:p>
          <a:p>
            <a:pPr lvl="4" algn="l">
              <a:buClr>
                <a:srgbClr val="FF0000"/>
              </a:buClr>
            </a:pPr>
            <a:endParaRPr lang="en-US" altLang="zh-CN" sz="3200" dirty="0" smtClean="0">
              <a:solidFill>
                <a:schemeClr val="tx1"/>
              </a:solidFill>
            </a:endParaRPr>
          </a:p>
          <a:p>
            <a:pPr marL="2286000" lvl="4" indent="-457200" algn="l">
              <a:buClr>
                <a:srgbClr val="FF0000"/>
              </a:buClr>
              <a:buFont typeface="Wingdings" pitchFamily="2" charset="2"/>
              <a:buChar char="ü"/>
            </a:pPr>
            <a:r>
              <a:rPr lang="zh-CN" altLang="en-US" sz="3200" dirty="0" smtClean="0">
                <a:solidFill>
                  <a:schemeClr val="tx1"/>
                </a:solidFill>
              </a:rPr>
              <a:t>拟合优度检验</a:t>
            </a:r>
            <a:endParaRPr lang="en-US" altLang="zh-CN" sz="3200" dirty="0" smtClean="0">
              <a:solidFill>
                <a:schemeClr val="tx1"/>
              </a:solidFill>
            </a:endParaRPr>
          </a:p>
          <a:p>
            <a:pPr lvl="4" algn="l">
              <a:buClr>
                <a:srgbClr val="FF0000"/>
              </a:buClr>
            </a:pPr>
            <a:endParaRPr lang="en-US" altLang="zh-CN" sz="3200" dirty="0" smtClean="0">
              <a:solidFill>
                <a:schemeClr val="tx1"/>
              </a:solidFill>
            </a:endParaRPr>
          </a:p>
          <a:p>
            <a:pPr marL="2286000" lvl="4" indent="-457200" algn="l">
              <a:buClr>
                <a:srgbClr val="FF0000"/>
              </a:buClr>
              <a:buFont typeface="Wingdings" pitchFamily="2" charset="2"/>
              <a:buChar char="ü"/>
            </a:pPr>
            <a:r>
              <a:rPr lang="zh-CN" altLang="en-US" sz="3200" dirty="0" smtClean="0">
                <a:solidFill>
                  <a:schemeClr val="tx1"/>
                </a:solidFill>
              </a:rPr>
              <a:t>独立性检验</a:t>
            </a:r>
            <a:endParaRPr lang="en-US" altLang="zh-CN" sz="3200" dirty="0" smtClean="0">
              <a:solidFill>
                <a:schemeClr val="tx1"/>
              </a:solidFill>
            </a:endParaRPr>
          </a:p>
          <a:p>
            <a:pPr lvl="4" algn="l">
              <a:buClr>
                <a:srgbClr val="FF0000"/>
              </a:buClr>
            </a:pPr>
            <a:endParaRPr lang="zh-CN" altLang="zh-CN" sz="2400" dirty="0">
              <a:solidFill>
                <a:schemeClr val="tx1"/>
              </a:solidFill>
            </a:endParaRPr>
          </a:p>
          <a:p>
            <a:pPr algn="l">
              <a:buClr>
                <a:srgbClr val="FF0000"/>
              </a:buClr>
            </a:pPr>
            <a:r>
              <a:rPr lang="zh-CN" altLang="en-US" sz="2800" dirty="0" smtClean="0">
                <a:solidFill>
                  <a:schemeClr val="tx1"/>
                </a:solidFill>
              </a:rPr>
              <a:t>             </a:t>
            </a:r>
            <a:endParaRPr lang="en-US" altLang="zh-CN" sz="3200" dirty="0">
              <a:solidFill>
                <a:schemeClr val="tx1"/>
              </a:solidFill>
            </a:endParaRPr>
          </a:p>
          <a:p>
            <a:pPr marL="457200" indent="-457200" algn="l">
              <a:buClr>
                <a:srgbClr val="FF0000"/>
              </a:buClr>
              <a:buFont typeface="Wingdings" pitchFamily="2" charset="2"/>
              <a:buChar char="u"/>
            </a:pPr>
            <a:endParaRPr lang="en-US" altLang="zh-CN" sz="3200" dirty="0">
              <a:solidFill>
                <a:schemeClr val="tx1"/>
              </a:solidFill>
            </a:endParaRPr>
          </a:p>
          <a:p>
            <a:pPr marL="457200" indent="-457200" algn="l">
              <a:buClr>
                <a:srgbClr val="FF0000"/>
              </a:buClr>
              <a:buFont typeface="Wingdings" pitchFamily="2" charset="2"/>
              <a:buChar char="u"/>
            </a:pPr>
            <a:endParaRPr lang="en-US" altLang="zh-CN" sz="3200" dirty="0" smtClean="0">
              <a:solidFill>
                <a:schemeClr val="tx1"/>
              </a:solidFill>
            </a:endParaRPr>
          </a:p>
        </p:txBody>
      </p:sp>
      <p:cxnSp>
        <p:nvCxnSpPr>
          <p:cNvPr id="7" name="直接连接符 6"/>
          <p:cNvCxnSpPr/>
          <p:nvPr/>
        </p:nvCxnSpPr>
        <p:spPr>
          <a:xfrm>
            <a:off x="323528" y="1556792"/>
            <a:ext cx="8568952" cy="0"/>
          </a:xfrm>
          <a:prstGeom prst="line">
            <a:avLst/>
          </a:prstGeom>
          <a:ln w="317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4" name="左大括号 3"/>
          <p:cNvSpPr/>
          <p:nvPr/>
        </p:nvSpPr>
        <p:spPr>
          <a:xfrm>
            <a:off x="6156176" y="2469206"/>
            <a:ext cx="288032" cy="1224136"/>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副标题 2"/>
          <p:cNvSpPr txBox="1">
            <a:spLocks/>
          </p:cNvSpPr>
          <p:nvPr/>
        </p:nvSpPr>
        <p:spPr>
          <a:xfrm>
            <a:off x="6425615" y="2244674"/>
            <a:ext cx="1472208" cy="449063"/>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zh-CN" altLang="en-US" sz="2400" dirty="0" smtClean="0">
                <a:solidFill>
                  <a:schemeClr val="tx1"/>
                </a:solidFill>
              </a:rPr>
              <a:t> 分类</a:t>
            </a:r>
            <a:r>
              <a:rPr lang="zh-CN" altLang="en-US" sz="2400" dirty="0">
                <a:solidFill>
                  <a:schemeClr val="tx1"/>
                </a:solidFill>
              </a:rPr>
              <a:t>数据</a:t>
            </a:r>
          </a:p>
        </p:txBody>
      </p:sp>
      <p:sp>
        <p:nvSpPr>
          <p:cNvPr id="8" name="副标题 2"/>
          <p:cNvSpPr txBox="1">
            <a:spLocks/>
          </p:cNvSpPr>
          <p:nvPr/>
        </p:nvSpPr>
        <p:spPr>
          <a:xfrm>
            <a:off x="6407584" y="2767860"/>
            <a:ext cx="1839078" cy="449063"/>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zh-CN" altLang="en-US" sz="2400" dirty="0" smtClean="0">
                <a:solidFill>
                  <a:schemeClr val="tx1"/>
                </a:solidFill>
              </a:rPr>
              <a:t>列联表构造</a:t>
            </a:r>
            <a:endParaRPr lang="zh-CN" altLang="en-US" sz="2400" dirty="0">
              <a:solidFill>
                <a:schemeClr val="tx1"/>
              </a:solidFill>
            </a:endParaRPr>
          </a:p>
        </p:txBody>
      </p:sp>
      <p:sp>
        <p:nvSpPr>
          <p:cNvPr id="9" name="副标题 2"/>
          <p:cNvSpPr txBox="1">
            <a:spLocks/>
          </p:cNvSpPr>
          <p:nvPr/>
        </p:nvSpPr>
        <p:spPr>
          <a:xfrm>
            <a:off x="6425615" y="3251872"/>
            <a:ext cx="1839077" cy="449063"/>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zh-CN" altLang="en-US" sz="2400" dirty="0" smtClean="0">
                <a:solidFill>
                  <a:schemeClr val="tx1"/>
                </a:solidFill>
              </a:rPr>
              <a:t>列联表分布</a:t>
            </a:r>
            <a:endParaRPr lang="zh-CN" altLang="en-US" sz="2400" dirty="0">
              <a:solidFill>
                <a:schemeClr val="tx1"/>
              </a:solidFill>
            </a:endParaRPr>
          </a:p>
        </p:txBody>
      </p:sp>
      <p:sp>
        <p:nvSpPr>
          <p:cNvPr id="10" name="左大括号 9"/>
          <p:cNvSpPr/>
          <p:nvPr/>
        </p:nvSpPr>
        <p:spPr>
          <a:xfrm>
            <a:off x="5364088" y="3879438"/>
            <a:ext cx="288032" cy="1224136"/>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val="1158897382"/>
              </p:ext>
            </p:extLst>
          </p:nvPr>
        </p:nvGraphicFramePr>
        <p:xfrm>
          <a:off x="5712282" y="3846008"/>
          <a:ext cx="443894" cy="482493"/>
        </p:xfrm>
        <a:graphic>
          <a:graphicData uri="http://schemas.openxmlformats.org/presentationml/2006/ole">
            <mc:AlternateContent xmlns:mc="http://schemas.openxmlformats.org/markup-compatibility/2006">
              <mc:Choice xmlns:v="urn:schemas-microsoft-com:vml" Requires="v">
                <p:oleObj spid="_x0000_s1054" name="Equation" r:id="rId4" imgW="215713" imgH="241091" progId="Equation.DSMT4">
                  <p:embed/>
                </p:oleObj>
              </mc:Choice>
              <mc:Fallback>
                <p:oleObj name="Equation" r:id="rId4" imgW="215713" imgH="241091"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2282" y="3846008"/>
                        <a:ext cx="443894" cy="482493"/>
                      </a:xfrm>
                      <a:prstGeom prst="rect">
                        <a:avLst/>
                      </a:prstGeom>
                      <a:noFill/>
                    </p:spPr>
                  </p:pic>
                </p:oleObj>
              </mc:Fallback>
            </mc:AlternateContent>
          </a:graphicData>
        </a:graphic>
      </p:graphicFrame>
      <p:sp>
        <p:nvSpPr>
          <p:cNvPr id="14" name="副标题 2"/>
          <p:cNvSpPr txBox="1">
            <a:spLocks/>
          </p:cNvSpPr>
          <p:nvPr/>
        </p:nvSpPr>
        <p:spPr>
          <a:xfrm>
            <a:off x="5670467" y="3879438"/>
            <a:ext cx="1839077" cy="449063"/>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zh-CN" altLang="en-US" sz="2400" dirty="0">
                <a:solidFill>
                  <a:schemeClr val="tx1"/>
                </a:solidFill>
              </a:rPr>
              <a:t>统计量</a:t>
            </a:r>
          </a:p>
        </p:txBody>
      </p:sp>
      <p:sp>
        <p:nvSpPr>
          <p:cNvPr id="15" name="副标题 2"/>
          <p:cNvSpPr txBox="1">
            <a:spLocks/>
          </p:cNvSpPr>
          <p:nvPr/>
        </p:nvSpPr>
        <p:spPr>
          <a:xfrm>
            <a:off x="5541958" y="4650270"/>
            <a:ext cx="1839077" cy="449063"/>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zh-CN" altLang="en-US" sz="2400" dirty="0">
                <a:solidFill>
                  <a:schemeClr val="tx1"/>
                </a:solidFill>
              </a:rPr>
              <a:t>拟合优度</a:t>
            </a:r>
          </a:p>
        </p:txBody>
      </p:sp>
    </p:spTree>
    <p:extLst>
      <p:ext uri="{BB962C8B-B14F-4D97-AF65-F5344CB8AC3E}">
        <p14:creationId xmlns:p14="http://schemas.microsoft.com/office/powerpoint/2010/main" val="404429665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down)">
                                      <p:cBhvr>
                                        <p:cTn id="37" dur="500"/>
                                        <p:tgtEl>
                                          <p:spTgt spid="4"/>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down)">
                                      <p:cBhvr>
                                        <p:cTn id="43" dur="500"/>
                                        <p:tgtEl>
                                          <p:spTgt spid="8"/>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randombar(horizontal)">
                                      <p:cBhvr>
                                        <p:cTn id="51" dur="500"/>
                                        <p:tgtEl>
                                          <p:spTgt spid="10"/>
                                        </p:tgtEl>
                                      </p:cBhvr>
                                    </p:animEffect>
                                  </p:childTnLst>
                                </p:cTn>
                              </p:par>
                              <p:par>
                                <p:cTn id="52" presetID="14" presetClass="entr" presetSubtype="10"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randombar(horizontal)">
                                      <p:cBhvr>
                                        <p:cTn id="54" dur="500"/>
                                        <p:tgtEl>
                                          <p:spTgt spid="12"/>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randombar(horizontal)">
                                      <p:cBhvr>
                                        <p:cTn id="57" dur="500"/>
                                        <p:tgtEl>
                                          <p:spTgt spid="1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6" grpId="0"/>
      <p:bldP spid="8" grpId="0"/>
      <p:bldP spid="9" grpId="0"/>
      <p:bldP spid="10" grpId="0" animBg="1"/>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2132856"/>
            <a:ext cx="7848872" cy="3450696"/>
          </a:xfrm>
        </p:spPr>
        <p:txBody>
          <a:bodyPr>
            <a:normAutofit/>
          </a:bodyPr>
          <a:lstStyle/>
          <a:p>
            <a:pPr marL="0" indent="0" algn="ctr">
              <a:buNone/>
            </a:pPr>
            <a:endParaRPr lang="en-US" altLang="zh-CN" sz="3600" dirty="0" smtClean="0">
              <a:solidFill>
                <a:schemeClr val="tx1"/>
              </a:solidFill>
            </a:endParaRPr>
          </a:p>
          <a:p>
            <a:pPr marL="0" indent="0" algn="ctr">
              <a:buNone/>
            </a:pPr>
            <a:endParaRPr lang="en-US" altLang="zh-CN" sz="3600" dirty="0">
              <a:solidFill>
                <a:schemeClr val="tx1"/>
              </a:solidFill>
            </a:endParaRPr>
          </a:p>
          <a:p>
            <a:pPr marL="0" indent="0" algn="ctr">
              <a:buNone/>
            </a:pPr>
            <a:r>
              <a:rPr lang="en-US" altLang="zh-CN" sz="4800" b="1" dirty="0" smtClean="0">
                <a:solidFill>
                  <a:schemeClr val="tx1"/>
                </a:solidFill>
              </a:rPr>
              <a:t>9.3</a:t>
            </a:r>
            <a:r>
              <a:rPr lang="en-US" altLang="zh-CN" sz="4400" dirty="0" smtClean="0">
                <a:solidFill>
                  <a:schemeClr val="tx1"/>
                </a:solidFill>
              </a:rPr>
              <a:t> </a:t>
            </a:r>
            <a:r>
              <a:rPr lang="zh-CN" altLang="en-US" sz="4400" dirty="0" smtClean="0">
                <a:solidFill>
                  <a:schemeClr val="tx1"/>
                </a:solidFill>
              </a:rPr>
              <a:t>独立性检验</a:t>
            </a:r>
            <a:endParaRPr lang="zh-CN" altLang="en-US" sz="3600" b="1" dirty="0">
              <a:solidFill>
                <a:schemeClr val="tx1"/>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460685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a:t>
            </a:r>
            <a:r>
              <a:rPr lang="en-US" altLang="zh-CN" sz="3200" b="1" dirty="0" smtClean="0">
                <a:solidFill>
                  <a:schemeClr val="tx1"/>
                </a:solidFill>
                <a:latin typeface="Garamond" pitchFamily="18" charset="0"/>
              </a:rPr>
              <a:t>9.3 </a:t>
            </a:r>
            <a:r>
              <a:rPr lang="zh-CN" altLang="en-US" sz="3200" b="1" dirty="0" smtClean="0">
                <a:solidFill>
                  <a:schemeClr val="tx1"/>
                </a:solidFill>
                <a:latin typeface="Garamond" pitchFamily="18" charset="0"/>
              </a:rPr>
              <a:t>独立性检验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369594" y="2281064"/>
            <a:ext cx="8136904" cy="2084040"/>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在</a:t>
            </a:r>
            <a:r>
              <a:rPr lang="zh-CN" altLang="zh-CN" sz="2600" dirty="0">
                <a:solidFill>
                  <a:schemeClr val="tx1"/>
                </a:solidFill>
                <a:latin typeface="+mn-ea"/>
              </a:rPr>
              <a:t>研究问题时会遇到要求判断两个分类变量之间是否存在关系的问题。</a:t>
            </a:r>
            <a:r>
              <a:rPr lang="zh-CN" altLang="zh-CN" sz="2600" dirty="0">
                <a:solidFill>
                  <a:srgbClr val="FF0000"/>
                </a:solidFill>
                <a:latin typeface="+mn-ea"/>
              </a:rPr>
              <a:t>例如，</a:t>
            </a:r>
            <a:r>
              <a:rPr lang="zh-CN" altLang="zh-CN" sz="2600" dirty="0">
                <a:solidFill>
                  <a:schemeClr val="tx1"/>
                </a:solidFill>
                <a:latin typeface="+mn-ea"/>
              </a:rPr>
              <a:t>产品质量与不同商标的厂家有关，对父母的孝敬程度与孩子遗传的基因有关，学习的时间与学习成绩有关，在这种情况下使用</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检验，</a:t>
            </a:r>
            <a:r>
              <a:rPr lang="zh-CN" altLang="zh-CN" sz="2800" dirty="0">
                <a:solidFill>
                  <a:srgbClr val="FF0000"/>
                </a:solidFill>
              </a:rPr>
              <a:t>如果没有任何关联，可称之为独立。</a:t>
            </a:r>
            <a:endParaRPr lang="zh-CN" altLang="zh-CN" sz="2600" b="1" dirty="0">
              <a:solidFill>
                <a:srgbClr val="FF0000"/>
              </a:solidFill>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副标题 1"/>
          <p:cNvSpPr txBox="1">
            <a:spLocks/>
          </p:cNvSpPr>
          <p:nvPr/>
        </p:nvSpPr>
        <p:spPr>
          <a:xfrm>
            <a:off x="405598" y="4509120"/>
            <a:ext cx="8064896" cy="1466191"/>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dirty="0" smtClean="0">
                <a:solidFill>
                  <a:schemeClr val="tx1"/>
                </a:solidFill>
              </a:rPr>
              <a:t>列联表</a:t>
            </a:r>
            <a:r>
              <a:rPr lang="zh-CN" altLang="zh-CN" sz="2600" dirty="0">
                <a:solidFill>
                  <a:schemeClr val="tx1"/>
                </a:solidFill>
              </a:rPr>
              <a:t>是多行多列、纵横交错的一个表体。我们以例子说明如何</a:t>
            </a:r>
            <a:r>
              <a:rPr lang="zh-CN" altLang="zh-CN" sz="2600" dirty="0">
                <a:solidFill>
                  <a:srgbClr val="FF0000"/>
                </a:solidFill>
              </a:rPr>
              <a:t>将独立性检验化为列联表</a:t>
            </a:r>
            <a:r>
              <a:rPr lang="zh-CN" altLang="zh-CN" sz="2600" dirty="0">
                <a:solidFill>
                  <a:schemeClr val="tx1"/>
                </a:solidFill>
              </a:rPr>
              <a:t>并进行检验分析程序。</a:t>
            </a:r>
            <a:r>
              <a:rPr lang="en-US" altLang="zh-CN" sz="2600" dirty="0" smtClean="0">
                <a:solidFill>
                  <a:schemeClr val="tx1"/>
                </a:solidFill>
                <a:latin typeface="+mn-ea"/>
              </a:rPr>
              <a:t> </a:t>
            </a:r>
            <a:endParaRPr lang="zh-CN" altLang="zh-CN" sz="2600" dirty="0">
              <a:solidFill>
                <a:schemeClr val="tx1"/>
              </a:solidFill>
              <a:latin typeface="+mn-ea"/>
            </a:endParaRPr>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3708977186"/>
              </p:ext>
            </p:extLst>
          </p:nvPr>
        </p:nvGraphicFramePr>
        <p:xfrm>
          <a:off x="7092280" y="3501008"/>
          <a:ext cx="663575" cy="439738"/>
        </p:xfrm>
        <a:graphic>
          <a:graphicData uri="http://schemas.openxmlformats.org/presentationml/2006/ole">
            <mc:AlternateContent xmlns:mc="http://schemas.openxmlformats.org/markup-compatibility/2006">
              <mc:Choice xmlns:v="urn:schemas-microsoft-com:vml" Requires="v">
                <p:oleObj spid="_x0000_s13317" name="Equation" r:id="rId3" imgW="215713" imgH="241091" progId="Equation.DSMT4">
                  <p:embed/>
                </p:oleObj>
              </mc:Choice>
              <mc:Fallback>
                <p:oleObj name="Equation" r:id="rId3" imgW="215713" imgH="24109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280" y="3501008"/>
                        <a:ext cx="663575"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流程图: 资料带 10"/>
          <p:cNvSpPr/>
          <p:nvPr/>
        </p:nvSpPr>
        <p:spPr>
          <a:xfrm>
            <a:off x="899592" y="1674416"/>
            <a:ext cx="864096" cy="580256"/>
          </a:xfrm>
          <a:prstGeom prst="flowChartPunchedTap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前言</a:t>
            </a:r>
            <a:endParaRPr lang="zh-CN" altLang="en-US" sz="2400" dirty="0">
              <a:solidFill>
                <a:schemeClr val="tx1"/>
              </a:solidFill>
            </a:endParaRPr>
          </a:p>
        </p:txBody>
      </p:sp>
    </p:spTree>
    <p:extLst>
      <p:ext uri="{BB962C8B-B14F-4D97-AF65-F5344CB8AC3E}">
        <p14:creationId xmlns:p14="http://schemas.microsoft.com/office/powerpoint/2010/main" val="1563906945"/>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par>
                                <p:cTn id="14" presetID="16" presetClass="entr" presetSubtype="21"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arn(inVertical)">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a:t>
            </a:r>
            <a:r>
              <a:rPr lang="en-US" altLang="zh-CN" sz="3200" b="1" dirty="0" smtClean="0">
                <a:solidFill>
                  <a:schemeClr val="tx1"/>
                </a:solidFill>
                <a:latin typeface="Garamond" pitchFamily="18" charset="0"/>
              </a:rPr>
              <a:t>. </a:t>
            </a:r>
            <a:r>
              <a:rPr lang="en-US" altLang="zh-CN" sz="3200" b="1" dirty="0" smtClean="0">
                <a:solidFill>
                  <a:schemeClr val="tx1"/>
                </a:solidFill>
                <a:latin typeface="Garamond" pitchFamily="18" charset="0"/>
              </a:rPr>
              <a:t>3 </a:t>
            </a:r>
            <a:r>
              <a:rPr lang="zh-CN" altLang="en-US" sz="3200" b="1" dirty="0" smtClean="0">
                <a:solidFill>
                  <a:schemeClr val="tx1"/>
                </a:solidFill>
                <a:latin typeface="Garamond" pitchFamily="18" charset="0"/>
              </a:rPr>
              <a:t>独立性</a:t>
            </a:r>
            <a:r>
              <a:rPr lang="zh-CN" altLang="en-US" sz="3200" b="1" dirty="0" smtClean="0">
                <a:solidFill>
                  <a:schemeClr val="tx1"/>
                </a:solidFill>
                <a:latin typeface="Garamond" pitchFamily="18" charset="0"/>
              </a:rPr>
              <a:t>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395536" y="1772817"/>
            <a:ext cx="8280920" cy="136815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800" dirty="0">
                <a:solidFill>
                  <a:srgbClr val="FF0000"/>
                </a:solidFill>
                <a:latin typeface="+mn-ea"/>
              </a:rPr>
              <a:t>【例</a:t>
            </a:r>
            <a:r>
              <a:rPr lang="en-US" altLang="zh-CN" sz="2800" dirty="0" smtClean="0">
                <a:solidFill>
                  <a:srgbClr val="FF0000"/>
                </a:solidFill>
                <a:latin typeface="+mn-ea"/>
              </a:rPr>
              <a:t>9.3</a:t>
            </a:r>
            <a:r>
              <a:rPr lang="zh-CN" altLang="zh-CN" sz="2800" dirty="0" smtClean="0">
                <a:solidFill>
                  <a:srgbClr val="FF0000"/>
                </a:solidFill>
                <a:latin typeface="+mn-ea"/>
              </a:rPr>
              <a:t>】</a:t>
            </a:r>
            <a:r>
              <a:rPr lang="zh-CN" altLang="zh-CN" sz="2600" dirty="0">
                <a:solidFill>
                  <a:schemeClr val="tx1"/>
                </a:solidFill>
                <a:latin typeface="+mn-ea"/>
              </a:rPr>
              <a:t>一种原料来自三个不同的地区，原料质量被分成三个不同的等级。从这批原料中随机抽取</a:t>
            </a:r>
            <a:r>
              <a:rPr lang="en-US" altLang="zh-CN" sz="2600" dirty="0">
                <a:solidFill>
                  <a:schemeClr val="tx1"/>
                </a:solidFill>
                <a:latin typeface="+mn-ea"/>
              </a:rPr>
              <a:t>500</a:t>
            </a:r>
            <a:r>
              <a:rPr lang="zh-CN" altLang="zh-CN" sz="2600" dirty="0">
                <a:solidFill>
                  <a:schemeClr val="tx1"/>
                </a:solidFill>
                <a:latin typeface="+mn-ea"/>
              </a:rPr>
              <a:t>个进行检验，结果如表</a:t>
            </a:r>
            <a:r>
              <a:rPr lang="en-US" altLang="zh-CN" sz="2600" dirty="0">
                <a:solidFill>
                  <a:schemeClr val="tx1"/>
                </a:solidFill>
                <a:latin typeface="+mn-ea"/>
              </a:rPr>
              <a:t>9-8</a:t>
            </a:r>
            <a:endParaRPr lang="zh-CN" altLang="zh-CN" sz="2600" dirty="0">
              <a:solidFill>
                <a:schemeClr val="tx1"/>
              </a:solidFill>
              <a:latin typeface="+mn-ea"/>
            </a:endParaRPr>
          </a:p>
          <a:p>
            <a:pPr algn="l"/>
            <a:endParaRPr lang="zh-CN" altLang="zh-CN" sz="2600" dirty="0">
              <a:solidFill>
                <a:schemeClr val="tx1"/>
              </a:solidFill>
              <a:latin typeface="+mn-ea"/>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3672811982"/>
              </p:ext>
            </p:extLst>
          </p:nvPr>
        </p:nvGraphicFramePr>
        <p:xfrm>
          <a:off x="1979712" y="3161367"/>
          <a:ext cx="5942126" cy="2057400"/>
        </p:xfrm>
        <a:graphic>
          <a:graphicData uri="http://schemas.openxmlformats.org/drawingml/2006/table">
            <a:tbl>
              <a:tblPr firstRow="1" firstCol="1" lastRow="1" lastCol="1" bandRow="1" bandCol="1">
                <a:tableStyleId>{5C22544A-7EE6-4342-B048-85BDC9FD1C3A}</a:tableStyleId>
              </a:tblPr>
              <a:tblGrid>
                <a:gridCol w="1330389"/>
                <a:gridCol w="2630796"/>
                <a:gridCol w="1980941"/>
              </a:tblGrid>
              <a:tr h="328967">
                <a:tc>
                  <a:txBody>
                    <a:bodyPr/>
                    <a:lstStyle/>
                    <a:p>
                      <a:pPr algn="ctr">
                        <a:lnSpc>
                          <a:spcPct val="150000"/>
                        </a:lnSpc>
                        <a:spcAft>
                          <a:spcPts val="0"/>
                        </a:spcAft>
                      </a:pPr>
                      <a:r>
                        <a:rPr lang="en-US" sz="1800" kern="100" dirty="0">
                          <a:solidFill>
                            <a:schemeClr val="tx1"/>
                          </a:solidFill>
                          <a:effectLst/>
                          <a:latin typeface="+mn-ea"/>
                          <a:ea typeface="+mn-ea"/>
                        </a:rPr>
                        <a:t> </a:t>
                      </a:r>
                      <a:endParaRPr lang="zh-CN" sz="1400" kern="100" dirty="0">
                        <a:solidFill>
                          <a:schemeClr val="tx1"/>
                        </a:solidFill>
                        <a:effectLst/>
                        <a:latin typeface="+mn-ea"/>
                        <a:ea typeface="+mn-ea"/>
                      </a:endParaRPr>
                    </a:p>
                  </a:txBody>
                  <a:tcPr marL="68580" marR="68580" marT="0" marB="0">
                    <a:solidFill>
                      <a:schemeClr val="accent5">
                        <a:lumMod val="40000"/>
                        <a:lumOff val="60000"/>
                      </a:schemeClr>
                    </a:solidFill>
                  </a:tcPr>
                </a:tc>
                <a:tc>
                  <a:txBody>
                    <a:bodyPr/>
                    <a:lstStyle/>
                    <a:p>
                      <a:pPr algn="ctr">
                        <a:lnSpc>
                          <a:spcPct val="150000"/>
                        </a:lnSpc>
                        <a:spcAft>
                          <a:spcPts val="0"/>
                        </a:spcAft>
                      </a:pPr>
                      <a:r>
                        <a:rPr lang="zh-CN" sz="1800" kern="100" dirty="0">
                          <a:solidFill>
                            <a:schemeClr val="tx1"/>
                          </a:solidFill>
                          <a:effectLst/>
                          <a:latin typeface="+mn-ea"/>
                          <a:ea typeface="+mn-ea"/>
                        </a:rPr>
                        <a:t>一级</a:t>
                      </a:r>
                      <a:r>
                        <a:rPr lang="en-US" sz="1800" kern="100" dirty="0">
                          <a:solidFill>
                            <a:schemeClr val="tx1"/>
                          </a:solidFill>
                          <a:effectLst/>
                          <a:latin typeface="+mn-ea"/>
                          <a:ea typeface="+mn-ea"/>
                        </a:rPr>
                        <a:t>        </a:t>
                      </a:r>
                      <a:r>
                        <a:rPr lang="zh-CN" sz="1800" kern="100" dirty="0">
                          <a:solidFill>
                            <a:schemeClr val="tx1"/>
                          </a:solidFill>
                          <a:effectLst/>
                          <a:latin typeface="+mn-ea"/>
                          <a:ea typeface="+mn-ea"/>
                        </a:rPr>
                        <a:t>二级</a:t>
                      </a:r>
                      <a:r>
                        <a:rPr lang="en-US" sz="1800" kern="100" dirty="0">
                          <a:solidFill>
                            <a:schemeClr val="tx1"/>
                          </a:solidFill>
                          <a:effectLst/>
                          <a:latin typeface="+mn-ea"/>
                          <a:ea typeface="+mn-ea"/>
                        </a:rPr>
                        <a:t>         </a:t>
                      </a:r>
                      <a:r>
                        <a:rPr lang="zh-CN" sz="1800" kern="100" dirty="0">
                          <a:solidFill>
                            <a:schemeClr val="tx1"/>
                          </a:solidFill>
                          <a:effectLst/>
                          <a:latin typeface="+mn-ea"/>
                          <a:ea typeface="+mn-ea"/>
                        </a:rPr>
                        <a:t>三级</a:t>
                      </a:r>
                      <a:endParaRPr lang="zh-CN" sz="1400" kern="100" dirty="0">
                        <a:solidFill>
                          <a:schemeClr val="tx1"/>
                        </a:solidFill>
                        <a:effectLst/>
                        <a:latin typeface="+mn-ea"/>
                        <a:ea typeface="+mn-ea"/>
                      </a:endParaRPr>
                    </a:p>
                  </a:txBody>
                  <a:tcPr marL="68580" marR="68580" marT="0" marB="0">
                    <a:solidFill>
                      <a:schemeClr val="accent5">
                        <a:lumMod val="40000"/>
                        <a:lumOff val="60000"/>
                      </a:schemeClr>
                    </a:solidFill>
                  </a:tcPr>
                </a:tc>
                <a:tc>
                  <a:txBody>
                    <a:bodyPr/>
                    <a:lstStyle/>
                    <a:p>
                      <a:pPr algn="ctr">
                        <a:lnSpc>
                          <a:spcPct val="150000"/>
                        </a:lnSpc>
                        <a:spcAft>
                          <a:spcPts val="0"/>
                        </a:spcAft>
                      </a:pPr>
                      <a:r>
                        <a:rPr lang="zh-CN" sz="1800" kern="100" dirty="0">
                          <a:solidFill>
                            <a:schemeClr val="tx1"/>
                          </a:solidFill>
                          <a:effectLst/>
                          <a:latin typeface="+mn-ea"/>
                          <a:ea typeface="+mn-ea"/>
                        </a:rPr>
                        <a:t>合计</a:t>
                      </a:r>
                      <a:endParaRPr lang="zh-CN" sz="1400" kern="100" dirty="0">
                        <a:solidFill>
                          <a:schemeClr val="tx1"/>
                        </a:solidFill>
                        <a:effectLst/>
                        <a:latin typeface="+mn-ea"/>
                        <a:ea typeface="+mn-ea"/>
                      </a:endParaRPr>
                    </a:p>
                  </a:txBody>
                  <a:tcPr marL="68580" marR="68580" marT="0" marB="0">
                    <a:solidFill>
                      <a:schemeClr val="accent6">
                        <a:lumMod val="60000"/>
                        <a:lumOff val="40000"/>
                      </a:schemeClr>
                    </a:solidFill>
                  </a:tcPr>
                </a:tc>
              </a:tr>
              <a:tr h="895170">
                <a:tc>
                  <a:txBody>
                    <a:bodyPr/>
                    <a:lstStyle/>
                    <a:p>
                      <a:pPr algn="ctr">
                        <a:lnSpc>
                          <a:spcPct val="150000"/>
                        </a:lnSpc>
                        <a:spcAft>
                          <a:spcPts val="0"/>
                        </a:spcAft>
                      </a:pPr>
                      <a:r>
                        <a:rPr lang="zh-CN" sz="1800" kern="100" dirty="0">
                          <a:solidFill>
                            <a:schemeClr val="tx1"/>
                          </a:solidFill>
                          <a:effectLst/>
                          <a:latin typeface="+mn-ea"/>
                          <a:ea typeface="+mn-ea"/>
                        </a:rPr>
                        <a:t>甲地区</a:t>
                      </a:r>
                      <a:endParaRPr lang="zh-CN" sz="1400" kern="100" dirty="0">
                        <a:solidFill>
                          <a:schemeClr val="tx1"/>
                        </a:solidFill>
                        <a:effectLst/>
                        <a:latin typeface="+mn-ea"/>
                        <a:ea typeface="+mn-ea"/>
                      </a:endParaRPr>
                    </a:p>
                    <a:p>
                      <a:pPr algn="ctr">
                        <a:lnSpc>
                          <a:spcPct val="150000"/>
                        </a:lnSpc>
                        <a:spcAft>
                          <a:spcPts val="0"/>
                        </a:spcAft>
                      </a:pPr>
                      <a:r>
                        <a:rPr lang="zh-CN" sz="1800" kern="100" dirty="0">
                          <a:solidFill>
                            <a:schemeClr val="tx1"/>
                          </a:solidFill>
                          <a:effectLst/>
                          <a:latin typeface="+mn-ea"/>
                          <a:ea typeface="+mn-ea"/>
                        </a:rPr>
                        <a:t>乙地区</a:t>
                      </a:r>
                      <a:endParaRPr lang="zh-CN" sz="1400" kern="100" dirty="0">
                        <a:solidFill>
                          <a:schemeClr val="tx1"/>
                        </a:solidFill>
                        <a:effectLst/>
                        <a:latin typeface="+mn-ea"/>
                        <a:ea typeface="+mn-ea"/>
                      </a:endParaRPr>
                    </a:p>
                    <a:p>
                      <a:pPr algn="ctr">
                        <a:lnSpc>
                          <a:spcPct val="150000"/>
                        </a:lnSpc>
                        <a:spcAft>
                          <a:spcPts val="0"/>
                        </a:spcAft>
                      </a:pPr>
                      <a:r>
                        <a:rPr lang="zh-CN" sz="1800" kern="100" dirty="0">
                          <a:solidFill>
                            <a:schemeClr val="tx1"/>
                          </a:solidFill>
                          <a:effectLst/>
                          <a:latin typeface="+mn-ea"/>
                          <a:ea typeface="+mn-ea"/>
                        </a:rPr>
                        <a:t>丙地区</a:t>
                      </a:r>
                      <a:endParaRPr lang="zh-CN" sz="1400" kern="100" dirty="0">
                        <a:solidFill>
                          <a:schemeClr val="tx1"/>
                        </a:solidFill>
                        <a:effectLst/>
                        <a:latin typeface="+mn-ea"/>
                        <a:ea typeface="+mn-ea"/>
                      </a:endParaRPr>
                    </a:p>
                  </a:txBody>
                  <a:tcPr marL="68580" marR="68580" marT="0" marB="0">
                    <a:solidFill>
                      <a:schemeClr val="accent5">
                        <a:lumMod val="75000"/>
                      </a:schemeClr>
                    </a:solidFill>
                  </a:tcPr>
                </a:tc>
                <a:tc>
                  <a:txBody>
                    <a:bodyPr/>
                    <a:lstStyle/>
                    <a:p>
                      <a:pPr algn="ctr">
                        <a:lnSpc>
                          <a:spcPct val="150000"/>
                        </a:lnSpc>
                        <a:spcAft>
                          <a:spcPts val="0"/>
                        </a:spcAft>
                      </a:pPr>
                      <a:r>
                        <a:rPr lang="en-US" sz="1800" kern="100" dirty="0">
                          <a:solidFill>
                            <a:schemeClr val="tx1"/>
                          </a:solidFill>
                          <a:effectLst/>
                          <a:latin typeface="+mn-ea"/>
                          <a:ea typeface="+mn-ea"/>
                        </a:rPr>
                        <a:t>52           64          24</a:t>
                      </a:r>
                      <a:endParaRPr lang="zh-CN" sz="1400" kern="100" dirty="0">
                        <a:solidFill>
                          <a:schemeClr val="tx1"/>
                        </a:solidFill>
                        <a:effectLst/>
                        <a:latin typeface="+mn-ea"/>
                        <a:ea typeface="+mn-ea"/>
                      </a:endParaRPr>
                    </a:p>
                    <a:p>
                      <a:pPr algn="ctr">
                        <a:lnSpc>
                          <a:spcPct val="150000"/>
                        </a:lnSpc>
                        <a:spcAft>
                          <a:spcPts val="0"/>
                        </a:spcAft>
                      </a:pPr>
                      <a:r>
                        <a:rPr lang="en-US" sz="1800" kern="100" dirty="0">
                          <a:solidFill>
                            <a:schemeClr val="tx1"/>
                          </a:solidFill>
                          <a:effectLst/>
                          <a:latin typeface="+mn-ea"/>
                          <a:ea typeface="+mn-ea"/>
                        </a:rPr>
                        <a:t>60           59          52</a:t>
                      </a:r>
                      <a:endParaRPr lang="zh-CN" sz="1400" kern="100" dirty="0">
                        <a:solidFill>
                          <a:schemeClr val="tx1"/>
                        </a:solidFill>
                        <a:effectLst/>
                        <a:latin typeface="+mn-ea"/>
                        <a:ea typeface="+mn-ea"/>
                      </a:endParaRPr>
                    </a:p>
                    <a:p>
                      <a:pPr algn="ctr">
                        <a:lnSpc>
                          <a:spcPct val="150000"/>
                        </a:lnSpc>
                        <a:spcAft>
                          <a:spcPts val="0"/>
                        </a:spcAft>
                      </a:pPr>
                      <a:r>
                        <a:rPr lang="en-US" sz="1800" kern="100" dirty="0">
                          <a:solidFill>
                            <a:schemeClr val="tx1"/>
                          </a:solidFill>
                          <a:effectLst/>
                          <a:latin typeface="+mn-ea"/>
                          <a:ea typeface="+mn-ea"/>
                        </a:rPr>
                        <a:t>50           65          74</a:t>
                      </a:r>
                      <a:endParaRPr lang="zh-CN" sz="1400" kern="100" dirty="0">
                        <a:solidFill>
                          <a:schemeClr val="tx1"/>
                        </a:solidFill>
                        <a:effectLst/>
                        <a:latin typeface="+mn-ea"/>
                        <a:ea typeface="+mn-ea"/>
                      </a:endParaRPr>
                    </a:p>
                  </a:txBody>
                  <a:tcPr marL="68580" marR="68580" marT="0" marB="0"/>
                </a:tc>
                <a:tc>
                  <a:txBody>
                    <a:bodyPr/>
                    <a:lstStyle/>
                    <a:p>
                      <a:pPr algn="ctr">
                        <a:lnSpc>
                          <a:spcPct val="150000"/>
                        </a:lnSpc>
                        <a:spcAft>
                          <a:spcPts val="0"/>
                        </a:spcAft>
                      </a:pPr>
                      <a:r>
                        <a:rPr lang="en-US" sz="1800" kern="100" dirty="0">
                          <a:solidFill>
                            <a:schemeClr val="tx1"/>
                          </a:solidFill>
                          <a:effectLst/>
                          <a:latin typeface="+mn-ea"/>
                          <a:ea typeface="+mn-ea"/>
                        </a:rPr>
                        <a:t>140</a:t>
                      </a:r>
                      <a:endParaRPr lang="zh-CN" sz="1400" kern="100" dirty="0">
                        <a:solidFill>
                          <a:schemeClr val="tx1"/>
                        </a:solidFill>
                        <a:effectLst/>
                        <a:latin typeface="+mn-ea"/>
                        <a:ea typeface="+mn-ea"/>
                      </a:endParaRPr>
                    </a:p>
                    <a:p>
                      <a:pPr algn="ctr">
                        <a:lnSpc>
                          <a:spcPct val="150000"/>
                        </a:lnSpc>
                        <a:spcAft>
                          <a:spcPts val="0"/>
                        </a:spcAft>
                      </a:pPr>
                      <a:r>
                        <a:rPr lang="en-US" sz="1800" kern="100" dirty="0">
                          <a:solidFill>
                            <a:schemeClr val="tx1"/>
                          </a:solidFill>
                          <a:effectLst/>
                          <a:latin typeface="+mn-ea"/>
                          <a:ea typeface="+mn-ea"/>
                        </a:rPr>
                        <a:t>171</a:t>
                      </a:r>
                      <a:endParaRPr lang="zh-CN" sz="1400" kern="100" dirty="0">
                        <a:solidFill>
                          <a:schemeClr val="tx1"/>
                        </a:solidFill>
                        <a:effectLst/>
                        <a:latin typeface="+mn-ea"/>
                        <a:ea typeface="+mn-ea"/>
                      </a:endParaRPr>
                    </a:p>
                    <a:p>
                      <a:pPr algn="ctr">
                        <a:lnSpc>
                          <a:spcPct val="150000"/>
                        </a:lnSpc>
                        <a:spcAft>
                          <a:spcPts val="0"/>
                        </a:spcAft>
                      </a:pPr>
                      <a:r>
                        <a:rPr lang="en-US" sz="1800" kern="100" dirty="0">
                          <a:solidFill>
                            <a:schemeClr val="tx1"/>
                          </a:solidFill>
                          <a:effectLst/>
                          <a:latin typeface="+mn-ea"/>
                          <a:ea typeface="+mn-ea"/>
                        </a:rPr>
                        <a:t>189</a:t>
                      </a:r>
                      <a:endParaRPr lang="zh-CN" sz="1400" kern="100" dirty="0">
                        <a:solidFill>
                          <a:schemeClr val="tx1"/>
                        </a:solidFill>
                        <a:effectLst/>
                        <a:latin typeface="+mn-ea"/>
                        <a:ea typeface="+mn-ea"/>
                      </a:endParaRPr>
                    </a:p>
                  </a:txBody>
                  <a:tcPr marL="68580" marR="68580" marT="0" marB="0">
                    <a:solidFill>
                      <a:schemeClr val="accent6">
                        <a:lumMod val="60000"/>
                        <a:lumOff val="40000"/>
                      </a:schemeClr>
                    </a:solidFill>
                  </a:tcPr>
                </a:tc>
              </a:tr>
              <a:tr h="328967">
                <a:tc>
                  <a:txBody>
                    <a:bodyPr/>
                    <a:lstStyle/>
                    <a:p>
                      <a:pPr algn="ctr">
                        <a:lnSpc>
                          <a:spcPct val="150000"/>
                        </a:lnSpc>
                        <a:spcAft>
                          <a:spcPts val="0"/>
                        </a:spcAft>
                      </a:pPr>
                      <a:r>
                        <a:rPr lang="zh-CN" sz="1800" kern="100" dirty="0">
                          <a:solidFill>
                            <a:schemeClr val="tx1"/>
                          </a:solidFill>
                          <a:effectLst/>
                          <a:latin typeface="+mn-ea"/>
                          <a:ea typeface="+mn-ea"/>
                        </a:rPr>
                        <a:t>合计</a:t>
                      </a:r>
                      <a:endParaRPr lang="zh-CN" sz="1400" kern="100" dirty="0">
                        <a:solidFill>
                          <a:schemeClr val="tx1"/>
                        </a:solidFill>
                        <a:effectLst/>
                        <a:latin typeface="+mn-ea"/>
                        <a:ea typeface="+mn-ea"/>
                      </a:endParaRPr>
                    </a:p>
                  </a:txBody>
                  <a:tcPr marL="68580" marR="68580" marT="0" marB="0">
                    <a:solidFill>
                      <a:schemeClr val="accent4">
                        <a:lumMod val="60000"/>
                        <a:lumOff val="40000"/>
                      </a:schemeClr>
                    </a:solidFill>
                  </a:tcPr>
                </a:tc>
                <a:tc>
                  <a:txBody>
                    <a:bodyPr/>
                    <a:lstStyle/>
                    <a:p>
                      <a:pPr algn="ctr">
                        <a:lnSpc>
                          <a:spcPct val="150000"/>
                        </a:lnSpc>
                        <a:spcAft>
                          <a:spcPts val="0"/>
                        </a:spcAft>
                      </a:pPr>
                      <a:r>
                        <a:rPr lang="en-US" sz="1800" kern="100" dirty="0">
                          <a:solidFill>
                            <a:schemeClr val="tx1"/>
                          </a:solidFill>
                          <a:effectLst/>
                          <a:latin typeface="+mn-ea"/>
                          <a:ea typeface="+mn-ea"/>
                        </a:rPr>
                        <a:t>162          188         150</a:t>
                      </a:r>
                      <a:endParaRPr lang="zh-CN" sz="1400" kern="100" dirty="0">
                        <a:solidFill>
                          <a:schemeClr val="tx1"/>
                        </a:solidFill>
                        <a:effectLst/>
                        <a:latin typeface="+mn-ea"/>
                        <a:ea typeface="+mn-ea"/>
                      </a:endParaRPr>
                    </a:p>
                  </a:txBody>
                  <a:tcPr marL="68580" marR="68580" marT="0" marB="0">
                    <a:solidFill>
                      <a:schemeClr val="accent4">
                        <a:lumMod val="60000"/>
                        <a:lumOff val="40000"/>
                      </a:schemeClr>
                    </a:solidFill>
                  </a:tcPr>
                </a:tc>
                <a:tc>
                  <a:txBody>
                    <a:bodyPr/>
                    <a:lstStyle/>
                    <a:p>
                      <a:pPr algn="ctr">
                        <a:lnSpc>
                          <a:spcPct val="150000"/>
                        </a:lnSpc>
                        <a:spcAft>
                          <a:spcPts val="0"/>
                        </a:spcAft>
                      </a:pPr>
                      <a:r>
                        <a:rPr lang="en-US" sz="1800" kern="100" dirty="0">
                          <a:solidFill>
                            <a:schemeClr val="tx1"/>
                          </a:solidFill>
                          <a:effectLst/>
                          <a:latin typeface="+mn-ea"/>
                          <a:ea typeface="+mn-ea"/>
                        </a:rPr>
                        <a:t>500</a:t>
                      </a:r>
                      <a:endParaRPr lang="zh-CN" sz="1400" kern="100" dirty="0">
                        <a:solidFill>
                          <a:schemeClr val="tx1"/>
                        </a:solidFill>
                        <a:effectLst/>
                        <a:latin typeface="+mn-ea"/>
                        <a:ea typeface="+mn-ea"/>
                      </a:endParaRPr>
                    </a:p>
                  </a:txBody>
                  <a:tcPr marL="68580" marR="68580" marT="0" marB="0">
                    <a:solidFill>
                      <a:schemeClr val="accent3"/>
                    </a:solidFill>
                  </a:tcPr>
                </a:tc>
              </a:tr>
            </a:tbl>
          </a:graphicData>
        </a:graphic>
      </p:graphicFrame>
      <p:sp>
        <p:nvSpPr>
          <p:cNvPr id="6" name="矩形 5"/>
          <p:cNvSpPr/>
          <p:nvPr/>
        </p:nvSpPr>
        <p:spPr>
          <a:xfrm>
            <a:off x="827584" y="5589240"/>
            <a:ext cx="7632848" cy="892552"/>
          </a:xfrm>
          <a:prstGeom prst="rect">
            <a:avLst/>
          </a:prstGeom>
        </p:spPr>
        <p:txBody>
          <a:bodyPr wrap="square">
            <a:spAutoFit/>
          </a:bodyPr>
          <a:lstStyle/>
          <a:p>
            <a:r>
              <a:rPr lang="en-US" altLang="zh-CN" sz="2600" dirty="0" smtClean="0">
                <a:latin typeface="+mn-ea"/>
              </a:rPr>
              <a:t>   </a:t>
            </a:r>
            <a:r>
              <a:rPr lang="zh-CN" altLang="zh-CN" sz="2600" dirty="0" smtClean="0">
                <a:latin typeface="+mn-ea"/>
              </a:rPr>
              <a:t>要求</a:t>
            </a:r>
            <a:r>
              <a:rPr lang="zh-CN" altLang="zh-CN" sz="2600" dirty="0">
                <a:latin typeface="+mn-ea"/>
              </a:rPr>
              <a:t>检验</a:t>
            </a:r>
            <a:r>
              <a:rPr lang="zh-CN" altLang="zh-CN" sz="2600" dirty="0">
                <a:solidFill>
                  <a:srgbClr val="FF0000"/>
                </a:solidFill>
                <a:latin typeface="+mn-ea"/>
              </a:rPr>
              <a:t>各个地区</a:t>
            </a:r>
            <a:r>
              <a:rPr lang="zh-CN" altLang="zh-CN" sz="2600" dirty="0">
                <a:latin typeface="+mn-ea"/>
              </a:rPr>
              <a:t>和</a:t>
            </a:r>
            <a:r>
              <a:rPr lang="zh-CN" altLang="zh-CN" sz="2600" dirty="0">
                <a:solidFill>
                  <a:srgbClr val="FF0000"/>
                </a:solidFill>
                <a:latin typeface="+mn-ea"/>
              </a:rPr>
              <a:t>原料质量之间是否存在</a:t>
            </a:r>
            <a:r>
              <a:rPr lang="zh-CN" altLang="zh-CN" sz="2600" dirty="0" smtClean="0">
                <a:solidFill>
                  <a:srgbClr val="FF0000"/>
                </a:solidFill>
                <a:latin typeface="+mn-ea"/>
              </a:rPr>
              <a:t>关联</a:t>
            </a:r>
            <a:r>
              <a:rPr lang="zh-CN" altLang="en-US" sz="2600" dirty="0" smtClean="0">
                <a:solidFill>
                  <a:srgbClr val="FF0000"/>
                </a:solidFill>
                <a:latin typeface="+mn-ea"/>
              </a:rPr>
              <a:t>？</a:t>
            </a:r>
            <a:endParaRPr lang="en-US" altLang="zh-CN" sz="2600" dirty="0" smtClean="0">
              <a:solidFill>
                <a:srgbClr val="FF0000"/>
              </a:solidFill>
              <a:latin typeface="+mn-ea"/>
            </a:endParaRPr>
          </a:p>
          <a:p>
            <a:r>
              <a:rPr lang="zh-CN" altLang="en-US" sz="2600" dirty="0" smtClean="0">
                <a:solidFill>
                  <a:srgbClr val="FF0000"/>
                </a:solidFill>
                <a:latin typeface="+mn-ea"/>
              </a:rPr>
              <a:t>思考一会儿，计算过程略。</a:t>
            </a:r>
            <a:endParaRPr lang="zh-CN" altLang="zh-CN" sz="2600" dirty="0">
              <a:solidFill>
                <a:srgbClr val="FF0000"/>
              </a:solidFill>
              <a:latin typeface="+mn-ea"/>
            </a:endParaRPr>
          </a:p>
        </p:txBody>
      </p:sp>
    </p:spTree>
    <p:extLst>
      <p:ext uri="{BB962C8B-B14F-4D97-AF65-F5344CB8AC3E}">
        <p14:creationId xmlns:p14="http://schemas.microsoft.com/office/powerpoint/2010/main" val="2615757093"/>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a:t>
            </a:r>
            <a:r>
              <a:rPr lang="en-US" altLang="zh-CN" sz="3200" b="1" dirty="0" smtClean="0">
                <a:solidFill>
                  <a:schemeClr val="tx1"/>
                </a:solidFill>
                <a:latin typeface="Garamond" pitchFamily="18" charset="0"/>
              </a:rPr>
              <a:t>9.3 </a:t>
            </a:r>
            <a:r>
              <a:rPr lang="zh-CN" altLang="en-US" sz="3200" b="1" dirty="0" smtClean="0">
                <a:solidFill>
                  <a:schemeClr val="tx1"/>
                </a:solidFill>
                <a:latin typeface="Garamond" pitchFamily="18" charset="0"/>
              </a:rPr>
              <a:t>独立性检验</a:t>
            </a:r>
            <a:endParaRPr lang="zh-CN" altLang="en-US" sz="3200" b="1" dirty="0">
              <a:solidFill>
                <a:schemeClr val="tx1"/>
              </a:solidFill>
              <a:latin typeface="Garamond" pitchFamily="18" charset="0"/>
            </a:endParaRPr>
          </a:p>
        </p:txBody>
      </p:sp>
      <p:sp>
        <p:nvSpPr>
          <p:cNvPr id="5" name="副标题 1"/>
          <p:cNvSpPr txBox="1">
            <a:spLocks/>
          </p:cNvSpPr>
          <p:nvPr/>
        </p:nvSpPr>
        <p:spPr>
          <a:xfrm>
            <a:off x="503548" y="1484784"/>
            <a:ext cx="8136904" cy="2084040"/>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从</a:t>
            </a:r>
            <a:r>
              <a:rPr lang="zh-CN" altLang="zh-CN" sz="2600" dirty="0">
                <a:solidFill>
                  <a:schemeClr val="tx1"/>
                </a:solidFill>
                <a:latin typeface="+mn-ea"/>
              </a:rPr>
              <a:t>表面上看，</a:t>
            </a:r>
            <a:r>
              <a:rPr lang="zh-CN" altLang="zh-CN" sz="2600" b="1" dirty="0">
                <a:solidFill>
                  <a:srgbClr val="FF0000"/>
                </a:solidFill>
                <a:latin typeface="+mn-ea"/>
              </a:rPr>
              <a:t>一致性检验</a:t>
            </a:r>
            <a:r>
              <a:rPr lang="zh-CN" altLang="zh-CN" sz="2600" b="1" dirty="0">
                <a:solidFill>
                  <a:schemeClr val="tx1"/>
                </a:solidFill>
                <a:latin typeface="+mn-ea"/>
              </a:rPr>
              <a:t>和</a:t>
            </a:r>
            <a:r>
              <a:rPr lang="zh-CN" altLang="zh-CN" sz="2600" b="1" dirty="0">
                <a:solidFill>
                  <a:srgbClr val="FF0000"/>
                </a:solidFill>
                <a:latin typeface="+mn-ea"/>
              </a:rPr>
              <a:t>独立性检验</a:t>
            </a:r>
            <a:r>
              <a:rPr lang="zh-CN" altLang="zh-CN" sz="2600" dirty="0">
                <a:solidFill>
                  <a:schemeClr val="tx1"/>
                </a:solidFill>
                <a:latin typeface="+mn-ea"/>
              </a:rPr>
              <a:t>不论在列联表的形式上，还是在计算</a:t>
            </a:r>
            <a:r>
              <a:rPr lang="en-US" altLang="zh-CN" sz="2600" dirty="0">
                <a:solidFill>
                  <a:schemeClr val="tx1"/>
                </a:solidFill>
                <a:latin typeface="+mn-ea"/>
              </a:rPr>
              <a:t> </a:t>
            </a:r>
            <a:r>
              <a:rPr lang="zh-CN" altLang="zh-CN" sz="2600" dirty="0">
                <a:solidFill>
                  <a:schemeClr val="tx1"/>
                </a:solidFill>
                <a:latin typeface="+mn-ea"/>
              </a:rPr>
              <a:t>统计量的公式上都是相同的，所以有时也并不严格区分，笼统将其称为</a:t>
            </a:r>
            <a:r>
              <a:rPr lang="en-US" altLang="zh-CN" sz="2600" dirty="0">
                <a:solidFill>
                  <a:schemeClr val="tx1"/>
                </a:solidFill>
                <a:latin typeface="+mn-ea"/>
              </a:rPr>
              <a:t> </a:t>
            </a:r>
            <a:r>
              <a:rPr lang="zh-CN" altLang="zh-CN" sz="2600" dirty="0">
                <a:solidFill>
                  <a:schemeClr val="tx1"/>
                </a:solidFill>
                <a:latin typeface="+mn-ea"/>
              </a:rPr>
              <a:t>检验。但是这两种还是</a:t>
            </a:r>
            <a:r>
              <a:rPr lang="zh-CN" altLang="zh-CN" sz="2600" b="1" dirty="0">
                <a:solidFill>
                  <a:srgbClr val="FF0000"/>
                </a:solidFill>
                <a:latin typeface="+mn-ea"/>
              </a:rPr>
              <a:t>有如下的区别</a:t>
            </a:r>
            <a:r>
              <a:rPr lang="zh-CN" altLang="zh-CN" sz="2600" dirty="0">
                <a:solidFill>
                  <a:schemeClr val="tx1"/>
                </a:solidFill>
                <a:latin typeface="+mn-ea"/>
              </a:rPr>
              <a:t>：</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副标题 1"/>
          <p:cNvSpPr txBox="1">
            <a:spLocks/>
          </p:cNvSpPr>
          <p:nvPr/>
        </p:nvSpPr>
        <p:spPr>
          <a:xfrm>
            <a:off x="575556" y="3140968"/>
            <a:ext cx="8064896" cy="1224135"/>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b="1" dirty="0" smtClean="0">
                <a:solidFill>
                  <a:srgbClr val="FF0000"/>
                </a:solidFill>
              </a:rPr>
              <a:t>首先</a:t>
            </a:r>
            <a:r>
              <a:rPr lang="zh-CN" altLang="zh-CN" sz="2600" dirty="0">
                <a:solidFill>
                  <a:schemeClr val="tx1"/>
                </a:solidFill>
              </a:rPr>
              <a:t>，两种检验</a:t>
            </a:r>
            <a:r>
              <a:rPr lang="zh-CN" altLang="zh-CN" sz="2600" dirty="0">
                <a:solidFill>
                  <a:srgbClr val="FF0000"/>
                </a:solidFill>
              </a:rPr>
              <a:t>抽取样本的方法</a:t>
            </a:r>
            <a:r>
              <a:rPr lang="zh-CN" altLang="zh-CN" sz="2600" dirty="0">
                <a:solidFill>
                  <a:schemeClr val="tx1"/>
                </a:solidFill>
              </a:rPr>
              <a:t>或对观察值进行测定的方法有所不同</a:t>
            </a:r>
            <a:r>
              <a:rPr lang="zh-CN" altLang="zh-CN" sz="2600" dirty="0" smtClean="0">
                <a:solidFill>
                  <a:schemeClr val="tx1"/>
                </a:solidFill>
              </a:rPr>
              <a:t>。</a:t>
            </a:r>
            <a:r>
              <a:rPr lang="zh-CN" altLang="en-US" sz="2600" dirty="0" smtClean="0">
                <a:solidFill>
                  <a:schemeClr val="tx1"/>
                </a:solidFill>
              </a:rPr>
              <a:t>例如，例</a:t>
            </a:r>
            <a:r>
              <a:rPr lang="en-US" altLang="zh-CN" sz="2600" dirty="0" smtClean="0">
                <a:solidFill>
                  <a:schemeClr val="tx1"/>
                </a:solidFill>
              </a:rPr>
              <a:t>9.1/9.2/9.3</a:t>
            </a:r>
            <a:r>
              <a:rPr lang="zh-CN" altLang="en-US" sz="2600" dirty="0" smtClean="0">
                <a:solidFill>
                  <a:schemeClr val="tx1"/>
                </a:solidFill>
              </a:rPr>
              <a:t>三题的抽取方法都不尽相同。</a:t>
            </a:r>
            <a:endParaRPr lang="zh-CN" altLang="zh-CN" sz="2600" dirty="0">
              <a:solidFill>
                <a:schemeClr val="tx1"/>
              </a:solidFill>
              <a:latin typeface="+mn-ea"/>
            </a:endParaRPr>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5"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副标题 1"/>
          <p:cNvSpPr txBox="1">
            <a:spLocks/>
          </p:cNvSpPr>
          <p:nvPr/>
        </p:nvSpPr>
        <p:spPr>
          <a:xfrm>
            <a:off x="726401" y="4365103"/>
            <a:ext cx="8064896" cy="1584177"/>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b="1" dirty="0" smtClean="0">
                <a:solidFill>
                  <a:srgbClr val="FF0000"/>
                </a:solidFill>
                <a:latin typeface="+mn-ea"/>
              </a:rPr>
              <a:t>    </a:t>
            </a:r>
            <a:r>
              <a:rPr lang="zh-CN" altLang="zh-CN" sz="2600" b="1" dirty="0" smtClean="0">
                <a:solidFill>
                  <a:srgbClr val="FF0000"/>
                </a:solidFill>
                <a:latin typeface="+mn-ea"/>
              </a:rPr>
              <a:t>其次</a:t>
            </a:r>
            <a:r>
              <a:rPr lang="zh-CN" altLang="zh-CN" sz="2600" dirty="0">
                <a:solidFill>
                  <a:schemeClr val="tx1"/>
                </a:solidFill>
                <a:latin typeface="+mn-ea"/>
              </a:rPr>
              <a:t>，两种检验</a:t>
            </a:r>
            <a:r>
              <a:rPr lang="zh-CN" altLang="zh-CN" sz="2600" dirty="0">
                <a:solidFill>
                  <a:srgbClr val="FF0000"/>
                </a:solidFill>
                <a:latin typeface="+mn-ea"/>
              </a:rPr>
              <a:t>假设的内容有所</a:t>
            </a:r>
            <a:r>
              <a:rPr lang="zh-CN" altLang="zh-CN" sz="2600" dirty="0" smtClean="0">
                <a:solidFill>
                  <a:srgbClr val="FF0000"/>
                </a:solidFill>
                <a:latin typeface="+mn-ea"/>
              </a:rPr>
              <a:t>差异</a:t>
            </a:r>
            <a:r>
              <a:rPr lang="zh-CN" altLang="en-US" sz="2600" dirty="0" smtClean="0">
                <a:solidFill>
                  <a:schemeClr val="tx1"/>
                </a:solidFill>
                <a:latin typeface="+mn-ea"/>
              </a:rPr>
              <a:t>。</a:t>
            </a:r>
            <a:r>
              <a:rPr lang="zh-CN" altLang="zh-CN" sz="2600" dirty="0" smtClean="0">
                <a:solidFill>
                  <a:schemeClr val="tx1"/>
                </a:solidFill>
                <a:latin typeface="+mn-ea"/>
              </a:rPr>
              <a:t>例如</a:t>
            </a:r>
            <a:r>
              <a:rPr lang="zh-CN" altLang="zh-CN" sz="2600" dirty="0">
                <a:solidFill>
                  <a:schemeClr val="tx1"/>
                </a:solidFill>
                <a:latin typeface="+mn-ea"/>
              </a:rPr>
              <a:t>，对于拟合优度检验，原假设通常是假设各类别总体比例等于某个期望概率，如例</a:t>
            </a:r>
            <a:r>
              <a:rPr lang="en-US" altLang="zh-CN" sz="2600" dirty="0">
                <a:solidFill>
                  <a:schemeClr val="tx1"/>
                </a:solidFill>
                <a:latin typeface="+mn-ea"/>
              </a:rPr>
              <a:t>9.1</a:t>
            </a:r>
            <a:r>
              <a:rPr lang="zh-CN" altLang="zh-CN" sz="2600" dirty="0">
                <a:solidFill>
                  <a:schemeClr val="tx1"/>
                </a:solidFill>
                <a:latin typeface="+mn-ea"/>
              </a:rPr>
              <a:t>和例</a:t>
            </a:r>
            <a:r>
              <a:rPr lang="en-US" altLang="zh-CN" sz="2600" dirty="0">
                <a:solidFill>
                  <a:schemeClr val="tx1"/>
                </a:solidFill>
                <a:latin typeface="+mn-ea"/>
              </a:rPr>
              <a:t>9.2</a:t>
            </a:r>
            <a:r>
              <a:rPr lang="zh-CN" altLang="zh-CN" sz="2600" dirty="0">
                <a:solidFill>
                  <a:schemeClr val="tx1"/>
                </a:solidFill>
                <a:latin typeface="+mn-ea"/>
              </a:rPr>
              <a:t>；而对于独立性检验来讲，原假设是两个变量间相互独立，如例</a:t>
            </a:r>
            <a:r>
              <a:rPr lang="en-US" altLang="zh-CN" sz="2600" dirty="0" smtClean="0">
                <a:solidFill>
                  <a:schemeClr val="tx1"/>
                </a:solidFill>
                <a:latin typeface="+mn-ea"/>
              </a:rPr>
              <a:t>9.3</a:t>
            </a:r>
            <a:r>
              <a:rPr lang="zh-CN" altLang="en-US" sz="2600" dirty="0" smtClean="0">
                <a:solidFill>
                  <a:schemeClr val="tx1"/>
                </a:solidFill>
                <a:latin typeface="+mn-ea"/>
              </a:rPr>
              <a:t>。</a:t>
            </a:r>
            <a:endParaRPr lang="zh-CN" altLang="zh-CN" sz="2600" dirty="0">
              <a:solidFill>
                <a:schemeClr val="tx1"/>
              </a:solidFill>
              <a:latin typeface="+mn-ea"/>
            </a:endParaRPr>
          </a:p>
        </p:txBody>
      </p:sp>
      <p:sp>
        <p:nvSpPr>
          <p:cNvPr id="13" name="副标题 1"/>
          <p:cNvSpPr txBox="1">
            <a:spLocks/>
          </p:cNvSpPr>
          <p:nvPr/>
        </p:nvSpPr>
        <p:spPr>
          <a:xfrm>
            <a:off x="878801" y="6101792"/>
            <a:ext cx="8064896" cy="567567"/>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b="1" dirty="0" smtClean="0">
                <a:solidFill>
                  <a:srgbClr val="FF0000"/>
                </a:solidFill>
              </a:rPr>
              <a:t>   </a:t>
            </a:r>
            <a:r>
              <a:rPr lang="zh-CN" altLang="zh-CN" sz="2600" b="1" dirty="0" smtClean="0">
                <a:solidFill>
                  <a:srgbClr val="FF0000"/>
                </a:solidFill>
              </a:rPr>
              <a:t>最后</a:t>
            </a:r>
            <a:r>
              <a:rPr lang="zh-CN" altLang="zh-CN" sz="2600" dirty="0">
                <a:solidFill>
                  <a:schemeClr val="tx1"/>
                </a:solidFill>
              </a:rPr>
              <a:t>，</a:t>
            </a:r>
            <a:r>
              <a:rPr lang="zh-CN" altLang="zh-CN" sz="2600" dirty="0">
                <a:solidFill>
                  <a:srgbClr val="FF0000"/>
                </a:solidFill>
              </a:rPr>
              <a:t>计算频数</a:t>
            </a:r>
            <a:r>
              <a:rPr lang="zh-CN" altLang="zh-CN" sz="2600" dirty="0" smtClean="0">
                <a:solidFill>
                  <a:srgbClr val="FF0000"/>
                </a:solidFill>
              </a:rPr>
              <a:t>期望</a:t>
            </a:r>
            <a:r>
              <a:rPr lang="zh-CN" altLang="en-US" sz="2600" dirty="0" smtClean="0">
                <a:solidFill>
                  <a:schemeClr val="tx1"/>
                </a:solidFill>
              </a:rPr>
              <a:t>方法不同。</a:t>
            </a:r>
            <a:endParaRPr lang="zh-CN" altLang="zh-CN" sz="2600" dirty="0">
              <a:solidFill>
                <a:schemeClr val="tx1"/>
              </a:solidFill>
              <a:latin typeface="+mn-ea"/>
            </a:endParaRPr>
          </a:p>
        </p:txBody>
      </p:sp>
    </p:spTree>
    <p:extLst>
      <p:ext uri="{BB962C8B-B14F-4D97-AF65-F5344CB8AC3E}">
        <p14:creationId xmlns:p14="http://schemas.microsoft.com/office/powerpoint/2010/main" val="2163545355"/>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circle(in)">
                                      <p:cBhvr>
                                        <p:cTn id="18"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827584" y="620688"/>
            <a:ext cx="6840760" cy="5256584"/>
          </a:xfrm>
        </p:spPr>
        <p:txBody>
          <a:bodyPr>
            <a:noAutofit/>
            <a:scene3d>
              <a:camera prst="orthographicFront"/>
              <a:lightRig rig="threePt" dir="t"/>
            </a:scene3d>
            <a:sp3d extrusionH="6350" contourW="6350">
              <a:bevelT w="12700"/>
              <a:bevelB w="6350"/>
            </a:sp3d>
          </a:bodyPr>
          <a:lstStyle/>
          <a:p>
            <a:r>
              <a:rPr lang="zh-CN" altLang="en-US" sz="88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谢谢！</a:t>
            </a:r>
            <a:endParaRPr lang="zh-CN" altLang="en-US" sz="8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zh-CN" altLang="en-US" sz="8800" i="1" dirty="0" smtClean="0">
                <a:solidFill>
                  <a:schemeClr val="tx1"/>
                </a:solidFill>
              </a:rPr>
              <a:t>  </a:t>
            </a:r>
            <a:endParaRPr lang="en-US" altLang="zh-CN" sz="8800" i="1" dirty="0" smtClean="0">
              <a:solidFill>
                <a:schemeClr val="tx1"/>
              </a:solidFill>
            </a:endParaRPr>
          </a:p>
        </p:txBody>
      </p:sp>
      <p:pic>
        <p:nvPicPr>
          <p:cNvPr id="5" name="Picture 1027" descr="PE07677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4108" y="2060848"/>
            <a:ext cx="3800475"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3156220"/>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2132856"/>
            <a:ext cx="7848872" cy="3450696"/>
          </a:xfrm>
        </p:spPr>
        <p:txBody>
          <a:bodyPr>
            <a:normAutofit/>
          </a:bodyPr>
          <a:lstStyle/>
          <a:p>
            <a:pPr marL="0" indent="0" algn="ctr">
              <a:buNone/>
            </a:pPr>
            <a:endParaRPr lang="en-US" altLang="zh-CN" sz="3600" dirty="0" smtClean="0">
              <a:solidFill>
                <a:schemeClr val="tx1"/>
              </a:solidFill>
            </a:endParaRPr>
          </a:p>
          <a:p>
            <a:pPr marL="0" indent="0" algn="ctr">
              <a:buNone/>
            </a:pPr>
            <a:endParaRPr lang="en-US" altLang="zh-CN" sz="3600" dirty="0">
              <a:solidFill>
                <a:schemeClr val="tx1"/>
              </a:solidFill>
            </a:endParaRPr>
          </a:p>
          <a:p>
            <a:pPr marL="0" indent="0" algn="ctr">
              <a:buNone/>
            </a:pPr>
            <a:r>
              <a:rPr lang="en-US" altLang="zh-CN" sz="4800" b="1" dirty="0">
                <a:solidFill>
                  <a:schemeClr val="tx1"/>
                </a:solidFill>
              </a:rPr>
              <a:t>9</a:t>
            </a:r>
            <a:r>
              <a:rPr lang="en-US" altLang="zh-CN" sz="4800" b="1" dirty="0" smtClean="0">
                <a:solidFill>
                  <a:schemeClr val="tx1"/>
                </a:solidFill>
              </a:rPr>
              <a:t>.1</a:t>
            </a:r>
            <a:r>
              <a:rPr lang="en-US" altLang="zh-CN" sz="4400" dirty="0" smtClean="0">
                <a:solidFill>
                  <a:schemeClr val="tx1"/>
                </a:solidFill>
              </a:rPr>
              <a:t> </a:t>
            </a:r>
            <a:r>
              <a:rPr lang="zh-CN" altLang="en-US" sz="4400" dirty="0" smtClean="0">
                <a:solidFill>
                  <a:schemeClr val="tx1"/>
                </a:solidFill>
              </a:rPr>
              <a:t>分类数据与列联表</a:t>
            </a:r>
            <a:endParaRPr lang="zh-CN" altLang="en-US" sz="3600" b="1" dirty="0">
              <a:solidFill>
                <a:schemeClr val="tx1"/>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8781043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§9.1  </a:t>
            </a:r>
            <a:r>
              <a:rPr lang="zh-CN" altLang="en-US" sz="3200" b="1" dirty="0" smtClean="0">
                <a:solidFill>
                  <a:schemeClr val="tx1"/>
                </a:solidFill>
                <a:latin typeface="Garamond" pitchFamily="18" charset="0"/>
              </a:rPr>
              <a:t>分类数据与列联表</a:t>
            </a:r>
            <a:endParaRPr lang="zh-CN" altLang="en-US" sz="3200" b="1" dirty="0">
              <a:solidFill>
                <a:schemeClr val="tx1"/>
              </a:solidFill>
              <a:latin typeface="Garamond" pitchFamily="18" charset="0"/>
            </a:endParaRPr>
          </a:p>
        </p:txBody>
      </p:sp>
      <p:sp>
        <p:nvSpPr>
          <p:cNvPr id="2" name="副标题 1"/>
          <p:cNvSpPr>
            <a:spLocks noGrp="1"/>
          </p:cNvSpPr>
          <p:nvPr>
            <p:ph type="subTitle" idx="1"/>
          </p:nvPr>
        </p:nvSpPr>
        <p:spPr>
          <a:xfrm>
            <a:off x="971600" y="1700808"/>
            <a:ext cx="7416824" cy="432048"/>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9.1.1  </a:t>
            </a:r>
            <a:r>
              <a:rPr lang="zh-CN" altLang="en-US" sz="3200" dirty="0" smtClean="0">
                <a:solidFill>
                  <a:schemeClr val="tx1"/>
                </a:solidFill>
                <a:latin typeface="+mn-ea"/>
              </a:rPr>
              <a:t>分类数据</a:t>
            </a:r>
            <a:endParaRPr lang="zh-CN" altLang="en-US" sz="3200" dirty="0">
              <a:solidFill>
                <a:schemeClr val="tx1"/>
              </a:solidFill>
              <a:latin typeface="+mn-ea"/>
            </a:endParaRPr>
          </a:p>
        </p:txBody>
      </p:sp>
      <p:sp>
        <p:nvSpPr>
          <p:cNvPr id="5" name="副标题 1"/>
          <p:cNvSpPr txBox="1">
            <a:spLocks/>
          </p:cNvSpPr>
          <p:nvPr/>
        </p:nvSpPr>
        <p:spPr>
          <a:xfrm>
            <a:off x="539552" y="2348880"/>
            <a:ext cx="8208912" cy="172819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dirty="0" smtClean="0">
                <a:solidFill>
                  <a:schemeClr val="tx1"/>
                </a:solidFill>
              </a:rPr>
              <a:t>曾</a:t>
            </a:r>
            <a:r>
              <a:rPr lang="zh-CN" altLang="zh-CN" sz="2600" dirty="0">
                <a:solidFill>
                  <a:schemeClr val="tx1"/>
                </a:solidFill>
              </a:rPr>
              <a:t>介绍统计数据的</a:t>
            </a:r>
            <a:r>
              <a:rPr lang="zh-CN" altLang="zh-CN" sz="2600" b="1" dirty="0">
                <a:solidFill>
                  <a:srgbClr val="FF0000"/>
                </a:solidFill>
              </a:rPr>
              <a:t>类型</a:t>
            </a:r>
            <a:r>
              <a:rPr lang="zh-CN" altLang="zh-CN" sz="2600" dirty="0">
                <a:solidFill>
                  <a:schemeClr val="tx1"/>
                </a:solidFill>
              </a:rPr>
              <a:t>有</a:t>
            </a:r>
            <a:r>
              <a:rPr lang="zh-CN" altLang="zh-CN" sz="2600" dirty="0">
                <a:solidFill>
                  <a:srgbClr val="FF0000"/>
                </a:solidFill>
              </a:rPr>
              <a:t>分类数据</a:t>
            </a:r>
            <a:r>
              <a:rPr lang="zh-CN" altLang="zh-CN" sz="2600" dirty="0">
                <a:solidFill>
                  <a:schemeClr val="tx1"/>
                </a:solidFill>
              </a:rPr>
              <a:t>、</a:t>
            </a:r>
            <a:r>
              <a:rPr lang="zh-CN" altLang="zh-CN" sz="2600" dirty="0">
                <a:solidFill>
                  <a:srgbClr val="FF0000"/>
                </a:solidFill>
              </a:rPr>
              <a:t>顺序数据</a:t>
            </a:r>
            <a:r>
              <a:rPr lang="zh-CN" altLang="zh-CN" sz="2600" dirty="0">
                <a:solidFill>
                  <a:schemeClr val="tx1"/>
                </a:solidFill>
              </a:rPr>
              <a:t>和</a:t>
            </a:r>
            <a:r>
              <a:rPr lang="zh-CN" altLang="zh-CN" sz="2600" dirty="0">
                <a:solidFill>
                  <a:srgbClr val="FF0000"/>
                </a:solidFill>
              </a:rPr>
              <a:t>数值型数据</a:t>
            </a:r>
            <a:r>
              <a:rPr lang="zh-CN" altLang="zh-CN" sz="2600" dirty="0">
                <a:solidFill>
                  <a:schemeClr val="tx1"/>
                </a:solidFill>
              </a:rPr>
              <a:t>。</a:t>
            </a:r>
            <a:r>
              <a:rPr lang="zh-CN" altLang="zh-CN" sz="2600" b="1" dirty="0">
                <a:solidFill>
                  <a:srgbClr val="FFFF00"/>
                </a:solidFill>
              </a:rPr>
              <a:t>分类数据和顺序数据都属于分类数据</a:t>
            </a:r>
            <a:r>
              <a:rPr lang="zh-CN" altLang="zh-CN" sz="2600" dirty="0">
                <a:solidFill>
                  <a:schemeClr val="tx1"/>
                </a:solidFill>
              </a:rPr>
              <a:t>，其共同特征是，调查结果虽然是用数值表现的，但不同数值描述了调查对象的不同特征。</a:t>
            </a:r>
            <a:endParaRPr lang="zh-CN" altLang="en-US" sz="2600" dirty="0">
              <a:solidFill>
                <a:schemeClr val="tx1"/>
              </a:solidFill>
            </a:endParaRPr>
          </a:p>
        </p:txBody>
      </p:sp>
      <p:sp>
        <p:nvSpPr>
          <p:cNvPr id="8" name="副标题 1"/>
          <p:cNvSpPr txBox="1">
            <a:spLocks/>
          </p:cNvSpPr>
          <p:nvPr/>
        </p:nvSpPr>
        <p:spPr>
          <a:xfrm>
            <a:off x="669189" y="4077072"/>
            <a:ext cx="8208912" cy="1683681"/>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en-US" sz="2600" b="1" dirty="0" smtClean="0">
                <a:solidFill>
                  <a:srgbClr val="FF0000"/>
                </a:solidFill>
              </a:rPr>
              <a:t>       例如：</a:t>
            </a:r>
            <a:r>
              <a:rPr lang="zh-CN" altLang="zh-CN" sz="2600" dirty="0">
                <a:solidFill>
                  <a:schemeClr val="tx1"/>
                </a:solidFill>
              </a:rPr>
              <a:t>研究青少年家庭状况与行为之间的关系，</a:t>
            </a:r>
            <a:r>
              <a:rPr lang="zh-CN" altLang="zh-CN" sz="2600" dirty="0" smtClean="0">
                <a:solidFill>
                  <a:schemeClr val="tx1"/>
                </a:solidFill>
              </a:rPr>
              <a:t>青少年</a:t>
            </a:r>
            <a:r>
              <a:rPr lang="en-US" altLang="zh-CN" sz="2600" dirty="0" smtClean="0">
                <a:solidFill>
                  <a:schemeClr val="tx1"/>
                </a:solidFill>
              </a:rPr>
              <a:t> </a:t>
            </a:r>
            <a:r>
              <a:rPr lang="zh-CN" altLang="zh-CN" sz="2600" dirty="0" smtClean="0">
                <a:solidFill>
                  <a:schemeClr val="tx1"/>
                </a:solidFill>
              </a:rPr>
              <a:t>家庭</a:t>
            </a:r>
            <a:r>
              <a:rPr lang="zh-CN" altLang="zh-CN" sz="2600" dirty="0">
                <a:solidFill>
                  <a:schemeClr val="tx1"/>
                </a:solidFill>
              </a:rPr>
              <a:t>状况是一个分类数据，可以分为“完整家庭”和</a:t>
            </a:r>
            <a:r>
              <a:rPr lang="zh-CN" altLang="zh-CN" sz="2600" dirty="0" smtClean="0">
                <a:solidFill>
                  <a:schemeClr val="tx1"/>
                </a:solidFill>
              </a:rPr>
              <a:t>“离异家庭”</a:t>
            </a:r>
            <a:r>
              <a:rPr lang="zh-CN" altLang="en-US" sz="2600" dirty="0" smtClean="0">
                <a:solidFill>
                  <a:schemeClr val="tx1"/>
                </a:solidFill>
              </a:rPr>
              <a:t>；</a:t>
            </a:r>
            <a:r>
              <a:rPr lang="zh-CN" altLang="zh-CN" sz="2600" dirty="0">
                <a:solidFill>
                  <a:schemeClr val="tx1"/>
                </a:solidFill>
              </a:rPr>
              <a:t>青少年行为也可以分为两类，“犯罪”和</a:t>
            </a:r>
            <a:r>
              <a:rPr lang="zh-CN" altLang="zh-CN" sz="2600" dirty="0" smtClean="0">
                <a:solidFill>
                  <a:schemeClr val="tx1"/>
                </a:solidFill>
              </a:rPr>
              <a:t>“未犯罪”</a:t>
            </a:r>
            <a:r>
              <a:rPr lang="zh-CN" altLang="en-US" sz="2600" dirty="0" smtClean="0">
                <a:solidFill>
                  <a:schemeClr val="tx1"/>
                </a:solidFill>
              </a:rPr>
              <a:t>。</a:t>
            </a:r>
            <a:endParaRPr lang="zh-CN" altLang="en-US" sz="2600" dirty="0">
              <a:solidFill>
                <a:schemeClr val="tx1"/>
              </a:solidFill>
            </a:endParaRPr>
          </a:p>
        </p:txBody>
      </p:sp>
    </p:spTree>
    <p:extLst>
      <p:ext uri="{BB962C8B-B14F-4D97-AF65-F5344CB8AC3E}">
        <p14:creationId xmlns:p14="http://schemas.microsoft.com/office/powerpoint/2010/main" val="213069593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§9.1  </a:t>
            </a:r>
            <a:r>
              <a:rPr lang="zh-CN" altLang="en-US" sz="3200" b="1" dirty="0" smtClean="0">
                <a:solidFill>
                  <a:schemeClr val="tx1"/>
                </a:solidFill>
                <a:latin typeface="Garamond" pitchFamily="18" charset="0"/>
              </a:rPr>
              <a:t>分类数据与列联表</a:t>
            </a:r>
            <a:endParaRPr lang="zh-CN" altLang="en-US" sz="3200" b="1" dirty="0">
              <a:solidFill>
                <a:schemeClr val="tx1"/>
              </a:solidFill>
              <a:latin typeface="Garamond" pitchFamily="18" charset="0"/>
            </a:endParaRPr>
          </a:p>
        </p:txBody>
      </p:sp>
      <p:sp>
        <p:nvSpPr>
          <p:cNvPr id="2" name="副标题 1"/>
          <p:cNvSpPr>
            <a:spLocks noGrp="1"/>
          </p:cNvSpPr>
          <p:nvPr>
            <p:ph type="subTitle" idx="1"/>
          </p:nvPr>
        </p:nvSpPr>
        <p:spPr>
          <a:xfrm>
            <a:off x="971600" y="1700808"/>
            <a:ext cx="7416824" cy="432048"/>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9.1.1  </a:t>
            </a:r>
            <a:r>
              <a:rPr lang="zh-CN" altLang="en-US" sz="3200" dirty="0" smtClean="0">
                <a:solidFill>
                  <a:schemeClr val="tx1"/>
                </a:solidFill>
                <a:latin typeface="+mn-ea"/>
              </a:rPr>
              <a:t>分类数据</a:t>
            </a:r>
            <a:endParaRPr lang="zh-CN" altLang="en-US" sz="3200" dirty="0">
              <a:solidFill>
                <a:schemeClr val="tx1"/>
              </a:solidFill>
              <a:latin typeface="+mn-ea"/>
            </a:endParaRPr>
          </a:p>
        </p:txBody>
      </p:sp>
      <p:sp>
        <p:nvSpPr>
          <p:cNvPr id="5" name="副标题 1"/>
          <p:cNvSpPr txBox="1">
            <a:spLocks/>
          </p:cNvSpPr>
          <p:nvPr/>
        </p:nvSpPr>
        <p:spPr>
          <a:xfrm>
            <a:off x="539552" y="2348880"/>
            <a:ext cx="8208912" cy="172819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en-US" sz="2600" b="1" dirty="0" smtClean="0">
                <a:solidFill>
                  <a:srgbClr val="FF0000"/>
                </a:solidFill>
              </a:rPr>
              <a:t>再例如</a:t>
            </a:r>
            <a:r>
              <a:rPr lang="zh-CN" altLang="en-US" sz="2600" dirty="0" smtClean="0">
                <a:solidFill>
                  <a:schemeClr val="tx1"/>
                </a:solidFill>
              </a:rPr>
              <a:t>：</a:t>
            </a:r>
            <a:r>
              <a:rPr lang="zh-CN" altLang="zh-CN" sz="2600" dirty="0" smtClean="0">
                <a:solidFill>
                  <a:schemeClr val="tx1"/>
                </a:solidFill>
              </a:rPr>
              <a:t>我们</a:t>
            </a:r>
            <a:r>
              <a:rPr lang="zh-CN" altLang="zh-CN" sz="2600" dirty="0">
                <a:solidFill>
                  <a:schemeClr val="tx1"/>
                </a:solidFill>
              </a:rPr>
              <a:t>关心原料的质量与原料的产地是否存在相依关系，原料的质量是顺序数据，可以分为“一级品”、“二级品”、“三级品”等，原料的产地是分类数据，可以分为“甲地区”、“乙地区”等。</a:t>
            </a:r>
            <a:endParaRPr lang="zh-CN" altLang="en-US" sz="2600" dirty="0">
              <a:solidFill>
                <a:schemeClr val="tx1"/>
              </a:solidFill>
            </a:endParaRPr>
          </a:p>
        </p:txBody>
      </p:sp>
      <p:sp>
        <p:nvSpPr>
          <p:cNvPr id="8" name="副标题 1"/>
          <p:cNvSpPr txBox="1">
            <a:spLocks/>
          </p:cNvSpPr>
          <p:nvPr/>
        </p:nvSpPr>
        <p:spPr>
          <a:xfrm>
            <a:off x="719572" y="4119013"/>
            <a:ext cx="7848872" cy="1899705"/>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dirty="0" smtClean="0">
                <a:solidFill>
                  <a:schemeClr val="tx1"/>
                </a:solidFill>
              </a:rPr>
              <a:t>在</a:t>
            </a:r>
            <a:r>
              <a:rPr lang="zh-CN" altLang="zh-CN" sz="2600" dirty="0">
                <a:solidFill>
                  <a:schemeClr val="tx1"/>
                </a:solidFill>
              </a:rPr>
              <a:t>对这些数据进行统计分析时，也</a:t>
            </a:r>
            <a:r>
              <a:rPr lang="zh-CN" altLang="zh-CN" sz="2600" dirty="0" smtClean="0">
                <a:solidFill>
                  <a:schemeClr val="tx1"/>
                </a:solidFill>
              </a:rPr>
              <a:t>要按</a:t>
            </a:r>
            <a:r>
              <a:rPr lang="zh-CN" altLang="zh-CN" sz="2600" dirty="0">
                <a:solidFill>
                  <a:schemeClr val="tx1"/>
                </a:solidFill>
              </a:rPr>
              <a:t>上述方法先对原始数据进行处理，</a:t>
            </a:r>
            <a:r>
              <a:rPr lang="zh-CN" altLang="zh-CN" sz="2600" dirty="0">
                <a:solidFill>
                  <a:srgbClr val="FF0000"/>
                </a:solidFill>
              </a:rPr>
              <a:t>表现处理结果的表格通常采用列联的方式</a:t>
            </a:r>
            <a:r>
              <a:rPr lang="zh-CN" altLang="zh-CN" sz="2600" dirty="0" smtClean="0">
                <a:solidFill>
                  <a:srgbClr val="FF0000"/>
                </a:solidFill>
              </a:rPr>
              <a:t>，故</a:t>
            </a:r>
            <a:r>
              <a:rPr lang="zh-CN" altLang="zh-CN" sz="2600" dirty="0">
                <a:solidFill>
                  <a:srgbClr val="FF0000"/>
                </a:solidFill>
              </a:rPr>
              <a:t>把这种表格称为</a:t>
            </a:r>
            <a:r>
              <a:rPr lang="zh-CN" altLang="zh-CN" sz="2600" b="1" dirty="0">
                <a:solidFill>
                  <a:srgbClr val="FF0000"/>
                </a:solidFill>
              </a:rPr>
              <a:t>列联表</a:t>
            </a:r>
            <a:r>
              <a:rPr lang="zh-CN" altLang="zh-CN" sz="2600" dirty="0">
                <a:solidFill>
                  <a:srgbClr val="FF0000"/>
                </a:solidFill>
              </a:rPr>
              <a:t>。</a:t>
            </a:r>
          </a:p>
          <a:p>
            <a:endParaRPr lang="zh-CN" altLang="en-US" sz="2600" dirty="0">
              <a:solidFill>
                <a:schemeClr val="tx1"/>
              </a:solidFill>
            </a:endParaRPr>
          </a:p>
        </p:txBody>
      </p:sp>
    </p:spTree>
    <p:extLst>
      <p:ext uri="{BB962C8B-B14F-4D97-AF65-F5344CB8AC3E}">
        <p14:creationId xmlns:p14="http://schemas.microsoft.com/office/powerpoint/2010/main" val="4084832217"/>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§9.1  </a:t>
            </a:r>
            <a:r>
              <a:rPr lang="zh-CN" altLang="en-US" sz="3200" b="1" dirty="0" smtClean="0">
                <a:solidFill>
                  <a:schemeClr val="tx1"/>
                </a:solidFill>
                <a:latin typeface="Garamond" pitchFamily="18" charset="0"/>
              </a:rPr>
              <a:t>分类数据与列联表</a:t>
            </a:r>
            <a:endParaRPr lang="zh-CN" altLang="en-US" sz="3200" b="1" dirty="0">
              <a:solidFill>
                <a:schemeClr val="tx1"/>
              </a:solidFill>
              <a:latin typeface="Garamond" pitchFamily="18" charset="0"/>
            </a:endParaRPr>
          </a:p>
        </p:txBody>
      </p:sp>
      <p:sp>
        <p:nvSpPr>
          <p:cNvPr id="2" name="副标题 1"/>
          <p:cNvSpPr>
            <a:spLocks noGrp="1"/>
          </p:cNvSpPr>
          <p:nvPr>
            <p:ph type="subTitle" idx="1"/>
          </p:nvPr>
        </p:nvSpPr>
        <p:spPr>
          <a:xfrm>
            <a:off x="827584" y="1484784"/>
            <a:ext cx="7416824" cy="648072"/>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9.1.2  </a:t>
            </a:r>
            <a:r>
              <a:rPr lang="zh-CN" altLang="en-US" sz="3200" dirty="0" smtClean="0">
                <a:solidFill>
                  <a:schemeClr val="tx1"/>
                </a:solidFill>
                <a:latin typeface="+mn-ea"/>
              </a:rPr>
              <a:t>列联表的构造</a:t>
            </a:r>
            <a:endParaRPr lang="zh-CN" altLang="en-US" sz="3200" dirty="0">
              <a:solidFill>
                <a:schemeClr val="tx1"/>
              </a:solidFill>
              <a:latin typeface="+mn-ea"/>
            </a:endParaRPr>
          </a:p>
        </p:txBody>
      </p:sp>
      <p:sp>
        <p:nvSpPr>
          <p:cNvPr id="5" name="副标题 1"/>
          <p:cNvSpPr txBox="1">
            <a:spLocks/>
          </p:cNvSpPr>
          <p:nvPr/>
        </p:nvSpPr>
        <p:spPr>
          <a:xfrm>
            <a:off x="539552" y="2348880"/>
            <a:ext cx="8064896" cy="864096"/>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b="1" dirty="0" smtClean="0">
                <a:solidFill>
                  <a:srgbClr val="FF0000"/>
                </a:solidFill>
              </a:rPr>
              <a:t>列联表</a:t>
            </a:r>
            <a:r>
              <a:rPr lang="zh-CN" altLang="zh-CN" sz="2600" dirty="0">
                <a:solidFill>
                  <a:schemeClr val="tx1"/>
                </a:solidFill>
              </a:rPr>
              <a:t>是由两个以上的变量进行交叉分类的</a:t>
            </a:r>
            <a:r>
              <a:rPr lang="zh-CN" altLang="zh-CN" sz="2600" dirty="0">
                <a:solidFill>
                  <a:srgbClr val="FF0000"/>
                </a:solidFill>
              </a:rPr>
              <a:t>频数分布</a:t>
            </a:r>
            <a:r>
              <a:rPr lang="zh-CN" altLang="zh-CN" sz="2600" dirty="0" smtClean="0">
                <a:solidFill>
                  <a:srgbClr val="FF0000"/>
                </a:solidFill>
              </a:rPr>
              <a:t>表</a:t>
            </a:r>
            <a:r>
              <a:rPr lang="zh-CN" altLang="en-US" sz="2600" dirty="0" smtClean="0">
                <a:solidFill>
                  <a:schemeClr val="tx1"/>
                </a:solidFill>
              </a:rPr>
              <a:t>。如表</a:t>
            </a:r>
            <a:r>
              <a:rPr lang="en-US" altLang="zh-CN" sz="2600" dirty="0" smtClean="0">
                <a:solidFill>
                  <a:schemeClr val="tx1"/>
                </a:solidFill>
              </a:rPr>
              <a:t>9-1</a:t>
            </a:r>
            <a:r>
              <a:rPr lang="zh-CN" altLang="en-US" sz="2600" dirty="0" smtClean="0">
                <a:solidFill>
                  <a:schemeClr val="tx1"/>
                </a:solidFill>
              </a:rPr>
              <a:t>。</a:t>
            </a:r>
            <a:endParaRPr lang="zh-CN" altLang="en-US" sz="2600" dirty="0">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2916223603"/>
              </p:ext>
            </p:extLst>
          </p:nvPr>
        </p:nvGraphicFramePr>
        <p:xfrm>
          <a:off x="1866264" y="3325095"/>
          <a:ext cx="5874087" cy="2369936"/>
        </p:xfrm>
        <a:graphic>
          <a:graphicData uri="http://schemas.openxmlformats.org/drawingml/2006/table">
            <a:tbl>
              <a:tblPr firstRow="1" firstCol="1" lastRow="1" lastCol="1" bandRow="1" bandCol="1">
                <a:tableStyleId>{5C22544A-7EE6-4342-B048-85BDC9FD1C3A}</a:tableStyleId>
              </a:tblPr>
              <a:tblGrid>
                <a:gridCol w="1409592"/>
                <a:gridCol w="3888432"/>
                <a:gridCol w="576063"/>
              </a:tblGrid>
              <a:tr h="483198">
                <a:tc>
                  <a:txBody>
                    <a:bodyPr/>
                    <a:lstStyle/>
                    <a:p>
                      <a:pPr algn="just">
                        <a:lnSpc>
                          <a:spcPct val="150000"/>
                        </a:lnSpc>
                        <a:spcAft>
                          <a:spcPts val="0"/>
                        </a:spcAft>
                      </a:pPr>
                      <a:r>
                        <a:rPr lang="en-US" sz="1600" kern="100" dirty="0">
                          <a:effectLst/>
                          <a:latin typeface="+mn-ea"/>
                          <a:ea typeface="+mn-ea"/>
                        </a:rPr>
                        <a:t> </a:t>
                      </a:r>
                      <a:endParaRPr lang="zh-CN" sz="1200" kern="100" dirty="0">
                        <a:effectLst/>
                        <a:latin typeface="+mn-ea"/>
                        <a:ea typeface="+mn-ea"/>
                      </a:endParaRPr>
                    </a:p>
                  </a:txBody>
                  <a:tcPr marL="68580" marR="68580" marT="0" marB="0">
                    <a:solidFill>
                      <a:srgbClr val="00B050"/>
                    </a:solidFill>
                  </a:tcPr>
                </a:tc>
                <a:tc>
                  <a:txBody>
                    <a:bodyPr/>
                    <a:lstStyle/>
                    <a:p>
                      <a:pPr algn="just">
                        <a:lnSpc>
                          <a:spcPct val="150000"/>
                        </a:lnSpc>
                        <a:spcAft>
                          <a:spcPts val="0"/>
                        </a:spcAft>
                      </a:pPr>
                      <a:r>
                        <a:rPr lang="zh-CN" sz="1600" kern="100" dirty="0">
                          <a:solidFill>
                            <a:schemeClr val="tx1"/>
                          </a:solidFill>
                          <a:effectLst/>
                          <a:latin typeface="+mn-ea"/>
                          <a:ea typeface="+mn-ea"/>
                        </a:rPr>
                        <a:t>一分公司</a:t>
                      </a:r>
                      <a:r>
                        <a:rPr lang="en-US" sz="1600" kern="100" dirty="0">
                          <a:solidFill>
                            <a:schemeClr val="tx1"/>
                          </a:solidFill>
                          <a:effectLst/>
                          <a:latin typeface="+mn-ea"/>
                          <a:ea typeface="+mn-ea"/>
                        </a:rPr>
                        <a:t>  </a:t>
                      </a:r>
                      <a:r>
                        <a:rPr lang="zh-CN" sz="1600" kern="100" dirty="0">
                          <a:solidFill>
                            <a:schemeClr val="tx1"/>
                          </a:solidFill>
                          <a:effectLst/>
                          <a:latin typeface="+mn-ea"/>
                          <a:ea typeface="+mn-ea"/>
                        </a:rPr>
                        <a:t>二分公司</a:t>
                      </a:r>
                      <a:r>
                        <a:rPr lang="en-US" sz="1600" kern="100" dirty="0">
                          <a:solidFill>
                            <a:schemeClr val="tx1"/>
                          </a:solidFill>
                          <a:effectLst/>
                          <a:latin typeface="+mn-ea"/>
                          <a:ea typeface="+mn-ea"/>
                        </a:rPr>
                        <a:t>  </a:t>
                      </a:r>
                      <a:r>
                        <a:rPr lang="zh-CN" sz="1600" kern="100" dirty="0">
                          <a:solidFill>
                            <a:schemeClr val="tx1"/>
                          </a:solidFill>
                          <a:effectLst/>
                          <a:latin typeface="+mn-ea"/>
                          <a:ea typeface="+mn-ea"/>
                        </a:rPr>
                        <a:t>三分公司</a:t>
                      </a:r>
                      <a:r>
                        <a:rPr lang="en-US" sz="1600" kern="100" dirty="0">
                          <a:solidFill>
                            <a:schemeClr val="tx1"/>
                          </a:solidFill>
                          <a:effectLst/>
                          <a:latin typeface="+mn-ea"/>
                          <a:ea typeface="+mn-ea"/>
                        </a:rPr>
                        <a:t>  </a:t>
                      </a:r>
                      <a:r>
                        <a:rPr lang="zh-CN" sz="1600" kern="100" dirty="0">
                          <a:solidFill>
                            <a:schemeClr val="tx1"/>
                          </a:solidFill>
                          <a:effectLst/>
                          <a:latin typeface="+mn-ea"/>
                          <a:ea typeface="+mn-ea"/>
                        </a:rPr>
                        <a:t>四分公司</a:t>
                      </a:r>
                      <a:endParaRPr lang="zh-CN" sz="1200" kern="100" dirty="0">
                        <a:solidFill>
                          <a:schemeClr val="tx1"/>
                        </a:solidFill>
                        <a:effectLst/>
                        <a:latin typeface="+mn-ea"/>
                        <a:ea typeface="+mn-ea"/>
                      </a:endParaRPr>
                    </a:p>
                  </a:txBody>
                  <a:tcPr marL="68580" marR="68580" marT="0" marB="0">
                    <a:solidFill>
                      <a:srgbClr val="00B050"/>
                    </a:solidFill>
                  </a:tcPr>
                </a:tc>
                <a:tc>
                  <a:txBody>
                    <a:bodyPr/>
                    <a:lstStyle/>
                    <a:p>
                      <a:pPr algn="just">
                        <a:lnSpc>
                          <a:spcPct val="150000"/>
                        </a:lnSpc>
                        <a:spcAft>
                          <a:spcPts val="0"/>
                        </a:spcAft>
                      </a:pPr>
                      <a:r>
                        <a:rPr lang="zh-CN" sz="1600" kern="100" dirty="0">
                          <a:effectLst/>
                          <a:latin typeface="+mn-ea"/>
                          <a:ea typeface="+mn-ea"/>
                        </a:rPr>
                        <a:t>合计</a:t>
                      </a:r>
                      <a:endParaRPr lang="zh-CN" sz="1200" kern="100" dirty="0">
                        <a:effectLst/>
                        <a:latin typeface="+mn-ea"/>
                        <a:ea typeface="+mn-ea"/>
                      </a:endParaRPr>
                    </a:p>
                  </a:txBody>
                  <a:tcPr marL="68580" marR="68580" marT="0" marB="0">
                    <a:solidFill>
                      <a:srgbClr val="FF0000"/>
                    </a:solidFill>
                  </a:tcPr>
                </a:tc>
              </a:tr>
              <a:tr h="1403540">
                <a:tc>
                  <a:txBody>
                    <a:bodyPr/>
                    <a:lstStyle/>
                    <a:p>
                      <a:pPr algn="just">
                        <a:lnSpc>
                          <a:spcPct val="150000"/>
                        </a:lnSpc>
                        <a:spcAft>
                          <a:spcPts val="0"/>
                        </a:spcAft>
                      </a:pPr>
                      <a:r>
                        <a:rPr lang="zh-CN" sz="1600" kern="100" dirty="0">
                          <a:solidFill>
                            <a:schemeClr val="tx1"/>
                          </a:solidFill>
                          <a:effectLst/>
                          <a:latin typeface="+mn-ea"/>
                          <a:ea typeface="+mn-ea"/>
                        </a:rPr>
                        <a:t>赞成改革方案</a:t>
                      </a:r>
                      <a:endParaRPr lang="zh-CN" sz="1200" kern="100" dirty="0">
                        <a:solidFill>
                          <a:schemeClr val="tx1"/>
                        </a:solidFill>
                        <a:effectLst/>
                        <a:latin typeface="+mn-ea"/>
                        <a:ea typeface="+mn-ea"/>
                      </a:endParaRPr>
                    </a:p>
                    <a:p>
                      <a:pPr algn="just">
                        <a:lnSpc>
                          <a:spcPct val="150000"/>
                        </a:lnSpc>
                        <a:spcAft>
                          <a:spcPts val="0"/>
                        </a:spcAft>
                      </a:pPr>
                      <a:endParaRPr lang="en-US" altLang="zh-CN" sz="1600" kern="100" dirty="0" smtClean="0">
                        <a:solidFill>
                          <a:schemeClr val="tx1"/>
                        </a:solidFill>
                        <a:effectLst/>
                        <a:latin typeface="+mn-ea"/>
                        <a:ea typeface="+mn-ea"/>
                      </a:endParaRPr>
                    </a:p>
                    <a:p>
                      <a:pPr algn="just">
                        <a:lnSpc>
                          <a:spcPct val="150000"/>
                        </a:lnSpc>
                        <a:spcAft>
                          <a:spcPts val="0"/>
                        </a:spcAft>
                      </a:pPr>
                      <a:r>
                        <a:rPr lang="zh-CN" sz="1600" kern="100" dirty="0" smtClean="0">
                          <a:solidFill>
                            <a:schemeClr val="tx1"/>
                          </a:solidFill>
                          <a:effectLst/>
                          <a:latin typeface="+mn-ea"/>
                          <a:ea typeface="+mn-ea"/>
                        </a:rPr>
                        <a:t>反对</a:t>
                      </a:r>
                      <a:r>
                        <a:rPr lang="zh-CN" sz="1600" kern="100" dirty="0">
                          <a:solidFill>
                            <a:schemeClr val="tx1"/>
                          </a:solidFill>
                          <a:effectLst/>
                          <a:latin typeface="+mn-ea"/>
                          <a:ea typeface="+mn-ea"/>
                        </a:rPr>
                        <a:t>改革方案</a:t>
                      </a:r>
                      <a:endParaRPr lang="zh-CN" sz="1200" kern="100" dirty="0">
                        <a:solidFill>
                          <a:schemeClr val="tx1"/>
                        </a:solidFill>
                        <a:effectLst/>
                        <a:latin typeface="+mn-ea"/>
                        <a:ea typeface="+mn-ea"/>
                      </a:endParaRPr>
                    </a:p>
                  </a:txBody>
                  <a:tcPr marL="68580" marR="68580" marT="0" marB="0">
                    <a:solidFill>
                      <a:schemeClr val="accent5">
                        <a:lumMod val="75000"/>
                      </a:schemeClr>
                    </a:solidFill>
                  </a:tcPr>
                </a:tc>
                <a:tc>
                  <a:txBody>
                    <a:bodyPr/>
                    <a:lstStyle/>
                    <a:p>
                      <a:pPr algn="just">
                        <a:lnSpc>
                          <a:spcPct val="150000"/>
                        </a:lnSpc>
                        <a:spcAft>
                          <a:spcPts val="0"/>
                        </a:spcAft>
                      </a:pPr>
                      <a:r>
                        <a:rPr lang="en-US" sz="1600" kern="100" dirty="0">
                          <a:effectLst/>
                          <a:latin typeface="+mn-ea"/>
                          <a:ea typeface="+mn-ea"/>
                        </a:rPr>
                        <a:t>  </a:t>
                      </a:r>
                      <a:r>
                        <a:rPr lang="en-US" sz="1600" kern="100" dirty="0" smtClean="0">
                          <a:effectLst/>
                          <a:latin typeface="+mn-ea"/>
                          <a:ea typeface="+mn-ea"/>
                        </a:rPr>
                        <a:t>     68             75            57           </a:t>
                      </a:r>
                      <a:r>
                        <a:rPr lang="en-US" sz="1600" kern="100" dirty="0">
                          <a:effectLst/>
                          <a:latin typeface="+mn-ea"/>
                          <a:ea typeface="+mn-ea"/>
                        </a:rPr>
                        <a:t>79  </a:t>
                      </a:r>
                      <a:endParaRPr lang="zh-CN" sz="1200" kern="100" dirty="0">
                        <a:effectLst/>
                        <a:latin typeface="+mn-ea"/>
                        <a:ea typeface="+mn-ea"/>
                      </a:endParaRPr>
                    </a:p>
                    <a:p>
                      <a:pPr algn="just">
                        <a:lnSpc>
                          <a:spcPct val="150000"/>
                        </a:lnSpc>
                        <a:spcAft>
                          <a:spcPts val="0"/>
                        </a:spcAft>
                      </a:pPr>
                      <a:r>
                        <a:rPr lang="en-US" sz="1600" kern="100" dirty="0">
                          <a:effectLst/>
                          <a:latin typeface="+mn-ea"/>
                          <a:ea typeface="+mn-ea"/>
                        </a:rPr>
                        <a:t>  </a:t>
                      </a:r>
                      <a:r>
                        <a:rPr lang="en-US" sz="1600" kern="100" dirty="0" smtClean="0">
                          <a:effectLst/>
                          <a:latin typeface="+mn-ea"/>
                          <a:ea typeface="+mn-ea"/>
                        </a:rPr>
                        <a:t> </a:t>
                      </a:r>
                    </a:p>
                    <a:p>
                      <a:pPr algn="just">
                        <a:lnSpc>
                          <a:spcPct val="150000"/>
                        </a:lnSpc>
                        <a:spcAft>
                          <a:spcPts val="0"/>
                        </a:spcAft>
                      </a:pPr>
                      <a:r>
                        <a:rPr lang="en-US" sz="1600" kern="100" dirty="0" smtClean="0">
                          <a:effectLst/>
                          <a:latin typeface="+mn-ea"/>
                          <a:ea typeface="+mn-ea"/>
                        </a:rPr>
                        <a:t>       32             45             </a:t>
                      </a:r>
                      <a:r>
                        <a:rPr lang="en-US" sz="1600" kern="100" dirty="0">
                          <a:effectLst/>
                          <a:latin typeface="+mn-ea"/>
                          <a:ea typeface="+mn-ea"/>
                        </a:rPr>
                        <a:t>33         </a:t>
                      </a:r>
                      <a:r>
                        <a:rPr lang="en-US" sz="1600" kern="100" dirty="0" smtClean="0">
                          <a:effectLst/>
                          <a:latin typeface="+mn-ea"/>
                          <a:ea typeface="+mn-ea"/>
                        </a:rPr>
                        <a:t> 31</a:t>
                      </a:r>
                      <a:endParaRPr lang="zh-CN" sz="1200" kern="100" dirty="0">
                        <a:effectLst/>
                        <a:latin typeface="+mn-ea"/>
                        <a:ea typeface="+mn-ea"/>
                      </a:endParaRPr>
                    </a:p>
                  </a:txBody>
                  <a:tcPr marL="68580" marR="68580" marT="0" marB="0">
                    <a:solidFill>
                      <a:srgbClr val="FFFF00"/>
                    </a:solidFill>
                  </a:tcPr>
                </a:tc>
                <a:tc>
                  <a:txBody>
                    <a:bodyPr/>
                    <a:lstStyle/>
                    <a:p>
                      <a:pPr algn="just">
                        <a:lnSpc>
                          <a:spcPct val="150000"/>
                        </a:lnSpc>
                        <a:spcAft>
                          <a:spcPts val="0"/>
                        </a:spcAft>
                      </a:pPr>
                      <a:r>
                        <a:rPr lang="en-US" sz="1600" kern="100" dirty="0">
                          <a:effectLst/>
                          <a:latin typeface="+mn-ea"/>
                          <a:ea typeface="+mn-ea"/>
                        </a:rPr>
                        <a:t>279</a:t>
                      </a:r>
                      <a:endParaRPr lang="zh-CN" sz="1200" kern="100" dirty="0">
                        <a:effectLst/>
                        <a:latin typeface="+mn-ea"/>
                        <a:ea typeface="+mn-ea"/>
                      </a:endParaRPr>
                    </a:p>
                    <a:p>
                      <a:pPr algn="just">
                        <a:lnSpc>
                          <a:spcPct val="150000"/>
                        </a:lnSpc>
                        <a:spcAft>
                          <a:spcPts val="0"/>
                        </a:spcAft>
                      </a:pPr>
                      <a:endParaRPr lang="en-US" sz="1600" kern="100" dirty="0" smtClean="0">
                        <a:effectLst/>
                        <a:latin typeface="+mn-ea"/>
                        <a:ea typeface="+mn-ea"/>
                      </a:endParaRPr>
                    </a:p>
                    <a:p>
                      <a:pPr algn="just">
                        <a:lnSpc>
                          <a:spcPct val="150000"/>
                        </a:lnSpc>
                        <a:spcAft>
                          <a:spcPts val="0"/>
                        </a:spcAft>
                      </a:pPr>
                      <a:r>
                        <a:rPr lang="en-US" sz="1600" kern="100" dirty="0" smtClean="0">
                          <a:effectLst/>
                          <a:latin typeface="+mn-ea"/>
                          <a:ea typeface="+mn-ea"/>
                        </a:rPr>
                        <a:t> 141</a:t>
                      </a:r>
                      <a:endParaRPr lang="zh-CN" sz="1200" kern="100" dirty="0">
                        <a:effectLst/>
                        <a:latin typeface="+mn-ea"/>
                        <a:ea typeface="+mn-ea"/>
                      </a:endParaRPr>
                    </a:p>
                  </a:txBody>
                  <a:tcPr marL="68580" marR="68580" marT="0" marB="0">
                    <a:solidFill>
                      <a:srgbClr val="FF0000"/>
                    </a:solidFill>
                  </a:tcPr>
                </a:tc>
              </a:tr>
              <a:tr h="483198">
                <a:tc>
                  <a:txBody>
                    <a:bodyPr/>
                    <a:lstStyle/>
                    <a:p>
                      <a:pPr algn="ctr">
                        <a:lnSpc>
                          <a:spcPct val="150000"/>
                        </a:lnSpc>
                        <a:spcAft>
                          <a:spcPts val="0"/>
                        </a:spcAft>
                      </a:pPr>
                      <a:r>
                        <a:rPr lang="zh-CN" sz="1600" kern="100" dirty="0">
                          <a:solidFill>
                            <a:schemeClr val="tx1"/>
                          </a:solidFill>
                          <a:effectLst/>
                          <a:latin typeface="+mn-ea"/>
                          <a:ea typeface="+mn-ea"/>
                        </a:rPr>
                        <a:t>合计</a:t>
                      </a:r>
                      <a:endParaRPr lang="zh-CN" sz="1200" kern="100" dirty="0">
                        <a:solidFill>
                          <a:schemeClr val="tx1"/>
                        </a:solidFill>
                        <a:effectLst/>
                        <a:latin typeface="+mn-ea"/>
                        <a:ea typeface="+mn-ea"/>
                      </a:endParaRPr>
                    </a:p>
                  </a:txBody>
                  <a:tcPr marL="68580" marR="68580" marT="0" marB="0">
                    <a:solidFill>
                      <a:srgbClr val="7030A0"/>
                    </a:solidFill>
                  </a:tcPr>
                </a:tc>
                <a:tc>
                  <a:txBody>
                    <a:bodyPr/>
                    <a:lstStyle/>
                    <a:p>
                      <a:pPr algn="just">
                        <a:lnSpc>
                          <a:spcPct val="150000"/>
                        </a:lnSpc>
                        <a:spcAft>
                          <a:spcPts val="0"/>
                        </a:spcAft>
                      </a:pPr>
                      <a:r>
                        <a:rPr lang="en-US" sz="1600" kern="100" dirty="0">
                          <a:solidFill>
                            <a:schemeClr val="tx1"/>
                          </a:solidFill>
                          <a:effectLst/>
                          <a:latin typeface="+mn-ea"/>
                          <a:ea typeface="+mn-ea"/>
                        </a:rPr>
                        <a:t>  </a:t>
                      </a:r>
                      <a:r>
                        <a:rPr lang="en-US" sz="1600" kern="100" dirty="0" smtClean="0">
                          <a:solidFill>
                            <a:schemeClr val="tx1"/>
                          </a:solidFill>
                          <a:effectLst/>
                          <a:latin typeface="+mn-ea"/>
                          <a:ea typeface="+mn-ea"/>
                        </a:rPr>
                        <a:t>    100           120            90        </a:t>
                      </a:r>
                      <a:r>
                        <a:rPr lang="en-US" sz="1600" kern="100" dirty="0">
                          <a:solidFill>
                            <a:schemeClr val="tx1"/>
                          </a:solidFill>
                          <a:effectLst/>
                          <a:latin typeface="+mn-ea"/>
                          <a:ea typeface="+mn-ea"/>
                        </a:rPr>
                        <a:t>110</a:t>
                      </a:r>
                      <a:endParaRPr lang="zh-CN" sz="1200" kern="100" dirty="0">
                        <a:solidFill>
                          <a:schemeClr val="tx1"/>
                        </a:solidFill>
                        <a:effectLst/>
                        <a:latin typeface="+mn-ea"/>
                        <a:ea typeface="+mn-ea"/>
                      </a:endParaRPr>
                    </a:p>
                  </a:txBody>
                  <a:tcPr marL="68580" marR="68580" marT="0" marB="0">
                    <a:solidFill>
                      <a:srgbClr val="7030A0"/>
                    </a:solidFill>
                  </a:tcPr>
                </a:tc>
                <a:tc>
                  <a:txBody>
                    <a:bodyPr/>
                    <a:lstStyle/>
                    <a:p>
                      <a:pPr algn="just">
                        <a:lnSpc>
                          <a:spcPct val="150000"/>
                        </a:lnSpc>
                        <a:spcAft>
                          <a:spcPts val="0"/>
                        </a:spcAft>
                      </a:pPr>
                      <a:r>
                        <a:rPr lang="en-US" sz="1600" kern="100" dirty="0" smtClean="0">
                          <a:effectLst/>
                          <a:latin typeface="+mn-ea"/>
                          <a:ea typeface="+mn-ea"/>
                        </a:rPr>
                        <a:t> 420</a:t>
                      </a:r>
                      <a:endParaRPr lang="zh-CN" sz="1200" kern="100" dirty="0">
                        <a:effectLst/>
                        <a:latin typeface="+mn-ea"/>
                        <a:ea typeface="+mn-ea"/>
                      </a:endParaRPr>
                    </a:p>
                  </a:txBody>
                  <a:tcPr marL="68580" marR="68580" marT="0" marB="0">
                    <a:solidFill>
                      <a:srgbClr val="FF0000"/>
                    </a:solidFill>
                  </a:tcPr>
                </a:tc>
              </a:tr>
            </a:tbl>
          </a:graphicData>
        </a:graphic>
      </p:graphicFrame>
      <p:sp>
        <p:nvSpPr>
          <p:cNvPr id="9" name="圆角矩形标注 8"/>
          <p:cNvSpPr/>
          <p:nvPr/>
        </p:nvSpPr>
        <p:spPr>
          <a:xfrm>
            <a:off x="179512" y="4617170"/>
            <a:ext cx="1152128" cy="908608"/>
          </a:xfrm>
          <a:prstGeom prst="wedgeRoundRectCallout">
            <a:avLst>
              <a:gd name="adj1" fmla="val 88730"/>
              <a:gd name="adj2" fmla="val -38434"/>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FF0000"/>
                </a:solidFill>
              </a:rPr>
              <a:t>行</a:t>
            </a:r>
            <a:r>
              <a:rPr lang="zh-CN" altLang="en-US" sz="2000" dirty="0" smtClean="0">
                <a:solidFill>
                  <a:schemeClr val="tx1"/>
                </a:solidFill>
              </a:rPr>
              <a:t>是态度变量</a:t>
            </a:r>
            <a:endParaRPr lang="zh-CN" altLang="en-US" sz="2000" dirty="0">
              <a:solidFill>
                <a:schemeClr val="tx1"/>
              </a:solidFill>
            </a:endParaRPr>
          </a:p>
        </p:txBody>
      </p:sp>
      <p:sp>
        <p:nvSpPr>
          <p:cNvPr id="10" name="矩形标注 9"/>
          <p:cNvSpPr/>
          <p:nvPr/>
        </p:nvSpPr>
        <p:spPr>
          <a:xfrm>
            <a:off x="4788024" y="2780928"/>
            <a:ext cx="2304256" cy="315529"/>
          </a:xfrm>
          <a:prstGeom prst="wedgeRectCallout">
            <a:avLst>
              <a:gd name="adj1" fmla="val -27339"/>
              <a:gd name="adj2" fmla="val 133762"/>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FF0000"/>
                </a:solidFill>
              </a:rPr>
              <a:t>列</a:t>
            </a:r>
            <a:r>
              <a:rPr lang="zh-CN" altLang="en-US" sz="2000" dirty="0" smtClean="0">
                <a:solidFill>
                  <a:schemeClr val="tx1"/>
                </a:solidFill>
              </a:rPr>
              <a:t>是单位变量</a:t>
            </a:r>
            <a:endParaRPr lang="zh-CN" altLang="en-US" sz="2000" dirty="0">
              <a:solidFill>
                <a:schemeClr val="tx1"/>
              </a:solidFill>
            </a:endParaRPr>
          </a:p>
        </p:txBody>
      </p:sp>
      <p:sp>
        <p:nvSpPr>
          <p:cNvPr id="11" name="流程图: 过程 10"/>
          <p:cNvSpPr/>
          <p:nvPr/>
        </p:nvSpPr>
        <p:spPr>
          <a:xfrm>
            <a:off x="251520" y="5805264"/>
            <a:ext cx="1152128" cy="936104"/>
          </a:xfrm>
          <a:prstGeom prst="flowChartProcess">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dirty="0">
                <a:solidFill>
                  <a:schemeClr val="tx1"/>
                </a:solidFill>
              </a:rPr>
              <a:t>表</a:t>
            </a:r>
            <a:r>
              <a:rPr lang="en-US" altLang="zh-CN" dirty="0">
                <a:solidFill>
                  <a:schemeClr val="tx1"/>
                </a:solidFill>
              </a:rPr>
              <a:t>9-1</a:t>
            </a:r>
            <a:r>
              <a:rPr lang="zh-CN" altLang="zh-CN" dirty="0">
                <a:solidFill>
                  <a:schemeClr val="tx1"/>
                </a:solidFill>
              </a:rPr>
              <a:t>示一个</a:t>
            </a:r>
            <a:r>
              <a:rPr lang="en-US" altLang="zh-CN" b="1" dirty="0">
                <a:solidFill>
                  <a:srgbClr val="FF0000"/>
                </a:solidFill>
              </a:rPr>
              <a:t>2</a:t>
            </a:r>
            <a:r>
              <a:rPr lang="zh-CN" altLang="zh-CN" b="1" dirty="0">
                <a:solidFill>
                  <a:srgbClr val="FF0000"/>
                </a:solidFill>
              </a:rPr>
              <a:t>×</a:t>
            </a:r>
            <a:r>
              <a:rPr lang="en-US" altLang="zh-CN" b="1" dirty="0">
                <a:solidFill>
                  <a:srgbClr val="FF0000"/>
                </a:solidFill>
              </a:rPr>
              <a:t>4</a:t>
            </a:r>
            <a:r>
              <a:rPr lang="zh-CN" altLang="zh-CN" b="1" dirty="0">
                <a:solidFill>
                  <a:srgbClr val="FF0000"/>
                </a:solidFill>
              </a:rPr>
              <a:t>列联表</a:t>
            </a:r>
            <a:endParaRPr lang="zh-CN" altLang="en-US" b="1" dirty="0">
              <a:solidFill>
                <a:srgbClr val="FF0000"/>
              </a:solidFill>
            </a:endParaRPr>
          </a:p>
        </p:txBody>
      </p:sp>
      <p:cxnSp>
        <p:nvCxnSpPr>
          <p:cNvPr id="13" name="直接箭头连接符 12"/>
          <p:cNvCxnSpPr/>
          <p:nvPr/>
        </p:nvCxnSpPr>
        <p:spPr>
          <a:xfrm flipV="1">
            <a:off x="1187624" y="5317976"/>
            <a:ext cx="576064" cy="4872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圆角矩形标注 14"/>
          <p:cNvSpPr/>
          <p:nvPr/>
        </p:nvSpPr>
        <p:spPr>
          <a:xfrm>
            <a:off x="251520" y="3212976"/>
            <a:ext cx="1368152" cy="1052623"/>
          </a:xfrm>
          <a:prstGeom prst="wedgeRoundRectCallout">
            <a:avLst>
              <a:gd name="adj1" fmla="val 69083"/>
              <a:gd name="adj2" fmla="val 44649"/>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dirty="0">
                <a:solidFill>
                  <a:schemeClr val="tx1"/>
                </a:solidFill>
              </a:rPr>
              <a:t>将</a:t>
            </a:r>
            <a:r>
              <a:rPr lang="zh-CN" altLang="zh-CN" b="1" dirty="0">
                <a:solidFill>
                  <a:srgbClr val="FFFF00"/>
                </a:solidFill>
              </a:rPr>
              <a:t>横向变量</a:t>
            </a:r>
            <a:r>
              <a:rPr lang="en-US" altLang="zh-CN" b="1" dirty="0">
                <a:solidFill>
                  <a:srgbClr val="FFFF00"/>
                </a:solidFill>
              </a:rPr>
              <a:t>(</a:t>
            </a:r>
            <a:r>
              <a:rPr lang="zh-CN" altLang="zh-CN" b="1" dirty="0">
                <a:solidFill>
                  <a:srgbClr val="FFFF00"/>
                </a:solidFill>
              </a:rPr>
              <a:t>行</a:t>
            </a:r>
            <a:r>
              <a:rPr lang="en-US" altLang="zh-CN" dirty="0">
                <a:solidFill>
                  <a:schemeClr val="tx1"/>
                </a:solidFill>
              </a:rPr>
              <a:t>)</a:t>
            </a:r>
            <a:r>
              <a:rPr lang="zh-CN" altLang="zh-CN" dirty="0">
                <a:solidFill>
                  <a:schemeClr val="tx1"/>
                </a:solidFill>
              </a:rPr>
              <a:t>的划分类别视为</a:t>
            </a:r>
            <a:r>
              <a:rPr lang="en-US" altLang="zh-CN" b="1" dirty="0">
                <a:solidFill>
                  <a:srgbClr val="FFFF00"/>
                </a:solidFill>
              </a:rPr>
              <a:t>R</a:t>
            </a:r>
            <a:endParaRPr lang="zh-CN" altLang="en-US" b="1" dirty="0">
              <a:solidFill>
                <a:srgbClr val="FFFF00"/>
              </a:solidFill>
            </a:endParaRPr>
          </a:p>
        </p:txBody>
      </p:sp>
      <p:sp>
        <p:nvSpPr>
          <p:cNvPr id="16" name="圆角矩形标注 15"/>
          <p:cNvSpPr/>
          <p:nvPr/>
        </p:nvSpPr>
        <p:spPr>
          <a:xfrm>
            <a:off x="7905338" y="2938691"/>
            <a:ext cx="987142" cy="1326907"/>
          </a:xfrm>
          <a:prstGeom prst="wedgeRoundRectCallout">
            <a:avLst>
              <a:gd name="adj1" fmla="val -176963"/>
              <a:gd name="adj2" fmla="val -1770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b="1" dirty="0">
                <a:solidFill>
                  <a:srgbClr val="FFFF00"/>
                </a:solidFill>
              </a:rPr>
              <a:t>纵向变量</a:t>
            </a:r>
            <a:r>
              <a:rPr lang="en-US" altLang="zh-CN" b="1" dirty="0">
                <a:solidFill>
                  <a:srgbClr val="FFFF00"/>
                </a:solidFill>
              </a:rPr>
              <a:t>(</a:t>
            </a:r>
            <a:r>
              <a:rPr lang="zh-CN" altLang="zh-CN" b="1" dirty="0">
                <a:solidFill>
                  <a:srgbClr val="FFFF00"/>
                </a:solidFill>
              </a:rPr>
              <a:t>列</a:t>
            </a:r>
            <a:r>
              <a:rPr lang="en-US" altLang="zh-CN" b="1" dirty="0">
                <a:solidFill>
                  <a:srgbClr val="FFFF00"/>
                </a:solidFill>
              </a:rPr>
              <a:t>)</a:t>
            </a:r>
            <a:r>
              <a:rPr lang="zh-CN" altLang="zh-CN" dirty="0">
                <a:solidFill>
                  <a:schemeClr val="tx1"/>
                </a:solidFill>
              </a:rPr>
              <a:t>的划分类别</a:t>
            </a:r>
            <a:r>
              <a:rPr lang="zh-CN" altLang="zh-CN" b="1" dirty="0">
                <a:solidFill>
                  <a:srgbClr val="FFFF00"/>
                </a:solidFill>
              </a:rPr>
              <a:t>视为</a:t>
            </a:r>
            <a:r>
              <a:rPr lang="en-US" altLang="zh-CN" b="1" dirty="0">
                <a:solidFill>
                  <a:srgbClr val="FFFF00"/>
                </a:solidFill>
              </a:rPr>
              <a:t>C</a:t>
            </a:r>
            <a:endParaRPr lang="zh-CN" altLang="en-US" b="1" dirty="0">
              <a:solidFill>
                <a:srgbClr val="FFFF00"/>
              </a:solidFill>
            </a:endParaRPr>
          </a:p>
        </p:txBody>
      </p:sp>
      <p:sp>
        <p:nvSpPr>
          <p:cNvPr id="17" name="流程图: 过程 16"/>
          <p:cNvSpPr/>
          <p:nvPr/>
        </p:nvSpPr>
        <p:spPr>
          <a:xfrm>
            <a:off x="3923928" y="5913276"/>
            <a:ext cx="2952328" cy="720080"/>
          </a:xfrm>
          <a:prstGeom prst="flowChartProcess">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400" b="1" dirty="0">
                <a:solidFill>
                  <a:srgbClr val="FF0000"/>
                </a:solidFill>
                <a:latin typeface="+mn-ea"/>
              </a:rPr>
              <a:t>每一个具体的列联表称为</a:t>
            </a:r>
            <a:r>
              <a:rPr lang="en-US" altLang="zh-CN" sz="2400" b="1" dirty="0">
                <a:solidFill>
                  <a:srgbClr val="FF0000"/>
                </a:solidFill>
                <a:latin typeface="+mn-ea"/>
              </a:rPr>
              <a:t>R</a:t>
            </a:r>
            <a:r>
              <a:rPr lang="zh-CN" altLang="zh-CN" sz="2400" b="1" dirty="0">
                <a:solidFill>
                  <a:srgbClr val="FF0000"/>
                </a:solidFill>
                <a:latin typeface="+mn-ea"/>
              </a:rPr>
              <a:t>×</a:t>
            </a:r>
            <a:r>
              <a:rPr lang="en-US" altLang="zh-CN" sz="2400" b="1" dirty="0">
                <a:solidFill>
                  <a:srgbClr val="FF0000"/>
                </a:solidFill>
                <a:latin typeface="+mn-ea"/>
              </a:rPr>
              <a:t>C</a:t>
            </a:r>
            <a:r>
              <a:rPr lang="zh-CN" altLang="zh-CN" sz="2400" b="1" dirty="0">
                <a:solidFill>
                  <a:srgbClr val="FF0000"/>
                </a:solidFill>
                <a:latin typeface="+mn-ea"/>
              </a:rPr>
              <a:t>列联表</a:t>
            </a:r>
            <a:endParaRPr lang="zh-CN" altLang="en-US" sz="2400" b="1" dirty="0">
              <a:solidFill>
                <a:srgbClr val="FF0000"/>
              </a:solidFill>
              <a:latin typeface="+mn-ea"/>
            </a:endParaRPr>
          </a:p>
        </p:txBody>
      </p:sp>
      <p:cxnSp>
        <p:nvCxnSpPr>
          <p:cNvPr id="19" name="直接箭头连接符 18"/>
          <p:cNvCxnSpPr>
            <a:endCxn id="17" idx="1"/>
          </p:cNvCxnSpPr>
          <p:nvPr/>
        </p:nvCxnSpPr>
        <p:spPr>
          <a:xfrm>
            <a:off x="1475656" y="4265598"/>
            <a:ext cx="2448272" cy="200771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stCxn id="16" idx="2"/>
          </p:cNvCxnSpPr>
          <p:nvPr/>
        </p:nvCxnSpPr>
        <p:spPr>
          <a:xfrm flipH="1">
            <a:off x="6300192" y="4265598"/>
            <a:ext cx="2098717" cy="164767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83221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par>
                                <p:cTn id="25" presetID="22" presetClass="entr" presetSubtype="4"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par>
                                <p:cTn id="28" presetID="22" presetClass="entr" presetSubtype="4"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80">
                                          <p:stCondLst>
                                            <p:cond delay="0"/>
                                          </p:stCondLst>
                                        </p:cTn>
                                        <p:tgtEl>
                                          <p:spTgt spid="17"/>
                                        </p:tgtEl>
                                      </p:cBhvr>
                                    </p:animEffect>
                                    <p:anim calcmode="lin" valueType="num">
                                      <p:cBhvr>
                                        <p:cTn id="36"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41" dur="26">
                                          <p:stCondLst>
                                            <p:cond delay="650"/>
                                          </p:stCondLst>
                                        </p:cTn>
                                        <p:tgtEl>
                                          <p:spTgt spid="17"/>
                                        </p:tgtEl>
                                      </p:cBhvr>
                                      <p:to x="100000" y="60000"/>
                                    </p:animScale>
                                    <p:animScale>
                                      <p:cBhvr>
                                        <p:cTn id="42" dur="166" decel="50000">
                                          <p:stCondLst>
                                            <p:cond delay="676"/>
                                          </p:stCondLst>
                                        </p:cTn>
                                        <p:tgtEl>
                                          <p:spTgt spid="17"/>
                                        </p:tgtEl>
                                      </p:cBhvr>
                                      <p:to x="100000" y="100000"/>
                                    </p:animScale>
                                    <p:animScale>
                                      <p:cBhvr>
                                        <p:cTn id="43" dur="26">
                                          <p:stCondLst>
                                            <p:cond delay="1312"/>
                                          </p:stCondLst>
                                        </p:cTn>
                                        <p:tgtEl>
                                          <p:spTgt spid="17"/>
                                        </p:tgtEl>
                                      </p:cBhvr>
                                      <p:to x="100000" y="80000"/>
                                    </p:animScale>
                                    <p:animScale>
                                      <p:cBhvr>
                                        <p:cTn id="44" dur="166" decel="50000">
                                          <p:stCondLst>
                                            <p:cond delay="1338"/>
                                          </p:stCondLst>
                                        </p:cTn>
                                        <p:tgtEl>
                                          <p:spTgt spid="17"/>
                                        </p:tgtEl>
                                      </p:cBhvr>
                                      <p:to x="100000" y="100000"/>
                                    </p:animScale>
                                    <p:animScale>
                                      <p:cBhvr>
                                        <p:cTn id="45" dur="26">
                                          <p:stCondLst>
                                            <p:cond delay="1642"/>
                                          </p:stCondLst>
                                        </p:cTn>
                                        <p:tgtEl>
                                          <p:spTgt spid="17"/>
                                        </p:tgtEl>
                                      </p:cBhvr>
                                      <p:to x="100000" y="90000"/>
                                    </p:animScale>
                                    <p:animScale>
                                      <p:cBhvr>
                                        <p:cTn id="46" dur="166" decel="50000">
                                          <p:stCondLst>
                                            <p:cond delay="1668"/>
                                          </p:stCondLst>
                                        </p:cTn>
                                        <p:tgtEl>
                                          <p:spTgt spid="17"/>
                                        </p:tgtEl>
                                      </p:cBhvr>
                                      <p:to x="100000" y="100000"/>
                                    </p:animScale>
                                    <p:animScale>
                                      <p:cBhvr>
                                        <p:cTn id="47" dur="26">
                                          <p:stCondLst>
                                            <p:cond delay="1808"/>
                                          </p:stCondLst>
                                        </p:cTn>
                                        <p:tgtEl>
                                          <p:spTgt spid="17"/>
                                        </p:tgtEl>
                                      </p:cBhvr>
                                      <p:to x="100000" y="95000"/>
                                    </p:animScale>
                                    <p:animScale>
                                      <p:cBhvr>
                                        <p:cTn id="48" dur="166" decel="50000">
                                          <p:stCondLst>
                                            <p:cond delay="1834"/>
                                          </p:stCondLst>
                                        </p:cTn>
                                        <p:tgtEl>
                                          <p:spTgt spid="17"/>
                                        </p:tgtEl>
                                      </p:cBhvr>
                                      <p:to x="100000" y="100000"/>
                                    </p:animScale>
                                  </p:childTnLst>
                                </p:cTn>
                              </p:par>
                            </p:childTnLst>
                          </p:cTn>
                        </p:par>
                      </p:childTnLst>
                    </p:cTn>
                  </p:par>
                  <p:par>
                    <p:cTn id="49" fill="hold">
                      <p:stCondLst>
                        <p:cond delay="indefinite"/>
                      </p:stCondLst>
                      <p:childTnLst>
                        <p:par>
                          <p:cTn id="50" fill="hold">
                            <p:stCondLst>
                              <p:cond delay="0"/>
                            </p:stCondLst>
                            <p:childTnLst>
                              <p:par>
                                <p:cTn id="51" presetID="45" presetClass="entr" presetSubtype="0"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2000"/>
                                        <p:tgtEl>
                                          <p:spTgt spid="11"/>
                                        </p:tgtEl>
                                      </p:cBhvr>
                                    </p:animEffect>
                                    <p:anim calcmode="lin" valueType="num">
                                      <p:cBhvr>
                                        <p:cTn id="54" dur="2000" fill="hold"/>
                                        <p:tgtEl>
                                          <p:spTgt spid="11"/>
                                        </p:tgtEl>
                                        <p:attrNameLst>
                                          <p:attrName>ppt_w</p:attrName>
                                        </p:attrNameLst>
                                      </p:cBhvr>
                                      <p:tavLst>
                                        <p:tav tm="0" fmla="#ppt_w*sin(2.5*pi*$)">
                                          <p:val>
                                            <p:fltVal val="0"/>
                                          </p:val>
                                        </p:tav>
                                        <p:tav tm="100000">
                                          <p:val>
                                            <p:fltVal val="1"/>
                                          </p:val>
                                        </p:tav>
                                      </p:tavLst>
                                    </p:anim>
                                    <p:anim calcmode="lin" valueType="num">
                                      <p:cBhvr>
                                        <p:cTn id="55" dur="2000" fill="hold"/>
                                        <p:tgtEl>
                                          <p:spTgt spid="11"/>
                                        </p:tgtEl>
                                        <p:attrNameLst>
                                          <p:attrName>ppt_h</p:attrName>
                                        </p:attrNameLst>
                                      </p:cBhvr>
                                      <p:tavLst>
                                        <p:tav tm="0">
                                          <p:val>
                                            <p:strVal val="#ppt_h"/>
                                          </p:val>
                                        </p:tav>
                                        <p:tav tm="100000">
                                          <p:val>
                                            <p:strVal val="#ppt_h"/>
                                          </p:val>
                                        </p:tav>
                                      </p:tavLst>
                                    </p:anim>
                                  </p:childTnLst>
                                </p:cTn>
                              </p:par>
                              <p:par>
                                <p:cTn id="56" presetID="45" presetClass="entr" presetSubtype="0" fill="hold"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2000"/>
                                        <p:tgtEl>
                                          <p:spTgt spid="13"/>
                                        </p:tgtEl>
                                      </p:cBhvr>
                                    </p:animEffect>
                                    <p:anim calcmode="lin" valueType="num">
                                      <p:cBhvr>
                                        <p:cTn id="59" dur="2000" fill="hold"/>
                                        <p:tgtEl>
                                          <p:spTgt spid="13"/>
                                        </p:tgtEl>
                                        <p:attrNameLst>
                                          <p:attrName>ppt_w</p:attrName>
                                        </p:attrNameLst>
                                      </p:cBhvr>
                                      <p:tavLst>
                                        <p:tav tm="0" fmla="#ppt_w*sin(2.5*pi*$)">
                                          <p:val>
                                            <p:fltVal val="0"/>
                                          </p:val>
                                        </p:tav>
                                        <p:tav tm="100000">
                                          <p:val>
                                            <p:fltVal val="1"/>
                                          </p:val>
                                        </p:tav>
                                      </p:tavLst>
                                    </p:anim>
                                    <p:anim calcmode="lin" valueType="num">
                                      <p:cBhvr>
                                        <p:cTn id="60" dur="2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§9.1  </a:t>
            </a:r>
            <a:r>
              <a:rPr lang="zh-CN" altLang="en-US" sz="3200" b="1" dirty="0" smtClean="0">
                <a:solidFill>
                  <a:schemeClr val="tx1"/>
                </a:solidFill>
                <a:latin typeface="Garamond" pitchFamily="18" charset="0"/>
              </a:rPr>
              <a:t>分类数据与列联表</a:t>
            </a:r>
            <a:endParaRPr lang="zh-CN" altLang="en-US" sz="3200" b="1" dirty="0">
              <a:solidFill>
                <a:schemeClr val="tx1"/>
              </a:solidFill>
              <a:latin typeface="Garamond" pitchFamily="18" charset="0"/>
            </a:endParaRPr>
          </a:p>
        </p:txBody>
      </p:sp>
      <p:sp>
        <p:nvSpPr>
          <p:cNvPr id="2" name="副标题 1"/>
          <p:cNvSpPr>
            <a:spLocks noGrp="1"/>
          </p:cNvSpPr>
          <p:nvPr>
            <p:ph type="subTitle" idx="1"/>
          </p:nvPr>
        </p:nvSpPr>
        <p:spPr>
          <a:xfrm>
            <a:off x="899592" y="1484784"/>
            <a:ext cx="7416824" cy="504056"/>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9.1.3  </a:t>
            </a:r>
            <a:r>
              <a:rPr lang="zh-CN" altLang="en-US" sz="3200" dirty="0" smtClean="0">
                <a:solidFill>
                  <a:schemeClr val="tx1"/>
                </a:solidFill>
                <a:latin typeface="+mn-ea"/>
              </a:rPr>
              <a:t>列联表的分布</a:t>
            </a:r>
            <a:endParaRPr lang="zh-CN" altLang="en-US" sz="3200" dirty="0">
              <a:solidFill>
                <a:schemeClr val="tx1"/>
              </a:solidFill>
              <a:latin typeface="+mn-ea"/>
            </a:endParaRPr>
          </a:p>
        </p:txBody>
      </p:sp>
      <p:sp>
        <p:nvSpPr>
          <p:cNvPr id="5" name="副标题 1"/>
          <p:cNvSpPr txBox="1">
            <a:spLocks/>
          </p:cNvSpPr>
          <p:nvPr/>
        </p:nvSpPr>
        <p:spPr>
          <a:xfrm>
            <a:off x="558133" y="2058785"/>
            <a:ext cx="8064896" cy="1300270"/>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dirty="0" smtClean="0">
                <a:solidFill>
                  <a:srgbClr val="FF0000"/>
                </a:solidFill>
              </a:rPr>
              <a:t>列联表</a:t>
            </a:r>
            <a:r>
              <a:rPr lang="zh-CN" altLang="zh-CN" sz="2600" dirty="0">
                <a:solidFill>
                  <a:srgbClr val="FF0000"/>
                </a:solidFill>
              </a:rPr>
              <a:t>的分布</a:t>
            </a:r>
            <a:r>
              <a:rPr lang="zh-CN" altLang="zh-CN" sz="2600" dirty="0">
                <a:solidFill>
                  <a:schemeClr val="tx1"/>
                </a:solidFill>
              </a:rPr>
              <a:t>可以从两方面来看，一个是</a:t>
            </a:r>
            <a:r>
              <a:rPr lang="zh-CN" altLang="zh-CN" sz="2600" dirty="0">
                <a:solidFill>
                  <a:srgbClr val="FF0000"/>
                </a:solidFill>
              </a:rPr>
              <a:t>观察值</a:t>
            </a:r>
            <a:r>
              <a:rPr lang="zh-CN" altLang="zh-CN" sz="2600" dirty="0">
                <a:solidFill>
                  <a:schemeClr val="tx1"/>
                </a:solidFill>
              </a:rPr>
              <a:t>的分布；一个是</a:t>
            </a:r>
            <a:r>
              <a:rPr lang="zh-CN" altLang="zh-CN" sz="2600" dirty="0">
                <a:solidFill>
                  <a:srgbClr val="FF0000"/>
                </a:solidFill>
              </a:rPr>
              <a:t>期望值</a:t>
            </a:r>
            <a:r>
              <a:rPr lang="zh-CN" altLang="zh-CN" sz="2600" dirty="0">
                <a:solidFill>
                  <a:schemeClr val="tx1"/>
                </a:solidFill>
              </a:rPr>
              <a:t>的分布</a:t>
            </a:r>
            <a:r>
              <a:rPr lang="zh-CN" altLang="zh-CN" sz="2600" dirty="0" smtClean="0">
                <a:solidFill>
                  <a:schemeClr val="tx1"/>
                </a:solidFill>
              </a:rPr>
              <a:t>。</a:t>
            </a:r>
            <a:r>
              <a:rPr lang="zh-CN" altLang="zh-CN" sz="2600" dirty="0">
                <a:solidFill>
                  <a:srgbClr val="FF0000"/>
                </a:solidFill>
                <a:latin typeface="+mn-ea"/>
              </a:rPr>
              <a:t>表</a:t>
            </a:r>
            <a:r>
              <a:rPr lang="en-US" altLang="zh-CN" sz="2600" dirty="0">
                <a:solidFill>
                  <a:srgbClr val="FF0000"/>
                </a:solidFill>
                <a:latin typeface="+mn-ea"/>
              </a:rPr>
              <a:t>9-1</a:t>
            </a:r>
            <a:r>
              <a:rPr lang="zh-CN" altLang="zh-CN" sz="2600" dirty="0">
                <a:solidFill>
                  <a:schemeClr val="tx1"/>
                </a:solidFill>
                <a:latin typeface="+mn-ea"/>
              </a:rPr>
              <a:t>就是一个最简单的</a:t>
            </a:r>
            <a:r>
              <a:rPr lang="zh-CN" altLang="zh-CN" sz="2600" dirty="0">
                <a:solidFill>
                  <a:srgbClr val="FF0000"/>
                </a:solidFill>
                <a:latin typeface="+mn-ea"/>
              </a:rPr>
              <a:t>观察</a:t>
            </a:r>
            <a:r>
              <a:rPr lang="zh-CN" altLang="zh-CN" sz="2600" dirty="0" smtClean="0">
                <a:solidFill>
                  <a:srgbClr val="FF0000"/>
                </a:solidFill>
                <a:latin typeface="+mn-ea"/>
              </a:rPr>
              <a:t>值</a:t>
            </a:r>
            <a:r>
              <a:rPr lang="zh-CN" altLang="zh-CN" sz="2600" dirty="0" smtClean="0">
                <a:solidFill>
                  <a:schemeClr val="tx1"/>
                </a:solidFill>
                <a:latin typeface="+mn-ea"/>
              </a:rPr>
              <a:t>的分布</a:t>
            </a:r>
            <a:r>
              <a:rPr lang="zh-CN" altLang="en-US" sz="2600" dirty="0" smtClean="0">
                <a:solidFill>
                  <a:schemeClr val="tx1"/>
                </a:solidFill>
                <a:latin typeface="+mn-ea"/>
              </a:rPr>
              <a:t>。</a:t>
            </a:r>
            <a:endParaRPr lang="zh-CN" altLang="en-US" sz="2600" dirty="0">
              <a:solidFill>
                <a:schemeClr val="tx1"/>
              </a:solidFill>
              <a:latin typeface="+mn-ea"/>
            </a:endParaRPr>
          </a:p>
        </p:txBody>
      </p:sp>
      <p:graphicFrame>
        <p:nvGraphicFramePr>
          <p:cNvPr id="9" name="表格 8"/>
          <p:cNvGraphicFramePr>
            <a:graphicFrameLocks noGrp="1"/>
          </p:cNvGraphicFramePr>
          <p:nvPr>
            <p:extLst>
              <p:ext uri="{D42A27DB-BD31-4B8C-83A1-F6EECF244321}">
                <p14:modId xmlns:p14="http://schemas.microsoft.com/office/powerpoint/2010/main" val="3247587190"/>
              </p:ext>
            </p:extLst>
          </p:nvPr>
        </p:nvGraphicFramePr>
        <p:xfrm>
          <a:off x="1043608" y="3385299"/>
          <a:ext cx="5874087" cy="2369936"/>
        </p:xfrm>
        <a:graphic>
          <a:graphicData uri="http://schemas.openxmlformats.org/drawingml/2006/table">
            <a:tbl>
              <a:tblPr firstRow="1" firstCol="1" lastRow="1" lastCol="1" bandRow="1" bandCol="1">
                <a:tableStyleId>{5C22544A-7EE6-4342-B048-85BDC9FD1C3A}</a:tableStyleId>
              </a:tblPr>
              <a:tblGrid>
                <a:gridCol w="1409592"/>
                <a:gridCol w="3888432"/>
                <a:gridCol w="576063"/>
              </a:tblGrid>
              <a:tr h="483198">
                <a:tc>
                  <a:txBody>
                    <a:bodyPr/>
                    <a:lstStyle/>
                    <a:p>
                      <a:pPr algn="just">
                        <a:lnSpc>
                          <a:spcPct val="150000"/>
                        </a:lnSpc>
                        <a:spcAft>
                          <a:spcPts val="0"/>
                        </a:spcAft>
                      </a:pPr>
                      <a:r>
                        <a:rPr lang="en-US" sz="1600" kern="100" dirty="0">
                          <a:effectLst/>
                          <a:latin typeface="+mn-ea"/>
                          <a:ea typeface="+mn-ea"/>
                        </a:rPr>
                        <a:t> </a:t>
                      </a:r>
                      <a:endParaRPr lang="zh-CN" sz="1200" kern="100" dirty="0">
                        <a:effectLst/>
                        <a:latin typeface="+mn-ea"/>
                        <a:ea typeface="+mn-ea"/>
                      </a:endParaRPr>
                    </a:p>
                  </a:txBody>
                  <a:tcPr marL="68580" marR="68580" marT="0" marB="0">
                    <a:solidFill>
                      <a:srgbClr val="00B050"/>
                    </a:solidFill>
                  </a:tcPr>
                </a:tc>
                <a:tc>
                  <a:txBody>
                    <a:bodyPr/>
                    <a:lstStyle/>
                    <a:p>
                      <a:pPr algn="just">
                        <a:lnSpc>
                          <a:spcPct val="150000"/>
                        </a:lnSpc>
                        <a:spcAft>
                          <a:spcPts val="0"/>
                        </a:spcAft>
                      </a:pPr>
                      <a:r>
                        <a:rPr lang="zh-CN" sz="1600" kern="100" dirty="0">
                          <a:solidFill>
                            <a:schemeClr val="tx1"/>
                          </a:solidFill>
                          <a:effectLst/>
                          <a:latin typeface="+mn-ea"/>
                          <a:ea typeface="+mn-ea"/>
                        </a:rPr>
                        <a:t>一分公司</a:t>
                      </a:r>
                      <a:r>
                        <a:rPr lang="en-US" sz="1600" kern="100" dirty="0">
                          <a:solidFill>
                            <a:schemeClr val="tx1"/>
                          </a:solidFill>
                          <a:effectLst/>
                          <a:latin typeface="+mn-ea"/>
                          <a:ea typeface="+mn-ea"/>
                        </a:rPr>
                        <a:t>  </a:t>
                      </a:r>
                      <a:r>
                        <a:rPr lang="zh-CN" sz="1600" kern="100" dirty="0">
                          <a:solidFill>
                            <a:schemeClr val="tx1"/>
                          </a:solidFill>
                          <a:effectLst/>
                          <a:latin typeface="+mn-ea"/>
                          <a:ea typeface="+mn-ea"/>
                        </a:rPr>
                        <a:t>二分公司</a:t>
                      </a:r>
                      <a:r>
                        <a:rPr lang="en-US" sz="1600" kern="100" dirty="0">
                          <a:solidFill>
                            <a:schemeClr val="tx1"/>
                          </a:solidFill>
                          <a:effectLst/>
                          <a:latin typeface="+mn-ea"/>
                          <a:ea typeface="+mn-ea"/>
                        </a:rPr>
                        <a:t>  </a:t>
                      </a:r>
                      <a:r>
                        <a:rPr lang="zh-CN" sz="1600" kern="100" dirty="0">
                          <a:solidFill>
                            <a:schemeClr val="tx1"/>
                          </a:solidFill>
                          <a:effectLst/>
                          <a:latin typeface="+mn-ea"/>
                          <a:ea typeface="+mn-ea"/>
                        </a:rPr>
                        <a:t>三分公司</a:t>
                      </a:r>
                      <a:r>
                        <a:rPr lang="en-US" sz="1600" kern="100" dirty="0">
                          <a:solidFill>
                            <a:schemeClr val="tx1"/>
                          </a:solidFill>
                          <a:effectLst/>
                          <a:latin typeface="+mn-ea"/>
                          <a:ea typeface="+mn-ea"/>
                        </a:rPr>
                        <a:t>  </a:t>
                      </a:r>
                      <a:r>
                        <a:rPr lang="zh-CN" sz="1600" kern="100" dirty="0">
                          <a:solidFill>
                            <a:schemeClr val="tx1"/>
                          </a:solidFill>
                          <a:effectLst/>
                          <a:latin typeface="+mn-ea"/>
                          <a:ea typeface="+mn-ea"/>
                        </a:rPr>
                        <a:t>四分公司</a:t>
                      </a:r>
                      <a:endParaRPr lang="zh-CN" sz="1200" kern="100" dirty="0">
                        <a:solidFill>
                          <a:schemeClr val="tx1"/>
                        </a:solidFill>
                        <a:effectLst/>
                        <a:latin typeface="+mn-ea"/>
                        <a:ea typeface="+mn-ea"/>
                      </a:endParaRPr>
                    </a:p>
                  </a:txBody>
                  <a:tcPr marL="68580" marR="68580" marT="0" marB="0">
                    <a:solidFill>
                      <a:srgbClr val="00B050"/>
                    </a:solidFill>
                  </a:tcPr>
                </a:tc>
                <a:tc>
                  <a:txBody>
                    <a:bodyPr/>
                    <a:lstStyle/>
                    <a:p>
                      <a:pPr algn="just">
                        <a:lnSpc>
                          <a:spcPct val="150000"/>
                        </a:lnSpc>
                        <a:spcAft>
                          <a:spcPts val="0"/>
                        </a:spcAft>
                      </a:pPr>
                      <a:r>
                        <a:rPr lang="zh-CN" sz="1600" kern="100" dirty="0">
                          <a:effectLst/>
                          <a:latin typeface="+mn-ea"/>
                          <a:ea typeface="+mn-ea"/>
                        </a:rPr>
                        <a:t>合计</a:t>
                      </a:r>
                      <a:endParaRPr lang="zh-CN" sz="1200" kern="100" dirty="0">
                        <a:effectLst/>
                        <a:latin typeface="+mn-ea"/>
                        <a:ea typeface="+mn-ea"/>
                      </a:endParaRPr>
                    </a:p>
                  </a:txBody>
                  <a:tcPr marL="68580" marR="68580" marT="0" marB="0">
                    <a:solidFill>
                      <a:srgbClr val="FF0000"/>
                    </a:solidFill>
                  </a:tcPr>
                </a:tc>
              </a:tr>
              <a:tr h="1403540">
                <a:tc>
                  <a:txBody>
                    <a:bodyPr/>
                    <a:lstStyle/>
                    <a:p>
                      <a:pPr algn="just">
                        <a:lnSpc>
                          <a:spcPct val="150000"/>
                        </a:lnSpc>
                        <a:spcAft>
                          <a:spcPts val="0"/>
                        </a:spcAft>
                      </a:pPr>
                      <a:r>
                        <a:rPr lang="zh-CN" sz="1600" kern="100" dirty="0">
                          <a:solidFill>
                            <a:schemeClr val="tx1"/>
                          </a:solidFill>
                          <a:effectLst/>
                          <a:latin typeface="+mn-ea"/>
                          <a:ea typeface="+mn-ea"/>
                        </a:rPr>
                        <a:t>赞成改革方案</a:t>
                      </a:r>
                      <a:endParaRPr lang="zh-CN" sz="1200" kern="100" dirty="0">
                        <a:solidFill>
                          <a:schemeClr val="tx1"/>
                        </a:solidFill>
                        <a:effectLst/>
                        <a:latin typeface="+mn-ea"/>
                        <a:ea typeface="+mn-ea"/>
                      </a:endParaRPr>
                    </a:p>
                    <a:p>
                      <a:pPr algn="just">
                        <a:lnSpc>
                          <a:spcPct val="150000"/>
                        </a:lnSpc>
                        <a:spcAft>
                          <a:spcPts val="0"/>
                        </a:spcAft>
                      </a:pPr>
                      <a:endParaRPr lang="en-US" altLang="zh-CN" sz="1600" kern="100" dirty="0" smtClean="0">
                        <a:solidFill>
                          <a:schemeClr val="tx1"/>
                        </a:solidFill>
                        <a:effectLst/>
                        <a:latin typeface="+mn-ea"/>
                        <a:ea typeface="+mn-ea"/>
                      </a:endParaRPr>
                    </a:p>
                    <a:p>
                      <a:pPr algn="just">
                        <a:lnSpc>
                          <a:spcPct val="150000"/>
                        </a:lnSpc>
                        <a:spcAft>
                          <a:spcPts val="0"/>
                        </a:spcAft>
                      </a:pPr>
                      <a:r>
                        <a:rPr lang="zh-CN" sz="1600" kern="100" dirty="0" smtClean="0">
                          <a:solidFill>
                            <a:schemeClr val="tx1"/>
                          </a:solidFill>
                          <a:effectLst/>
                          <a:latin typeface="+mn-ea"/>
                          <a:ea typeface="+mn-ea"/>
                        </a:rPr>
                        <a:t>反对</a:t>
                      </a:r>
                      <a:r>
                        <a:rPr lang="zh-CN" sz="1600" kern="100" dirty="0">
                          <a:solidFill>
                            <a:schemeClr val="tx1"/>
                          </a:solidFill>
                          <a:effectLst/>
                          <a:latin typeface="+mn-ea"/>
                          <a:ea typeface="+mn-ea"/>
                        </a:rPr>
                        <a:t>改革方案</a:t>
                      </a:r>
                      <a:endParaRPr lang="zh-CN" sz="1200" kern="100" dirty="0">
                        <a:solidFill>
                          <a:schemeClr val="tx1"/>
                        </a:solidFill>
                        <a:effectLst/>
                        <a:latin typeface="+mn-ea"/>
                        <a:ea typeface="+mn-ea"/>
                      </a:endParaRPr>
                    </a:p>
                  </a:txBody>
                  <a:tcPr marL="68580" marR="68580" marT="0" marB="0">
                    <a:solidFill>
                      <a:schemeClr val="accent5">
                        <a:lumMod val="75000"/>
                      </a:schemeClr>
                    </a:solidFill>
                  </a:tcPr>
                </a:tc>
                <a:tc>
                  <a:txBody>
                    <a:bodyPr/>
                    <a:lstStyle/>
                    <a:p>
                      <a:pPr algn="just">
                        <a:lnSpc>
                          <a:spcPct val="150000"/>
                        </a:lnSpc>
                        <a:spcAft>
                          <a:spcPts val="0"/>
                        </a:spcAft>
                      </a:pPr>
                      <a:r>
                        <a:rPr lang="en-US" sz="1600" kern="100" dirty="0">
                          <a:effectLst/>
                          <a:latin typeface="+mn-ea"/>
                          <a:ea typeface="+mn-ea"/>
                        </a:rPr>
                        <a:t>  </a:t>
                      </a:r>
                      <a:r>
                        <a:rPr lang="en-US" sz="1600" kern="100" dirty="0" smtClean="0">
                          <a:effectLst/>
                          <a:latin typeface="+mn-ea"/>
                          <a:ea typeface="+mn-ea"/>
                        </a:rPr>
                        <a:t>     68             75            57           </a:t>
                      </a:r>
                      <a:r>
                        <a:rPr lang="en-US" sz="1600" kern="100" dirty="0">
                          <a:effectLst/>
                          <a:latin typeface="+mn-ea"/>
                          <a:ea typeface="+mn-ea"/>
                        </a:rPr>
                        <a:t>79  </a:t>
                      </a:r>
                      <a:endParaRPr lang="zh-CN" sz="1200" kern="100" dirty="0">
                        <a:effectLst/>
                        <a:latin typeface="+mn-ea"/>
                        <a:ea typeface="+mn-ea"/>
                      </a:endParaRPr>
                    </a:p>
                    <a:p>
                      <a:pPr algn="just">
                        <a:lnSpc>
                          <a:spcPct val="150000"/>
                        </a:lnSpc>
                        <a:spcAft>
                          <a:spcPts val="0"/>
                        </a:spcAft>
                      </a:pPr>
                      <a:r>
                        <a:rPr lang="en-US" sz="1600" kern="100" dirty="0">
                          <a:effectLst/>
                          <a:latin typeface="+mn-ea"/>
                          <a:ea typeface="+mn-ea"/>
                        </a:rPr>
                        <a:t>  </a:t>
                      </a:r>
                      <a:r>
                        <a:rPr lang="en-US" sz="1600" kern="100" dirty="0" smtClean="0">
                          <a:effectLst/>
                          <a:latin typeface="+mn-ea"/>
                          <a:ea typeface="+mn-ea"/>
                        </a:rPr>
                        <a:t> </a:t>
                      </a:r>
                    </a:p>
                    <a:p>
                      <a:pPr algn="just">
                        <a:lnSpc>
                          <a:spcPct val="150000"/>
                        </a:lnSpc>
                        <a:spcAft>
                          <a:spcPts val="0"/>
                        </a:spcAft>
                      </a:pPr>
                      <a:r>
                        <a:rPr lang="en-US" sz="1600" kern="100" dirty="0" smtClean="0">
                          <a:effectLst/>
                          <a:latin typeface="+mn-ea"/>
                          <a:ea typeface="+mn-ea"/>
                        </a:rPr>
                        <a:t>       32             45             </a:t>
                      </a:r>
                      <a:r>
                        <a:rPr lang="en-US" sz="1600" kern="100" dirty="0">
                          <a:effectLst/>
                          <a:latin typeface="+mn-ea"/>
                          <a:ea typeface="+mn-ea"/>
                        </a:rPr>
                        <a:t>33         </a:t>
                      </a:r>
                      <a:r>
                        <a:rPr lang="en-US" sz="1600" kern="100" dirty="0" smtClean="0">
                          <a:effectLst/>
                          <a:latin typeface="+mn-ea"/>
                          <a:ea typeface="+mn-ea"/>
                        </a:rPr>
                        <a:t> 31</a:t>
                      </a:r>
                      <a:endParaRPr lang="zh-CN" sz="1200" kern="100" dirty="0">
                        <a:effectLst/>
                        <a:latin typeface="+mn-ea"/>
                        <a:ea typeface="+mn-ea"/>
                      </a:endParaRPr>
                    </a:p>
                  </a:txBody>
                  <a:tcPr marL="68580" marR="68580" marT="0" marB="0">
                    <a:solidFill>
                      <a:srgbClr val="FFFF00"/>
                    </a:solidFill>
                  </a:tcPr>
                </a:tc>
                <a:tc>
                  <a:txBody>
                    <a:bodyPr/>
                    <a:lstStyle/>
                    <a:p>
                      <a:pPr algn="just">
                        <a:lnSpc>
                          <a:spcPct val="150000"/>
                        </a:lnSpc>
                        <a:spcAft>
                          <a:spcPts val="0"/>
                        </a:spcAft>
                      </a:pPr>
                      <a:r>
                        <a:rPr lang="en-US" sz="1600" kern="100" dirty="0">
                          <a:effectLst/>
                          <a:latin typeface="+mn-ea"/>
                          <a:ea typeface="+mn-ea"/>
                        </a:rPr>
                        <a:t>279</a:t>
                      </a:r>
                      <a:endParaRPr lang="zh-CN" sz="1200" kern="100" dirty="0">
                        <a:effectLst/>
                        <a:latin typeface="+mn-ea"/>
                        <a:ea typeface="+mn-ea"/>
                      </a:endParaRPr>
                    </a:p>
                    <a:p>
                      <a:pPr algn="just">
                        <a:lnSpc>
                          <a:spcPct val="150000"/>
                        </a:lnSpc>
                        <a:spcAft>
                          <a:spcPts val="0"/>
                        </a:spcAft>
                      </a:pPr>
                      <a:endParaRPr lang="en-US" sz="1600" kern="100" dirty="0" smtClean="0">
                        <a:effectLst/>
                        <a:latin typeface="+mn-ea"/>
                        <a:ea typeface="+mn-ea"/>
                      </a:endParaRPr>
                    </a:p>
                    <a:p>
                      <a:pPr algn="just">
                        <a:lnSpc>
                          <a:spcPct val="150000"/>
                        </a:lnSpc>
                        <a:spcAft>
                          <a:spcPts val="0"/>
                        </a:spcAft>
                      </a:pPr>
                      <a:r>
                        <a:rPr lang="en-US" sz="1600" kern="100" dirty="0" smtClean="0">
                          <a:effectLst/>
                          <a:latin typeface="+mn-ea"/>
                          <a:ea typeface="+mn-ea"/>
                        </a:rPr>
                        <a:t> 141</a:t>
                      </a:r>
                      <a:endParaRPr lang="zh-CN" sz="1200" kern="100" dirty="0">
                        <a:effectLst/>
                        <a:latin typeface="+mn-ea"/>
                        <a:ea typeface="+mn-ea"/>
                      </a:endParaRPr>
                    </a:p>
                  </a:txBody>
                  <a:tcPr marL="68580" marR="68580" marT="0" marB="0">
                    <a:solidFill>
                      <a:srgbClr val="FF0000"/>
                    </a:solidFill>
                  </a:tcPr>
                </a:tc>
              </a:tr>
              <a:tr h="483198">
                <a:tc>
                  <a:txBody>
                    <a:bodyPr/>
                    <a:lstStyle/>
                    <a:p>
                      <a:pPr algn="ctr">
                        <a:lnSpc>
                          <a:spcPct val="150000"/>
                        </a:lnSpc>
                        <a:spcAft>
                          <a:spcPts val="0"/>
                        </a:spcAft>
                      </a:pPr>
                      <a:r>
                        <a:rPr lang="zh-CN" sz="1600" kern="100" dirty="0">
                          <a:solidFill>
                            <a:schemeClr val="tx1"/>
                          </a:solidFill>
                          <a:effectLst/>
                          <a:latin typeface="+mn-ea"/>
                          <a:ea typeface="+mn-ea"/>
                        </a:rPr>
                        <a:t>合计</a:t>
                      </a:r>
                      <a:endParaRPr lang="zh-CN" sz="1200" kern="100" dirty="0">
                        <a:solidFill>
                          <a:schemeClr val="tx1"/>
                        </a:solidFill>
                        <a:effectLst/>
                        <a:latin typeface="+mn-ea"/>
                        <a:ea typeface="+mn-ea"/>
                      </a:endParaRPr>
                    </a:p>
                  </a:txBody>
                  <a:tcPr marL="68580" marR="68580" marT="0" marB="0">
                    <a:solidFill>
                      <a:srgbClr val="7030A0"/>
                    </a:solidFill>
                  </a:tcPr>
                </a:tc>
                <a:tc>
                  <a:txBody>
                    <a:bodyPr/>
                    <a:lstStyle/>
                    <a:p>
                      <a:pPr algn="just">
                        <a:lnSpc>
                          <a:spcPct val="150000"/>
                        </a:lnSpc>
                        <a:spcAft>
                          <a:spcPts val="0"/>
                        </a:spcAft>
                      </a:pPr>
                      <a:r>
                        <a:rPr lang="en-US" sz="1600" kern="100" dirty="0">
                          <a:solidFill>
                            <a:schemeClr val="tx1"/>
                          </a:solidFill>
                          <a:effectLst/>
                          <a:latin typeface="+mn-ea"/>
                          <a:ea typeface="+mn-ea"/>
                        </a:rPr>
                        <a:t>  </a:t>
                      </a:r>
                      <a:r>
                        <a:rPr lang="en-US" sz="1600" kern="100" dirty="0" smtClean="0">
                          <a:solidFill>
                            <a:schemeClr val="tx1"/>
                          </a:solidFill>
                          <a:effectLst/>
                          <a:latin typeface="+mn-ea"/>
                          <a:ea typeface="+mn-ea"/>
                        </a:rPr>
                        <a:t>    100           120            90        </a:t>
                      </a:r>
                      <a:r>
                        <a:rPr lang="en-US" sz="1600" kern="100" dirty="0">
                          <a:solidFill>
                            <a:schemeClr val="tx1"/>
                          </a:solidFill>
                          <a:effectLst/>
                          <a:latin typeface="+mn-ea"/>
                          <a:ea typeface="+mn-ea"/>
                        </a:rPr>
                        <a:t>110</a:t>
                      </a:r>
                      <a:endParaRPr lang="zh-CN" sz="1200" kern="100" dirty="0">
                        <a:solidFill>
                          <a:schemeClr val="tx1"/>
                        </a:solidFill>
                        <a:effectLst/>
                        <a:latin typeface="+mn-ea"/>
                        <a:ea typeface="+mn-ea"/>
                      </a:endParaRPr>
                    </a:p>
                  </a:txBody>
                  <a:tcPr marL="68580" marR="68580" marT="0" marB="0">
                    <a:solidFill>
                      <a:srgbClr val="7030A0"/>
                    </a:solidFill>
                  </a:tcPr>
                </a:tc>
                <a:tc>
                  <a:txBody>
                    <a:bodyPr/>
                    <a:lstStyle/>
                    <a:p>
                      <a:pPr algn="just">
                        <a:lnSpc>
                          <a:spcPct val="150000"/>
                        </a:lnSpc>
                        <a:spcAft>
                          <a:spcPts val="0"/>
                        </a:spcAft>
                      </a:pPr>
                      <a:r>
                        <a:rPr lang="en-US" sz="1600" kern="100" dirty="0" smtClean="0">
                          <a:effectLst/>
                          <a:latin typeface="+mn-ea"/>
                          <a:ea typeface="+mn-ea"/>
                        </a:rPr>
                        <a:t> 420</a:t>
                      </a:r>
                      <a:endParaRPr lang="zh-CN" sz="1200" kern="100" dirty="0">
                        <a:effectLst/>
                        <a:latin typeface="+mn-ea"/>
                        <a:ea typeface="+mn-ea"/>
                      </a:endParaRPr>
                    </a:p>
                  </a:txBody>
                  <a:tcPr marL="68580" marR="68580" marT="0" marB="0">
                    <a:solidFill>
                      <a:srgbClr val="FF0000"/>
                    </a:solidFill>
                  </a:tcPr>
                </a:tc>
              </a:tr>
            </a:tbl>
          </a:graphicData>
        </a:graphic>
      </p:graphicFrame>
      <p:sp>
        <p:nvSpPr>
          <p:cNvPr id="3" name="圆角矩形标注 2"/>
          <p:cNvSpPr/>
          <p:nvPr/>
        </p:nvSpPr>
        <p:spPr>
          <a:xfrm>
            <a:off x="235292" y="4077072"/>
            <a:ext cx="664300" cy="1512168"/>
          </a:xfrm>
          <a:prstGeom prst="wedgeRoundRectCallout">
            <a:avLst>
              <a:gd name="adj1" fmla="val 72306"/>
              <a:gd name="adj2" fmla="val -19754"/>
              <a:gd name="adj3" fmla="val 16667"/>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smtClean="0">
                <a:solidFill>
                  <a:schemeClr val="tx1"/>
                </a:solidFill>
              </a:rPr>
              <a:t>行边缘频数</a:t>
            </a:r>
            <a:endParaRPr lang="zh-CN" altLang="en-US" sz="2000" dirty="0">
              <a:solidFill>
                <a:schemeClr val="tx1"/>
              </a:solidFill>
            </a:endParaRPr>
          </a:p>
        </p:txBody>
      </p:sp>
      <p:sp>
        <p:nvSpPr>
          <p:cNvPr id="10" name="圆角矩形标注 9"/>
          <p:cNvSpPr/>
          <p:nvPr/>
        </p:nvSpPr>
        <p:spPr>
          <a:xfrm>
            <a:off x="2699792" y="5978004"/>
            <a:ext cx="2016224" cy="438072"/>
          </a:xfrm>
          <a:prstGeom prst="wedgeRoundRectCallout">
            <a:avLst>
              <a:gd name="adj1" fmla="val 12707"/>
              <a:gd name="adj2" fmla="val -122079"/>
              <a:gd name="adj3" fmla="val 16667"/>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smtClean="0">
                <a:solidFill>
                  <a:schemeClr val="tx1"/>
                </a:solidFill>
              </a:rPr>
              <a:t>    列边缘频数</a:t>
            </a:r>
            <a:endParaRPr lang="zh-CN" altLang="en-US" sz="2000" dirty="0">
              <a:solidFill>
                <a:schemeClr val="tx1"/>
              </a:solidFill>
            </a:endParaRPr>
          </a:p>
        </p:txBody>
      </p:sp>
      <p:sp>
        <p:nvSpPr>
          <p:cNvPr id="11" name="流程图: 过程 10"/>
          <p:cNvSpPr/>
          <p:nvPr/>
        </p:nvSpPr>
        <p:spPr>
          <a:xfrm>
            <a:off x="7020272" y="3284984"/>
            <a:ext cx="1944216" cy="3350128"/>
          </a:xfrm>
          <a:prstGeom prst="flowChartProcess">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dirty="0">
                <a:solidFill>
                  <a:schemeClr val="tx1"/>
                </a:solidFill>
                <a:latin typeface="+mn-ea"/>
              </a:rPr>
              <a:t>这样，</a:t>
            </a:r>
            <a:r>
              <a:rPr lang="zh-CN" altLang="zh-CN" dirty="0">
                <a:solidFill>
                  <a:srgbClr val="FF0000"/>
                </a:solidFill>
                <a:latin typeface="+mn-ea"/>
              </a:rPr>
              <a:t>列联表所表现的就是在变量</a:t>
            </a:r>
            <a:r>
              <a:rPr lang="en-US" altLang="zh-CN" dirty="0">
                <a:solidFill>
                  <a:srgbClr val="FF0000"/>
                </a:solidFill>
                <a:latin typeface="+mn-ea"/>
              </a:rPr>
              <a:t>X</a:t>
            </a:r>
            <a:r>
              <a:rPr lang="zh-CN" altLang="zh-CN" dirty="0">
                <a:solidFill>
                  <a:srgbClr val="FF0000"/>
                </a:solidFill>
                <a:latin typeface="+mn-ea"/>
              </a:rPr>
              <a:t>条件下变量</a:t>
            </a:r>
            <a:r>
              <a:rPr lang="en-US" altLang="zh-CN" dirty="0">
                <a:solidFill>
                  <a:srgbClr val="FF0000"/>
                </a:solidFill>
                <a:latin typeface="+mn-ea"/>
              </a:rPr>
              <a:t>Y</a:t>
            </a:r>
            <a:r>
              <a:rPr lang="zh-CN" altLang="zh-CN" dirty="0">
                <a:solidFill>
                  <a:srgbClr val="FF0000"/>
                </a:solidFill>
                <a:latin typeface="+mn-ea"/>
              </a:rPr>
              <a:t>的分布，或是在变量</a:t>
            </a:r>
            <a:r>
              <a:rPr lang="en-US" altLang="zh-CN" dirty="0">
                <a:solidFill>
                  <a:srgbClr val="FF0000"/>
                </a:solidFill>
                <a:latin typeface="+mn-ea"/>
              </a:rPr>
              <a:t>Y</a:t>
            </a:r>
            <a:r>
              <a:rPr lang="zh-CN" altLang="zh-CN" dirty="0">
                <a:solidFill>
                  <a:srgbClr val="FF0000"/>
                </a:solidFill>
                <a:latin typeface="+mn-ea"/>
              </a:rPr>
              <a:t>条件下变量</a:t>
            </a:r>
            <a:r>
              <a:rPr lang="en-US" altLang="zh-CN" dirty="0">
                <a:solidFill>
                  <a:srgbClr val="FF0000"/>
                </a:solidFill>
                <a:latin typeface="+mn-ea"/>
              </a:rPr>
              <a:t>X</a:t>
            </a:r>
            <a:r>
              <a:rPr lang="zh-CN" altLang="zh-CN" dirty="0">
                <a:solidFill>
                  <a:srgbClr val="FF0000"/>
                </a:solidFill>
                <a:latin typeface="+mn-ea"/>
              </a:rPr>
              <a:t>的分布</a:t>
            </a:r>
            <a:r>
              <a:rPr lang="zh-CN" altLang="zh-CN" dirty="0">
                <a:solidFill>
                  <a:schemeClr val="tx1"/>
                </a:solidFill>
                <a:latin typeface="+mn-ea"/>
              </a:rPr>
              <a:t>，因此又把列联表中的观察值分布称为条件分布，每个具体的观察值就是条件的频数。</a:t>
            </a:r>
            <a:endParaRPr lang="zh-CN" altLang="en-US" dirty="0">
              <a:solidFill>
                <a:schemeClr val="tx1"/>
              </a:solidFill>
              <a:latin typeface="+mn-ea"/>
            </a:endParaRPr>
          </a:p>
        </p:txBody>
      </p:sp>
      <p:cxnSp>
        <p:nvCxnSpPr>
          <p:cNvPr id="13" name="直接连接符 12"/>
          <p:cNvCxnSpPr/>
          <p:nvPr/>
        </p:nvCxnSpPr>
        <p:spPr>
          <a:xfrm>
            <a:off x="1043608" y="3887259"/>
            <a:ext cx="1368152" cy="1285"/>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043608" y="3888544"/>
            <a:ext cx="0" cy="1141647"/>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043608" y="5030191"/>
            <a:ext cx="1368152" cy="0"/>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411760" y="3888544"/>
            <a:ext cx="0" cy="1071504"/>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555776" y="5301208"/>
            <a:ext cx="3672408" cy="0"/>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555776" y="5762805"/>
            <a:ext cx="3672408" cy="0"/>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555776" y="5301208"/>
            <a:ext cx="0" cy="461597"/>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228184" y="5301207"/>
            <a:ext cx="0" cy="461597"/>
          </a:xfrm>
          <a:prstGeom prst="line">
            <a:avLst/>
          </a:prstGeom>
          <a:ln w="22225">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832217"/>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par>
                                <p:cTn id="15" presetID="22" presetClass="entr" presetSubtype="4"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par>
                                <p:cTn id="18" presetID="22" presetClass="entr" presetSubtype="4"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down)">
                                      <p:cBhvr>
                                        <p:cTn id="20" dur="500"/>
                                        <p:tgtEl>
                                          <p:spTgt spid="14"/>
                                        </p:tgtEl>
                                      </p:cBhvr>
                                    </p:animEffect>
                                  </p:childTnLst>
                                </p:cTn>
                              </p:par>
                              <p:par>
                                <p:cTn id="21" presetID="22" presetClass="entr" presetSubtype="4"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par>
                                <p:cTn id="24" presetID="22" presetClass="entr" presetSubtype="4"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down)">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heel(1)">
                                      <p:cBhvr>
                                        <p:cTn id="31" dur="2000"/>
                                        <p:tgtEl>
                                          <p:spTgt spid="27"/>
                                        </p:tgtEl>
                                      </p:cBhvr>
                                    </p:animEffect>
                                  </p:childTnLst>
                                </p:cTn>
                              </p:par>
                              <p:par>
                                <p:cTn id="32" presetID="21" presetClass="entr" presetSubtype="1"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heel(1)">
                                      <p:cBhvr>
                                        <p:cTn id="34" dur="2000"/>
                                        <p:tgtEl>
                                          <p:spTgt spid="25"/>
                                        </p:tgtEl>
                                      </p:cBhvr>
                                    </p:animEffect>
                                  </p:childTnLst>
                                </p:cTn>
                              </p:par>
                              <p:par>
                                <p:cTn id="35" presetID="21" presetClass="entr" presetSubtype="1"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heel(1)">
                                      <p:cBhvr>
                                        <p:cTn id="37" dur="2000"/>
                                        <p:tgtEl>
                                          <p:spTgt spid="23"/>
                                        </p:tgtEl>
                                      </p:cBhvr>
                                    </p:animEffect>
                                  </p:childTnLst>
                                </p:cTn>
                              </p:par>
                              <p:par>
                                <p:cTn id="38" presetID="21" presetClass="entr" presetSubtype="1" fill="hold"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heel(1)">
                                      <p:cBhvr>
                                        <p:cTn id="40" dur="2000"/>
                                        <p:tgtEl>
                                          <p:spTgt spid="30"/>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heel(1)">
                                      <p:cBhvr>
                                        <p:cTn id="43" dur="2000"/>
                                        <p:tgtEl>
                                          <p:spTgt spid="10"/>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randombar(horizontal)">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§9.1  </a:t>
            </a:r>
            <a:r>
              <a:rPr lang="zh-CN" altLang="en-US" sz="3200" b="1" dirty="0" smtClean="0">
                <a:solidFill>
                  <a:schemeClr val="tx1"/>
                </a:solidFill>
                <a:latin typeface="Garamond" pitchFamily="18" charset="0"/>
              </a:rPr>
              <a:t>分类数据与列联表</a:t>
            </a:r>
            <a:endParaRPr lang="zh-CN" altLang="en-US" sz="3200" b="1" dirty="0">
              <a:solidFill>
                <a:schemeClr val="tx1"/>
              </a:solidFill>
              <a:latin typeface="Garamond" pitchFamily="18" charset="0"/>
            </a:endParaRPr>
          </a:p>
        </p:txBody>
      </p:sp>
      <p:sp>
        <p:nvSpPr>
          <p:cNvPr id="2" name="副标题 1"/>
          <p:cNvSpPr>
            <a:spLocks noGrp="1"/>
          </p:cNvSpPr>
          <p:nvPr>
            <p:ph type="subTitle" idx="1"/>
          </p:nvPr>
        </p:nvSpPr>
        <p:spPr>
          <a:xfrm>
            <a:off x="863588" y="1412776"/>
            <a:ext cx="7416824" cy="432048"/>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9.1.3  </a:t>
            </a:r>
            <a:r>
              <a:rPr lang="zh-CN" altLang="en-US" sz="3200" dirty="0" smtClean="0">
                <a:solidFill>
                  <a:schemeClr val="tx1"/>
                </a:solidFill>
                <a:latin typeface="+mn-ea"/>
              </a:rPr>
              <a:t>列联表的分布</a:t>
            </a:r>
            <a:endParaRPr lang="zh-CN" altLang="en-US" sz="3200" dirty="0">
              <a:solidFill>
                <a:schemeClr val="tx1"/>
              </a:solidFill>
              <a:latin typeface="+mn-ea"/>
            </a:endParaRPr>
          </a:p>
        </p:txBody>
      </p:sp>
      <p:sp>
        <p:nvSpPr>
          <p:cNvPr id="5" name="副标题 1"/>
          <p:cNvSpPr txBox="1">
            <a:spLocks/>
          </p:cNvSpPr>
          <p:nvPr/>
        </p:nvSpPr>
        <p:spPr>
          <a:xfrm>
            <a:off x="555891" y="1916832"/>
            <a:ext cx="8064896" cy="864096"/>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rPr>
              <a:t>            </a:t>
            </a:r>
            <a:r>
              <a:rPr lang="zh-CN" altLang="zh-CN" sz="2600" dirty="0" smtClean="0">
                <a:solidFill>
                  <a:schemeClr val="tx1"/>
                </a:solidFill>
              </a:rPr>
              <a:t>为了</a:t>
            </a:r>
            <a:r>
              <a:rPr lang="zh-CN" altLang="zh-CN" sz="2600" dirty="0">
                <a:solidFill>
                  <a:schemeClr val="tx1"/>
                </a:solidFill>
              </a:rPr>
              <a:t>能在</a:t>
            </a:r>
            <a:r>
              <a:rPr lang="zh-CN" altLang="zh-CN" sz="2600" dirty="0">
                <a:solidFill>
                  <a:srgbClr val="FF0000"/>
                </a:solidFill>
              </a:rPr>
              <a:t>相同的基数上</a:t>
            </a:r>
            <a:r>
              <a:rPr lang="zh-CN" altLang="zh-CN" sz="2600" dirty="0">
                <a:solidFill>
                  <a:schemeClr val="tx1"/>
                </a:solidFill>
              </a:rPr>
              <a:t>比较，使列联表中的数据提供更多的信息，可以计算相应的</a:t>
            </a:r>
            <a:r>
              <a:rPr lang="zh-CN" altLang="zh-CN" sz="2600" dirty="0" smtClean="0">
                <a:solidFill>
                  <a:schemeClr val="tx1"/>
                </a:solidFill>
              </a:rPr>
              <a:t>百分比</a:t>
            </a:r>
            <a:r>
              <a:rPr lang="zh-CN" altLang="en-US" sz="2600" dirty="0" smtClean="0">
                <a:solidFill>
                  <a:schemeClr val="tx1"/>
                </a:solidFill>
              </a:rPr>
              <a:t>。</a:t>
            </a:r>
            <a:endParaRPr lang="zh-CN" altLang="en-US" sz="2600" dirty="0">
              <a:solidFill>
                <a:schemeClr val="tx1"/>
              </a:solidFill>
            </a:endParaRPr>
          </a:p>
        </p:txBody>
      </p:sp>
      <p:sp>
        <p:nvSpPr>
          <p:cNvPr id="7" name="副标题 1"/>
          <p:cNvSpPr txBox="1">
            <a:spLocks/>
          </p:cNvSpPr>
          <p:nvPr/>
        </p:nvSpPr>
        <p:spPr>
          <a:xfrm>
            <a:off x="7236295" y="3955144"/>
            <a:ext cx="1656185" cy="2689851"/>
          </a:xfrm>
          <a:prstGeom prst="rect">
            <a:avLst/>
          </a:prstGeom>
          <a:ln w="25400">
            <a:solidFill>
              <a:srgbClr val="FF0000"/>
            </a:solidFill>
            <a:prstDash val="sysDot"/>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zh-CN" altLang="zh-CN" sz="2200" dirty="0">
                <a:solidFill>
                  <a:schemeClr val="tx1"/>
                </a:solidFill>
              </a:rPr>
              <a:t>仅仅依赖这样的表，还难以展开深人的分析，为此需要</a:t>
            </a:r>
            <a:r>
              <a:rPr lang="zh-CN" altLang="zh-CN" sz="2400" b="1" dirty="0">
                <a:solidFill>
                  <a:srgbClr val="FF0000"/>
                </a:solidFill>
              </a:rPr>
              <a:t>引人期望分布的</a:t>
            </a:r>
            <a:r>
              <a:rPr lang="zh-CN" altLang="zh-CN" sz="2400" b="1" dirty="0" smtClean="0">
                <a:solidFill>
                  <a:srgbClr val="FF0000"/>
                </a:solidFill>
              </a:rPr>
              <a:t>概念</a:t>
            </a:r>
            <a:r>
              <a:rPr lang="zh-CN" altLang="en-US" sz="2400" b="1" dirty="0" smtClean="0">
                <a:solidFill>
                  <a:srgbClr val="FF0000"/>
                </a:solidFill>
              </a:rPr>
              <a:t>。</a:t>
            </a:r>
            <a:endParaRPr lang="zh-CN" altLang="en-US" sz="2400" b="1" dirty="0">
              <a:solidFill>
                <a:srgbClr val="FF0000"/>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3423031526"/>
              </p:ext>
            </p:extLst>
          </p:nvPr>
        </p:nvGraphicFramePr>
        <p:xfrm>
          <a:off x="1547664" y="2852936"/>
          <a:ext cx="5409565" cy="3017520"/>
        </p:xfrm>
        <a:graphic>
          <a:graphicData uri="http://schemas.openxmlformats.org/drawingml/2006/table">
            <a:tbl>
              <a:tblPr firstRow="1" firstCol="1" lastRow="1" lastCol="1" bandRow="1" bandCol="1">
                <a:tableStyleId>{5C22544A-7EE6-4342-B048-85BDC9FD1C3A}</a:tableStyleId>
              </a:tblPr>
              <a:tblGrid>
                <a:gridCol w="1438275"/>
                <a:gridCol w="800100"/>
                <a:gridCol w="914400"/>
                <a:gridCol w="807665"/>
                <a:gridCol w="792088"/>
                <a:gridCol w="657037"/>
              </a:tblGrid>
              <a:tr h="256113">
                <a:tc>
                  <a:txBody>
                    <a:bodyPr/>
                    <a:lstStyle/>
                    <a:p>
                      <a:pPr algn="ctr">
                        <a:lnSpc>
                          <a:spcPct val="150000"/>
                        </a:lnSpc>
                        <a:spcAft>
                          <a:spcPts val="0"/>
                        </a:spcAft>
                      </a:pPr>
                      <a:r>
                        <a:rPr lang="en-US" sz="1200" kern="100" dirty="0">
                          <a:solidFill>
                            <a:schemeClr val="tx1"/>
                          </a:solidFill>
                          <a:effectLst/>
                          <a:latin typeface="+mn-ea"/>
                          <a:ea typeface="+mn-ea"/>
                        </a:rPr>
                        <a:t> </a:t>
                      </a:r>
                      <a:endParaRPr lang="zh-CN" sz="1200" kern="100" dirty="0">
                        <a:solidFill>
                          <a:schemeClr val="tx1"/>
                        </a:solidFill>
                        <a:effectLst/>
                        <a:latin typeface="+mn-ea"/>
                        <a:ea typeface="+mn-ea"/>
                      </a:endParaRPr>
                    </a:p>
                  </a:txBody>
                  <a:tcPr marL="68580" marR="68580" marT="0" marB="0">
                    <a:solidFill>
                      <a:srgbClr val="FFFF00"/>
                    </a:solidFill>
                  </a:tcPr>
                </a:tc>
                <a:tc>
                  <a:txBody>
                    <a:bodyPr/>
                    <a:lstStyle/>
                    <a:p>
                      <a:pPr algn="ctr">
                        <a:lnSpc>
                          <a:spcPct val="150000"/>
                        </a:lnSpc>
                        <a:spcAft>
                          <a:spcPts val="0"/>
                        </a:spcAft>
                      </a:pPr>
                      <a:r>
                        <a:rPr lang="zh-CN" sz="1200" kern="100" dirty="0">
                          <a:solidFill>
                            <a:schemeClr val="tx1"/>
                          </a:solidFill>
                          <a:effectLst/>
                          <a:latin typeface="+mn-ea"/>
                          <a:ea typeface="+mn-ea"/>
                        </a:rPr>
                        <a:t>一分公司</a:t>
                      </a:r>
                    </a:p>
                  </a:txBody>
                  <a:tcPr marL="68580" marR="68580" marT="0" marB="0">
                    <a:solidFill>
                      <a:srgbClr val="FFFF00"/>
                    </a:solidFill>
                  </a:tcPr>
                </a:tc>
                <a:tc>
                  <a:txBody>
                    <a:bodyPr/>
                    <a:lstStyle/>
                    <a:p>
                      <a:pPr algn="ctr">
                        <a:lnSpc>
                          <a:spcPct val="150000"/>
                        </a:lnSpc>
                        <a:spcAft>
                          <a:spcPts val="0"/>
                        </a:spcAft>
                      </a:pPr>
                      <a:r>
                        <a:rPr lang="zh-CN" sz="1200" kern="100" dirty="0">
                          <a:solidFill>
                            <a:schemeClr val="tx1"/>
                          </a:solidFill>
                          <a:effectLst/>
                          <a:latin typeface="+mn-ea"/>
                          <a:ea typeface="+mn-ea"/>
                        </a:rPr>
                        <a:t>二分公司</a:t>
                      </a:r>
                    </a:p>
                  </a:txBody>
                  <a:tcPr marL="68580" marR="68580" marT="0" marB="0">
                    <a:solidFill>
                      <a:srgbClr val="FFFF00"/>
                    </a:solidFill>
                  </a:tcPr>
                </a:tc>
                <a:tc>
                  <a:txBody>
                    <a:bodyPr/>
                    <a:lstStyle/>
                    <a:p>
                      <a:pPr algn="ctr">
                        <a:lnSpc>
                          <a:spcPct val="150000"/>
                        </a:lnSpc>
                        <a:spcAft>
                          <a:spcPts val="0"/>
                        </a:spcAft>
                      </a:pPr>
                      <a:r>
                        <a:rPr lang="zh-CN" sz="1200" kern="100" dirty="0">
                          <a:solidFill>
                            <a:schemeClr val="tx1"/>
                          </a:solidFill>
                          <a:effectLst/>
                          <a:latin typeface="+mn-ea"/>
                          <a:ea typeface="+mn-ea"/>
                        </a:rPr>
                        <a:t>三分公司</a:t>
                      </a:r>
                    </a:p>
                  </a:txBody>
                  <a:tcPr marL="68580" marR="68580" marT="0" marB="0">
                    <a:solidFill>
                      <a:srgbClr val="FFFF00"/>
                    </a:solidFill>
                  </a:tcPr>
                </a:tc>
                <a:tc>
                  <a:txBody>
                    <a:bodyPr/>
                    <a:lstStyle/>
                    <a:p>
                      <a:pPr algn="ctr">
                        <a:lnSpc>
                          <a:spcPct val="150000"/>
                        </a:lnSpc>
                        <a:spcAft>
                          <a:spcPts val="0"/>
                        </a:spcAft>
                      </a:pPr>
                      <a:r>
                        <a:rPr lang="zh-CN" sz="1200" kern="100" dirty="0">
                          <a:solidFill>
                            <a:schemeClr val="tx1"/>
                          </a:solidFill>
                          <a:effectLst/>
                          <a:latin typeface="+mn-ea"/>
                          <a:ea typeface="+mn-ea"/>
                        </a:rPr>
                        <a:t>四分公司</a:t>
                      </a:r>
                    </a:p>
                  </a:txBody>
                  <a:tcPr marL="68580" marR="68580" marT="0" marB="0">
                    <a:solidFill>
                      <a:srgbClr val="FFFF00"/>
                    </a:solidFill>
                  </a:tcPr>
                </a:tc>
                <a:tc>
                  <a:txBody>
                    <a:bodyPr/>
                    <a:lstStyle/>
                    <a:p>
                      <a:pPr algn="ctr">
                        <a:lnSpc>
                          <a:spcPct val="150000"/>
                        </a:lnSpc>
                        <a:spcAft>
                          <a:spcPts val="0"/>
                        </a:spcAft>
                      </a:pPr>
                      <a:r>
                        <a:rPr lang="zh-CN" sz="1200" kern="100" dirty="0">
                          <a:solidFill>
                            <a:schemeClr val="tx1"/>
                          </a:solidFill>
                          <a:effectLst/>
                          <a:latin typeface="+mn-ea"/>
                          <a:ea typeface="+mn-ea"/>
                        </a:rPr>
                        <a:t>合计</a:t>
                      </a:r>
                    </a:p>
                  </a:txBody>
                  <a:tcPr marL="68580" marR="68580" marT="0" marB="0"/>
                </a:tc>
              </a:tr>
              <a:tr h="0">
                <a:tc>
                  <a:txBody>
                    <a:bodyPr/>
                    <a:lstStyle/>
                    <a:p>
                      <a:pPr algn="ctr">
                        <a:lnSpc>
                          <a:spcPct val="150000"/>
                        </a:lnSpc>
                        <a:spcAft>
                          <a:spcPts val="0"/>
                        </a:spcAft>
                      </a:pPr>
                      <a:r>
                        <a:rPr lang="zh-CN" sz="1200" kern="100" dirty="0">
                          <a:solidFill>
                            <a:schemeClr val="tx1"/>
                          </a:solidFill>
                          <a:effectLst/>
                          <a:latin typeface="+mn-ea"/>
                          <a:ea typeface="+mn-ea"/>
                        </a:rPr>
                        <a:t>赞成改革方案（人）</a:t>
                      </a: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txBody>
                  <a:tcPr marL="68580" marR="68580" marT="0" marB="0">
                    <a:solidFill>
                      <a:schemeClr val="accent3">
                        <a:lumMod val="20000"/>
                        <a:lumOff val="80000"/>
                      </a:schemeClr>
                    </a:solidFill>
                  </a:tcPr>
                </a:tc>
                <a:tc>
                  <a:txBody>
                    <a:bodyPr/>
                    <a:lstStyle/>
                    <a:p>
                      <a:pPr algn="ctr">
                        <a:lnSpc>
                          <a:spcPct val="150000"/>
                        </a:lnSpc>
                        <a:spcAft>
                          <a:spcPts val="0"/>
                        </a:spcAft>
                      </a:pPr>
                      <a:r>
                        <a:rPr lang="en-US" sz="1200" kern="100" dirty="0">
                          <a:solidFill>
                            <a:schemeClr val="tx1"/>
                          </a:solidFill>
                          <a:effectLst/>
                          <a:latin typeface="+mn-ea"/>
                          <a:ea typeface="+mn-ea"/>
                        </a:rPr>
                        <a:t>68</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24.4</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68.0</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16.2</a:t>
                      </a:r>
                      <a:endParaRPr lang="zh-CN" sz="1200" kern="100" dirty="0">
                        <a:solidFill>
                          <a:schemeClr val="tx1"/>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75</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26.9</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62.5</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17.9</a:t>
                      </a:r>
                      <a:endParaRPr lang="zh-CN" sz="1200" kern="100" dirty="0">
                        <a:solidFill>
                          <a:schemeClr val="tx1"/>
                        </a:solidFill>
                        <a:effectLst/>
                        <a:latin typeface="+mn-ea"/>
                        <a:ea typeface="+mn-ea"/>
                      </a:endParaRPr>
                    </a:p>
                  </a:txBody>
                  <a:tcPr marL="68580" marR="68580" marT="0" marB="0"/>
                </a:tc>
                <a:tc>
                  <a:txBody>
                    <a:bodyPr/>
                    <a:lstStyle/>
                    <a:p>
                      <a:pPr algn="ctr">
                        <a:lnSpc>
                          <a:spcPct val="150000"/>
                        </a:lnSpc>
                        <a:spcAft>
                          <a:spcPts val="0"/>
                        </a:spcAft>
                      </a:pPr>
                      <a:r>
                        <a:rPr lang="en-US" sz="1200" kern="100">
                          <a:solidFill>
                            <a:schemeClr val="tx1"/>
                          </a:solidFill>
                          <a:effectLst/>
                          <a:latin typeface="+mn-ea"/>
                          <a:ea typeface="+mn-ea"/>
                        </a:rPr>
                        <a:t>57</a:t>
                      </a:r>
                      <a:endParaRPr lang="zh-CN" sz="1200" kern="100">
                        <a:solidFill>
                          <a:schemeClr val="tx1"/>
                        </a:solidFill>
                        <a:effectLst/>
                        <a:latin typeface="+mn-ea"/>
                        <a:ea typeface="+mn-ea"/>
                      </a:endParaRPr>
                    </a:p>
                    <a:p>
                      <a:pPr algn="ctr">
                        <a:lnSpc>
                          <a:spcPct val="150000"/>
                        </a:lnSpc>
                        <a:spcAft>
                          <a:spcPts val="0"/>
                        </a:spcAft>
                      </a:pPr>
                      <a:r>
                        <a:rPr lang="en-US" sz="1200" kern="100">
                          <a:solidFill>
                            <a:schemeClr val="tx1"/>
                          </a:solidFill>
                          <a:effectLst/>
                          <a:latin typeface="+mn-ea"/>
                          <a:ea typeface="+mn-ea"/>
                        </a:rPr>
                        <a:t>20.4</a:t>
                      </a:r>
                      <a:endParaRPr lang="zh-CN" sz="1200" kern="100">
                        <a:solidFill>
                          <a:schemeClr val="tx1"/>
                        </a:solidFill>
                        <a:effectLst/>
                        <a:latin typeface="+mn-ea"/>
                        <a:ea typeface="+mn-ea"/>
                      </a:endParaRPr>
                    </a:p>
                    <a:p>
                      <a:pPr algn="ctr">
                        <a:lnSpc>
                          <a:spcPct val="150000"/>
                        </a:lnSpc>
                        <a:spcAft>
                          <a:spcPts val="0"/>
                        </a:spcAft>
                      </a:pPr>
                      <a:r>
                        <a:rPr lang="en-US" sz="1200" kern="100">
                          <a:solidFill>
                            <a:schemeClr val="tx1"/>
                          </a:solidFill>
                          <a:effectLst/>
                          <a:latin typeface="+mn-ea"/>
                          <a:ea typeface="+mn-ea"/>
                        </a:rPr>
                        <a:t>63.3</a:t>
                      </a:r>
                      <a:endParaRPr lang="zh-CN" sz="1200" kern="100">
                        <a:solidFill>
                          <a:schemeClr val="tx1"/>
                        </a:solidFill>
                        <a:effectLst/>
                        <a:latin typeface="+mn-ea"/>
                        <a:ea typeface="+mn-ea"/>
                      </a:endParaRPr>
                    </a:p>
                    <a:p>
                      <a:pPr algn="ctr">
                        <a:lnSpc>
                          <a:spcPct val="150000"/>
                        </a:lnSpc>
                        <a:spcAft>
                          <a:spcPts val="0"/>
                        </a:spcAft>
                      </a:pPr>
                      <a:r>
                        <a:rPr lang="en-US" sz="1200" kern="100">
                          <a:solidFill>
                            <a:schemeClr val="tx1"/>
                          </a:solidFill>
                          <a:effectLst/>
                          <a:latin typeface="+mn-ea"/>
                          <a:ea typeface="+mn-ea"/>
                        </a:rPr>
                        <a:t>13.6</a:t>
                      </a:r>
                      <a:endParaRPr lang="zh-CN" sz="1200" kern="100">
                        <a:solidFill>
                          <a:schemeClr val="tx1"/>
                        </a:solidFill>
                        <a:effectLst/>
                        <a:latin typeface="+mn-ea"/>
                        <a:ea typeface="+mn-ea"/>
                      </a:endParaRPr>
                    </a:p>
                  </a:txBody>
                  <a:tcPr marL="68580" marR="68580" marT="0" marB="0"/>
                </a:tc>
                <a:tc>
                  <a:txBody>
                    <a:bodyPr/>
                    <a:lstStyle/>
                    <a:p>
                      <a:pPr algn="ctr">
                        <a:lnSpc>
                          <a:spcPct val="150000"/>
                        </a:lnSpc>
                        <a:spcAft>
                          <a:spcPts val="0"/>
                        </a:spcAft>
                      </a:pPr>
                      <a:r>
                        <a:rPr lang="en-US" sz="1200" kern="100">
                          <a:solidFill>
                            <a:schemeClr val="tx1"/>
                          </a:solidFill>
                          <a:effectLst/>
                          <a:latin typeface="+mn-ea"/>
                          <a:ea typeface="+mn-ea"/>
                        </a:rPr>
                        <a:t>79</a:t>
                      </a:r>
                      <a:endParaRPr lang="zh-CN" sz="1200" kern="100">
                        <a:solidFill>
                          <a:schemeClr val="tx1"/>
                        </a:solidFill>
                        <a:effectLst/>
                        <a:latin typeface="+mn-ea"/>
                        <a:ea typeface="+mn-ea"/>
                      </a:endParaRPr>
                    </a:p>
                    <a:p>
                      <a:pPr algn="ctr">
                        <a:lnSpc>
                          <a:spcPct val="150000"/>
                        </a:lnSpc>
                        <a:spcAft>
                          <a:spcPts val="0"/>
                        </a:spcAft>
                      </a:pPr>
                      <a:r>
                        <a:rPr lang="en-US" sz="1200" kern="100">
                          <a:solidFill>
                            <a:schemeClr val="tx1"/>
                          </a:solidFill>
                          <a:effectLst/>
                          <a:latin typeface="+mn-ea"/>
                          <a:ea typeface="+mn-ea"/>
                        </a:rPr>
                        <a:t>28.3</a:t>
                      </a:r>
                      <a:endParaRPr lang="zh-CN" sz="1200" kern="100">
                        <a:solidFill>
                          <a:schemeClr val="tx1"/>
                        </a:solidFill>
                        <a:effectLst/>
                        <a:latin typeface="+mn-ea"/>
                        <a:ea typeface="+mn-ea"/>
                      </a:endParaRPr>
                    </a:p>
                    <a:p>
                      <a:pPr algn="ctr">
                        <a:lnSpc>
                          <a:spcPct val="150000"/>
                        </a:lnSpc>
                        <a:spcAft>
                          <a:spcPts val="0"/>
                        </a:spcAft>
                      </a:pPr>
                      <a:r>
                        <a:rPr lang="en-US" sz="1200" kern="100">
                          <a:solidFill>
                            <a:schemeClr val="tx1"/>
                          </a:solidFill>
                          <a:effectLst/>
                          <a:latin typeface="+mn-ea"/>
                          <a:ea typeface="+mn-ea"/>
                        </a:rPr>
                        <a:t>71.8</a:t>
                      </a:r>
                      <a:endParaRPr lang="zh-CN" sz="1200" kern="100">
                        <a:solidFill>
                          <a:schemeClr val="tx1"/>
                        </a:solidFill>
                        <a:effectLst/>
                        <a:latin typeface="+mn-ea"/>
                        <a:ea typeface="+mn-ea"/>
                      </a:endParaRPr>
                    </a:p>
                    <a:p>
                      <a:pPr algn="ctr">
                        <a:lnSpc>
                          <a:spcPct val="150000"/>
                        </a:lnSpc>
                        <a:spcAft>
                          <a:spcPts val="0"/>
                        </a:spcAft>
                      </a:pPr>
                      <a:r>
                        <a:rPr lang="en-US" sz="1200" kern="100">
                          <a:solidFill>
                            <a:schemeClr val="tx1"/>
                          </a:solidFill>
                          <a:effectLst/>
                          <a:latin typeface="+mn-ea"/>
                          <a:ea typeface="+mn-ea"/>
                        </a:rPr>
                        <a:t>18.8</a:t>
                      </a:r>
                      <a:endParaRPr lang="zh-CN" sz="1200" kern="100">
                        <a:solidFill>
                          <a:schemeClr val="tx1"/>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279</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rgbClr val="FF0000"/>
                          </a:solidFill>
                          <a:effectLst/>
                          <a:latin typeface="+mn-ea"/>
                          <a:ea typeface="+mn-ea"/>
                        </a:rPr>
                        <a:t>66.4</a:t>
                      </a:r>
                      <a:endParaRPr lang="zh-CN" sz="1200" kern="100" dirty="0">
                        <a:solidFill>
                          <a:srgbClr val="FF0000"/>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txBody>
                  <a:tcPr marL="68580" marR="68580" marT="0" marB="0"/>
                </a:tc>
              </a:tr>
              <a:tr h="0">
                <a:tc>
                  <a:txBody>
                    <a:bodyPr/>
                    <a:lstStyle/>
                    <a:p>
                      <a:pPr algn="ctr">
                        <a:lnSpc>
                          <a:spcPct val="150000"/>
                        </a:lnSpc>
                        <a:spcAft>
                          <a:spcPts val="0"/>
                        </a:spcAft>
                      </a:pPr>
                      <a:r>
                        <a:rPr lang="zh-CN" sz="1200" kern="100" dirty="0">
                          <a:solidFill>
                            <a:schemeClr val="tx1"/>
                          </a:solidFill>
                          <a:effectLst/>
                          <a:latin typeface="+mn-ea"/>
                          <a:ea typeface="+mn-ea"/>
                        </a:rPr>
                        <a:t>反对改革方案（人）</a:t>
                      </a: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txBody>
                  <a:tcPr marL="68580" marR="68580" marT="0" marB="0">
                    <a:solidFill>
                      <a:schemeClr val="accent3">
                        <a:lumMod val="20000"/>
                        <a:lumOff val="80000"/>
                      </a:schemeClr>
                    </a:solidFill>
                  </a:tcPr>
                </a:tc>
                <a:tc>
                  <a:txBody>
                    <a:bodyPr/>
                    <a:lstStyle/>
                    <a:p>
                      <a:pPr algn="ctr">
                        <a:lnSpc>
                          <a:spcPct val="150000"/>
                        </a:lnSpc>
                        <a:spcAft>
                          <a:spcPts val="0"/>
                        </a:spcAft>
                      </a:pPr>
                      <a:r>
                        <a:rPr lang="en-US" sz="1200" kern="100">
                          <a:solidFill>
                            <a:schemeClr val="tx1"/>
                          </a:solidFill>
                          <a:effectLst/>
                          <a:latin typeface="+mn-ea"/>
                          <a:ea typeface="+mn-ea"/>
                        </a:rPr>
                        <a:t>32</a:t>
                      </a:r>
                      <a:endParaRPr lang="zh-CN" sz="1200" kern="100">
                        <a:solidFill>
                          <a:schemeClr val="tx1"/>
                        </a:solidFill>
                        <a:effectLst/>
                        <a:latin typeface="+mn-ea"/>
                        <a:ea typeface="+mn-ea"/>
                      </a:endParaRPr>
                    </a:p>
                    <a:p>
                      <a:pPr algn="ctr">
                        <a:lnSpc>
                          <a:spcPct val="150000"/>
                        </a:lnSpc>
                        <a:spcAft>
                          <a:spcPts val="0"/>
                        </a:spcAft>
                      </a:pPr>
                      <a:r>
                        <a:rPr lang="en-US" sz="1200" kern="100">
                          <a:solidFill>
                            <a:schemeClr val="tx1"/>
                          </a:solidFill>
                          <a:effectLst/>
                          <a:latin typeface="+mn-ea"/>
                          <a:ea typeface="+mn-ea"/>
                        </a:rPr>
                        <a:t>22.7</a:t>
                      </a:r>
                      <a:endParaRPr lang="zh-CN" sz="1200" kern="100">
                        <a:solidFill>
                          <a:schemeClr val="tx1"/>
                        </a:solidFill>
                        <a:effectLst/>
                        <a:latin typeface="+mn-ea"/>
                        <a:ea typeface="+mn-ea"/>
                      </a:endParaRPr>
                    </a:p>
                    <a:p>
                      <a:pPr algn="ctr">
                        <a:lnSpc>
                          <a:spcPct val="150000"/>
                        </a:lnSpc>
                        <a:spcAft>
                          <a:spcPts val="0"/>
                        </a:spcAft>
                      </a:pPr>
                      <a:r>
                        <a:rPr lang="en-US" sz="1200" kern="100">
                          <a:solidFill>
                            <a:schemeClr val="tx1"/>
                          </a:solidFill>
                          <a:effectLst/>
                          <a:latin typeface="+mn-ea"/>
                          <a:ea typeface="+mn-ea"/>
                        </a:rPr>
                        <a:t>32.0</a:t>
                      </a:r>
                      <a:endParaRPr lang="zh-CN" sz="1200" kern="100">
                        <a:solidFill>
                          <a:schemeClr val="tx1"/>
                        </a:solidFill>
                        <a:effectLst/>
                        <a:latin typeface="+mn-ea"/>
                        <a:ea typeface="+mn-ea"/>
                      </a:endParaRPr>
                    </a:p>
                    <a:p>
                      <a:pPr algn="ctr">
                        <a:lnSpc>
                          <a:spcPct val="150000"/>
                        </a:lnSpc>
                        <a:spcAft>
                          <a:spcPts val="0"/>
                        </a:spcAft>
                      </a:pPr>
                      <a:r>
                        <a:rPr lang="en-US" sz="1200" kern="100">
                          <a:solidFill>
                            <a:schemeClr val="tx1"/>
                          </a:solidFill>
                          <a:effectLst/>
                          <a:latin typeface="+mn-ea"/>
                          <a:ea typeface="+mn-ea"/>
                        </a:rPr>
                        <a:t>7.6</a:t>
                      </a:r>
                      <a:endParaRPr lang="zh-CN" sz="1200" kern="100">
                        <a:solidFill>
                          <a:schemeClr val="tx1"/>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45</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31.9</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37.5</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10.7</a:t>
                      </a:r>
                      <a:endParaRPr lang="zh-CN" sz="1200" kern="100" dirty="0">
                        <a:solidFill>
                          <a:schemeClr val="tx1"/>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33</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23.4</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36.7</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7.9</a:t>
                      </a:r>
                      <a:endParaRPr lang="zh-CN" sz="1200" kern="100" dirty="0">
                        <a:solidFill>
                          <a:schemeClr val="tx1"/>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31</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22.0</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28.2</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7.4</a:t>
                      </a:r>
                      <a:endParaRPr lang="zh-CN" sz="1200" kern="100" dirty="0">
                        <a:solidFill>
                          <a:schemeClr val="tx1"/>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141</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rgbClr val="FF0000"/>
                          </a:solidFill>
                          <a:effectLst/>
                          <a:latin typeface="+mn-ea"/>
                          <a:ea typeface="+mn-ea"/>
                        </a:rPr>
                        <a:t>33.6</a:t>
                      </a:r>
                      <a:endParaRPr lang="zh-CN" sz="1200" kern="100" dirty="0">
                        <a:solidFill>
                          <a:srgbClr val="FF0000"/>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txBody>
                  <a:tcPr marL="68580" marR="68580" marT="0" marB="0"/>
                </a:tc>
              </a:tr>
              <a:tr h="0">
                <a:tc>
                  <a:txBody>
                    <a:bodyPr/>
                    <a:lstStyle/>
                    <a:p>
                      <a:pPr algn="ctr">
                        <a:lnSpc>
                          <a:spcPct val="150000"/>
                        </a:lnSpc>
                        <a:spcAft>
                          <a:spcPts val="0"/>
                        </a:spcAft>
                      </a:pPr>
                      <a:r>
                        <a:rPr lang="zh-CN" sz="1200" kern="100" dirty="0">
                          <a:solidFill>
                            <a:schemeClr val="tx1"/>
                          </a:solidFill>
                          <a:effectLst/>
                          <a:latin typeface="+mn-ea"/>
                          <a:ea typeface="+mn-ea"/>
                        </a:rPr>
                        <a:t>合计（人）</a:t>
                      </a:r>
                    </a:p>
                    <a:p>
                      <a:pPr algn="ctr">
                        <a:lnSpc>
                          <a:spcPct val="150000"/>
                        </a:lnSpc>
                        <a:spcAft>
                          <a:spcPts val="0"/>
                        </a:spcAft>
                      </a:pPr>
                      <a:r>
                        <a:rPr lang="en-US" sz="1200" kern="100" dirty="0">
                          <a:solidFill>
                            <a:schemeClr val="tx1"/>
                          </a:solidFill>
                          <a:effectLst/>
                          <a:latin typeface="+mn-ea"/>
                          <a:ea typeface="+mn-ea"/>
                        </a:rPr>
                        <a:t>%</a:t>
                      </a:r>
                      <a:endParaRPr lang="zh-CN" sz="1200" kern="100" dirty="0">
                        <a:solidFill>
                          <a:schemeClr val="tx1"/>
                        </a:solidFill>
                        <a:effectLst/>
                        <a:latin typeface="+mn-ea"/>
                        <a:ea typeface="+mn-ea"/>
                      </a:endParaRPr>
                    </a:p>
                  </a:txBody>
                  <a:tcPr marL="68580" marR="68580" marT="0" marB="0">
                    <a:solidFill>
                      <a:schemeClr val="accent3">
                        <a:lumMod val="20000"/>
                        <a:lumOff val="80000"/>
                      </a:schemeClr>
                    </a:solidFill>
                  </a:tcPr>
                </a:tc>
                <a:tc>
                  <a:txBody>
                    <a:bodyPr/>
                    <a:lstStyle/>
                    <a:p>
                      <a:pPr algn="ctr">
                        <a:lnSpc>
                          <a:spcPct val="150000"/>
                        </a:lnSpc>
                        <a:spcAft>
                          <a:spcPts val="0"/>
                        </a:spcAft>
                      </a:pPr>
                      <a:r>
                        <a:rPr lang="en-US" sz="1200" kern="100" dirty="0">
                          <a:solidFill>
                            <a:schemeClr val="tx1"/>
                          </a:solidFill>
                          <a:effectLst/>
                          <a:latin typeface="+mn-ea"/>
                          <a:ea typeface="+mn-ea"/>
                        </a:rPr>
                        <a:t>100</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rgbClr val="FFFF00"/>
                          </a:solidFill>
                          <a:effectLst/>
                          <a:latin typeface="+mn-ea"/>
                          <a:ea typeface="+mn-ea"/>
                        </a:rPr>
                        <a:t>23.8</a:t>
                      </a:r>
                      <a:endParaRPr lang="zh-CN" sz="1200" kern="100" dirty="0">
                        <a:solidFill>
                          <a:srgbClr val="FFFF00"/>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120</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rgbClr val="FFFF00"/>
                          </a:solidFill>
                          <a:effectLst/>
                          <a:latin typeface="+mn-ea"/>
                          <a:ea typeface="+mn-ea"/>
                        </a:rPr>
                        <a:t>28.6</a:t>
                      </a:r>
                      <a:endParaRPr lang="zh-CN" sz="1200" kern="100" dirty="0">
                        <a:solidFill>
                          <a:srgbClr val="FFFF00"/>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90</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rgbClr val="FFFF00"/>
                          </a:solidFill>
                          <a:effectLst/>
                          <a:latin typeface="+mn-ea"/>
                          <a:ea typeface="+mn-ea"/>
                        </a:rPr>
                        <a:t>21.4</a:t>
                      </a:r>
                      <a:endParaRPr lang="zh-CN" sz="1200" kern="100" dirty="0">
                        <a:solidFill>
                          <a:srgbClr val="FFFF00"/>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110</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rgbClr val="FFFF00"/>
                          </a:solidFill>
                          <a:effectLst/>
                          <a:latin typeface="+mn-ea"/>
                          <a:ea typeface="+mn-ea"/>
                        </a:rPr>
                        <a:t>26.2</a:t>
                      </a:r>
                      <a:endParaRPr lang="zh-CN" sz="1200" kern="100" dirty="0">
                        <a:solidFill>
                          <a:srgbClr val="FFFF00"/>
                        </a:solidFill>
                        <a:effectLst/>
                        <a:latin typeface="+mn-ea"/>
                        <a:ea typeface="+mn-ea"/>
                      </a:endParaRPr>
                    </a:p>
                  </a:txBody>
                  <a:tcPr marL="68580" marR="68580" marT="0" marB="0"/>
                </a:tc>
                <a:tc>
                  <a:txBody>
                    <a:bodyPr/>
                    <a:lstStyle/>
                    <a:p>
                      <a:pPr algn="ctr">
                        <a:lnSpc>
                          <a:spcPct val="150000"/>
                        </a:lnSpc>
                        <a:spcAft>
                          <a:spcPts val="0"/>
                        </a:spcAft>
                      </a:pPr>
                      <a:r>
                        <a:rPr lang="en-US" sz="1200" kern="100" dirty="0">
                          <a:solidFill>
                            <a:schemeClr val="tx1"/>
                          </a:solidFill>
                          <a:effectLst/>
                          <a:latin typeface="+mn-ea"/>
                          <a:ea typeface="+mn-ea"/>
                        </a:rPr>
                        <a:t>420</a:t>
                      </a:r>
                      <a:endParaRPr lang="zh-CN" sz="1200" kern="100" dirty="0">
                        <a:solidFill>
                          <a:schemeClr val="tx1"/>
                        </a:solidFill>
                        <a:effectLst/>
                        <a:latin typeface="+mn-ea"/>
                        <a:ea typeface="+mn-ea"/>
                      </a:endParaRPr>
                    </a:p>
                    <a:p>
                      <a:pPr algn="ctr">
                        <a:lnSpc>
                          <a:spcPct val="150000"/>
                        </a:lnSpc>
                        <a:spcAft>
                          <a:spcPts val="0"/>
                        </a:spcAft>
                      </a:pPr>
                      <a:r>
                        <a:rPr lang="en-US" sz="1200" kern="100" dirty="0">
                          <a:solidFill>
                            <a:schemeClr val="tx1"/>
                          </a:solidFill>
                          <a:effectLst/>
                          <a:latin typeface="+mn-ea"/>
                          <a:ea typeface="+mn-ea"/>
                        </a:rPr>
                        <a:t>100.0</a:t>
                      </a:r>
                      <a:endParaRPr lang="zh-CN" sz="1200" kern="100" dirty="0">
                        <a:solidFill>
                          <a:schemeClr val="tx1"/>
                        </a:solidFill>
                        <a:effectLst/>
                        <a:latin typeface="+mn-ea"/>
                        <a:ea typeface="+mn-ea"/>
                      </a:endParaRPr>
                    </a:p>
                  </a:txBody>
                  <a:tcPr marL="68580" marR="68580" marT="0" marB="0"/>
                </a:tc>
              </a:tr>
            </a:tbl>
          </a:graphicData>
        </a:graphic>
      </p:graphicFrame>
      <p:sp>
        <p:nvSpPr>
          <p:cNvPr id="9" name="流程图: 过程 8"/>
          <p:cNvSpPr/>
          <p:nvPr/>
        </p:nvSpPr>
        <p:spPr>
          <a:xfrm>
            <a:off x="255170" y="3080407"/>
            <a:ext cx="1224136" cy="343025"/>
          </a:xfrm>
          <a:prstGeom prst="flowChart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tx1"/>
                </a:solidFill>
              </a:rPr>
              <a:t>条件频数</a:t>
            </a:r>
            <a:endParaRPr lang="zh-CN" altLang="en-US" b="1" dirty="0">
              <a:solidFill>
                <a:schemeClr val="tx1"/>
              </a:solidFill>
            </a:endParaRPr>
          </a:p>
        </p:txBody>
      </p:sp>
      <p:cxnSp>
        <p:nvCxnSpPr>
          <p:cNvPr id="11" name="直接箭头连接符 10"/>
          <p:cNvCxnSpPr/>
          <p:nvPr/>
        </p:nvCxnSpPr>
        <p:spPr>
          <a:xfrm>
            <a:off x="1479306" y="3251919"/>
            <a:ext cx="1724542"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流程图: 过程 11"/>
          <p:cNvSpPr/>
          <p:nvPr/>
        </p:nvSpPr>
        <p:spPr>
          <a:xfrm>
            <a:off x="255170" y="3459718"/>
            <a:ext cx="1224136" cy="343025"/>
          </a:xfrm>
          <a:prstGeom prst="flowChartProcess">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行</a:t>
            </a:r>
            <a:r>
              <a:rPr lang="zh-CN" altLang="en-US" b="1" dirty="0" smtClean="0">
                <a:solidFill>
                  <a:schemeClr val="tx1"/>
                </a:solidFill>
              </a:rPr>
              <a:t>百分数</a:t>
            </a:r>
            <a:endParaRPr lang="zh-CN" altLang="en-US" b="1" dirty="0">
              <a:solidFill>
                <a:schemeClr val="tx1"/>
              </a:solidFill>
            </a:endParaRPr>
          </a:p>
        </p:txBody>
      </p:sp>
      <p:cxnSp>
        <p:nvCxnSpPr>
          <p:cNvPr id="13" name="直接箭头连接符 12"/>
          <p:cNvCxnSpPr>
            <a:stCxn id="12" idx="3"/>
          </p:cNvCxnSpPr>
          <p:nvPr/>
        </p:nvCxnSpPr>
        <p:spPr>
          <a:xfrm flipV="1">
            <a:off x="1479306" y="3459718"/>
            <a:ext cx="1752419" cy="17151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流程图: 过程 14"/>
          <p:cNvSpPr/>
          <p:nvPr/>
        </p:nvSpPr>
        <p:spPr>
          <a:xfrm>
            <a:off x="255170" y="3802743"/>
            <a:ext cx="1224136" cy="343025"/>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rgbClr val="FF0000"/>
                </a:solidFill>
              </a:rPr>
              <a:t>列</a:t>
            </a:r>
            <a:r>
              <a:rPr lang="zh-CN" altLang="en-US" b="1" dirty="0" smtClean="0">
                <a:solidFill>
                  <a:schemeClr val="tx1"/>
                </a:solidFill>
              </a:rPr>
              <a:t>百分数</a:t>
            </a:r>
            <a:endParaRPr lang="zh-CN" altLang="en-US" b="1" dirty="0">
              <a:solidFill>
                <a:schemeClr val="tx1"/>
              </a:solidFill>
            </a:endParaRPr>
          </a:p>
        </p:txBody>
      </p:sp>
      <p:cxnSp>
        <p:nvCxnSpPr>
          <p:cNvPr id="17" name="直接箭头连接符 16"/>
          <p:cNvCxnSpPr/>
          <p:nvPr/>
        </p:nvCxnSpPr>
        <p:spPr>
          <a:xfrm flipV="1">
            <a:off x="1479306" y="3783631"/>
            <a:ext cx="1752419" cy="17151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流程图: 过程 18"/>
          <p:cNvSpPr/>
          <p:nvPr/>
        </p:nvSpPr>
        <p:spPr>
          <a:xfrm>
            <a:off x="255170" y="4147707"/>
            <a:ext cx="1224136" cy="343025"/>
          </a:xfrm>
          <a:prstGeom prst="flowChart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FF0000"/>
                </a:solidFill>
              </a:rPr>
              <a:t>总</a:t>
            </a:r>
            <a:r>
              <a:rPr lang="zh-CN" altLang="en-US" b="1" dirty="0" smtClean="0">
                <a:solidFill>
                  <a:schemeClr val="tx1"/>
                </a:solidFill>
              </a:rPr>
              <a:t>百分数</a:t>
            </a:r>
            <a:endParaRPr lang="zh-CN" altLang="en-US" b="1" dirty="0">
              <a:solidFill>
                <a:schemeClr val="tx1"/>
              </a:solidFill>
            </a:endParaRPr>
          </a:p>
        </p:txBody>
      </p:sp>
      <p:cxnSp>
        <p:nvCxnSpPr>
          <p:cNvPr id="20" name="直接箭头连接符 19"/>
          <p:cNvCxnSpPr/>
          <p:nvPr/>
        </p:nvCxnSpPr>
        <p:spPr>
          <a:xfrm flipV="1">
            <a:off x="1479306" y="4077071"/>
            <a:ext cx="1724542" cy="18852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圆角矩形标注 22"/>
          <p:cNvSpPr/>
          <p:nvPr/>
        </p:nvSpPr>
        <p:spPr>
          <a:xfrm>
            <a:off x="7092280" y="3251919"/>
            <a:ext cx="1800200" cy="479691"/>
          </a:xfrm>
          <a:prstGeom prst="wedgeRoundRectCallout">
            <a:avLst>
              <a:gd name="adj1" fmla="val -65983"/>
              <a:gd name="adj2" fmla="val -5200"/>
              <a:gd name="adj3" fmla="val 16667"/>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tx1"/>
                </a:solidFill>
              </a:rPr>
              <a:t>边缘频数百分比</a:t>
            </a:r>
            <a:r>
              <a:rPr lang="en-US" altLang="zh-CN" dirty="0" smtClean="0">
                <a:solidFill>
                  <a:schemeClr val="tx1"/>
                </a:solidFill>
              </a:rPr>
              <a:t>=279/420</a:t>
            </a:r>
            <a:endParaRPr lang="zh-CN" altLang="en-US" dirty="0">
              <a:solidFill>
                <a:schemeClr val="tx1"/>
              </a:solidFill>
            </a:endParaRPr>
          </a:p>
        </p:txBody>
      </p:sp>
      <p:sp>
        <p:nvSpPr>
          <p:cNvPr id="24" name="圆角矩形标注 23"/>
          <p:cNvSpPr/>
          <p:nvPr/>
        </p:nvSpPr>
        <p:spPr>
          <a:xfrm>
            <a:off x="2483768" y="6165304"/>
            <a:ext cx="1800200" cy="479691"/>
          </a:xfrm>
          <a:prstGeom prst="wedgeRoundRectCallout">
            <a:avLst>
              <a:gd name="adj1" fmla="val -5513"/>
              <a:gd name="adj2" fmla="val -129256"/>
              <a:gd name="adj3" fmla="val 16667"/>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tx1"/>
                </a:solidFill>
              </a:rPr>
              <a:t>边缘频数百分比</a:t>
            </a:r>
            <a:r>
              <a:rPr lang="en-US" altLang="zh-CN" dirty="0" smtClean="0">
                <a:solidFill>
                  <a:schemeClr val="tx1"/>
                </a:solidFill>
              </a:rPr>
              <a:t>=100/420</a:t>
            </a:r>
            <a:endParaRPr lang="zh-CN" altLang="en-US" dirty="0">
              <a:solidFill>
                <a:schemeClr val="tx1"/>
              </a:solidFill>
            </a:endParaRPr>
          </a:p>
        </p:txBody>
      </p:sp>
    </p:spTree>
    <p:extLst>
      <p:ext uri="{BB962C8B-B14F-4D97-AF65-F5344CB8AC3E}">
        <p14:creationId xmlns:p14="http://schemas.microsoft.com/office/powerpoint/2010/main" val="4084832217"/>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par>
                                <p:cTn id="14" presetID="16" presetClass="entr" presetSubtype="21"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par>
                                <p:cTn id="22" presetID="22" presetClass="entr" presetSubtype="4"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circle(in)">
                                      <p:cBhvr>
                                        <p:cTn id="29" dur="2000"/>
                                        <p:tgtEl>
                                          <p:spTgt spid="15"/>
                                        </p:tgtEl>
                                      </p:cBhvr>
                                    </p:animEffect>
                                  </p:childTnLst>
                                </p:cTn>
                              </p:par>
                              <p:par>
                                <p:cTn id="30" presetID="6" presetClass="entr" presetSubtype="16"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circle(in)">
                                      <p:cBhvr>
                                        <p:cTn id="32" dur="20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par>
                                <p:cTn id="38" presetID="14" presetClass="entr" presetSubtype="1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randombar(horizontal)">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randombar(horizontal)">
                                      <p:cBhvr>
                                        <p:cTn id="45" dur="500"/>
                                        <p:tgtEl>
                                          <p:spTgt spid="24"/>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randombar(horizontal)">
                                      <p:cBhvr>
                                        <p:cTn id="48" dur="500"/>
                                        <p:tgtEl>
                                          <p:spTgt spid="23"/>
                                        </p:tgtEl>
                                      </p:cBhvr>
                                    </p:animEffect>
                                  </p:childTnLst>
                                </p:cTn>
                              </p:par>
                            </p:childTnLst>
                          </p:cTn>
                        </p:par>
                      </p:childTnLst>
                    </p:cTn>
                  </p:par>
                  <p:par>
                    <p:cTn id="49" fill="hold">
                      <p:stCondLst>
                        <p:cond delay="indefinite"/>
                      </p:stCondLst>
                      <p:childTnLst>
                        <p:par>
                          <p:cTn id="50" fill="hold">
                            <p:stCondLst>
                              <p:cond delay="0"/>
                            </p:stCondLst>
                            <p:childTnLst>
                              <p:par>
                                <p:cTn id="51" presetID="45" presetClass="entr" presetSubtype="0"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2000"/>
                                        <p:tgtEl>
                                          <p:spTgt spid="7"/>
                                        </p:tgtEl>
                                      </p:cBhvr>
                                    </p:animEffect>
                                    <p:anim calcmode="lin" valueType="num">
                                      <p:cBhvr>
                                        <p:cTn id="54" dur="2000" fill="hold"/>
                                        <p:tgtEl>
                                          <p:spTgt spid="7"/>
                                        </p:tgtEl>
                                        <p:attrNameLst>
                                          <p:attrName>ppt_w</p:attrName>
                                        </p:attrNameLst>
                                      </p:cBhvr>
                                      <p:tavLst>
                                        <p:tav tm="0" fmla="#ppt_w*sin(2.5*pi*$)">
                                          <p:val>
                                            <p:fltVal val="0"/>
                                          </p:val>
                                        </p:tav>
                                        <p:tav tm="100000">
                                          <p:val>
                                            <p:fltVal val="1"/>
                                          </p:val>
                                        </p:tav>
                                      </p:tavLst>
                                    </p:anim>
                                    <p:anim calcmode="lin" valueType="num">
                                      <p:cBhvr>
                                        <p:cTn id="55"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2" grpId="0" animBg="1"/>
      <p:bldP spid="15" grpId="0" animBg="1"/>
      <p:bldP spid="19" grpId="0" animBg="1"/>
      <p:bldP spid="23" grpId="0"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p:cNvSpPr>
            <a:spLocks noGrp="1" noChangeArrowheads="1"/>
          </p:cNvSpPr>
          <p:nvPr>
            <p:ph type="ctrTitle"/>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wrap="none" lIns="0" tIns="46800" rIns="0" bIns="46800" anchor="ctr">
            <a:normAutofit/>
          </a:bodyPr>
          <a:lstStyle/>
          <a:p>
            <a:pPr algn="l"/>
            <a:r>
              <a:rPr lang="en-US" altLang="zh-CN" sz="3200" b="1" dirty="0" smtClean="0">
                <a:solidFill>
                  <a:schemeClr val="tx1"/>
                </a:solidFill>
                <a:latin typeface="Garamond" pitchFamily="18" charset="0"/>
              </a:rPr>
              <a:t>§9.1  </a:t>
            </a:r>
            <a:r>
              <a:rPr lang="zh-CN" altLang="en-US" sz="3200" b="1" dirty="0" smtClean="0">
                <a:solidFill>
                  <a:schemeClr val="tx1"/>
                </a:solidFill>
                <a:latin typeface="Garamond" pitchFamily="18" charset="0"/>
              </a:rPr>
              <a:t>分类数据与列联表</a:t>
            </a:r>
            <a:endParaRPr lang="zh-CN" altLang="en-US" sz="3200" b="1" dirty="0">
              <a:solidFill>
                <a:schemeClr val="tx1"/>
              </a:solidFill>
              <a:latin typeface="Garamond" pitchFamily="18" charset="0"/>
            </a:endParaRPr>
          </a:p>
        </p:txBody>
      </p:sp>
      <p:sp>
        <p:nvSpPr>
          <p:cNvPr id="2" name="副标题 1"/>
          <p:cNvSpPr>
            <a:spLocks noGrp="1"/>
          </p:cNvSpPr>
          <p:nvPr>
            <p:ph type="subTitle" idx="1"/>
          </p:nvPr>
        </p:nvSpPr>
        <p:spPr>
          <a:xfrm>
            <a:off x="971600" y="1700808"/>
            <a:ext cx="7416824" cy="432048"/>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latin typeface="+mn-ea"/>
              </a:rPr>
              <a:t>   9.1.3 </a:t>
            </a:r>
            <a:r>
              <a:rPr lang="zh-CN" altLang="en-US" sz="3200" dirty="0" smtClean="0">
                <a:solidFill>
                  <a:schemeClr val="tx1"/>
                </a:solidFill>
                <a:latin typeface="+mn-ea"/>
              </a:rPr>
              <a:t>列联表的分布</a:t>
            </a:r>
            <a:endParaRPr lang="zh-CN" altLang="en-US" sz="3200" dirty="0">
              <a:solidFill>
                <a:schemeClr val="tx1"/>
              </a:solidFill>
              <a:latin typeface="+mn-ea"/>
            </a:endParaRPr>
          </a:p>
        </p:txBody>
      </p:sp>
      <p:sp>
        <p:nvSpPr>
          <p:cNvPr id="5" name="副标题 1"/>
          <p:cNvSpPr txBox="1">
            <a:spLocks/>
          </p:cNvSpPr>
          <p:nvPr/>
        </p:nvSpPr>
        <p:spPr>
          <a:xfrm>
            <a:off x="539552" y="2238310"/>
            <a:ext cx="3384376" cy="548567"/>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800" dirty="0" smtClean="0">
                <a:solidFill>
                  <a:srgbClr val="FF0000"/>
                </a:solidFill>
                <a:latin typeface="+mn-ea"/>
              </a:rPr>
              <a:t>  </a:t>
            </a:r>
            <a:r>
              <a:rPr lang="zh-CN" altLang="zh-CN" sz="2800" dirty="0" smtClean="0">
                <a:solidFill>
                  <a:srgbClr val="FF0000"/>
                </a:solidFill>
                <a:latin typeface="+mn-ea"/>
              </a:rPr>
              <a:t>什么</a:t>
            </a:r>
            <a:r>
              <a:rPr lang="zh-CN" altLang="zh-CN" sz="2800" dirty="0">
                <a:solidFill>
                  <a:srgbClr val="FF0000"/>
                </a:solidFill>
                <a:latin typeface="+mn-ea"/>
              </a:rPr>
              <a:t>是期望分布呢</a:t>
            </a:r>
            <a:r>
              <a:rPr lang="en-US" altLang="zh-CN" sz="2800" dirty="0">
                <a:solidFill>
                  <a:srgbClr val="FF0000"/>
                </a:solidFill>
                <a:latin typeface="+mn-ea"/>
              </a:rPr>
              <a:t>?</a:t>
            </a:r>
            <a:endParaRPr lang="zh-CN" altLang="en-US" sz="2600" dirty="0">
              <a:solidFill>
                <a:srgbClr val="FF0000"/>
              </a:solidFill>
              <a:latin typeface="+mn-ea"/>
            </a:endParaRPr>
          </a:p>
        </p:txBody>
      </p:sp>
      <p:sp>
        <p:nvSpPr>
          <p:cNvPr id="7" name="副标题 1"/>
          <p:cNvSpPr txBox="1">
            <a:spLocks/>
          </p:cNvSpPr>
          <p:nvPr/>
        </p:nvSpPr>
        <p:spPr>
          <a:xfrm>
            <a:off x="539552" y="2716740"/>
            <a:ext cx="7992888" cy="1655937"/>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我们</a:t>
            </a:r>
            <a:r>
              <a:rPr lang="zh-CN" altLang="zh-CN" sz="2600" dirty="0">
                <a:solidFill>
                  <a:schemeClr val="tx1"/>
                </a:solidFill>
                <a:latin typeface="+mn-ea"/>
              </a:rPr>
              <a:t>已经知道，在全部</a:t>
            </a:r>
            <a:r>
              <a:rPr lang="en-US" altLang="zh-CN" sz="2600" dirty="0">
                <a:solidFill>
                  <a:schemeClr val="tx1"/>
                </a:solidFill>
                <a:latin typeface="+mn-ea"/>
              </a:rPr>
              <a:t>420</a:t>
            </a:r>
            <a:r>
              <a:rPr lang="zh-CN" altLang="zh-CN" sz="2600" dirty="0">
                <a:solidFill>
                  <a:schemeClr val="tx1"/>
                </a:solidFill>
                <a:latin typeface="+mn-ea"/>
              </a:rPr>
              <a:t>个样本中，赞成改革方案的有</a:t>
            </a:r>
            <a:r>
              <a:rPr lang="en-US" altLang="zh-CN" sz="2600" dirty="0">
                <a:solidFill>
                  <a:schemeClr val="tx1"/>
                </a:solidFill>
                <a:latin typeface="+mn-ea"/>
              </a:rPr>
              <a:t>279</a:t>
            </a:r>
            <a:r>
              <a:rPr lang="zh-CN" altLang="zh-CN" sz="2600" dirty="0">
                <a:solidFill>
                  <a:schemeClr val="tx1"/>
                </a:solidFill>
                <a:latin typeface="+mn-ea"/>
              </a:rPr>
              <a:t>人，占总数的</a:t>
            </a:r>
            <a:r>
              <a:rPr lang="en-US" altLang="zh-CN" sz="2600" dirty="0">
                <a:solidFill>
                  <a:schemeClr val="tx1"/>
                </a:solidFill>
                <a:latin typeface="+mn-ea"/>
              </a:rPr>
              <a:t>66.4%</a:t>
            </a:r>
            <a:r>
              <a:rPr lang="zh-CN" altLang="zh-CN" sz="2600" dirty="0">
                <a:solidFill>
                  <a:schemeClr val="tx1"/>
                </a:solidFill>
                <a:latin typeface="+mn-ea"/>
              </a:rPr>
              <a:t>，即从总体上看，有</a:t>
            </a:r>
            <a:r>
              <a:rPr lang="en-US" altLang="zh-CN" sz="2600" dirty="0">
                <a:solidFill>
                  <a:schemeClr val="tx1"/>
                </a:solidFill>
                <a:latin typeface="+mn-ea"/>
              </a:rPr>
              <a:t>2/3</a:t>
            </a:r>
            <a:r>
              <a:rPr lang="zh-CN" altLang="zh-CN" sz="2600" dirty="0">
                <a:solidFill>
                  <a:schemeClr val="tx1"/>
                </a:solidFill>
                <a:latin typeface="+mn-ea"/>
              </a:rPr>
              <a:t>的调查对象对改革方案表示赞同。但我们希望进一步了解各分公司对这项改革方案的看法是否存在着差异。</a:t>
            </a:r>
            <a:endParaRPr lang="zh-CN" altLang="en-US" sz="2600" dirty="0">
              <a:solidFill>
                <a:schemeClr val="tx1"/>
              </a:solidFill>
              <a:latin typeface="+mn-ea"/>
            </a:endParaRPr>
          </a:p>
        </p:txBody>
      </p:sp>
      <p:sp>
        <p:nvSpPr>
          <p:cNvPr id="8" name="副标题 1"/>
          <p:cNvSpPr txBox="1">
            <a:spLocks/>
          </p:cNvSpPr>
          <p:nvPr/>
        </p:nvSpPr>
        <p:spPr>
          <a:xfrm>
            <a:off x="611560" y="4581128"/>
            <a:ext cx="8064896" cy="2276872"/>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en-US" altLang="zh-CN" sz="2600" dirty="0" smtClean="0">
                <a:solidFill>
                  <a:schemeClr val="tx1"/>
                </a:solidFill>
                <a:latin typeface="+mn-ea"/>
              </a:rPr>
              <a:t>       </a:t>
            </a:r>
            <a:r>
              <a:rPr lang="zh-CN" altLang="zh-CN" sz="2600" dirty="0" smtClean="0">
                <a:solidFill>
                  <a:schemeClr val="tx1"/>
                </a:solidFill>
                <a:latin typeface="+mn-ea"/>
              </a:rPr>
              <a:t>从</a:t>
            </a:r>
            <a:r>
              <a:rPr lang="zh-CN" altLang="zh-CN" sz="2600" dirty="0">
                <a:solidFill>
                  <a:schemeClr val="tx1"/>
                </a:solidFill>
                <a:latin typeface="+mn-ea"/>
              </a:rPr>
              <a:t>逻辑上讲，如果各分公司对这项改革方案的看法相同，那么对第一分公司来说，赞成该方案的人数</a:t>
            </a:r>
            <a:r>
              <a:rPr lang="zh-CN" altLang="zh-CN" sz="2800" b="1" dirty="0">
                <a:solidFill>
                  <a:srgbClr val="FF0000"/>
                </a:solidFill>
                <a:latin typeface="+mn-ea"/>
              </a:rPr>
              <a:t>应当</a:t>
            </a:r>
            <a:r>
              <a:rPr lang="zh-CN" altLang="zh-CN" sz="2600" dirty="0">
                <a:solidFill>
                  <a:schemeClr val="tx1"/>
                </a:solidFill>
                <a:latin typeface="+mn-ea"/>
              </a:rPr>
              <a:t>为</a:t>
            </a:r>
            <a:r>
              <a:rPr lang="en-US" altLang="zh-CN" sz="2600" dirty="0">
                <a:solidFill>
                  <a:schemeClr val="tx1"/>
                </a:solidFill>
                <a:latin typeface="+mn-ea"/>
              </a:rPr>
              <a:t>:</a:t>
            </a:r>
            <a:r>
              <a:rPr lang="en-US" altLang="zh-CN" sz="2600" dirty="0">
                <a:solidFill>
                  <a:srgbClr val="FF0000"/>
                </a:solidFill>
                <a:latin typeface="+mn-ea"/>
              </a:rPr>
              <a:t>0. 664</a:t>
            </a:r>
            <a:r>
              <a:rPr lang="zh-CN" altLang="zh-CN" sz="2600" dirty="0">
                <a:solidFill>
                  <a:srgbClr val="FF0000"/>
                </a:solidFill>
                <a:latin typeface="+mn-ea"/>
              </a:rPr>
              <a:t>×</a:t>
            </a:r>
            <a:r>
              <a:rPr lang="en-US" altLang="zh-CN" sz="2600" dirty="0">
                <a:solidFill>
                  <a:srgbClr val="FF0000"/>
                </a:solidFill>
                <a:latin typeface="+mn-ea"/>
              </a:rPr>
              <a:t>100 = 66</a:t>
            </a:r>
            <a:r>
              <a:rPr lang="zh-CN" altLang="zh-CN" sz="2600" dirty="0">
                <a:solidFill>
                  <a:srgbClr val="FF0000"/>
                </a:solidFill>
                <a:latin typeface="+mn-ea"/>
              </a:rPr>
              <a:t>人</a:t>
            </a:r>
            <a:r>
              <a:rPr lang="zh-CN" altLang="zh-CN" sz="2600" dirty="0">
                <a:solidFill>
                  <a:schemeClr val="tx1"/>
                </a:solidFill>
                <a:latin typeface="+mn-ea"/>
              </a:rPr>
              <a:t>，第二分公司赞成的人数</a:t>
            </a:r>
            <a:r>
              <a:rPr lang="zh-CN" altLang="zh-CN" sz="2600" b="1" dirty="0">
                <a:solidFill>
                  <a:srgbClr val="FF0000"/>
                </a:solidFill>
                <a:latin typeface="+mn-ea"/>
              </a:rPr>
              <a:t>应当</a:t>
            </a:r>
            <a:r>
              <a:rPr lang="zh-CN" altLang="zh-CN" sz="2600" dirty="0">
                <a:solidFill>
                  <a:schemeClr val="tx1"/>
                </a:solidFill>
                <a:latin typeface="+mn-ea"/>
              </a:rPr>
              <a:t>为</a:t>
            </a:r>
            <a:r>
              <a:rPr lang="en-US" altLang="zh-CN" sz="2600" dirty="0">
                <a:solidFill>
                  <a:schemeClr val="tx1"/>
                </a:solidFill>
                <a:latin typeface="+mn-ea"/>
              </a:rPr>
              <a:t>:</a:t>
            </a:r>
            <a:r>
              <a:rPr lang="en-US" altLang="zh-CN" sz="2600" dirty="0">
                <a:solidFill>
                  <a:srgbClr val="FF0000"/>
                </a:solidFill>
                <a:latin typeface="+mn-ea"/>
              </a:rPr>
              <a:t>0.664</a:t>
            </a:r>
            <a:r>
              <a:rPr lang="zh-CN" altLang="zh-CN" sz="2600" dirty="0">
                <a:solidFill>
                  <a:srgbClr val="FF0000"/>
                </a:solidFill>
                <a:latin typeface="+mn-ea"/>
              </a:rPr>
              <a:t>×</a:t>
            </a:r>
            <a:r>
              <a:rPr lang="en-US" altLang="zh-CN" sz="2600" dirty="0">
                <a:solidFill>
                  <a:srgbClr val="FF0000"/>
                </a:solidFill>
                <a:latin typeface="+mn-ea"/>
              </a:rPr>
              <a:t>120= 80</a:t>
            </a:r>
            <a:r>
              <a:rPr lang="zh-CN" altLang="zh-CN" sz="2600" dirty="0">
                <a:solidFill>
                  <a:srgbClr val="FF0000"/>
                </a:solidFill>
                <a:latin typeface="+mn-ea"/>
              </a:rPr>
              <a:t>人</a:t>
            </a:r>
            <a:r>
              <a:rPr lang="zh-CN" altLang="zh-CN" sz="2600" dirty="0">
                <a:solidFill>
                  <a:schemeClr val="tx1"/>
                </a:solidFill>
                <a:latin typeface="+mn-ea"/>
              </a:rPr>
              <a:t>，这</a:t>
            </a:r>
            <a:r>
              <a:rPr lang="en-US" altLang="zh-CN" sz="2600" dirty="0">
                <a:solidFill>
                  <a:schemeClr val="tx1"/>
                </a:solidFill>
                <a:latin typeface="+mn-ea"/>
              </a:rPr>
              <a:t>66</a:t>
            </a:r>
            <a:r>
              <a:rPr lang="zh-CN" altLang="zh-CN" sz="2600" dirty="0">
                <a:solidFill>
                  <a:schemeClr val="tx1"/>
                </a:solidFill>
                <a:latin typeface="+mn-ea"/>
              </a:rPr>
              <a:t>人和</a:t>
            </a:r>
            <a:r>
              <a:rPr lang="en-US" altLang="zh-CN" sz="2600" dirty="0">
                <a:solidFill>
                  <a:schemeClr val="tx1"/>
                </a:solidFill>
                <a:latin typeface="+mn-ea"/>
              </a:rPr>
              <a:t>80</a:t>
            </a:r>
            <a:r>
              <a:rPr lang="zh-CN" altLang="zh-CN" sz="2600" dirty="0">
                <a:solidFill>
                  <a:schemeClr val="tx1"/>
                </a:solidFill>
              </a:rPr>
              <a:t>人就是本例中的</a:t>
            </a:r>
            <a:r>
              <a:rPr lang="zh-CN" altLang="zh-CN" sz="2600" dirty="0">
                <a:solidFill>
                  <a:srgbClr val="FF0000"/>
                </a:solidFill>
              </a:rPr>
              <a:t>期望值</a:t>
            </a:r>
            <a:r>
              <a:rPr lang="zh-CN" altLang="zh-CN" sz="2600" dirty="0" smtClean="0">
                <a:solidFill>
                  <a:srgbClr val="FF0000"/>
                </a:solidFill>
              </a:rPr>
              <a:t>。</a:t>
            </a:r>
            <a:r>
              <a:rPr lang="zh-CN" altLang="en-US" sz="2600" dirty="0" smtClean="0">
                <a:solidFill>
                  <a:schemeClr val="tx1"/>
                </a:solidFill>
              </a:rPr>
              <a:t>由此可以计算出期望值的分布。如书本</a:t>
            </a:r>
            <a:r>
              <a:rPr lang="zh-CN" altLang="en-US" sz="2600" dirty="0" smtClean="0">
                <a:solidFill>
                  <a:srgbClr val="FF0000"/>
                </a:solidFill>
                <a:latin typeface="+mn-ea"/>
              </a:rPr>
              <a:t>表</a:t>
            </a:r>
            <a:r>
              <a:rPr lang="en-US" altLang="zh-CN" sz="2600" dirty="0" smtClean="0">
                <a:solidFill>
                  <a:srgbClr val="FF0000"/>
                </a:solidFill>
                <a:latin typeface="+mn-ea"/>
              </a:rPr>
              <a:t>9-3</a:t>
            </a:r>
            <a:r>
              <a:rPr lang="zh-CN" altLang="en-US" sz="2600" dirty="0" smtClean="0">
                <a:solidFill>
                  <a:schemeClr val="tx1"/>
                </a:solidFill>
              </a:rPr>
              <a:t>。</a:t>
            </a:r>
            <a:endParaRPr lang="zh-CN" altLang="en-US" sz="2600" dirty="0">
              <a:solidFill>
                <a:schemeClr val="tx1"/>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3624823174"/>
              </p:ext>
            </p:extLst>
          </p:nvPr>
        </p:nvGraphicFramePr>
        <p:xfrm>
          <a:off x="611560" y="2786876"/>
          <a:ext cx="8280920" cy="3352180"/>
        </p:xfrm>
        <a:graphic>
          <a:graphicData uri="http://schemas.openxmlformats.org/drawingml/2006/table">
            <a:tbl>
              <a:tblPr firstRow="1" firstCol="1" lastRow="1" lastCol="1" bandRow="1" bandCol="1">
                <a:tableStyleId>{5C22544A-7EE6-4342-B048-85BDC9FD1C3A}</a:tableStyleId>
              </a:tblPr>
              <a:tblGrid>
                <a:gridCol w="2378749"/>
                <a:gridCol w="5902171"/>
              </a:tblGrid>
              <a:tr h="426100">
                <a:tc>
                  <a:txBody>
                    <a:bodyPr/>
                    <a:lstStyle/>
                    <a:p>
                      <a:pPr algn="just">
                        <a:lnSpc>
                          <a:spcPct val="150000"/>
                        </a:lnSpc>
                        <a:spcAft>
                          <a:spcPts val="0"/>
                        </a:spcAft>
                      </a:pPr>
                      <a:r>
                        <a:rPr lang="en-US" sz="1400" kern="100" dirty="0">
                          <a:solidFill>
                            <a:schemeClr val="tx1"/>
                          </a:solidFill>
                          <a:effectLst/>
                        </a:rPr>
                        <a:t> </a:t>
                      </a:r>
                      <a:endParaRPr lang="zh-CN" sz="1100" kern="100" dirty="0">
                        <a:solidFill>
                          <a:schemeClr val="tx1"/>
                        </a:solidFill>
                        <a:effectLst/>
                        <a:latin typeface="Times New Roman"/>
                        <a:ea typeface="宋体"/>
                      </a:endParaRPr>
                    </a:p>
                  </a:txBody>
                  <a:tcPr marL="68580" marR="68580" marT="0" marB="0">
                    <a:solidFill>
                      <a:schemeClr val="accent4"/>
                    </a:solidFill>
                  </a:tcPr>
                </a:tc>
                <a:tc>
                  <a:txBody>
                    <a:bodyPr/>
                    <a:lstStyle/>
                    <a:p>
                      <a:pPr algn="just">
                        <a:lnSpc>
                          <a:spcPct val="150000"/>
                        </a:lnSpc>
                        <a:spcAft>
                          <a:spcPts val="0"/>
                        </a:spcAft>
                      </a:pPr>
                      <a:r>
                        <a:rPr lang="en-US" altLang="zh-CN" sz="1400" kern="100" dirty="0" smtClean="0">
                          <a:solidFill>
                            <a:schemeClr val="tx1"/>
                          </a:solidFill>
                          <a:effectLst/>
                        </a:rPr>
                        <a:t>     </a:t>
                      </a:r>
                      <a:r>
                        <a:rPr lang="zh-CN" sz="1400" kern="100" dirty="0" smtClean="0">
                          <a:solidFill>
                            <a:schemeClr val="tx1"/>
                          </a:solidFill>
                          <a:effectLst/>
                        </a:rPr>
                        <a:t>一</a:t>
                      </a:r>
                      <a:r>
                        <a:rPr lang="zh-CN" sz="1400" kern="100" dirty="0">
                          <a:solidFill>
                            <a:schemeClr val="tx1"/>
                          </a:solidFill>
                          <a:effectLst/>
                        </a:rPr>
                        <a:t>分公司</a:t>
                      </a:r>
                      <a:r>
                        <a:rPr lang="en-US" sz="1400" kern="100" dirty="0">
                          <a:solidFill>
                            <a:schemeClr val="tx1"/>
                          </a:solidFill>
                          <a:effectLst/>
                        </a:rPr>
                        <a:t>    </a:t>
                      </a:r>
                      <a:r>
                        <a:rPr lang="en-US" sz="1400" kern="100" dirty="0" smtClean="0">
                          <a:solidFill>
                            <a:schemeClr val="tx1"/>
                          </a:solidFill>
                          <a:effectLst/>
                        </a:rPr>
                        <a:t>            </a:t>
                      </a:r>
                      <a:r>
                        <a:rPr lang="zh-CN" sz="1400" kern="100" dirty="0" smtClean="0">
                          <a:solidFill>
                            <a:schemeClr val="tx1"/>
                          </a:solidFill>
                          <a:effectLst/>
                        </a:rPr>
                        <a:t>二</a:t>
                      </a:r>
                      <a:r>
                        <a:rPr lang="en-US" altLang="zh-CN" sz="1400" kern="100" dirty="0" smtClean="0">
                          <a:solidFill>
                            <a:schemeClr val="tx1"/>
                          </a:solidFill>
                          <a:effectLst/>
                        </a:rPr>
                        <a:t> </a:t>
                      </a:r>
                      <a:r>
                        <a:rPr lang="zh-CN" sz="1400" kern="100" dirty="0" smtClean="0">
                          <a:solidFill>
                            <a:schemeClr val="tx1"/>
                          </a:solidFill>
                          <a:effectLst/>
                        </a:rPr>
                        <a:t>分公司</a:t>
                      </a:r>
                      <a:r>
                        <a:rPr lang="en-US" sz="1400" kern="100" dirty="0" smtClean="0">
                          <a:solidFill>
                            <a:schemeClr val="tx1"/>
                          </a:solidFill>
                          <a:effectLst/>
                        </a:rPr>
                        <a:t>            </a:t>
                      </a:r>
                      <a:r>
                        <a:rPr lang="zh-CN" sz="1400" kern="100" dirty="0" smtClean="0">
                          <a:solidFill>
                            <a:schemeClr val="tx1"/>
                          </a:solidFill>
                          <a:effectLst/>
                        </a:rPr>
                        <a:t>三</a:t>
                      </a:r>
                      <a:r>
                        <a:rPr lang="zh-CN" sz="1400" kern="100" dirty="0">
                          <a:solidFill>
                            <a:schemeClr val="tx1"/>
                          </a:solidFill>
                          <a:effectLst/>
                        </a:rPr>
                        <a:t>分公司</a:t>
                      </a:r>
                      <a:r>
                        <a:rPr lang="en-US" sz="1400" kern="100" dirty="0">
                          <a:solidFill>
                            <a:schemeClr val="tx1"/>
                          </a:solidFill>
                          <a:effectLst/>
                        </a:rPr>
                        <a:t>    </a:t>
                      </a:r>
                      <a:r>
                        <a:rPr lang="en-US" sz="1400" kern="100" dirty="0" smtClean="0">
                          <a:solidFill>
                            <a:schemeClr val="tx1"/>
                          </a:solidFill>
                          <a:effectLst/>
                        </a:rPr>
                        <a:t>             </a:t>
                      </a:r>
                      <a:r>
                        <a:rPr lang="zh-CN" sz="1400" kern="100" dirty="0" smtClean="0">
                          <a:solidFill>
                            <a:schemeClr val="tx1"/>
                          </a:solidFill>
                          <a:effectLst/>
                        </a:rPr>
                        <a:t>四</a:t>
                      </a:r>
                      <a:r>
                        <a:rPr lang="zh-CN" sz="1400" kern="100" dirty="0">
                          <a:solidFill>
                            <a:schemeClr val="tx1"/>
                          </a:solidFill>
                          <a:effectLst/>
                        </a:rPr>
                        <a:t>分公司</a:t>
                      </a:r>
                      <a:endParaRPr lang="zh-CN" sz="1100" kern="100" dirty="0">
                        <a:solidFill>
                          <a:schemeClr val="tx1"/>
                        </a:solidFill>
                        <a:effectLst/>
                        <a:latin typeface="Times New Roman"/>
                        <a:ea typeface="宋体"/>
                      </a:endParaRPr>
                    </a:p>
                  </a:txBody>
                  <a:tcPr marL="68580" marR="68580" marT="0" marB="0">
                    <a:solidFill>
                      <a:schemeClr val="accent4"/>
                    </a:solidFill>
                  </a:tcPr>
                </a:tc>
              </a:tr>
              <a:tr h="2767103">
                <a:tc>
                  <a:txBody>
                    <a:bodyPr/>
                    <a:lstStyle/>
                    <a:p>
                      <a:pPr algn="ctr">
                        <a:lnSpc>
                          <a:spcPct val="150000"/>
                        </a:lnSpc>
                        <a:spcAft>
                          <a:spcPts val="0"/>
                        </a:spcAft>
                      </a:pPr>
                      <a:r>
                        <a:rPr lang="zh-CN" sz="1400" kern="100" dirty="0">
                          <a:solidFill>
                            <a:schemeClr val="tx1"/>
                          </a:solidFill>
                          <a:effectLst/>
                        </a:rPr>
                        <a:t>赞成改革方案</a:t>
                      </a:r>
                      <a:endParaRPr lang="zh-CN" sz="1100" kern="100" dirty="0">
                        <a:solidFill>
                          <a:schemeClr val="tx1"/>
                        </a:solidFill>
                        <a:effectLst/>
                      </a:endParaRPr>
                    </a:p>
                    <a:p>
                      <a:pPr algn="ctr">
                        <a:lnSpc>
                          <a:spcPct val="150000"/>
                        </a:lnSpc>
                        <a:spcAft>
                          <a:spcPts val="0"/>
                        </a:spcAft>
                      </a:pPr>
                      <a:endParaRPr lang="en-US" altLang="zh-CN" sz="1400" kern="100" dirty="0" smtClean="0">
                        <a:solidFill>
                          <a:schemeClr val="tx1"/>
                        </a:solidFill>
                        <a:effectLst/>
                      </a:endParaRPr>
                    </a:p>
                    <a:p>
                      <a:pPr algn="ctr">
                        <a:lnSpc>
                          <a:spcPct val="150000"/>
                        </a:lnSpc>
                        <a:spcAft>
                          <a:spcPts val="0"/>
                        </a:spcAft>
                      </a:pPr>
                      <a:r>
                        <a:rPr lang="zh-CN" sz="1800" kern="100" dirty="0" smtClean="0">
                          <a:solidFill>
                            <a:srgbClr val="FF0000"/>
                          </a:solidFill>
                          <a:effectLst/>
                        </a:rPr>
                        <a:t>期望值</a:t>
                      </a:r>
                      <a:endParaRPr lang="zh-CN" sz="1400" kern="100" dirty="0">
                        <a:solidFill>
                          <a:srgbClr val="FF0000"/>
                        </a:solidFill>
                        <a:effectLst/>
                      </a:endParaRPr>
                    </a:p>
                    <a:p>
                      <a:pPr algn="ctr">
                        <a:lnSpc>
                          <a:spcPct val="150000"/>
                        </a:lnSpc>
                        <a:spcAft>
                          <a:spcPts val="0"/>
                        </a:spcAft>
                      </a:pPr>
                      <a:r>
                        <a:rPr lang="en-US" sz="1400" kern="100" dirty="0">
                          <a:solidFill>
                            <a:schemeClr val="tx1"/>
                          </a:solidFill>
                          <a:effectLst/>
                        </a:rPr>
                        <a:t> </a:t>
                      </a:r>
                      <a:endParaRPr lang="zh-CN" sz="1100" kern="100" dirty="0">
                        <a:solidFill>
                          <a:schemeClr val="tx1"/>
                        </a:solidFill>
                        <a:effectLst/>
                      </a:endParaRPr>
                    </a:p>
                    <a:p>
                      <a:pPr algn="ctr">
                        <a:lnSpc>
                          <a:spcPct val="150000"/>
                        </a:lnSpc>
                        <a:spcAft>
                          <a:spcPts val="0"/>
                        </a:spcAft>
                      </a:pPr>
                      <a:endParaRPr lang="en-US" sz="1400" kern="100" dirty="0" smtClean="0">
                        <a:solidFill>
                          <a:schemeClr val="tx1"/>
                        </a:solidFill>
                        <a:effectLst/>
                      </a:endParaRPr>
                    </a:p>
                    <a:p>
                      <a:pPr algn="ctr">
                        <a:lnSpc>
                          <a:spcPct val="150000"/>
                        </a:lnSpc>
                        <a:spcAft>
                          <a:spcPts val="0"/>
                        </a:spcAft>
                      </a:pPr>
                      <a:r>
                        <a:rPr lang="en-US" sz="1400" kern="100" dirty="0">
                          <a:solidFill>
                            <a:schemeClr val="tx1"/>
                          </a:solidFill>
                          <a:effectLst/>
                        </a:rPr>
                        <a:t> </a:t>
                      </a:r>
                      <a:r>
                        <a:rPr lang="zh-CN" sz="1400" kern="100" dirty="0" smtClean="0">
                          <a:solidFill>
                            <a:schemeClr val="tx1"/>
                          </a:solidFill>
                          <a:effectLst/>
                        </a:rPr>
                        <a:t>反对</a:t>
                      </a:r>
                      <a:r>
                        <a:rPr lang="zh-CN" sz="1400" kern="100" dirty="0">
                          <a:solidFill>
                            <a:schemeClr val="tx1"/>
                          </a:solidFill>
                          <a:effectLst/>
                        </a:rPr>
                        <a:t>改革方案</a:t>
                      </a:r>
                      <a:endParaRPr lang="zh-CN" sz="1100" kern="100" dirty="0">
                        <a:solidFill>
                          <a:schemeClr val="tx1"/>
                        </a:solidFill>
                        <a:effectLst/>
                      </a:endParaRPr>
                    </a:p>
                    <a:p>
                      <a:pPr algn="ctr">
                        <a:lnSpc>
                          <a:spcPct val="150000"/>
                        </a:lnSpc>
                        <a:spcAft>
                          <a:spcPts val="0"/>
                        </a:spcAft>
                      </a:pPr>
                      <a:endParaRPr lang="en-US" altLang="zh-CN" sz="1400" kern="100" dirty="0" smtClean="0">
                        <a:solidFill>
                          <a:schemeClr val="tx1"/>
                        </a:solidFill>
                        <a:effectLst/>
                      </a:endParaRPr>
                    </a:p>
                    <a:p>
                      <a:pPr algn="ctr">
                        <a:lnSpc>
                          <a:spcPct val="150000"/>
                        </a:lnSpc>
                        <a:spcAft>
                          <a:spcPts val="0"/>
                        </a:spcAft>
                      </a:pPr>
                      <a:r>
                        <a:rPr lang="zh-CN" sz="1800" kern="100" dirty="0" smtClean="0">
                          <a:solidFill>
                            <a:srgbClr val="FF0000"/>
                          </a:solidFill>
                          <a:effectLst/>
                        </a:rPr>
                        <a:t>期望值</a:t>
                      </a:r>
                      <a:endParaRPr lang="zh-CN" sz="1400" kern="100" dirty="0">
                        <a:solidFill>
                          <a:srgbClr val="FF0000"/>
                        </a:solidFill>
                        <a:effectLst/>
                        <a:latin typeface="Times New Roman"/>
                        <a:ea typeface="宋体"/>
                      </a:endParaRPr>
                    </a:p>
                  </a:txBody>
                  <a:tcPr marL="68580" marR="68580" marT="0" marB="0">
                    <a:solidFill>
                      <a:schemeClr val="accent1">
                        <a:lumMod val="40000"/>
                        <a:lumOff val="60000"/>
                      </a:schemeClr>
                    </a:solidFill>
                  </a:tcPr>
                </a:tc>
                <a:tc>
                  <a:txBody>
                    <a:bodyPr/>
                    <a:lstStyle/>
                    <a:p>
                      <a:pPr algn="just">
                        <a:lnSpc>
                          <a:spcPct val="150000"/>
                        </a:lnSpc>
                        <a:spcAft>
                          <a:spcPts val="0"/>
                        </a:spcAft>
                      </a:pPr>
                      <a:r>
                        <a:rPr lang="en-US" sz="1400" kern="100" dirty="0" smtClean="0">
                          <a:solidFill>
                            <a:schemeClr val="tx1"/>
                          </a:solidFill>
                          <a:effectLst/>
                        </a:rPr>
                        <a:t>       0.664                          0.664                    </a:t>
                      </a:r>
                      <a:r>
                        <a:rPr lang="en-US" sz="1400" kern="100" dirty="0">
                          <a:solidFill>
                            <a:schemeClr val="tx1"/>
                          </a:solidFill>
                          <a:effectLst/>
                        </a:rPr>
                        <a:t>0.664      </a:t>
                      </a:r>
                      <a:r>
                        <a:rPr lang="en-US" sz="1400" kern="100" dirty="0" smtClean="0">
                          <a:solidFill>
                            <a:schemeClr val="tx1"/>
                          </a:solidFill>
                          <a:effectLst/>
                        </a:rPr>
                        <a:t>                </a:t>
                      </a:r>
                      <a:r>
                        <a:rPr lang="en-US" sz="1400" kern="100" dirty="0">
                          <a:solidFill>
                            <a:schemeClr val="tx1"/>
                          </a:solidFill>
                          <a:effectLst/>
                        </a:rPr>
                        <a:t>0.664</a:t>
                      </a:r>
                      <a:endParaRPr lang="zh-CN" sz="1100" kern="100" dirty="0">
                        <a:solidFill>
                          <a:schemeClr val="tx1"/>
                        </a:solidFill>
                        <a:effectLst/>
                      </a:endParaRPr>
                    </a:p>
                    <a:p>
                      <a:pPr algn="just">
                        <a:lnSpc>
                          <a:spcPct val="150000"/>
                        </a:lnSpc>
                        <a:spcAft>
                          <a:spcPts val="0"/>
                        </a:spcAft>
                      </a:pPr>
                      <a:endParaRPr lang="en-US" altLang="zh-CN" sz="1400" u="sng" kern="100" dirty="0" smtClean="0">
                        <a:solidFill>
                          <a:schemeClr val="tx1"/>
                        </a:solidFill>
                        <a:effectLst/>
                      </a:endParaRPr>
                    </a:p>
                    <a:p>
                      <a:pPr algn="just">
                        <a:lnSpc>
                          <a:spcPct val="150000"/>
                        </a:lnSpc>
                        <a:spcAft>
                          <a:spcPts val="0"/>
                        </a:spcAft>
                      </a:pPr>
                      <a:r>
                        <a:rPr lang="en-US" altLang="zh-CN" sz="1400" u="sng" kern="100" dirty="0" smtClean="0">
                          <a:solidFill>
                            <a:schemeClr val="tx1"/>
                          </a:solidFill>
                          <a:effectLst/>
                        </a:rPr>
                        <a:t>     </a:t>
                      </a:r>
                      <a:r>
                        <a:rPr lang="zh-CN" sz="1400" u="sng" kern="100" dirty="0" smtClean="0">
                          <a:solidFill>
                            <a:schemeClr val="tx1"/>
                          </a:solidFill>
                          <a:effectLst/>
                        </a:rPr>
                        <a:t>×</a:t>
                      </a:r>
                      <a:r>
                        <a:rPr lang="en-US" sz="1400" u="sng" kern="100" dirty="0" smtClean="0">
                          <a:solidFill>
                            <a:schemeClr val="tx1"/>
                          </a:solidFill>
                          <a:effectLst/>
                        </a:rPr>
                        <a:t> </a:t>
                      </a:r>
                      <a:r>
                        <a:rPr lang="en-US" sz="1400" u="sng" kern="100" dirty="0">
                          <a:solidFill>
                            <a:schemeClr val="tx1"/>
                          </a:solidFill>
                          <a:effectLst/>
                        </a:rPr>
                        <a:t>100</a:t>
                      </a:r>
                      <a:r>
                        <a:rPr lang="en-US" sz="1400" kern="100" dirty="0">
                          <a:solidFill>
                            <a:schemeClr val="tx1"/>
                          </a:solidFill>
                          <a:effectLst/>
                        </a:rPr>
                        <a:t>   </a:t>
                      </a:r>
                      <a:r>
                        <a:rPr lang="en-US" sz="1400" kern="100" dirty="0" smtClean="0">
                          <a:solidFill>
                            <a:schemeClr val="tx1"/>
                          </a:solidFill>
                          <a:effectLst/>
                        </a:rPr>
                        <a:t>                         </a:t>
                      </a:r>
                      <a:r>
                        <a:rPr lang="en-US" sz="1400" u="sng" kern="100" dirty="0" smtClean="0">
                          <a:solidFill>
                            <a:schemeClr val="tx1"/>
                          </a:solidFill>
                          <a:effectLst/>
                        </a:rPr>
                        <a:t> </a:t>
                      </a:r>
                      <a:r>
                        <a:rPr lang="zh-CN" sz="1400" u="sng" kern="100" dirty="0">
                          <a:solidFill>
                            <a:schemeClr val="tx1"/>
                          </a:solidFill>
                          <a:effectLst/>
                        </a:rPr>
                        <a:t>×</a:t>
                      </a:r>
                      <a:r>
                        <a:rPr lang="en-US" sz="1400" u="sng" kern="100" dirty="0">
                          <a:solidFill>
                            <a:schemeClr val="tx1"/>
                          </a:solidFill>
                          <a:effectLst/>
                        </a:rPr>
                        <a:t> 120</a:t>
                      </a:r>
                      <a:r>
                        <a:rPr lang="en-US" sz="1400" kern="100" dirty="0">
                          <a:solidFill>
                            <a:schemeClr val="tx1"/>
                          </a:solidFill>
                          <a:effectLst/>
                        </a:rPr>
                        <a:t>   </a:t>
                      </a:r>
                      <a:r>
                        <a:rPr lang="en-US" sz="1400" kern="100" dirty="0" smtClean="0">
                          <a:solidFill>
                            <a:schemeClr val="tx1"/>
                          </a:solidFill>
                          <a:effectLst/>
                        </a:rPr>
                        <a:t>                </a:t>
                      </a:r>
                      <a:r>
                        <a:rPr lang="zh-CN" sz="1400" u="sng" kern="100" dirty="0">
                          <a:solidFill>
                            <a:schemeClr val="tx1"/>
                          </a:solidFill>
                          <a:effectLst/>
                        </a:rPr>
                        <a:t>×</a:t>
                      </a:r>
                      <a:r>
                        <a:rPr lang="en-US" sz="1400" u="sng" kern="100" dirty="0">
                          <a:solidFill>
                            <a:schemeClr val="tx1"/>
                          </a:solidFill>
                          <a:effectLst/>
                        </a:rPr>
                        <a:t> 90</a:t>
                      </a:r>
                      <a:r>
                        <a:rPr lang="en-US" sz="1400" kern="100" dirty="0">
                          <a:solidFill>
                            <a:schemeClr val="tx1"/>
                          </a:solidFill>
                          <a:effectLst/>
                        </a:rPr>
                        <a:t>      </a:t>
                      </a:r>
                      <a:r>
                        <a:rPr lang="en-US" sz="1400" kern="100" dirty="0" smtClean="0">
                          <a:solidFill>
                            <a:schemeClr val="tx1"/>
                          </a:solidFill>
                          <a:effectLst/>
                        </a:rPr>
                        <a:t>               </a:t>
                      </a:r>
                      <a:r>
                        <a:rPr lang="zh-CN" sz="1400" u="sng" kern="100" dirty="0">
                          <a:solidFill>
                            <a:schemeClr val="tx1"/>
                          </a:solidFill>
                          <a:effectLst/>
                        </a:rPr>
                        <a:t>×</a:t>
                      </a:r>
                      <a:r>
                        <a:rPr lang="en-US" sz="1400" u="sng" kern="100" dirty="0">
                          <a:solidFill>
                            <a:schemeClr val="tx1"/>
                          </a:solidFill>
                          <a:effectLst/>
                        </a:rPr>
                        <a:t> 110</a:t>
                      </a:r>
                      <a:endParaRPr lang="zh-CN" sz="1100" kern="100" dirty="0">
                        <a:solidFill>
                          <a:schemeClr val="tx1"/>
                        </a:solidFill>
                        <a:effectLst/>
                      </a:endParaRPr>
                    </a:p>
                    <a:p>
                      <a:pPr algn="just">
                        <a:lnSpc>
                          <a:spcPct val="150000"/>
                        </a:lnSpc>
                        <a:spcAft>
                          <a:spcPts val="0"/>
                        </a:spcAft>
                      </a:pPr>
                      <a:r>
                        <a:rPr lang="en-US" sz="1400" b="1" kern="100" dirty="0">
                          <a:solidFill>
                            <a:srgbClr val="FF0000"/>
                          </a:solidFill>
                          <a:effectLst/>
                          <a:latin typeface="+mn-ea"/>
                          <a:ea typeface="+mn-ea"/>
                        </a:rPr>
                        <a:t> </a:t>
                      </a:r>
                      <a:r>
                        <a:rPr lang="en-US" sz="1400" b="1" kern="100" dirty="0" smtClean="0">
                          <a:solidFill>
                            <a:srgbClr val="FF0000"/>
                          </a:solidFill>
                          <a:effectLst/>
                          <a:latin typeface="+mn-ea"/>
                          <a:ea typeface="+mn-ea"/>
                        </a:rPr>
                        <a:t>       </a:t>
                      </a:r>
                      <a:r>
                        <a:rPr lang="en-US" sz="1400" b="1" kern="100" dirty="0">
                          <a:solidFill>
                            <a:srgbClr val="FF0000"/>
                          </a:solidFill>
                          <a:effectLst/>
                          <a:latin typeface="+mn-ea"/>
                          <a:ea typeface="+mn-ea"/>
                        </a:rPr>
                        <a:t>66        </a:t>
                      </a:r>
                      <a:r>
                        <a:rPr lang="en-US" sz="1400" b="1" kern="100" dirty="0" smtClean="0">
                          <a:solidFill>
                            <a:srgbClr val="FF0000"/>
                          </a:solidFill>
                          <a:effectLst/>
                          <a:latin typeface="+mn-ea"/>
                          <a:ea typeface="+mn-ea"/>
                        </a:rPr>
                        <a:t>                  </a:t>
                      </a:r>
                      <a:r>
                        <a:rPr lang="en-US" sz="1400" b="1" kern="100" dirty="0">
                          <a:solidFill>
                            <a:srgbClr val="FF0000"/>
                          </a:solidFill>
                          <a:effectLst/>
                          <a:latin typeface="+mn-ea"/>
                          <a:ea typeface="+mn-ea"/>
                        </a:rPr>
                        <a:t>80       </a:t>
                      </a:r>
                      <a:r>
                        <a:rPr lang="en-US" sz="1400" b="1" kern="100" dirty="0" smtClean="0">
                          <a:solidFill>
                            <a:srgbClr val="FF0000"/>
                          </a:solidFill>
                          <a:effectLst/>
                          <a:latin typeface="+mn-ea"/>
                          <a:ea typeface="+mn-ea"/>
                        </a:rPr>
                        <a:t>                 </a:t>
                      </a:r>
                      <a:r>
                        <a:rPr lang="en-US" sz="1400" b="1" kern="100" dirty="0">
                          <a:solidFill>
                            <a:srgbClr val="FF0000"/>
                          </a:solidFill>
                          <a:effectLst/>
                          <a:latin typeface="+mn-ea"/>
                          <a:ea typeface="+mn-ea"/>
                        </a:rPr>
                        <a:t>60        </a:t>
                      </a:r>
                      <a:r>
                        <a:rPr lang="en-US" sz="1400" b="1" kern="100" dirty="0" smtClean="0">
                          <a:solidFill>
                            <a:srgbClr val="FF0000"/>
                          </a:solidFill>
                          <a:effectLst/>
                          <a:latin typeface="+mn-ea"/>
                          <a:ea typeface="+mn-ea"/>
                        </a:rPr>
                        <a:t>          </a:t>
                      </a:r>
                      <a:r>
                        <a:rPr lang="en-US" sz="1400" b="1" kern="100" dirty="0">
                          <a:solidFill>
                            <a:srgbClr val="FF0000"/>
                          </a:solidFill>
                          <a:effectLst/>
                          <a:latin typeface="+mn-ea"/>
                          <a:ea typeface="+mn-ea"/>
                        </a:rPr>
                        <a:t>73</a:t>
                      </a:r>
                      <a:endParaRPr lang="zh-CN" sz="1200" b="1" kern="100" dirty="0">
                        <a:solidFill>
                          <a:srgbClr val="FF0000"/>
                        </a:solidFill>
                        <a:effectLst/>
                        <a:latin typeface="+mn-ea"/>
                        <a:ea typeface="+mn-ea"/>
                      </a:endParaRPr>
                    </a:p>
                    <a:p>
                      <a:pPr algn="just">
                        <a:lnSpc>
                          <a:spcPct val="150000"/>
                        </a:lnSpc>
                        <a:spcAft>
                          <a:spcPts val="0"/>
                        </a:spcAft>
                      </a:pPr>
                      <a:r>
                        <a:rPr lang="en-US" sz="1400" kern="100" dirty="0">
                          <a:solidFill>
                            <a:schemeClr val="tx1"/>
                          </a:solidFill>
                          <a:effectLst/>
                        </a:rPr>
                        <a:t> </a:t>
                      </a:r>
                      <a:endParaRPr lang="zh-CN" sz="1100" kern="100" dirty="0">
                        <a:solidFill>
                          <a:schemeClr val="tx1"/>
                        </a:solidFill>
                        <a:effectLst/>
                      </a:endParaRPr>
                    </a:p>
                    <a:p>
                      <a:pPr algn="just">
                        <a:lnSpc>
                          <a:spcPct val="150000"/>
                        </a:lnSpc>
                        <a:spcAft>
                          <a:spcPts val="0"/>
                        </a:spcAft>
                      </a:pPr>
                      <a:r>
                        <a:rPr lang="en-US" sz="1400" kern="100" dirty="0" smtClean="0">
                          <a:solidFill>
                            <a:schemeClr val="tx1"/>
                          </a:solidFill>
                          <a:effectLst/>
                        </a:rPr>
                        <a:t>        0.336                           </a:t>
                      </a:r>
                      <a:r>
                        <a:rPr lang="en-US" sz="1400" kern="100" dirty="0">
                          <a:solidFill>
                            <a:schemeClr val="tx1"/>
                          </a:solidFill>
                          <a:effectLst/>
                        </a:rPr>
                        <a:t>0.336     </a:t>
                      </a:r>
                      <a:r>
                        <a:rPr lang="en-US" sz="1400" kern="100" dirty="0" smtClean="0">
                          <a:solidFill>
                            <a:schemeClr val="tx1"/>
                          </a:solidFill>
                          <a:effectLst/>
                        </a:rPr>
                        <a:t>                    0.336                       0.336</a:t>
                      </a:r>
                      <a:endParaRPr lang="zh-CN" sz="1100" kern="100" dirty="0">
                        <a:solidFill>
                          <a:schemeClr val="tx1"/>
                        </a:solidFill>
                        <a:effectLst/>
                      </a:endParaRPr>
                    </a:p>
                    <a:p>
                      <a:pPr algn="just">
                        <a:lnSpc>
                          <a:spcPct val="150000"/>
                        </a:lnSpc>
                        <a:spcAft>
                          <a:spcPts val="0"/>
                        </a:spcAft>
                      </a:pPr>
                      <a:r>
                        <a:rPr lang="en-US" altLang="zh-CN" sz="1400" u="sng" kern="100" dirty="0" smtClean="0">
                          <a:solidFill>
                            <a:schemeClr val="tx1"/>
                          </a:solidFill>
                          <a:effectLst/>
                        </a:rPr>
                        <a:t>  </a:t>
                      </a:r>
                    </a:p>
                    <a:p>
                      <a:pPr algn="just">
                        <a:lnSpc>
                          <a:spcPct val="150000"/>
                        </a:lnSpc>
                        <a:spcAft>
                          <a:spcPts val="0"/>
                        </a:spcAft>
                      </a:pPr>
                      <a:r>
                        <a:rPr lang="en-US" altLang="zh-CN" sz="1400" u="sng" kern="100" dirty="0" smtClean="0">
                          <a:solidFill>
                            <a:schemeClr val="tx1"/>
                          </a:solidFill>
                          <a:effectLst/>
                        </a:rPr>
                        <a:t>   </a:t>
                      </a:r>
                      <a:r>
                        <a:rPr lang="zh-CN" sz="1400" u="sng" kern="100" dirty="0" smtClean="0">
                          <a:solidFill>
                            <a:schemeClr val="tx1"/>
                          </a:solidFill>
                          <a:effectLst/>
                        </a:rPr>
                        <a:t>×</a:t>
                      </a:r>
                      <a:r>
                        <a:rPr lang="en-US" sz="1400" u="sng" kern="100" dirty="0" smtClean="0">
                          <a:solidFill>
                            <a:schemeClr val="tx1"/>
                          </a:solidFill>
                          <a:effectLst/>
                        </a:rPr>
                        <a:t>  </a:t>
                      </a:r>
                      <a:r>
                        <a:rPr lang="en-US" sz="1400" u="sng" kern="100" dirty="0">
                          <a:solidFill>
                            <a:schemeClr val="tx1"/>
                          </a:solidFill>
                          <a:effectLst/>
                        </a:rPr>
                        <a:t>100</a:t>
                      </a:r>
                      <a:r>
                        <a:rPr lang="en-US" sz="1400" kern="100" dirty="0">
                          <a:solidFill>
                            <a:schemeClr val="tx1"/>
                          </a:solidFill>
                          <a:effectLst/>
                        </a:rPr>
                        <a:t>     </a:t>
                      </a:r>
                      <a:r>
                        <a:rPr lang="en-US" sz="1400" kern="100" dirty="0" smtClean="0">
                          <a:solidFill>
                            <a:schemeClr val="tx1"/>
                          </a:solidFill>
                          <a:effectLst/>
                        </a:rPr>
                        <a:t>                     </a:t>
                      </a:r>
                      <a:r>
                        <a:rPr lang="en-US" sz="1400" kern="100" baseline="0" dirty="0" smtClean="0">
                          <a:solidFill>
                            <a:schemeClr val="tx1"/>
                          </a:solidFill>
                          <a:effectLst/>
                        </a:rPr>
                        <a:t> </a:t>
                      </a:r>
                      <a:r>
                        <a:rPr lang="en-US" sz="1400" kern="100" dirty="0" smtClean="0">
                          <a:solidFill>
                            <a:schemeClr val="tx1"/>
                          </a:solidFill>
                          <a:effectLst/>
                        </a:rPr>
                        <a:t> </a:t>
                      </a:r>
                      <a:r>
                        <a:rPr lang="zh-CN" sz="1400" u="sng" kern="100" dirty="0">
                          <a:solidFill>
                            <a:schemeClr val="tx1"/>
                          </a:solidFill>
                          <a:effectLst/>
                        </a:rPr>
                        <a:t>×</a:t>
                      </a:r>
                      <a:r>
                        <a:rPr lang="en-US" sz="1400" u="sng" kern="100" dirty="0">
                          <a:solidFill>
                            <a:schemeClr val="tx1"/>
                          </a:solidFill>
                          <a:effectLst/>
                        </a:rPr>
                        <a:t>  120</a:t>
                      </a:r>
                      <a:r>
                        <a:rPr lang="en-US" sz="1400" kern="100" dirty="0">
                          <a:solidFill>
                            <a:schemeClr val="tx1"/>
                          </a:solidFill>
                          <a:effectLst/>
                        </a:rPr>
                        <a:t>  </a:t>
                      </a:r>
                      <a:r>
                        <a:rPr lang="en-US" sz="1400" kern="100" dirty="0" smtClean="0">
                          <a:solidFill>
                            <a:schemeClr val="tx1"/>
                          </a:solidFill>
                          <a:effectLst/>
                        </a:rPr>
                        <a:t>                        </a:t>
                      </a:r>
                      <a:r>
                        <a:rPr lang="zh-CN" sz="1400" u="sng" kern="100" dirty="0" smtClean="0">
                          <a:solidFill>
                            <a:schemeClr val="tx1"/>
                          </a:solidFill>
                          <a:effectLst/>
                        </a:rPr>
                        <a:t>×</a:t>
                      </a:r>
                      <a:r>
                        <a:rPr lang="en-US" sz="1400" u="sng" kern="100" dirty="0" smtClean="0">
                          <a:solidFill>
                            <a:schemeClr val="tx1"/>
                          </a:solidFill>
                          <a:effectLst/>
                        </a:rPr>
                        <a:t> </a:t>
                      </a:r>
                      <a:r>
                        <a:rPr lang="en-US" sz="1400" u="sng" kern="100" dirty="0">
                          <a:solidFill>
                            <a:schemeClr val="tx1"/>
                          </a:solidFill>
                          <a:effectLst/>
                        </a:rPr>
                        <a:t>90</a:t>
                      </a:r>
                      <a:r>
                        <a:rPr lang="en-US" sz="1400" kern="100" dirty="0">
                          <a:solidFill>
                            <a:schemeClr val="tx1"/>
                          </a:solidFill>
                          <a:effectLst/>
                        </a:rPr>
                        <a:t>     </a:t>
                      </a:r>
                      <a:r>
                        <a:rPr lang="en-US" sz="1400" kern="100" dirty="0" smtClean="0">
                          <a:solidFill>
                            <a:schemeClr val="tx1"/>
                          </a:solidFill>
                          <a:effectLst/>
                        </a:rPr>
                        <a:t>                </a:t>
                      </a:r>
                      <a:r>
                        <a:rPr lang="zh-CN" sz="1400" u="sng" kern="100" dirty="0">
                          <a:solidFill>
                            <a:schemeClr val="tx1"/>
                          </a:solidFill>
                          <a:effectLst/>
                        </a:rPr>
                        <a:t>×</a:t>
                      </a:r>
                      <a:r>
                        <a:rPr lang="en-US" sz="1400" u="sng" kern="100" dirty="0">
                          <a:solidFill>
                            <a:schemeClr val="tx1"/>
                          </a:solidFill>
                          <a:effectLst/>
                        </a:rPr>
                        <a:t> 110</a:t>
                      </a:r>
                      <a:endParaRPr lang="zh-CN" sz="1100" kern="100" dirty="0">
                        <a:solidFill>
                          <a:schemeClr val="tx1"/>
                        </a:solidFill>
                        <a:effectLst/>
                      </a:endParaRPr>
                    </a:p>
                    <a:p>
                      <a:pPr algn="just">
                        <a:lnSpc>
                          <a:spcPct val="150000"/>
                        </a:lnSpc>
                        <a:spcAft>
                          <a:spcPts val="0"/>
                        </a:spcAft>
                      </a:pPr>
                      <a:r>
                        <a:rPr lang="en-US" sz="1600" kern="100" dirty="0">
                          <a:solidFill>
                            <a:srgbClr val="FF0000"/>
                          </a:solidFill>
                          <a:effectLst/>
                        </a:rPr>
                        <a:t>    </a:t>
                      </a:r>
                      <a:r>
                        <a:rPr lang="en-US" sz="1600" kern="100" dirty="0" smtClean="0">
                          <a:solidFill>
                            <a:srgbClr val="FF0000"/>
                          </a:solidFill>
                          <a:effectLst/>
                        </a:rPr>
                        <a:t>    34                               40                             30                      37</a:t>
                      </a:r>
                      <a:endParaRPr lang="zh-CN" sz="1200" kern="100" dirty="0">
                        <a:solidFill>
                          <a:srgbClr val="FF0000"/>
                        </a:solidFill>
                        <a:effectLst/>
                        <a:latin typeface="Times New Roman"/>
                        <a:ea typeface="宋体"/>
                      </a:endParaRPr>
                    </a:p>
                  </a:txBody>
                  <a:tcPr marL="68580" marR="68580" marT="0" marB="0">
                    <a:solidFill>
                      <a:schemeClr val="accent1">
                        <a:lumMod val="20000"/>
                        <a:lumOff val="80000"/>
                      </a:schemeClr>
                    </a:solidFill>
                  </a:tcPr>
                </a:tc>
              </a:tr>
            </a:tbl>
          </a:graphicData>
        </a:graphic>
      </p:graphicFrame>
    </p:spTree>
    <p:extLst>
      <p:ext uri="{BB962C8B-B14F-4D97-AF65-F5344CB8AC3E}">
        <p14:creationId xmlns:p14="http://schemas.microsoft.com/office/powerpoint/2010/main" val="408483221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80">
                                          <p:stCondLst>
                                            <p:cond delay="0"/>
                                          </p:stCondLst>
                                        </p:cTn>
                                        <p:tgtEl>
                                          <p:spTgt spid="3"/>
                                        </p:tgtEl>
                                      </p:cBhvr>
                                    </p:animEffect>
                                    <p:anim calcmode="lin" valueType="num">
                                      <p:cBhvr>
                                        <p:cTn id="1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3" dur="26">
                                          <p:stCondLst>
                                            <p:cond delay="650"/>
                                          </p:stCondLst>
                                        </p:cTn>
                                        <p:tgtEl>
                                          <p:spTgt spid="3"/>
                                        </p:tgtEl>
                                      </p:cBhvr>
                                      <p:to x="100000" y="60000"/>
                                    </p:animScale>
                                    <p:animScale>
                                      <p:cBhvr>
                                        <p:cTn id="24" dur="166" decel="50000">
                                          <p:stCondLst>
                                            <p:cond delay="676"/>
                                          </p:stCondLst>
                                        </p:cTn>
                                        <p:tgtEl>
                                          <p:spTgt spid="3"/>
                                        </p:tgtEl>
                                      </p:cBhvr>
                                      <p:to x="100000" y="100000"/>
                                    </p:animScale>
                                    <p:animScale>
                                      <p:cBhvr>
                                        <p:cTn id="25" dur="26">
                                          <p:stCondLst>
                                            <p:cond delay="1312"/>
                                          </p:stCondLst>
                                        </p:cTn>
                                        <p:tgtEl>
                                          <p:spTgt spid="3"/>
                                        </p:tgtEl>
                                      </p:cBhvr>
                                      <p:to x="100000" y="80000"/>
                                    </p:animScale>
                                    <p:animScale>
                                      <p:cBhvr>
                                        <p:cTn id="26" dur="166" decel="50000">
                                          <p:stCondLst>
                                            <p:cond delay="1338"/>
                                          </p:stCondLst>
                                        </p:cTn>
                                        <p:tgtEl>
                                          <p:spTgt spid="3"/>
                                        </p:tgtEl>
                                      </p:cBhvr>
                                      <p:to x="100000" y="100000"/>
                                    </p:animScale>
                                    <p:animScale>
                                      <p:cBhvr>
                                        <p:cTn id="27" dur="26">
                                          <p:stCondLst>
                                            <p:cond delay="1642"/>
                                          </p:stCondLst>
                                        </p:cTn>
                                        <p:tgtEl>
                                          <p:spTgt spid="3"/>
                                        </p:tgtEl>
                                      </p:cBhvr>
                                      <p:to x="100000" y="90000"/>
                                    </p:animScale>
                                    <p:animScale>
                                      <p:cBhvr>
                                        <p:cTn id="28" dur="166" decel="50000">
                                          <p:stCondLst>
                                            <p:cond delay="1668"/>
                                          </p:stCondLst>
                                        </p:cTn>
                                        <p:tgtEl>
                                          <p:spTgt spid="3"/>
                                        </p:tgtEl>
                                      </p:cBhvr>
                                      <p:to x="100000" y="100000"/>
                                    </p:animScale>
                                    <p:animScale>
                                      <p:cBhvr>
                                        <p:cTn id="29" dur="26">
                                          <p:stCondLst>
                                            <p:cond delay="1808"/>
                                          </p:stCondLst>
                                        </p:cTn>
                                        <p:tgtEl>
                                          <p:spTgt spid="3"/>
                                        </p:tgtEl>
                                      </p:cBhvr>
                                      <p:to x="100000" y="95000"/>
                                    </p:animScale>
                                    <p:animScale>
                                      <p:cBhvr>
                                        <p:cTn id="3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393</TotalTime>
  <Words>2011</Words>
  <Application>Microsoft Office PowerPoint</Application>
  <PresentationFormat>全屏显示(4:3)</PresentationFormat>
  <Paragraphs>280</Paragraphs>
  <Slides>24</Slides>
  <Notes>1</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24</vt:i4>
      </vt:variant>
    </vt:vector>
  </HeadingPairs>
  <TitlesOfParts>
    <vt:vector size="27" baseType="lpstr">
      <vt:lpstr>波形</vt:lpstr>
      <vt:lpstr>Equation</vt:lpstr>
      <vt:lpstr>MathType 5.0 Equation</vt:lpstr>
      <vt:lpstr>目录</vt:lpstr>
      <vt:lpstr>第9章 分类数据的统计检验</vt:lpstr>
      <vt:lpstr>PowerPoint 演示文稿</vt:lpstr>
      <vt:lpstr>§9.1  分类数据与列联表</vt:lpstr>
      <vt:lpstr>§9.1  分类数据与列联表</vt:lpstr>
      <vt:lpstr>§9.1  分类数据与列联表</vt:lpstr>
      <vt:lpstr>§9.1  分类数据与列联表</vt:lpstr>
      <vt:lpstr>§9.1  分类数据与列联表</vt:lpstr>
      <vt:lpstr>§9.1  分类数据与列联表</vt:lpstr>
      <vt:lpstr>§9.1  分类数据与列联表</vt:lpstr>
      <vt:lpstr>PowerPoint 演示文稿</vt:lpstr>
      <vt:lpstr>§9.2 拟合优度检验</vt:lpstr>
      <vt:lpstr>§9.2 拟合优度检验</vt:lpstr>
      <vt:lpstr>§9.2 拟合优度检验</vt:lpstr>
      <vt:lpstr>§9.2 拟合优度检验</vt:lpstr>
      <vt:lpstr>§9.2 拟合优度检验</vt:lpstr>
      <vt:lpstr>§9.2 拟合优度检验</vt:lpstr>
      <vt:lpstr>§9.2 拟合优度检验</vt:lpstr>
      <vt:lpstr>§9.2 拟合优度检验</vt:lpstr>
      <vt:lpstr>PowerPoint 演示文稿</vt:lpstr>
      <vt:lpstr>§9.3 独立性检验</vt:lpstr>
      <vt:lpstr>§9. 3 独立性检验</vt:lpstr>
      <vt:lpstr>§9.3 独立性检验</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目录</dc:title>
  <dc:creator>Administrator</dc:creator>
  <cp:lastModifiedBy>Sky123.Org</cp:lastModifiedBy>
  <cp:revision>38</cp:revision>
  <dcterms:created xsi:type="dcterms:W3CDTF">2015-07-05T11:41:30Z</dcterms:created>
  <dcterms:modified xsi:type="dcterms:W3CDTF">2015-07-21T15:45:34Z</dcterms:modified>
</cp:coreProperties>
</file>