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83" r:id="rId24"/>
    <p:sldId id="280" r:id="rId25"/>
    <p:sldId id="281" r:id="rId26"/>
    <p:sldId id="284" r:id="rId2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11" Type="http://schemas.openxmlformats.org/officeDocument/2006/relationships/image" Target="../media/image12.wmf"/><Relationship Id="rId5" Type="http://schemas.openxmlformats.org/officeDocument/2006/relationships/image" Target="../media/image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7" Type="http://schemas.openxmlformats.org/officeDocument/2006/relationships/image" Target="../media/image60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6" Type="http://schemas.openxmlformats.org/officeDocument/2006/relationships/image" Target="../media/image59.wmf"/><Relationship Id="rId5" Type="http://schemas.openxmlformats.org/officeDocument/2006/relationships/image" Target="../media/image58.wmf"/><Relationship Id="rId4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4" Type="http://schemas.openxmlformats.org/officeDocument/2006/relationships/image" Target="../media/image30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9.wmf"/><Relationship Id="rId7" Type="http://schemas.openxmlformats.org/officeDocument/2006/relationships/image" Target="../media/image21.wmf"/><Relationship Id="rId2" Type="http://schemas.openxmlformats.org/officeDocument/2006/relationships/image" Target="../media/image18.wmf"/><Relationship Id="rId1" Type="http://schemas.openxmlformats.org/officeDocument/2006/relationships/image" Target="../media/image5.wmf"/><Relationship Id="rId6" Type="http://schemas.openxmlformats.org/officeDocument/2006/relationships/image" Target="../media/image20.wmf"/><Relationship Id="rId5" Type="http://schemas.openxmlformats.org/officeDocument/2006/relationships/image" Target="../media/image8.wmf"/><Relationship Id="rId4" Type="http://schemas.openxmlformats.org/officeDocument/2006/relationships/image" Target="../media/image4.wmf"/><Relationship Id="rId9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30.wmf"/><Relationship Id="rId1" Type="http://schemas.openxmlformats.org/officeDocument/2006/relationships/image" Target="../media/image49.wmf"/><Relationship Id="rId4" Type="http://schemas.openxmlformats.org/officeDocument/2006/relationships/image" Target="../media/image5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6" Type="http://schemas.openxmlformats.org/officeDocument/2006/relationships/image" Target="../media/image30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1.png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9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13" Type="http://schemas.openxmlformats.org/officeDocument/2006/relationships/image" Target="../media/image31.wmf"/><Relationship Id="rId18" Type="http://schemas.openxmlformats.org/officeDocument/2006/relationships/oleObject" Target="../embeddings/oleObject37.bin"/><Relationship Id="rId3" Type="http://schemas.openxmlformats.org/officeDocument/2006/relationships/image" Target="../media/image48.png"/><Relationship Id="rId7" Type="http://schemas.openxmlformats.org/officeDocument/2006/relationships/image" Target="../media/image28.wmf"/><Relationship Id="rId12" Type="http://schemas.openxmlformats.org/officeDocument/2006/relationships/oleObject" Target="../embeddings/oleObject34.bin"/><Relationship Id="rId17" Type="http://schemas.openxmlformats.org/officeDocument/2006/relationships/image" Target="../media/image33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36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30.wmf"/><Relationship Id="rId5" Type="http://schemas.openxmlformats.org/officeDocument/2006/relationships/image" Target="../media/image27.wmf"/><Relationship Id="rId15" Type="http://schemas.openxmlformats.org/officeDocument/2006/relationships/image" Target="../media/image32.wmf"/><Relationship Id="rId10" Type="http://schemas.openxmlformats.org/officeDocument/2006/relationships/oleObject" Target="../embeddings/oleObject33.bin"/><Relationship Id="rId19" Type="http://schemas.openxmlformats.org/officeDocument/2006/relationships/image" Target="../media/image34.wmf"/><Relationship Id="rId4" Type="http://schemas.openxmlformats.org/officeDocument/2006/relationships/oleObject" Target="../embeddings/oleObject30.bin"/><Relationship Id="rId9" Type="http://schemas.openxmlformats.org/officeDocument/2006/relationships/image" Target="../media/image29.wmf"/><Relationship Id="rId14" Type="http://schemas.openxmlformats.org/officeDocument/2006/relationships/oleObject" Target="../embeddings/oleObject35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39.bin"/><Relationship Id="rId10" Type="http://schemas.openxmlformats.org/officeDocument/2006/relationships/image" Target="../media/image50.wmf"/><Relationship Id="rId4" Type="http://schemas.openxmlformats.org/officeDocument/2006/relationships/image" Target="../media/image49.wmf"/><Relationship Id="rId9" Type="http://schemas.openxmlformats.org/officeDocument/2006/relationships/oleObject" Target="../embeddings/oleObject41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13" Type="http://schemas.openxmlformats.org/officeDocument/2006/relationships/oleObject" Target="../embeddings/oleObject47.bin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5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2.wmf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3.bin"/><Relationship Id="rId10" Type="http://schemas.openxmlformats.org/officeDocument/2006/relationships/image" Target="../media/image54.wmf"/><Relationship Id="rId4" Type="http://schemas.openxmlformats.org/officeDocument/2006/relationships/image" Target="../media/image51.wmf"/><Relationship Id="rId9" Type="http://schemas.openxmlformats.org/officeDocument/2006/relationships/oleObject" Target="../embeddings/oleObject45.bin"/><Relationship Id="rId14" Type="http://schemas.openxmlformats.org/officeDocument/2006/relationships/image" Target="../media/image30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13" Type="http://schemas.openxmlformats.org/officeDocument/2006/relationships/image" Target="../media/image58.wmf"/><Relationship Id="rId3" Type="http://schemas.openxmlformats.org/officeDocument/2006/relationships/image" Target="../media/image480.png"/><Relationship Id="rId7" Type="http://schemas.openxmlformats.org/officeDocument/2006/relationships/image" Target="../media/image57.wmf"/><Relationship Id="rId12" Type="http://schemas.openxmlformats.org/officeDocument/2006/relationships/oleObject" Target="../embeddings/oleObject52.bin"/><Relationship Id="rId17" Type="http://schemas.openxmlformats.org/officeDocument/2006/relationships/image" Target="../media/image60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54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9.bin"/><Relationship Id="rId11" Type="http://schemas.openxmlformats.org/officeDocument/2006/relationships/image" Target="../media/image29.wmf"/><Relationship Id="rId5" Type="http://schemas.openxmlformats.org/officeDocument/2006/relationships/image" Target="../media/image56.wmf"/><Relationship Id="rId15" Type="http://schemas.openxmlformats.org/officeDocument/2006/relationships/image" Target="../media/image59.wmf"/><Relationship Id="rId10" Type="http://schemas.openxmlformats.org/officeDocument/2006/relationships/oleObject" Target="../embeddings/oleObject51.bin"/><Relationship Id="rId4" Type="http://schemas.openxmlformats.org/officeDocument/2006/relationships/oleObject" Target="../embeddings/oleObject48.bin"/><Relationship Id="rId9" Type="http://schemas.openxmlformats.org/officeDocument/2006/relationships/image" Target="../media/image30.wmf"/><Relationship Id="rId14" Type="http://schemas.openxmlformats.org/officeDocument/2006/relationships/oleObject" Target="../embeddings/oleObject53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2.wmf"/><Relationship Id="rId11" Type="http://schemas.openxmlformats.org/officeDocument/2006/relationships/image" Target="../media/image52.png"/><Relationship Id="rId5" Type="http://schemas.openxmlformats.org/officeDocument/2006/relationships/oleObject" Target="../embeddings/oleObject56.bin"/><Relationship Id="rId10" Type="http://schemas.openxmlformats.org/officeDocument/2006/relationships/image" Target="../media/image30.wmf"/><Relationship Id="rId4" Type="http://schemas.openxmlformats.org/officeDocument/2006/relationships/image" Target="../media/image61.wmf"/><Relationship Id="rId9" Type="http://schemas.openxmlformats.org/officeDocument/2006/relationships/oleObject" Target="../embeddings/oleObject58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png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4.wmf"/><Relationship Id="rId5" Type="http://schemas.openxmlformats.org/officeDocument/2006/relationships/oleObject" Target="../embeddings/oleObject59.bin"/><Relationship Id="rId4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6.wmf"/><Relationship Id="rId18" Type="http://schemas.openxmlformats.org/officeDocument/2006/relationships/oleObject" Target="../embeddings/oleObject8.bin"/><Relationship Id="rId3" Type="http://schemas.openxmlformats.org/officeDocument/2006/relationships/oleObject" Target="../embeddings/oleObject1.bin"/><Relationship Id="rId21" Type="http://schemas.openxmlformats.org/officeDocument/2006/relationships/image" Target="../media/image10.wmf"/><Relationship Id="rId7" Type="http://schemas.openxmlformats.org/officeDocument/2006/relationships/image" Target="../media/image13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8.wmf"/><Relationship Id="rId25" Type="http://schemas.openxmlformats.org/officeDocument/2006/relationships/image" Target="../media/image12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image" Target="../media/image5.wmf"/><Relationship Id="rId24" Type="http://schemas.openxmlformats.org/officeDocument/2006/relationships/oleObject" Target="../embeddings/oleObject11.bin"/><Relationship Id="rId5" Type="http://schemas.openxmlformats.org/officeDocument/2006/relationships/oleObject" Target="../embeddings/oleObject2.bin"/><Relationship Id="rId15" Type="http://schemas.openxmlformats.org/officeDocument/2006/relationships/image" Target="../media/image7.wmf"/><Relationship Id="rId23" Type="http://schemas.openxmlformats.org/officeDocument/2006/relationships/image" Target="../media/image11.w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9.wmf"/><Relationship Id="rId4" Type="http://schemas.openxmlformats.org/officeDocument/2006/relationships/image" Target="../media/image2.wmf"/><Relationship Id="rId9" Type="http://schemas.openxmlformats.org/officeDocument/2006/relationships/image" Target="../media/image4.w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5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21.bin"/><Relationship Id="rId18" Type="http://schemas.openxmlformats.org/officeDocument/2006/relationships/image" Target="../media/image22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8.wmf"/><Relationship Id="rId17" Type="http://schemas.openxmlformats.org/officeDocument/2006/relationships/oleObject" Target="../embeddings/oleObject23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1.wmf"/><Relationship Id="rId20" Type="http://schemas.openxmlformats.org/officeDocument/2006/relationships/image" Target="../media/image23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5" Type="http://schemas.openxmlformats.org/officeDocument/2006/relationships/oleObject" Target="../embeddings/oleObject22.bin"/><Relationship Id="rId10" Type="http://schemas.openxmlformats.org/officeDocument/2006/relationships/image" Target="../media/image4.wmf"/><Relationship Id="rId19" Type="http://schemas.openxmlformats.org/officeDocument/2006/relationships/oleObject" Target="../embeddings/oleObject24.bin"/><Relationship Id="rId4" Type="http://schemas.openxmlformats.org/officeDocument/2006/relationships/image" Target="../media/image5.wmf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2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7" Type="http://schemas.openxmlformats.org/officeDocument/2006/relationships/image" Target="../media/image2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6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25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7.png"/><Relationship Id="rId5" Type="http://schemas.openxmlformats.org/officeDocument/2006/relationships/image" Target="../media/image8.wmf"/><Relationship Id="rId4" Type="http://schemas.openxmlformats.org/officeDocument/2006/relationships/oleObject" Target="../embeddings/oleObject27.bin"/><Relationship Id="rId9" Type="http://schemas.openxmlformats.org/officeDocument/2006/relationships/image" Target="../media/image2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772400" cy="720080"/>
          </a:xfrm>
        </p:spPr>
        <p:txBody>
          <a:bodyPr>
            <a:noAutofit/>
          </a:bodyPr>
          <a:lstStyle/>
          <a:p>
            <a:r>
              <a:rPr lang="zh-CN" altLang="en-US" sz="4800" dirty="0">
                <a:solidFill>
                  <a:schemeClr val="tx1"/>
                </a:solidFill>
              </a:rPr>
              <a:t>目录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640960" cy="4896544"/>
          </a:xfrm>
        </p:spPr>
        <p:txBody>
          <a:bodyPr>
            <a:noAutofit/>
          </a:bodyPr>
          <a:lstStyle/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1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绪论           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9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分类数据的统计检验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2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描述统计</a:t>
            </a:r>
            <a:r>
              <a:rPr lang="en-US" altLang="zh-CN" sz="2500" dirty="0" smtClean="0">
                <a:solidFill>
                  <a:schemeClr val="tx1"/>
                </a:solidFill>
              </a:rPr>
              <a:t>—</a:t>
            </a:r>
            <a:r>
              <a:rPr lang="zh-CN" altLang="en-US" sz="2500" dirty="0" smtClean="0">
                <a:solidFill>
                  <a:schemeClr val="tx1"/>
                </a:solidFill>
              </a:rPr>
              <a:t>表格图形法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10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</a:t>
            </a:r>
            <a:r>
              <a:rPr lang="zh-CN" altLang="en-US" sz="2500" dirty="0" smtClean="0">
                <a:solidFill>
                  <a:schemeClr val="tx1"/>
                </a:solidFill>
              </a:rPr>
              <a:t>方差</a:t>
            </a:r>
            <a:r>
              <a:rPr lang="zh-CN" altLang="en-US" sz="2500" dirty="0" smtClean="0">
                <a:solidFill>
                  <a:schemeClr val="tx1"/>
                </a:solidFill>
              </a:rPr>
              <a:t>分析引论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3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描述统计</a:t>
            </a:r>
            <a:r>
              <a:rPr lang="en-US" altLang="zh-CN" sz="2500" dirty="0" smtClean="0">
                <a:solidFill>
                  <a:schemeClr val="tx1"/>
                </a:solidFill>
              </a:rPr>
              <a:t>—</a:t>
            </a:r>
            <a:r>
              <a:rPr lang="zh-CN" altLang="en-US" sz="2500" dirty="0" smtClean="0">
                <a:solidFill>
                  <a:schemeClr val="tx1"/>
                </a:solidFill>
              </a:rPr>
              <a:t>数值方法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11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非参数检验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4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概率基础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12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回归分析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5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抽样理论与参数估计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13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统计指数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6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假设检验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14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时间序列分析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7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两总体均值推断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15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 综合评价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b="1" dirty="0" smtClean="0">
                <a:solidFill>
                  <a:srgbClr val="FF0000"/>
                </a:solidFill>
              </a:rPr>
              <a:t>第</a:t>
            </a:r>
            <a:r>
              <a:rPr lang="en-US" altLang="zh-CN" sz="2500" b="1" dirty="0" smtClean="0">
                <a:solidFill>
                  <a:srgbClr val="FF0000"/>
                </a:solidFill>
              </a:rPr>
              <a:t>8</a:t>
            </a:r>
            <a:r>
              <a:rPr lang="zh-CN" altLang="en-US" sz="2500" b="1" dirty="0" smtClean="0">
                <a:solidFill>
                  <a:srgbClr val="FF0000"/>
                </a:solidFill>
              </a:rPr>
              <a:t>章   总体方差的统计推断       </a:t>
            </a:r>
            <a:r>
              <a:rPr lang="zh-CN" altLang="en-US" sz="2500" dirty="0" smtClean="0">
                <a:solidFill>
                  <a:schemeClr val="tx1"/>
                </a:solidFill>
              </a:rPr>
              <a:t>主要参考文献</a:t>
            </a:r>
            <a:endParaRPr lang="zh-CN" altLang="en-US" sz="2500" dirty="0">
              <a:solidFill>
                <a:schemeClr val="tx1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51520" y="1196752"/>
            <a:ext cx="8640960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299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副标题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91163" y="1556792"/>
                <a:ext cx="8280920" cy="648072"/>
              </a:xfrm>
            </p:spPr>
            <p:txBody>
              <a:bodyPr>
                <a:noAutofit/>
              </a:bodyPr>
              <a:lstStyle/>
              <a:p>
                <a:pPr marL="457200" indent="-457200" algn="l">
                  <a:buClr>
                    <a:srgbClr val="FF0000"/>
                  </a:buClr>
                  <a:buFont typeface="Wingdings" pitchFamily="2" charset="2"/>
                  <a:buChar char="p"/>
                </a:pPr>
                <a:r>
                  <a:rPr lang="en-US" altLang="zh-CN" sz="3000" dirty="0" smtClean="0">
                    <a:solidFill>
                      <a:srgbClr val="FF0000"/>
                    </a:solidFill>
                    <a:latin typeface="+mn-ea"/>
                  </a:rPr>
                  <a:t>  </a:t>
                </a:r>
                <a:r>
                  <a:rPr lang="en-US" altLang="zh-CN" sz="3000" dirty="0" smtClean="0">
                    <a:solidFill>
                      <a:schemeClr val="tx1"/>
                    </a:solidFill>
                    <a:latin typeface="+mn-ea"/>
                  </a:rPr>
                  <a:t>8.1.2   </a:t>
                </a:r>
                <a:r>
                  <a:rPr lang="zh-CN" altLang="en-US" sz="3000" dirty="0" smtClean="0">
                    <a:solidFill>
                      <a:schemeClr val="tx1"/>
                    </a:solidFill>
                    <a:latin typeface="+mn-ea"/>
                  </a:rPr>
                  <a:t>一个正态总体的检验</a:t>
                </a:r>
                <a:r>
                  <a:rPr lang="en-US" altLang="zh-CN" sz="3000" dirty="0" smtClean="0">
                    <a:solidFill>
                      <a:schemeClr val="tx1"/>
                    </a:solidFill>
                    <a:latin typeface="+mn-ea"/>
                  </a:rPr>
                  <a:t>--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sz="30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𝜒</m:t>
                        </m:r>
                      </m:e>
                      <m:sup>
                        <m:r>
                          <a:rPr lang="en-US" altLang="zh-CN" sz="30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zh-CN" altLang="zh-CN" sz="3000" dirty="0">
                    <a:solidFill>
                      <a:schemeClr val="tx1"/>
                    </a:solidFill>
                    <a:latin typeface="+mn-ea"/>
                  </a:rPr>
                  <a:t>的双侧检验</a:t>
                </a:r>
                <a:endParaRPr lang="en-US" altLang="zh-CN" sz="3000" dirty="0" smtClean="0">
                  <a:solidFill>
                    <a:schemeClr val="tx1"/>
                  </a:solidFill>
                  <a:latin typeface="+mn-ea"/>
                </a:endParaRPr>
              </a:p>
              <a:p>
                <a:pPr lvl="1" algn="l">
                  <a:buClr>
                    <a:srgbClr val="FF0000"/>
                  </a:buClr>
                </a:pPr>
                <a:r>
                  <a:rPr lang="en-US" altLang="zh-CN" sz="3400" dirty="0">
                    <a:solidFill>
                      <a:srgbClr val="FF0000"/>
                    </a:solidFill>
                    <a:latin typeface="+mn-ea"/>
                  </a:rPr>
                  <a:t> </a:t>
                </a:r>
                <a:r>
                  <a:rPr lang="en-US" altLang="zh-CN" sz="3400" dirty="0" smtClean="0">
                    <a:solidFill>
                      <a:srgbClr val="FF0000"/>
                    </a:solidFill>
                    <a:latin typeface="+mn-ea"/>
                  </a:rPr>
                  <a:t>     </a:t>
                </a:r>
                <a:endParaRPr lang="en-US" altLang="zh-CN" sz="3400" dirty="0" smtClean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3" name="副标题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91163" y="1556792"/>
                <a:ext cx="8280920" cy="648072"/>
              </a:xfrm>
              <a:blipFill rotWithShape="1">
                <a:blip r:embed="rId3"/>
                <a:stretch>
                  <a:fillRect l="-1472" t="-10280" b="-149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§8.1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一个总体方差的统计推断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5" name="副标题 2"/>
          <p:cNvSpPr txBox="1">
            <a:spLocks/>
          </p:cNvSpPr>
          <p:nvPr/>
        </p:nvSpPr>
        <p:spPr>
          <a:xfrm>
            <a:off x="416732" y="2276872"/>
            <a:ext cx="8280920" cy="927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一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个正态总体方差的双侧检验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是指总体均值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µ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未知，检验样本方差与总体方差是否相等</a:t>
            </a:r>
            <a:endParaRPr lang="en-US" altLang="zh-CN" sz="2600" b="1" dirty="0" smtClean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3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6" name="副标题 2"/>
          <p:cNvSpPr txBox="1">
            <a:spLocks/>
          </p:cNvSpPr>
          <p:nvPr/>
        </p:nvSpPr>
        <p:spPr>
          <a:xfrm>
            <a:off x="611560" y="3236403"/>
            <a:ext cx="3816424" cy="4638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  原假设为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H0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：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</a:t>
            </a:r>
          </a:p>
          <a:p>
            <a:pPr algn="l"/>
            <a:endParaRPr lang="en-US" altLang="zh-CN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4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5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902547"/>
              </p:ext>
            </p:extLst>
          </p:nvPr>
        </p:nvGraphicFramePr>
        <p:xfrm>
          <a:off x="2869082" y="3227139"/>
          <a:ext cx="1148624" cy="463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6" name="公式" r:id="rId4" imgW="533169" imgH="241195" progId="Equation.3">
                  <p:embed/>
                </p:oleObj>
              </mc:Choice>
              <mc:Fallback>
                <p:oleObj name="公式" r:id="rId4" imgW="533169" imgH="241195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9082" y="3227139"/>
                        <a:ext cx="1148624" cy="4638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2" name="副标题 2"/>
              <p:cNvSpPr txBox="1">
                <a:spLocks/>
              </p:cNvSpPr>
              <p:nvPr/>
            </p:nvSpPr>
            <p:spPr>
              <a:xfrm>
                <a:off x="424191" y="4065819"/>
                <a:ext cx="3816424" cy="4638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zh-CN" altLang="en-US" sz="2600" dirty="0" smtClean="0">
                    <a:solidFill>
                      <a:schemeClr val="tx1"/>
                    </a:solidFill>
                    <a:latin typeface="+mn-ea"/>
                  </a:rPr>
                  <a:t>备择假设为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600" smtClean="0">
                        <a:solidFill>
                          <a:schemeClr val="tx1"/>
                        </a:solidFill>
                        <a:latin typeface="Cambria Math"/>
                      </a:rPr>
                      <m:t>H</m:t>
                    </m:r>
                    <m:r>
                      <a:rPr lang="en-US" altLang="zh-CN" sz="2600" smtClean="0">
                        <a:solidFill>
                          <a:schemeClr val="tx1"/>
                        </a:solidFill>
                        <a:latin typeface="Cambria Math"/>
                      </a:rPr>
                      <m:t>1:</m:t>
                    </m:r>
                    <m:sSup>
                      <m:s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𝜎</m:t>
                        </m:r>
                      </m:e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altLang="zh-CN" sz="2600">
                        <a:solidFill>
                          <a:schemeClr val="tx1"/>
                        </a:solidFill>
                        <a:latin typeface="Cambria Math"/>
                      </a:rPr>
                      <m:t>≠</m:t>
                    </m:r>
                    <m:sSubSup>
                      <m:sSub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endParaRPr lang="en-US" altLang="zh-CN" sz="2600" dirty="0" smtClean="0">
                  <a:solidFill>
                    <a:schemeClr val="tx1"/>
                  </a:solidFill>
                  <a:latin typeface="+mn-ea"/>
                </a:endParaRPr>
              </a:p>
              <a:p>
                <a:pPr algn="l"/>
                <a:endParaRPr lang="en-US" altLang="zh-CN" sz="2600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32" name="副标题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191" y="4065819"/>
                <a:ext cx="3816424" cy="463860"/>
              </a:xfrm>
              <a:prstGeom prst="rect">
                <a:avLst/>
              </a:prstGeom>
              <a:blipFill rotWithShape="1">
                <a:blip r:embed="rId6"/>
                <a:stretch>
                  <a:fillRect l="-2875" t="-5263" b="-447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副标题 2"/>
          <p:cNvSpPr txBox="1">
            <a:spLocks/>
          </p:cNvSpPr>
          <p:nvPr/>
        </p:nvSpPr>
        <p:spPr>
          <a:xfrm>
            <a:off x="5694401" y="3207390"/>
            <a:ext cx="2664296" cy="463860"/>
          </a:xfrm>
          <a:prstGeom prst="rect">
            <a:avLst/>
          </a:prstGeom>
          <a:ln w="19050">
            <a:solidFill>
              <a:srgbClr val="FF0000"/>
            </a:solidFill>
            <a:prstDash val="sysDash"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  检验统计量为：</a:t>
            </a:r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  <a:p>
            <a:pPr algn="l"/>
            <a:endParaRPr lang="en-US" altLang="zh-CN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" name="下弧形箭头 5"/>
          <p:cNvSpPr/>
          <p:nvPr/>
        </p:nvSpPr>
        <p:spPr>
          <a:xfrm>
            <a:off x="4240615" y="3658555"/>
            <a:ext cx="1090849" cy="603334"/>
          </a:xfrm>
          <a:prstGeom prst="curved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5341119" y="3833889"/>
                <a:ext cx="3370859" cy="9475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𝜒</m:t>
                          </m:r>
                        </m:e>
                        <m:sup>
                          <m:r>
                            <a:rPr lang="en-US" altLang="zh-CN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𝑛</m:t>
                          </m:r>
                          <m:r>
                            <a:rPr lang="en-US" altLang="zh-CN" sz="2400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altLang="zh-CN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zh-CN" altLang="zh-CN" sz="2400">
                              <a:latin typeface="Cambria Math"/>
                            </a:rPr>
                            <m:t>（</m:t>
                          </m:r>
                          <m:r>
                            <m:rPr>
                              <m:sty m:val="p"/>
                            </m:rPr>
                            <a:rPr lang="en-US" altLang="zh-CN" sz="2400">
                              <a:latin typeface="Cambria Math"/>
                            </a:rPr>
                            <m:t>n</m:t>
                          </m:r>
                          <m:r>
                            <a:rPr lang="en-US" altLang="zh-CN" sz="2400" i="1">
                              <a:latin typeface="Cambria Math"/>
                            </a:rPr>
                            <m:t>−</m:t>
                          </m:r>
                          <m:r>
                            <a:rPr lang="en-US" altLang="zh-CN" sz="2400">
                              <a:latin typeface="Cambria Math"/>
                            </a:rPr>
                            <m:t>1)</m:t>
                          </m:r>
                          <m:sSup>
                            <m:sSupPr>
                              <m:ctrlPr>
                                <a:rPr lang="zh-CN" altLang="zh-CN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zh-CN" sz="2400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altLang="zh-CN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zh-CN" altLang="zh-CN" sz="24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sz="2400" i="1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altLang="zh-CN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zh-CN" altLang="zh-CN" dirty="0">
                  <a:latin typeface="+mn-ea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1119" y="3833889"/>
                <a:ext cx="3370859" cy="94750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副标题 2"/>
              <p:cNvSpPr txBox="1">
                <a:spLocks/>
              </p:cNvSpPr>
              <p:nvPr/>
            </p:nvSpPr>
            <p:spPr>
              <a:xfrm>
                <a:off x="611560" y="5013176"/>
                <a:ext cx="8121061" cy="79208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zh-CN" altLang="en-US" sz="2600" dirty="0">
                    <a:solidFill>
                      <a:schemeClr val="tx1"/>
                    </a:solidFill>
                    <a:latin typeface="+mn-ea"/>
                  </a:rPr>
                  <a:t>如果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6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altLang="zh-CN" sz="2600" i="1">
                        <a:solidFill>
                          <a:schemeClr val="tx1"/>
                        </a:solidFill>
                        <a:latin typeface="Cambria Math"/>
                      </a:rPr>
                      <m:t>&lt;</m:t>
                    </m:r>
                    <m:sSubSup>
                      <m:sSub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1−</m:t>
                        </m:r>
                        <m:f>
                          <m:fPr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b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zh-CN" altLang="zh-CN" sz="2600">
                        <a:solidFill>
                          <a:schemeClr val="tx1"/>
                        </a:solidFill>
                        <a:latin typeface="Cambria Math"/>
                      </a:rPr>
                      <m:t>或</m:t>
                    </m:r>
                    <m:sSup>
                      <m:s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&gt;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f>
                          <m:fPr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b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 ,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则拒绝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H</a:t>
                </a:r>
                <a:r>
                  <a:rPr lang="en-US" altLang="zh-CN" sz="2600" baseline="-25000" dirty="0">
                    <a:solidFill>
                      <a:schemeClr val="tx1"/>
                    </a:solidFill>
                    <a:latin typeface="+mn-ea"/>
                  </a:rPr>
                  <a:t>0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假设</a:t>
                </a:r>
                <a:endParaRPr lang="zh-CN" altLang="zh-CN" sz="2800" dirty="0"/>
              </a:p>
              <a:p>
                <a:pPr algn="l"/>
                <a:endParaRPr lang="en-US" altLang="zh-CN" sz="2600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34" name="副标题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5013176"/>
                <a:ext cx="8121061" cy="792088"/>
              </a:xfrm>
              <a:prstGeom prst="rect">
                <a:avLst/>
              </a:prstGeom>
              <a:blipFill rotWithShape="1">
                <a:blip r:embed="rId8"/>
                <a:stretch>
                  <a:fillRect l="-12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911304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32" grpId="0"/>
      <p:bldP spid="33" grpId="0" animBg="1"/>
      <p:bldP spid="6" grpId="0" animBg="1"/>
      <p:bldP spid="7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§8.1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一个总体方差的统计推断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副标题 2"/>
              <p:cNvSpPr txBox="1">
                <a:spLocks/>
              </p:cNvSpPr>
              <p:nvPr/>
            </p:nvSpPr>
            <p:spPr>
              <a:xfrm>
                <a:off x="302118" y="2357264"/>
                <a:ext cx="8518354" cy="171980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           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历史上，申请驾驶执照的个人考试分数的方差为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𝜎</m:t>
                        </m:r>
                      </m:e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altLang="zh-CN" sz="2600" i="1">
                        <a:solidFill>
                          <a:schemeClr val="tx1"/>
                        </a:solidFill>
                        <a:latin typeface="Cambria Math"/>
                      </a:rPr>
                      <m:t>=100</m:t>
                    </m:r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。现在推出一种采用新型考题的考试。机动车辆管理处的官员希望新型考试的考分的方差保持历史水平。为评价新型考试考分的方差，提出下面的双边假设检验。</a:t>
                </a:r>
              </a:p>
              <a:p>
                <a:pPr algn="l"/>
                <a:endParaRPr lang="zh-CN" altLang="zh-CN" sz="2600" dirty="0">
                  <a:solidFill>
                    <a:schemeClr val="tx1"/>
                  </a:solidFill>
                  <a:latin typeface="+mn-ea"/>
                </a:endParaRPr>
              </a:p>
              <a:p>
                <a:pPr lvl="2" algn="l">
                  <a:buClr>
                    <a:srgbClr val="FF0000"/>
                  </a:buClr>
                </a:pPr>
                <a:r>
                  <a:rPr lang="en-US" altLang="zh-CN" sz="3200" dirty="0" smtClean="0">
                    <a:solidFill>
                      <a:srgbClr val="FF0000"/>
                    </a:solidFill>
                    <a:latin typeface="+mn-ea"/>
                  </a:rPr>
                  <a:t>       </a:t>
                </a:r>
                <a:endParaRPr lang="en-US" altLang="zh-CN" sz="3200" dirty="0" smtClean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25" name="副标题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118" y="2357264"/>
                <a:ext cx="8518354" cy="1719808"/>
              </a:xfrm>
              <a:prstGeom prst="rect">
                <a:avLst/>
              </a:prstGeom>
              <a:blipFill rotWithShape="1">
                <a:blip r:embed="rId2"/>
                <a:stretch>
                  <a:fillRect l="-1288" t="-3191" r="-72" b="-67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副标题 2"/>
              <p:cNvSpPr txBox="1">
                <a:spLocks/>
              </p:cNvSpPr>
              <p:nvPr/>
            </p:nvSpPr>
            <p:spPr>
              <a:xfrm>
                <a:off x="420834" y="5229200"/>
                <a:ext cx="8399637" cy="9277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          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一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个由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30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名驾驶执照的申请者组成的样本将接受这种新型考试，样本方差为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6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</a:rPr>
                          <m:t>s</m:t>
                        </m:r>
                      </m:e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altLang="zh-CN" sz="2600" i="1">
                        <a:solidFill>
                          <a:schemeClr val="tx1"/>
                        </a:solidFill>
                        <a:latin typeface="Cambria Math"/>
                      </a:rPr>
                      <m:t>=162</m:t>
                    </m:r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，显著性水平为</a:t>
                </a:r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0.05</a:t>
                </a:r>
                <a:endParaRPr lang="zh-CN" altLang="zh-CN" sz="2600" dirty="0">
                  <a:solidFill>
                    <a:schemeClr val="tx1"/>
                  </a:solidFill>
                  <a:latin typeface="+mn-ea"/>
                </a:endParaRPr>
              </a:p>
              <a:p>
                <a:pPr lvl="2" algn="l">
                  <a:buClr>
                    <a:srgbClr val="FF0000"/>
                  </a:buClr>
                </a:pPr>
                <a:r>
                  <a:rPr lang="en-US" altLang="zh-CN" sz="3200" dirty="0" smtClean="0">
                    <a:solidFill>
                      <a:srgbClr val="FF0000"/>
                    </a:solidFill>
                    <a:latin typeface="+mn-ea"/>
                  </a:rPr>
                  <a:t>      </a:t>
                </a:r>
                <a:endParaRPr lang="en-US" altLang="zh-CN" sz="3200" dirty="0" smtClean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45" name="副标题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834" y="5229200"/>
                <a:ext cx="8399637" cy="927720"/>
              </a:xfrm>
              <a:prstGeom prst="rect">
                <a:avLst/>
              </a:prstGeom>
              <a:blipFill rotWithShape="1">
                <a:blip r:embed="rId3"/>
                <a:stretch>
                  <a:fillRect l="-1234" t="-5921" b="-131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3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5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流程图: 资料带 1"/>
          <p:cNvSpPr/>
          <p:nvPr/>
        </p:nvSpPr>
        <p:spPr>
          <a:xfrm>
            <a:off x="7522527" y="1946435"/>
            <a:ext cx="1080120" cy="519314"/>
          </a:xfrm>
          <a:prstGeom prst="flowChartPunchedTap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</a:rPr>
              <a:t>例二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2479456" y="4469261"/>
                <a:ext cx="4282391" cy="5014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600" i="1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altLang="zh-CN" sz="2600" i="1">
                              <a:latin typeface="Cambria Math"/>
                            </a:rPr>
                            <m:t>0:</m:t>
                          </m:r>
                        </m:sub>
                      </m:sSub>
                      <m:sSup>
                        <m:sSupPr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zh-CN" sz="2600" i="1">
                              <a:latin typeface="Cambria Math"/>
                            </a:rPr>
                            <m:t>𝜎</m:t>
                          </m:r>
                        </m:e>
                        <m:sup>
                          <m:r>
                            <a:rPr lang="en-US" altLang="zh-CN" sz="26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altLang="zh-CN" sz="2600" i="1">
                          <a:latin typeface="Cambria Math"/>
                        </a:rPr>
                        <m:t>=100     </m:t>
                      </m:r>
                      <m:sSub>
                        <m:sSubPr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600" i="1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altLang="zh-CN" sz="26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altLang="zh-CN" sz="2600" i="1">
                          <a:latin typeface="Cambria Math"/>
                        </a:rPr>
                        <m:t>:</m:t>
                      </m:r>
                      <m:sSup>
                        <m:sSupPr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sz="2600">
                              <a:latin typeface="Cambria Math"/>
                            </a:rPr>
                            <m:t>σ</m:t>
                          </m:r>
                        </m:e>
                        <m:sup>
                          <m:r>
                            <a:rPr lang="en-US" altLang="zh-CN" sz="26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altLang="zh-CN" sz="2600" i="1">
                          <a:latin typeface="Cambria Math"/>
                        </a:rPr>
                        <m:t>≠100</m:t>
                      </m:r>
                    </m:oMath>
                  </m:oMathPara>
                </a14:m>
                <a:endParaRPr lang="zh-CN" altLang="zh-CN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9456" y="4469261"/>
                <a:ext cx="4282391" cy="50148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副标题 2"/>
              <p:cNvSpPr txBox="1">
                <a:spLocks/>
              </p:cNvSpPr>
              <p:nvPr/>
            </p:nvSpPr>
            <p:spPr>
              <a:xfrm>
                <a:off x="391163" y="1556792"/>
                <a:ext cx="8280920" cy="64807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 algn="l">
                  <a:buClr>
                    <a:srgbClr val="FF0000"/>
                  </a:buClr>
                  <a:buFont typeface="Wingdings" pitchFamily="2" charset="2"/>
                  <a:buChar char="p"/>
                </a:pPr>
                <a:r>
                  <a:rPr lang="en-US" altLang="zh-CN" sz="3000" dirty="0" smtClean="0">
                    <a:solidFill>
                      <a:srgbClr val="FF0000"/>
                    </a:solidFill>
                    <a:latin typeface="+mn-ea"/>
                  </a:rPr>
                  <a:t>  </a:t>
                </a:r>
                <a:r>
                  <a:rPr lang="en-US" altLang="zh-CN" sz="3000" dirty="0" smtClean="0">
                    <a:solidFill>
                      <a:schemeClr val="tx1"/>
                    </a:solidFill>
                    <a:latin typeface="+mn-ea"/>
                  </a:rPr>
                  <a:t>8.1.2   </a:t>
                </a:r>
                <a:r>
                  <a:rPr lang="zh-CN" altLang="en-US" sz="3000" dirty="0" smtClean="0">
                    <a:solidFill>
                      <a:schemeClr val="tx1"/>
                    </a:solidFill>
                    <a:latin typeface="+mn-ea"/>
                  </a:rPr>
                  <a:t>一个正态总体的检验</a:t>
                </a:r>
                <a:r>
                  <a:rPr lang="en-US" altLang="zh-CN" sz="3000" dirty="0" smtClean="0">
                    <a:solidFill>
                      <a:schemeClr val="tx1"/>
                    </a:solidFill>
                    <a:latin typeface="+mn-ea"/>
                  </a:rPr>
                  <a:t>--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sz="3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𝜒</m:t>
                        </m:r>
                      </m:e>
                      <m:sup>
                        <m:r>
                          <a:rPr lang="en-US" altLang="zh-CN" sz="3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zh-CN" altLang="zh-CN" sz="3000" dirty="0">
                    <a:solidFill>
                      <a:schemeClr val="tx1"/>
                    </a:solidFill>
                    <a:latin typeface="+mn-ea"/>
                  </a:rPr>
                  <a:t>的双侧检验</a:t>
                </a:r>
                <a:endParaRPr lang="en-US" altLang="zh-CN" sz="3000" dirty="0" smtClean="0">
                  <a:solidFill>
                    <a:schemeClr val="tx1"/>
                  </a:solidFill>
                  <a:latin typeface="+mn-ea"/>
                </a:endParaRPr>
              </a:p>
              <a:p>
                <a:pPr lvl="1" algn="l">
                  <a:buClr>
                    <a:srgbClr val="FF0000"/>
                  </a:buClr>
                </a:pPr>
                <a:r>
                  <a:rPr lang="en-US" altLang="zh-CN" sz="3400" dirty="0">
                    <a:solidFill>
                      <a:srgbClr val="FF0000"/>
                    </a:solidFill>
                    <a:latin typeface="+mn-ea"/>
                  </a:rPr>
                  <a:t> </a:t>
                </a:r>
                <a:r>
                  <a:rPr lang="en-US" altLang="zh-CN" sz="3400" dirty="0" smtClean="0">
                    <a:solidFill>
                      <a:srgbClr val="FF0000"/>
                    </a:solidFill>
                    <a:latin typeface="+mn-ea"/>
                  </a:rPr>
                  <a:t>     </a:t>
                </a:r>
                <a:endParaRPr lang="en-US" altLang="zh-CN" sz="3400" dirty="0" smtClean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32" name="副标题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163" y="1556792"/>
                <a:ext cx="8280920" cy="648072"/>
              </a:xfrm>
              <a:prstGeom prst="rect">
                <a:avLst/>
              </a:prstGeom>
              <a:blipFill rotWithShape="1">
                <a:blip r:embed="rId5"/>
                <a:stretch>
                  <a:fillRect l="-1472" t="-10280" b="-149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9113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5" grpId="0"/>
      <p:bldP spid="2" grpId="0" animBg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§8.1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一个总体方差的统计推断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3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5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副标题 2"/>
              <p:cNvSpPr txBox="1">
                <a:spLocks/>
              </p:cNvSpPr>
              <p:nvPr/>
            </p:nvSpPr>
            <p:spPr>
              <a:xfrm>
                <a:off x="391163" y="1556792"/>
                <a:ext cx="8280920" cy="64807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 algn="l">
                  <a:buClr>
                    <a:srgbClr val="FF0000"/>
                  </a:buClr>
                  <a:buFont typeface="Wingdings" pitchFamily="2" charset="2"/>
                  <a:buChar char="p"/>
                </a:pPr>
                <a:r>
                  <a:rPr lang="en-US" altLang="zh-CN" sz="3000" dirty="0" smtClean="0">
                    <a:solidFill>
                      <a:srgbClr val="FF0000"/>
                    </a:solidFill>
                    <a:latin typeface="+mn-ea"/>
                  </a:rPr>
                  <a:t>  </a:t>
                </a:r>
                <a:r>
                  <a:rPr lang="en-US" altLang="zh-CN" sz="3000" dirty="0" smtClean="0">
                    <a:solidFill>
                      <a:schemeClr val="tx1"/>
                    </a:solidFill>
                    <a:latin typeface="+mn-ea"/>
                  </a:rPr>
                  <a:t>8.1.3   </a:t>
                </a:r>
                <a:r>
                  <a:rPr lang="zh-CN" altLang="en-US" sz="3000" dirty="0" smtClean="0">
                    <a:solidFill>
                      <a:schemeClr val="tx1"/>
                    </a:solidFill>
                    <a:latin typeface="+mn-ea"/>
                  </a:rPr>
                  <a:t>一个正态总体的检验</a:t>
                </a:r>
                <a:r>
                  <a:rPr lang="en-US" altLang="zh-CN" sz="3000" dirty="0" smtClean="0">
                    <a:solidFill>
                      <a:schemeClr val="tx1"/>
                    </a:solidFill>
                    <a:latin typeface="+mn-ea"/>
                  </a:rPr>
                  <a:t>--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sz="3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𝜒</m:t>
                        </m:r>
                      </m:e>
                      <m:sup>
                        <m:r>
                          <a:rPr lang="en-US" altLang="zh-CN" sz="3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zh-CN" altLang="zh-CN" sz="3000" dirty="0" smtClean="0">
                    <a:solidFill>
                      <a:schemeClr val="tx1"/>
                    </a:solidFill>
                    <a:latin typeface="+mn-ea"/>
                  </a:rPr>
                  <a:t>的</a:t>
                </a:r>
                <a:r>
                  <a:rPr lang="zh-CN" altLang="en-US" sz="3000" dirty="0" smtClean="0">
                    <a:solidFill>
                      <a:schemeClr val="tx1"/>
                    </a:solidFill>
                    <a:latin typeface="+mn-ea"/>
                  </a:rPr>
                  <a:t>单</a:t>
                </a:r>
                <a:r>
                  <a:rPr lang="zh-CN" altLang="zh-CN" sz="3000" dirty="0" smtClean="0">
                    <a:solidFill>
                      <a:schemeClr val="tx1"/>
                    </a:solidFill>
                    <a:latin typeface="+mn-ea"/>
                  </a:rPr>
                  <a:t>侧检验</a:t>
                </a:r>
                <a:endParaRPr lang="en-US" altLang="zh-CN" sz="3000" dirty="0" smtClean="0">
                  <a:solidFill>
                    <a:schemeClr val="tx1"/>
                  </a:solidFill>
                  <a:latin typeface="+mn-ea"/>
                </a:endParaRPr>
              </a:p>
              <a:p>
                <a:pPr lvl="1" algn="l">
                  <a:buClr>
                    <a:srgbClr val="FF0000"/>
                  </a:buClr>
                </a:pPr>
                <a:r>
                  <a:rPr lang="en-US" altLang="zh-CN" sz="3400" dirty="0">
                    <a:solidFill>
                      <a:srgbClr val="FF0000"/>
                    </a:solidFill>
                    <a:latin typeface="+mn-ea"/>
                  </a:rPr>
                  <a:t> </a:t>
                </a:r>
                <a:r>
                  <a:rPr lang="en-US" altLang="zh-CN" sz="3400" dirty="0" smtClean="0">
                    <a:solidFill>
                      <a:srgbClr val="FF0000"/>
                    </a:solidFill>
                    <a:latin typeface="+mn-ea"/>
                  </a:rPr>
                  <a:t>     </a:t>
                </a:r>
                <a:endParaRPr lang="en-US" altLang="zh-CN" sz="3400" dirty="0" smtClean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33" name="副标题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163" y="1556792"/>
                <a:ext cx="8280920" cy="648072"/>
              </a:xfrm>
              <a:prstGeom prst="rect">
                <a:avLst/>
              </a:prstGeom>
              <a:blipFill rotWithShape="1">
                <a:blip r:embed="rId2"/>
                <a:stretch>
                  <a:fillRect l="-1472" t="-10280" b="-149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副标题 2"/>
          <p:cNvSpPr txBox="1">
            <a:spLocks/>
          </p:cNvSpPr>
          <p:nvPr/>
        </p:nvSpPr>
        <p:spPr>
          <a:xfrm>
            <a:off x="416732" y="2276872"/>
            <a:ext cx="8280920" cy="927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一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个正态总体方差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的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单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侧检验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是指总体均值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µ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未知，检验</a:t>
            </a:r>
            <a:r>
              <a:rPr lang="zh-CN" altLang="zh-CN" sz="2600" b="1" dirty="0" smtClean="0">
                <a:solidFill>
                  <a:srgbClr val="FF0000"/>
                </a:solidFill>
                <a:latin typeface="+mn-ea"/>
              </a:rPr>
              <a:t>样本方差</a:t>
            </a:r>
            <a:r>
              <a:rPr lang="zh-CN" altLang="zh-CN" sz="2600" b="1" dirty="0" smtClean="0">
                <a:solidFill>
                  <a:srgbClr val="FF0000"/>
                </a:solidFill>
              </a:rPr>
              <a:t>是否</a:t>
            </a:r>
            <a:r>
              <a:rPr lang="zh-CN" altLang="zh-CN" sz="2600" b="1" dirty="0">
                <a:solidFill>
                  <a:srgbClr val="FF0000"/>
                </a:solidFill>
              </a:rPr>
              <a:t>小于等于</a:t>
            </a:r>
            <a:r>
              <a:rPr lang="zh-CN" altLang="zh-CN" sz="2600" b="1" dirty="0" smtClean="0">
                <a:solidFill>
                  <a:srgbClr val="FF0000"/>
                </a:solidFill>
              </a:rPr>
              <a:t>总体方差</a:t>
            </a:r>
            <a:r>
              <a:rPr lang="zh-CN" altLang="en-US" sz="2600" b="1" dirty="0" smtClean="0">
                <a:solidFill>
                  <a:srgbClr val="FF0000"/>
                </a:solidFill>
              </a:rPr>
              <a:t>。</a:t>
            </a:r>
            <a:endParaRPr lang="en-US" altLang="zh-CN" sz="2600" b="1" dirty="0" smtClean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5" name="副标题 2"/>
          <p:cNvSpPr txBox="1">
            <a:spLocks/>
          </p:cNvSpPr>
          <p:nvPr/>
        </p:nvSpPr>
        <p:spPr>
          <a:xfrm>
            <a:off x="440959" y="3378917"/>
            <a:ext cx="3816424" cy="4638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  原假设为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</a:t>
            </a:r>
          </a:p>
          <a:p>
            <a:pPr algn="l"/>
            <a:endParaRPr lang="en-US" altLang="zh-CN" sz="2600" dirty="0">
              <a:solidFill>
                <a:schemeClr val="tx1"/>
              </a:solidFill>
              <a:latin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2036754" y="3330428"/>
                <a:ext cx="1925720" cy="5202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600" i="1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altLang="zh-CN" sz="26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altLang="zh-CN" sz="2600" i="1">
                          <a:latin typeface="Cambria Math"/>
                        </a:rPr>
                        <m:t>:</m:t>
                      </m:r>
                      <m:sSup>
                        <m:sSupPr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zh-CN" sz="2600" i="1">
                              <a:latin typeface="Cambria Math"/>
                            </a:rPr>
                            <m:t>𝜎</m:t>
                          </m:r>
                        </m:e>
                        <m:sup>
                          <m:r>
                            <a:rPr lang="en-US" altLang="zh-CN" sz="26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altLang="zh-CN" sz="2600" i="1">
                          <a:latin typeface="Cambria Math"/>
                        </a:rPr>
                        <m:t>≤</m:t>
                      </m:r>
                      <m:sSubSup>
                        <m:sSubSupPr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altLang="zh-CN" sz="26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altLang="zh-CN" sz="26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altLang="zh-CN" sz="2600" i="1">
                              <a:latin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zh-CN" altLang="en-US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6754" y="3330428"/>
                <a:ext cx="1925720" cy="52020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副标题 2"/>
          <p:cNvSpPr txBox="1">
            <a:spLocks/>
          </p:cNvSpPr>
          <p:nvPr/>
        </p:nvSpPr>
        <p:spPr>
          <a:xfrm>
            <a:off x="4841747" y="3386775"/>
            <a:ext cx="3816424" cy="4638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备择假设为</a:t>
            </a:r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  <a:p>
            <a:pPr algn="l"/>
            <a:endParaRPr lang="en-US" altLang="zh-CN" sz="2600" dirty="0">
              <a:solidFill>
                <a:schemeClr val="tx1"/>
              </a:solidFill>
              <a:latin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6743063" y="3386775"/>
                <a:ext cx="2191775" cy="5202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600" dirty="0">
                    <a:latin typeface="+mn-ea"/>
                  </a:rPr>
                  <a:t>H</a:t>
                </a:r>
                <a:r>
                  <a:rPr lang="en-US" altLang="zh-CN" sz="2600" baseline="-25000" dirty="0">
                    <a:latin typeface="+mn-ea"/>
                  </a:rPr>
                  <a:t>1</a:t>
                </a:r>
                <a:r>
                  <a:rPr lang="en-US" altLang="zh-CN" sz="2600" dirty="0">
                    <a:latin typeface="+mn-ea"/>
                  </a:rPr>
                  <a:t>: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sz="2600" i="1">
                            <a:latin typeface="Cambria Math"/>
                          </a:rPr>
                          <m:t>𝜎</m:t>
                        </m:r>
                      </m:e>
                      <m:sup>
                        <m:r>
                          <a:rPr lang="en-US" altLang="zh-CN" sz="26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altLang="zh-CN" sz="2600" i="1">
                        <a:latin typeface="Cambria Math"/>
                      </a:rPr>
                      <m:t>&gt;</m:t>
                    </m:r>
                    <m:sSubSup>
                      <m:sSubSup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altLang="zh-CN" sz="2600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endParaRPr lang="zh-CN" altLang="zh-CN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3063" y="3386775"/>
                <a:ext cx="2191775" cy="520207"/>
              </a:xfrm>
              <a:prstGeom prst="rect">
                <a:avLst/>
              </a:prstGeom>
              <a:blipFill rotWithShape="1">
                <a:blip r:embed="rId4"/>
                <a:stretch>
                  <a:fillRect l="-4722" t="-4706" b="-294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左右箭头 6"/>
          <p:cNvSpPr/>
          <p:nvPr/>
        </p:nvSpPr>
        <p:spPr>
          <a:xfrm>
            <a:off x="3962473" y="3555909"/>
            <a:ext cx="879273" cy="203757"/>
          </a:xfrm>
          <a:prstGeom prst="left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副标题 2"/>
          <p:cNvSpPr txBox="1">
            <a:spLocks/>
          </p:cNvSpPr>
          <p:nvPr/>
        </p:nvSpPr>
        <p:spPr>
          <a:xfrm>
            <a:off x="539552" y="4304377"/>
            <a:ext cx="2664296" cy="463860"/>
          </a:xfrm>
          <a:prstGeom prst="rect">
            <a:avLst/>
          </a:prstGeom>
          <a:ln w="25400">
            <a:solidFill>
              <a:srgbClr val="FFFF00"/>
            </a:solidFill>
            <a:prstDash val="sysDash"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  检验统计量为：</a:t>
            </a:r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  <a:p>
            <a:pPr algn="l"/>
            <a:endParaRPr lang="en-US" altLang="zh-CN" sz="2600" dirty="0">
              <a:solidFill>
                <a:schemeClr val="tx1"/>
              </a:solidFill>
              <a:latin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3779912" y="4026937"/>
                <a:ext cx="3888431" cy="9475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𝜒</m:t>
                          </m:r>
                        </m:e>
                        <m:sup>
                          <m:r>
                            <a:rPr lang="en-US" altLang="zh-CN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𝑛</m:t>
                          </m:r>
                          <m:r>
                            <a:rPr lang="en-US" altLang="zh-CN" sz="2400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altLang="zh-CN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zh-CN" altLang="zh-CN" sz="2400">
                              <a:latin typeface="Cambria Math"/>
                            </a:rPr>
                            <m:t>（</m:t>
                          </m:r>
                          <m:r>
                            <m:rPr>
                              <m:sty m:val="p"/>
                            </m:rPr>
                            <a:rPr lang="en-US" altLang="zh-CN" sz="2400">
                              <a:latin typeface="Cambria Math"/>
                            </a:rPr>
                            <m:t>n</m:t>
                          </m:r>
                          <m:r>
                            <a:rPr lang="en-US" altLang="zh-CN" sz="2400" i="1">
                              <a:latin typeface="Cambria Math"/>
                            </a:rPr>
                            <m:t>−</m:t>
                          </m:r>
                          <m:r>
                            <a:rPr lang="en-US" altLang="zh-CN" sz="2400">
                              <a:latin typeface="Cambria Math"/>
                            </a:rPr>
                            <m:t>1)</m:t>
                          </m:r>
                          <m:sSup>
                            <m:sSupPr>
                              <m:ctrlPr>
                                <a:rPr lang="zh-CN" altLang="zh-CN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zh-CN" sz="2400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altLang="zh-CN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zh-CN" altLang="zh-CN" sz="24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sz="2400" i="1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altLang="zh-CN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zh-CN" altLang="zh-CN" sz="2400" dirty="0">
                  <a:latin typeface="+mn-ea"/>
                </a:endParaRPr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4026937"/>
                <a:ext cx="3888431" cy="94750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645941" y="5157192"/>
                <a:ext cx="5115813" cy="542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6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zh-CN" altLang="zh-CN" sz="2600">
                            <a:solidFill>
                              <a:srgbClr val="FF0000"/>
                            </a:solidFill>
                            <a:latin typeface="Cambria Math"/>
                          </a:rPr>
                          <m:t>如果</m:t>
                        </m:r>
                        <m:r>
                          <a:rPr lang="en-US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600" dirty="0">
                    <a:solidFill>
                      <a:srgbClr val="FF0000"/>
                    </a:solidFill>
                    <a:latin typeface="+mn-ea"/>
                  </a:rPr>
                  <a:t>&gt;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rgbClr val="FF0000"/>
                            </a:solidFill>
                            <a:latin typeface="Cambria Math"/>
                          </a:rPr>
                          <m:t>a</m:t>
                        </m:r>
                      </m:sub>
                      <m:sup>
                        <m:r>
                          <a:rPr lang="en-US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600" dirty="0">
                    <a:solidFill>
                      <a:srgbClr val="FF0000"/>
                    </a:solidFill>
                    <a:latin typeface="+mn-ea"/>
                  </a:rPr>
                  <a:t> ,</a:t>
                </a:r>
                <a:r>
                  <a:rPr lang="zh-CN" altLang="zh-CN" sz="2600" dirty="0">
                    <a:solidFill>
                      <a:srgbClr val="FF0000"/>
                    </a:solidFill>
                    <a:latin typeface="+mn-ea"/>
                  </a:rPr>
                  <a:t>则拒绝</a:t>
                </a:r>
                <a:r>
                  <a:rPr lang="en-US" altLang="zh-CN" sz="2600" dirty="0">
                    <a:solidFill>
                      <a:srgbClr val="FF0000"/>
                    </a:solidFill>
                    <a:latin typeface="+mn-ea"/>
                  </a:rPr>
                  <a:t>H</a:t>
                </a:r>
                <a:r>
                  <a:rPr lang="en-US" altLang="zh-CN" sz="2600" baseline="-25000" dirty="0">
                    <a:solidFill>
                      <a:srgbClr val="FF0000"/>
                    </a:solidFill>
                    <a:latin typeface="+mn-ea"/>
                  </a:rPr>
                  <a:t>0</a:t>
                </a:r>
                <a:endParaRPr lang="zh-CN" altLang="zh-CN" sz="2600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941" y="5157192"/>
                <a:ext cx="5115813" cy="542264"/>
              </a:xfrm>
              <a:prstGeom prst="rect">
                <a:avLst/>
              </a:prstGeom>
              <a:blipFill rotWithShape="1">
                <a:blip r:embed="rId6"/>
                <a:stretch>
                  <a:fillRect b="-280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9113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5" grpId="0"/>
      <p:bldP spid="36" grpId="0"/>
      <p:bldP spid="6" grpId="0"/>
      <p:bldP spid="7" grpId="0" animBg="1"/>
      <p:bldP spid="37" grpId="0" animBg="1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§8.1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一个总体方差的统计推断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3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5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副标题 2"/>
              <p:cNvSpPr txBox="1">
                <a:spLocks/>
              </p:cNvSpPr>
              <p:nvPr/>
            </p:nvSpPr>
            <p:spPr>
              <a:xfrm>
                <a:off x="420835" y="1412776"/>
                <a:ext cx="8280920" cy="64807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 algn="l">
                  <a:buClr>
                    <a:srgbClr val="FF0000"/>
                  </a:buClr>
                  <a:buFont typeface="Wingdings" pitchFamily="2" charset="2"/>
                  <a:buChar char="p"/>
                </a:pPr>
                <a:r>
                  <a:rPr lang="en-US" altLang="zh-CN" sz="3000" dirty="0" smtClean="0">
                    <a:solidFill>
                      <a:srgbClr val="FF0000"/>
                    </a:solidFill>
                    <a:latin typeface="+mn-ea"/>
                  </a:rPr>
                  <a:t>  </a:t>
                </a:r>
                <a:r>
                  <a:rPr lang="en-US" altLang="zh-CN" sz="3000" dirty="0" smtClean="0">
                    <a:solidFill>
                      <a:schemeClr val="tx1"/>
                    </a:solidFill>
                    <a:latin typeface="+mn-ea"/>
                  </a:rPr>
                  <a:t>8.1.3   </a:t>
                </a:r>
                <a:r>
                  <a:rPr lang="zh-CN" altLang="en-US" sz="3000" dirty="0" smtClean="0">
                    <a:solidFill>
                      <a:schemeClr val="tx1"/>
                    </a:solidFill>
                    <a:latin typeface="+mn-ea"/>
                  </a:rPr>
                  <a:t>一个正态总体的检验</a:t>
                </a:r>
                <a:r>
                  <a:rPr lang="en-US" altLang="zh-CN" sz="3000" dirty="0" smtClean="0">
                    <a:solidFill>
                      <a:schemeClr val="tx1"/>
                    </a:solidFill>
                    <a:latin typeface="+mn-ea"/>
                  </a:rPr>
                  <a:t>--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sz="3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𝜒</m:t>
                        </m:r>
                      </m:e>
                      <m:sup>
                        <m:r>
                          <a:rPr lang="en-US" altLang="zh-CN" sz="3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zh-CN" altLang="zh-CN" sz="3000" dirty="0" smtClean="0">
                    <a:solidFill>
                      <a:schemeClr val="tx1"/>
                    </a:solidFill>
                    <a:latin typeface="+mn-ea"/>
                  </a:rPr>
                  <a:t>的</a:t>
                </a:r>
                <a:r>
                  <a:rPr lang="zh-CN" altLang="en-US" sz="3000" dirty="0" smtClean="0">
                    <a:solidFill>
                      <a:schemeClr val="tx1"/>
                    </a:solidFill>
                    <a:latin typeface="+mn-ea"/>
                  </a:rPr>
                  <a:t>单</a:t>
                </a:r>
                <a:r>
                  <a:rPr lang="zh-CN" altLang="zh-CN" sz="3000" dirty="0" smtClean="0">
                    <a:solidFill>
                      <a:schemeClr val="tx1"/>
                    </a:solidFill>
                    <a:latin typeface="+mn-ea"/>
                  </a:rPr>
                  <a:t>侧检验</a:t>
                </a:r>
                <a:endParaRPr lang="en-US" altLang="zh-CN" sz="3000" dirty="0" smtClean="0">
                  <a:solidFill>
                    <a:schemeClr val="tx1"/>
                  </a:solidFill>
                  <a:latin typeface="+mn-ea"/>
                </a:endParaRPr>
              </a:p>
              <a:p>
                <a:pPr lvl="1" algn="l">
                  <a:buClr>
                    <a:srgbClr val="FF0000"/>
                  </a:buClr>
                </a:pPr>
                <a:r>
                  <a:rPr lang="en-US" altLang="zh-CN" sz="3400" dirty="0">
                    <a:solidFill>
                      <a:srgbClr val="FF0000"/>
                    </a:solidFill>
                    <a:latin typeface="+mn-ea"/>
                  </a:rPr>
                  <a:t> </a:t>
                </a:r>
                <a:r>
                  <a:rPr lang="en-US" altLang="zh-CN" sz="3400" dirty="0" smtClean="0">
                    <a:solidFill>
                      <a:srgbClr val="FF0000"/>
                    </a:solidFill>
                    <a:latin typeface="+mn-ea"/>
                  </a:rPr>
                  <a:t>     </a:t>
                </a:r>
                <a:endParaRPr lang="en-US" altLang="zh-CN" sz="3400" dirty="0" smtClean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33" name="副标题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835" y="1412776"/>
                <a:ext cx="8280920" cy="648072"/>
              </a:xfrm>
              <a:prstGeom prst="rect">
                <a:avLst/>
              </a:prstGeom>
              <a:blipFill rotWithShape="1">
                <a:blip r:embed="rId2"/>
                <a:stretch>
                  <a:fillRect l="-1473" t="-10377" b="-160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流程图: 资料带 14"/>
          <p:cNvSpPr/>
          <p:nvPr/>
        </p:nvSpPr>
        <p:spPr>
          <a:xfrm>
            <a:off x="7522527" y="1844824"/>
            <a:ext cx="1080120" cy="620925"/>
          </a:xfrm>
          <a:prstGeom prst="flowChartPunchedTap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</a:rPr>
              <a:t>例三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副标题 2"/>
              <p:cNvSpPr txBox="1">
                <a:spLocks/>
              </p:cNvSpPr>
              <p:nvPr/>
            </p:nvSpPr>
            <p:spPr>
              <a:xfrm>
                <a:off x="302118" y="2471699"/>
                <a:ext cx="8518354" cy="207984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fontAlgn="base"/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     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某城市汽车公司最近通过鼓励其司机遵守时间，规定到达各汽车站时间的</a:t>
                </a:r>
                <a:r>
                  <a:rPr lang="zh-CN" altLang="zh-CN" sz="2600" b="1" dirty="0" smtClean="0">
                    <a:solidFill>
                      <a:srgbClr val="FF0000"/>
                    </a:solidFill>
                    <a:latin typeface="+mn-ea"/>
                  </a:rPr>
                  <a:t>方差小于或等于</a:t>
                </a:r>
                <a:r>
                  <a:rPr lang="en-US" altLang="zh-CN" sz="2600" b="1" dirty="0">
                    <a:solidFill>
                      <a:srgbClr val="FF0000"/>
                    </a:solidFill>
                    <a:latin typeface="+mn-ea"/>
                  </a:rPr>
                  <a:t>4</a:t>
                </a:r>
                <a:r>
                  <a:rPr lang="zh-CN" altLang="zh-CN" sz="2600" b="1" dirty="0">
                    <a:solidFill>
                      <a:srgbClr val="FF0000"/>
                    </a:solidFill>
                    <a:latin typeface="+mn-ea"/>
                  </a:rPr>
                  <a:t>分钟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。公司定期在各个车站收集到达时间数据以确定是否遵守守时制度。假定在某个特定的市中心车站抽取了由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24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辆公共汽车到达时间组成的样本，样本方差为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</a:rPr>
                          <m:t>s</m:t>
                        </m:r>
                      </m:e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altLang="zh-CN" sz="2600" i="1">
                        <a:solidFill>
                          <a:schemeClr val="tx1"/>
                        </a:solidFill>
                        <a:latin typeface="Cambria Math"/>
                      </a:rPr>
                      <m:t>=4.9</m:t>
                    </m:r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。</a:t>
                </a:r>
              </a:p>
              <a:p>
                <a:pPr algn="l"/>
                <a:endParaRPr lang="zh-CN" altLang="zh-CN" sz="2600" dirty="0">
                  <a:solidFill>
                    <a:schemeClr val="tx1"/>
                  </a:solidFill>
                  <a:latin typeface="+mn-ea"/>
                </a:endParaRPr>
              </a:p>
              <a:p>
                <a:pPr lvl="2" algn="l">
                  <a:buClr>
                    <a:srgbClr val="FF0000"/>
                  </a:buClr>
                </a:pPr>
                <a:r>
                  <a:rPr lang="en-US" altLang="zh-CN" sz="3200" dirty="0" smtClean="0">
                    <a:solidFill>
                      <a:srgbClr val="FF0000"/>
                    </a:solidFill>
                    <a:latin typeface="+mn-ea"/>
                  </a:rPr>
                  <a:t>       </a:t>
                </a:r>
                <a:endParaRPr lang="en-US" altLang="zh-CN" sz="3200" dirty="0" smtClean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16" name="副标题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118" y="2471699"/>
                <a:ext cx="8518354" cy="2079848"/>
              </a:xfrm>
              <a:prstGeom prst="rect">
                <a:avLst/>
              </a:prstGeom>
              <a:blipFill rotWithShape="1">
                <a:blip r:embed="rId3"/>
                <a:stretch>
                  <a:fillRect l="-1288" t="-2632" r="-72" b="-73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副标题 2"/>
          <p:cNvSpPr txBox="1">
            <a:spLocks/>
          </p:cNvSpPr>
          <p:nvPr/>
        </p:nvSpPr>
        <p:spPr>
          <a:xfrm>
            <a:off x="465614" y="4797152"/>
            <a:ext cx="7922809" cy="4638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  </a:t>
            </a:r>
            <a:r>
              <a:rPr lang="zh-CN" altLang="en-US" sz="2800" b="1" dirty="0" smtClean="0">
                <a:solidFill>
                  <a:srgbClr val="FF0000"/>
                </a:solidFill>
                <a:latin typeface="+mn-ea"/>
              </a:rPr>
              <a:t>解：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零假设与备择假设为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</a:t>
            </a:r>
          </a:p>
          <a:p>
            <a:pPr algn="l"/>
            <a:endParaRPr lang="en-US" altLang="zh-CN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76192" y="4768569"/>
            <a:ext cx="360039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dirty="0">
                <a:latin typeface="+mn-ea"/>
              </a:rPr>
              <a:t>H</a:t>
            </a:r>
            <a:r>
              <a:rPr lang="en-US" altLang="zh-CN" sz="2600" baseline="-25000" dirty="0">
                <a:latin typeface="+mn-ea"/>
              </a:rPr>
              <a:t>0</a:t>
            </a:r>
            <a:r>
              <a:rPr lang="zh-CN" altLang="zh-CN" sz="2600" dirty="0">
                <a:latin typeface="+mn-ea"/>
              </a:rPr>
              <a:t>：</a:t>
            </a:r>
            <a:r>
              <a:rPr lang="el-GR" altLang="zh-CN" sz="2600" i="1" dirty="0">
                <a:latin typeface="+mn-ea"/>
              </a:rPr>
              <a:t>σ</a:t>
            </a:r>
            <a:r>
              <a:rPr lang="en-US" altLang="zh-CN" sz="2600" baseline="30000" dirty="0">
                <a:latin typeface="+mn-ea"/>
              </a:rPr>
              <a:t>2</a:t>
            </a:r>
            <a:r>
              <a:rPr lang="el-GR" altLang="zh-CN" sz="2600" dirty="0">
                <a:latin typeface="+mn-ea"/>
              </a:rPr>
              <a:t>≤</a:t>
            </a:r>
            <a:r>
              <a:rPr lang="pt-BR" altLang="zh-CN" sz="2600" dirty="0">
                <a:latin typeface="+mn-ea"/>
              </a:rPr>
              <a:t>4 H</a:t>
            </a:r>
            <a:r>
              <a:rPr lang="en-US" altLang="zh-CN" sz="2600" baseline="-25000" dirty="0">
                <a:latin typeface="+mn-ea"/>
              </a:rPr>
              <a:t>1</a:t>
            </a:r>
            <a:r>
              <a:rPr lang="zh-CN" altLang="zh-CN" sz="2600" dirty="0">
                <a:latin typeface="+mn-ea"/>
              </a:rPr>
              <a:t>：</a:t>
            </a:r>
            <a:r>
              <a:rPr lang="el-GR" altLang="zh-CN" sz="2600" i="1" dirty="0">
                <a:latin typeface="+mn-ea"/>
              </a:rPr>
              <a:t>σ</a:t>
            </a:r>
            <a:r>
              <a:rPr lang="en-US" altLang="zh-CN" sz="2600" baseline="30000" dirty="0">
                <a:latin typeface="+mn-ea"/>
              </a:rPr>
              <a:t>2</a:t>
            </a:r>
            <a:r>
              <a:rPr lang="pt-BR" altLang="zh-CN" sz="2600" dirty="0">
                <a:latin typeface="+mn-ea"/>
              </a:rPr>
              <a:t>&gt;4</a:t>
            </a:r>
            <a:endParaRPr lang="zh-CN" altLang="zh-CN" sz="2600" dirty="0">
              <a:latin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671307" y="5733256"/>
                <a:ext cx="8136903" cy="8302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zh-CN" sz="2600" dirty="0">
                    <a:latin typeface="+mn-ea"/>
                  </a:rPr>
                  <a:t>检验统计量：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sz="2600" i="1">
                            <a:latin typeface="Cambria Math"/>
                          </a:rPr>
                          <m:t>𝜒</m:t>
                        </m:r>
                      </m:e>
                      <m:sup>
                        <m:r>
                          <a:rPr lang="en-US" altLang="zh-CN" sz="2600" i="1">
                            <a:latin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zh-CN" altLang="zh-CN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600" i="1">
                            <a:latin typeface="Cambria Math"/>
                          </a:rPr>
                          <m:t>𝑛</m:t>
                        </m:r>
                        <m:r>
                          <a:rPr lang="en-US" altLang="zh-CN" sz="2600" i="1">
                            <a:latin typeface="Cambria Math"/>
                          </a:rPr>
                          <m:t>−1</m:t>
                        </m:r>
                      </m:e>
                    </m:d>
                    <m:r>
                      <a:rPr lang="en-US" altLang="zh-CN" sz="2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zh-CN" altLang="zh-CN" sz="2600" i="1">
                            <a:latin typeface="Cambria Math"/>
                          </a:rPr>
                        </m:ctrlPr>
                      </m:fPr>
                      <m:num>
                        <m:r>
                          <a:rPr lang="zh-CN" altLang="zh-CN" sz="2600">
                            <a:latin typeface="Cambria Math"/>
                          </a:rPr>
                          <m:t>（</m:t>
                        </m:r>
                        <m:r>
                          <m:rPr>
                            <m:sty m:val="p"/>
                          </m:rPr>
                          <a:rPr lang="en-US" altLang="zh-CN" sz="2600">
                            <a:latin typeface="Cambria Math"/>
                          </a:rPr>
                          <m:t>n</m:t>
                        </m:r>
                        <m:r>
                          <a:rPr lang="en-US" altLang="zh-CN" sz="2600" i="1">
                            <a:latin typeface="Cambria Math"/>
                          </a:rPr>
                          <m:t>−</m:t>
                        </m:r>
                        <m:r>
                          <a:rPr lang="en-US" altLang="zh-CN" sz="2600">
                            <a:latin typeface="Cambria Math"/>
                          </a:rPr>
                          <m:t>1)</m:t>
                        </m:r>
                        <m:sSup>
                          <m:sSupPr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sz="2600" i="1">
                                <a:latin typeface="Cambria Math"/>
                              </a:rPr>
                              <m:t>𝑠</m:t>
                            </m:r>
                          </m:e>
                          <m:sup>
                            <m:r>
                              <a:rPr lang="en-US" altLang="zh-CN" sz="2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sz="2600" i="1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zh-CN" sz="2600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26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2600" dirty="0">
                    <a:latin typeface="+mn-ea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i="1">
                            <a:latin typeface="Cambria Math"/>
                          </a:rPr>
                        </m:ctrlPr>
                      </m:fPr>
                      <m:num>
                        <m:r>
                          <a:rPr lang="zh-CN" altLang="zh-CN" sz="2600">
                            <a:latin typeface="Cambria Math"/>
                          </a:rPr>
                          <m:t>（</m:t>
                        </m:r>
                        <m:r>
                          <a:rPr lang="en-US" altLang="zh-CN" sz="2600">
                            <a:latin typeface="Cambria Math"/>
                          </a:rPr>
                          <m:t>24</m:t>
                        </m:r>
                        <m:r>
                          <a:rPr lang="en-US" altLang="zh-CN" sz="2600" i="1">
                            <a:latin typeface="Cambria Math"/>
                          </a:rPr>
                          <m:t>−</m:t>
                        </m:r>
                        <m:r>
                          <a:rPr lang="en-US" altLang="zh-CN" sz="2600">
                            <a:latin typeface="Cambria Math"/>
                          </a:rPr>
                          <m:t>1</m:t>
                        </m:r>
                        <m:r>
                          <a:rPr lang="zh-CN" altLang="zh-CN" sz="2600">
                            <a:latin typeface="Cambria Math"/>
                          </a:rPr>
                          <m:t>）</m:t>
                        </m:r>
                        <m:r>
                          <a:rPr lang="en-US" altLang="zh-CN" sz="2600">
                            <a:latin typeface="Cambria Math"/>
                          </a:rPr>
                          <m:t>×4.9</m:t>
                        </m:r>
                      </m:num>
                      <m:den>
                        <m:r>
                          <a:rPr lang="en-US" altLang="zh-CN" sz="26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600" dirty="0">
                    <a:latin typeface="+mn-ea"/>
                  </a:rPr>
                  <a:t>=28.18</a:t>
                </a:r>
                <a:endParaRPr lang="zh-CN" altLang="zh-CN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307" y="5733256"/>
                <a:ext cx="8136903" cy="830227"/>
              </a:xfrm>
              <a:prstGeom prst="rect">
                <a:avLst/>
              </a:prstGeom>
              <a:blipFill rotWithShape="1">
                <a:blip r:embed="rId4"/>
                <a:stretch>
                  <a:fillRect l="-12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8098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§8.1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一个总体方差的统计推断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3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5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副标题 2"/>
              <p:cNvSpPr txBox="1">
                <a:spLocks/>
              </p:cNvSpPr>
              <p:nvPr/>
            </p:nvSpPr>
            <p:spPr>
              <a:xfrm>
                <a:off x="391163" y="1556792"/>
                <a:ext cx="8280920" cy="64807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 algn="l">
                  <a:buClr>
                    <a:srgbClr val="FF0000"/>
                  </a:buClr>
                  <a:buFont typeface="Wingdings" pitchFamily="2" charset="2"/>
                  <a:buChar char="p"/>
                </a:pPr>
                <a:r>
                  <a:rPr lang="en-US" altLang="zh-CN" sz="3000" dirty="0" smtClean="0">
                    <a:solidFill>
                      <a:srgbClr val="FF0000"/>
                    </a:solidFill>
                    <a:latin typeface="+mn-ea"/>
                  </a:rPr>
                  <a:t>  </a:t>
                </a:r>
                <a:r>
                  <a:rPr lang="en-US" altLang="zh-CN" sz="3000" dirty="0" smtClean="0">
                    <a:solidFill>
                      <a:schemeClr val="tx1"/>
                    </a:solidFill>
                    <a:latin typeface="+mn-ea"/>
                  </a:rPr>
                  <a:t>8.1.3   </a:t>
                </a:r>
                <a:r>
                  <a:rPr lang="zh-CN" altLang="en-US" sz="3000" dirty="0" smtClean="0">
                    <a:solidFill>
                      <a:schemeClr val="tx1"/>
                    </a:solidFill>
                    <a:latin typeface="+mn-ea"/>
                  </a:rPr>
                  <a:t>一个正态总体的检验</a:t>
                </a:r>
                <a:r>
                  <a:rPr lang="en-US" altLang="zh-CN" sz="3000" dirty="0" smtClean="0">
                    <a:solidFill>
                      <a:schemeClr val="tx1"/>
                    </a:solidFill>
                    <a:latin typeface="+mn-ea"/>
                  </a:rPr>
                  <a:t>--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3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sz="3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𝜒</m:t>
                        </m:r>
                      </m:e>
                      <m:sup>
                        <m:r>
                          <a:rPr lang="en-US" altLang="zh-CN" sz="3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zh-CN" altLang="zh-CN" sz="3000" dirty="0" smtClean="0">
                    <a:solidFill>
                      <a:schemeClr val="tx1"/>
                    </a:solidFill>
                    <a:latin typeface="+mn-ea"/>
                  </a:rPr>
                  <a:t>的</a:t>
                </a:r>
                <a:r>
                  <a:rPr lang="zh-CN" altLang="en-US" sz="3000" dirty="0" smtClean="0">
                    <a:solidFill>
                      <a:schemeClr val="tx1"/>
                    </a:solidFill>
                    <a:latin typeface="+mn-ea"/>
                  </a:rPr>
                  <a:t>单</a:t>
                </a:r>
                <a:r>
                  <a:rPr lang="zh-CN" altLang="zh-CN" sz="3000" dirty="0" smtClean="0">
                    <a:solidFill>
                      <a:schemeClr val="tx1"/>
                    </a:solidFill>
                    <a:latin typeface="+mn-ea"/>
                  </a:rPr>
                  <a:t>侧检验</a:t>
                </a:r>
                <a:endParaRPr lang="en-US" altLang="zh-CN" sz="3000" dirty="0" smtClean="0">
                  <a:solidFill>
                    <a:schemeClr val="tx1"/>
                  </a:solidFill>
                  <a:latin typeface="+mn-ea"/>
                </a:endParaRPr>
              </a:p>
              <a:p>
                <a:pPr lvl="1" algn="l">
                  <a:buClr>
                    <a:srgbClr val="FF0000"/>
                  </a:buClr>
                </a:pPr>
                <a:r>
                  <a:rPr lang="en-US" altLang="zh-CN" sz="3400" dirty="0">
                    <a:solidFill>
                      <a:srgbClr val="FF0000"/>
                    </a:solidFill>
                    <a:latin typeface="+mn-ea"/>
                  </a:rPr>
                  <a:t> </a:t>
                </a:r>
                <a:r>
                  <a:rPr lang="en-US" altLang="zh-CN" sz="3400" dirty="0" smtClean="0">
                    <a:solidFill>
                      <a:srgbClr val="FF0000"/>
                    </a:solidFill>
                    <a:latin typeface="+mn-ea"/>
                  </a:rPr>
                  <a:t>     </a:t>
                </a:r>
                <a:endParaRPr lang="en-US" altLang="zh-CN" sz="3400" dirty="0" smtClean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33" name="副标题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163" y="1556792"/>
                <a:ext cx="8280920" cy="648072"/>
              </a:xfrm>
              <a:prstGeom prst="rect">
                <a:avLst/>
              </a:prstGeom>
              <a:blipFill rotWithShape="1">
                <a:blip r:embed="rId2"/>
                <a:stretch>
                  <a:fillRect l="-1472" t="-10280" b="-149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副标题 2"/>
          <p:cNvSpPr txBox="1">
            <a:spLocks/>
          </p:cNvSpPr>
          <p:nvPr/>
        </p:nvSpPr>
        <p:spPr>
          <a:xfrm>
            <a:off x="302118" y="2471699"/>
            <a:ext cx="8518354" cy="8852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利用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excel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提供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的统计函数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CHISQ.INV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和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CHISQ.INV.RT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可以计算出给定概率的左尾和右尾卡方分布的区间点。知</a:t>
            </a:r>
          </a:p>
          <a:p>
            <a:pPr lvl="2" algn="l">
              <a:buClr>
                <a:srgbClr val="FF0000"/>
              </a:buClr>
            </a:pPr>
            <a:r>
              <a:rPr lang="en-US" altLang="zh-CN" sz="3200" dirty="0" smtClean="0">
                <a:solidFill>
                  <a:srgbClr val="FF0000"/>
                </a:solidFill>
                <a:latin typeface="+mn-ea"/>
              </a:rPr>
              <a:t>       </a:t>
            </a:r>
            <a:endParaRPr lang="en-US" altLang="zh-CN" sz="3200" dirty="0" smtClean="0">
              <a:solidFill>
                <a:schemeClr val="tx1"/>
              </a:solidFill>
              <a:latin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1397585" y="3640978"/>
                <a:ext cx="6912768" cy="510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altLang="zh-CN" sz="2400">
                              <a:latin typeface="Cambria Math"/>
                            </a:rPr>
                            <m:t>χ</m:t>
                          </m:r>
                        </m:e>
                        <m:sub>
                          <m:r>
                            <a:rPr lang="en-US" altLang="zh-CN" sz="2400" i="1">
                              <a:latin typeface="Cambria Math"/>
                            </a:rPr>
                            <m:t>1−0.025</m:t>
                          </m:r>
                        </m:sub>
                        <m:sup>
                          <m:r>
                            <a:rPr lang="en-US" altLang="zh-CN" sz="2400" i="1">
                              <a:latin typeface="Cambria Math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23</m:t>
                          </m:r>
                        </m:e>
                      </m:d>
                      <m:r>
                        <a:rPr lang="en-US" altLang="zh-CN" sz="2400" i="1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zh-CN" sz="2400">
                          <a:latin typeface="Cambria Math"/>
                        </a:rPr>
                        <m:t>CHISQ</m:t>
                      </m:r>
                      <m:r>
                        <a:rPr lang="en-US" altLang="zh-CN" sz="2400">
                          <a:latin typeface="Cambria Math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altLang="zh-CN" sz="2400">
                          <a:latin typeface="Cambria Math"/>
                        </a:rPr>
                        <m:t>INV</m:t>
                      </m:r>
                      <m:d>
                        <m:d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sz="2400">
                              <a:latin typeface="Cambria Math"/>
                            </a:rPr>
                            <m:t>0.025,23</m:t>
                          </m:r>
                        </m:e>
                      </m:d>
                      <m:r>
                        <a:rPr lang="en-US" altLang="zh-CN" sz="2400" i="1">
                          <a:latin typeface="Cambria Math"/>
                        </a:rPr>
                        <m:t>=11.69</m:t>
                      </m:r>
                    </m:oMath>
                  </m:oMathPara>
                </a14:m>
                <a:endParaRPr lang="zh-CN" altLang="en-US" sz="2400" dirty="0">
                  <a:latin typeface="+mn-ea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7585" y="3640978"/>
                <a:ext cx="6912768" cy="510461"/>
              </a:xfrm>
              <a:prstGeom prst="rect">
                <a:avLst/>
              </a:prstGeom>
              <a:blipFill rotWithShape="1">
                <a:blip r:embed="rId3"/>
                <a:stretch>
                  <a:fillRect b="-59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1767486" y="4151439"/>
                <a:ext cx="6480719" cy="510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altLang="zh-CN" sz="2400">
                              <a:latin typeface="Cambria Math"/>
                            </a:rPr>
                            <m:t>χ</m:t>
                          </m:r>
                        </m:e>
                        <m:sub>
                          <m:r>
                            <a:rPr lang="en-US" altLang="zh-CN" sz="2400" i="1">
                              <a:latin typeface="Cambria Math"/>
                            </a:rPr>
                            <m:t>0.025</m:t>
                          </m:r>
                        </m:sub>
                        <m:sup>
                          <m:r>
                            <a:rPr lang="en-US" altLang="zh-CN" sz="2400" i="1">
                              <a:latin typeface="Cambria Math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23</m:t>
                          </m:r>
                        </m:e>
                      </m:d>
                      <m:r>
                        <a:rPr lang="en-US" altLang="zh-CN" sz="2400" i="1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zh-CN" sz="2400">
                          <a:latin typeface="Cambria Math"/>
                        </a:rPr>
                        <m:t>CHISQ</m:t>
                      </m:r>
                      <m:r>
                        <a:rPr lang="en-US" altLang="zh-CN" sz="2400">
                          <a:latin typeface="Cambria Math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altLang="zh-CN" sz="2400">
                          <a:latin typeface="Cambria Math"/>
                        </a:rPr>
                        <m:t>INV</m:t>
                      </m:r>
                      <m:r>
                        <a:rPr lang="en-US" altLang="zh-CN" sz="2400">
                          <a:latin typeface="Cambria Math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altLang="zh-CN" sz="2400">
                          <a:latin typeface="Cambria Math"/>
                        </a:rPr>
                        <m:t>RT</m:t>
                      </m:r>
                      <m:d>
                        <m:d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sz="2400">
                              <a:latin typeface="Cambria Math"/>
                            </a:rPr>
                            <m:t>0.025,29</m:t>
                          </m:r>
                        </m:e>
                      </m:d>
                      <m:r>
                        <a:rPr lang="en-US" altLang="zh-CN" sz="2400" i="1">
                          <a:latin typeface="Cambria Math"/>
                        </a:rPr>
                        <m:t>=38.08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7486" y="4151439"/>
                <a:ext cx="6480719" cy="510461"/>
              </a:xfrm>
              <a:prstGeom prst="rect">
                <a:avLst/>
              </a:prstGeom>
              <a:blipFill rotWithShape="1">
                <a:blip r:embed="rId4"/>
                <a:stretch>
                  <a:fillRect b="-59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391163" y="4753649"/>
                <a:ext cx="6420411" cy="5595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zh-CN" altLang="zh-CN" sz="26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zh-CN" sz="26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    </m:t>
                          </m:r>
                          <m:r>
                            <a:rPr lang="zh-CN" altLang="zh-CN" sz="26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因为此题是右侧假设检测，而</m:t>
                          </m:r>
                          <m:r>
                            <a:rPr lang="en-US" altLang="zh-CN" sz="2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altLang="zh-CN" sz="2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altLang="zh-CN" sz="2600">
                          <a:solidFill>
                            <a:schemeClr val="tx1"/>
                          </a:solidFill>
                          <a:latin typeface="Cambria Math"/>
                        </a:rPr>
                        <m:t>&lt;</m:t>
                      </m:r>
                      <m:sSubSup>
                        <m:sSubSupPr>
                          <m:ctrlPr>
                            <a:rPr lang="zh-CN" altLang="zh-CN" sz="2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altLang="zh-CN" sz="2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altLang="zh-CN" sz="26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0.025</m:t>
                          </m:r>
                        </m:sub>
                        <m:sup>
                          <m:r>
                            <a:rPr lang="en-US" altLang="zh-CN" sz="26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zh-CN" altLang="en-US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163" y="4753649"/>
                <a:ext cx="6420411" cy="5595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/>
          <p:cNvSpPr/>
          <p:nvPr/>
        </p:nvSpPr>
        <p:spPr>
          <a:xfrm>
            <a:off x="391163" y="5374957"/>
            <a:ext cx="842931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dirty="0" smtClean="0">
                <a:latin typeface="+mn-ea"/>
              </a:rPr>
              <a:t>      </a:t>
            </a:r>
            <a:r>
              <a:rPr lang="zh-CN" altLang="zh-CN" sz="2600" dirty="0" smtClean="0">
                <a:latin typeface="+mn-ea"/>
              </a:rPr>
              <a:t>则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接受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H</a:t>
            </a:r>
            <a:r>
              <a:rPr lang="en-US" altLang="zh-CN" sz="2600" b="1" baseline="-25000" dirty="0">
                <a:solidFill>
                  <a:srgbClr val="FF0000"/>
                </a:solidFill>
                <a:latin typeface="+mn-ea"/>
              </a:rPr>
              <a:t>0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假设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,</a:t>
            </a:r>
            <a:r>
              <a:rPr lang="zh-CN" altLang="zh-CN" sz="2600" dirty="0">
                <a:latin typeface="+mn-ea"/>
              </a:rPr>
              <a:t>即认为公共汽车到达各汽车站时间的方差小于或等于</a:t>
            </a:r>
            <a:r>
              <a:rPr lang="en-US" altLang="zh-CN" sz="2600" dirty="0">
                <a:latin typeface="+mn-ea"/>
              </a:rPr>
              <a:t>4</a:t>
            </a:r>
            <a:r>
              <a:rPr lang="zh-CN" altLang="zh-CN" sz="2600" dirty="0">
                <a:latin typeface="+mn-ea"/>
              </a:rPr>
              <a:t>分钟。</a:t>
            </a:r>
          </a:p>
        </p:txBody>
      </p:sp>
    </p:spTree>
    <p:extLst>
      <p:ext uri="{BB962C8B-B14F-4D97-AF65-F5344CB8AC3E}">
        <p14:creationId xmlns:p14="http://schemas.microsoft.com/office/powerpoint/2010/main" val="3408098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  <p:bldP spid="3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1988840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altLang="zh-CN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8.2</a:t>
            </a:r>
            <a:r>
              <a:rPr lang="en-US" altLang="zh-CN" sz="4400" dirty="0" smtClean="0">
                <a:solidFill>
                  <a:schemeClr val="tx1"/>
                </a:solidFill>
              </a:rPr>
              <a:t> </a:t>
            </a:r>
            <a:r>
              <a:rPr lang="zh-CN" altLang="en-US" sz="4400" dirty="0">
                <a:solidFill>
                  <a:schemeClr val="tx1"/>
                </a:solidFill>
              </a:rPr>
              <a:t>两</a:t>
            </a:r>
            <a:r>
              <a:rPr lang="zh-CN" altLang="en-US" sz="4400" dirty="0" smtClean="0">
                <a:solidFill>
                  <a:schemeClr val="tx1"/>
                </a:solidFill>
              </a:rPr>
              <a:t>个总体方差的统计推断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2217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§8.2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两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个总体方差的统计推断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3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5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3" name="副标题 2"/>
          <p:cNvSpPr txBox="1">
            <a:spLocks/>
          </p:cNvSpPr>
          <p:nvPr/>
        </p:nvSpPr>
        <p:spPr>
          <a:xfrm>
            <a:off x="391163" y="1556792"/>
            <a:ext cx="8280920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000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8.2.1   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两个总体方差比的区间估计</a:t>
            </a:r>
            <a:endParaRPr lang="en-US" altLang="zh-CN" sz="3000" dirty="0" smtClean="0">
              <a:solidFill>
                <a:schemeClr val="tx1"/>
              </a:solidFill>
              <a:latin typeface="+mn-ea"/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3400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3400" dirty="0" smtClean="0">
                <a:solidFill>
                  <a:srgbClr val="FF0000"/>
                </a:solidFill>
                <a:latin typeface="+mn-ea"/>
              </a:rPr>
              <a:t>     </a:t>
            </a:r>
            <a:endParaRPr lang="en-US" altLang="zh-CN" sz="3400" dirty="0" smtClean="0">
              <a:solidFill>
                <a:schemeClr val="tx1"/>
              </a:solidFill>
              <a:latin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副标题 2"/>
              <p:cNvSpPr txBox="1">
                <a:spLocks/>
              </p:cNvSpPr>
              <p:nvPr/>
            </p:nvSpPr>
            <p:spPr>
              <a:xfrm>
                <a:off x="395536" y="2357264"/>
                <a:ext cx="8424936" cy="207984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            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设总体</a:t>
                </a:r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                                        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，</a:t>
                </a:r>
                <a:r>
                  <a:rPr lang="zh-CN" altLang="zh-CN" sz="2600" dirty="0" smtClean="0">
                    <a:solidFill>
                      <a:srgbClr val="FF0000"/>
                    </a:solidFill>
                    <a:latin typeface="+mn-ea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zh-CN" sz="2600" dirty="0">
                    <a:solidFill>
                      <a:srgbClr val="FF0000"/>
                    </a:solidFill>
                    <a:latin typeface="+mn-ea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zh-CN" sz="2600" dirty="0">
                    <a:solidFill>
                      <a:srgbClr val="FF0000"/>
                    </a:solidFill>
                    <a:latin typeface="+mn-ea"/>
                  </a:rPr>
                  <a:t>相互</a:t>
                </a:r>
                <a:r>
                  <a:rPr lang="zh-CN" altLang="zh-CN" sz="2600" dirty="0" smtClean="0">
                    <a:solidFill>
                      <a:srgbClr val="FF0000"/>
                    </a:solidFill>
                    <a:latin typeface="+mn-ea"/>
                  </a:rPr>
                  <a:t>独立</a:t>
                </a:r>
                <a:r>
                  <a:rPr lang="zh-CN" altLang="en-US" sz="2600" dirty="0" smtClean="0">
                    <a:solidFill>
                      <a:schemeClr val="tx1"/>
                    </a:solidFill>
                  </a:rPr>
                  <a:t>，                   </a:t>
                </a:r>
                <a:r>
                  <a:rPr lang="zh-CN" altLang="en-US" sz="2600" dirty="0" smtClean="0">
                    <a:solidFill>
                      <a:schemeClr val="tx1"/>
                    </a:solidFill>
                  </a:rPr>
                  <a:t>   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为</a:t>
                </a:r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来自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600" dirty="0" err="1">
                    <a:solidFill>
                      <a:schemeClr val="tx1"/>
                    </a:solidFill>
                    <a:latin typeface="+mn-ea"/>
                  </a:rPr>
                  <a:t>的一个样本</a:t>
                </a:r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，                    </a:t>
                </a:r>
                <a:r>
                  <a:rPr lang="en-US" altLang="zh-CN" sz="2600" dirty="0" err="1" smtClean="0">
                    <a:solidFill>
                      <a:schemeClr val="tx1"/>
                    </a:solidFill>
                    <a:latin typeface="+mn-ea"/>
                  </a:rPr>
                  <a:t>为来自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600" dirty="0" err="1">
                    <a:solidFill>
                      <a:schemeClr val="tx1"/>
                    </a:solidFill>
                    <a:latin typeface="+mn-ea"/>
                  </a:rPr>
                  <a:t>的一个样本，</a:t>
                </a:r>
                <a:r>
                  <a:rPr lang="en-US" altLang="zh-CN" sz="2600" dirty="0" err="1" smtClean="0">
                    <a:solidFill>
                      <a:schemeClr val="tx1"/>
                    </a:solidFill>
                    <a:latin typeface="+mn-ea"/>
                  </a:rPr>
                  <a:t>且</a:t>
                </a:r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                   设 </a:t>
                </a:r>
                <a:r>
                  <a:rPr lang="en-US" altLang="zh-CN" sz="2600" dirty="0" err="1">
                    <a:solidFill>
                      <a:schemeClr val="tx1"/>
                    </a:solidFill>
                    <a:latin typeface="+mn-ea"/>
                  </a:rPr>
                  <a:t>分别为总体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600" dirty="0" err="1">
                    <a:solidFill>
                      <a:schemeClr val="tx1"/>
                    </a:solidFill>
                    <a:latin typeface="+mn-ea"/>
                  </a:rPr>
                  <a:t>的样本均值与样本方差，对给定置信水平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 </a:t>
                </a:r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        ，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求 </a:t>
                </a:r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          </a:t>
                </a:r>
                <a:r>
                  <a:rPr lang="en-US" altLang="zh-CN" sz="2600" dirty="0" err="1" smtClean="0">
                    <a:solidFill>
                      <a:schemeClr val="tx1"/>
                    </a:solidFill>
                    <a:latin typeface="+mn-ea"/>
                  </a:rPr>
                  <a:t>的一个置信区间</a:t>
                </a:r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。 </a:t>
                </a:r>
                <a:endParaRPr lang="en-US" altLang="zh-CN" sz="2600" dirty="0">
                  <a:solidFill>
                    <a:schemeClr val="tx1"/>
                  </a:solidFill>
                  <a:latin typeface="+mn-ea"/>
                </a:endParaRPr>
              </a:p>
              <a:p>
                <a:pPr lvl="2" algn="l">
                  <a:buClr>
                    <a:srgbClr val="FF0000"/>
                  </a:buClr>
                </a:pPr>
                <a:r>
                  <a:rPr lang="en-US" altLang="zh-CN" sz="3200" dirty="0" smtClean="0">
                    <a:solidFill>
                      <a:srgbClr val="FF0000"/>
                    </a:solidFill>
                    <a:latin typeface="+mn-ea"/>
                  </a:rPr>
                  <a:t>      </a:t>
                </a:r>
                <a:endParaRPr lang="en-US" altLang="zh-CN" sz="3200" dirty="0" smtClean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>
          <p:sp>
            <p:nvSpPr>
              <p:cNvPr id="15" name="副标题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2357264"/>
                <a:ext cx="8424936" cy="2079848"/>
              </a:xfrm>
              <a:prstGeom prst="rect">
                <a:avLst/>
              </a:prstGeom>
              <a:blipFill rotWithShape="1">
                <a:blip r:embed="rId3"/>
                <a:stretch>
                  <a:fillRect l="-1302" t="-2639" r="-579" b="-70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3023645"/>
              </p:ext>
            </p:extLst>
          </p:nvPr>
        </p:nvGraphicFramePr>
        <p:xfrm>
          <a:off x="2555776" y="2357264"/>
          <a:ext cx="3096344" cy="4353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48" name="公式" r:id="rId4" imgW="1917700" imgH="228600" progId="Equation.3">
                  <p:embed/>
                </p:oleObj>
              </mc:Choice>
              <mc:Fallback>
                <p:oleObj name="公式" r:id="rId4" imgW="19177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2357264"/>
                        <a:ext cx="3096344" cy="4353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6667394"/>
              </p:ext>
            </p:extLst>
          </p:nvPr>
        </p:nvGraphicFramePr>
        <p:xfrm>
          <a:off x="3298473" y="3181164"/>
          <a:ext cx="1440160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49" name="公式" r:id="rId6" imgW="863225" imgH="228501" progId="Equation.3">
                  <p:embed/>
                </p:oleObj>
              </mc:Choice>
              <mc:Fallback>
                <p:oleObj name="公式" r:id="rId6" imgW="863225" imgH="228501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8473" y="3181164"/>
                        <a:ext cx="1440160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9946585"/>
              </p:ext>
            </p:extLst>
          </p:nvPr>
        </p:nvGraphicFramePr>
        <p:xfrm>
          <a:off x="5868144" y="3645024"/>
          <a:ext cx="648072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0" name="公式" r:id="rId8" imgW="342603" imgH="177646" progId="Equation.3">
                  <p:embed/>
                </p:oleObj>
              </mc:Choice>
              <mc:Fallback>
                <p:oleObj name="公式" r:id="rId8" imgW="342603" imgH="177646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3645024"/>
                        <a:ext cx="648072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3709882"/>
              </p:ext>
            </p:extLst>
          </p:nvPr>
        </p:nvGraphicFramePr>
        <p:xfrm>
          <a:off x="7236296" y="3645024"/>
          <a:ext cx="792088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1" name="公式" r:id="rId10" imgW="482810" imgH="228699" progId="Equation.3">
                  <p:embed/>
                </p:oleObj>
              </mc:Choice>
              <mc:Fallback>
                <p:oleObj name="公式" r:id="rId10" imgW="482810" imgH="228699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3645024"/>
                        <a:ext cx="792088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副标题 2"/>
          <p:cNvSpPr txBox="1">
            <a:spLocks/>
          </p:cNvSpPr>
          <p:nvPr/>
        </p:nvSpPr>
        <p:spPr>
          <a:xfrm>
            <a:off x="251520" y="4706249"/>
            <a:ext cx="3071045" cy="4426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根据抽样分布知：</a:t>
            </a:r>
            <a:endParaRPr lang="en-US" altLang="zh-CN" sz="32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8926884"/>
              </p:ext>
            </p:extLst>
          </p:nvPr>
        </p:nvGraphicFramePr>
        <p:xfrm>
          <a:off x="3226465" y="4426218"/>
          <a:ext cx="3024336" cy="936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2" name="公式" r:id="rId12" imgW="1524000" imgH="444500" progId="Equation.3">
                  <p:embed/>
                </p:oleObj>
              </mc:Choice>
              <mc:Fallback>
                <p:oleObj name="公式" r:id="rId12" imgW="1524000" imgH="4445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6465" y="4426218"/>
                        <a:ext cx="3024336" cy="9361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下箭头 17"/>
          <p:cNvSpPr/>
          <p:nvPr/>
        </p:nvSpPr>
        <p:spPr>
          <a:xfrm>
            <a:off x="4630621" y="5116190"/>
            <a:ext cx="216024" cy="655405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1245428"/>
              </p:ext>
            </p:extLst>
          </p:nvPr>
        </p:nvGraphicFramePr>
        <p:xfrm>
          <a:off x="1475656" y="5733256"/>
          <a:ext cx="5544616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3" name="公式" r:id="rId14" imgW="3365500" imgH="444500" progId="Equation.3">
                  <p:embed/>
                </p:oleObj>
              </mc:Choice>
              <mc:Fallback>
                <p:oleObj name="公式" r:id="rId14" imgW="3365500" imgH="4445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5733256"/>
                        <a:ext cx="5544616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18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2" name="对象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4194368"/>
              </p:ext>
            </p:extLst>
          </p:nvPr>
        </p:nvGraphicFramePr>
        <p:xfrm>
          <a:off x="1043608" y="2780928"/>
          <a:ext cx="1728192" cy="41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4" name="公式" r:id="rId16" imgW="1282700" imgH="304800" progId="Equation.3">
                  <p:embed/>
                </p:oleObj>
              </mc:Choice>
              <mc:Fallback>
                <p:oleObj name="公式" r:id="rId16" imgW="1282700" imgH="304800" progId="Equation.3">
                  <p:embed/>
                  <p:pic>
                    <p:nvPicPr>
                      <p:cNvPr id="0" name="Object 1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2780928"/>
                        <a:ext cx="1728192" cy="4128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18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5" name="对象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052878"/>
              </p:ext>
            </p:extLst>
          </p:nvPr>
        </p:nvGraphicFramePr>
        <p:xfrm>
          <a:off x="5940152" y="2780928"/>
          <a:ext cx="1728192" cy="410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5" name="公式" r:id="rId18" imgW="1269449" imgH="266584" progId="Equation.3">
                  <p:embed/>
                </p:oleObj>
              </mc:Choice>
              <mc:Fallback>
                <p:oleObj name="公式" r:id="rId18" imgW="1269449" imgH="266584" progId="Equation.3">
                  <p:embed/>
                  <p:pic>
                    <p:nvPicPr>
                      <p:cNvPr id="0" name="Object 1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2780928"/>
                        <a:ext cx="1728192" cy="4107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08098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8" grpId="0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§8.2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两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个总体方差的统计推断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3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5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3" name="副标题 2"/>
          <p:cNvSpPr txBox="1">
            <a:spLocks/>
          </p:cNvSpPr>
          <p:nvPr/>
        </p:nvSpPr>
        <p:spPr>
          <a:xfrm>
            <a:off x="391163" y="1556792"/>
            <a:ext cx="8280920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000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8.2.1   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两个总体方差比的区间估计</a:t>
            </a:r>
            <a:endParaRPr lang="en-US" altLang="zh-CN" sz="3000" dirty="0" smtClean="0">
              <a:solidFill>
                <a:schemeClr val="tx1"/>
              </a:solidFill>
              <a:latin typeface="+mn-ea"/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3400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3400" dirty="0" smtClean="0">
                <a:solidFill>
                  <a:srgbClr val="FF0000"/>
                </a:solidFill>
                <a:latin typeface="+mn-ea"/>
              </a:rPr>
              <a:t>     </a:t>
            </a:r>
            <a:endParaRPr lang="en-US" altLang="zh-CN" sz="34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副标题 2"/>
          <p:cNvSpPr txBox="1">
            <a:spLocks/>
          </p:cNvSpPr>
          <p:nvPr/>
        </p:nvSpPr>
        <p:spPr>
          <a:xfrm>
            <a:off x="596189" y="2446919"/>
            <a:ext cx="3071045" cy="4426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即</a:t>
            </a:r>
            <a:endParaRPr lang="en-US" altLang="zh-CN" sz="32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4767109"/>
              </p:ext>
            </p:extLst>
          </p:nvPr>
        </p:nvGraphicFramePr>
        <p:xfrm>
          <a:off x="1691680" y="2174158"/>
          <a:ext cx="5472608" cy="111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3" name="公式" r:id="rId3" imgW="3479800" imgH="571500" progId="Equation.3">
                  <p:embed/>
                </p:oleObj>
              </mc:Choice>
              <mc:Fallback>
                <p:oleObj name="公式" r:id="rId3" imgW="3479800" imgH="5715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2174158"/>
                        <a:ext cx="5472608" cy="1110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副标题 2"/>
          <p:cNvSpPr txBox="1">
            <a:spLocks/>
          </p:cNvSpPr>
          <p:nvPr/>
        </p:nvSpPr>
        <p:spPr>
          <a:xfrm>
            <a:off x="607592" y="3429000"/>
            <a:ext cx="8140872" cy="4426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于是得到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的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一个置信水平为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的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置信区间为：</a:t>
            </a:r>
          </a:p>
          <a:p>
            <a:pPr algn="l" fontAlgn="base"/>
            <a:endParaRPr lang="en-US" altLang="zh-CN" sz="32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5962036"/>
              </p:ext>
            </p:extLst>
          </p:nvPr>
        </p:nvGraphicFramePr>
        <p:xfrm>
          <a:off x="2131846" y="3429000"/>
          <a:ext cx="830616" cy="4426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4" name="公式" r:id="rId5" imgW="482810" imgH="228699" progId="Equation.3">
                  <p:embed/>
                </p:oleObj>
              </mc:Choice>
              <mc:Fallback>
                <p:oleObj name="公式" r:id="rId5" imgW="482810" imgH="228699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1846" y="3429000"/>
                        <a:ext cx="830616" cy="4426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0880910"/>
              </p:ext>
            </p:extLst>
          </p:nvPr>
        </p:nvGraphicFramePr>
        <p:xfrm>
          <a:off x="5580112" y="3470142"/>
          <a:ext cx="647700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5" name="公式" r:id="rId7" imgW="342603" imgH="177646" progId="Equation.3">
                  <p:embed/>
                </p:oleObj>
              </mc:Choice>
              <mc:Fallback>
                <p:oleObj name="公式" r:id="rId7" imgW="342603" imgH="177646" progId="Equation.3">
                  <p:embed/>
                  <p:pic>
                    <p:nvPicPr>
                      <p:cNvPr id="0" name="对象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3470142"/>
                        <a:ext cx="647700" cy="360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4073618"/>
              </p:ext>
            </p:extLst>
          </p:nvPr>
        </p:nvGraphicFramePr>
        <p:xfrm>
          <a:off x="2411760" y="4293096"/>
          <a:ext cx="5112568" cy="1368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6" name="公式" r:id="rId9" imgW="2311400" imgH="571500" progId="Equation.3">
                  <p:embed/>
                </p:oleObj>
              </mc:Choice>
              <mc:Fallback>
                <p:oleObj name="公式" r:id="rId9" imgW="2311400" imgH="5715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4293096"/>
                        <a:ext cx="5112568" cy="13681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690482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§8.2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两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个总体方差的统计推断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3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5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3" name="副标题 2"/>
          <p:cNvSpPr txBox="1">
            <a:spLocks/>
          </p:cNvSpPr>
          <p:nvPr/>
        </p:nvSpPr>
        <p:spPr>
          <a:xfrm>
            <a:off x="391163" y="1556792"/>
            <a:ext cx="8280920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000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8.2.1   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两个总体方差比的区间估计</a:t>
            </a:r>
            <a:endParaRPr lang="en-US" altLang="zh-CN" sz="3000" dirty="0" smtClean="0">
              <a:solidFill>
                <a:schemeClr val="tx1"/>
              </a:solidFill>
              <a:latin typeface="+mn-ea"/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3400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3400" dirty="0" smtClean="0">
                <a:solidFill>
                  <a:srgbClr val="FF0000"/>
                </a:solidFill>
                <a:latin typeface="+mn-ea"/>
              </a:rPr>
              <a:t>     </a:t>
            </a:r>
            <a:endParaRPr lang="en-US" altLang="zh-CN" sz="34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副标题 2"/>
          <p:cNvSpPr txBox="1">
            <a:spLocks/>
          </p:cNvSpPr>
          <p:nvPr/>
        </p:nvSpPr>
        <p:spPr>
          <a:xfrm>
            <a:off x="302118" y="2471699"/>
            <a:ext cx="8662370" cy="37656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研究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生产车间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A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和车间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B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员工的满意度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,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满意度测量采用五分制形式，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5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分表示非常满意，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4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分表示比较满意，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3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表示一般，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2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分表示不太满意，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1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分表示非常不满意。随机抽取车间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A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的生产员工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31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人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, 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测得满意度平均得分为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3.41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分，样本方差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抽取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车间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B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的生产员工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32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人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, 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测得满意度平均得分为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3.68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分，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样本方差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。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设两车间员工样本相互独立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,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且假设两生产车间员工的满意度分别服从正态分布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2600" b="1" dirty="0" smtClean="0">
                <a:solidFill>
                  <a:srgbClr val="FF0000"/>
                </a:solidFill>
                <a:latin typeface="+mn-ea"/>
              </a:rPr>
              <a:t>             </a:t>
            </a:r>
            <a:r>
              <a:rPr lang="zh-CN" altLang="zh-CN" sz="2600" b="1" dirty="0" smtClean="0">
                <a:solidFill>
                  <a:srgbClr val="FF0000"/>
                </a:solidFill>
                <a:latin typeface="+mn-ea"/>
              </a:rPr>
              <a:t>和</a:t>
            </a:r>
            <a:r>
              <a:rPr lang="en-US" altLang="zh-CN" sz="2600" b="1" dirty="0" smtClean="0">
                <a:solidFill>
                  <a:srgbClr val="FF0000"/>
                </a:solidFill>
                <a:latin typeface="+mn-ea"/>
              </a:rPr>
              <a:t>            , 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这里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均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未知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,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求方差比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的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置信度为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0.95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的置信区间。</a:t>
            </a:r>
          </a:p>
          <a:p>
            <a:pPr algn="l"/>
            <a:endParaRPr lang="zh-CN" altLang="zh-CN" sz="2600" dirty="0">
              <a:solidFill>
                <a:schemeClr val="tx1"/>
              </a:solidFill>
              <a:latin typeface="+mn-ea"/>
            </a:endParaRPr>
          </a:p>
          <a:p>
            <a:pPr lvl="2" algn="l">
              <a:buClr>
                <a:srgbClr val="FF0000"/>
              </a:buClr>
            </a:pPr>
            <a:r>
              <a:rPr lang="en-US" altLang="zh-CN" sz="3200" dirty="0" smtClean="0">
                <a:solidFill>
                  <a:srgbClr val="FF0000"/>
                </a:solidFill>
                <a:latin typeface="+mn-ea"/>
              </a:rPr>
              <a:t>       </a:t>
            </a:r>
            <a:endParaRPr lang="en-US" altLang="zh-CN" sz="32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流程图: 资料带 15"/>
          <p:cNvSpPr/>
          <p:nvPr/>
        </p:nvSpPr>
        <p:spPr>
          <a:xfrm>
            <a:off x="7619595" y="1844823"/>
            <a:ext cx="1080120" cy="620925"/>
          </a:xfrm>
          <a:prstGeom prst="flowChartPunchedTap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</a:rPr>
              <a:t>例四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0862132"/>
              </p:ext>
            </p:extLst>
          </p:nvPr>
        </p:nvGraphicFramePr>
        <p:xfrm>
          <a:off x="1763688" y="4077072"/>
          <a:ext cx="1368152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8" name="公式" r:id="rId3" imgW="647700" imgH="228600" progId="Equation.3">
                  <p:embed/>
                </p:oleObj>
              </mc:Choice>
              <mc:Fallback>
                <p:oleObj name="公式" r:id="rId3" imgW="6477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4077072"/>
                        <a:ext cx="1368152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9489817"/>
              </p:ext>
            </p:extLst>
          </p:nvPr>
        </p:nvGraphicFramePr>
        <p:xfrm>
          <a:off x="4633303" y="4509120"/>
          <a:ext cx="1090825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9" name="公式" r:id="rId5" imgW="622030" imgH="228501" progId="Equation.3">
                  <p:embed/>
                </p:oleObj>
              </mc:Choice>
              <mc:Fallback>
                <p:oleObj name="公式" r:id="rId5" imgW="622030" imgH="228501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3303" y="4509120"/>
                        <a:ext cx="1090825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9789358"/>
              </p:ext>
            </p:extLst>
          </p:nvPr>
        </p:nvGraphicFramePr>
        <p:xfrm>
          <a:off x="755576" y="5301208"/>
          <a:ext cx="1080120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0" name="公式" r:id="rId7" imgW="647700" imgH="228600" progId="Equation.3">
                  <p:embed/>
                </p:oleObj>
              </mc:Choice>
              <mc:Fallback>
                <p:oleObj name="公式" r:id="rId7" imgW="6477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5301208"/>
                        <a:ext cx="1080120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250009"/>
              </p:ext>
            </p:extLst>
          </p:nvPr>
        </p:nvGraphicFramePr>
        <p:xfrm>
          <a:off x="2267744" y="5301208"/>
          <a:ext cx="936104" cy="372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1" name="公式" r:id="rId9" imgW="660400" imgH="228600" progId="Equation.3">
                  <p:embed/>
                </p:oleObj>
              </mc:Choice>
              <mc:Fallback>
                <p:oleObj name="公式" r:id="rId9" imgW="66040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5301208"/>
                        <a:ext cx="936104" cy="3726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0409100"/>
              </p:ext>
            </p:extLst>
          </p:nvPr>
        </p:nvGraphicFramePr>
        <p:xfrm>
          <a:off x="3995936" y="5279737"/>
          <a:ext cx="1368152" cy="3815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2" name="公式" r:id="rId11" imgW="927100" imgH="228600" progId="Equation.3">
                  <p:embed/>
                </p:oleObj>
              </mc:Choice>
              <mc:Fallback>
                <p:oleObj name="公式" r:id="rId11" imgW="92710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5279737"/>
                        <a:ext cx="1368152" cy="3815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5731035"/>
              </p:ext>
            </p:extLst>
          </p:nvPr>
        </p:nvGraphicFramePr>
        <p:xfrm>
          <a:off x="7839005" y="5301208"/>
          <a:ext cx="792162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3" name="公式" r:id="rId13" imgW="482810" imgH="228699" progId="Equation.3">
                  <p:embed/>
                </p:oleObj>
              </mc:Choice>
              <mc:Fallback>
                <p:oleObj name="公式" r:id="rId13" imgW="482810" imgH="228699" progId="Equation.3">
                  <p:embed/>
                  <p:pic>
                    <p:nvPicPr>
                      <p:cNvPr id="0" name="对象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39005" y="5301208"/>
                        <a:ext cx="792162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69048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§8.2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两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个总体方差的统计推断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3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5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副标题 2"/>
              <p:cNvSpPr txBox="1">
                <a:spLocks/>
              </p:cNvSpPr>
              <p:nvPr/>
            </p:nvSpPr>
            <p:spPr>
              <a:xfrm>
                <a:off x="391163" y="1556792"/>
                <a:ext cx="8280920" cy="64807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 algn="l">
                  <a:buClr>
                    <a:srgbClr val="FF0000"/>
                  </a:buClr>
                  <a:buFont typeface="Wingdings" pitchFamily="2" charset="2"/>
                  <a:buChar char="p"/>
                </a:pPr>
                <a:r>
                  <a:rPr lang="en-US" altLang="zh-CN" sz="3000" dirty="0" smtClean="0">
                    <a:solidFill>
                      <a:srgbClr val="FF0000"/>
                    </a:solidFill>
                    <a:latin typeface="+mn-ea"/>
                  </a:rPr>
                  <a:t>  </a:t>
                </a:r>
                <a:r>
                  <a:rPr lang="en-US" altLang="zh-CN" sz="3000" dirty="0" smtClean="0">
                    <a:solidFill>
                      <a:schemeClr val="tx1"/>
                    </a:solidFill>
                    <a:latin typeface="+mn-ea"/>
                  </a:rPr>
                  <a:t>8.2.1   </a:t>
                </a:r>
                <a:r>
                  <a:rPr lang="zh-CN" altLang="en-US" sz="3000" dirty="0" smtClean="0">
                    <a:solidFill>
                      <a:schemeClr val="tx1"/>
                    </a:solidFill>
                    <a:latin typeface="+mn-ea"/>
                  </a:rPr>
                  <a:t>两个总体方差比的区间估计</a:t>
                </a:r>
                <a:endParaRPr lang="en-US" altLang="zh-CN" sz="3000" dirty="0" smtClean="0">
                  <a:solidFill>
                    <a:schemeClr val="tx1"/>
                  </a:solidFill>
                  <a:latin typeface="+mn-ea"/>
                </a:endParaRPr>
              </a:p>
              <a:p>
                <a:pPr lvl="1" algn="l">
                  <a:buClr>
                    <a:srgbClr val="FF0000"/>
                  </a:buClr>
                </a:pPr>
                <a:r>
                  <a:rPr lang="en-US" altLang="zh-CN" sz="3400" dirty="0">
                    <a:solidFill>
                      <a:srgbClr val="FF0000"/>
                    </a:solidFill>
                    <a:latin typeface="+mn-ea"/>
                  </a:rPr>
                  <a:t> </a:t>
                </a:r>
                <a:r>
                  <a:rPr lang="en-US" altLang="zh-CN" sz="3400" dirty="0" smtClean="0">
                    <a:solidFill>
                      <a:srgbClr val="FF0000"/>
                    </a:solidFill>
                    <a:latin typeface="+mn-ea"/>
                  </a:rPr>
                  <a:t>     </a:t>
                </a:r>
                <a:r>
                  <a:rPr lang="zh-CN" altLang="en-US" sz="3400" dirty="0" smtClean="0">
                    <a:solidFill>
                      <a:srgbClr val="FF0000"/>
                    </a:solidFill>
                    <a:latin typeface="+mn-ea"/>
                  </a:rPr>
                  <a:t>：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令生产车间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A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全体员工为总体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, 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生产车间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B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全体员工为总体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，由题意知，</a:t>
                </a:r>
                <a:endParaRPr lang="en-US" altLang="zh-CN" sz="2600" dirty="0" smtClean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33" name="副标题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163" y="1556792"/>
                <a:ext cx="8280920" cy="648072"/>
              </a:xfrm>
              <a:prstGeom prst="rect">
                <a:avLst/>
              </a:prstGeom>
              <a:blipFill rotWithShape="1">
                <a:blip r:embed="rId3"/>
                <a:stretch>
                  <a:fillRect l="-1472" t="-12150" r="-1177" b="-1635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副标题 2"/>
          <p:cNvSpPr txBox="1">
            <a:spLocks/>
          </p:cNvSpPr>
          <p:nvPr/>
        </p:nvSpPr>
        <p:spPr>
          <a:xfrm>
            <a:off x="551923" y="2223006"/>
            <a:ext cx="8140872" cy="9179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/>
            <a:r>
              <a:rPr lang="en-US" altLang="zh-CN" sz="2800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zh-CN" altLang="en-US" sz="2800" dirty="0">
                <a:solidFill>
                  <a:srgbClr val="FF0000"/>
                </a:solidFill>
                <a:latin typeface="+mn-ea"/>
              </a:rPr>
              <a:t>解答</a:t>
            </a:r>
            <a:endParaRPr lang="zh-CN" altLang="zh-CN" sz="2800" dirty="0">
              <a:solidFill>
                <a:srgbClr val="FF0000"/>
              </a:solidFill>
              <a:latin typeface="+mn-ea"/>
            </a:endParaRPr>
          </a:p>
          <a:p>
            <a:pPr algn="l" fontAlgn="base"/>
            <a:endParaRPr lang="en-US" altLang="zh-CN" sz="32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1320867"/>
              </p:ext>
            </p:extLst>
          </p:nvPr>
        </p:nvGraphicFramePr>
        <p:xfrm>
          <a:off x="5148064" y="2708919"/>
          <a:ext cx="1656184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11" name="公式" r:id="rId4" imgW="977900" imgH="228600" progId="Equation.3">
                  <p:embed/>
                </p:oleObj>
              </mc:Choice>
              <mc:Fallback>
                <p:oleObj name="公式" r:id="rId4" imgW="9779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2708919"/>
                        <a:ext cx="1656184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2336131"/>
              </p:ext>
            </p:extLst>
          </p:nvPr>
        </p:nvGraphicFramePr>
        <p:xfrm>
          <a:off x="6820587" y="2704073"/>
          <a:ext cx="1872208" cy="3960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12" name="公式" r:id="rId6" imgW="977900" imgH="228600" progId="Equation.3">
                  <p:embed/>
                </p:oleObj>
              </mc:Choice>
              <mc:Fallback>
                <p:oleObj name="公式" r:id="rId6" imgW="9779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0587" y="2704073"/>
                        <a:ext cx="1872208" cy="3960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标注 6"/>
          <p:cNvSpPr/>
          <p:nvPr/>
        </p:nvSpPr>
        <p:spPr>
          <a:xfrm>
            <a:off x="6732240" y="3284984"/>
            <a:ext cx="1728192" cy="648072"/>
          </a:xfrm>
          <a:prstGeom prst="wedgeRectCallout">
            <a:avLst>
              <a:gd name="adj1" fmla="val -45188"/>
              <a:gd name="adj2" fmla="val -8307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FF0000"/>
                </a:solidFill>
              </a:rPr>
              <a:t>相互独立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21" name="副标题 2"/>
          <p:cNvSpPr txBox="1">
            <a:spLocks/>
          </p:cNvSpPr>
          <p:nvPr/>
        </p:nvSpPr>
        <p:spPr>
          <a:xfrm>
            <a:off x="563192" y="3284984"/>
            <a:ext cx="5980632" cy="7663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于是得到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的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一个置信水平为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的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置信区间为：</a:t>
            </a:r>
          </a:p>
          <a:p>
            <a:pPr algn="l" fontAlgn="base"/>
            <a:endParaRPr lang="en-US" altLang="zh-CN" sz="3200" dirty="0" smtClean="0">
              <a:solidFill>
                <a:schemeClr val="tx1"/>
              </a:solidFill>
              <a:latin typeface="+mn-ea"/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9521141"/>
              </p:ext>
            </p:extLst>
          </p:nvPr>
        </p:nvGraphicFramePr>
        <p:xfrm>
          <a:off x="2195736" y="3284984"/>
          <a:ext cx="830262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13" name="公式" r:id="rId8" imgW="482810" imgH="228699" progId="Equation.3">
                  <p:embed/>
                </p:oleObj>
              </mc:Choice>
              <mc:Fallback>
                <p:oleObj name="公式" r:id="rId8" imgW="482810" imgH="228699" progId="Equation.3">
                  <p:embed/>
                  <p:pic>
                    <p:nvPicPr>
                      <p:cNvPr id="0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3284984"/>
                        <a:ext cx="830262" cy="442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3021797"/>
              </p:ext>
            </p:extLst>
          </p:nvPr>
        </p:nvGraphicFramePr>
        <p:xfrm>
          <a:off x="5652120" y="3307966"/>
          <a:ext cx="647700" cy="3602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14" name="公式" r:id="rId10" imgW="342603" imgH="177646" progId="Equation.3">
                  <p:embed/>
                </p:oleObj>
              </mc:Choice>
              <mc:Fallback>
                <p:oleObj name="公式" r:id="rId10" imgW="342603" imgH="177646" progId="Equation.3">
                  <p:embed/>
                  <p:pic>
                    <p:nvPicPr>
                      <p:cNvPr id="0" name="对象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3307966"/>
                        <a:ext cx="647700" cy="3602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2231344"/>
              </p:ext>
            </p:extLst>
          </p:nvPr>
        </p:nvGraphicFramePr>
        <p:xfrm>
          <a:off x="1979712" y="4149080"/>
          <a:ext cx="4032448" cy="1218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15" name="公式" r:id="rId12" imgW="2311400" imgH="571500" progId="Equation.3">
                  <p:embed/>
                </p:oleObj>
              </mc:Choice>
              <mc:Fallback>
                <p:oleObj name="公式" r:id="rId12" imgW="2311400" imgH="5715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4149080"/>
                        <a:ext cx="4032448" cy="12189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5161567"/>
              </p:ext>
            </p:extLst>
          </p:nvPr>
        </p:nvGraphicFramePr>
        <p:xfrm>
          <a:off x="1547664" y="5445224"/>
          <a:ext cx="4392488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16" name="公式" r:id="rId14" imgW="2298700" imgH="393700" progId="Equation.3">
                  <p:embed/>
                </p:oleObj>
              </mc:Choice>
              <mc:Fallback>
                <p:oleObj name="公式" r:id="rId14" imgW="2298700" imgH="3937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5445224"/>
                        <a:ext cx="4392488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6470146"/>
              </p:ext>
            </p:extLst>
          </p:nvPr>
        </p:nvGraphicFramePr>
        <p:xfrm>
          <a:off x="6311461" y="4581128"/>
          <a:ext cx="2148971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17" name="公式" r:id="rId16" imgW="939392" imgH="203112" progId="Equation.3">
                  <p:embed/>
                </p:oleObj>
              </mc:Choice>
              <mc:Fallback>
                <p:oleObj name="公式" r:id="rId16" imgW="939392" imgH="203112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1461" y="4581128"/>
                        <a:ext cx="2148971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，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0" y="590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> </a:t>
            </a: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9048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7" grpId="0" animBg="1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8424936" cy="720080"/>
          </a:xfrm>
        </p:spPr>
        <p:txBody>
          <a:bodyPr>
            <a:noAutofit/>
          </a:bodyPr>
          <a:lstStyle/>
          <a:p>
            <a:r>
              <a:rPr lang="zh-CN" altLang="en-US" sz="4800" dirty="0" smtClean="0">
                <a:solidFill>
                  <a:schemeClr val="tx1"/>
                </a:solidFill>
              </a:rPr>
              <a:t>第</a:t>
            </a:r>
            <a:r>
              <a:rPr lang="en-US" altLang="zh-CN" sz="4800" dirty="0">
                <a:solidFill>
                  <a:schemeClr val="tx1"/>
                </a:solidFill>
              </a:rPr>
              <a:t>8</a:t>
            </a:r>
            <a:r>
              <a:rPr lang="zh-CN" altLang="en-US" sz="4800" dirty="0" smtClean="0">
                <a:solidFill>
                  <a:schemeClr val="tx1"/>
                </a:solidFill>
              </a:rPr>
              <a:t>章 总体方差的统计推断</a:t>
            </a:r>
            <a:endParaRPr lang="zh-CN" altLang="en-US" sz="4800" dirty="0">
              <a:solidFill>
                <a:schemeClr val="tx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03548" y="1556792"/>
            <a:ext cx="8208912" cy="4104456"/>
          </a:xfrm>
        </p:spPr>
        <p:txBody>
          <a:bodyPr>
            <a:no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r>
              <a:rPr lang="zh-CN" altLang="en-US" sz="2800" dirty="0">
                <a:solidFill>
                  <a:srgbClr val="FF0000"/>
                </a:solidFill>
              </a:rPr>
              <a:t> </a:t>
            </a:r>
            <a:r>
              <a:rPr lang="zh-CN" altLang="en-US" sz="2800" dirty="0" smtClean="0">
                <a:solidFill>
                  <a:srgbClr val="FF0000"/>
                </a:solidFill>
              </a:rPr>
              <a:t>                     </a:t>
            </a:r>
            <a:r>
              <a:rPr lang="zh-CN" altLang="en-US" sz="3600" dirty="0">
                <a:solidFill>
                  <a:srgbClr val="FF0000"/>
                </a:solidFill>
              </a:rPr>
              <a:t>本章主要学习目标</a:t>
            </a:r>
            <a:endParaRPr lang="en-US" altLang="zh-CN" sz="3600" dirty="0">
              <a:solidFill>
                <a:srgbClr val="FF0000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3600" dirty="0">
                <a:solidFill>
                  <a:schemeClr val="tx1"/>
                </a:solidFill>
              </a:rPr>
              <a:t>             </a:t>
            </a:r>
            <a:r>
              <a:rPr lang="zh-CN" altLang="zh-CN" sz="3600" dirty="0">
                <a:solidFill>
                  <a:schemeClr val="tx1"/>
                </a:solidFill>
              </a:rPr>
              <a:t>重点讨论</a:t>
            </a:r>
            <a:r>
              <a:rPr lang="zh-CN" altLang="en-US" sz="3600" dirty="0">
                <a:solidFill>
                  <a:schemeClr val="tx1"/>
                </a:solidFill>
              </a:rPr>
              <a:t>：</a:t>
            </a:r>
            <a:endParaRPr lang="en-US" altLang="zh-CN" sz="3600" dirty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3200" dirty="0">
                <a:solidFill>
                  <a:srgbClr val="FF0000"/>
                </a:solidFill>
              </a:rPr>
              <a:t>一个</a:t>
            </a:r>
            <a:r>
              <a:rPr lang="zh-CN" altLang="en-US" sz="3200" dirty="0">
                <a:solidFill>
                  <a:schemeClr val="tx1"/>
                </a:solidFill>
              </a:rPr>
              <a:t>总体方差的</a:t>
            </a:r>
            <a:r>
              <a:rPr lang="zh-CN" altLang="en-US" sz="3200" dirty="0" smtClean="0">
                <a:solidFill>
                  <a:schemeClr val="tx1"/>
                </a:solidFill>
              </a:rPr>
              <a:t>统计推断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lvl="4" algn="l">
              <a:buClr>
                <a:srgbClr val="FF0000"/>
              </a:buClr>
            </a:pPr>
            <a:endParaRPr lang="en-US" altLang="zh-CN" sz="3200" dirty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3200" dirty="0">
                <a:solidFill>
                  <a:srgbClr val="FF0000"/>
                </a:solidFill>
              </a:rPr>
              <a:t>两个</a:t>
            </a:r>
            <a:r>
              <a:rPr lang="zh-CN" altLang="en-US" sz="3200" dirty="0">
                <a:solidFill>
                  <a:schemeClr val="tx1"/>
                </a:solidFill>
              </a:rPr>
              <a:t>总体方差的统计推断</a:t>
            </a:r>
            <a:endParaRPr lang="en-US" altLang="zh-CN" sz="3200" dirty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en-US" altLang="zh-CN" sz="3200" dirty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en-US" altLang="zh-CN" sz="3200" dirty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FF0000"/>
              </a:buClr>
              <a:buFont typeface="Wingdings" pitchFamily="2" charset="2"/>
              <a:buChar char="u"/>
            </a:pPr>
            <a:endParaRPr lang="en-US" altLang="zh-CN" sz="3200" dirty="0" smtClean="0">
              <a:solidFill>
                <a:schemeClr val="tx1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23528" y="1556792"/>
            <a:ext cx="8568952" cy="0"/>
          </a:xfrm>
          <a:prstGeom prst="line">
            <a:avLst/>
          </a:prstGeom>
          <a:ln w="317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42966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§8.2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两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个总体方差的统计推断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3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5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3" name="副标题 2"/>
          <p:cNvSpPr txBox="1">
            <a:spLocks/>
          </p:cNvSpPr>
          <p:nvPr/>
        </p:nvSpPr>
        <p:spPr>
          <a:xfrm>
            <a:off x="391163" y="1556792"/>
            <a:ext cx="8280920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000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8.2.1   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两个总体方差比的区间估计</a:t>
            </a:r>
            <a:endParaRPr lang="en-US" altLang="zh-CN" sz="3000" dirty="0" smtClean="0">
              <a:solidFill>
                <a:schemeClr val="tx1"/>
              </a:solidFill>
              <a:latin typeface="+mn-ea"/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3400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3400" dirty="0" smtClean="0">
                <a:solidFill>
                  <a:srgbClr val="FF0000"/>
                </a:solidFill>
                <a:latin typeface="+mn-ea"/>
              </a:rPr>
              <a:t>     </a:t>
            </a:r>
            <a:endParaRPr lang="en-US" altLang="zh-CN" sz="34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11559" y="2219156"/>
            <a:ext cx="806052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dirty="0" smtClean="0">
                <a:latin typeface="+mn-ea"/>
              </a:rPr>
              <a:t>        </a:t>
            </a:r>
            <a:r>
              <a:rPr lang="zh-CN" altLang="zh-CN" sz="2600" dirty="0" smtClean="0">
                <a:latin typeface="+mn-ea"/>
              </a:rPr>
              <a:t>利用</a:t>
            </a:r>
            <a:r>
              <a:rPr lang="en-US" altLang="zh-CN" sz="2600" dirty="0">
                <a:latin typeface="+mn-ea"/>
              </a:rPr>
              <a:t>EXCEL2013</a:t>
            </a:r>
            <a:r>
              <a:rPr lang="zh-CN" altLang="zh-CN" sz="2600" dirty="0">
                <a:latin typeface="+mn-ea"/>
              </a:rPr>
              <a:t>的统计函数</a:t>
            </a:r>
            <a:r>
              <a:rPr lang="en-US" altLang="zh-CN" sz="2600" dirty="0">
                <a:latin typeface="+mn-ea"/>
              </a:rPr>
              <a:t>F.INV.RT</a:t>
            </a:r>
            <a:r>
              <a:rPr lang="zh-CN" altLang="zh-CN" sz="2600" dirty="0">
                <a:latin typeface="+mn-ea"/>
              </a:rPr>
              <a:t>可求得</a:t>
            </a:r>
            <a:r>
              <a:rPr lang="en-US" altLang="zh-CN" sz="2600" dirty="0">
                <a:latin typeface="+mn-ea"/>
              </a:rPr>
              <a:t>F</a:t>
            </a:r>
            <a:r>
              <a:rPr lang="zh-CN" altLang="zh-CN" sz="2600" dirty="0">
                <a:latin typeface="+mn-ea"/>
              </a:rPr>
              <a:t>概率分布的逆函数值（右尾</a:t>
            </a:r>
            <a:r>
              <a:rPr lang="zh-CN" altLang="zh-CN" sz="2600" dirty="0" smtClean="0">
                <a:latin typeface="+mn-ea"/>
              </a:rPr>
              <a:t>）</a:t>
            </a:r>
            <a:endParaRPr lang="zh-CN" altLang="en-US" sz="2600" dirty="0">
              <a:latin typeface="+mn-ea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7814039"/>
              </p:ext>
            </p:extLst>
          </p:nvPr>
        </p:nvGraphicFramePr>
        <p:xfrm>
          <a:off x="1907704" y="3111708"/>
          <a:ext cx="5832648" cy="461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0" name="公式" r:id="rId3" imgW="2832100" imgH="228600" progId="Equation.3">
                  <p:embed/>
                </p:oleObj>
              </mc:Choice>
              <mc:Fallback>
                <p:oleObj name="公式" r:id="rId3" imgW="28321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3111708"/>
                        <a:ext cx="5832648" cy="4613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11559" y="3646961"/>
            <a:ext cx="303961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600" dirty="0">
                <a:latin typeface="+mn-ea"/>
              </a:rPr>
              <a:t>又由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F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函数的</a:t>
            </a:r>
            <a:r>
              <a:rPr lang="zh-CN" altLang="zh-CN" sz="2600" b="1" dirty="0" smtClean="0">
                <a:solidFill>
                  <a:srgbClr val="FF0000"/>
                </a:solidFill>
                <a:latin typeface="+mn-ea"/>
              </a:rPr>
              <a:t>性质</a:t>
            </a:r>
            <a:r>
              <a:rPr lang="zh-CN" altLang="en-US" sz="2600" b="1" dirty="0" smtClean="0">
                <a:solidFill>
                  <a:srgbClr val="FF0000"/>
                </a:solidFill>
                <a:latin typeface="+mn-ea"/>
              </a:rPr>
              <a:t>：</a:t>
            </a:r>
            <a:endParaRPr lang="zh-CN" altLang="en-US" sz="26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1256372"/>
              </p:ext>
            </p:extLst>
          </p:nvPr>
        </p:nvGraphicFramePr>
        <p:xfrm>
          <a:off x="611559" y="4139404"/>
          <a:ext cx="2232248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1" name="公式" r:id="rId5" imgW="1371600" imgH="431800" progId="Equation.3">
                  <p:embed/>
                </p:oleObj>
              </mc:Choice>
              <mc:Fallback>
                <p:oleObj name="公式" r:id="rId5" imgW="1371600" imgH="431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59" y="4139404"/>
                        <a:ext cx="2232248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340657"/>
              </p:ext>
            </p:extLst>
          </p:nvPr>
        </p:nvGraphicFramePr>
        <p:xfrm>
          <a:off x="4355976" y="4230491"/>
          <a:ext cx="3960440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2" name="公式" r:id="rId7" imgW="2171700" imgH="431800" progId="Equation.3">
                  <p:embed/>
                </p:oleObj>
              </mc:Choice>
              <mc:Fallback>
                <p:oleObj name="公式" r:id="rId7" imgW="2171700" imgH="4318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4230491"/>
                        <a:ext cx="3960440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下箭头 11"/>
          <p:cNvSpPr/>
          <p:nvPr/>
        </p:nvSpPr>
        <p:spPr>
          <a:xfrm rot="16200000">
            <a:off x="3471363" y="4103054"/>
            <a:ext cx="362228" cy="974954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副标题 2"/>
          <p:cNvSpPr txBox="1">
            <a:spLocks/>
          </p:cNvSpPr>
          <p:nvPr/>
        </p:nvSpPr>
        <p:spPr>
          <a:xfrm>
            <a:off x="611558" y="5164880"/>
            <a:ext cx="8060524" cy="7663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于是得到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的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一个置信水平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为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95%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的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置信区间为：</a:t>
            </a:r>
          </a:p>
          <a:p>
            <a:pPr algn="l" fontAlgn="base"/>
            <a:endParaRPr lang="en-US" altLang="zh-CN" sz="3200" dirty="0" smtClean="0">
              <a:solidFill>
                <a:schemeClr val="tx1"/>
              </a:solidFill>
              <a:latin typeface="+mn-ea"/>
            </a:endParaRPr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006242"/>
              </p:ext>
            </p:extLst>
          </p:nvPr>
        </p:nvGraphicFramePr>
        <p:xfrm>
          <a:off x="2334738" y="5164880"/>
          <a:ext cx="830262" cy="44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3" name="公式" r:id="rId9" imgW="482810" imgH="228699" progId="Equation.3">
                  <p:embed/>
                </p:oleObj>
              </mc:Choice>
              <mc:Fallback>
                <p:oleObj name="公式" r:id="rId9" imgW="482810" imgH="228699" progId="Equation.3">
                  <p:embed/>
                  <p:pic>
                    <p:nvPicPr>
                      <p:cNvPr id="0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4738" y="5164880"/>
                        <a:ext cx="830262" cy="442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7" name="矩形 16"/>
              <p:cNvSpPr/>
              <p:nvPr/>
            </p:nvSpPr>
            <p:spPr>
              <a:xfrm>
                <a:off x="1026758" y="5733256"/>
                <a:ext cx="6497570" cy="7854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zh-CN" altLang="zh-CN" sz="28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2800" i="1">
                                <a:latin typeface="Cambria Math"/>
                              </a:rPr>
                            </m:ctrlPr>
                          </m:fPr>
                          <m:num>
                            <m:f>
                              <m:fPr>
                                <m:type m:val="skw"/>
                                <m:ctrlPr>
                                  <a:rPr lang="zh-CN" altLang="zh-CN" sz="2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800" i="1">
                                    <a:latin typeface="Cambria Math"/>
                                  </a:rPr>
                                  <m:t>0.34</m:t>
                                </m:r>
                              </m:num>
                              <m:den>
                                <m:r>
                                  <a:rPr lang="en-US" altLang="zh-CN" sz="2800" i="1">
                                    <a:latin typeface="Cambria Math"/>
                                  </a:rPr>
                                  <m:t>0.</m:t>
                                </m:r>
                                <m:r>
                                  <a:rPr lang="en-US" altLang="zh-CN" sz="2800">
                                    <a:latin typeface="Cambria Math"/>
                                  </a:rPr>
                                  <m:t>29</m:t>
                                </m:r>
                              </m:den>
                            </m:f>
                          </m:num>
                          <m:den>
                            <m:r>
                              <a:rPr lang="en-US" altLang="zh-CN" sz="2800" i="1">
                                <a:latin typeface="Cambria Math"/>
                              </a:rPr>
                              <m:t>2.06</m:t>
                            </m:r>
                          </m:den>
                        </m:f>
                        <m:r>
                          <a:rPr lang="en-US" altLang="zh-CN" sz="2800" i="1">
                            <a:latin typeface="Cambria Math"/>
                          </a:rPr>
                          <m:t>,</m:t>
                        </m:r>
                        <m:f>
                          <m:fPr>
                            <m:ctrlPr>
                              <a:rPr lang="zh-CN" altLang="zh-CN" sz="2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zh-CN" sz="2800" i="1">
                                <a:latin typeface="Cambria Math"/>
                              </a:rPr>
                              <m:t>0.34</m:t>
                            </m:r>
                          </m:num>
                          <m:den>
                            <m:r>
                              <a:rPr lang="en-US" altLang="zh-CN" sz="2800" i="1">
                                <a:latin typeface="Cambria Math"/>
                              </a:rPr>
                              <m:t>0.29</m:t>
                            </m:r>
                          </m:den>
                        </m:f>
                        <m:r>
                          <a:rPr lang="en-US" altLang="zh-CN" sz="2800" i="1">
                            <a:latin typeface="Cambria Math"/>
                          </a:rPr>
                          <m:t>×2.07</m:t>
                        </m:r>
                      </m:e>
                    </m:d>
                  </m:oMath>
                </a14:m>
                <a:r>
                  <a:rPr lang="en-US" altLang="zh-CN" sz="2800" dirty="0" smtClean="0">
                    <a:latin typeface="+mn-ea"/>
                  </a:rPr>
                  <a:t>=[0.57,2.43]</a:t>
                </a:r>
                <a:endParaRPr lang="zh-CN" altLang="zh-CN" sz="2800" dirty="0">
                  <a:latin typeface="+mn-ea"/>
                </a:endParaRPr>
              </a:p>
            </p:txBody>
          </p:sp>
        </mc:Choice>
        <mc:Fallback xmlns="">
          <p:sp>
            <p:nvSpPr>
              <p:cNvPr id="17" name="矩形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6758" y="5733256"/>
                <a:ext cx="6497570" cy="785408"/>
              </a:xfrm>
              <a:prstGeom prst="rect">
                <a:avLst/>
              </a:prstGeom>
              <a:blipFill rotWithShape="1">
                <a:blip r:embed="rId11"/>
                <a:stretch>
                  <a:fillRect b="-85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9048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 animBg="1"/>
      <p:bldP spid="28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§8.2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两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个总体方差的统计推断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3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5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3" name="副标题 2"/>
          <p:cNvSpPr txBox="1">
            <a:spLocks/>
          </p:cNvSpPr>
          <p:nvPr/>
        </p:nvSpPr>
        <p:spPr>
          <a:xfrm>
            <a:off x="391163" y="1556792"/>
            <a:ext cx="8280920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000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8.2.2   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两个总体方差比的</a:t>
            </a:r>
            <a:r>
              <a:rPr lang="zh-CN" altLang="en-US" sz="3000" dirty="0">
                <a:solidFill>
                  <a:srgbClr val="FF0000"/>
                </a:solidFill>
                <a:latin typeface="+mn-ea"/>
              </a:rPr>
              <a:t>假设检验</a:t>
            </a:r>
            <a:endParaRPr lang="en-US" altLang="zh-CN" sz="3000" dirty="0" smtClean="0">
              <a:solidFill>
                <a:srgbClr val="FF0000"/>
              </a:solidFill>
              <a:latin typeface="+mn-ea"/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3400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3400" dirty="0" smtClean="0">
                <a:solidFill>
                  <a:srgbClr val="FF0000"/>
                </a:solidFill>
                <a:latin typeface="+mn-ea"/>
              </a:rPr>
              <a:t>     </a:t>
            </a:r>
            <a:endParaRPr lang="en-US" altLang="zh-CN" sz="3400" dirty="0" smtClean="0">
              <a:solidFill>
                <a:schemeClr val="tx1"/>
              </a:solidFill>
              <a:latin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611559" y="2219156"/>
                <a:ext cx="8060523" cy="892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600" dirty="0" smtClean="0">
                    <a:latin typeface="+mn-ea"/>
                  </a:rPr>
                  <a:t>       </a:t>
                </a:r>
                <a:r>
                  <a:rPr lang="zh-CN" altLang="zh-CN" sz="2600" dirty="0" smtClean="0">
                    <a:latin typeface="+mn-ea"/>
                  </a:rPr>
                  <a:t>样本容量</a:t>
                </a:r>
                <a:r>
                  <a:rPr lang="zh-CN" altLang="zh-CN" sz="2600" dirty="0">
                    <a:latin typeface="+mn-ea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latin typeface="Cambria Math"/>
                          </a:rPr>
                          <m:t>n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zh-CN" sz="2600" dirty="0">
                    <a:latin typeface="+mn-ea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latin typeface="Cambria Math"/>
                          </a:rPr>
                          <m:t>n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zh-CN" sz="2600" dirty="0">
                    <a:latin typeface="+mn-ea"/>
                  </a:rPr>
                  <a:t>的独立简单随机样本分别取自两个正态分布总体</a:t>
                </a:r>
                <a:endParaRPr lang="zh-CN" altLang="en-US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59" y="2219156"/>
                <a:ext cx="8060523" cy="892552"/>
              </a:xfrm>
              <a:prstGeom prst="rect">
                <a:avLst/>
              </a:prstGeom>
              <a:blipFill rotWithShape="1">
                <a:blip r:embed="rId2"/>
                <a:stretch>
                  <a:fillRect l="-1285" t="-6164" r="-680" b="-164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9594" y="5363990"/>
            <a:ext cx="351891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600" b="1" dirty="0" smtClean="0">
                <a:solidFill>
                  <a:srgbClr val="FF0000"/>
                </a:solidFill>
                <a:latin typeface="+mn-ea"/>
              </a:rPr>
              <a:t>当两总体方差相等时：</a:t>
            </a:r>
            <a:endParaRPr lang="zh-CN" altLang="en-US" sz="26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971599" y="3212976"/>
                <a:ext cx="4176465" cy="21325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zh-CN" sz="2600">
                        <a:latin typeface="Cambria Math"/>
                      </a:rPr>
                      <m:t>统计量</m:t>
                    </m:r>
                    <m:r>
                      <m:rPr>
                        <m:sty m:val="p"/>
                      </m:rPr>
                      <a:rPr lang="en-US" altLang="zh-CN" sz="2600">
                        <a:latin typeface="Cambria Math"/>
                      </a:rPr>
                      <m:t>F</m:t>
                    </m:r>
                    <m:r>
                      <a:rPr lang="en-US" altLang="zh-CN" sz="26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zh-CN" altLang="zh-CN" sz="2600" i="1">
                            <a:latin typeface="Cambria Math"/>
                          </a:rPr>
                        </m:ctrlPr>
                      </m:fPr>
                      <m:num>
                        <m:f>
                          <m:fPr>
                            <m:type m:val="skw"/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fPr>
                          <m:num>
                            <m:f>
                              <m:fPr>
                                <m:ctrlPr>
                                  <a:rPr lang="zh-CN" altLang="zh-CN" sz="26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600" i="1">
                                    <a:latin typeface="Cambria Math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zh-CN" altLang="zh-CN" sz="2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altLang="zh-CN" sz="2600" i="1">
                                    <a:latin typeface="Cambria Math"/>
                                  </a:rPr>
                                  <m:t>−1)</m:t>
                                </m:r>
                                <m:sSubSup>
                                  <m:sSubSupPr>
                                    <m:ctrlPr>
                                      <a:rPr lang="zh-CN" altLang="zh-CN" sz="2600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bSup>
                              </m:num>
                              <m:den>
                                <m:sSubSup>
                                  <m:sSubSupPr>
                                    <m:ctrlPr>
                                      <a:rPr lang="zh-CN" altLang="zh-CN" sz="2600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bSup>
                              </m:den>
                            </m:f>
                          </m:num>
                          <m:den>
                            <m:r>
                              <a:rPr lang="zh-CN" altLang="zh-CN" sz="2600">
                                <a:latin typeface="Cambria Math"/>
                              </a:rPr>
                              <m:t>（</m:t>
                            </m:r>
                            <m:sSub>
                              <m:sSubPr>
                                <m:ctrlPr>
                                  <a:rPr lang="zh-CN" altLang="zh-CN" sz="2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600">
                                    <a:latin typeface="Cambria Math"/>
                                  </a:rPr>
                                  <m:t>n</m:t>
                                </m:r>
                              </m:e>
                              <m:sub>
                                <m:r>
                                  <a:rPr lang="en-US" altLang="zh-CN" sz="2600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2600" i="1">
                                <a:latin typeface="Cambria Math"/>
                              </a:rPr>
                              <m:t>−1)</m:t>
                            </m:r>
                          </m:den>
                        </m:f>
                      </m:num>
                      <m:den>
                        <m:f>
                          <m:fPr>
                            <m:type m:val="skw"/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fPr>
                          <m:num>
                            <m:f>
                              <m:fPr>
                                <m:ctrlPr>
                                  <a:rPr lang="zh-CN" altLang="zh-CN" sz="26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600" i="1">
                                    <a:latin typeface="Cambria Math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zh-CN" altLang="zh-CN" sz="2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altLang="zh-CN" sz="2600" i="1">
                                    <a:latin typeface="Cambria Math"/>
                                  </a:rPr>
                                  <m:t>−1)</m:t>
                                </m:r>
                                <m:sSubSup>
                                  <m:sSubSupPr>
                                    <m:ctrlPr>
                                      <a:rPr lang="zh-CN" altLang="zh-CN" sz="2600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bSup>
                              </m:num>
                              <m:den>
                                <m:sSubSup>
                                  <m:sSubSupPr>
                                    <m:ctrlPr>
                                      <a:rPr lang="zh-CN" altLang="zh-CN" sz="2600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bSup>
                              </m:den>
                            </m:f>
                          </m:num>
                          <m:den>
                            <m:r>
                              <a:rPr lang="zh-CN" altLang="zh-CN" sz="2600">
                                <a:latin typeface="Cambria Math"/>
                              </a:rPr>
                              <m:t>（</m:t>
                            </m:r>
                            <m:sSub>
                              <m:sSubPr>
                                <m:ctrlPr>
                                  <a:rPr lang="zh-CN" altLang="zh-CN" sz="2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600">
                                    <a:latin typeface="Cambria Math"/>
                                  </a:rPr>
                                  <m:t>n</m:t>
                                </m:r>
                              </m:e>
                              <m:sub>
                                <m:r>
                                  <a:rPr lang="en-US" altLang="zh-CN" sz="26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2600" i="1">
                                <a:latin typeface="Cambria Math"/>
                              </a:rPr>
                              <m:t>−1)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zh-CN" sz="3600" dirty="0" smtClean="0"/>
                  <a:t>=</a:t>
                </a:r>
                <a:r>
                  <a:rPr lang="en-US" altLang="zh-CN" dirty="0" smtClean="0"/>
                  <a:t>   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599" y="3212976"/>
                <a:ext cx="4176465" cy="213250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圆角矩形标注 14"/>
          <p:cNvSpPr/>
          <p:nvPr/>
        </p:nvSpPr>
        <p:spPr>
          <a:xfrm>
            <a:off x="6309501" y="2802302"/>
            <a:ext cx="2194107" cy="821348"/>
          </a:xfrm>
          <a:prstGeom prst="wedgeRoundRectCallout">
            <a:avLst>
              <a:gd name="adj1" fmla="val -27448"/>
              <a:gd name="adj2" fmla="val 92541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chemeClr val="tx1"/>
                </a:solidFill>
                <a:latin typeface="+mn-ea"/>
              </a:rPr>
              <a:t>F</a:t>
            </a:r>
            <a:r>
              <a:rPr lang="zh-CN" altLang="en-US" sz="2000" dirty="0" smtClean="0">
                <a:solidFill>
                  <a:schemeClr val="tx1"/>
                </a:solidFill>
                <a:latin typeface="+mn-ea"/>
              </a:rPr>
              <a:t>分布的自由度</a:t>
            </a:r>
            <a:endParaRPr lang="zh-CN" altLang="en-US" sz="2000" dirty="0">
              <a:solidFill>
                <a:schemeClr val="tx1"/>
              </a:solidFill>
              <a:latin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矩形 17"/>
              <p:cNvSpPr/>
              <p:nvPr/>
            </p:nvSpPr>
            <p:spPr>
              <a:xfrm>
                <a:off x="3463933" y="5810341"/>
                <a:ext cx="3326360" cy="1047659"/>
              </a:xfrm>
              <a:prstGeom prst="rect">
                <a:avLst/>
              </a:prstGeom>
              <a:ln w="25400">
                <a:solidFill>
                  <a:srgbClr val="FFFF00"/>
                </a:solidFill>
              </a:ln>
            </p:spPr>
            <p:txBody>
              <a:bodyPr wrap="none">
                <a:spAutoFit/>
              </a:bodyPr>
              <a:lstStyle/>
              <a:p>
                <a:pPr fontAlgn="base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zh-CN" altLang="zh-CN" sz="26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sz="2600" i="1"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altLang="zh-CN" sz="2600" i="1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altLang="zh-CN" sz="26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zh-CN" altLang="zh-CN" sz="26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sz="2600" i="1"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altLang="zh-CN" sz="2600" i="1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altLang="zh-CN" sz="26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altLang="zh-CN" sz="2600" i="1">
                          <a:latin typeface="Cambria Math"/>
                        </a:rPr>
                        <m:t>~</m:t>
                      </m:r>
                      <m:r>
                        <a:rPr lang="en-US" altLang="zh-CN" sz="2600" i="1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zh-CN" sz="2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2600">
                                  <a:latin typeface="Cambria Math"/>
                                </a:rPr>
                                <m:t>n</m:t>
                              </m:r>
                            </m:e>
                            <m:sub>
                              <m:r>
                                <a:rPr lang="en-US" altLang="zh-CN" sz="26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sz="2600" i="1">
                              <a:latin typeface="Cambria Math"/>
                            </a:rPr>
                            <m:t>−1,</m:t>
                          </m:r>
                          <m:sSub>
                            <m:sSubPr>
                              <m:ctrlPr>
                                <a:rPr lang="zh-CN" altLang="zh-CN" sz="2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26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altLang="zh-CN" sz="26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altLang="zh-CN" sz="2600" i="1">
                              <a:latin typeface="Cambria Math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zh-CN" altLang="zh-CN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18" name="矩形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3933" y="5810341"/>
                <a:ext cx="3326360" cy="104765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5400">
                <a:solidFill>
                  <a:srgbClr val="FFFF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矩形 18"/>
              <p:cNvSpPr/>
              <p:nvPr/>
            </p:nvSpPr>
            <p:spPr>
              <a:xfrm>
                <a:off x="4771591" y="3637066"/>
                <a:ext cx="3701911" cy="12843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zh-CN" altLang="zh-CN" sz="26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sz="2600" i="1"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altLang="zh-CN" sz="2600" i="1">
                                  <a:latin typeface="Cambria Math"/>
                                </a:rPr>
                                <m:t>1/</m:t>
                              </m:r>
                              <m:sSubSup>
                                <m:sSubSupPr>
                                  <m:ctrlPr>
                                    <a:rPr lang="zh-CN" altLang="zh-CN" sz="2600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2600" i="1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altLang="zh-CN" sz="26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altLang="zh-CN" sz="26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sub>
                            <m:sup>
                              <m:r>
                                <a:rPr lang="en-US" altLang="zh-CN" sz="26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zh-CN" altLang="zh-CN" sz="26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sz="2600" i="1"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altLang="zh-CN" sz="2600" i="1">
                                  <a:latin typeface="Cambria Math"/>
                                </a:rPr>
                                <m:t>2/</m:t>
                              </m:r>
                              <m:sSubSup>
                                <m:sSubSupPr>
                                  <m:ctrlPr>
                                    <a:rPr lang="zh-CN" altLang="zh-CN" sz="2600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2600" i="1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altLang="zh-CN" sz="26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altLang="zh-CN" sz="26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sub>
                            <m:sup>
                              <m:r>
                                <a:rPr lang="en-US" altLang="zh-CN" sz="26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altLang="zh-CN" sz="2600" i="1">
                          <a:latin typeface="Cambria Math"/>
                        </a:rPr>
                        <m:t>~</m:t>
                      </m:r>
                      <m:r>
                        <a:rPr lang="en-US" altLang="zh-CN" sz="2600" i="1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zh-CN" sz="2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26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altLang="zh-CN" sz="26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sz="2600" i="1">
                              <a:latin typeface="Cambria Math"/>
                            </a:rPr>
                            <m:t>−1,</m:t>
                          </m:r>
                          <m:sSub>
                            <m:sSubPr>
                              <m:ctrlPr>
                                <a:rPr lang="zh-CN" altLang="zh-CN" sz="2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2600" i="1">
                                  <a:latin typeface="Cambria Math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altLang="zh-CN" sz="26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altLang="zh-CN" sz="2600" i="1">
                              <a:latin typeface="Cambria Math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zh-CN" altLang="en-US" sz="2600" dirty="0"/>
              </a:p>
            </p:txBody>
          </p:sp>
        </mc:Choice>
        <mc:Fallback xmlns="">
          <p:sp>
            <p:nvSpPr>
              <p:cNvPr id="19" name="矩形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1591" y="3637066"/>
                <a:ext cx="3701911" cy="128432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502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5" grpId="0" animBg="1"/>
      <p:bldP spid="18" grpId="0" animBg="1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§8.2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两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个总体方差的统计推断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3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5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3" name="副标题 2"/>
          <p:cNvSpPr txBox="1">
            <a:spLocks/>
          </p:cNvSpPr>
          <p:nvPr/>
        </p:nvSpPr>
        <p:spPr>
          <a:xfrm>
            <a:off x="391163" y="1556792"/>
            <a:ext cx="8280920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000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8.2.2   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两个总体方差比的</a:t>
            </a:r>
            <a:r>
              <a:rPr lang="zh-CN" altLang="en-US" sz="3000" dirty="0">
                <a:solidFill>
                  <a:srgbClr val="FF0000"/>
                </a:solidFill>
                <a:latin typeface="+mn-ea"/>
              </a:rPr>
              <a:t>假设检验</a:t>
            </a:r>
            <a:endParaRPr lang="en-US" altLang="zh-CN" sz="3000" dirty="0" smtClean="0">
              <a:solidFill>
                <a:srgbClr val="FF0000"/>
              </a:solidFill>
              <a:latin typeface="+mn-ea"/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3400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3400" dirty="0" smtClean="0">
                <a:solidFill>
                  <a:srgbClr val="FF0000"/>
                </a:solidFill>
                <a:latin typeface="+mn-ea"/>
              </a:rPr>
              <a:t>     </a:t>
            </a:r>
            <a:endParaRPr lang="en-US" altLang="zh-CN" sz="34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11560" y="2219156"/>
            <a:ext cx="31326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(1</a:t>
            </a:r>
            <a:r>
              <a:rPr lang="en-US" altLang="zh-CN" sz="2600" b="1" dirty="0" smtClean="0">
                <a:solidFill>
                  <a:srgbClr val="FF0000"/>
                </a:solidFill>
                <a:latin typeface="+mn-ea"/>
              </a:rPr>
              <a:t>) </a:t>
            </a:r>
            <a:r>
              <a:rPr lang="zh-CN" altLang="zh-CN" sz="2600" b="1" dirty="0" smtClean="0">
                <a:solidFill>
                  <a:srgbClr val="FF0000"/>
                </a:solidFill>
                <a:latin typeface="+mn-ea"/>
              </a:rPr>
              <a:t>双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侧</a:t>
            </a:r>
            <a:r>
              <a:rPr lang="zh-CN" altLang="zh-CN" sz="2600" dirty="0">
                <a:latin typeface="+mn-ea"/>
              </a:rPr>
              <a:t>假设检验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101591" y="2852935"/>
            <a:ext cx="318548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600" dirty="0" smtClean="0">
                <a:solidFill>
                  <a:srgbClr val="FF0000"/>
                </a:solidFill>
                <a:latin typeface="+mn-ea"/>
              </a:rPr>
              <a:t>原假设与备择假设</a:t>
            </a:r>
            <a:r>
              <a:rPr lang="zh-CN" altLang="en-US" sz="2600" dirty="0" smtClean="0">
                <a:latin typeface="+mn-ea"/>
              </a:rPr>
              <a:t>：</a:t>
            </a:r>
            <a:endParaRPr lang="zh-CN" altLang="en-US" sz="2600" dirty="0">
              <a:latin typeface="+mn-ea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1163" y="3539075"/>
            <a:ext cx="3842719" cy="492443"/>
          </a:xfrm>
          <a:prstGeom prst="rect">
            <a:avLst/>
          </a:prstGeom>
          <a:ln w="19050">
            <a:solidFill>
              <a:srgbClr val="FF0000"/>
            </a:solidFill>
            <a:prstDash val="sysDash"/>
          </a:ln>
        </p:spPr>
        <p:txBody>
          <a:bodyPr wrap="none">
            <a:spAutoFit/>
          </a:bodyPr>
          <a:lstStyle/>
          <a:p>
            <a:pPr fontAlgn="base"/>
            <a:r>
              <a:rPr lang="en-US" altLang="zh-CN" sz="2600" dirty="0">
                <a:latin typeface="+mn-ea"/>
              </a:rPr>
              <a:t>H</a:t>
            </a:r>
            <a:r>
              <a:rPr lang="en-US" altLang="zh-CN" sz="2600" baseline="-25000" dirty="0">
                <a:latin typeface="+mn-ea"/>
              </a:rPr>
              <a:t>0</a:t>
            </a:r>
            <a:r>
              <a:rPr lang="zh-CN" altLang="zh-CN" sz="2600" dirty="0">
                <a:latin typeface="+mn-ea"/>
              </a:rPr>
              <a:t>：</a:t>
            </a:r>
            <a:r>
              <a:rPr lang="el-GR" altLang="zh-CN" sz="2600" i="1" dirty="0">
                <a:latin typeface="+mn-ea"/>
              </a:rPr>
              <a:t>σ</a:t>
            </a:r>
            <a:r>
              <a:rPr lang="en-US" altLang="zh-CN" sz="2600" baseline="-25000" dirty="0">
                <a:latin typeface="+mn-ea"/>
              </a:rPr>
              <a:t>1</a:t>
            </a:r>
            <a:r>
              <a:rPr lang="en-US" altLang="zh-CN" sz="2600" baseline="30000" dirty="0">
                <a:latin typeface="+mn-ea"/>
              </a:rPr>
              <a:t>2 </a:t>
            </a:r>
            <a:r>
              <a:rPr lang="en-US" altLang="zh-CN" sz="2600" i="1" dirty="0">
                <a:latin typeface="+mn-ea"/>
              </a:rPr>
              <a:t>= </a:t>
            </a:r>
            <a:r>
              <a:rPr lang="el-GR" altLang="zh-CN" sz="2600" i="1" dirty="0">
                <a:latin typeface="+mn-ea"/>
              </a:rPr>
              <a:t>σ</a:t>
            </a:r>
            <a:r>
              <a:rPr lang="en-US" altLang="zh-CN" sz="2600" baseline="-25000" dirty="0">
                <a:latin typeface="+mn-ea"/>
              </a:rPr>
              <a:t>2</a:t>
            </a:r>
            <a:r>
              <a:rPr lang="en-US" altLang="zh-CN" sz="2600" baseline="30000" dirty="0">
                <a:latin typeface="+mn-ea"/>
              </a:rPr>
              <a:t>2  </a:t>
            </a:r>
            <a:r>
              <a:rPr lang="pt-BR" altLang="zh-CN" sz="2600" dirty="0">
                <a:latin typeface="+mn-ea"/>
              </a:rPr>
              <a:t>H</a:t>
            </a:r>
            <a:r>
              <a:rPr lang="en-US" altLang="zh-CN" sz="2600" baseline="-25000" dirty="0">
                <a:latin typeface="+mn-ea"/>
              </a:rPr>
              <a:t>1</a:t>
            </a:r>
            <a:r>
              <a:rPr lang="zh-CN" altLang="zh-CN" sz="2600" dirty="0">
                <a:latin typeface="+mn-ea"/>
              </a:rPr>
              <a:t>：</a:t>
            </a:r>
            <a:r>
              <a:rPr lang="el-GR" altLang="zh-CN" sz="2600" i="1" dirty="0">
                <a:latin typeface="+mn-ea"/>
              </a:rPr>
              <a:t>σ</a:t>
            </a:r>
            <a:r>
              <a:rPr lang="en-US" altLang="zh-CN" sz="2600" baseline="-25000" dirty="0">
                <a:latin typeface="+mn-ea"/>
              </a:rPr>
              <a:t>1</a:t>
            </a:r>
            <a:r>
              <a:rPr lang="en-US" altLang="zh-CN" sz="2600" baseline="30000" dirty="0">
                <a:latin typeface="+mn-ea"/>
              </a:rPr>
              <a:t>2</a:t>
            </a:r>
            <a:r>
              <a:rPr lang="pt-BR" altLang="zh-CN" sz="2600" dirty="0">
                <a:latin typeface="+mn-ea"/>
              </a:rPr>
              <a:t>≠</a:t>
            </a:r>
            <a:r>
              <a:rPr lang="el-GR" altLang="zh-CN" sz="2600" i="1" dirty="0">
                <a:latin typeface="+mn-ea"/>
              </a:rPr>
              <a:t>σ</a:t>
            </a:r>
            <a:r>
              <a:rPr lang="en-US" altLang="zh-CN" sz="2600" baseline="-25000" dirty="0">
                <a:latin typeface="+mn-ea"/>
              </a:rPr>
              <a:t>2</a:t>
            </a:r>
            <a:r>
              <a:rPr lang="en-US" altLang="zh-CN" sz="2600" baseline="30000" dirty="0">
                <a:latin typeface="+mn-ea"/>
              </a:rPr>
              <a:t>2</a:t>
            </a:r>
            <a:endParaRPr lang="zh-CN" altLang="zh-CN" sz="2600" dirty="0"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76604" y="4143155"/>
            <a:ext cx="287931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 smtClean="0"/>
              <a:t>     </a:t>
            </a:r>
            <a:r>
              <a:rPr lang="zh-CN" altLang="zh-CN" sz="2600" dirty="0" smtClean="0">
                <a:solidFill>
                  <a:srgbClr val="FF0000"/>
                </a:solidFill>
              </a:rPr>
              <a:t>检验统计量</a:t>
            </a:r>
            <a:r>
              <a:rPr lang="zh-CN" altLang="zh-CN" sz="2600" dirty="0">
                <a:solidFill>
                  <a:srgbClr val="FF0000"/>
                </a:solidFill>
              </a:rPr>
              <a:t>为</a:t>
            </a:r>
            <a:r>
              <a:rPr lang="zh-CN" altLang="zh-CN" sz="2600" dirty="0"/>
              <a:t>：</a:t>
            </a:r>
            <a:endParaRPr lang="zh-CN" altLang="en-US" sz="2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2494902" y="4635598"/>
                <a:ext cx="4398866" cy="8293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600" dirty="0" smtClean="0"/>
                  <a:t>都为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i="1">
                            <a:latin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sz="2600" i="1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2600" i="1">
                                <a:latin typeface="Cambria Math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6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sz="26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altLang="zh-CN" sz="2600" i="1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2600" i="1">
                                <a:latin typeface="Cambria Math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6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2600" i="1">
                        <a:latin typeface="Cambria Math"/>
                      </a:rPr>
                      <m:t>~</m:t>
                    </m:r>
                    <m:r>
                      <a:rPr lang="en-US" altLang="zh-CN" sz="2600" i="1">
                        <a:latin typeface="Cambria Math"/>
                      </a:rPr>
                      <m:t>𝐹</m:t>
                    </m:r>
                    <m:d>
                      <m:dPr>
                        <m:ctrlPr>
                          <a:rPr lang="zh-CN" altLang="zh-CN" sz="26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600">
                                <a:latin typeface="Cambria Math"/>
                              </a:rPr>
                              <m:t>n</m:t>
                            </m:r>
                          </m:e>
                          <m:sub>
                            <m:r>
                              <a:rPr lang="en-US" altLang="zh-CN" sz="26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600" i="1">
                            <a:latin typeface="Cambria Math"/>
                          </a:rPr>
                          <m:t>−1,</m:t>
                        </m:r>
                        <m:sSub>
                          <m:sSubPr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6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600" i="1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endParaRPr lang="zh-CN" altLang="en-US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4902" y="4635598"/>
                <a:ext cx="4398866" cy="829394"/>
              </a:xfrm>
              <a:prstGeom prst="rect">
                <a:avLst/>
              </a:prstGeom>
              <a:blipFill rotWithShape="1">
                <a:blip r:embed="rId2"/>
                <a:stretch>
                  <a:fillRect l="-23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3605728" y="5451205"/>
                <a:ext cx="1851789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sz="2600" b="1" dirty="0" smtClean="0">
                    <a:solidFill>
                      <a:srgbClr val="FF0000"/>
                    </a:solidFill>
                  </a:rPr>
                  <a:t>拒绝法则</a:t>
                </a:r>
                <a14:m>
                  <m:oMath xmlns:m="http://schemas.openxmlformats.org/officeDocument/2006/math">
                    <m:r>
                      <a:rPr lang="zh-CN" altLang="zh-CN" sz="2600" b="1">
                        <a:solidFill>
                          <a:srgbClr val="FF0000"/>
                        </a:solidFill>
                        <a:latin typeface="Cambria Math"/>
                      </a:rPr>
                      <m:t>：</m:t>
                    </m:r>
                  </m:oMath>
                </a14:m>
                <a:endParaRPr lang="zh-CN" altLang="en-US" sz="2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5728" y="5451205"/>
                <a:ext cx="1851789" cy="492443"/>
              </a:xfrm>
              <a:prstGeom prst="rect">
                <a:avLst/>
              </a:prstGeom>
              <a:blipFill rotWithShape="1">
                <a:blip r:embed="rId3"/>
                <a:stretch>
                  <a:fillRect l="-5592" t="-11111" b="-296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矩形 13"/>
              <p:cNvSpPr/>
              <p:nvPr/>
            </p:nvSpPr>
            <p:spPr>
              <a:xfrm>
                <a:off x="15438" y="6069062"/>
                <a:ext cx="5545941" cy="5825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zh-CN" sz="2400">
                          <a:latin typeface="Cambria Math"/>
                        </a:rPr>
                        <m:t>如果</m:t>
                      </m:r>
                      <m:r>
                        <m:rPr>
                          <m:sty m:val="p"/>
                        </m:rPr>
                        <a:rPr lang="en-US" altLang="zh-CN" sz="2400">
                          <a:latin typeface="Cambria Math"/>
                        </a:rPr>
                        <m:t>F</m:t>
                      </m:r>
                      <m:r>
                        <a:rPr lang="en-US" altLang="zh-CN" sz="2400" i="1">
                          <a:latin typeface="Cambria Math"/>
                        </a:rPr>
                        <m:t>&gt;</m:t>
                      </m:r>
                      <m:sSub>
                        <m:sSub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zh-CN" altLang="zh-CN" sz="2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altLang="zh-CN" sz="2400">
                                  <a:latin typeface="Cambria Math"/>
                                </a:rPr>
                                <m:t>a</m:t>
                              </m:r>
                            </m:num>
                            <m:den>
                              <m:r>
                                <a:rPr lang="en-US" altLang="zh-CN" sz="24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zh-CN" altLang="zh-CN" sz="2400">
                          <a:latin typeface="Cambria Math"/>
                        </a:rPr>
                        <m:t>或者</m:t>
                      </m:r>
                      <m:r>
                        <m:rPr>
                          <m:sty m:val="p"/>
                        </m:rPr>
                        <a:rPr lang="en-US" altLang="zh-CN" sz="2400">
                          <a:latin typeface="Cambria Math"/>
                        </a:rPr>
                        <m:t>F</m:t>
                      </m:r>
                      <m:r>
                        <a:rPr lang="en-US" altLang="zh-CN" sz="2400" i="1"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zh-CN" altLang="zh-CN" sz="2400">
                              <a:latin typeface="Cambria Math"/>
                            </a:rPr>
                            <m:t>１</m:t>
                          </m:r>
                          <m:r>
                            <a:rPr lang="en-US" altLang="zh-CN" sz="24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type m:val="skw"/>
                              <m:ctrlPr>
                                <a:rPr lang="zh-CN" altLang="zh-CN" sz="2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altLang="zh-CN" sz="2400">
                                  <a:latin typeface="Cambria Math"/>
                                </a:rPr>
                                <m:t>a</m:t>
                              </m:r>
                            </m:num>
                            <m:den>
                              <m:r>
                                <a:rPr lang="en-US" altLang="zh-CN" sz="24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n-US" altLang="zh-CN" sz="2400" i="1">
                          <a:latin typeface="Cambria Math"/>
                        </a:rPr>
                        <m:t>,</m:t>
                      </m:r>
                      <m:r>
                        <a:rPr lang="zh-CN" altLang="zh-CN" sz="2400">
                          <a:latin typeface="Cambria Math"/>
                        </a:rPr>
                        <m:t>则拒绝</m:t>
                      </m:r>
                      <m:sSub>
                        <m:sSub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altLang="zh-CN" sz="2400" i="1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zh-CN" altLang="zh-CN" sz="2400" dirty="0">
                  <a:latin typeface="+mn-ea"/>
                </a:endParaRPr>
              </a:p>
            </p:txBody>
          </p:sp>
        </mc:Choice>
        <mc:Fallback xmlns="">
          <p:sp>
            <p:nvSpPr>
              <p:cNvPr id="14" name="矩形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38" y="6069062"/>
                <a:ext cx="5545941" cy="582595"/>
              </a:xfrm>
              <a:prstGeom prst="rect">
                <a:avLst/>
              </a:prstGeom>
              <a:blipFill rotWithShape="1">
                <a:blip r:embed="rId4"/>
                <a:stretch>
                  <a:fillRect t="-66316" b="-1431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左右箭头 14"/>
          <p:cNvSpPr/>
          <p:nvPr/>
        </p:nvSpPr>
        <p:spPr>
          <a:xfrm>
            <a:off x="4233882" y="3602345"/>
            <a:ext cx="932830" cy="360040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539479" y="2219156"/>
            <a:ext cx="31326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 smtClean="0">
                <a:solidFill>
                  <a:srgbClr val="FF0000"/>
                </a:solidFill>
                <a:latin typeface="+mn-ea"/>
              </a:rPr>
              <a:t>(2) </a:t>
            </a:r>
            <a:r>
              <a:rPr lang="zh-CN" altLang="en-US" sz="2600" b="1" dirty="0">
                <a:solidFill>
                  <a:srgbClr val="FF0000"/>
                </a:solidFill>
                <a:latin typeface="+mn-ea"/>
              </a:rPr>
              <a:t>单</a:t>
            </a:r>
            <a:r>
              <a:rPr lang="zh-CN" altLang="zh-CN" sz="2600" b="1" dirty="0" smtClean="0">
                <a:solidFill>
                  <a:srgbClr val="FF0000"/>
                </a:solidFill>
                <a:latin typeface="+mn-ea"/>
              </a:rPr>
              <a:t>侧</a:t>
            </a:r>
            <a:r>
              <a:rPr lang="zh-CN" altLang="zh-CN" sz="2600" dirty="0">
                <a:latin typeface="+mn-ea"/>
              </a:rPr>
              <a:t>假设检验</a:t>
            </a:r>
          </a:p>
        </p:txBody>
      </p:sp>
      <p:sp>
        <p:nvSpPr>
          <p:cNvPr id="16" name="矩形 15"/>
          <p:cNvSpPr/>
          <p:nvPr/>
        </p:nvSpPr>
        <p:spPr>
          <a:xfrm>
            <a:off x="5349091" y="3539074"/>
            <a:ext cx="3647152" cy="492443"/>
          </a:xfrm>
          <a:prstGeom prst="rect">
            <a:avLst/>
          </a:prstGeom>
          <a:ln w="19050">
            <a:solidFill>
              <a:srgbClr val="7030A0"/>
            </a:solidFill>
            <a:prstDash val="sysDash"/>
          </a:ln>
        </p:spPr>
        <p:txBody>
          <a:bodyPr wrap="none">
            <a:spAutoFit/>
          </a:bodyPr>
          <a:lstStyle/>
          <a:p>
            <a:pPr fontAlgn="base"/>
            <a:r>
              <a:rPr lang="en-US" altLang="zh-CN" sz="2600" dirty="0">
                <a:latin typeface="+mn-ea"/>
              </a:rPr>
              <a:t>H</a:t>
            </a:r>
            <a:r>
              <a:rPr lang="en-US" altLang="zh-CN" sz="2600" baseline="-25000" dirty="0">
                <a:latin typeface="+mn-ea"/>
              </a:rPr>
              <a:t>0</a:t>
            </a:r>
            <a:r>
              <a:rPr lang="zh-CN" altLang="zh-CN" sz="2600" dirty="0">
                <a:latin typeface="+mn-ea"/>
              </a:rPr>
              <a:t>：</a:t>
            </a:r>
            <a:r>
              <a:rPr lang="el-GR" altLang="zh-CN" sz="2600" i="1" dirty="0">
                <a:latin typeface="+mn-ea"/>
              </a:rPr>
              <a:t>σ</a:t>
            </a:r>
            <a:r>
              <a:rPr lang="en-US" altLang="zh-CN" sz="2600" baseline="-25000" dirty="0">
                <a:latin typeface="+mn-ea"/>
              </a:rPr>
              <a:t>1</a:t>
            </a:r>
            <a:r>
              <a:rPr lang="en-US" altLang="zh-CN" sz="2600" baseline="30000" dirty="0">
                <a:latin typeface="+mn-ea"/>
              </a:rPr>
              <a:t>2 </a:t>
            </a:r>
            <a:r>
              <a:rPr lang="el-GR" altLang="zh-CN" sz="2600" dirty="0">
                <a:latin typeface="+mn-ea"/>
              </a:rPr>
              <a:t>≤</a:t>
            </a:r>
            <a:r>
              <a:rPr lang="el-GR" altLang="zh-CN" sz="2600" i="1" dirty="0">
                <a:latin typeface="+mn-ea"/>
              </a:rPr>
              <a:t>σ</a:t>
            </a:r>
            <a:r>
              <a:rPr lang="en-US" altLang="zh-CN" sz="2600" baseline="-25000" dirty="0">
                <a:latin typeface="+mn-ea"/>
              </a:rPr>
              <a:t>2</a:t>
            </a:r>
            <a:r>
              <a:rPr lang="en-US" altLang="zh-CN" sz="2600" baseline="30000" dirty="0">
                <a:latin typeface="+mn-ea"/>
              </a:rPr>
              <a:t>2</a:t>
            </a:r>
            <a:r>
              <a:rPr lang="pt-BR" altLang="zh-CN" sz="2600" dirty="0">
                <a:latin typeface="+mn-ea"/>
              </a:rPr>
              <a:t>H</a:t>
            </a:r>
            <a:r>
              <a:rPr lang="en-US" altLang="zh-CN" sz="2600" baseline="-25000" dirty="0">
                <a:latin typeface="+mn-ea"/>
              </a:rPr>
              <a:t>1</a:t>
            </a:r>
            <a:r>
              <a:rPr lang="zh-CN" altLang="zh-CN" sz="2600" dirty="0">
                <a:latin typeface="+mn-ea"/>
              </a:rPr>
              <a:t>：</a:t>
            </a:r>
            <a:r>
              <a:rPr lang="el-GR" altLang="zh-CN" sz="2600" i="1" dirty="0">
                <a:latin typeface="+mn-ea"/>
              </a:rPr>
              <a:t>σ</a:t>
            </a:r>
            <a:r>
              <a:rPr lang="en-US" altLang="zh-CN" sz="2600" baseline="-25000" dirty="0">
                <a:latin typeface="+mn-ea"/>
              </a:rPr>
              <a:t>1</a:t>
            </a:r>
            <a:r>
              <a:rPr lang="en-US" altLang="zh-CN" sz="2600" baseline="30000" dirty="0">
                <a:latin typeface="+mn-ea"/>
              </a:rPr>
              <a:t>2</a:t>
            </a:r>
            <a:r>
              <a:rPr lang="en-US" altLang="zh-CN" sz="2600" i="1" dirty="0">
                <a:latin typeface="+mn-ea"/>
              </a:rPr>
              <a:t>&gt;</a:t>
            </a:r>
            <a:r>
              <a:rPr lang="el-GR" altLang="zh-CN" sz="2600" i="1" dirty="0">
                <a:latin typeface="+mn-ea"/>
              </a:rPr>
              <a:t>σ</a:t>
            </a:r>
            <a:r>
              <a:rPr lang="en-US" altLang="zh-CN" sz="2600" baseline="-25000" dirty="0">
                <a:latin typeface="+mn-ea"/>
              </a:rPr>
              <a:t>2</a:t>
            </a:r>
            <a:r>
              <a:rPr lang="en-US" altLang="zh-CN" sz="2600" baseline="30000" dirty="0">
                <a:latin typeface="+mn-ea"/>
              </a:rPr>
              <a:t>2</a:t>
            </a:r>
            <a:endParaRPr lang="zh-CN" altLang="zh-CN" sz="2600" dirty="0">
              <a:latin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矩形 16"/>
              <p:cNvSpPr/>
              <p:nvPr/>
            </p:nvSpPr>
            <p:spPr>
              <a:xfrm>
                <a:off x="5847578" y="6069062"/>
                <a:ext cx="3365408" cy="5451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zh-CN" sz="2400">
                          <a:latin typeface="Cambria Math"/>
                        </a:rPr>
                        <m:t>如果</m:t>
                      </m:r>
                      <m:r>
                        <m:rPr>
                          <m:sty m:val="p"/>
                        </m:rPr>
                        <a:rPr lang="en-US" altLang="zh-CN" sz="2400">
                          <a:latin typeface="Cambria Math"/>
                        </a:rPr>
                        <m:t>F</m:t>
                      </m:r>
                      <m:r>
                        <a:rPr lang="en-US" altLang="zh-CN" sz="2400" i="1">
                          <a:latin typeface="Cambria Math"/>
                        </a:rPr>
                        <m:t>&gt;</m:t>
                      </m:r>
                      <m:sSub>
                        <m:sSub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zh-CN" altLang="zh-CN" sz="2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altLang="zh-CN" sz="2400">
                                  <a:latin typeface="Cambria Math"/>
                                </a:rPr>
                                <m:t>a</m:t>
                              </m:r>
                            </m:num>
                            <m:den>
                              <m:r>
                                <a:rPr lang="en-US" altLang="zh-CN" sz="24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n-US" altLang="zh-CN" sz="2400" i="1">
                          <a:latin typeface="Cambria Math"/>
                        </a:rPr>
                        <m:t>,</m:t>
                      </m:r>
                      <m:r>
                        <a:rPr lang="zh-CN" altLang="zh-CN" sz="2400">
                          <a:latin typeface="Cambria Math"/>
                        </a:rPr>
                        <m:t>则拒绝</m:t>
                      </m:r>
                      <m:sSub>
                        <m:sSub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altLang="zh-CN" sz="2400" i="1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zh-CN" altLang="zh-CN" dirty="0">
                  <a:latin typeface="+mn-ea"/>
                </a:endParaRPr>
              </a:p>
            </p:txBody>
          </p:sp>
        </mc:Choice>
        <mc:Fallback xmlns="">
          <p:sp>
            <p:nvSpPr>
              <p:cNvPr id="17" name="矩形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7578" y="6069062"/>
                <a:ext cx="3365408" cy="545149"/>
              </a:xfrm>
              <a:prstGeom prst="rect">
                <a:avLst/>
              </a:prstGeom>
              <a:blipFill rotWithShape="1">
                <a:blip r:embed="rId5"/>
                <a:stretch>
                  <a:fillRect t="-70787" b="-1528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左右箭头 30"/>
          <p:cNvSpPr/>
          <p:nvPr/>
        </p:nvSpPr>
        <p:spPr>
          <a:xfrm>
            <a:off x="5340116" y="6132077"/>
            <a:ext cx="663069" cy="371636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939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5" grpId="0" animBg="1"/>
      <p:bldP spid="9" grpId="0"/>
      <p:bldP spid="11" grpId="0"/>
      <p:bldP spid="13" grpId="0"/>
      <p:bldP spid="14" grpId="0"/>
      <p:bldP spid="15" grpId="0" animBg="1"/>
      <p:bldP spid="28" grpId="0"/>
      <p:bldP spid="16" grpId="0" animBg="1"/>
      <p:bldP spid="17" grpId="0"/>
      <p:bldP spid="3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§8.2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两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个总体方差的统计推断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3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5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3" name="副标题 2"/>
          <p:cNvSpPr txBox="1">
            <a:spLocks/>
          </p:cNvSpPr>
          <p:nvPr/>
        </p:nvSpPr>
        <p:spPr>
          <a:xfrm>
            <a:off x="391163" y="1556792"/>
            <a:ext cx="8280920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000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8.2.2   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两个总体方差比的</a:t>
            </a:r>
            <a:r>
              <a:rPr lang="zh-CN" altLang="en-US" sz="3000" dirty="0" smtClean="0">
                <a:solidFill>
                  <a:srgbClr val="FF0000"/>
                </a:solidFill>
                <a:latin typeface="+mn-ea"/>
              </a:rPr>
              <a:t>假设检验</a:t>
            </a:r>
            <a:r>
              <a:rPr lang="en-US" altLang="zh-CN" sz="3400" dirty="0" smtClean="0">
                <a:solidFill>
                  <a:srgbClr val="FF0000"/>
                </a:solidFill>
                <a:latin typeface="+mn-ea"/>
              </a:rPr>
              <a:t>      </a:t>
            </a:r>
            <a:endParaRPr lang="en-US" altLang="zh-CN" sz="34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副标题 2"/>
          <p:cNvSpPr txBox="1">
            <a:spLocks/>
          </p:cNvSpPr>
          <p:nvPr/>
        </p:nvSpPr>
        <p:spPr>
          <a:xfrm>
            <a:off x="370023" y="2995262"/>
            <a:ext cx="8662370" cy="31700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用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到达或运送时间的方差作为公共汽车公司服务质量的基本量度。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较低的方差说明服务质量比较稳定而且比较高。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随机抽取总体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1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的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16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个到达时间组成的样本，以及总体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2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的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16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个到达时间组成的样本（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</a:rPr>
              <a:t>如表</a:t>
            </a:r>
            <a:r>
              <a:rPr lang="en-US" altLang="zh-CN" sz="2600" dirty="0">
                <a:solidFill>
                  <a:srgbClr val="FF0000"/>
                </a:solidFill>
                <a:latin typeface="+mn-ea"/>
              </a:rPr>
              <a:t>8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.</a:t>
            </a:r>
            <a:r>
              <a:rPr lang="en-US" altLang="zh-CN" sz="2600" dirty="0">
                <a:solidFill>
                  <a:srgbClr val="FF0000"/>
                </a:solidFill>
                <a:latin typeface="+mn-ea"/>
              </a:rPr>
              <a:t>1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所示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），问在显著水平</a:t>
            </a:r>
            <a:r>
              <a:rPr lang="el-GR" altLang="zh-CN" sz="2600" i="1" dirty="0">
                <a:solidFill>
                  <a:schemeClr val="tx1"/>
                </a:solidFill>
                <a:latin typeface="+mn-ea"/>
              </a:rPr>
              <a:t>α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= 0.05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时，两总体的方差是否相等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？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（</a:t>
            </a:r>
            <a:r>
              <a:rPr lang="zh-CN" altLang="en-US" sz="2600" dirty="0" smtClean="0">
                <a:solidFill>
                  <a:srgbClr val="FF0000"/>
                </a:solidFill>
                <a:latin typeface="+mn-ea"/>
              </a:rPr>
              <a:t>数据见书本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）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  <a:p>
            <a:pPr algn="l"/>
            <a:endParaRPr lang="zh-CN" altLang="zh-CN" sz="2600" dirty="0">
              <a:solidFill>
                <a:schemeClr val="tx1"/>
              </a:solidFill>
              <a:latin typeface="+mn-ea"/>
            </a:endParaRPr>
          </a:p>
          <a:p>
            <a:pPr lvl="2" algn="l">
              <a:buClr>
                <a:srgbClr val="FF0000"/>
              </a:buClr>
            </a:pPr>
            <a:r>
              <a:rPr lang="en-US" altLang="zh-CN" sz="3200" dirty="0" smtClean="0">
                <a:solidFill>
                  <a:srgbClr val="FF0000"/>
                </a:solidFill>
                <a:latin typeface="+mn-ea"/>
              </a:rPr>
              <a:t>     </a:t>
            </a:r>
            <a:endParaRPr lang="en-US" altLang="zh-CN" sz="32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流程图: 资料带 15"/>
          <p:cNvSpPr/>
          <p:nvPr/>
        </p:nvSpPr>
        <p:spPr>
          <a:xfrm>
            <a:off x="7591963" y="2235401"/>
            <a:ext cx="1080120" cy="620925"/>
          </a:xfrm>
          <a:prstGeom prst="flowChartPunchedTap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</a:rPr>
              <a:t>例五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圆角矩形标注 13"/>
          <p:cNvSpPr/>
          <p:nvPr/>
        </p:nvSpPr>
        <p:spPr>
          <a:xfrm>
            <a:off x="6156176" y="5445224"/>
            <a:ext cx="2515907" cy="1296144"/>
          </a:xfrm>
          <a:prstGeom prst="wedgeRoundRectCallout">
            <a:avLst>
              <a:gd name="adj1" fmla="val -62370"/>
              <a:gd name="adj2" fmla="val -83521"/>
              <a:gd name="adj3" fmla="val 16667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400" dirty="0">
                <a:solidFill>
                  <a:schemeClr val="tx1"/>
                </a:solidFill>
              </a:rPr>
              <a:t>关于两个总体方差比的</a:t>
            </a:r>
            <a:r>
              <a:rPr lang="zh-CN" altLang="zh-CN" sz="2400" dirty="0">
                <a:solidFill>
                  <a:srgbClr val="FF0000"/>
                </a:solidFill>
              </a:rPr>
              <a:t>双侧假设检验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83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§8.2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两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个总体方差的统计推断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3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5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3" name="副标题 2"/>
          <p:cNvSpPr txBox="1">
            <a:spLocks/>
          </p:cNvSpPr>
          <p:nvPr/>
        </p:nvSpPr>
        <p:spPr>
          <a:xfrm>
            <a:off x="391163" y="1556792"/>
            <a:ext cx="8280920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000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8.2.2   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两个总体方差比的</a:t>
            </a:r>
            <a:r>
              <a:rPr lang="zh-CN" altLang="en-US" sz="3000" dirty="0">
                <a:solidFill>
                  <a:srgbClr val="FF0000"/>
                </a:solidFill>
                <a:latin typeface="+mn-ea"/>
              </a:rPr>
              <a:t>假设检验</a:t>
            </a:r>
            <a:endParaRPr lang="en-US" altLang="zh-CN" sz="3000" dirty="0" smtClean="0">
              <a:solidFill>
                <a:srgbClr val="FF0000"/>
              </a:solidFill>
              <a:latin typeface="+mn-ea"/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3400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3400" dirty="0" smtClean="0">
                <a:solidFill>
                  <a:srgbClr val="FF0000"/>
                </a:solidFill>
                <a:latin typeface="+mn-ea"/>
              </a:rPr>
              <a:t>     </a:t>
            </a:r>
            <a:endParaRPr lang="en-US" altLang="zh-CN" sz="34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43855" y="2132856"/>
            <a:ext cx="1291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+mn-ea"/>
              </a:rPr>
              <a:t>解答</a:t>
            </a:r>
            <a:endParaRPr lang="zh-CN" altLang="en-US" sz="28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170521" y="2195555"/>
            <a:ext cx="412670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dirty="0" smtClean="0"/>
              <a:t> </a:t>
            </a:r>
            <a:r>
              <a:rPr lang="zh-CN" altLang="zh-CN" sz="2600" dirty="0" smtClean="0"/>
              <a:t>它</a:t>
            </a:r>
            <a:r>
              <a:rPr lang="zh-CN" altLang="zh-CN" sz="2600" dirty="0"/>
              <a:t>的零假设和备择假设为：</a:t>
            </a:r>
            <a:endParaRPr lang="zh-CN" altLang="en-US" sz="2600" dirty="0"/>
          </a:p>
        </p:txBody>
      </p:sp>
      <p:sp>
        <p:nvSpPr>
          <p:cNvPr id="9" name="矩形 8"/>
          <p:cNvSpPr/>
          <p:nvPr/>
        </p:nvSpPr>
        <p:spPr>
          <a:xfrm>
            <a:off x="2355257" y="2675232"/>
            <a:ext cx="4152099" cy="492443"/>
          </a:xfrm>
          <a:prstGeom prst="rect">
            <a:avLst/>
          </a:prstGeom>
          <a:ln w="22225">
            <a:solidFill>
              <a:srgbClr val="FF0000"/>
            </a:solidFill>
            <a:prstDash val="sysDash"/>
          </a:ln>
        </p:spPr>
        <p:txBody>
          <a:bodyPr wrap="none">
            <a:spAutoFit/>
          </a:bodyPr>
          <a:lstStyle/>
          <a:p>
            <a:r>
              <a:rPr lang="en-US" altLang="zh-CN" sz="2600" dirty="0">
                <a:latin typeface="+mn-ea"/>
              </a:rPr>
              <a:t>H</a:t>
            </a:r>
            <a:r>
              <a:rPr lang="en-US" altLang="zh-CN" sz="2600" baseline="-25000" dirty="0">
                <a:latin typeface="+mn-ea"/>
              </a:rPr>
              <a:t>0</a:t>
            </a:r>
            <a:r>
              <a:rPr lang="zh-CN" altLang="zh-CN" sz="2600" dirty="0">
                <a:latin typeface="+mn-ea"/>
              </a:rPr>
              <a:t>：</a:t>
            </a:r>
            <a:r>
              <a:rPr lang="el-GR" altLang="zh-CN" sz="2600" dirty="0">
                <a:latin typeface="+mn-ea"/>
              </a:rPr>
              <a:t>σ</a:t>
            </a:r>
            <a:r>
              <a:rPr lang="en-US" altLang="zh-CN" sz="2600" baseline="-25000" dirty="0">
                <a:latin typeface="+mn-ea"/>
              </a:rPr>
              <a:t>1</a:t>
            </a:r>
            <a:r>
              <a:rPr lang="en-US" altLang="zh-CN" sz="2600" baseline="30000" dirty="0">
                <a:latin typeface="+mn-ea"/>
              </a:rPr>
              <a:t>2</a:t>
            </a:r>
            <a:r>
              <a:rPr lang="en-US" altLang="zh-CN" sz="2600" dirty="0">
                <a:latin typeface="+mn-ea"/>
              </a:rPr>
              <a:t>=</a:t>
            </a:r>
            <a:r>
              <a:rPr lang="el-GR" altLang="zh-CN" sz="2600" dirty="0">
                <a:latin typeface="+mn-ea"/>
              </a:rPr>
              <a:t>σ</a:t>
            </a:r>
            <a:r>
              <a:rPr lang="en-US" altLang="zh-CN" sz="2600" baseline="-25000" dirty="0" smtClean="0">
                <a:latin typeface="+mn-ea"/>
              </a:rPr>
              <a:t>2</a:t>
            </a:r>
            <a:r>
              <a:rPr lang="en-US" altLang="zh-CN" sz="2600" baseline="30000" dirty="0" smtClean="0">
                <a:latin typeface="+mn-ea"/>
              </a:rPr>
              <a:t>2          </a:t>
            </a:r>
            <a:r>
              <a:rPr lang="pt-BR" altLang="zh-CN" sz="2600" dirty="0" smtClean="0">
                <a:latin typeface="+mn-ea"/>
              </a:rPr>
              <a:t>H</a:t>
            </a:r>
            <a:r>
              <a:rPr lang="en-US" altLang="zh-CN" sz="2600" baseline="-25000" dirty="0">
                <a:latin typeface="+mn-ea"/>
              </a:rPr>
              <a:t>1</a:t>
            </a:r>
            <a:r>
              <a:rPr lang="zh-CN" altLang="zh-CN" sz="2600" dirty="0">
                <a:latin typeface="+mn-ea"/>
              </a:rPr>
              <a:t>：</a:t>
            </a:r>
            <a:r>
              <a:rPr lang="el-GR" altLang="zh-CN" sz="2600" dirty="0">
                <a:latin typeface="+mn-ea"/>
              </a:rPr>
              <a:t>σ</a:t>
            </a:r>
            <a:r>
              <a:rPr lang="en-US" altLang="zh-CN" sz="2600" baseline="-25000" dirty="0">
                <a:latin typeface="+mn-ea"/>
              </a:rPr>
              <a:t>1</a:t>
            </a:r>
            <a:r>
              <a:rPr lang="en-US" altLang="zh-CN" sz="2600" baseline="30000" dirty="0">
                <a:latin typeface="+mn-ea"/>
              </a:rPr>
              <a:t>2</a:t>
            </a:r>
            <a:r>
              <a:rPr lang="pt-BR" altLang="zh-CN" sz="2600" dirty="0">
                <a:latin typeface="+mn-ea"/>
              </a:rPr>
              <a:t>≠</a:t>
            </a:r>
            <a:r>
              <a:rPr lang="el-GR" altLang="zh-CN" sz="2600" dirty="0">
                <a:latin typeface="+mn-ea"/>
              </a:rPr>
              <a:t>σ</a:t>
            </a:r>
            <a:r>
              <a:rPr lang="en-US" altLang="zh-CN" sz="2600" baseline="-25000" dirty="0">
                <a:latin typeface="+mn-ea"/>
              </a:rPr>
              <a:t>2</a:t>
            </a:r>
            <a:r>
              <a:rPr lang="en-US" altLang="zh-CN" sz="2600" baseline="30000" dirty="0">
                <a:latin typeface="+mn-ea"/>
              </a:rPr>
              <a:t>2</a:t>
            </a:r>
            <a:endParaRPr lang="zh-CN" altLang="en-US" sz="2600" dirty="0"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19334" y="3214903"/>
            <a:ext cx="55745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600" dirty="0" smtClean="0">
                <a:latin typeface="+mn-ea"/>
              </a:rPr>
              <a:t>计算两</a:t>
            </a:r>
            <a:r>
              <a:rPr lang="zh-CN" altLang="zh-CN" sz="2600" dirty="0">
                <a:latin typeface="+mn-ea"/>
              </a:rPr>
              <a:t>总体样本均值、方差分别</a:t>
            </a:r>
            <a:r>
              <a:rPr lang="zh-CN" altLang="zh-CN" sz="2600" dirty="0" smtClean="0">
                <a:latin typeface="+mn-ea"/>
              </a:rPr>
              <a:t>为</a:t>
            </a:r>
            <a:r>
              <a:rPr lang="zh-CN" altLang="en-US" sz="2600" dirty="0" smtClean="0">
                <a:latin typeface="+mn-ea"/>
              </a:rPr>
              <a:t>：</a:t>
            </a:r>
            <a:endParaRPr lang="zh-CN" altLang="en-US" sz="2600" dirty="0">
              <a:latin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395536" y="3913961"/>
                <a:ext cx="4176464" cy="4924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zh-CN" altLang="zh-CN" sz="2600" i="1" smtClean="0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zh-CN" altLang="zh-CN" sz="2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2600">
                                  <a:latin typeface="Cambria Math"/>
                                </a:rPr>
                                <m:t>x</m:t>
                              </m:r>
                            </m:e>
                            <m:sub>
                              <m:r>
                                <a:rPr lang="en-US" altLang="zh-CN" sz="26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acc>
                      <m:r>
                        <a:rPr lang="en-US" altLang="zh-CN" sz="2600" i="1">
                          <a:latin typeface="Cambria Math"/>
                        </a:rPr>
                        <m:t>=34.06,</m:t>
                      </m:r>
                      <m:acc>
                        <m:accPr>
                          <m:chr m:val="̅"/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zh-CN" altLang="zh-CN" sz="2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26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zh-CN" sz="26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CN" sz="26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acc>
                      <m:r>
                        <a:rPr lang="en-US" altLang="zh-CN" sz="2600" i="1">
                          <a:latin typeface="Cambria Math"/>
                        </a:rPr>
                        <m:t>=20.63,</m:t>
                      </m:r>
                    </m:oMath>
                  </m:oMathPara>
                </a14:m>
                <a:endParaRPr lang="zh-CN" altLang="en-US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3913961"/>
                <a:ext cx="4176464" cy="4924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矩形 15"/>
          <p:cNvSpPr/>
          <p:nvPr/>
        </p:nvSpPr>
        <p:spPr>
          <a:xfrm>
            <a:off x="4482766" y="3913962"/>
            <a:ext cx="33843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i="1" dirty="0">
                <a:latin typeface="+mn-ea"/>
              </a:rPr>
              <a:t>s</a:t>
            </a:r>
            <a:r>
              <a:rPr lang="en-US" altLang="zh-CN" sz="2600" baseline="-25000" dirty="0">
                <a:latin typeface="+mn-ea"/>
              </a:rPr>
              <a:t>1</a:t>
            </a:r>
            <a:r>
              <a:rPr lang="en-US" altLang="zh-CN" sz="2600" baseline="30000" dirty="0">
                <a:latin typeface="+mn-ea"/>
              </a:rPr>
              <a:t>2</a:t>
            </a:r>
            <a:r>
              <a:rPr lang="en-US" altLang="zh-CN" sz="2600" dirty="0">
                <a:latin typeface="+mn-ea"/>
              </a:rPr>
              <a:t>=14.46</a:t>
            </a:r>
            <a:r>
              <a:rPr lang="zh-CN" altLang="zh-CN" sz="2600" dirty="0" smtClean="0">
                <a:latin typeface="+mn-ea"/>
              </a:rPr>
              <a:t>，</a:t>
            </a:r>
            <a:r>
              <a:rPr lang="en-US" altLang="zh-CN" sz="2600" dirty="0" smtClean="0">
                <a:latin typeface="+mn-ea"/>
              </a:rPr>
              <a:t>  </a:t>
            </a:r>
            <a:r>
              <a:rPr lang="en-US" altLang="zh-CN" sz="2600" i="1" dirty="0" smtClean="0">
                <a:latin typeface="+mn-ea"/>
              </a:rPr>
              <a:t>s</a:t>
            </a:r>
            <a:r>
              <a:rPr lang="en-US" altLang="zh-CN" sz="2600" baseline="-25000" dirty="0" smtClean="0">
                <a:latin typeface="+mn-ea"/>
              </a:rPr>
              <a:t>2</a:t>
            </a:r>
            <a:r>
              <a:rPr lang="en-US" altLang="zh-CN" sz="2600" baseline="30000" dirty="0" smtClean="0">
                <a:latin typeface="+mn-ea"/>
              </a:rPr>
              <a:t>2</a:t>
            </a:r>
            <a:r>
              <a:rPr lang="en-US" altLang="zh-CN" sz="2600" dirty="0" smtClean="0">
                <a:latin typeface="+mn-ea"/>
              </a:rPr>
              <a:t>=11.32</a:t>
            </a:r>
            <a:endParaRPr lang="zh-CN" altLang="en-US" sz="2600" dirty="0"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00450" y="4499515"/>
            <a:ext cx="218521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600" dirty="0" smtClean="0">
                <a:solidFill>
                  <a:srgbClr val="FF0000"/>
                </a:solidFill>
              </a:rPr>
              <a:t>检验统计量</a:t>
            </a:r>
            <a:r>
              <a:rPr lang="zh-CN" altLang="en-US" sz="2600" dirty="0" smtClean="0">
                <a:solidFill>
                  <a:srgbClr val="FF0000"/>
                </a:solidFill>
              </a:rPr>
              <a:t>：</a:t>
            </a:r>
            <a:endParaRPr lang="zh-CN" altLang="en-US" sz="2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矩形 17"/>
              <p:cNvSpPr/>
              <p:nvPr/>
            </p:nvSpPr>
            <p:spPr>
              <a:xfrm>
                <a:off x="2643601" y="4406405"/>
                <a:ext cx="6028482" cy="8293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i="1">
                            <a:latin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sz="2600" i="1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2600" i="1">
                                <a:latin typeface="Cambria Math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6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sz="2600" i="1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en-US" altLang="zh-CN" sz="2600" i="1">
                                <a:latin typeface="Cambria Math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6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2600" i="1">
                        <a:latin typeface="Cambria Math"/>
                      </a:rPr>
                      <m:t>~</m:t>
                    </m:r>
                    <m:r>
                      <a:rPr lang="en-US" altLang="zh-CN" sz="2600" i="1">
                        <a:latin typeface="Cambria Math"/>
                      </a:rPr>
                      <m:t>𝐹</m:t>
                    </m:r>
                    <m:d>
                      <m:dPr>
                        <m:ctrlPr>
                          <a:rPr lang="zh-CN" altLang="zh-CN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600" i="1">
                            <a:latin typeface="Cambria Math"/>
                          </a:rPr>
                          <m:t>16−1,16−1</m:t>
                        </m:r>
                      </m:e>
                    </m:d>
                  </m:oMath>
                </a14:m>
                <a:r>
                  <a:rPr lang="en-US" altLang="zh-CN" sz="2600" dirty="0">
                    <a:latin typeface="+mn-ea"/>
                  </a:rPr>
                  <a:t>=</a:t>
                </a:r>
                <a:r>
                  <a:rPr lang="en-US" altLang="zh-CN" sz="2600" dirty="0" smtClean="0">
                    <a:solidFill>
                      <a:srgbClr val="FF0000"/>
                    </a:solidFill>
                    <a:latin typeface="+mn-ea"/>
                  </a:rPr>
                  <a:t>14.46/11.32=1.28</a:t>
                </a:r>
                <a:endParaRPr lang="zh-CN" altLang="en-US" sz="2600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18" name="矩形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3601" y="4406405"/>
                <a:ext cx="6028482" cy="82939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4" name="对象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8712915"/>
              </p:ext>
            </p:extLst>
          </p:nvPr>
        </p:nvGraphicFramePr>
        <p:xfrm>
          <a:off x="1795077" y="5393756"/>
          <a:ext cx="6625756" cy="428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5" name="公式" r:id="rId5" imgW="2578100" imgH="203200" progId="Equation.3">
                  <p:embed/>
                </p:oleObj>
              </mc:Choice>
              <mc:Fallback>
                <p:oleObj name="公式" r:id="rId5" imgW="2578100" imgH="203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077" y="5393756"/>
                        <a:ext cx="6625756" cy="4281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5" name="矩形 24"/>
              <p:cNvSpPr/>
              <p:nvPr/>
            </p:nvSpPr>
            <p:spPr>
              <a:xfrm>
                <a:off x="543855" y="6076314"/>
                <a:ext cx="8288423" cy="5774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sz="2600" dirty="0" smtClean="0">
                    <a:solidFill>
                      <a:srgbClr val="FF0000"/>
                    </a:solidFill>
                    <a:latin typeface="+mn-ea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600">
                        <a:solidFill>
                          <a:srgbClr val="FF0000"/>
                        </a:solidFill>
                        <a:latin typeface="Cambria Math"/>
                      </a:rPr>
                      <m:t>F</m:t>
                    </m:r>
                    <m:r>
                      <a:rPr lang="en-US" altLang="zh-CN" sz="2600" i="1">
                        <a:solidFill>
                          <a:srgbClr val="FF0000"/>
                        </a:solidFill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zh-CN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𝐹</m:t>
                        </m:r>
                      </m:e>
                      <m:sub>
                        <m:f>
                          <m:fPr>
                            <m:type m:val="skw"/>
                            <m:ctrlPr>
                              <a:rPr lang="zh-CN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zh-CN" sz="260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0.05</m:t>
                            </m:r>
                          </m:num>
                          <m:den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b>
                    </m:sSub>
                  </m:oMath>
                </a14:m>
                <a:r>
                  <a:rPr lang="zh-CN" altLang="zh-CN" sz="2600" dirty="0">
                    <a:solidFill>
                      <a:srgbClr val="FF0000"/>
                    </a:solidFill>
                    <a:latin typeface="+mn-ea"/>
                  </a:rPr>
                  <a:t>，接受</a:t>
                </a:r>
                <a:r>
                  <a:rPr lang="en-US" altLang="zh-CN" sz="2600" dirty="0">
                    <a:solidFill>
                      <a:srgbClr val="FF0000"/>
                    </a:solidFill>
                    <a:latin typeface="+mn-ea"/>
                  </a:rPr>
                  <a:t>H</a:t>
                </a:r>
                <a:r>
                  <a:rPr lang="en-US" altLang="zh-CN" sz="2600" baseline="-25000" dirty="0">
                    <a:solidFill>
                      <a:srgbClr val="FF0000"/>
                    </a:solidFill>
                    <a:latin typeface="+mn-ea"/>
                  </a:rPr>
                  <a:t>0</a:t>
                </a:r>
                <a:r>
                  <a:rPr lang="zh-CN" altLang="zh-CN" sz="2600" dirty="0">
                    <a:solidFill>
                      <a:srgbClr val="FF0000"/>
                    </a:solidFill>
                    <a:latin typeface="+mn-ea"/>
                  </a:rPr>
                  <a:t>假设</a:t>
                </a:r>
                <a:r>
                  <a:rPr lang="zh-CN" altLang="zh-CN" sz="2600" dirty="0" smtClean="0">
                    <a:latin typeface="+mn-ea"/>
                  </a:rPr>
                  <a:t>，</a:t>
                </a:r>
                <a:r>
                  <a:rPr lang="zh-CN" altLang="en-US" sz="2600" dirty="0" smtClean="0">
                    <a:latin typeface="+mn-ea"/>
                  </a:rPr>
                  <a:t>即认为两总体的方差相等</a:t>
                </a:r>
                <a:endParaRPr lang="zh-CN" altLang="en-US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25" name="矩形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855" y="6076314"/>
                <a:ext cx="8288423" cy="577402"/>
              </a:xfrm>
              <a:prstGeom prst="rect">
                <a:avLst/>
              </a:prstGeom>
              <a:blipFill rotWithShape="1">
                <a:blip r:embed="rId7"/>
                <a:stretch>
                  <a:fillRect l="-1250" t="-8511" r="-147" b="-127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矩形 37"/>
          <p:cNvSpPr/>
          <p:nvPr/>
        </p:nvSpPr>
        <p:spPr>
          <a:xfrm>
            <a:off x="755576" y="5361632"/>
            <a:ext cx="123820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600" dirty="0">
                <a:latin typeface="+mn-ea"/>
              </a:rPr>
              <a:t>又因为</a:t>
            </a:r>
          </a:p>
        </p:txBody>
      </p:sp>
      <p:sp>
        <p:nvSpPr>
          <p:cNvPr id="28" name="燕尾形 27"/>
          <p:cNvSpPr/>
          <p:nvPr/>
        </p:nvSpPr>
        <p:spPr>
          <a:xfrm rot="16200000">
            <a:off x="7777614" y="5012819"/>
            <a:ext cx="373949" cy="445958"/>
          </a:xfrm>
          <a:prstGeom prst="chevr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39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11" grpId="0"/>
      <p:bldP spid="12" grpId="0"/>
      <p:bldP spid="16" grpId="0"/>
      <p:bldP spid="17" grpId="0"/>
      <p:bldP spid="18" grpId="0"/>
      <p:bldP spid="25" grpId="0"/>
      <p:bldP spid="38" grpId="0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§8.2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两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个总体方差的统计推断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3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5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3" name="副标题 2"/>
          <p:cNvSpPr txBox="1">
            <a:spLocks/>
          </p:cNvSpPr>
          <p:nvPr/>
        </p:nvSpPr>
        <p:spPr>
          <a:xfrm>
            <a:off x="391163" y="1556792"/>
            <a:ext cx="8280920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000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8.2.2   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两个总体方差比的</a:t>
            </a:r>
            <a:r>
              <a:rPr lang="zh-CN" altLang="en-US" sz="3000" dirty="0">
                <a:solidFill>
                  <a:srgbClr val="FF0000"/>
                </a:solidFill>
                <a:latin typeface="+mn-ea"/>
              </a:rPr>
              <a:t>假设检验</a:t>
            </a:r>
            <a:endParaRPr lang="en-US" altLang="zh-CN" sz="3000" dirty="0" smtClean="0">
              <a:solidFill>
                <a:srgbClr val="FF0000"/>
              </a:solidFill>
              <a:latin typeface="+mn-ea"/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3400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3400" dirty="0" smtClean="0">
                <a:solidFill>
                  <a:srgbClr val="FF0000"/>
                </a:solidFill>
                <a:latin typeface="+mn-ea"/>
              </a:rPr>
              <a:t>     </a:t>
            </a:r>
            <a:endParaRPr lang="en-US" altLang="zh-CN" sz="34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11560" y="2204864"/>
            <a:ext cx="80605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zh-CN" altLang="zh-CN" sz="2800" b="1" dirty="0">
                <a:latin typeface="+mn-ea"/>
              </a:rPr>
              <a:t>双样本方差分析可通过</a:t>
            </a:r>
            <a:r>
              <a:rPr lang="en-US" altLang="zh-CN" sz="2800" b="1" dirty="0">
                <a:latin typeface="+mn-ea"/>
              </a:rPr>
              <a:t>EXCEL</a:t>
            </a:r>
            <a:r>
              <a:rPr lang="zh-CN" altLang="zh-CN" sz="2800" b="1" dirty="0">
                <a:latin typeface="+mn-ea"/>
              </a:rPr>
              <a:t>实现</a:t>
            </a:r>
            <a:r>
              <a:rPr lang="zh-CN" altLang="zh-CN" sz="2800" b="1" dirty="0" smtClean="0">
                <a:latin typeface="+mn-ea"/>
              </a:rPr>
              <a:t>，</a:t>
            </a:r>
            <a:r>
              <a:rPr lang="zh-CN" altLang="en-US" sz="2800" b="1" dirty="0" smtClean="0">
                <a:latin typeface="+mn-ea"/>
              </a:rPr>
              <a:t>借以例</a:t>
            </a:r>
            <a:r>
              <a:rPr lang="en-US" altLang="zh-CN" sz="2800" b="1" dirty="0" smtClean="0">
                <a:latin typeface="+mn-ea"/>
              </a:rPr>
              <a:t>5</a:t>
            </a:r>
            <a:r>
              <a:rPr lang="zh-CN" altLang="zh-CN" sz="2800" b="1" dirty="0" smtClean="0">
                <a:latin typeface="+mn-ea"/>
              </a:rPr>
              <a:t>说明</a:t>
            </a:r>
            <a:endParaRPr lang="zh-CN" altLang="zh-CN" sz="2800" dirty="0">
              <a:latin typeface="+mn-ea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27584" y="3775006"/>
            <a:ext cx="118494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600" b="1" dirty="0">
                <a:solidFill>
                  <a:srgbClr val="FF0000"/>
                </a:solidFill>
                <a:latin typeface="+mn-ea"/>
              </a:rPr>
              <a:t>第一步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11560" y="2811475"/>
            <a:ext cx="820891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zh-CN" sz="2600" dirty="0" smtClean="0">
                <a:latin typeface="+mn-ea"/>
              </a:rPr>
              <a:t>       </a:t>
            </a:r>
            <a:r>
              <a:rPr lang="zh-CN" altLang="zh-CN" sz="2600" dirty="0" smtClean="0">
                <a:latin typeface="+mn-ea"/>
              </a:rPr>
              <a:t>用 </a:t>
            </a:r>
            <a:r>
              <a:rPr lang="en-US" altLang="zh-CN" sz="2600" dirty="0">
                <a:latin typeface="+mn-ea"/>
              </a:rPr>
              <a:t>2013</a:t>
            </a:r>
            <a:r>
              <a:rPr lang="zh-CN" altLang="zh-CN" sz="2600" dirty="0">
                <a:latin typeface="+mn-ea"/>
              </a:rPr>
              <a:t>版</a:t>
            </a:r>
            <a:r>
              <a:rPr lang="en-US" altLang="zh-CN" sz="2600" dirty="0">
                <a:latin typeface="+mn-ea"/>
              </a:rPr>
              <a:t>Excel </a:t>
            </a:r>
            <a:r>
              <a:rPr lang="zh-CN" altLang="zh-CN" sz="2600" dirty="0">
                <a:latin typeface="+mn-ea"/>
              </a:rPr>
              <a:t>的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【数据】→“数据分析”→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“F-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检验 双样本方差分析”</a:t>
            </a:r>
            <a:r>
              <a:rPr lang="zh-CN" altLang="zh-CN" sz="2600" dirty="0">
                <a:latin typeface="+mn-ea"/>
              </a:rPr>
              <a:t>。</a:t>
            </a:r>
          </a:p>
        </p:txBody>
      </p:sp>
      <p:sp>
        <p:nvSpPr>
          <p:cNvPr id="9" name="矩形 8"/>
          <p:cNvSpPr/>
          <p:nvPr/>
        </p:nvSpPr>
        <p:spPr>
          <a:xfrm>
            <a:off x="683568" y="3851950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zh-CN" sz="2400" dirty="0" smtClean="0">
                <a:latin typeface="+mn-ea"/>
              </a:rPr>
              <a:t>                    </a:t>
            </a:r>
            <a:r>
              <a:rPr lang="zh-CN" altLang="zh-CN" sz="2400" dirty="0" smtClean="0">
                <a:latin typeface="+mn-ea"/>
              </a:rPr>
              <a:t>先</a:t>
            </a:r>
            <a:r>
              <a:rPr lang="zh-CN" altLang="zh-CN" sz="2400" dirty="0">
                <a:latin typeface="+mn-ea"/>
              </a:rPr>
              <a:t>将总体</a:t>
            </a:r>
            <a:r>
              <a:rPr lang="en-US" altLang="zh-CN" sz="2400" dirty="0">
                <a:latin typeface="+mn-ea"/>
              </a:rPr>
              <a:t>1</a:t>
            </a:r>
            <a:r>
              <a:rPr lang="zh-CN" altLang="zh-CN" sz="2400" dirty="0">
                <a:latin typeface="+mn-ea"/>
              </a:rPr>
              <a:t>的</a:t>
            </a:r>
            <a:r>
              <a:rPr lang="en-US" altLang="zh-CN" sz="2400" dirty="0">
                <a:latin typeface="+mn-ea"/>
              </a:rPr>
              <a:t>16</a:t>
            </a:r>
            <a:r>
              <a:rPr lang="zh-CN" altLang="zh-CN" sz="2400" dirty="0">
                <a:latin typeface="+mn-ea"/>
              </a:rPr>
              <a:t>个数据输入到工作表中的</a:t>
            </a:r>
            <a:r>
              <a:rPr lang="en-US" altLang="zh-CN" sz="2400" dirty="0">
                <a:latin typeface="+mn-ea"/>
              </a:rPr>
              <a:t>A1</a:t>
            </a:r>
            <a:r>
              <a:rPr lang="zh-CN" altLang="zh-CN" sz="2400" dirty="0">
                <a:latin typeface="+mn-ea"/>
              </a:rPr>
              <a:t>：</a:t>
            </a:r>
            <a:r>
              <a:rPr lang="en-US" altLang="zh-CN" sz="2400" dirty="0">
                <a:latin typeface="+mn-ea"/>
              </a:rPr>
              <a:t>A16</a:t>
            </a:r>
            <a:r>
              <a:rPr lang="zh-CN" altLang="zh-CN" sz="2400" dirty="0">
                <a:latin typeface="+mn-ea"/>
              </a:rPr>
              <a:t>，总体</a:t>
            </a:r>
            <a:r>
              <a:rPr lang="en-US" altLang="zh-CN" sz="2400" dirty="0">
                <a:latin typeface="+mn-ea"/>
              </a:rPr>
              <a:t>2</a:t>
            </a:r>
            <a:r>
              <a:rPr lang="zh-CN" altLang="zh-CN" sz="2400" dirty="0">
                <a:latin typeface="+mn-ea"/>
              </a:rPr>
              <a:t>的</a:t>
            </a:r>
            <a:r>
              <a:rPr lang="en-US" altLang="zh-CN" sz="2400" dirty="0">
                <a:latin typeface="+mn-ea"/>
              </a:rPr>
              <a:t>16</a:t>
            </a:r>
            <a:r>
              <a:rPr lang="zh-CN" altLang="zh-CN" sz="2400" dirty="0">
                <a:latin typeface="+mn-ea"/>
              </a:rPr>
              <a:t>个数据输入到工作表中的</a:t>
            </a:r>
            <a:r>
              <a:rPr lang="en-US" altLang="zh-CN" sz="2400" dirty="0">
                <a:latin typeface="+mn-ea"/>
              </a:rPr>
              <a:t>B1</a:t>
            </a:r>
            <a:r>
              <a:rPr lang="zh-CN" altLang="zh-CN" sz="2400" dirty="0">
                <a:latin typeface="+mn-ea"/>
              </a:rPr>
              <a:t>：</a:t>
            </a:r>
            <a:r>
              <a:rPr lang="en-US" altLang="zh-CN" sz="2400" dirty="0">
                <a:latin typeface="+mn-ea"/>
              </a:rPr>
              <a:t>B16</a:t>
            </a:r>
            <a:r>
              <a:rPr lang="zh-CN" altLang="zh-CN" sz="2400" dirty="0">
                <a:latin typeface="+mn-ea"/>
              </a:rPr>
              <a:t>。</a:t>
            </a:r>
          </a:p>
        </p:txBody>
      </p:sp>
      <p:sp>
        <p:nvSpPr>
          <p:cNvPr id="11" name="矩形 10"/>
          <p:cNvSpPr/>
          <p:nvPr/>
        </p:nvSpPr>
        <p:spPr>
          <a:xfrm>
            <a:off x="683569" y="4876034"/>
            <a:ext cx="79885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+mn-ea"/>
              </a:rPr>
              <a:t>                   </a:t>
            </a:r>
            <a:r>
              <a:rPr lang="zh-CN" altLang="zh-CN" sz="2400" dirty="0" smtClean="0">
                <a:latin typeface="+mn-ea"/>
              </a:rPr>
              <a:t>点击</a:t>
            </a:r>
            <a:r>
              <a:rPr lang="zh-CN" altLang="zh-CN" sz="2400" dirty="0">
                <a:latin typeface="+mn-ea"/>
              </a:rPr>
              <a:t>【数据】，选择数据分析选项，在分析工具中选择“</a:t>
            </a:r>
            <a:r>
              <a:rPr lang="en-US" altLang="zh-CN" sz="2400" dirty="0">
                <a:latin typeface="+mn-ea"/>
              </a:rPr>
              <a:t>t</a:t>
            </a:r>
            <a:r>
              <a:rPr lang="zh-CN" altLang="zh-CN" sz="2400" dirty="0">
                <a:latin typeface="+mn-ea"/>
              </a:rPr>
              <a:t>检验：双样本异方差假设”</a:t>
            </a:r>
            <a:endParaRPr lang="zh-CN" altLang="en-US" sz="2400" dirty="0"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97135" y="4799089"/>
            <a:ext cx="140096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+mn-ea"/>
              </a:rPr>
              <a:t> </a:t>
            </a:r>
            <a:r>
              <a:rPr lang="zh-CN" altLang="en-US" sz="2600" b="1" dirty="0" smtClean="0">
                <a:solidFill>
                  <a:srgbClr val="FF0000"/>
                </a:solidFill>
                <a:latin typeface="+mn-ea"/>
              </a:rPr>
              <a:t>第二步</a:t>
            </a:r>
            <a:endParaRPr lang="zh-CN" altLang="en-US" sz="26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27584" y="5877272"/>
            <a:ext cx="7844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/>
              <a:t>                     在</a:t>
            </a:r>
            <a:r>
              <a:rPr lang="zh-CN" altLang="zh-CN" sz="2400" dirty="0" smtClean="0"/>
              <a:t>出现</a:t>
            </a:r>
            <a:r>
              <a:rPr lang="zh-CN" altLang="en-US" sz="2400" dirty="0" smtClean="0"/>
              <a:t>的</a:t>
            </a:r>
            <a:r>
              <a:rPr lang="zh-CN" altLang="zh-CN" sz="2400" dirty="0" smtClean="0"/>
              <a:t>对话框</a:t>
            </a:r>
            <a:r>
              <a:rPr lang="zh-CN" altLang="en-US" sz="2400" dirty="0" smtClean="0"/>
              <a:t>中输入数据和指标</a:t>
            </a:r>
            <a:endParaRPr lang="zh-CN" altLang="en-US" sz="2400" dirty="0"/>
          </a:p>
        </p:txBody>
      </p:sp>
      <p:sp>
        <p:nvSpPr>
          <p:cNvPr id="30" name="矩形 29"/>
          <p:cNvSpPr/>
          <p:nvPr/>
        </p:nvSpPr>
        <p:spPr>
          <a:xfrm>
            <a:off x="797135" y="5890773"/>
            <a:ext cx="140096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+mn-ea"/>
              </a:rPr>
              <a:t> </a:t>
            </a:r>
            <a:r>
              <a:rPr lang="en-US" altLang="zh-CN" dirty="0" smtClean="0">
                <a:latin typeface="+mn-ea"/>
              </a:rPr>
              <a:t> </a:t>
            </a:r>
            <a:r>
              <a:rPr lang="zh-CN" altLang="en-US" sz="2600" b="1" dirty="0" smtClean="0">
                <a:solidFill>
                  <a:srgbClr val="FF0000"/>
                </a:solidFill>
                <a:latin typeface="+mn-ea"/>
              </a:rPr>
              <a:t>第三步</a:t>
            </a:r>
            <a:endParaRPr lang="zh-CN" altLang="en-US" sz="2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39877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1" grpId="0"/>
      <p:bldP spid="12" grpId="0"/>
      <p:bldP spid="16" grpId="0"/>
      <p:bldP spid="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620688"/>
            <a:ext cx="6840760" cy="525658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6350" contourW="6350">
              <a:bevelT w="12700"/>
              <a:bevelB w="6350"/>
            </a:sp3d>
          </a:bodyPr>
          <a:lstStyle/>
          <a:p>
            <a:r>
              <a:rPr lang="zh-CN" altLang="en-US" sz="8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谢谢！</a:t>
            </a:r>
            <a:endParaRPr lang="zh-CN" altLang="en-US" sz="8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zh-CN" altLang="en-US" sz="8800" i="1" dirty="0" smtClean="0">
                <a:solidFill>
                  <a:schemeClr val="tx1"/>
                </a:solidFill>
              </a:rPr>
              <a:t>  </a:t>
            </a:r>
            <a:endParaRPr lang="en-US" altLang="zh-CN" sz="8800" i="1" dirty="0" smtClean="0">
              <a:solidFill>
                <a:schemeClr val="tx1"/>
              </a:solidFill>
            </a:endParaRPr>
          </a:p>
        </p:txBody>
      </p:sp>
      <p:pic>
        <p:nvPicPr>
          <p:cNvPr id="5" name="Picture 1027" descr="PE07677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108" y="2060848"/>
            <a:ext cx="38004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1057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23528" y="2132856"/>
            <a:ext cx="8424936" cy="315642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CN" sz="2800" dirty="0" smtClean="0">
                <a:solidFill>
                  <a:schemeClr val="tx1"/>
                </a:solidFill>
              </a:rPr>
              <a:t>        </a:t>
            </a:r>
            <a:r>
              <a:rPr lang="zh-CN" altLang="zh-CN" sz="2800" dirty="0" smtClean="0">
                <a:solidFill>
                  <a:schemeClr val="tx1"/>
                </a:solidFill>
              </a:rPr>
              <a:t>在</a:t>
            </a:r>
            <a:r>
              <a:rPr lang="zh-CN" altLang="zh-CN" sz="2800" dirty="0">
                <a:solidFill>
                  <a:schemeClr val="tx1"/>
                </a:solidFill>
              </a:rPr>
              <a:t>假设检验中，有时不仅需要检验正态总体的均值、比例，而且需要检验正态总体的方差。</a:t>
            </a:r>
            <a:r>
              <a:rPr lang="zh-CN" altLang="zh-CN" sz="2800" dirty="0">
                <a:solidFill>
                  <a:srgbClr val="FF0000"/>
                </a:solidFill>
              </a:rPr>
              <a:t>方差是总体分布的一个重要特征值，刻画了一个分布的离散程度，即表征总体的取值是相对集中还是比较分散。</a:t>
            </a:r>
            <a:r>
              <a:rPr lang="zh-CN" altLang="zh-CN" sz="2800" dirty="0">
                <a:solidFill>
                  <a:schemeClr val="tx1"/>
                </a:solidFill>
              </a:rPr>
              <a:t>在经济生活中，对方差关注的例子比比皆是。</a:t>
            </a:r>
            <a:r>
              <a:rPr lang="zh-CN" altLang="zh-CN" sz="2800" dirty="0">
                <a:solidFill>
                  <a:srgbClr val="FF0000"/>
                </a:solidFill>
              </a:rPr>
              <a:t>例如</a:t>
            </a:r>
            <a:r>
              <a:rPr lang="zh-CN" altLang="zh-CN" sz="2800" dirty="0">
                <a:solidFill>
                  <a:schemeClr val="tx1"/>
                </a:solidFill>
              </a:rPr>
              <a:t>，居民的平均收入说明了收入达到的一般水平，而收入的方差则反映了收入分配差异的情况，可以用于评价收入的合理性。在投资方面，收益率的方差更是评价投资风险的重要依据。</a:t>
            </a:r>
          </a:p>
        </p:txBody>
      </p:sp>
      <p:sp>
        <p:nvSpPr>
          <p:cNvPr id="4" name="矩形 3"/>
          <p:cNvSpPr/>
          <p:nvPr/>
        </p:nvSpPr>
        <p:spPr>
          <a:xfrm>
            <a:off x="683568" y="1268760"/>
            <a:ext cx="2232248" cy="57606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</a:rPr>
              <a:t>前言</a:t>
            </a:r>
            <a:endParaRPr lang="zh-CN" alt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112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1988840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altLang="zh-CN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>
                <a:solidFill>
                  <a:schemeClr val="tx1"/>
                </a:solidFill>
              </a:rPr>
              <a:t>8</a:t>
            </a:r>
            <a:r>
              <a:rPr lang="en-US" altLang="zh-CN" sz="4800" b="1" dirty="0" smtClean="0">
                <a:solidFill>
                  <a:schemeClr val="tx1"/>
                </a:solidFill>
              </a:rPr>
              <a:t>.1</a:t>
            </a:r>
            <a:r>
              <a:rPr lang="en-US" altLang="zh-CN" sz="4400" dirty="0" smtClean="0">
                <a:solidFill>
                  <a:schemeClr val="tx1"/>
                </a:solidFill>
              </a:rPr>
              <a:t> </a:t>
            </a:r>
            <a:r>
              <a:rPr lang="zh-CN" altLang="en-US" sz="4400" dirty="0" smtClean="0">
                <a:solidFill>
                  <a:schemeClr val="tx1"/>
                </a:solidFill>
              </a:rPr>
              <a:t>一个总体方差的统计推断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81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648072"/>
          </a:xfrm>
        </p:spPr>
        <p:txBody>
          <a:bodyPr>
            <a:noAutofit/>
          </a:bodyPr>
          <a:lstStyle/>
          <a:p>
            <a:pPr marL="914400" lvl="1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200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zh-CN" sz="3200" dirty="0" smtClean="0">
                <a:solidFill>
                  <a:schemeClr val="tx1"/>
                </a:solidFill>
                <a:latin typeface="+mn-ea"/>
              </a:rPr>
              <a:t>8.1.1   </a:t>
            </a:r>
            <a:r>
              <a:rPr lang="zh-CN" altLang="en-US" sz="3200" dirty="0" smtClean="0">
                <a:solidFill>
                  <a:schemeClr val="tx1"/>
                </a:solidFill>
                <a:latin typeface="+mn-ea"/>
              </a:rPr>
              <a:t>一个总体方差的区间估计</a:t>
            </a:r>
            <a:endParaRPr lang="en-US" altLang="zh-CN" sz="3200" dirty="0" smtClean="0">
              <a:solidFill>
                <a:srgbClr val="FF0000"/>
              </a:solidFill>
              <a:latin typeface="+mn-ea"/>
            </a:endParaRPr>
          </a:p>
          <a:p>
            <a:pPr lvl="2" algn="l">
              <a:buClr>
                <a:srgbClr val="FF0000"/>
              </a:buClr>
            </a:pPr>
            <a:r>
              <a:rPr lang="en-US" altLang="zh-CN" sz="3200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3200" dirty="0" smtClean="0">
                <a:solidFill>
                  <a:srgbClr val="FF0000"/>
                </a:solidFill>
                <a:latin typeface="+mn-ea"/>
              </a:rPr>
              <a:t>     </a:t>
            </a:r>
            <a:endParaRPr lang="en-US" altLang="zh-CN" sz="32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§8.1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一个总体方差的统计推断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5" name="副标题 2"/>
          <p:cNvSpPr txBox="1">
            <a:spLocks/>
          </p:cNvSpPr>
          <p:nvPr/>
        </p:nvSpPr>
        <p:spPr>
          <a:xfrm>
            <a:off x="395536" y="2357264"/>
            <a:ext cx="8280920" cy="927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设总体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，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为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来自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X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的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一个样本，已给定置信度（水平）为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，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求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的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置信区间。</a:t>
            </a:r>
          </a:p>
          <a:p>
            <a:pPr lvl="2" algn="l">
              <a:buClr>
                <a:srgbClr val="FF0000"/>
              </a:buClr>
            </a:pPr>
            <a:r>
              <a:rPr lang="en-US" altLang="zh-CN" sz="3200" dirty="0" smtClean="0">
                <a:solidFill>
                  <a:srgbClr val="FF0000"/>
                </a:solidFill>
                <a:latin typeface="+mn-ea"/>
              </a:rPr>
              <a:t>      </a:t>
            </a:r>
            <a:endParaRPr lang="en-US" altLang="zh-CN" sz="32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6" name="对象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8067165"/>
              </p:ext>
            </p:extLst>
          </p:nvPr>
        </p:nvGraphicFramePr>
        <p:xfrm>
          <a:off x="2123728" y="2444350"/>
          <a:ext cx="1507096" cy="376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5" name="公式" r:id="rId3" imgW="914400" imgH="228600" progId="Equation.3">
                  <p:embed/>
                </p:oleObj>
              </mc:Choice>
              <mc:Fallback>
                <p:oleObj name="公式" r:id="rId3" imgW="91440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2444350"/>
                        <a:ext cx="1507096" cy="3767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8" name="对象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8489975"/>
              </p:ext>
            </p:extLst>
          </p:nvPr>
        </p:nvGraphicFramePr>
        <p:xfrm>
          <a:off x="4067944" y="2435188"/>
          <a:ext cx="1323392" cy="364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6" name="公式" r:id="rId5" imgW="990600" imgH="228600" progId="Equation.3">
                  <p:embed/>
                </p:oleObj>
              </mc:Choice>
              <mc:Fallback>
                <p:oleObj name="公式" r:id="rId5" imgW="990600" imgH="2286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2435188"/>
                        <a:ext cx="1323392" cy="3642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" name="图片 29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342" y="2821124"/>
            <a:ext cx="743315" cy="36004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1" name="对象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1473086"/>
              </p:ext>
            </p:extLst>
          </p:nvPr>
        </p:nvGraphicFramePr>
        <p:xfrm>
          <a:off x="5652120" y="2717304"/>
          <a:ext cx="504053" cy="463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7" name="公式" r:id="rId8" imgW="215900" imgH="203200" progId="Equation.3">
                  <p:embed/>
                </p:oleObj>
              </mc:Choice>
              <mc:Fallback>
                <p:oleObj name="公式" r:id="rId8" imgW="215900" imgH="2032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2717304"/>
                        <a:ext cx="504053" cy="4638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副标题 2"/>
          <p:cNvSpPr txBox="1">
            <a:spLocks/>
          </p:cNvSpPr>
          <p:nvPr/>
        </p:nvSpPr>
        <p:spPr>
          <a:xfrm>
            <a:off x="520733" y="3494134"/>
            <a:ext cx="8280920" cy="927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①当</a:t>
            </a:r>
            <a:r>
              <a:rPr lang="en-US" altLang="zh-CN" sz="2600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rgbClr val="FF0000"/>
                </a:solidFill>
                <a:latin typeface="+mn-ea"/>
              </a:rPr>
              <a:t>   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</a:rPr>
              <a:t>已知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时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，由于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，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因此，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。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  <a:p>
            <a:pPr algn="l"/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由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分布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的定义知：</a:t>
            </a:r>
          </a:p>
          <a:p>
            <a:pPr lvl="2" algn="l">
              <a:buClr>
                <a:srgbClr val="FF0000"/>
              </a:buClr>
            </a:pPr>
            <a:r>
              <a:rPr lang="en-US" altLang="zh-CN" sz="3200" dirty="0" smtClean="0">
                <a:solidFill>
                  <a:srgbClr val="FF0000"/>
                </a:solidFill>
                <a:latin typeface="+mn-ea"/>
              </a:rPr>
              <a:t>      </a:t>
            </a:r>
            <a:endParaRPr lang="en-US" altLang="zh-CN" sz="32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3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38" name="对象 10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8874298"/>
              </p:ext>
            </p:extLst>
          </p:nvPr>
        </p:nvGraphicFramePr>
        <p:xfrm>
          <a:off x="1763688" y="3573016"/>
          <a:ext cx="504056" cy="386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8" name="公式" r:id="rId10" imgW="152400" imgH="165100" progId="Equation.3">
                  <p:embed/>
                </p:oleObj>
              </mc:Choice>
              <mc:Fallback>
                <p:oleObj name="公式" r:id="rId10" imgW="152400" imgH="16510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3573016"/>
                        <a:ext cx="504056" cy="3863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40" name="对象 10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1239863"/>
              </p:ext>
            </p:extLst>
          </p:nvPr>
        </p:nvGraphicFramePr>
        <p:xfrm>
          <a:off x="4180180" y="3573016"/>
          <a:ext cx="1255916" cy="369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" name="公式" r:id="rId12" imgW="965200" imgH="241300" progId="Equation.3">
                  <p:embed/>
                </p:oleObj>
              </mc:Choice>
              <mc:Fallback>
                <p:oleObj name="公式" r:id="rId12" imgW="965200" imgH="24130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0180" y="3573016"/>
                        <a:ext cx="1255916" cy="3690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42" name="对象 10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9327143"/>
              </p:ext>
            </p:extLst>
          </p:nvPr>
        </p:nvGraphicFramePr>
        <p:xfrm>
          <a:off x="6732240" y="3494134"/>
          <a:ext cx="1584176" cy="58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0" name="公式" r:id="rId14" imgW="1053643" imgH="406224" progId="Equation.3">
                  <p:embed/>
                </p:oleObj>
              </mc:Choice>
              <mc:Fallback>
                <p:oleObj name="公式" r:id="rId14" imgW="1053643" imgH="406224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3494134"/>
                        <a:ext cx="1584176" cy="5829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3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44" name="对象 10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8035725"/>
              </p:ext>
            </p:extLst>
          </p:nvPr>
        </p:nvGraphicFramePr>
        <p:xfrm>
          <a:off x="932631" y="3957994"/>
          <a:ext cx="730569" cy="463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1" name="公式" r:id="rId16" imgW="215806" imgH="228501" progId="Equation.3">
                  <p:embed/>
                </p:oleObj>
              </mc:Choice>
              <mc:Fallback>
                <p:oleObj name="公式" r:id="rId16" imgW="215806" imgH="228501" progId="Equation.3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2631" y="3957994"/>
                        <a:ext cx="730569" cy="4638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46" name="对象 10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8960977"/>
              </p:ext>
            </p:extLst>
          </p:nvPr>
        </p:nvGraphicFramePr>
        <p:xfrm>
          <a:off x="2823185" y="4386876"/>
          <a:ext cx="2754313" cy="820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2" name="公式" r:id="rId18" imgW="1765080" imgH="495000" progId="Equation.3">
                  <p:embed/>
                </p:oleObj>
              </mc:Choice>
              <mc:Fallback>
                <p:oleObj name="公式" r:id="rId18" imgW="1765080" imgH="495000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3185" y="4386876"/>
                        <a:ext cx="2754313" cy="8207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副标题 2"/>
          <p:cNvSpPr txBox="1">
            <a:spLocks/>
          </p:cNvSpPr>
          <p:nvPr/>
        </p:nvSpPr>
        <p:spPr>
          <a:xfrm>
            <a:off x="431540" y="5157192"/>
            <a:ext cx="8280920" cy="927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据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分布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上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分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位点的定义，有：</a:t>
            </a:r>
          </a:p>
          <a:p>
            <a:pPr lvl="2"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</a:t>
            </a:r>
          </a:p>
        </p:txBody>
      </p:sp>
      <p:sp>
        <p:nvSpPr>
          <p:cNvPr id="104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48" name="对象 10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2976171"/>
              </p:ext>
            </p:extLst>
          </p:nvPr>
        </p:nvGraphicFramePr>
        <p:xfrm>
          <a:off x="827583" y="5157192"/>
          <a:ext cx="720081" cy="44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3" name="公式" r:id="rId20" imgW="419100" imgH="228600" progId="Equation.3">
                  <p:embed/>
                </p:oleObj>
              </mc:Choice>
              <mc:Fallback>
                <p:oleObj name="公式" r:id="rId20" imgW="419100" imgH="22860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3" y="5157192"/>
                        <a:ext cx="720081" cy="4498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50" name="对象 10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2174790"/>
              </p:ext>
            </p:extLst>
          </p:nvPr>
        </p:nvGraphicFramePr>
        <p:xfrm>
          <a:off x="2555776" y="5262153"/>
          <a:ext cx="432048" cy="3588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" name="公式" r:id="rId22" imgW="152334" imgH="139639" progId="Equation.3">
                  <p:embed/>
                </p:oleObj>
              </mc:Choice>
              <mc:Fallback>
                <p:oleObj name="公式" r:id="rId22" imgW="152334" imgH="139639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5262153"/>
                        <a:ext cx="432048" cy="3588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52" name="对象 10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1051551"/>
              </p:ext>
            </p:extLst>
          </p:nvPr>
        </p:nvGraphicFramePr>
        <p:xfrm>
          <a:off x="2627784" y="5733256"/>
          <a:ext cx="4176464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5" name="公式" r:id="rId24" imgW="2679700" imgH="444500" progId="Equation.3">
                  <p:embed/>
                </p:oleObj>
              </mc:Choice>
              <mc:Fallback>
                <p:oleObj name="公式" r:id="rId24" imgW="2679700" imgH="444500" progId="Equation.3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5733256"/>
                        <a:ext cx="4176464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069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5" grpId="0"/>
      <p:bldP spid="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648072"/>
          </a:xfrm>
        </p:spPr>
        <p:txBody>
          <a:bodyPr>
            <a:noAutofit/>
          </a:bodyPr>
          <a:lstStyle/>
          <a:p>
            <a:pPr marL="914400" lvl="1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200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zh-CN" sz="3200" dirty="0" smtClean="0">
                <a:solidFill>
                  <a:schemeClr val="tx1"/>
                </a:solidFill>
                <a:latin typeface="+mn-ea"/>
              </a:rPr>
              <a:t>8.1.1   </a:t>
            </a:r>
            <a:r>
              <a:rPr lang="zh-CN" altLang="en-US" sz="3200" dirty="0" smtClean="0">
                <a:solidFill>
                  <a:schemeClr val="tx1"/>
                </a:solidFill>
                <a:latin typeface="+mn-ea"/>
              </a:rPr>
              <a:t>一个总体方差的区间估计</a:t>
            </a:r>
            <a:endParaRPr lang="en-US" altLang="zh-CN" sz="3200" dirty="0" smtClean="0">
              <a:solidFill>
                <a:srgbClr val="FF0000"/>
              </a:solidFill>
              <a:latin typeface="+mn-ea"/>
            </a:endParaRPr>
          </a:p>
          <a:p>
            <a:pPr lvl="2" algn="l">
              <a:buClr>
                <a:srgbClr val="FF0000"/>
              </a:buClr>
            </a:pPr>
            <a:r>
              <a:rPr lang="en-US" altLang="zh-CN" sz="3200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3200" dirty="0" smtClean="0">
                <a:solidFill>
                  <a:srgbClr val="FF0000"/>
                </a:solidFill>
                <a:latin typeface="+mn-ea"/>
              </a:rPr>
              <a:t>     </a:t>
            </a:r>
            <a:endParaRPr lang="en-US" altLang="zh-CN" sz="32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§8.1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一个总体方差的统计推断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5" name="副标题 2"/>
          <p:cNvSpPr txBox="1">
            <a:spLocks/>
          </p:cNvSpPr>
          <p:nvPr/>
        </p:nvSpPr>
        <p:spPr>
          <a:xfrm>
            <a:off x="395536" y="2357264"/>
            <a:ext cx="8280920" cy="639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2" algn="l">
              <a:buClr>
                <a:srgbClr val="FF0000"/>
              </a:buClr>
            </a:pPr>
            <a:r>
              <a:rPr lang="zh-CN" altLang="en-US" sz="2800" dirty="0" smtClean="0">
                <a:solidFill>
                  <a:schemeClr val="tx1"/>
                </a:solidFill>
                <a:latin typeface="+mn-ea"/>
              </a:rPr>
              <a:t>从而有</a:t>
            </a:r>
            <a:endParaRPr lang="en-US" altLang="zh-CN" sz="28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3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6" name="副标题 2"/>
          <p:cNvSpPr txBox="1">
            <a:spLocks/>
          </p:cNvSpPr>
          <p:nvPr/>
        </p:nvSpPr>
        <p:spPr>
          <a:xfrm>
            <a:off x="395536" y="4229472"/>
            <a:ext cx="8280920" cy="927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因此，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的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置信度为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的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置信区间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为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  <a:p>
            <a:pPr lvl="2"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</a:t>
            </a:r>
          </a:p>
        </p:txBody>
      </p:sp>
      <p:sp>
        <p:nvSpPr>
          <p:cNvPr id="104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5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041514"/>
              </p:ext>
            </p:extLst>
          </p:nvPr>
        </p:nvGraphicFramePr>
        <p:xfrm>
          <a:off x="1835696" y="2852936"/>
          <a:ext cx="5544616" cy="1512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8" name="公式" r:id="rId3" imgW="2882900" imgH="889000" progId="Equation.3">
                  <p:embed/>
                </p:oleObj>
              </mc:Choice>
              <mc:Fallback>
                <p:oleObj name="公式" r:id="rId3" imgW="2882900" imgH="8890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2852936"/>
                        <a:ext cx="5544616" cy="15121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0601203"/>
              </p:ext>
            </p:extLst>
          </p:nvPr>
        </p:nvGraphicFramePr>
        <p:xfrm>
          <a:off x="1403648" y="4229472"/>
          <a:ext cx="360040" cy="3912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9" name="公式" r:id="rId5" imgW="215900" imgH="203200" progId="Equation.3">
                  <p:embed/>
                </p:oleObj>
              </mc:Choice>
              <mc:Fallback>
                <p:oleObj name="公式" r:id="rId5" imgW="215900" imgH="2032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4229472"/>
                        <a:ext cx="360040" cy="3912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148687"/>
              </p:ext>
            </p:extLst>
          </p:nvPr>
        </p:nvGraphicFramePr>
        <p:xfrm>
          <a:off x="3491880" y="4299894"/>
          <a:ext cx="648072" cy="388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0" name="公式" r:id="rId7" imgW="342603" imgH="177646" progId="Equation.3">
                  <p:embed/>
                </p:oleObj>
              </mc:Choice>
              <mc:Fallback>
                <p:oleObj name="公式" r:id="rId7" imgW="342603" imgH="177646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4299894"/>
                        <a:ext cx="648072" cy="3886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4877778"/>
              </p:ext>
            </p:extLst>
          </p:nvPr>
        </p:nvGraphicFramePr>
        <p:xfrm>
          <a:off x="2195736" y="4941168"/>
          <a:ext cx="5040559" cy="1584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1" name="公式" r:id="rId9" imgW="1879600" imgH="863600" progId="Equation.3">
                  <p:embed/>
                </p:oleObj>
              </mc:Choice>
              <mc:Fallback>
                <p:oleObj name="公式" r:id="rId9" imgW="1879600" imgH="8636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4941168"/>
                        <a:ext cx="5040559" cy="15841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4519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648072"/>
          </a:xfrm>
        </p:spPr>
        <p:txBody>
          <a:bodyPr>
            <a:noAutofit/>
          </a:bodyPr>
          <a:lstStyle/>
          <a:p>
            <a:pPr marL="914400" lvl="1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200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zh-CN" sz="3200" dirty="0" smtClean="0">
                <a:solidFill>
                  <a:schemeClr val="tx1"/>
                </a:solidFill>
                <a:latin typeface="+mn-ea"/>
              </a:rPr>
              <a:t>8.1.1   </a:t>
            </a:r>
            <a:r>
              <a:rPr lang="zh-CN" altLang="en-US" sz="3200" dirty="0" smtClean="0">
                <a:solidFill>
                  <a:schemeClr val="tx1"/>
                </a:solidFill>
                <a:latin typeface="+mn-ea"/>
              </a:rPr>
              <a:t>一个总体方差的区间估计</a:t>
            </a:r>
            <a:endParaRPr lang="en-US" altLang="zh-CN" sz="3200" dirty="0" smtClean="0">
              <a:solidFill>
                <a:srgbClr val="FF0000"/>
              </a:solidFill>
              <a:latin typeface="+mn-ea"/>
            </a:endParaRPr>
          </a:p>
          <a:p>
            <a:pPr lvl="2" algn="l">
              <a:buClr>
                <a:srgbClr val="FF0000"/>
              </a:buClr>
            </a:pPr>
            <a:r>
              <a:rPr lang="en-US" altLang="zh-CN" sz="3200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3200" dirty="0" smtClean="0">
                <a:solidFill>
                  <a:srgbClr val="FF0000"/>
                </a:solidFill>
                <a:latin typeface="+mn-ea"/>
              </a:rPr>
              <a:t>     </a:t>
            </a:r>
            <a:endParaRPr lang="en-US" altLang="zh-CN" sz="32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§8.1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一个总体方差的统计推断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5" name="副标题 2"/>
          <p:cNvSpPr txBox="1">
            <a:spLocks/>
          </p:cNvSpPr>
          <p:nvPr/>
        </p:nvSpPr>
        <p:spPr>
          <a:xfrm>
            <a:off x="431540" y="2348880"/>
            <a:ext cx="8280920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②当</a:t>
            </a:r>
            <a:r>
              <a:rPr lang="en-US" altLang="zh-CN" sz="2600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rgbClr val="FF0000"/>
                </a:solidFill>
                <a:latin typeface="+mn-ea"/>
              </a:rPr>
              <a:t>    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</a:rPr>
              <a:t>未知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时，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据抽样分布有：</a:t>
            </a:r>
          </a:p>
          <a:p>
            <a:pPr lvl="2" algn="l">
              <a:buClr>
                <a:srgbClr val="FF0000"/>
              </a:buClr>
            </a:pPr>
            <a:r>
              <a:rPr lang="en-US" altLang="zh-CN" sz="3200" dirty="0" smtClean="0">
                <a:solidFill>
                  <a:srgbClr val="FF0000"/>
                </a:solidFill>
                <a:latin typeface="+mn-ea"/>
              </a:rPr>
              <a:t>      </a:t>
            </a:r>
            <a:endParaRPr lang="en-US" altLang="zh-CN" sz="32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3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38" name="对象 10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4328852"/>
              </p:ext>
            </p:extLst>
          </p:nvPr>
        </p:nvGraphicFramePr>
        <p:xfrm>
          <a:off x="1115616" y="2426387"/>
          <a:ext cx="504056" cy="386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7" name="公式" r:id="rId3" imgW="152400" imgH="165100" progId="Equation.3">
                  <p:embed/>
                </p:oleObj>
              </mc:Choice>
              <mc:Fallback>
                <p:oleObj name="公式" r:id="rId3" imgW="152400" imgH="165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426387"/>
                        <a:ext cx="504056" cy="3863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3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6" name="副标题 2"/>
          <p:cNvSpPr txBox="1">
            <a:spLocks/>
          </p:cNvSpPr>
          <p:nvPr/>
        </p:nvSpPr>
        <p:spPr>
          <a:xfrm>
            <a:off x="431540" y="3645024"/>
            <a:ext cx="828092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当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给定了置信度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，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要求总体方差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的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区间估计，则可在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分布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表中，取自由度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为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n-1 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，查找两个分位点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值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与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，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它们分别满足：</a:t>
            </a:r>
          </a:p>
        </p:txBody>
      </p:sp>
      <p:sp>
        <p:nvSpPr>
          <p:cNvPr id="104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5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4713085"/>
              </p:ext>
            </p:extLst>
          </p:nvPr>
        </p:nvGraphicFramePr>
        <p:xfrm>
          <a:off x="3059832" y="2852936"/>
          <a:ext cx="2448272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8" name="公式" r:id="rId5" imgW="1346200" imgH="419100" progId="Equation.3">
                  <p:embed/>
                </p:oleObj>
              </mc:Choice>
              <mc:Fallback>
                <p:oleObj name="公式" r:id="rId5" imgW="1346200" imgH="41910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2852936"/>
                        <a:ext cx="2448272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2277129"/>
              </p:ext>
            </p:extLst>
          </p:nvPr>
        </p:nvGraphicFramePr>
        <p:xfrm>
          <a:off x="3203848" y="3659786"/>
          <a:ext cx="648072" cy="396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9" name="Equation" r:id="rId7" imgW="342603" imgH="177646" progId="Equation.DSMT4">
                  <p:embed/>
                </p:oleObj>
              </mc:Choice>
              <mc:Fallback>
                <p:oleObj name="Equation" r:id="rId7" imgW="342603" imgH="177646" progId="Equation.DSMT4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3659786"/>
                        <a:ext cx="648072" cy="3969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6666519"/>
              </p:ext>
            </p:extLst>
          </p:nvPr>
        </p:nvGraphicFramePr>
        <p:xfrm>
          <a:off x="6156176" y="3645024"/>
          <a:ext cx="504825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0" name="公式" r:id="rId9" imgW="215900" imgH="203200" progId="Equation.3">
                  <p:embed/>
                </p:oleObj>
              </mc:Choice>
              <mc:Fallback>
                <p:oleObj name="公式" r:id="rId9" imgW="215900" imgH="203200" progId="Equation.3">
                  <p:embed/>
                  <p:pic>
                    <p:nvPicPr>
                      <p:cNvPr id="0" name="对象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3645024"/>
                        <a:ext cx="504825" cy="46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8384808"/>
              </p:ext>
            </p:extLst>
          </p:nvPr>
        </p:nvGraphicFramePr>
        <p:xfrm>
          <a:off x="1475656" y="4061321"/>
          <a:ext cx="731837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1" name="公式" r:id="rId11" imgW="215806" imgH="228501" progId="Equation.3">
                  <p:embed/>
                </p:oleObj>
              </mc:Choice>
              <mc:Fallback>
                <p:oleObj name="公式" r:id="rId11" imgW="215806" imgH="228501" progId="Equation.3">
                  <p:embed/>
                  <p:pic>
                    <p:nvPicPr>
                      <p:cNvPr id="0" name="对象 10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4061321"/>
                        <a:ext cx="731837" cy="46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9133922"/>
              </p:ext>
            </p:extLst>
          </p:nvPr>
        </p:nvGraphicFramePr>
        <p:xfrm>
          <a:off x="899592" y="4484712"/>
          <a:ext cx="829532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2" name="Equation" r:id="rId13" imgW="457200" imgH="241300" progId="Equation.DSMT4">
                  <p:embed/>
                </p:oleObj>
              </mc:Choice>
              <mc:Fallback>
                <p:oleObj name="Equation" r:id="rId13" imgW="457200" imgH="241300" progId="Equation.DSMT4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4484712"/>
                        <a:ext cx="829532" cy="43204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1947133"/>
              </p:ext>
            </p:extLst>
          </p:nvPr>
        </p:nvGraphicFramePr>
        <p:xfrm>
          <a:off x="1979712" y="4487537"/>
          <a:ext cx="707664" cy="4536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3" name="Equation" r:id="rId15" imgW="368300" imgH="241300" progId="Equation.DSMT4">
                  <p:embed/>
                </p:oleObj>
              </mc:Choice>
              <mc:Fallback>
                <p:oleObj name="Equation" r:id="rId15" imgW="368300" imgH="241300" progId="Equation.DSMT4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4487537"/>
                        <a:ext cx="707664" cy="45363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9701402"/>
              </p:ext>
            </p:extLst>
          </p:nvPr>
        </p:nvGraphicFramePr>
        <p:xfrm>
          <a:off x="1619672" y="4941168"/>
          <a:ext cx="2952328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4" name="Equation" r:id="rId17" imgW="1497950" imgH="393529" progId="Equation.DSMT4">
                  <p:embed/>
                </p:oleObj>
              </mc:Choice>
              <mc:Fallback>
                <p:oleObj name="Equation" r:id="rId17" imgW="1497950" imgH="393529" progId="Equation.DSMT4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4941168"/>
                        <a:ext cx="2952328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2455952"/>
              </p:ext>
            </p:extLst>
          </p:nvPr>
        </p:nvGraphicFramePr>
        <p:xfrm>
          <a:off x="5220072" y="4941168"/>
          <a:ext cx="2376264" cy="752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5" name="公式" r:id="rId19" imgW="1117115" imgH="393529" progId="Equation.3">
                  <p:embed/>
                </p:oleObj>
              </mc:Choice>
              <mc:Fallback>
                <p:oleObj name="公式" r:id="rId19" imgW="1117115" imgH="393529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4941168"/>
                        <a:ext cx="2376264" cy="7520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451948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648072"/>
          </a:xfrm>
        </p:spPr>
        <p:txBody>
          <a:bodyPr>
            <a:noAutofit/>
          </a:bodyPr>
          <a:lstStyle/>
          <a:p>
            <a:pPr marL="914400" lvl="1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200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zh-CN" sz="3200" dirty="0" smtClean="0">
                <a:solidFill>
                  <a:schemeClr val="tx1"/>
                </a:solidFill>
                <a:latin typeface="+mn-ea"/>
              </a:rPr>
              <a:t>8.1.1   </a:t>
            </a:r>
            <a:r>
              <a:rPr lang="zh-CN" altLang="en-US" sz="3200" dirty="0" smtClean="0">
                <a:solidFill>
                  <a:schemeClr val="tx1"/>
                </a:solidFill>
                <a:latin typeface="+mn-ea"/>
              </a:rPr>
              <a:t>一个总体方差的区间估计</a:t>
            </a:r>
            <a:endParaRPr lang="en-US" altLang="zh-CN" sz="3200" dirty="0" smtClean="0">
              <a:solidFill>
                <a:srgbClr val="FF0000"/>
              </a:solidFill>
              <a:latin typeface="+mn-ea"/>
            </a:endParaRPr>
          </a:p>
          <a:p>
            <a:pPr lvl="2" algn="l">
              <a:buClr>
                <a:srgbClr val="FF0000"/>
              </a:buClr>
            </a:pPr>
            <a:r>
              <a:rPr lang="en-US" altLang="zh-CN" sz="3200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3200" dirty="0" smtClean="0">
                <a:solidFill>
                  <a:srgbClr val="FF0000"/>
                </a:solidFill>
                <a:latin typeface="+mn-ea"/>
              </a:rPr>
              <a:t>     </a:t>
            </a:r>
            <a:endParaRPr lang="en-US" altLang="zh-CN" sz="32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§8.1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一个总体方差的统计推断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30" name="图片 2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323" y="2443809"/>
            <a:ext cx="743315" cy="36004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1" name="对象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0518930"/>
              </p:ext>
            </p:extLst>
          </p:nvPr>
        </p:nvGraphicFramePr>
        <p:xfrm>
          <a:off x="1259632" y="2359405"/>
          <a:ext cx="504053" cy="463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1" name="公式" r:id="rId4" imgW="215900" imgH="203200" progId="Equation.3">
                  <p:embed/>
                </p:oleObj>
              </mc:Choice>
              <mc:Fallback>
                <p:oleObj name="公式" r:id="rId4" imgW="2159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359405"/>
                        <a:ext cx="504053" cy="4638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3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6" name="副标题 2"/>
          <p:cNvSpPr txBox="1">
            <a:spLocks/>
          </p:cNvSpPr>
          <p:nvPr/>
        </p:nvSpPr>
        <p:spPr>
          <a:xfrm>
            <a:off x="446189" y="2359405"/>
            <a:ext cx="8280920" cy="927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这样       的置信度为        的</a:t>
            </a:r>
            <a:r>
              <a:rPr lang="zh-CN" altLang="en-US" sz="2600" b="1" dirty="0" smtClean="0">
                <a:solidFill>
                  <a:srgbClr val="FF0000"/>
                </a:solidFill>
                <a:latin typeface="+mn-ea"/>
              </a:rPr>
              <a:t>置信区间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即为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  <a:p>
            <a:pPr lvl="2"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</a:t>
            </a:r>
            <a:endParaRPr lang="en-US" altLang="zh-CN" sz="2600" b="1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4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5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0606341"/>
              </p:ext>
            </p:extLst>
          </p:nvPr>
        </p:nvGraphicFramePr>
        <p:xfrm>
          <a:off x="2843808" y="3068960"/>
          <a:ext cx="3024336" cy="1152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2" name="公式" r:id="rId6" imgW="1511300" imgH="609600" progId="Equation.3">
                  <p:embed/>
                </p:oleObj>
              </mc:Choice>
              <mc:Fallback>
                <p:oleObj name="公式" r:id="rId6" imgW="1511300" imgH="609600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3068960"/>
                        <a:ext cx="3024336" cy="11521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/>
        </p:nvSpPr>
        <p:spPr>
          <a:xfrm>
            <a:off x="7020272" y="3501008"/>
            <a:ext cx="1008112" cy="43204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latin typeface="+mn-ea"/>
              </a:rPr>
              <a:t>式</a:t>
            </a:r>
            <a:r>
              <a:rPr lang="en-US" altLang="zh-CN" sz="2400" b="1" dirty="0" smtClean="0">
                <a:solidFill>
                  <a:schemeClr val="tx1"/>
                </a:solidFill>
                <a:latin typeface="+mn-ea"/>
              </a:rPr>
              <a:t>8.1</a:t>
            </a:r>
            <a:endParaRPr lang="zh-CN" altLang="en-US" sz="2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3" name="副标题 2"/>
          <p:cNvSpPr txBox="1">
            <a:spLocks/>
          </p:cNvSpPr>
          <p:nvPr/>
        </p:nvSpPr>
        <p:spPr>
          <a:xfrm>
            <a:off x="-17760" y="4653136"/>
            <a:ext cx="8727109" cy="1440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2" algn="l">
              <a:buClr>
                <a:srgbClr val="FF0000"/>
              </a:buClr>
            </a:pPr>
            <a:r>
              <a:rPr lang="zh-CN" altLang="en-US" sz="2800" b="1" dirty="0" smtClean="0">
                <a:solidFill>
                  <a:srgbClr val="FF0000"/>
                </a:solidFill>
                <a:latin typeface="+mn-ea"/>
              </a:rPr>
              <a:t>例</a:t>
            </a:r>
            <a:r>
              <a:rPr lang="en-US" altLang="zh-CN" sz="2800" b="1" dirty="0" smtClean="0">
                <a:solidFill>
                  <a:srgbClr val="FF0000"/>
                </a:solidFill>
                <a:latin typeface="+mn-ea"/>
              </a:rPr>
              <a:t>1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食品厂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从生产的罐头中随机抽取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30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个称量其重量，得样本方差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s</a:t>
            </a:r>
            <a:r>
              <a:rPr lang="en-US" altLang="zh-CN" sz="2600" baseline="30000" dirty="0">
                <a:solidFill>
                  <a:schemeClr val="tx1"/>
                </a:solidFill>
                <a:latin typeface="+mn-ea"/>
              </a:rPr>
              <a:t>2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=1.65</a:t>
            </a:r>
            <a:r>
              <a:rPr lang="en-US" altLang="zh-CN" sz="2600" baseline="30000" dirty="0">
                <a:solidFill>
                  <a:schemeClr val="tx1"/>
                </a:solidFill>
                <a:latin typeface="+mn-ea"/>
              </a:rPr>
              <a:t>2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（克</a:t>
            </a:r>
            <a:r>
              <a:rPr lang="en-US" altLang="zh-CN" sz="2600" baseline="30000" dirty="0">
                <a:solidFill>
                  <a:schemeClr val="tx1"/>
                </a:solidFill>
                <a:latin typeface="+mn-ea"/>
              </a:rPr>
              <a:t>2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），设罐头重量服从正态分布，试求其方差的置信水平为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95%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的置信区间？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</a:t>
            </a:r>
            <a:endParaRPr lang="en-US" altLang="zh-CN" sz="2600" b="1" dirty="0" smtClean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8451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648072"/>
          </a:xfrm>
        </p:spPr>
        <p:txBody>
          <a:bodyPr>
            <a:noAutofit/>
          </a:bodyPr>
          <a:lstStyle/>
          <a:p>
            <a:pPr marL="914400" lvl="1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200" dirty="0" smtClean="0">
                <a:solidFill>
                  <a:srgbClr val="FF0000"/>
                </a:solidFill>
                <a:latin typeface="+mn-ea"/>
              </a:rPr>
              <a:t>  </a:t>
            </a:r>
            <a:r>
              <a:rPr lang="en-US" altLang="zh-CN" sz="3200" dirty="0" smtClean="0">
                <a:solidFill>
                  <a:schemeClr val="tx1"/>
                </a:solidFill>
                <a:latin typeface="+mn-ea"/>
              </a:rPr>
              <a:t>8.1.1   </a:t>
            </a:r>
            <a:r>
              <a:rPr lang="zh-CN" altLang="en-US" sz="3200" dirty="0" smtClean="0">
                <a:solidFill>
                  <a:schemeClr val="tx1"/>
                </a:solidFill>
                <a:latin typeface="+mn-ea"/>
              </a:rPr>
              <a:t>一个总体方差的区间估计</a:t>
            </a:r>
            <a:endParaRPr lang="en-US" altLang="zh-CN" sz="3200" dirty="0" smtClean="0">
              <a:solidFill>
                <a:srgbClr val="FF0000"/>
              </a:solidFill>
              <a:latin typeface="+mn-ea"/>
            </a:endParaRPr>
          </a:p>
          <a:p>
            <a:pPr lvl="2" algn="l">
              <a:buClr>
                <a:srgbClr val="FF0000"/>
              </a:buClr>
            </a:pPr>
            <a:r>
              <a:rPr lang="en-US" altLang="zh-CN" sz="3200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3200" dirty="0" smtClean="0">
                <a:solidFill>
                  <a:srgbClr val="FF0000"/>
                </a:solidFill>
                <a:latin typeface="+mn-ea"/>
              </a:rPr>
              <a:t>     </a:t>
            </a:r>
            <a:endParaRPr lang="en-US" altLang="zh-CN" sz="32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§8.1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一个总体方差的统计推断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5" name="副标题 2"/>
          <p:cNvSpPr txBox="1">
            <a:spLocks/>
          </p:cNvSpPr>
          <p:nvPr/>
        </p:nvSpPr>
        <p:spPr>
          <a:xfrm>
            <a:off x="520733" y="2357264"/>
            <a:ext cx="8280920" cy="927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3200" dirty="0" smtClean="0">
                <a:solidFill>
                  <a:srgbClr val="FF0000"/>
                </a:solidFill>
                <a:latin typeface="+mn-ea"/>
              </a:rPr>
              <a:t>解：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此题为一个正态总体方差的区间估计，服从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分布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。又已知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n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＝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30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，</a:t>
            </a:r>
            <a:r>
              <a:rPr lang="en-US" altLang="zh-CN" sz="2600" dirty="0">
                <a:solidFill>
                  <a:schemeClr val="tx1"/>
                </a:solidFill>
                <a:latin typeface="+mn-ea"/>
                <a:sym typeface="Symbol"/>
              </a:rPr>
              <a:t>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=0.05,1-</a:t>
            </a:r>
            <a:r>
              <a:rPr lang="en-US" altLang="zh-CN" sz="2600" dirty="0">
                <a:solidFill>
                  <a:schemeClr val="tx1"/>
                </a:solidFill>
                <a:latin typeface="+mn-ea"/>
                <a:sym typeface="Symbol"/>
              </a:rPr>
              <a:t>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/2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＝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0.975 ,s</a:t>
            </a:r>
            <a:r>
              <a:rPr lang="en-US" altLang="zh-CN" sz="2600" baseline="30000" dirty="0">
                <a:solidFill>
                  <a:schemeClr val="tx1"/>
                </a:solidFill>
                <a:latin typeface="+mn-ea"/>
              </a:rPr>
              <a:t>2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=1.65</a:t>
            </a:r>
            <a:r>
              <a:rPr lang="en-US" altLang="zh-CN" sz="2600" baseline="30000" dirty="0">
                <a:solidFill>
                  <a:schemeClr val="tx1"/>
                </a:solidFill>
                <a:latin typeface="+mn-ea"/>
              </a:rPr>
              <a:t>2</a:t>
            </a:r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3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3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4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5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3" name="副标题 2"/>
          <p:cNvSpPr txBox="1">
            <a:spLocks/>
          </p:cNvSpPr>
          <p:nvPr/>
        </p:nvSpPr>
        <p:spPr>
          <a:xfrm>
            <a:off x="401519" y="3429000"/>
            <a:ext cx="8460940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利用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excel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提供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的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统计函数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CHISQ.INV</a:t>
            </a:r>
            <a:r>
              <a:rPr lang="zh-CN" altLang="en-US" sz="2600" dirty="0">
                <a:solidFill>
                  <a:schemeClr val="tx1"/>
                </a:solidFill>
                <a:latin typeface="+mn-ea"/>
              </a:rPr>
              <a:t>、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CHISQ.INV.RT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，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可以计算出给定概率的左尾和右尾卡方分布的区间点。</a:t>
            </a:r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副标题 2"/>
              <p:cNvSpPr txBox="1">
                <a:spLocks/>
              </p:cNvSpPr>
              <p:nvPr/>
            </p:nvSpPr>
            <p:spPr>
              <a:xfrm>
                <a:off x="192448" y="5500511"/>
                <a:ext cx="8951552" cy="53242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14:m>
                  <m:oMath xmlns:m="http://schemas.openxmlformats.org/officeDocument/2006/math">
                    <m:r>
                      <a:rPr lang="zh-CN" altLang="zh-CN" sz="2600" b="1" smtClean="0">
                        <a:solidFill>
                          <a:srgbClr val="FF0000"/>
                        </a:solidFill>
                        <a:latin typeface="Cambria Math"/>
                      </a:rPr>
                      <m:t>因此</m:t>
                    </m:r>
                    <m:r>
                      <a:rPr lang="zh-CN" altLang="zh-CN" sz="2600" smtClean="0">
                        <a:solidFill>
                          <a:schemeClr val="tx1"/>
                        </a:solidFill>
                        <a:latin typeface="Cambria Math"/>
                      </a:rPr>
                      <m:t>方差置信水平为</m:t>
                    </m:r>
                    <m:r>
                      <a:rPr lang="en-US" altLang="zh-CN" sz="2600">
                        <a:solidFill>
                          <a:schemeClr val="tx1"/>
                        </a:solidFill>
                        <a:latin typeface="Cambria Math"/>
                      </a:rPr>
                      <m:t>95%</m:t>
                    </m:r>
                    <m:r>
                      <a:rPr lang="zh-CN" altLang="zh-CN" sz="2600">
                        <a:solidFill>
                          <a:schemeClr val="tx1"/>
                        </a:solidFill>
                        <a:latin typeface="Cambria Math"/>
                      </a:rPr>
                      <m:t>的置信区间为</m:t>
                    </m:r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：</a:t>
                </a:r>
                <a:endParaRPr lang="zh-CN" altLang="en-US" sz="2600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34" name="副标题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448" y="5500511"/>
                <a:ext cx="8951552" cy="532422"/>
              </a:xfrm>
              <a:prstGeom prst="rect">
                <a:avLst/>
              </a:prstGeom>
              <a:blipFill rotWithShape="1">
                <a:blip r:embed="rId3"/>
                <a:stretch>
                  <a:fillRect t="-10227" b="-193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8857538"/>
              </p:ext>
            </p:extLst>
          </p:nvPr>
        </p:nvGraphicFramePr>
        <p:xfrm>
          <a:off x="7668344" y="2435498"/>
          <a:ext cx="731838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9" name="公式" r:id="rId4" imgW="215806" imgH="228501" progId="Equation.3">
                  <p:embed/>
                </p:oleObj>
              </mc:Choice>
              <mc:Fallback>
                <p:oleObj name="公式" r:id="rId4" imgW="215806" imgH="228501" progId="Equation.3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8344" y="2435498"/>
                        <a:ext cx="731838" cy="46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683568" y="4263580"/>
                <a:ext cx="7560840" cy="510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altLang="zh-CN" sz="2400" b="0" i="0">
                              <a:latin typeface="Cambria Math"/>
                            </a:rPr>
                            <m:t>χ</m:t>
                          </m:r>
                        </m:e>
                        <m:sub>
                          <m:r>
                            <a:rPr lang="en-US" altLang="zh-CN" sz="2400" b="0" i="0">
                              <a:latin typeface="Cambria Math"/>
                            </a:rPr>
                            <m:t>1−0.025</m:t>
                          </m:r>
                        </m:sub>
                        <m:sup>
                          <m:r>
                            <a:rPr lang="en-US" altLang="zh-CN" sz="2400" b="0" i="0">
                              <a:latin typeface="Cambria Math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sz="2400" b="0" i="0">
                              <a:latin typeface="Cambria Math"/>
                            </a:rPr>
                            <m:t>29</m:t>
                          </m:r>
                        </m:e>
                      </m:d>
                      <m:r>
                        <a:rPr lang="en-US" altLang="zh-CN" sz="2400" b="0" i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zh-CN" sz="2400" b="0" i="0">
                          <a:latin typeface="Cambria Math"/>
                        </a:rPr>
                        <m:t>CHISQ</m:t>
                      </m:r>
                      <m:r>
                        <a:rPr lang="en-US" altLang="zh-CN" sz="2400" b="0" i="0">
                          <a:latin typeface="Cambria Math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altLang="zh-CN" sz="2400" b="0" i="0">
                          <a:latin typeface="Cambria Math"/>
                        </a:rPr>
                        <m:t>INV</m:t>
                      </m:r>
                      <m:d>
                        <m:d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sz="2400" b="0" i="0">
                              <a:latin typeface="Cambria Math"/>
                            </a:rPr>
                            <m:t>0.025,29</m:t>
                          </m:r>
                        </m:e>
                      </m:d>
                      <m:r>
                        <a:rPr lang="en-US" altLang="zh-CN" sz="2400" b="0" i="0">
                          <a:latin typeface="Cambria Math"/>
                        </a:rPr>
                        <m:t>=16.05</m:t>
                      </m:r>
                    </m:oMath>
                  </m:oMathPara>
                </a14:m>
                <a:endParaRPr lang="zh-CN" altLang="en-US" sz="2400" dirty="0">
                  <a:latin typeface="+mn-ea"/>
                </a:endParaRPr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263580"/>
                <a:ext cx="7560840" cy="510461"/>
              </a:xfrm>
              <a:prstGeom prst="rect">
                <a:avLst/>
              </a:prstGeom>
              <a:blipFill rotWithShape="1">
                <a:blip r:embed="rId6"/>
                <a:stretch>
                  <a:fillRect b="-59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683568" y="4774041"/>
                <a:ext cx="7200800" cy="4742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zh-CN" altLang="zh-CN" sz="240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altLang="zh-CN" sz="2400" b="0" i="0" smtClean="0">
                              <a:latin typeface="Cambria Math"/>
                            </a:rPr>
                            <m:t>      </m:t>
                          </m:r>
                          <m:r>
                            <m:rPr>
                              <m:sty m:val="p"/>
                            </m:rPr>
                            <a:rPr lang="en-US" altLang="zh-CN" sz="2400">
                              <a:latin typeface="Cambria Math"/>
                            </a:rPr>
                            <m:t>χ</m:t>
                          </m:r>
                        </m:e>
                        <m:sub>
                          <m:r>
                            <a:rPr lang="en-US" altLang="zh-CN" sz="2400" i="1">
                              <a:latin typeface="Cambria Math"/>
                            </a:rPr>
                            <m:t>0.025</m:t>
                          </m:r>
                        </m:sub>
                        <m:sup>
                          <m:r>
                            <a:rPr lang="en-US" altLang="zh-CN" sz="2400" i="1">
                              <a:latin typeface="Cambria Math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29</m:t>
                          </m:r>
                        </m:e>
                      </m:d>
                      <m:r>
                        <a:rPr lang="en-US" altLang="zh-CN" sz="2400" i="1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zh-CN" sz="2400">
                          <a:latin typeface="Cambria Math"/>
                        </a:rPr>
                        <m:t>CHISQ</m:t>
                      </m:r>
                      <m:r>
                        <a:rPr lang="en-US" altLang="zh-CN" sz="2400">
                          <a:latin typeface="Cambria Math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altLang="zh-CN" sz="2400">
                          <a:latin typeface="Cambria Math"/>
                        </a:rPr>
                        <m:t>INV</m:t>
                      </m:r>
                      <m:r>
                        <a:rPr lang="en-US" altLang="zh-CN" sz="2400">
                          <a:latin typeface="Cambria Math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altLang="zh-CN" sz="2400">
                          <a:latin typeface="Cambria Math"/>
                        </a:rPr>
                        <m:t>RT</m:t>
                      </m:r>
                      <m:d>
                        <m:d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sz="2400">
                              <a:latin typeface="Cambria Math"/>
                            </a:rPr>
                            <m:t>0.025,29</m:t>
                          </m:r>
                        </m:e>
                      </m:d>
                      <m:r>
                        <a:rPr lang="en-US" altLang="zh-CN" sz="2400">
                          <a:latin typeface="Cambria Math"/>
                        </a:rPr>
                        <m:t>=</m:t>
                      </m:r>
                      <m:r>
                        <a:rPr lang="en-US" altLang="zh-CN" sz="2400" i="1">
                          <a:latin typeface="Cambria Math"/>
                        </a:rPr>
                        <m:t>45.72,</m:t>
                      </m:r>
                    </m:oMath>
                  </m:oMathPara>
                </a14:m>
                <a:endParaRPr lang="zh-CN" altLang="en-US" sz="2400" dirty="0">
                  <a:latin typeface="+mn-ea"/>
                </a:endParaRPr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774041"/>
                <a:ext cx="7200800" cy="474232"/>
              </a:xfrm>
              <a:prstGeom prst="rect">
                <a:avLst/>
              </a:prstGeom>
              <a:blipFill rotWithShape="1">
                <a:blip r:embed="rId7"/>
                <a:stretch>
                  <a:fillRect b="-115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0287455"/>
              </p:ext>
            </p:extLst>
          </p:nvPr>
        </p:nvGraphicFramePr>
        <p:xfrm>
          <a:off x="1261219" y="6089064"/>
          <a:ext cx="6967842" cy="692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0" name="公式" r:id="rId8" imgW="3289300" imgH="419100" progId="Equation.3">
                  <p:embed/>
                </p:oleObj>
              </mc:Choice>
              <mc:Fallback>
                <p:oleObj name="公式" r:id="rId8" imgW="3289300" imgH="4191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1219" y="6089064"/>
                        <a:ext cx="6967842" cy="6926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矩形 15"/>
          <p:cNvSpPr/>
          <p:nvPr/>
        </p:nvSpPr>
        <p:spPr>
          <a:xfrm>
            <a:off x="8229061" y="6204580"/>
            <a:ext cx="8995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+mn-ea"/>
              </a:rPr>
              <a:t>4.92</a:t>
            </a:r>
            <a:endParaRPr lang="zh-CN" altLang="zh-CN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391130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10" grpId="0"/>
      <p:bldP spid="11" grpId="0"/>
      <p:bldP spid="1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337</TotalTime>
  <Words>2350</Words>
  <Application>Microsoft Office PowerPoint</Application>
  <PresentationFormat>全屏显示(4:3)</PresentationFormat>
  <Paragraphs>199</Paragraphs>
  <Slides>26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0" baseType="lpstr">
      <vt:lpstr>波形</vt:lpstr>
      <vt:lpstr>公式</vt:lpstr>
      <vt:lpstr>Equation</vt:lpstr>
      <vt:lpstr>Microsoft 公式 3.0</vt:lpstr>
      <vt:lpstr>目录</vt:lpstr>
      <vt:lpstr>第8章 总体方差的统计推断</vt:lpstr>
      <vt:lpstr>PowerPoint 演示文稿</vt:lpstr>
      <vt:lpstr>PowerPoint 演示文稿</vt:lpstr>
      <vt:lpstr>§8.1  一个总体方差的统计推断</vt:lpstr>
      <vt:lpstr>§8.1  一个总体方差的统计推断</vt:lpstr>
      <vt:lpstr>§8.1  一个总体方差的统计推断</vt:lpstr>
      <vt:lpstr>§8.1  一个总体方差的统计推断</vt:lpstr>
      <vt:lpstr>§8.1  一个总体方差的统计推断</vt:lpstr>
      <vt:lpstr>§8.1  一个总体方差的统计推断</vt:lpstr>
      <vt:lpstr>§8.1  一个总体方差的统计推断</vt:lpstr>
      <vt:lpstr>§8.1  一个总体方差的统计推断</vt:lpstr>
      <vt:lpstr>§8.1  一个总体方差的统计推断</vt:lpstr>
      <vt:lpstr>§8.1  一个总体方差的统计推断</vt:lpstr>
      <vt:lpstr>PowerPoint 演示文稿</vt:lpstr>
      <vt:lpstr>§8.2  两个总体方差的统计推断</vt:lpstr>
      <vt:lpstr>§8.2  两个总体方差的统计推断</vt:lpstr>
      <vt:lpstr>§8.2  两个总体方差的统计推断</vt:lpstr>
      <vt:lpstr>§8.2  两个总体方差的统计推断</vt:lpstr>
      <vt:lpstr>§8.2  两个总体方差的统计推断</vt:lpstr>
      <vt:lpstr>§8.2  两个总体方差的统计推断</vt:lpstr>
      <vt:lpstr>§8.2  两个总体方差的统计推断</vt:lpstr>
      <vt:lpstr>§8.2  两个总体方差的统计推断</vt:lpstr>
      <vt:lpstr>§8.2  两个总体方差的统计推断</vt:lpstr>
      <vt:lpstr>§8.2  两个总体方差的统计推断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目录</dc:title>
  <dc:creator>Administrator</dc:creator>
  <cp:lastModifiedBy>Sky123.Org</cp:lastModifiedBy>
  <cp:revision>44</cp:revision>
  <dcterms:created xsi:type="dcterms:W3CDTF">2015-07-05T11:41:30Z</dcterms:created>
  <dcterms:modified xsi:type="dcterms:W3CDTF">2015-08-07T01:54:31Z</dcterms:modified>
</cp:coreProperties>
</file>