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4"/>
  </p:notesMasterIdLst>
  <p:sldIdLst>
    <p:sldId id="257" r:id="rId2"/>
    <p:sldId id="258" r:id="rId3"/>
    <p:sldId id="261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71" r:id="rId12"/>
    <p:sldId id="272" r:id="rId13"/>
    <p:sldId id="267" r:id="rId14"/>
    <p:sldId id="273" r:id="rId15"/>
    <p:sldId id="274" r:id="rId16"/>
    <p:sldId id="277" r:id="rId17"/>
    <p:sldId id="275" r:id="rId18"/>
    <p:sldId id="276" r:id="rId19"/>
    <p:sldId id="278" r:id="rId20"/>
    <p:sldId id="279" r:id="rId21"/>
    <p:sldId id="283" r:id="rId22"/>
    <p:sldId id="280" r:id="rId23"/>
    <p:sldId id="281" r:id="rId24"/>
    <p:sldId id="282" r:id="rId25"/>
    <p:sldId id="288" r:id="rId26"/>
    <p:sldId id="289" r:id="rId27"/>
    <p:sldId id="284" r:id="rId28"/>
    <p:sldId id="285" r:id="rId29"/>
    <p:sldId id="286" r:id="rId30"/>
    <p:sldId id="295" r:id="rId31"/>
    <p:sldId id="290" r:id="rId32"/>
    <p:sldId id="302" r:id="rId33"/>
    <p:sldId id="297" r:id="rId34"/>
    <p:sldId id="291" r:id="rId35"/>
    <p:sldId id="303" r:id="rId36"/>
    <p:sldId id="296" r:id="rId37"/>
    <p:sldId id="298" r:id="rId38"/>
    <p:sldId id="299" r:id="rId39"/>
    <p:sldId id="300" r:id="rId40"/>
    <p:sldId id="304" r:id="rId41"/>
    <p:sldId id="301" r:id="rId42"/>
    <p:sldId id="305" r:id="rId4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image" Target="../media/image4.wmf"/><Relationship Id="rId7" Type="http://schemas.openxmlformats.org/officeDocument/2006/relationships/image" Target="../media/image8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39.wmf"/><Relationship Id="rId1" Type="http://schemas.openxmlformats.org/officeDocument/2006/relationships/image" Target="../media/image38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image" Target="../media/image12.wmf"/><Relationship Id="rId7" Type="http://schemas.openxmlformats.org/officeDocument/2006/relationships/image" Target="../media/image16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6" Type="http://schemas.openxmlformats.org/officeDocument/2006/relationships/image" Target="../media/image15.wmf"/><Relationship Id="rId5" Type="http://schemas.openxmlformats.org/officeDocument/2006/relationships/image" Target="../media/image14.wmf"/><Relationship Id="rId10" Type="http://schemas.openxmlformats.org/officeDocument/2006/relationships/image" Target="../media/image19.wmf"/><Relationship Id="rId4" Type="http://schemas.openxmlformats.org/officeDocument/2006/relationships/image" Target="../media/image13.wmf"/><Relationship Id="rId9" Type="http://schemas.openxmlformats.org/officeDocument/2006/relationships/image" Target="../media/image18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3" Type="http://schemas.openxmlformats.org/officeDocument/2006/relationships/image" Target="../media/image9.wmf"/><Relationship Id="rId7" Type="http://schemas.openxmlformats.org/officeDocument/2006/relationships/image" Target="../media/image23.wmf"/><Relationship Id="rId2" Type="http://schemas.openxmlformats.org/officeDocument/2006/relationships/image" Target="../media/image7.wmf"/><Relationship Id="rId1" Type="http://schemas.openxmlformats.org/officeDocument/2006/relationships/image" Target="../media/image18.wmf"/><Relationship Id="rId6" Type="http://schemas.openxmlformats.org/officeDocument/2006/relationships/image" Target="../media/image22.wmf"/><Relationship Id="rId5" Type="http://schemas.openxmlformats.org/officeDocument/2006/relationships/image" Target="../media/image21.wmf"/><Relationship Id="rId4" Type="http://schemas.openxmlformats.org/officeDocument/2006/relationships/image" Target="../media/image20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8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image" Target="../media/image5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6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image" Target="../media/image28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image" Target="../media/image15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DA6912-2A25-4FA9-A03F-20FC510964E0}" type="datetimeFigureOut">
              <a:rPr lang="zh-CN" altLang="en-US" smtClean="0"/>
              <a:t>2015/8/7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F76179-5EFB-4CCE-B6A3-EA665D28E3A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11230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F76179-5EFB-4CCE-B6A3-EA665D28E3A5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516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2015/8/7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2015/8/7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2015/8/7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2015/8/7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2015/8/7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2015/8/7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2015/8/7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2015/8/7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2015/8/7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2015/8/7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2015/8/7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2015/8/7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1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33.bin"/><Relationship Id="rId5" Type="http://schemas.openxmlformats.org/officeDocument/2006/relationships/image" Target="../media/image6.wmf"/><Relationship Id="rId4" Type="http://schemas.openxmlformats.org/officeDocument/2006/relationships/oleObject" Target="../embeddings/oleObject32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3" Type="http://schemas.openxmlformats.org/officeDocument/2006/relationships/image" Target="../media/image34.png"/><Relationship Id="rId7" Type="http://schemas.openxmlformats.org/officeDocument/2006/relationships/oleObject" Target="../embeddings/oleObject3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8.wmf"/><Relationship Id="rId5" Type="http://schemas.openxmlformats.org/officeDocument/2006/relationships/oleObject" Target="../embeddings/oleObject34.bin"/><Relationship Id="rId4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7.bin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15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36.bin"/><Relationship Id="rId11" Type="http://schemas.openxmlformats.org/officeDocument/2006/relationships/image" Target="../media/image31.wmf"/><Relationship Id="rId5" Type="http://schemas.openxmlformats.org/officeDocument/2006/relationships/image" Target="../media/image33.png"/><Relationship Id="rId10" Type="http://schemas.openxmlformats.org/officeDocument/2006/relationships/oleObject" Target="../embeddings/oleObject38.bin"/><Relationship Id="rId4" Type="http://schemas.openxmlformats.org/officeDocument/2006/relationships/image" Target="../media/image32.png"/><Relationship Id="rId9" Type="http://schemas.openxmlformats.org/officeDocument/2006/relationships/image" Target="../media/image30.w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0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0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47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46.png"/><Relationship Id="rId5" Type="http://schemas.openxmlformats.org/officeDocument/2006/relationships/image" Target="../media/image34.wmf"/><Relationship Id="rId4" Type="http://schemas.openxmlformats.org/officeDocument/2006/relationships/oleObject" Target="../embeddings/oleObject39.bin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7" Type="http://schemas.openxmlformats.org/officeDocument/2006/relationships/image" Target="../media/image52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35.wmf"/><Relationship Id="rId5" Type="http://schemas.openxmlformats.org/officeDocument/2006/relationships/oleObject" Target="../embeddings/oleObject40.bin"/><Relationship Id="rId4" Type="http://schemas.openxmlformats.org/officeDocument/2006/relationships/image" Target="../media/image51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7" Type="http://schemas.openxmlformats.org/officeDocument/2006/relationships/oleObject" Target="../embeddings/oleObject4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36.wmf"/><Relationship Id="rId5" Type="http://schemas.openxmlformats.org/officeDocument/2006/relationships/oleObject" Target="../embeddings/oleObject41.bin"/><Relationship Id="rId4" Type="http://schemas.openxmlformats.org/officeDocument/2006/relationships/image" Target="../media/image4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2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37.wmf"/><Relationship Id="rId5" Type="http://schemas.openxmlformats.org/officeDocument/2006/relationships/oleObject" Target="../embeddings/oleObject43.bin"/><Relationship Id="rId4" Type="http://schemas.openxmlformats.org/officeDocument/2006/relationships/image" Target="../media/image85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png"/><Relationship Id="rId3" Type="http://schemas.openxmlformats.org/officeDocument/2006/relationships/image" Target="../media/image92.png"/><Relationship Id="rId7" Type="http://schemas.openxmlformats.org/officeDocument/2006/relationships/image" Target="../media/image39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45.bin"/><Relationship Id="rId5" Type="http://schemas.openxmlformats.org/officeDocument/2006/relationships/image" Target="../media/image38.wmf"/><Relationship Id="rId4" Type="http://schemas.openxmlformats.org/officeDocument/2006/relationships/oleObject" Target="../embeddings/oleObject44.bin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w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6.wmf"/><Relationship Id="rId18" Type="http://schemas.openxmlformats.org/officeDocument/2006/relationships/oleObject" Target="../embeddings/oleObject8.bin"/><Relationship Id="rId3" Type="http://schemas.openxmlformats.org/officeDocument/2006/relationships/image" Target="../media/image10.png"/><Relationship Id="rId7" Type="http://schemas.openxmlformats.org/officeDocument/2006/relationships/image" Target="../media/image3.wmf"/><Relationship Id="rId12" Type="http://schemas.openxmlformats.org/officeDocument/2006/relationships/oleObject" Target="../embeddings/oleObject5.bin"/><Relationship Id="rId17" Type="http://schemas.openxmlformats.org/officeDocument/2006/relationships/image" Target="../media/image8.wmf"/><Relationship Id="rId2" Type="http://schemas.openxmlformats.org/officeDocument/2006/relationships/slideLayout" Target="../slideLayouts/slideLayout1.xml"/><Relationship Id="rId16" Type="http://schemas.openxmlformats.org/officeDocument/2006/relationships/oleObject" Target="../embeddings/oleObject7.bin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5.wmf"/><Relationship Id="rId5" Type="http://schemas.openxmlformats.org/officeDocument/2006/relationships/image" Target="../media/image2.wmf"/><Relationship Id="rId15" Type="http://schemas.openxmlformats.org/officeDocument/2006/relationships/image" Target="../media/image7.wmf"/><Relationship Id="rId10" Type="http://schemas.openxmlformats.org/officeDocument/2006/relationships/oleObject" Target="../embeddings/oleObject4.bin"/><Relationship Id="rId19" Type="http://schemas.openxmlformats.org/officeDocument/2006/relationships/image" Target="../media/image9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4.wmf"/><Relationship Id="rId14" Type="http://schemas.openxmlformats.org/officeDocument/2006/relationships/oleObject" Target="../embeddings/oleObject6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13" Type="http://schemas.openxmlformats.org/officeDocument/2006/relationships/oleObject" Target="../embeddings/oleObject14.bin"/><Relationship Id="rId18" Type="http://schemas.openxmlformats.org/officeDocument/2006/relationships/image" Target="../media/image17.wmf"/><Relationship Id="rId3" Type="http://schemas.openxmlformats.org/officeDocument/2006/relationships/oleObject" Target="../embeddings/oleObject9.bin"/><Relationship Id="rId21" Type="http://schemas.openxmlformats.org/officeDocument/2006/relationships/oleObject" Target="../embeddings/oleObject18.bin"/><Relationship Id="rId7" Type="http://schemas.openxmlformats.org/officeDocument/2006/relationships/oleObject" Target="../embeddings/oleObject11.bin"/><Relationship Id="rId12" Type="http://schemas.openxmlformats.org/officeDocument/2006/relationships/image" Target="../media/image14.wmf"/><Relationship Id="rId17" Type="http://schemas.openxmlformats.org/officeDocument/2006/relationships/oleObject" Target="../embeddings/oleObject16.bin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16.wmf"/><Relationship Id="rId20" Type="http://schemas.openxmlformats.org/officeDocument/2006/relationships/image" Target="../media/image18.wmf"/><Relationship Id="rId1" Type="http://schemas.openxmlformats.org/officeDocument/2006/relationships/vmlDrawing" Target="../drawings/vmlDrawing2.vml"/><Relationship Id="rId6" Type="http://schemas.openxmlformats.org/officeDocument/2006/relationships/image" Target="../media/image11.wmf"/><Relationship Id="rId11" Type="http://schemas.openxmlformats.org/officeDocument/2006/relationships/oleObject" Target="../embeddings/oleObject13.bin"/><Relationship Id="rId5" Type="http://schemas.openxmlformats.org/officeDocument/2006/relationships/oleObject" Target="../embeddings/oleObject10.bin"/><Relationship Id="rId15" Type="http://schemas.openxmlformats.org/officeDocument/2006/relationships/oleObject" Target="../embeddings/oleObject15.bin"/><Relationship Id="rId10" Type="http://schemas.openxmlformats.org/officeDocument/2006/relationships/image" Target="../media/image13.wmf"/><Relationship Id="rId19" Type="http://schemas.openxmlformats.org/officeDocument/2006/relationships/oleObject" Target="../embeddings/oleObject17.bin"/><Relationship Id="rId4" Type="http://schemas.openxmlformats.org/officeDocument/2006/relationships/image" Target="../media/image10.wmf"/><Relationship Id="rId9" Type="http://schemas.openxmlformats.org/officeDocument/2006/relationships/oleObject" Target="../embeddings/oleObject12.bin"/><Relationship Id="rId14" Type="http://schemas.openxmlformats.org/officeDocument/2006/relationships/image" Target="../media/image15.wmf"/><Relationship Id="rId22" Type="http://schemas.openxmlformats.org/officeDocument/2006/relationships/image" Target="../media/image19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13" Type="http://schemas.openxmlformats.org/officeDocument/2006/relationships/oleObject" Target="../embeddings/oleObject24.bin"/><Relationship Id="rId18" Type="http://schemas.openxmlformats.org/officeDocument/2006/relationships/image" Target="../media/image5.wmf"/><Relationship Id="rId3" Type="http://schemas.openxmlformats.org/officeDocument/2006/relationships/oleObject" Target="../embeddings/oleObject19.bin"/><Relationship Id="rId7" Type="http://schemas.openxmlformats.org/officeDocument/2006/relationships/oleObject" Target="../embeddings/oleObject21.bin"/><Relationship Id="rId12" Type="http://schemas.openxmlformats.org/officeDocument/2006/relationships/image" Target="../media/image21.wmf"/><Relationship Id="rId17" Type="http://schemas.openxmlformats.org/officeDocument/2006/relationships/oleObject" Target="../embeddings/oleObject26.bin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23.wmf"/><Relationship Id="rId1" Type="http://schemas.openxmlformats.org/officeDocument/2006/relationships/vmlDrawing" Target="../drawings/vmlDrawing3.vml"/><Relationship Id="rId6" Type="http://schemas.openxmlformats.org/officeDocument/2006/relationships/image" Target="../media/image7.wmf"/><Relationship Id="rId11" Type="http://schemas.openxmlformats.org/officeDocument/2006/relationships/oleObject" Target="../embeddings/oleObject23.bin"/><Relationship Id="rId5" Type="http://schemas.openxmlformats.org/officeDocument/2006/relationships/oleObject" Target="../embeddings/oleObject20.bin"/><Relationship Id="rId15" Type="http://schemas.openxmlformats.org/officeDocument/2006/relationships/oleObject" Target="../embeddings/oleObject25.bin"/><Relationship Id="rId10" Type="http://schemas.openxmlformats.org/officeDocument/2006/relationships/image" Target="../media/image20.wmf"/><Relationship Id="rId4" Type="http://schemas.openxmlformats.org/officeDocument/2006/relationships/image" Target="../media/image18.wmf"/><Relationship Id="rId9" Type="http://schemas.openxmlformats.org/officeDocument/2006/relationships/oleObject" Target="../embeddings/oleObject22.bin"/><Relationship Id="rId14" Type="http://schemas.openxmlformats.org/officeDocument/2006/relationships/image" Target="../media/image22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7" Type="http://schemas.openxmlformats.org/officeDocument/2006/relationships/image" Target="../media/image25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4.wmf"/><Relationship Id="rId5" Type="http://schemas.openxmlformats.org/officeDocument/2006/relationships/oleObject" Target="../embeddings/oleObject28.bin"/><Relationship Id="rId4" Type="http://schemas.openxmlformats.org/officeDocument/2006/relationships/image" Target="../media/image8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3" Type="http://schemas.openxmlformats.org/officeDocument/2006/relationships/oleObject" Target="../embeddings/oleObject29.bin"/><Relationship Id="rId7" Type="http://schemas.openxmlformats.org/officeDocument/2006/relationships/oleObject" Target="../embeddings/oleObject3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5.wmf"/><Relationship Id="rId5" Type="http://schemas.openxmlformats.org/officeDocument/2006/relationships/oleObject" Target="../embeddings/oleObject30.bin"/><Relationship Id="rId4" Type="http://schemas.openxmlformats.org/officeDocument/2006/relationships/image" Target="../media/image5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467544" y="548680"/>
            <a:ext cx="7772400" cy="720080"/>
          </a:xfrm>
        </p:spPr>
        <p:txBody>
          <a:bodyPr>
            <a:noAutofit/>
          </a:bodyPr>
          <a:lstStyle/>
          <a:p>
            <a:r>
              <a:rPr lang="zh-CN" altLang="en-US" sz="4800" dirty="0">
                <a:solidFill>
                  <a:schemeClr val="tx1"/>
                </a:solidFill>
              </a:rPr>
              <a:t>目录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23528" y="1412776"/>
            <a:ext cx="8640960" cy="4896544"/>
          </a:xfrm>
        </p:spPr>
        <p:txBody>
          <a:bodyPr>
            <a:noAutofit/>
          </a:bodyPr>
          <a:lstStyle/>
          <a:p>
            <a:pPr algn="l"/>
            <a:r>
              <a:rPr lang="zh-CN" altLang="en-US" sz="2500" dirty="0" smtClean="0">
                <a:solidFill>
                  <a:schemeClr val="tx1"/>
                </a:solidFill>
              </a:rPr>
              <a:t>第</a:t>
            </a:r>
            <a:r>
              <a:rPr lang="en-US" altLang="zh-CN" sz="2500" dirty="0" smtClean="0">
                <a:solidFill>
                  <a:schemeClr val="tx1"/>
                </a:solidFill>
              </a:rPr>
              <a:t>1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绪论                                         第</a:t>
            </a:r>
            <a:r>
              <a:rPr lang="en-US" altLang="zh-CN" sz="2500" dirty="0" smtClean="0">
                <a:solidFill>
                  <a:schemeClr val="tx1"/>
                </a:solidFill>
              </a:rPr>
              <a:t>9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  分类数据的统计检验</a:t>
            </a:r>
            <a:endParaRPr lang="en-US" altLang="zh-CN" sz="2500" dirty="0" smtClean="0">
              <a:solidFill>
                <a:schemeClr val="tx1"/>
              </a:solidFill>
            </a:endParaRPr>
          </a:p>
          <a:p>
            <a:pPr algn="l"/>
            <a:r>
              <a:rPr lang="zh-CN" altLang="en-US" sz="2500" dirty="0" smtClean="0">
                <a:solidFill>
                  <a:schemeClr val="tx1"/>
                </a:solidFill>
              </a:rPr>
              <a:t>第</a:t>
            </a:r>
            <a:r>
              <a:rPr lang="en-US" altLang="zh-CN" sz="2500" dirty="0" smtClean="0">
                <a:solidFill>
                  <a:schemeClr val="tx1"/>
                </a:solidFill>
              </a:rPr>
              <a:t>2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描述统计</a:t>
            </a:r>
            <a:r>
              <a:rPr lang="en-US" altLang="zh-CN" sz="2500" dirty="0" smtClean="0">
                <a:solidFill>
                  <a:schemeClr val="tx1"/>
                </a:solidFill>
              </a:rPr>
              <a:t>—</a:t>
            </a:r>
            <a:r>
              <a:rPr lang="zh-CN" altLang="en-US" sz="2500" dirty="0" smtClean="0">
                <a:solidFill>
                  <a:schemeClr val="tx1"/>
                </a:solidFill>
              </a:rPr>
              <a:t>表格图形法   第</a:t>
            </a:r>
            <a:r>
              <a:rPr lang="en-US" altLang="zh-CN" sz="2500" dirty="0" smtClean="0">
                <a:solidFill>
                  <a:schemeClr val="tx1"/>
                </a:solidFill>
              </a:rPr>
              <a:t>10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 </a:t>
            </a:r>
            <a:r>
              <a:rPr lang="zh-CN" altLang="en-US" sz="2500" dirty="0" smtClean="0">
                <a:solidFill>
                  <a:schemeClr val="tx1"/>
                </a:solidFill>
              </a:rPr>
              <a:t>方差</a:t>
            </a:r>
            <a:r>
              <a:rPr lang="zh-CN" altLang="en-US" sz="2500" dirty="0" smtClean="0">
                <a:solidFill>
                  <a:schemeClr val="tx1"/>
                </a:solidFill>
              </a:rPr>
              <a:t>分析引论</a:t>
            </a:r>
            <a:endParaRPr lang="en-US" altLang="zh-CN" sz="2500" dirty="0" smtClean="0">
              <a:solidFill>
                <a:schemeClr val="tx1"/>
              </a:solidFill>
            </a:endParaRPr>
          </a:p>
          <a:p>
            <a:pPr algn="l"/>
            <a:r>
              <a:rPr lang="zh-CN" altLang="en-US" sz="2500" dirty="0" smtClean="0">
                <a:solidFill>
                  <a:schemeClr val="tx1"/>
                </a:solidFill>
              </a:rPr>
              <a:t>第</a:t>
            </a:r>
            <a:r>
              <a:rPr lang="en-US" altLang="zh-CN" sz="2500" dirty="0" smtClean="0">
                <a:solidFill>
                  <a:schemeClr val="tx1"/>
                </a:solidFill>
              </a:rPr>
              <a:t>3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描述统计</a:t>
            </a:r>
            <a:r>
              <a:rPr lang="en-US" altLang="zh-CN" sz="2500" dirty="0" smtClean="0">
                <a:solidFill>
                  <a:schemeClr val="tx1"/>
                </a:solidFill>
              </a:rPr>
              <a:t>—</a:t>
            </a:r>
            <a:r>
              <a:rPr lang="zh-CN" altLang="en-US" sz="2500" dirty="0" smtClean="0">
                <a:solidFill>
                  <a:schemeClr val="tx1"/>
                </a:solidFill>
              </a:rPr>
              <a:t>数值方法       第</a:t>
            </a:r>
            <a:r>
              <a:rPr lang="en-US" altLang="zh-CN" sz="2500" dirty="0" smtClean="0">
                <a:solidFill>
                  <a:schemeClr val="tx1"/>
                </a:solidFill>
              </a:rPr>
              <a:t>11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   非参数检验</a:t>
            </a:r>
            <a:endParaRPr lang="en-US" altLang="zh-CN" sz="2500" dirty="0" smtClean="0">
              <a:solidFill>
                <a:schemeClr val="tx1"/>
              </a:solidFill>
            </a:endParaRPr>
          </a:p>
          <a:p>
            <a:pPr algn="l"/>
            <a:r>
              <a:rPr lang="zh-CN" altLang="en-US" sz="2500" dirty="0" smtClean="0">
                <a:solidFill>
                  <a:schemeClr val="tx1"/>
                </a:solidFill>
              </a:rPr>
              <a:t>第</a:t>
            </a:r>
            <a:r>
              <a:rPr lang="en-US" altLang="zh-CN" sz="2500" dirty="0" smtClean="0">
                <a:solidFill>
                  <a:schemeClr val="tx1"/>
                </a:solidFill>
              </a:rPr>
              <a:t>4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概率基础                              第</a:t>
            </a:r>
            <a:r>
              <a:rPr lang="en-US" altLang="zh-CN" sz="2500" dirty="0" smtClean="0">
                <a:solidFill>
                  <a:schemeClr val="tx1"/>
                </a:solidFill>
              </a:rPr>
              <a:t>12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   回归分析</a:t>
            </a:r>
            <a:endParaRPr lang="en-US" altLang="zh-CN" sz="2500" dirty="0" smtClean="0">
              <a:solidFill>
                <a:schemeClr val="tx1"/>
              </a:solidFill>
            </a:endParaRPr>
          </a:p>
          <a:p>
            <a:pPr algn="l"/>
            <a:r>
              <a:rPr lang="zh-CN" altLang="en-US" sz="2500" dirty="0" smtClean="0">
                <a:solidFill>
                  <a:schemeClr val="tx1"/>
                </a:solidFill>
              </a:rPr>
              <a:t>第</a:t>
            </a:r>
            <a:r>
              <a:rPr lang="en-US" altLang="zh-CN" sz="2500" dirty="0" smtClean="0">
                <a:solidFill>
                  <a:schemeClr val="tx1"/>
                </a:solidFill>
              </a:rPr>
              <a:t>5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抽样理论与参数估计       第</a:t>
            </a:r>
            <a:r>
              <a:rPr lang="en-US" altLang="zh-CN" sz="2500" dirty="0" smtClean="0">
                <a:solidFill>
                  <a:schemeClr val="tx1"/>
                </a:solidFill>
              </a:rPr>
              <a:t>13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   统计指数</a:t>
            </a:r>
            <a:endParaRPr lang="en-US" altLang="zh-CN" sz="2500" dirty="0" smtClean="0">
              <a:solidFill>
                <a:schemeClr val="tx1"/>
              </a:solidFill>
            </a:endParaRPr>
          </a:p>
          <a:p>
            <a:pPr algn="l"/>
            <a:r>
              <a:rPr lang="zh-CN" altLang="en-US" sz="2500" dirty="0" smtClean="0">
                <a:solidFill>
                  <a:schemeClr val="tx1"/>
                </a:solidFill>
              </a:rPr>
              <a:t>第</a:t>
            </a:r>
            <a:r>
              <a:rPr lang="en-US" altLang="zh-CN" sz="2500" dirty="0" smtClean="0">
                <a:solidFill>
                  <a:schemeClr val="tx1"/>
                </a:solidFill>
              </a:rPr>
              <a:t>6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假设检验                              第</a:t>
            </a:r>
            <a:r>
              <a:rPr lang="en-US" altLang="zh-CN" sz="2500" dirty="0" smtClean="0">
                <a:solidFill>
                  <a:schemeClr val="tx1"/>
                </a:solidFill>
              </a:rPr>
              <a:t>14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   时间序列分析</a:t>
            </a:r>
            <a:endParaRPr lang="en-US" altLang="zh-CN" sz="2500" dirty="0" smtClean="0">
              <a:solidFill>
                <a:schemeClr val="tx1"/>
              </a:solidFill>
            </a:endParaRPr>
          </a:p>
          <a:p>
            <a:pPr algn="l"/>
            <a:r>
              <a:rPr lang="zh-CN" altLang="en-US" sz="2500" b="1" dirty="0" smtClean="0">
                <a:solidFill>
                  <a:srgbClr val="FF0000"/>
                </a:solidFill>
              </a:rPr>
              <a:t>第</a:t>
            </a:r>
            <a:r>
              <a:rPr lang="en-US" altLang="zh-CN" sz="2500" b="1" dirty="0" smtClean="0">
                <a:solidFill>
                  <a:srgbClr val="FF0000"/>
                </a:solidFill>
              </a:rPr>
              <a:t>7</a:t>
            </a:r>
            <a:r>
              <a:rPr lang="zh-CN" altLang="en-US" sz="2500" b="1" dirty="0" smtClean="0">
                <a:solidFill>
                  <a:srgbClr val="FF0000"/>
                </a:solidFill>
              </a:rPr>
              <a:t>章   两总体均值推断  </a:t>
            </a:r>
            <a:r>
              <a:rPr lang="zh-CN" altLang="en-US" sz="2500" dirty="0" smtClean="0">
                <a:solidFill>
                  <a:schemeClr val="tx1"/>
                </a:solidFill>
              </a:rPr>
              <a:t>              第</a:t>
            </a:r>
            <a:r>
              <a:rPr lang="en-US" altLang="zh-CN" sz="2500" dirty="0" smtClean="0">
                <a:solidFill>
                  <a:schemeClr val="tx1"/>
                </a:solidFill>
              </a:rPr>
              <a:t>15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    综合评价</a:t>
            </a:r>
            <a:endParaRPr lang="en-US" altLang="zh-CN" sz="2500" dirty="0" smtClean="0">
              <a:solidFill>
                <a:schemeClr val="tx1"/>
              </a:solidFill>
            </a:endParaRPr>
          </a:p>
          <a:p>
            <a:pPr algn="l"/>
            <a:r>
              <a:rPr lang="zh-CN" altLang="en-US" sz="2500" dirty="0" smtClean="0">
                <a:solidFill>
                  <a:schemeClr val="tx1"/>
                </a:solidFill>
              </a:rPr>
              <a:t>第</a:t>
            </a:r>
            <a:r>
              <a:rPr lang="en-US" altLang="zh-CN" sz="2500" dirty="0" smtClean="0">
                <a:solidFill>
                  <a:schemeClr val="tx1"/>
                </a:solidFill>
              </a:rPr>
              <a:t>8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总体方差的统计推断       主要参考文献</a:t>
            </a:r>
            <a:endParaRPr lang="zh-CN" altLang="en-US" sz="2500" dirty="0">
              <a:solidFill>
                <a:schemeClr val="tx1"/>
              </a:solidFill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251520" y="1196752"/>
            <a:ext cx="8640960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2996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§7.1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两总体均值之差的推断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9" name="流程图: 资料带 5"/>
          <p:cNvSpPr>
            <a:spLocks noChangeArrowheads="1"/>
          </p:cNvSpPr>
          <p:nvPr/>
        </p:nvSpPr>
        <p:spPr bwMode="auto">
          <a:xfrm>
            <a:off x="7452319" y="1336243"/>
            <a:ext cx="1371699" cy="647700"/>
          </a:xfrm>
          <a:prstGeom prst="flowChartPunchedTap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zh-CN" altLang="en-US" sz="2800" dirty="0">
                <a:latin typeface="楷体" pitchFamily="49" charset="-122"/>
                <a:ea typeface="楷体" pitchFamily="49" charset="-122"/>
              </a:rPr>
              <a:t>例一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标题 1"/>
              <p:cNvSpPr txBox="1">
                <a:spLocks noGrp="1"/>
              </p:cNvSpPr>
              <p:nvPr>
                <p:ph type="subTitle" idx="1"/>
              </p:nvPr>
            </p:nvSpPr>
            <p:spPr>
              <a:xfrm>
                <a:off x="461886" y="1665557"/>
                <a:ext cx="8567738" cy="2087810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rgbClr val="FFFFFF"/>
                    </a:solidFill>
                    <a:latin typeface="+mj-lt"/>
                    <a:ea typeface="+mj-ea"/>
                    <a:cs typeface="+mj-cs"/>
                  </a:defRPr>
                </a:lvl1pPr>
                <a:lvl2pPr eaLnBrk="1" hangingPunct="1">
                  <a:defRPr>
                    <a:solidFill>
                      <a:schemeClr val="tx2"/>
                    </a:solidFill>
                  </a:defRPr>
                </a:lvl2pPr>
                <a:lvl3pPr eaLnBrk="1" hangingPunct="1">
                  <a:defRPr>
                    <a:solidFill>
                      <a:schemeClr val="tx2"/>
                    </a:solidFill>
                  </a:defRPr>
                </a:lvl3pPr>
                <a:lvl4pPr eaLnBrk="1" hangingPunct="1">
                  <a:defRPr>
                    <a:solidFill>
                      <a:schemeClr val="tx2"/>
                    </a:solidFill>
                  </a:defRPr>
                </a:lvl4pPr>
                <a:lvl5pPr eaLnBrk="1" hangingPunct="1">
                  <a:defRPr>
                    <a:solidFill>
                      <a:schemeClr val="tx2"/>
                    </a:solidFill>
                  </a:defRPr>
                </a:lvl5pPr>
                <a:lvl6pPr eaLnBrk="1" hangingPunct="1">
                  <a:defRPr>
                    <a:solidFill>
                      <a:schemeClr val="tx2"/>
                    </a:solidFill>
                  </a:defRPr>
                </a:lvl6pPr>
                <a:lvl7pPr eaLnBrk="1" hangingPunct="1">
                  <a:defRPr>
                    <a:solidFill>
                      <a:schemeClr val="tx2"/>
                    </a:solidFill>
                  </a:defRPr>
                </a:lvl7pPr>
                <a:lvl8pPr eaLnBrk="1" hangingPunct="1">
                  <a:defRPr>
                    <a:solidFill>
                      <a:schemeClr val="tx2"/>
                    </a:solidFill>
                  </a:defRPr>
                </a:lvl8pPr>
                <a:lvl9pPr eaLnBrk="1" hangingPunct="1">
                  <a:defRPr>
                    <a:solidFill>
                      <a:schemeClr val="tx2"/>
                    </a:solidFill>
                  </a:defRPr>
                </a:lvl9pPr>
              </a:lstStyle>
              <a:p>
                <a:pPr algn="l"/>
                <a:r>
                  <a:rPr lang="en-US" altLang="zh-CN" sz="2600" dirty="0" smtClean="0">
                    <a:solidFill>
                      <a:schemeClr val="tx1"/>
                    </a:solidFill>
                    <a:latin typeface="+mn-ea"/>
                    <a:ea typeface="+mn-ea"/>
                  </a:rPr>
                  <a:t>     </a:t>
                </a:r>
                <a:r>
                  <a:rPr lang="zh-CN" altLang="zh-CN" sz="2600" dirty="0" smtClean="0">
                    <a:solidFill>
                      <a:schemeClr val="tx1"/>
                    </a:solidFill>
                    <a:latin typeface="+mn-ea"/>
                    <a:ea typeface="+mn-ea"/>
                  </a:rPr>
                  <a:t>如果</a:t>
                </a:r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  <a:ea typeface="+mn-ea"/>
                  </a:rPr>
                  <a:t>两个正态分布总体的方差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sz="2600" i="1">
                            <a:solidFill>
                              <a:schemeClr val="tx1"/>
                            </a:solidFill>
                            <a:latin typeface="Cambria Math"/>
                            <a:ea typeface="+mn-ea"/>
                          </a:rPr>
                        </m:ctrlPr>
                      </m:sSubSupPr>
                      <m:e>
                        <m:r>
                          <a:rPr lang="en-US" altLang="zh-CN" sz="2600" b="1" i="1">
                            <a:solidFill>
                              <a:schemeClr val="tx1"/>
                            </a:solidFill>
                            <a:latin typeface="Cambria Math"/>
                            <a:ea typeface="+mn-ea"/>
                          </a:rPr>
                          <m:t>𝝈</m:t>
                        </m:r>
                      </m:e>
                      <m:sub>
                        <m:r>
                          <a:rPr lang="en-US" altLang="zh-CN" sz="2600" b="1" i="1">
                            <a:solidFill>
                              <a:schemeClr val="tx1"/>
                            </a:solidFill>
                            <a:latin typeface="Cambria Math"/>
                            <a:ea typeface="+mn-ea"/>
                          </a:rPr>
                          <m:t>𝟏</m:t>
                        </m:r>
                      </m:sub>
                      <m:sup>
                        <m:r>
                          <a:rPr lang="en-US" altLang="zh-CN" sz="2600" b="1" i="1">
                            <a:solidFill>
                              <a:schemeClr val="tx1"/>
                            </a:solidFill>
                            <a:latin typeface="Cambria Math"/>
                            <a:ea typeface="+mn-ea"/>
                          </a:rPr>
                          <m:t>𝟐</m:t>
                        </m:r>
                      </m:sup>
                    </m:sSubSup>
                    <m:r>
                      <a:rPr lang="zh-CN" altLang="zh-CN" sz="2600">
                        <a:solidFill>
                          <a:schemeClr val="tx1"/>
                        </a:solidFill>
                        <a:latin typeface="Cambria Math"/>
                        <a:ea typeface="+mn-ea"/>
                      </a:rPr>
                      <m:t>和</m:t>
                    </m:r>
                    <m:sSubSup>
                      <m:sSubSupPr>
                        <m:ctrlPr>
                          <a:rPr lang="zh-CN" altLang="zh-CN" sz="2600" i="1">
                            <a:solidFill>
                              <a:schemeClr val="tx1"/>
                            </a:solidFill>
                            <a:latin typeface="Cambria Math"/>
                            <a:ea typeface="+mn-ea"/>
                          </a:rPr>
                        </m:ctrlPr>
                      </m:sSubSupPr>
                      <m:e>
                        <m:r>
                          <a:rPr lang="en-US" altLang="zh-CN" sz="2600" b="1" i="1">
                            <a:solidFill>
                              <a:schemeClr val="tx1"/>
                            </a:solidFill>
                            <a:latin typeface="Cambria Math"/>
                            <a:ea typeface="+mn-ea"/>
                          </a:rPr>
                          <m:t>𝝈</m:t>
                        </m:r>
                      </m:e>
                      <m:sub>
                        <m:r>
                          <a:rPr lang="en-US" altLang="zh-CN" sz="2600" b="1" i="1">
                            <a:solidFill>
                              <a:schemeClr val="tx1"/>
                            </a:solidFill>
                            <a:latin typeface="Cambria Math"/>
                            <a:ea typeface="+mn-ea"/>
                          </a:rPr>
                          <m:t>𝟐</m:t>
                        </m:r>
                      </m:sub>
                      <m:sup>
                        <m:r>
                          <a:rPr lang="en-US" altLang="zh-CN" sz="2600" b="1" i="1">
                            <a:solidFill>
                              <a:schemeClr val="tx1"/>
                            </a:solidFill>
                            <a:latin typeface="Cambria Math"/>
                            <a:ea typeface="+mn-ea"/>
                          </a:rPr>
                          <m:t>𝟐</m:t>
                        </m:r>
                      </m:sup>
                    </m:sSubSup>
                    <m:r>
                      <a:rPr lang="zh-CN" altLang="zh-CN" sz="2600">
                        <a:solidFill>
                          <a:schemeClr val="tx1"/>
                        </a:solidFill>
                        <a:latin typeface="Cambria Math"/>
                        <a:ea typeface="+mn-ea"/>
                      </a:rPr>
                      <m:t>已知</m:t>
                    </m:r>
                  </m:oMath>
                </a14:m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  <a:ea typeface="+mn-ea"/>
                  </a:rPr>
                  <a:t>且相等，且</a:t>
                </a:r>
                <a14:m>
                  <m:oMath xmlns:m="http://schemas.openxmlformats.org/officeDocument/2006/math">
                    <m:r>
                      <a:rPr lang="zh-CN" altLang="zh-CN" sz="2600">
                        <a:solidFill>
                          <a:schemeClr val="tx1"/>
                        </a:solidFill>
                        <a:latin typeface="Cambria Math"/>
                        <a:ea typeface="+mn-ea"/>
                      </a:rPr>
                      <m:t>有</m:t>
                    </m:r>
                    <m:sSubSup>
                      <m:sSubSupPr>
                        <m:ctrlPr>
                          <a:rPr lang="zh-CN" altLang="zh-CN" sz="2600" i="1">
                            <a:solidFill>
                              <a:schemeClr val="tx1"/>
                            </a:solidFill>
                            <a:latin typeface="Cambria Math"/>
                            <a:ea typeface="+mn-ea"/>
                          </a:rPr>
                        </m:ctrlPr>
                      </m:sSubSupPr>
                      <m:e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  <a:ea typeface="+mn-ea"/>
                          </a:rPr>
                          <m:t>𝜎</m:t>
                        </m:r>
                      </m:e>
                      <m:sub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  <a:ea typeface="+mn-ea"/>
                          </a:rPr>
                          <m:t>1</m:t>
                        </m:r>
                      </m:sub>
                      <m:sup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  <a:ea typeface="+mn-ea"/>
                          </a:rPr>
                          <m:t>2</m:t>
                        </m:r>
                      </m:sup>
                    </m:sSubSup>
                    <m:r>
                      <a:rPr lang="en-US" altLang="zh-CN" sz="2600" i="1">
                        <a:solidFill>
                          <a:schemeClr val="tx1"/>
                        </a:solidFill>
                        <a:latin typeface="Cambria Math"/>
                        <a:ea typeface="+mn-ea"/>
                      </a:rPr>
                      <m:t>=</m:t>
                    </m:r>
                    <m:sSubSup>
                      <m:sSubSupPr>
                        <m:ctrlPr>
                          <a:rPr lang="zh-CN" altLang="zh-CN" sz="2600" i="1">
                            <a:solidFill>
                              <a:schemeClr val="tx1"/>
                            </a:solidFill>
                            <a:latin typeface="Cambria Math"/>
                            <a:ea typeface="+mn-ea"/>
                          </a:rPr>
                        </m:ctrlPr>
                      </m:sSubSupPr>
                      <m:e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  <a:ea typeface="+mn-ea"/>
                          </a:rPr>
                          <m:t>𝜎</m:t>
                        </m:r>
                      </m:e>
                      <m:sub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  <a:ea typeface="+mn-ea"/>
                          </a:rPr>
                          <m:t>2</m:t>
                        </m:r>
                      </m:sub>
                      <m:sup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  <a:ea typeface="+mn-ea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2600" dirty="0">
                    <a:solidFill>
                      <a:schemeClr val="tx1"/>
                    </a:solidFill>
                    <a:latin typeface="+mn-ea"/>
                    <a:ea typeface="+mn-ea"/>
                  </a:rPr>
                  <a:t>=100</a:t>
                </a:r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  <a:ea typeface="+mn-ea"/>
                  </a:rPr>
                  <a:t>。从两个总体中分别抽取两个独立的随机样本，它们的样本数和均值如下表</a:t>
                </a:r>
                <a:r>
                  <a:rPr lang="en-US" altLang="zh-CN" sz="2600" dirty="0">
                    <a:solidFill>
                      <a:schemeClr val="tx1"/>
                    </a:solidFill>
                    <a:latin typeface="+mn-ea"/>
                    <a:ea typeface="+mn-ea"/>
                  </a:rPr>
                  <a:t>7.1</a:t>
                </a:r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  <a:ea typeface="+mn-ea"/>
                  </a:rPr>
                  <a:t>所示：</a:t>
                </a:r>
              </a:p>
              <a:p>
                <a:endParaRPr lang="zh-CN" altLang="zh-CN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1" name="标题 1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461886" y="1665557"/>
                <a:ext cx="8567738" cy="2087810"/>
              </a:xfrm>
              <a:prstGeom prst="rect">
                <a:avLst/>
              </a:prstGeom>
              <a:blipFill rotWithShape="1">
                <a:blip r:embed="rId2"/>
                <a:stretch>
                  <a:fillRect l="-128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矩形 12"/>
          <p:cNvSpPr/>
          <p:nvPr/>
        </p:nvSpPr>
        <p:spPr>
          <a:xfrm>
            <a:off x="1115616" y="3284984"/>
            <a:ext cx="70225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3340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kern="100" dirty="0">
                <a:latin typeface="+mn-ea"/>
                <a:cs typeface="Times New Roman" panose="02020603050405020304" pitchFamily="18" charset="0"/>
              </a:rPr>
              <a:t>表</a:t>
            </a:r>
            <a:r>
              <a:rPr lang="en-US" altLang="zh-CN" sz="2400" kern="100" dirty="0">
                <a:latin typeface="+mn-ea"/>
                <a:cs typeface="Times New Roman" panose="02020603050405020304" pitchFamily="18" charset="0"/>
              </a:rPr>
              <a:t>7.1  </a:t>
            </a:r>
            <a:r>
              <a:rPr lang="zh-CN" altLang="zh-CN" sz="2400" kern="100" dirty="0">
                <a:latin typeface="+mn-ea"/>
                <a:cs typeface="Times New Roman" panose="02020603050405020304" pitchFamily="18" charset="0"/>
              </a:rPr>
              <a:t>两个总体中分别抽取两个独立的随机样本</a:t>
            </a:r>
            <a:endParaRPr lang="zh-CN" altLang="zh-CN" sz="2400" kern="100" dirty="0">
              <a:effectLst/>
              <a:latin typeface="+mn-ea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6" name="表格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96234281"/>
                  </p:ext>
                </p:extLst>
              </p:nvPr>
            </p:nvGraphicFramePr>
            <p:xfrm>
              <a:off x="1547663" y="3931315"/>
              <a:ext cx="6120680" cy="1369893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3060340"/>
                    <a:gridCol w="3060340"/>
                  </a:tblGrid>
                  <a:tr h="456632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zh-CN" sz="2600" b="0" kern="100" dirty="0">
                              <a:solidFill>
                                <a:schemeClr val="tx1"/>
                              </a:solidFill>
                              <a:effectLst/>
                              <a:latin typeface="+mn-ea"/>
                              <a:ea typeface="+mn-ea"/>
                            </a:rPr>
                            <a:t>来自总体</a:t>
                          </a:r>
                          <a:r>
                            <a:rPr lang="en-US" sz="2600" b="0" kern="100" dirty="0">
                              <a:solidFill>
                                <a:schemeClr val="tx1"/>
                              </a:solidFill>
                              <a:effectLst/>
                              <a:latin typeface="+mn-ea"/>
                              <a:ea typeface="+mn-ea"/>
                            </a:rPr>
                            <a:t>1</a:t>
                          </a:r>
                          <a:r>
                            <a:rPr lang="zh-CN" sz="2600" b="0" kern="100" dirty="0">
                              <a:solidFill>
                                <a:schemeClr val="tx1"/>
                              </a:solidFill>
                              <a:effectLst/>
                              <a:latin typeface="+mn-ea"/>
                              <a:ea typeface="+mn-ea"/>
                            </a:rPr>
                            <a:t>的样本</a:t>
                          </a:r>
                          <a:endParaRPr lang="zh-CN" sz="2600" b="0" kern="100" dirty="0">
                            <a:solidFill>
                              <a:schemeClr val="tx1"/>
                            </a:solidFill>
                            <a:effectLst/>
                            <a:latin typeface="+mn-ea"/>
                            <a:ea typeface="+mn-ea"/>
                            <a:cs typeface="Times New Roman"/>
                          </a:endParaRPr>
                        </a:p>
                      </a:txBody>
                      <a:tcPr marL="68580" marR="68580" marT="0" marB="0"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zh-CN" sz="2600" b="0" kern="100" dirty="0">
                              <a:solidFill>
                                <a:schemeClr val="tx1"/>
                              </a:solidFill>
                              <a:effectLst/>
                              <a:latin typeface="+mn-ea"/>
                              <a:ea typeface="+mn-ea"/>
                            </a:rPr>
                            <a:t>来自总体</a:t>
                          </a:r>
                          <a:r>
                            <a:rPr lang="en-US" sz="2600" b="0" kern="100" dirty="0">
                              <a:solidFill>
                                <a:schemeClr val="tx1"/>
                              </a:solidFill>
                              <a:effectLst/>
                              <a:latin typeface="+mn-ea"/>
                              <a:ea typeface="+mn-ea"/>
                            </a:rPr>
                            <a:t>2</a:t>
                          </a:r>
                          <a:r>
                            <a:rPr lang="zh-CN" sz="2600" b="0" kern="100" dirty="0">
                              <a:solidFill>
                                <a:schemeClr val="tx1"/>
                              </a:solidFill>
                              <a:effectLst/>
                              <a:latin typeface="+mn-ea"/>
                              <a:ea typeface="+mn-ea"/>
                            </a:rPr>
                            <a:t>的样本</a:t>
                          </a:r>
                          <a:endParaRPr lang="zh-CN" sz="2600" b="0" kern="100" dirty="0">
                            <a:solidFill>
                              <a:schemeClr val="tx1"/>
                            </a:solidFill>
                            <a:effectLst/>
                            <a:latin typeface="+mn-ea"/>
                            <a:ea typeface="+mn-ea"/>
                            <a:cs typeface="Times New Roman"/>
                          </a:endParaRPr>
                        </a:p>
                      </a:txBody>
                      <a:tcPr marL="68580" marR="68580" marT="0" marB="0">
                        <a:solidFill>
                          <a:schemeClr val="accent5"/>
                        </a:solidFill>
                      </a:tcPr>
                    </a:tc>
                  </a:tr>
                  <a:tr h="913261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zh-CN" sz="2600" b="0" i="1" kern="1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2600" b="0" kern="1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</a:rPr>
                                      <m:t>n</m:t>
                                    </m:r>
                                  </m:e>
                                  <m:sub>
                                    <m:r>
                                      <a:rPr lang="en-US" sz="2600" b="0" kern="1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sz="2600" b="0" kern="10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/>
                                    <a:ea typeface="+mn-ea"/>
                                  </a:rPr>
                                  <m:t>=25</m:t>
                                </m:r>
                              </m:oMath>
                            </m:oMathPara>
                          </a14:m>
                          <a:endParaRPr lang="zh-CN" sz="2600" b="0" kern="100" dirty="0">
                            <a:solidFill>
                              <a:schemeClr val="tx1"/>
                            </a:solidFill>
                            <a:effectLst/>
                            <a:latin typeface="+mn-ea"/>
                            <a:ea typeface="+mn-ea"/>
                          </a:endParaRPr>
                        </a:p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zh-CN" sz="2600" b="0" i="1" kern="1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</a:rPr>
                                  </m:ctrlPr>
                                </m:accPr>
                                <m:e>
                                  <m:sSub>
                                    <m:sSubPr>
                                      <m:ctrlPr>
                                        <a:rPr lang="zh-CN" sz="2600" b="0" i="1" kern="10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2600" b="0" i="0" kern="100" smtClean="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</a:rPr>
                                        <m:t> 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en-US" sz="2600" b="0" i="1" kern="10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</a:rPr>
                                        <m:t>x</m:t>
                                      </m:r>
                                    </m:e>
                                    <m:sub>
                                      <m:r>
                                        <a:rPr lang="en-US" sz="2600" b="0" kern="10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</m:acc>
                            </m:oMath>
                          </a14:m>
                          <a:r>
                            <a:rPr lang="en-US" sz="2600" b="0" kern="100" dirty="0">
                              <a:solidFill>
                                <a:schemeClr val="tx1"/>
                              </a:solidFill>
                              <a:effectLst/>
                              <a:latin typeface="+mn-ea"/>
                              <a:ea typeface="+mn-ea"/>
                            </a:rPr>
                            <a:t>=63.2</a:t>
                          </a:r>
                          <a:endParaRPr lang="zh-CN" sz="2600" b="0" kern="100" dirty="0">
                            <a:solidFill>
                              <a:schemeClr val="tx1"/>
                            </a:solidFill>
                            <a:effectLst/>
                            <a:latin typeface="+mn-ea"/>
                            <a:ea typeface="+mn-ea"/>
                            <a:cs typeface="Times New Roman"/>
                          </a:endParaRPr>
                        </a:p>
                      </a:txBody>
                      <a:tcPr marL="68580" marR="68580" marT="0" marB="0"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zh-CN" sz="2600" b="0" i="1" kern="1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600" b="0" i="1" kern="1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</a:rPr>
                                      <m:t>𝑛</m:t>
                                    </m:r>
                                  </m:e>
                                  <m:sub>
                                    <m:r>
                                      <a:rPr lang="en-US" sz="2600" b="0" i="1" kern="1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n-US" sz="2600" b="0" kern="10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/>
                                    <a:ea typeface="+mn-ea"/>
                                  </a:rPr>
                                  <m:t>=</m:t>
                                </m:r>
                                <m:r>
                                  <a:rPr lang="en-US" sz="2600" b="0" i="1" kern="10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/>
                                    <a:ea typeface="+mn-ea"/>
                                  </a:rPr>
                                  <m:t>15</m:t>
                                </m:r>
                              </m:oMath>
                            </m:oMathPara>
                          </a14:m>
                          <a:endParaRPr lang="zh-CN" sz="2600" b="0" kern="100" dirty="0">
                            <a:solidFill>
                              <a:schemeClr val="tx1"/>
                            </a:solidFill>
                            <a:effectLst/>
                            <a:latin typeface="+mn-ea"/>
                            <a:ea typeface="+mn-ea"/>
                          </a:endParaRPr>
                        </a:p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zh-CN" sz="2600" b="0" i="1" kern="1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</a:rPr>
                                  </m:ctrlPr>
                                </m:accPr>
                                <m:e>
                                  <m:sSub>
                                    <m:sSubPr>
                                      <m:ctrlPr>
                                        <a:rPr lang="zh-CN" sz="2600" b="0" i="1" kern="10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600" b="0" i="1" kern="10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sz="2600" b="0" i="1" kern="10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/>
                                          <a:ea typeface="+mn-ea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</m:acc>
                            </m:oMath>
                          </a14:m>
                          <a:r>
                            <a:rPr lang="en-US" sz="2600" b="0" kern="100" dirty="0">
                              <a:solidFill>
                                <a:schemeClr val="tx1"/>
                              </a:solidFill>
                              <a:effectLst/>
                              <a:latin typeface="+mn-ea"/>
                              <a:ea typeface="+mn-ea"/>
                            </a:rPr>
                            <a:t>=53.2</a:t>
                          </a:r>
                          <a:endParaRPr lang="zh-CN" sz="2600" b="0" kern="100" dirty="0">
                            <a:solidFill>
                              <a:schemeClr val="tx1"/>
                            </a:solidFill>
                            <a:effectLst/>
                            <a:latin typeface="+mn-ea"/>
                            <a:ea typeface="+mn-ea"/>
                            <a:cs typeface="Times New Roman"/>
                          </a:endParaRPr>
                        </a:p>
                      </a:txBody>
                      <a:tcPr marL="68580" marR="68580" marT="0" marB="0">
                        <a:solidFill>
                          <a:schemeClr val="accent5"/>
                        </a:solidFill>
                      </a:tcPr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6" name="表格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96234281"/>
                  </p:ext>
                </p:extLst>
              </p:nvPr>
            </p:nvGraphicFramePr>
            <p:xfrm>
              <a:off x="1547663" y="3931315"/>
              <a:ext cx="6120680" cy="1369893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3060340"/>
                    <a:gridCol w="3060340"/>
                  </a:tblGrid>
                  <a:tr h="456632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zh-CN" sz="2600" b="0" kern="100" dirty="0">
                              <a:solidFill>
                                <a:schemeClr val="tx1"/>
                              </a:solidFill>
                              <a:effectLst/>
                              <a:latin typeface="+mn-ea"/>
                              <a:ea typeface="+mn-ea"/>
                            </a:rPr>
                            <a:t>来自总体</a:t>
                          </a:r>
                          <a:r>
                            <a:rPr lang="en-US" sz="2600" b="0" kern="100" dirty="0">
                              <a:solidFill>
                                <a:schemeClr val="tx1"/>
                              </a:solidFill>
                              <a:effectLst/>
                              <a:latin typeface="+mn-ea"/>
                              <a:ea typeface="+mn-ea"/>
                            </a:rPr>
                            <a:t>1</a:t>
                          </a:r>
                          <a:r>
                            <a:rPr lang="zh-CN" sz="2600" b="0" kern="100" dirty="0">
                              <a:solidFill>
                                <a:schemeClr val="tx1"/>
                              </a:solidFill>
                              <a:effectLst/>
                              <a:latin typeface="+mn-ea"/>
                              <a:ea typeface="+mn-ea"/>
                            </a:rPr>
                            <a:t>的样本</a:t>
                          </a:r>
                          <a:endParaRPr lang="zh-CN" sz="2600" b="0" kern="100" dirty="0">
                            <a:solidFill>
                              <a:schemeClr val="tx1"/>
                            </a:solidFill>
                            <a:effectLst/>
                            <a:latin typeface="+mn-ea"/>
                            <a:ea typeface="+mn-ea"/>
                            <a:cs typeface="Times New Roman"/>
                          </a:endParaRPr>
                        </a:p>
                      </a:txBody>
                      <a:tcPr marL="68580" marR="68580" marT="0" marB="0">
                        <a:solidFill>
                          <a:srgbClr val="92D05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zh-CN" sz="2600" b="0" kern="100" dirty="0">
                              <a:solidFill>
                                <a:schemeClr val="tx1"/>
                              </a:solidFill>
                              <a:effectLst/>
                              <a:latin typeface="+mn-ea"/>
                              <a:ea typeface="+mn-ea"/>
                            </a:rPr>
                            <a:t>来自总体</a:t>
                          </a:r>
                          <a:r>
                            <a:rPr lang="en-US" sz="2600" b="0" kern="100" dirty="0">
                              <a:solidFill>
                                <a:schemeClr val="tx1"/>
                              </a:solidFill>
                              <a:effectLst/>
                              <a:latin typeface="+mn-ea"/>
                              <a:ea typeface="+mn-ea"/>
                            </a:rPr>
                            <a:t>2</a:t>
                          </a:r>
                          <a:r>
                            <a:rPr lang="zh-CN" sz="2600" b="0" kern="100" dirty="0">
                              <a:solidFill>
                                <a:schemeClr val="tx1"/>
                              </a:solidFill>
                              <a:effectLst/>
                              <a:latin typeface="+mn-ea"/>
                              <a:ea typeface="+mn-ea"/>
                            </a:rPr>
                            <a:t>的样本</a:t>
                          </a:r>
                          <a:endParaRPr lang="zh-CN" sz="2600" b="0" kern="100" dirty="0">
                            <a:solidFill>
                              <a:schemeClr val="tx1"/>
                            </a:solidFill>
                            <a:effectLst/>
                            <a:latin typeface="+mn-ea"/>
                            <a:ea typeface="+mn-ea"/>
                            <a:cs typeface="Times New Roman"/>
                          </a:endParaRPr>
                        </a:p>
                      </a:txBody>
                      <a:tcPr marL="68580" marR="68580" marT="0" marB="0">
                        <a:solidFill>
                          <a:schemeClr val="accent5"/>
                        </a:solidFill>
                      </a:tcPr>
                    </a:tc>
                  </a:tr>
                  <a:tr h="913261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8580" marR="68580" marT="0" marB="0">
                        <a:blipFill rotWithShape="1">
                          <a:blip r:embed="rId3"/>
                          <a:stretch>
                            <a:fillRect l="-199" t="-62667" r="-100000" b="-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8580" marR="68580" marT="0" marB="0">
                        <a:blipFill rotWithShape="1">
                          <a:blip r:embed="rId3"/>
                          <a:stretch>
                            <a:fillRect l="-100199" t="-62667" b="-6667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标题 1"/>
              <p:cNvSpPr txBox="1">
                <a:spLocks/>
              </p:cNvSpPr>
              <p:nvPr/>
            </p:nvSpPr>
            <p:spPr>
              <a:xfrm>
                <a:off x="755576" y="5589240"/>
                <a:ext cx="8388424" cy="792088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rgbClr val="FFFFFF"/>
                    </a:solidFill>
                    <a:latin typeface="+mj-lt"/>
                    <a:ea typeface="+mj-ea"/>
                    <a:cs typeface="+mj-cs"/>
                  </a:defRPr>
                </a:lvl1pPr>
                <a:lvl2pPr eaLnBrk="1" hangingPunct="1">
                  <a:defRPr>
                    <a:solidFill>
                      <a:schemeClr val="tx2"/>
                    </a:solidFill>
                  </a:defRPr>
                </a:lvl2pPr>
                <a:lvl3pPr eaLnBrk="1" hangingPunct="1">
                  <a:defRPr>
                    <a:solidFill>
                      <a:schemeClr val="tx2"/>
                    </a:solidFill>
                  </a:defRPr>
                </a:lvl3pPr>
                <a:lvl4pPr eaLnBrk="1" hangingPunct="1">
                  <a:defRPr>
                    <a:solidFill>
                      <a:schemeClr val="tx2"/>
                    </a:solidFill>
                  </a:defRPr>
                </a:lvl4pPr>
                <a:lvl5pPr eaLnBrk="1" hangingPunct="1">
                  <a:defRPr>
                    <a:solidFill>
                      <a:schemeClr val="tx2"/>
                    </a:solidFill>
                  </a:defRPr>
                </a:lvl5pPr>
                <a:lvl6pPr eaLnBrk="1" hangingPunct="1">
                  <a:defRPr>
                    <a:solidFill>
                      <a:schemeClr val="tx2"/>
                    </a:solidFill>
                  </a:defRPr>
                </a:lvl6pPr>
                <a:lvl7pPr eaLnBrk="1" hangingPunct="1">
                  <a:defRPr>
                    <a:solidFill>
                      <a:schemeClr val="tx2"/>
                    </a:solidFill>
                  </a:defRPr>
                </a:lvl7pPr>
                <a:lvl8pPr eaLnBrk="1" hangingPunct="1">
                  <a:defRPr>
                    <a:solidFill>
                      <a:schemeClr val="tx2"/>
                    </a:solidFill>
                  </a:defRPr>
                </a:lvl8pPr>
                <a:lvl9pPr eaLnBrk="1" hangingPunct="1">
                  <a:defRPr>
                    <a:solidFill>
                      <a:schemeClr val="tx2"/>
                    </a:solidFill>
                  </a:defRPr>
                </a:lvl9pPr>
              </a:lstStyle>
              <a:p>
                <a:pPr algn="l"/>
                <a:r>
                  <a:rPr lang="zh-CN" altLang="zh-CN" sz="2600" dirty="0" smtClean="0">
                    <a:solidFill>
                      <a:schemeClr val="tx1"/>
                    </a:solidFill>
                    <a:latin typeface="+mn-ea"/>
                    <a:ea typeface="+mn-ea"/>
                  </a:rPr>
                  <a:t>试</a:t>
                </a:r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  <a:ea typeface="+mn-ea"/>
                  </a:rPr>
                  <a:t>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600" i="1">
                            <a:solidFill>
                              <a:schemeClr val="tx1"/>
                            </a:solidFill>
                            <a:latin typeface="Cambria Math"/>
                            <a:ea typeface="+mn-ea"/>
                          </a:rPr>
                        </m:ctrlPr>
                      </m:sSubPr>
                      <m:e>
                        <m:r>
                          <a:rPr lang="en-US" altLang="zh-CN" sz="2600" b="0" i="1">
                            <a:solidFill>
                              <a:schemeClr val="tx1"/>
                            </a:solidFill>
                            <a:latin typeface="Cambria Math"/>
                            <a:ea typeface="+mn-ea"/>
                          </a:rPr>
                          <m:t>𝑢</m:t>
                        </m:r>
                      </m:e>
                      <m:sub>
                        <m:r>
                          <a:rPr lang="en-US" altLang="zh-CN" sz="2600" b="0" i="1">
                            <a:solidFill>
                              <a:schemeClr val="tx1"/>
                            </a:solidFill>
                            <a:latin typeface="Cambria Math"/>
                            <a:ea typeface="+mn-ea"/>
                          </a:rPr>
                          <m:t>1</m:t>
                        </m:r>
                      </m:sub>
                    </m:sSub>
                    <m:r>
                      <a:rPr lang="en-US" altLang="zh-CN" sz="2600" b="0" i="1">
                        <a:solidFill>
                          <a:schemeClr val="tx1"/>
                        </a:solidFill>
                        <a:latin typeface="Cambria Math"/>
                        <a:ea typeface="+mn-ea"/>
                      </a:rPr>
                      <m:t>−</m:t>
                    </m:r>
                    <m:sSub>
                      <m:sSubPr>
                        <m:ctrlPr>
                          <a:rPr lang="zh-CN" altLang="zh-CN" sz="2600" i="1">
                            <a:solidFill>
                              <a:schemeClr val="tx1"/>
                            </a:solidFill>
                            <a:latin typeface="Cambria Math"/>
                            <a:ea typeface="+mn-ea"/>
                          </a:rPr>
                        </m:ctrlPr>
                      </m:sSubPr>
                      <m:e>
                        <m:r>
                          <a:rPr lang="en-US" altLang="zh-CN" sz="2600" b="0" i="1">
                            <a:solidFill>
                              <a:schemeClr val="tx1"/>
                            </a:solidFill>
                            <a:latin typeface="Cambria Math"/>
                            <a:ea typeface="+mn-ea"/>
                          </a:rPr>
                          <m:t>𝑢</m:t>
                        </m:r>
                      </m:e>
                      <m:sub>
                        <m:r>
                          <a:rPr lang="en-US" altLang="zh-CN" sz="2600" b="0" i="1">
                            <a:solidFill>
                              <a:schemeClr val="tx1"/>
                            </a:solidFill>
                            <a:latin typeface="Cambria Math"/>
                            <a:ea typeface="+mn-ea"/>
                          </a:rPr>
                          <m:t>2</m:t>
                        </m:r>
                      </m:sub>
                    </m:sSub>
                    <m:r>
                      <a:rPr lang="zh-CN" altLang="zh-CN" sz="2600" b="0">
                        <a:solidFill>
                          <a:schemeClr val="tx1"/>
                        </a:solidFill>
                        <a:latin typeface="Cambria Math"/>
                        <a:ea typeface="+mn-ea"/>
                      </a:rPr>
                      <m:t>的</m:t>
                    </m:r>
                    <m:r>
                      <a:rPr lang="en-US" altLang="zh-CN" sz="2600" b="0" i="1">
                        <a:solidFill>
                          <a:schemeClr val="tx1"/>
                        </a:solidFill>
                        <a:latin typeface="Cambria Math"/>
                        <a:ea typeface="+mn-ea"/>
                      </a:rPr>
                      <m:t>95</m:t>
                    </m:r>
                    <m:r>
                      <a:rPr lang="en-US" altLang="zh-CN" sz="2600" b="0">
                        <a:solidFill>
                          <a:schemeClr val="tx1"/>
                        </a:solidFill>
                        <a:latin typeface="Cambria Math"/>
                        <a:ea typeface="+mn-ea"/>
                      </a:rPr>
                      <m:t>%</m:t>
                    </m:r>
                    <m:r>
                      <a:rPr lang="zh-CN" altLang="zh-CN" sz="2600" b="0">
                        <a:solidFill>
                          <a:schemeClr val="tx1"/>
                        </a:solidFill>
                        <a:latin typeface="Cambria Math"/>
                        <a:ea typeface="+mn-ea"/>
                      </a:rPr>
                      <m:t>的置信区间。</m:t>
                    </m:r>
                  </m:oMath>
                </a14:m>
                <a:endParaRPr lang="zh-CN" altLang="zh-CN" sz="2600" dirty="0">
                  <a:solidFill>
                    <a:schemeClr val="tx1"/>
                  </a:solidFill>
                  <a:latin typeface="+mn-ea"/>
                  <a:ea typeface="+mn-ea"/>
                </a:endParaRPr>
              </a:p>
              <a:p>
                <a:endParaRPr lang="zh-CN" altLang="en-US" sz="2400" dirty="0"/>
              </a:p>
            </p:txBody>
          </p:sp>
        </mc:Choice>
        <mc:Fallback xmlns="">
          <p:sp>
            <p:nvSpPr>
              <p:cNvPr id="15" name="标题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5589240"/>
                <a:ext cx="8388424" cy="792088"/>
              </a:xfrm>
              <a:prstGeom prst="rect">
                <a:avLst/>
              </a:prstGeom>
              <a:blipFill rotWithShape="1">
                <a:blip r:embed="rId4"/>
                <a:stretch>
                  <a:fillRect l="-1308" t="-146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98909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13" grpId="0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标题 1"/>
              <p:cNvSpPr>
                <a:spLocks noGrp="1"/>
              </p:cNvSpPr>
              <p:nvPr>
                <p:ph type="title"/>
              </p:nvPr>
            </p:nvSpPr>
            <p:spPr>
              <a:xfrm>
                <a:off x="179512" y="1484783"/>
                <a:ext cx="8964488" cy="4968552"/>
              </a:xfrm>
            </p:spPr>
            <p:txBody>
              <a:bodyPr>
                <a:normAutofit/>
              </a:bodyPr>
              <a:lstStyle/>
              <a:p>
                <a:pPr algn="l"/>
                <a:r>
                  <a:rPr lang="en-US" altLang="zh-CN" sz="2600" kern="1200" dirty="0" smtClean="0">
                    <a:solidFill>
                      <a:schemeClr val="tx1"/>
                    </a:solidFill>
                    <a:effectLst/>
                    <a:latin typeface="+mn-ea"/>
                    <a:ea typeface="+mn-ea"/>
                    <a:cs typeface="+mj-cs"/>
                  </a:rPr>
                  <a:t>  </a:t>
                </a:r>
                <a:r>
                  <a:rPr lang="zh-CN" altLang="zh-CN" sz="2600" kern="1200" dirty="0" smtClean="0">
                    <a:solidFill>
                      <a:schemeClr val="tx1"/>
                    </a:solidFill>
                    <a:effectLst/>
                    <a:latin typeface="+mn-ea"/>
                    <a:ea typeface="+mn-ea"/>
                    <a:cs typeface="+mj-cs"/>
                  </a:rPr>
                  <a:t>解：</a:t>
                </a:r>
                <a:r>
                  <a:rPr lang="zh-CN" altLang="zh-CN" sz="2600" kern="1200" dirty="0">
                    <a:solidFill>
                      <a:schemeClr val="tx1"/>
                    </a:solidFill>
                    <a:effectLst/>
                    <a:latin typeface="+mn-ea"/>
                    <a:ea typeface="+mn-ea"/>
                    <a:cs typeface="+mj-cs"/>
                  </a:rPr>
                  <a:t>因两个正态分布总体的方差</a:t>
                </a:r>
                <a:r>
                  <a:rPr lang="en-US" altLang="zh-CN" sz="2600" kern="1200" dirty="0">
                    <a:solidFill>
                      <a:schemeClr val="tx1"/>
                    </a:solidFill>
                    <a:effectLst/>
                    <a:latin typeface="+mn-ea"/>
                    <a:ea typeface="+mn-ea"/>
                    <a:cs typeface="+mj-cs"/>
                  </a:rPr>
                  <a:t> </a:t>
                </a:r>
                <a:r>
                  <a:rPr lang="zh-CN" altLang="zh-CN" sz="2600" kern="1200" dirty="0">
                    <a:solidFill>
                      <a:schemeClr val="tx1"/>
                    </a:solidFill>
                    <a:effectLst/>
                    <a:latin typeface="+mn-ea"/>
                    <a:ea typeface="+mn-ea"/>
                    <a:cs typeface="+mj-cs"/>
                  </a:rPr>
                  <a:t>已知</a:t>
                </a:r>
                <a:r>
                  <a:rPr lang="zh-CN" altLang="zh-CN" sz="2800" kern="1200" dirty="0" smtClean="0">
                    <a:solidFill>
                      <a:schemeClr val="tx1"/>
                    </a:solidFill>
                    <a:effectLst/>
                    <a:ea typeface="+mj-ea"/>
                    <a:cs typeface="+mj-cs"/>
                  </a:rPr>
                  <a:t>，</a:t>
                </a:r>
                <a:r>
                  <a:rPr lang="en-US" altLang="zh-CN" sz="2800" kern="1200" dirty="0" smtClean="0">
                    <a:solidFill>
                      <a:schemeClr val="tx1"/>
                    </a:solidFill>
                    <a:effectLst/>
                    <a:ea typeface="+mj-ea"/>
                    <a:cs typeface="+mj-cs"/>
                  </a:rPr>
                  <a:t/>
                </a:r>
                <a:br>
                  <a:rPr lang="en-US" altLang="zh-CN" sz="2800" kern="1200" dirty="0" smtClean="0">
                    <a:solidFill>
                      <a:schemeClr val="tx1"/>
                    </a:solidFill>
                    <a:effectLst/>
                    <a:ea typeface="+mj-ea"/>
                    <a:cs typeface="+mj-cs"/>
                  </a:rPr>
                </a:br>
                <a:r>
                  <a:rPr lang="en-US" altLang="zh-CN" sz="2800" kern="1200" dirty="0" smtClean="0">
                    <a:solidFill>
                      <a:schemeClr val="tx1"/>
                    </a:solidFill>
                    <a:effectLst/>
                    <a:ea typeface="+mj-ea"/>
                    <a:cs typeface="+mj-cs"/>
                  </a:rPr>
                  <a:t/>
                </a:r>
                <a:br>
                  <a:rPr lang="en-US" altLang="zh-CN" sz="2800" kern="1200" dirty="0" smtClean="0">
                    <a:solidFill>
                      <a:schemeClr val="tx1"/>
                    </a:solidFill>
                    <a:effectLst/>
                    <a:ea typeface="+mj-ea"/>
                    <a:cs typeface="+mj-cs"/>
                  </a:rPr>
                </a:br>
                <a:r>
                  <a:rPr lang="en-US" altLang="zh-CN" sz="2800" dirty="0">
                    <a:solidFill>
                      <a:schemeClr val="tx1"/>
                    </a:solidFill>
                  </a:rPr>
                  <a:t/>
                </a:r>
                <a:br>
                  <a:rPr lang="en-US" altLang="zh-CN" sz="2800" dirty="0">
                    <a:solidFill>
                      <a:schemeClr val="tx1"/>
                    </a:solidFill>
                  </a:rPr>
                </a:br>
                <a:r>
                  <a:rPr lang="en-US" altLang="zh-CN" sz="2800" dirty="0" smtClean="0">
                    <a:solidFill>
                      <a:schemeClr val="tx1"/>
                    </a:solidFill>
                  </a:rPr>
                  <a:t>      </a:t>
                </a:r>
                <a:r>
                  <a:rPr lang="zh-CN" altLang="zh-CN" sz="2600" kern="1200" dirty="0" smtClean="0">
                    <a:solidFill>
                      <a:schemeClr val="tx1"/>
                    </a:solidFill>
                    <a:effectLst/>
                    <a:latin typeface="+mn-ea"/>
                    <a:ea typeface="+mn-ea"/>
                    <a:cs typeface="+mj-cs"/>
                  </a:rPr>
                  <a:t>故有</a:t>
                </a:r>
                <a:r>
                  <a:rPr lang="en-US" altLang="zh-CN" sz="2800" kern="1200" dirty="0" smtClean="0">
                    <a:solidFill>
                      <a:schemeClr val="tx1"/>
                    </a:solidFill>
                    <a:effectLst/>
                    <a:ea typeface="+mj-ea"/>
                    <a:cs typeface="+mj-cs"/>
                  </a:rPr>
                  <a:t>                                                                          </a:t>
                </a:r>
                <a:r>
                  <a:rPr lang="zh-CN" altLang="zh-CN" sz="2800" dirty="0" smtClean="0">
                    <a:solidFill>
                      <a:schemeClr val="tx1"/>
                    </a:solidFill>
                  </a:rPr>
                  <a:t>。</a:t>
                </a:r>
                <a:r>
                  <a:rPr lang="en-US" altLang="zh-CN" sz="2800" kern="1200" dirty="0" smtClean="0">
                    <a:solidFill>
                      <a:schemeClr val="tx1"/>
                    </a:solidFill>
                    <a:effectLst/>
                    <a:ea typeface="+mj-ea"/>
                    <a:cs typeface="+mj-cs"/>
                  </a:rPr>
                  <a:t/>
                </a:r>
                <a:br>
                  <a:rPr lang="en-US" altLang="zh-CN" sz="2800" kern="1200" dirty="0" smtClean="0">
                    <a:solidFill>
                      <a:schemeClr val="tx1"/>
                    </a:solidFill>
                    <a:effectLst/>
                    <a:ea typeface="+mj-ea"/>
                    <a:cs typeface="+mj-cs"/>
                  </a:rPr>
                </a:br>
                <a:r>
                  <a:rPr lang="en-US" altLang="zh-CN" sz="2800" dirty="0">
                    <a:solidFill>
                      <a:schemeClr val="tx1"/>
                    </a:solidFill>
                  </a:rPr>
                  <a:t/>
                </a:r>
                <a:br>
                  <a:rPr lang="en-US" altLang="zh-CN" sz="2800" dirty="0">
                    <a:solidFill>
                      <a:schemeClr val="tx1"/>
                    </a:solidFill>
                  </a:rPr>
                </a:br>
                <a:r>
                  <a:rPr lang="en-US" altLang="zh-CN" sz="2800" kern="1200" dirty="0" smtClean="0">
                    <a:solidFill>
                      <a:schemeClr val="tx1"/>
                    </a:solidFill>
                    <a:effectLst/>
                    <a:ea typeface="+mj-ea"/>
                    <a:cs typeface="+mj-cs"/>
                  </a:rPr>
                  <a:t/>
                </a:r>
                <a:br>
                  <a:rPr lang="en-US" altLang="zh-CN" sz="2800" kern="1200" dirty="0" smtClean="0">
                    <a:solidFill>
                      <a:schemeClr val="tx1"/>
                    </a:solidFill>
                    <a:effectLst/>
                    <a:ea typeface="+mj-ea"/>
                    <a:cs typeface="+mj-cs"/>
                  </a:rPr>
                </a:br>
                <a:r>
                  <a:rPr lang="zh-CN" altLang="zh-CN" sz="2600" kern="1200" dirty="0" smtClean="0">
                    <a:solidFill>
                      <a:schemeClr val="tx1"/>
                    </a:solidFill>
                    <a:effectLst/>
                    <a:latin typeface="+mn-ea"/>
                    <a:ea typeface="+mn-ea"/>
                    <a:cs typeface="+mj-cs"/>
                  </a:rPr>
                  <a:t>又</a:t>
                </a:r>
                <a:r>
                  <a:rPr lang="zh-CN" altLang="zh-CN" sz="2600" kern="1200" dirty="0">
                    <a:solidFill>
                      <a:schemeClr val="tx1"/>
                    </a:solidFill>
                    <a:effectLst/>
                    <a:latin typeface="+mn-ea"/>
                    <a:ea typeface="+mn-ea"/>
                    <a:cs typeface="+mj-cs"/>
                  </a:rPr>
                  <a:t>因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sz="2600" i="1" kern="1200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ea typeface="+mn-ea"/>
                            <a:cs typeface="+mj-cs"/>
                          </a:rPr>
                        </m:ctrlPr>
                      </m:sSubSupPr>
                      <m:e>
                        <m:r>
                          <a:rPr lang="en-US" altLang="zh-CN" sz="2600" i="1" kern="1200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ea typeface="+mn-ea"/>
                            <a:cs typeface="+mj-cs"/>
                          </a:rPr>
                          <m:t>𝜎</m:t>
                        </m:r>
                      </m:e>
                      <m:sub>
                        <m:r>
                          <a:rPr lang="en-US" altLang="zh-CN" sz="2600" i="1" kern="1200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ea typeface="+mn-ea"/>
                            <a:cs typeface="+mj-cs"/>
                          </a:rPr>
                          <m:t>1</m:t>
                        </m:r>
                      </m:sub>
                      <m:sup>
                        <m:r>
                          <a:rPr lang="en-US" altLang="zh-CN" sz="2600" i="1" kern="1200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ea typeface="+mn-ea"/>
                            <a:cs typeface="+mj-cs"/>
                          </a:rPr>
                          <m:t>2</m:t>
                        </m:r>
                      </m:sup>
                    </m:sSubSup>
                    <m:r>
                      <a:rPr lang="en-US" altLang="zh-CN" sz="2600" i="1" kern="1200">
                        <a:solidFill>
                          <a:schemeClr val="tx1"/>
                        </a:solidFill>
                        <a:effectLst/>
                        <a:latin typeface="Cambria Math"/>
                        <a:ea typeface="+mn-ea"/>
                        <a:cs typeface="+mj-cs"/>
                      </a:rPr>
                      <m:t>=</m:t>
                    </m:r>
                    <m:sSubSup>
                      <m:sSubSupPr>
                        <m:ctrlPr>
                          <a:rPr lang="zh-CN" altLang="zh-CN" sz="2600" i="1" kern="1200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ea typeface="+mn-ea"/>
                            <a:cs typeface="+mj-cs"/>
                          </a:rPr>
                        </m:ctrlPr>
                      </m:sSubSupPr>
                      <m:e>
                        <m:r>
                          <a:rPr lang="en-US" altLang="zh-CN" sz="2600" i="1" kern="1200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ea typeface="+mn-ea"/>
                            <a:cs typeface="+mj-cs"/>
                          </a:rPr>
                          <m:t>𝜎</m:t>
                        </m:r>
                      </m:e>
                      <m:sub>
                        <m:r>
                          <a:rPr lang="en-US" altLang="zh-CN" sz="2600" i="1" kern="1200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ea typeface="+mn-ea"/>
                            <a:cs typeface="+mj-cs"/>
                          </a:rPr>
                          <m:t>2</m:t>
                        </m:r>
                      </m:sub>
                      <m:sup>
                        <m:r>
                          <a:rPr lang="en-US" altLang="zh-CN" sz="2600" i="1" kern="1200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ea typeface="+mn-ea"/>
                            <a:cs typeface="+mj-cs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2600" kern="1200" dirty="0">
                    <a:solidFill>
                      <a:schemeClr val="tx1"/>
                    </a:solidFill>
                    <a:effectLst/>
                    <a:latin typeface="+mn-ea"/>
                    <a:ea typeface="+mn-ea"/>
                    <a:cs typeface="+mj-cs"/>
                  </a:rPr>
                  <a:t>=100</a:t>
                </a:r>
                <a:r>
                  <a:rPr lang="zh-CN" altLang="zh-CN" sz="2600" kern="1200" dirty="0">
                    <a:solidFill>
                      <a:schemeClr val="tx1"/>
                    </a:solidFill>
                    <a:effectLst/>
                    <a:latin typeface="+mn-ea"/>
                    <a:ea typeface="+mn-ea"/>
                    <a:cs typeface="+mj-cs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600" i="1" kern="1200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ea typeface="+mn-ea"/>
                            <a:cs typeface="+mj-cs"/>
                          </a:rPr>
                        </m:ctrlPr>
                      </m:sSubPr>
                      <m:e>
                        <m:r>
                          <a:rPr lang="en-US" altLang="zh-CN" sz="2600" i="1" kern="1200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ea typeface="+mn-ea"/>
                            <a:cs typeface="+mj-cs"/>
                          </a:rPr>
                          <m:t>𝑛</m:t>
                        </m:r>
                      </m:e>
                      <m:sub>
                        <m:r>
                          <a:rPr lang="en-US" altLang="zh-CN" sz="2600" i="1" kern="1200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ea typeface="+mn-ea"/>
                            <a:cs typeface="+mj-cs"/>
                          </a:rPr>
                          <m:t>1</m:t>
                        </m:r>
                      </m:sub>
                    </m:sSub>
                    <m:r>
                      <a:rPr lang="en-US" altLang="zh-CN" sz="2600" i="1" kern="1200">
                        <a:solidFill>
                          <a:schemeClr val="tx1"/>
                        </a:solidFill>
                        <a:effectLst/>
                        <a:latin typeface="Cambria Math"/>
                        <a:ea typeface="+mn-ea"/>
                        <a:cs typeface="+mj-cs"/>
                      </a:rPr>
                      <m:t>=25,</m:t>
                    </m:r>
                    <m:sSub>
                      <m:sSubPr>
                        <m:ctrlPr>
                          <a:rPr lang="zh-CN" altLang="zh-CN" sz="2600" i="1" kern="1200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ea typeface="+mn-ea"/>
                            <a:cs typeface="+mj-cs"/>
                          </a:rPr>
                        </m:ctrlPr>
                      </m:sSubPr>
                      <m:e>
                        <m:r>
                          <a:rPr lang="en-US" altLang="zh-CN" sz="2600" i="1" kern="1200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ea typeface="+mn-ea"/>
                            <a:cs typeface="+mj-cs"/>
                          </a:rPr>
                          <m:t>𝑛</m:t>
                        </m:r>
                      </m:e>
                      <m:sub>
                        <m:r>
                          <a:rPr lang="en-US" altLang="zh-CN" sz="2600" i="1" kern="1200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ea typeface="+mn-ea"/>
                            <a:cs typeface="+mj-cs"/>
                          </a:rPr>
                          <m:t>2</m:t>
                        </m:r>
                      </m:sub>
                    </m:sSub>
                    <m:r>
                      <a:rPr lang="en-US" altLang="zh-CN" sz="2600" kern="1200">
                        <a:solidFill>
                          <a:schemeClr val="tx1"/>
                        </a:solidFill>
                        <a:effectLst/>
                        <a:latin typeface="Cambria Math"/>
                        <a:ea typeface="+mn-ea"/>
                        <a:cs typeface="+mj-cs"/>
                      </a:rPr>
                      <m:t>=15</m:t>
                    </m:r>
                    <m:r>
                      <a:rPr lang="zh-CN" altLang="zh-CN" sz="2600" kern="1200">
                        <a:solidFill>
                          <a:schemeClr val="tx1"/>
                        </a:solidFill>
                        <a:effectLst/>
                        <a:latin typeface="Cambria Math"/>
                        <a:ea typeface="+mn-ea"/>
                        <a:cs typeface="+mj-cs"/>
                      </a:rPr>
                      <m:t>，</m:t>
                    </m:r>
                    <m:acc>
                      <m:accPr>
                        <m:chr m:val="̅"/>
                        <m:ctrlPr>
                          <a:rPr lang="zh-CN" altLang="zh-CN" sz="2600" i="1" kern="1200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ea typeface="+mn-ea"/>
                            <a:cs typeface="+mj-cs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zh-CN" altLang="zh-CN" sz="2600" i="1" kern="1200">
                                <a:solidFill>
                                  <a:schemeClr val="tx1"/>
                                </a:solidFill>
                                <a:effectLst/>
                                <a:latin typeface="Cambria Math"/>
                                <a:ea typeface="+mn-ea"/>
                                <a:cs typeface="+mj-cs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600" kern="1200">
                                <a:solidFill>
                                  <a:schemeClr val="tx1"/>
                                </a:solidFill>
                                <a:effectLst/>
                                <a:latin typeface="Cambria Math"/>
                                <a:ea typeface="+mn-ea"/>
                                <a:cs typeface="+mj-cs"/>
                              </a:rPr>
                              <m:t>x</m:t>
                            </m:r>
                          </m:e>
                          <m:sub>
                            <m:r>
                              <a:rPr lang="en-US" altLang="zh-CN" sz="2600" i="1" kern="1200">
                                <a:solidFill>
                                  <a:schemeClr val="tx1"/>
                                </a:solidFill>
                                <a:effectLst/>
                                <a:latin typeface="Cambria Math"/>
                                <a:ea typeface="+mn-ea"/>
                                <a:cs typeface="+mj-cs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2600" kern="1200">
                        <a:solidFill>
                          <a:schemeClr val="tx1"/>
                        </a:solidFill>
                        <a:effectLst/>
                        <a:latin typeface="Cambria Math"/>
                        <a:ea typeface="+mn-ea"/>
                        <a:cs typeface="+mj-cs"/>
                      </a:rPr>
                      <m:t> =63.2,</m:t>
                    </m:r>
                    <m:acc>
                      <m:accPr>
                        <m:chr m:val="̅"/>
                        <m:ctrlPr>
                          <a:rPr lang="zh-CN" altLang="zh-CN" sz="2600" i="1" kern="1200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ea typeface="+mn-ea"/>
                            <a:cs typeface="+mj-cs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zh-CN" altLang="zh-CN" sz="2600" i="1" kern="1200">
                                <a:solidFill>
                                  <a:schemeClr val="tx1"/>
                                </a:solidFill>
                                <a:effectLst/>
                                <a:latin typeface="Cambria Math"/>
                                <a:ea typeface="+mn-ea"/>
                                <a:cs typeface="+mj-cs"/>
                              </a:rPr>
                            </m:ctrlPr>
                          </m:sSubPr>
                          <m:e>
                            <m:r>
                              <a:rPr lang="en-US" altLang="zh-CN" sz="2600" i="1" kern="1200">
                                <a:solidFill>
                                  <a:schemeClr val="tx1"/>
                                </a:solidFill>
                                <a:effectLst/>
                                <a:latin typeface="Cambria Math"/>
                                <a:ea typeface="+mn-ea"/>
                                <a:cs typeface="+mj-cs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2600" i="1" kern="1200">
                                <a:solidFill>
                                  <a:schemeClr val="tx1"/>
                                </a:solidFill>
                                <a:effectLst/>
                                <a:latin typeface="Cambria Math"/>
                                <a:ea typeface="+mn-ea"/>
                                <a:cs typeface="+mj-cs"/>
                              </a:rPr>
                              <m:t>2</m:t>
                            </m:r>
                          </m:sub>
                        </m:sSub>
                      </m:e>
                    </m:acc>
                    <m:r>
                      <a:rPr lang="en-US" altLang="zh-CN" sz="2600" kern="1200">
                        <a:solidFill>
                          <a:schemeClr val="tx1"/>
                        </a:solidFill>
                        <a:effectLst/>
                        <a:latin typeface="Cambria Math"/>
                        <a:ea typeface="+mn-ea"/>
                        <a:cs typeface="+mj-cs"/>
                      </a:rPr>
                      <m:t>=53.2</m:t>
                    </m:r>
                  </m:oMath>
                </a14:m>
                <a:r>
                  <a:rPr lang="en-US" altLang="zh-CN" sz="2600" kern="1200" dirty="0">
                    <a:solidFill>
                      <a:schemeClr val="tx1"/>
                    </a:solidFill>
                    <a:effectLst/>
                    <a:latin typeface="+mn-ea"/>
                    <a:ea typeface="+mn-ea"/>
                    <a:cs typeface="+mj-cs"/>
                  </a:rPr>
                  <a:t>,</a:t>
                </a:r>
                <a:r>
                  <a:rPr lang="zh-CN" altLang="zh-CN" sz="2600" kern="1200" dirty="0">
                    <a:solidFill>
                      <a:schemeClr val="tx1"/>
                    </a:solidFill>
                    <a:effectLst/>
                    <a:latin typeface="+mn-ea"/>
                    <a:ea typeface="+mn-ea"/>
                    <a:cs typeface="+mj-cs"/>
                  </a:rPr>
                  <a:t>所以</a:t>
                </a:r>
                <a:r>
                  <a:rPr lang="en-US" altLang="zh-CN" sz="2600" kern="1200" dirty="0">
                    <a:solidFill>
                      <a:schemeClr val="tx1"/>
                    </a:solidFill>
                    <a:effectLst/>
                    <a:latin typeface="+mn-ea"/>
                    <a:ea typeface="+mn-ea"/>
                    <a:cs typeface="+mj-cs"/>
                  </a:rPr>
                  <a:t> =10</a:t>
                </a:r>
                <a:r>
                  <a:rPr lang="zh-CN" altLang="zh-CN" sz="2600" kern="1200" dirty="0">
                    <a:solidFill>
                      <a:schemeClr val="tx1"/>
                    </a:solidFill>
                    <a:effectLst/>
                    <a:latin typeface="+mn-ea"/>
                    <a:ea typeface="+mn-ea"/>
                    <a:cs typeface="+mj-cs"/>
                  </a:rPr>
                  <a:t>，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sz="2600" i="1" kern="1200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ea typeface="+mn-ea"/>
                            <a:cs typeface="+mj-cs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zh-CN" altLang="zh-CN" sz="2600" i="1" kern="1200">
                                <a:solidFill>
                                  <a:schemeClr val="tx1"/>
                                </a:solidFill>
                                <a:effectLst/>
                                <a:latin typeface="Cambria Math"/>
                                <a:ea typeface="+mn-ea"/>
                                <a:cs typeface="+mj-cs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zh-CN" altLang="zh-CN" sz="2600" i="1" kern="120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j-cs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2600" i="1" kern="120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j-cs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en-US" altLang="zh-CN" sz="2600" i="1" kern="120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j-cs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en-US" altLang="zh-CN" sz="2600" i="1" kern="120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j-cs"/>
                                  </a:rPr>
                                  <m:t>2</m:t>
                                </m:r>
                              </m:sup>
                            </m:sSubSup>
                          </m:num>
                          <m:den>
                            <m:sSub>
                              <m:sSubPr>
                                <m:ctrlPr>
                                  <a:rPr lang="zh-CN" altLang="zh-CN" sz="2600" i="1" kern="120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j-cs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600" i="1" kern="120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j-cs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en-US" altLang="zh-CN" sz="2600" i="1" kern="120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j-cs"/>
                                  </a:rPr>
                                  <m:t>1</m:t>
                                </m:r>
                              </m:sub>
                            </m:sSub>
                          </m:den>
                        </m:f>
                        <m:r>
                          <a:rPr lang="en-US" altLang="zh-CN" sz="2600" i="1" kern="1200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ea typeface="+mn-ea"/>
                            <a:cs typeface="+mj-cs"/>
                          </a:rPr>
                          <m:t>+</m:t>
                        </m:r>
                        <m:f>
                          <m:fPr>
                            <m:ctrlPr>
                              <a:rPr lang="zh-CN" altLang="zh-CN" sz="2600" i="1" kern="1200">
                                <a:solidFill>
                                  <a:schemeClr val="tx1"/>
                                </a:solidFill>
                                <a:effectLst/>
                                <a:latin typeface="Cambria Math"/>
                                <a:ea typeface="+mn-ea"/>
                                <a:cs typeface="+mj-cs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zh-CN" altLang="zh-CN" sz="2600" i="1" kern="120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j-cs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2600" i="1" kern="120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j-cs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en-US" altLang="zh-CN" sz="2600" i="1" kern="120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j-cs"/>
                                  </a:rPr>
                                  <m:t>2</m:t>
                                </m:r>
                              </m:sub>
                              <m:sup>
                                <m:r>
                                  <a:rPr lang="en-US" altLang="zh-CN" sz="2600" i="1" kern="120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j-cs"/>
                                  </a:rPr>
                                  <m:t>2</m:t>
                                </m:r>
                              </m:sup>
                            </m:sSubSup>
                          </m:num>
                          <m:den>
                            <m:sSub>
                              <m:sSubPr>
                                <m:ctrlPr>
                                  <a:rPr lang="zh-CN" altLang="zh-CN" sz="2600" i="1" kern="120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j-cs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600" i="1" kern="120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j-cs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en-US" altLang="zh-CN" sz="2600" i="1" kern="120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j-cs"/>
                                  </a:rPr>
                                  <m:t>2</m:t>
                                </m:r>
                              </m:sub>
                            </m:sSub>
                          </m:den>
                        </m:f>
                      </m:e>
                    </m:rad>
                    <m:r>
                      <a:rPr lang="en-US" altLang="zh-CN" sz="2600" kern="1200">
                        <a:solidFill>
                          <a:schemeClr val="tx1"/>
                        </a:solidFill>
                        <a:effectLst/>
                        <a:latin typeface="Cambria Math"/>
                        <a:ea typeface="+mn-ea"/>
                        <a:cs typeface="+mj-cs"/>
                      </a:rPr>
                      <m:t>=</m:t>
                    </m:r>
                    <m:rad>
                      <m:radPr>
                        <m:degHide m:val="on"/>
                        <m:ctrlPr>
                          <a:rPr lang="zh-CN" altLang="zh-CN" sz="2600" i="1" kern="1200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ea typeface="+mn-ea"/>
                            <a:cs typeface="+mj-cs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zh-CN" altLang="zh-CN" sz="2600" i="1" kern="1200">
                                <a:solidFill>
                                  <a:schemeClr val="tx1"/>
                                </a:solidFill>
                                <a:effectLst/>
                                <a:latin typeface="Cambria Math"/>
                                <a:ea typeface="+mn-ea"/>
                                <a:cs typeface="+mj-cs"/>
                              </a:rPr>
                            </m:ctrlPr>
                          </m:fPr>
                          <m:num>
                            <m:r>
                              <a:rPr lang="en-US" altLang="zh-CN" sz="2600" i="1" kern="1200">
                                <a:solidFill>
                                  <a:schemeClr val="tx1"/>
                                </a:solidFill>
                                <a:effectLst/>
                                <a:latin typeface="Cambria Math"/>
                                <a:ea typeface="+mn-ea"/>
                                <a:cs typeface="+mj-cs"/>
                              </a:rPr>
                              <m:t>100</m:t>
                            </m:r>
                          </m:num>
                          <m:den>
                            <m:r>
                              <a:rPr lang="en-US" altLang="zh-CN" sz="2600" i="1" kern="1200">
                                <a:solidFill>
                                  <a:schemeClr val="tx1"/>
                                </a:solidFill>
                                <a:effectLst/>
                                <a:latin typeface="Cambria Math"/>
                                <a:ea typeface="+mn-ea"/>
                                <a:cs typeface="+mj-cs"/>
                              </a:rPr>
                              <m:t>25</m:t>
                            </m:r>
                          </m:den>
                        </m:f>
                        <m:r>
                          <a:rPr lang="en-US" altLang="zh-CN" sz="2600" i="1" kern="1200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ea typeface="+mn-ea"/>
                            <a:cs typeface="+mj-cs"/>
                          </a:rPr>
                          <m:t>+</m:t>
                        </m:r>
                        <m:f>
                          <m:fPr>
                            <m:ctrlPr>
                              <a:rPr lang="zh-CN" altLang="zh-CN" sz="2600" i="1" kern="1200">
                                <a:solidFill>
                                  <a:schemeClr val="tx1"/>
                                </a:solidFill>
                                <a:effectLst/>
                                <a:latin typeface="Cambria Math"/>
                                <a:ea typeface="+mn-ea"/>
                                <a:cs typeface="+mj-cs"/>
                              </a:rPr>
                            </m:ctrlPr>
                          </m:fPr>
                          <m:num>
                            <m:r>
                              <a:rPr lang="en-US" altLang="zh-CN" sz="2600" i="1" kern="1200">
                                <a:solidFill>
                                  <a:schemeClr val="tx1"/>
                                </a:solidFill>
                                <a:effectLst/>
                                <a:latin typeface="Cambria Math"/>
                                <a:ea typeface="+mn-ea"/>
                                <a:cs typeface="+mj-cs"/>
                              </a:rPr>
                              <m:t>100</m:t>
                            </m:r>
                          </m:num>
                          <m:den>
                            <m:r>
                              <a:rPr lang="en-US" altLang="zh-CN" sz="2600" i="1" kern="1200">
                                <a:solidFill>
                                  <a:schemeClr val="tx1"/>
                                </a:solidFill>
                                <a:effectLst/>
                                <a:latin typeface="Cambria Math"/>
                                <a:ea typeface="+mn-ea"/>
                                <a:cs typeface="+mj-cs"/>
                              </a:rPr>
                              <m:t>15</m:t>
                            </m:r>
                          </m:den>
                        </m:f>
                      </m:e>
                    </m:rad>
                    <m:r>
                      <a:rPr lang="en-US" altLang="zh-CN" sz="2600" i="1" kern="1200">
                        <a:solidFill>
                          <a:schemeClr val="tx1"/>
                        </a:solidFill>
                        <a:effectLst/>
                        <a:latin typeface="Cambria Math"/>
                        <a:ea typeface="+mn-ea"/>
                        <a:cs typeface="+mj-cs"/>
                      </a:rPr>
                      <m:t>=3.</m:t>
                    </m:r>
                    <m:r>
                      <a:rPr lang="en-US" altLang="zh-CN" sz="2600" i="1" kern="120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+mn-ea"/>
                        <a:cs typeface="+mj-cs"/>
                      </a:rPr>
                      <m:t>27</m:t>
                    </m:r>
                  </m:oMath>
                </a14:m>
                <a:endParaRPr lang="zh-CN" altLang="zh-CN" sz="2600" kern="1200" dirty="0">
                  <a:solidFill>
                    <a:schemeClr val="tx1"/>
                  </a:solidFill>
                  <a:effectLst/>
                  <a:latin typeface="+mn-ea"/>
                  <a:ea typeface="+mn-ea"/>
                  <a:cs typeface="+mj-cs"/>
                </a:endParaRPr>
              </a:p>
              <a:p>
                <a:endParaRPr lang="zh-CN" altLang="en-US" sz="2400" dirty="0"/>
              </a:p>
            </p:txBody>
          </p:sp>
        </mc:Choice>
        <mc:Fallback xmlns="">
          <p:sp>
            <p:nvSpPr>
              <p:cNvPr id="2" name="标题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79512" y="1484783"/>
                <a:ext cx="8964488" cy="4968552"/>
              </a:xfrm>
              <a:blipFill rotWithShape="1">
                <a:blip r:embed="rId3"/>
                <a:stretch>
                  <a:fillRect l="-115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1876878"/>
              </p:ext>
            </p:extLst>
          </p:nvPr>
        </p:nvGraphicFramePr>
        <p:xfrm>
          <a:off x="6084168" y="1844824"/>
          <a:ext cx="1269141" cy="5760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6" name="公式" r:id="rId4" imgW="444307" imgH="228501" progId="Equation.3">
                  <p:embed/>
                </p:oleObj>
              </mc:Choice>
              <mc:Fallback>
                <p:oleObj name="公式" r:id="rId4" imgW="444307" imgH="228501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84168" y="1844824"/>
                        <a:ext cx="1269141" cy="57606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0248211"/>
              </p:ext>
            </p:extLst>
          </p:nvPr>
        </p:nvGraphicFramePr>
        <p:xfrm>
          <a:off x="1691680" y="2780928"/>
          <a:ext cx="5328591" cy="10566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7" name="公式" r:id="rId6" imgW="1917700" imgH="431800" progId="Equation.3">
                  <p:embed/>
                </p:oleObj>
              </mc:Choice>
              <mc:Fallback>
                <p:oleObj name="公式" r:id="rId6" imgW="1917700" imgH="431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1680" y="2780928"/>
                        <a:ext cx="5328591" cy="105669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AutoShape 4"/>
          <p:cNvSpPr txBox="1">
            <a:spLocks noChangeArrowheads="1"/>
          </p:cNvSpPr>
          <p:nvPr/>
        </p:nvSpPr>
        <p:spPr bwMode="auto">
          <a:xfrm>
            <a:off x="539552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none" lIns="0" tIns="46800" rIns="0" bIns="4680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§7.1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两总体均值之差的推断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7092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179512" y="2996952"/>
                <a:ext cx="9143999" cy="403244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altLang="zh-CN" sz="2600" dirty="0" smtClean="0">
                    <a:solidFill>
                      <a:schemeClr val="tx1"/>
                    </a:solidFill>
                    <a:latin typeface="+mn-ea"/>
                  </a:rPr>
                  <a:t>     </a:t>
                </a:r>
                <a:r>
                  <a:rPr lang="zh-CN" altLang="zh-CN" sz="2600" dirty="0" smtClean="0">
                    <a:solidFill>
                      <a:schemeClr val="tx1"/>
                    </a:solidFill>
                    <a:latin typeface="+mn-ea"/>
                  </a:rPr>
                  <a:t>因此</a:t>
                </a:r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</a:rPr>
                  <a:t>可以</a:t>
                </a:r>
                <a:r>
                  <a:rPr lang="zh-CN" altLang="zh-CN" sz="2600" dirty="0" smtClean="0">
                    <a:solidFill>
                      <a:schemeClr val="tx1"/>
                    </a:solidFill>
                    <a:latin typeface="+mn-ea"/>
                  </a:rPr>
                  <a:t>得到</a:t>
                </a:r>
                <a:r>
                  <a:rPr lang="en-US" altLang="zh-CN" sz="2600" dirty="0" smtClean="0">
                    <a:solidFill>
                      <a:schemeClr val="tx1"/>
                    </a:solidFill>
                    <a:latin typeface="+mn-ea"/>
                  </a:rPr>
                  <a:t>                  </a:t>
                </a:r>
                <a:r>
                  <a:rPr lang="zh-CN" altLang="zh-CN" sz="2600" dirty="0" smtClean="0">
                    <a:solidFill>
                      <a:schemeClr val="tx1"/>
                    </a:solidFill>
                    <a:latin typeface="+mn-ea"/>
                  </a:rPr>
                  <a:t>的</a:t>
                </a:r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</a:rPr>
                  <a:t>一个置信水平为</a:t>
                </a:r>
                <a:r>
                  <a:rPr lang="en-US" altLang="zh-CN" sz="2600" dirty="0">
                    <a:solidFill>
                      <a:schemeClr val="tx1"/>
                    </a:solidFill>
                    <a:latin typeface="+mn-ea"/>
                  </a:rPr>
                  <a:t>95%</a:t>
                </a:r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</a:rPr>
                  <a:t>的</a:t>
                </a:r>
                <a:r>
                  <a:rPr lang="zh-CN" altLang="zh-CN" sz="2600" dirty="0" smtClean="0">
                    <a:solidFill>
                      <a:schemeClr val="tx1"/>
                    </a:solidFill>
                    <a:latin typeface="+mn-ea"/>
                  </a:rPr>
                  <a:t>置信区</a:t>
                </a:r>
                <a:endParaRPr lang="en-US" altLang="zh-CN" sz="2600" dirty="0">
                  <a:solidFill>
                    <a:schemeClr val="tx1"/>
                  </a:solidFill>
                  <a:latin typeface="+mn-ea"/>
                </a:endParaRPr>
              </a:p>
              <a:p>
                <a:pPr marL="0" indent="0">
                  <a:buNone/>
                </a:pPr>
                <a:r>
                  <a:rPr lang="zh-CN" altLang="zh-CN" sz="2600" dirty="0" smtClean="0">
                    <a:solidFill>
                      <a:schemeClr val="tx1"/>
                    </a:solidFill>
                    <a:latin typeface="+mn-ea"/>
                  </a:rPr>
                  <a:t>间</a:t>
                </a:r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</a:rPr>
                  <a:t>为</a:t>
                </a:r>
                <a:r>
                  <a:rPr lang="zh-CN" altLang="zh-CN" sz="2600" dirty="0" smtClean="0">
                    <a:solidFill>
                      <a:schemeClr val="tx1"/>
                    </a:solidFill>
                    <a:latin typeface="+mn-ea"/>
                  </a:rPr>
                  <a:t>：</a:t>
                </a:r>
                <a:endParaRPr lang="en-US" altLang="zh-CN" sz="2600" dirty="0" smtClean="0">
                  <a:solidFill>
                    <a:schemeClr val="tx1"/>
                  </a:solidFill>
                  <a:latin typeface="+mn-ea"/>
                </a:endParaRPr>
              </a:p>
              <a:p>
                <a:pPr marL="0" indent="0">
                  <a:buNone/>
                </a:pPr>
                <a:r>
                  <a:rPr lang="en-US" altLang="zh-CN" sz="2600" dirty="0">
                    <a:solidFill>
                      <a:schemeClr val="tx1"/>
                    </a:solidFill>
                    <a:latin typeface="+mn-ea"/>
                  </a:rPr>
                  <a:t> </a:t>
                </a:r>
                <a:r>
                  <a:rPr lang="en-US" altLang="zh-CN" sz="2600" dirty="0" smtClean="0">
                    <a:solidFill>
                      <a:schemeClr val="tx1"/>
                    </a:solidFill>
                    <a:latin typeface="+mn-ea"/>
                  </a:rPr>
                  <a:t>                               </a:t>
                </a:r>
              </a:p>
              <a:p>
                <a:pPr marL="0" indent="0">
                  <a:buNone/>
                </a:pPr>
                <a:r>
                  <a:rPr lang="en-US" altLang="zh-CN" sz="2600" dirty="0">
                    <a:solidFill>
                      <a:schemeClr val="tx1"/>
                    </a:solidFill>
                    <a:latin typeface="+mn-ea"/>
                  </a:rPr>
                  <a:t> </a:t>
                </a:r>
                <a:r>
                  <a:rPr lang="en-US" altLang="zh-CN" sz="2600" dirty="0" smtClean="0">
                    <a:solidFill>
                      <a:schemeClr val="tx1"/>
                    </a:solidFill>
                    <a:latin typeface="+mn-ea"/>
                  </a:rPr>
                  <a:t>                                                         =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zh-CN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zh-CN" sz="2600">
                            <a:solidFill>
                              <a:schemeClr val="tx1"/>
                            </a:solidFill>
                            <a:latin typeface="Cambria Math"/>
                          </a:rPr>
                          <m:t>10±1.96×3.27</m:t>
                        </m:r>
                      </m:e>
                    </m:d>
                  </m:oMath>
                </a14:m>
                <a:endParaRPr lang="en-US" altLang="zh-CN" sz="2600" dirty="0" smtClean="0">
                  <a:solidFill>
                    <a:schemeClr val="tx1"/>
                  </a:solidFill>
                  <a:latin typeface="+mn-ea"/>
                </a:endParaRPr>
              </a:p>
              <a:p>
                <a:pPr marL="0" indent="0">
                  <a:buNone/>
                </a:pPr>
                <a:r>
                  <a:rPr lang="en-US" altLang="zh-CN" sz="2600" dirty="0">
                    <a:solidFill>
                      <a:schemeClr val="tx1"/>
                    </a:solidFill>
                    <a:latin typeface="+mn-ea"/>
                  </a:rPr>
                  <a:t> </a:t>
                </a:r>
                <a:r>
                  <a:rPr lang="en-US" altLang="zh-CN" sz="2600" dirty="0" smtClean="0">
                    <a:solidFill>
                      <a:schemeClr val="tx1"/>
                    </a:solidFill>
                    <a:latin typeface="+mn-ea"/>
                  </a:rPr>
                  <a:t>                         </a:t>
                </a:r>
              </a:p>
              <a:p>
                <a:pPr marL="0" indent="0">
                  <a:buNone/>
                </a:pPr>
                <a:r>
                  <a:rPr lang="en-US" altLang="zh-CN" sz="2600" dirty="0">
                    <a:solidFill>
                      <a:schemeClr val="tx1"/>
                    </a:solidFill>
                    <a:latin typeface="+mn-ea"/>
                  </a:rPr>
                  <a:t> </a:t>
                </a:r>
                <a:r>
                  <a:rPr lang="en-US" altLang="zh-CN" sz="2600" dirty="0" smtClean="0">
                    <a:solidFill>
                      <a:schemeClr val="tx1"/>
                    </a:solidFill>
                    <a:latin typeface="+mn-ea"/>
                  </a:rPr>
                  <a:t>      </a:t>
                </a:r>
                <a:r>
                  <a:rPr lang="zh-CN" altLang="zh-CN" sz="2600" dirty="0" smtClean="0">
                    <a:solidFill>
                      <a:schemeClr val="tx1"/>
                    </a:solidFill>
                    <a:latin typeface="+mn-ea"/>
                  </a:rPr>
                  <a:t>即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zh-CN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zh-CN" sz="2600" b="0" i="1">
                            <a:solidFill>
                              <a:schemeClr val="tx1"/>
                            </a:solidFill>
                            <a:latin typeface="Cambria Math"/>
                          </a:rPr>
                          <m:t>3.59,16.41</m:t>
                        </m:r>
                      </m:e>
                    </m:d>
                  </m:oMath>
                </a14:m>
                <a:endParaRPr lang="en-US" altLang="zh-CN" sz="2600" dirty="0" smtClean="0">
                  <a:solidFill>
                    <a:schemeClr val="tx1"/>
                  </a:solidFill>
                  <a:latin typeface="+mn-ea"/>
                </a:endParaRPr>
              </a:p>
              <a:p>
                <a:pPr marL="0" indent="0">
                  <a:buNone/>
                </a:pPr>
                <a:endParaRPr lang="zh-CN" altLang="zh-CN" sz="2600" dirty="0">
                  <a:solidFill>
                    <a:schemeClr val="tx1"/>
                  </a:solidFill>
                  <a:latin typeface="+mn-ea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zh-CN" altLang="zh-CN" sz="2600" b="0">
                            <a:solidFill>
                              <a:schemeClr val="tx1"/>
                            </a:solidFill>
                            <a:latin typeface="Cambria Math"/>
                          </a:rPr>
                          <m:t>所以</m:t>
                        </m:r>
                        <m:r>
                          <a:rPr lang="en-US" altLang="zh-CN" sz="2600" b="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en-US" altLang="zh-CN" sz="2600" b="0" i="1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altLang="zh-CN" sz="2600" b="0" i="1">
                        <a:solidFill>
                          <a:schemeClr val="tx1"/>
                        </a:solidFill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zh-CN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600" b="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en-US" altLang="zh-CN" sz="2600" b="0" i="1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zh-CN" altLang="zh-CN" sz="2600" b="0">
                        <a:solidFill>
                          <a:schemeClr val="tx1"/>
                        </a:solidFill>
                        <a:latin typeface="Cambria Math"/>
                      </a:rPr>
                      <m:t>的</m:t>
                    </m:r>
                    <m:r>
                      <a:rPr lang="en-US" altLang="zh-CN" sz="2600" b="0" i="1">
                        <a:solidFill>
                          <a:schemeClr val="tx1"/>
                        </a:solidFill>
                        <a:latin typeface="Cambria Math"/>
                      </a:rPr>
                      <m:t>95</m:t>
                    </m:r>
                    <m:r>
                      <a:rPr lang="en-US" altLang="zh-CN" sz="2600" b="0">
                        <a:solidFill>
                          <a:schemeClr val="tx1"/>
                        </a:solidFill>
                        <a:latin typeface="Cambria Math"/>
                      </a:rPr>
                      <m:t>%</m:t>
                    </m:r>
                    <m:r>
                      <a:rPr lang="zh-CN" altLang="zh-CN" sz="2600" b="0">
                        <a:solidFill>
                          <a:schemeClr val="tx1"/>
                        </a:solidFill>
                        <a:latin typeface="Cambria Math"/>
                      </a:rPr>
                      <m:t>的置信区间</m:t>
                    </m:r>
                  </m:oMath>
                </a14:m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</a:rPr>
                  <a:t>为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zh-CN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zh-CN" sz="2600" b="0" i="1">
                            <a:solidFill>
                              <a:schemeClr val="tx1"/>
                            </a:solidFill>
                            <a:latin typeface="Cambria Math"/>
                          </a:rPr>
                          <m:t>3.59,16.41</m:t>
                        </m:r>
                      </m:e>
                    </m:d>
                  </m:oMath>
                </a14:m>
                <a:endParaRPr lang="zh-CN" altLang="en-US" sz="2600" dirty="0">
                  <a:latin typeface="+mn-ea"/>
                </a:endParaRPr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2996952"/>
                <a:ext cx="9143999" cy="4032448"/>
              </a:xfrm>
              <a:blipFill rotWithShape="1">
                <a:blip r:embed="rId3"/>
                <a:stretch>
                  <a:fillRect l="-1133" t="-136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标题 1"/>
              <p:cNvSpPr>
                <a:spLocks noGrp="1"/>
              </p:cNvSpPr>
              <p:nvPr>
                <p:ph type="title"/>
              </p:nvPr>
            </p:nvSpPr>
            <p:spPr>
              <a:xfrm>
                <a:off x="323528" y="1484783"/>
                <a:ext cx="8496944" cy="1584177"/>
              </a:xfrm>
            </p:spPr>
            <p:txBody>
              <a:bodyPr>
                <a:noAutofit/>
              </a:bodyPr>
              <a:lstStyle/>
              <a:p>
                <a:pPr algn="l"/>
                <a:r>
                  <a:rPr lang="en-US" altLang="zh-CN" sz="2600" kern="1200" dirty="0" smtClean="0">
                    <a:solidFill>
                      <a:srgbClr val="FF0000"/>
                    </a:solidFill>
                    <a:effectLst/>
                    <a:latin typeface="+mn-ea"/>
                    <a:ea typeface="+mn-ea"/>
                  </a:rPr>
                  <a:t>             </a:t>
                </a:r>
                <a:r>
                  <a:rPr lang="zh-CN" altLang="zh-CN" sz="2600" kern="1200" dirty="0" smtClean="0">
                    <a:solidFill>
                      <a:srgbClr val="FF0000"/>
                    </a:solidFill>
                    <a:effectLst/>
                    <a:latin typeface="+mn-ea"/>
                    <a:ea typeface="+mn-ea"/>
                  </a:rPr>
                  <a:t>当显著性水平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600" kern="1200">
                        <a:solidFill>
                          <a:srgbClr val="FF0000"/>
                        </a:solidFill>
                        <a:effectLst/>
                        <a:latin typeface="Cambria Math"/>
                        <a:ea typeface="+mn-ea"/>
                      </a:rPr>
                      <m:t>α</m:t>
                    </m:r>
                  </m:oMath>
                </a14:m>
                <a:r>
                  <a:rPr lang="zh-CN" altLang="zh-CN" sz="2600" kern="1200" dirty="0">
                    <a:solidFill>
                      <a:srgbClr val="FF0000"/>
                    </a:solidFill>
                    <a:effectLst/>
                    <a:latin typeface="+mn-ea"/>
                    <a:ea typeface="+mn-ea"/>
                  </a:rPr>
                  <a:t>等于</a:t>
                </a:r>
                <a:r>
                  <a:rPr lang="en-US" altLang="zh-CN" sz="2600" kern="1200" dirty="0">
                    <a:solidFill>
                      <a:srgbClr val="FF0000"/>
                    </a:solidFill>
                    <a:effectLst/>
                    <a:latin typeface="+mn-ea"/>
                    <a:ea typeface="+mn-ea"/>
                  </a:rPr>
                  <a:t>0.05</a:t>
                </a:r>
                <a:r>
                  <a:rPr lang="zh-CN" altLang="zh-CN" sz="2600" kern="1200" dirty="0">
                    <a:solidFill>
                      <a:srgbClr val="FF0000"/>
                    </a:solidFill>
                    <a:effectLst/>
                    <a:latin typeface="+mn-ea"/>
                    <a:ea typeface="+mn-ea"/>
                  </a:rPr>
                  <a:t>时</a:t>
                </a:r>
                <a:r>
                  <a:rPr lang="en-US" altLang="zh-CN" sz="2600" kern="1200" dirty="0">
                    <a:solidFill>
                      <a:srgbClr val="FF0000"/>
                    </a:solidFill>
                    <a:effectLst/>
                    <a:latin typeface="+mn-ea"/>
                    <a:ea typeface="+mn-ea"/>
                  </a:rPr>
                  <a:t>,</a:t>
                </a:r>
                <a:r>
                  <a:rPr lang="zh-CN" altLang="zh-CN" sz="2600" kern="1200" dirty="0">
                    <a:solidFill>
                      <a:srgbClr val="FF0000"/>
                    </a:solidFill>
                    <a:effectLst/>
                    <a:latin typeface="+mn-ea"/>
                    <a:ea typeface="+mn-ea"/>
                  </a:rPr>
                  <a:t>利用</a:t>
                </a:r>
                <a:r>
                  <a:rPr lang="en-US" altLang="zh-CN" sz="2600" kern="1200" dirty="0">
                    <a:solidFill>
                      <a:srgbClr val="FF0000"/>
                    </a:solidFill>
                    <a:effectLst/>
                    <a:latin typeface="+mn-ea"/>
                    <a:ea typeface="+mn-ea"/>
                  </a:rPr>
                  <a:t>excel2013</a:t>
                </a:r>
                <a:r>
                  <a:rPr lang="zh-CN" altLang="zh-CN" sz="2600" kern="1200" dirty="0" smtClean="0">
                    <a:solidFill>
                      <a:srgbClr val="FF0000"/>
                    </a:solidFill>
                    <a:effectLst/>
                    <a:latin typeface="+mn-ea"/>
                    <a:ea typeface="+mn-ea"/>
                  </a:rPr>
                  <a:t>统计函数</a:t>
                </a:r>
                <a:r>
                  <a:rPr lang="en-US" altLang="zh-CN" sz="2600" kern="1200" dirty="0" smtClean="0">
                    <a:solidFill>
                      <a:srgbClr val="FF0000"/>
                    </a:solidFill>
                    <a:effectLst/>
                    <a:latin typeface="+mn-ea"/>
                    <a:ea typeface="+mn-ea"/>
                  </a:rPr>
                  <a:t/>
                </a:r>
                <a:br>
                  <a:rPr lang="en-US" altLang="zh-CN" sz="2600" kern="1200" dirty="0" smtClean="0">
                    <a:solidFill>
                      <a:srgbClr val="FF0000"/>
                    </a:solidFill>
                    <a:effectLst/>
                    <a:latin typeface="+mn-ea"/>
                    <a:ea typeface="+mn-ea"/>
                  </a:rPr>
                </a:br>
                <a:r>
                  <a:rPr lang="en-US" altLang="zh-CN" sz="2600" kern="1200" dirty="0" smtClean="0">
                    <a:solidFill>
                      <a:srgbClr val="FF0000"/>
                    </a:solidFill>
                    <a:effectLst/>
                    <a:latin typeface="+mn-ea"/>
                    <a:ea typeface="+mn-ea"/>
                  </a:rPr>
                  <a:t/>
                </a:r>
                <a:br>
                  <a:rPr lang="en-US" altLang="zh-CN" sz="2600" kern="1200" dirty="0" smtClean="0">
                    <a:solidFill>
                      <a:srgbClr val="FF0000"/>
                    </a:solidFill>
                    <a:effectLst/>
                    <a:latin typeface="+mn-ea"/>
                    <a:ea typeface="+mn-ea"/>
                  </a:rPr>
                </a:br>
                <a:r>
                  <a:rPr lang="en-US" altLang="zh-CN" sz="2600" kern="1200" dirty="0" smtClean="0">
                    <a:solidFill>
                      <a:srgbClr val="FF0000"/>
                    </a:solidFill>
                    <a:effectLst/>
                    <a:latin typeface="+mn-ea"/>
                    <a:ea typeface="+mn-ea"/>
                  </a:rPr>
                  <a:t>NORM.S.INV</a:t>
                </a:r>
                <a:r>
                  <a:rPr lang="zh-CN" altLang="zh-CN" sz="2600" kern="1200" dirty="0">
                    <a:solidFill>
                      <a:srgbClr val="FF0000"/>
                    </a:solidFill>
                    <a:effectLst/>
                    <a:latin typeface="+mn-ea"/>
                    <a:ea typeface="+mn-ea"/>
                  </a:rPr>
                  <a:t>可</a:t>
                </a:r>
                <a14:m>
                  <m:oMath xmlns:m="http://schemas.openxmlformats.org/officeDocument/2006/math">
                    <m:r>
                      <a:rPr lang="zh-CN" altLang="zh-CN" sz="2600" kern="1200">
                        <a:solidFill>
                          <a:srgbClr val="FF0000"/>
                        </a:solidFill>
                        <a:effectLst/>
                        <a:latin typeface="Cambria Math"/>
                        <a:ea typeface="+mn-ea"/>
                      </a:rPr>
                      <m:t>得</m:t>
                    </m:r>
                    <m:sSub>
                      <m:sSubPr>
                        <m:ctrlPr>
                          <a:rPr lang="zh-CN" altLang="zh-CN" sz="2600" i="1" kern="1200">
                            <a:solidFill>
                              <a:srgbClr val="FF0000"/>
                            </a:solidFill>
                            <a:effectLst/>
                            <a:latin typeface="Cambria Math"/>
                            <a:ea typeface="+mn-ea"/>
                          </a:rPr>
                        </m:ctrlPr>
                      </m:sSubPr>
                      <m:e>
                        <m:r>
                          <a:rPr lang="en-US" altLang="zh-CN" sz="2600" i="1" kern="1200">
                            <a:solidFill>
                              <a:srgbClr val="FF0000"/>
                            </a:solidFill>
                            <a:effectLst/>
                            <a:latin typeface="Cambria Math"/>
                            <a:ea typeface="+mn-ea"/>
                          </a:rPr>
                          <m:t>𝑧</m:t>
                        </m:r>
                      </m:e>
                      <m:sub>
                        <m:f>
                          <m:fPr>
                            <m:type m:val="skw"/>
                            <m:ctrlPr>
                              <a:rPr lang="zh-CN" altLang="zh-CN" sz="2600" i="1" kern="1200">
                                <a:solidFill>
                                  <a:srgbClr val="FF0000"/>
                                </a:solidFill>
                                <a:effectLst/>
                                <a:latin typeface="Cambria Math"/>
                                <a:ea typeface="+mn-ea"/>
                              </a:rPr>
                            </m:ctrlPr>
                          </m:fPr>
                          <m:num>
                            <m:r>
                              <a:rPr lang="en-US" altLang="zh-CN" sz="2600" i="1" kern="1200">
                                <a:solidFill>
                                  <a:srgbClr val="FF0000"/>
                                </a:solidFill>
                                <a:effectLst/>
                                <a:latin typeface="Cambria Math"/>
                                <a:ea typeface="+mn-ea"/>
                              </a:rPr>
                              <m:t>0.05</m:t>
                            </m:r>
                          </m:num>
                          <m:den>
                            <m:r>
                              <a:rPr lang="en-US" altLang="zh-CN" sz="2600" i="1" kern="1200">
                                <a:solidFill>
                                  <a:srgbClr val="FF0000"/>
                                </a:solidFill>
                                <a:effectLst/>
                                <a:latin typeface="Cambria Math"/>
                                <a:ea typeface="+mn-ea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2600" i="1" kern="1200">
                            <a:solidFill>
                              <a:srgbClr val="FF0000"/>
                            </a:solidFill>
                            <a:effectLst/>
                            <a:latin typeface="Cambria Math"/>
                            <a:ea typeface="+mn-ea"/>
                          </a:rPr>
                          <m:t>=</m:t>
                        </m:r>
                        <m:r>
                          <m:rPr>
                            <m:sty m:val="p"/>
                          </m:rPr>
                          <a:rPr lang="en-US" altLang="zh-CN" sz="2600">
                            <a:solidFill>
                              <a:srgbClr val="FF0000"/>
                            </a:solidFill>
                            <a:latin typeface="Cambria Math"/>
                            <a:ea typeface="+mn-ea"/>
                          </a:rPr>
                          <m:t>norm</m:t>
                        </m:r>
                        <m:r>
                          <a:rPr lang="en-US" altLang="zh-CN" sz="2600">
                            <a:solidFill>
                              <a:srgbClr val="FF0000"/>
                            </a:solidFill>
                            <a:latin typeface="Cambria Math"/>
                            <a:ea typeface="+mn-ea"/>
                          </a:rPr>
                          <m:t>.</m:t>
                        </m:r>
                        <m:r>
                          <m:rPr>
                            <m:sty m:val="p"/>
                          </m:rPr>
                          <a:rPr lang="en-US" altLang="zh-CN" sz="2600">
                            <a:solidFill>
                              <a:srgbClr val="FF0000"/>
                            </a:solidFill>
                            <a:latin typeface="Cambria Math"/>
                            <a:ea typeface="+mn-ea"/>
                          </a:rPr>
                          <m:t>s</m:t>
                        </m:r>
                        <m:r>
                          <a:rPr lang="en-US" altLang="zh-CN" sz="2600">
                            <a:solidFill>
                              <a:srgbClr val="FF0000"/>
                            </a:solidFill>
                            <a:latin typeface="Cambria Math"/>
                            <a:ea typeface="+mn-ea"/>
                          </a:rPr>
                          <m:t>.</m:t>
                        </m:r>
                        <m:r>
                          <m:rPr>
                            <m:sty m:val="p"/>
                          </m:rPr>
                          <a:rPr lang="en-US" altLang="zh-CN" sz="2600">
                            <a:solidFill>
                              <a:srgbClr val="FF0000"/>
                            </a:solidFill>
                            <a:latin typeface="Cambria Math"/>
                            <a:ea typeface="+mn-ea"/>
                          </a:rPr>
                          <m:t>inv</m:t>
                        </m:r>
                      </m:sub>
                    </m:sSub>
                    <m:d>
                      <m:dPr>
                        <m:ctrlPr>
                          <a:rPr lang="zh-CN" altLang="zh-CN" sz="2600" i="1" kern="1200">
                            <a:solidFill>
                              <a:srgbClr val="FF0000"/>
                            </a:solidFill>
                            <a:effectLst/>
                            <a:latin typeface="Cambria Math"/>
                            <a:ea typeface="+mn-ea"/>
                          </a:rPr>
                        </m:ctrlPr>
                      </m:dPr>
                      <m:e>
                        <m:r>
                          <a:rPr lang="en-US" altLang="zh-CN" sz="2600" kern="1200">
                            <a:solidFill>
                              <a:srgbClr val="FF0000"/>
                            </a:solidFill>
                            <a:effectLst/>
                            <a:latin typeface="Cambria Math"/>
                            <a:ea typeface="+mn-ea"/>
                          </a:rPr>
                          <m:t>0.975</m:t>
                        </m:r>
                      </m:e>
                    </m:d>
                    <m:r>
                      <a:rPr lang="en-US" altLang="zh-CN" sz="2600" kern="1200">
                        <a:solidFill>
                          <a:srgbClr val="FF0000"/>
                        </a:solidFill>
                        <a:effectLst/>
                        <a:latin typeface="Cambria Math"/>
                        <a:ea typeface="+mn-ea"/>
                      </a:rPr>
                      <m:t>=1.96</m:t>
                    </m:r>
                    <m:r>
                      <a:rPr lang="zh-CN" altLang="zh-CN" sz="2600" kern="1200">
                        <a:solidFill>
                          <a:srgbClr val="FF0000"/>
                        </a:solidFill>
                        <a:effectLst/>
                        <a:latin typeface="Cambria Math"/>
                        <a:ea typeface="+mn-ea"/>
                      </a:rPr>
                      <m:t>。</m:t>
                    </m:r>
                  </m:oMath>
                </a14:m>
                <a:r>
                  <a:rPr lang="zh-CN" altLang="zh-CN" sz="2600" kern="1200" dirty="0" smtClean="0">
                    <a:solidFill>
                      <a:srgbClr val="FF0000"/>
                    </a:solidFill>
                    <a:effectLst/>
                    <a:latin typeface="+mn-ea"/>
                    <a:ea typeface="+mn-ea"/>
                  </a:rPr>
                  <a:t/>
                </a:r>
                <a:br>
                  <a:rPr lang="zh-CN" altLang="zh-CN" sz="2600" kern="1200" dirty="0" smtClean="0">
                    <a:solidFill>
                      <a:srgbClr val="FF0000"/>
                    </a:solidFill>
                    <a:effectLst/>
                    <a:latin typeface="+mn-ea"/>
                    <a:ea typeface="+mn-ea"/>
                  </a:rPr>
                </a:br>
                <a:r>
                  <a:rPr lang="en-US" altLang="zh-CN" sz="2800" kern="1200" dirty="0">
                    <a:solidFill>
                      <a:schemeClr val="tx1"/>
                    </a:solidFill>
                    <a:effectLst/>
                    <a:latin typeface="+mn-ea"/>
                    <a:ea typeface="+mn-ea"/>
                  </a:rPr>
                  <a:t> </a:t>
                </a:r>
                <a:endParaRPr lang="zh-CN" altLang="en-US" sz="2800" dirty="0">
                  <a:latin typeface="+mn-ea"/>
                  <a:ea typeface="+mn-ea"/>
                </a:endParaRPr>
              </a:p>
            </p:txBody>
          </p:sp>
        </mc:Choice>
        <mc:Fallback xmlns="">
          <p:sp>
            <p:nvSpPr>
              <p:cNvPr id="2" name="标题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23528" y="1484783"/>
                <a:ext cx="8496944" cy="1584177"/>
              </a:xfrm>
              <a:blipFill rotWithShape="1">
                <a:blip r:embed="rId4"/>
                <a:stretch>
                  <a:fillRect l="-1220" t="-1003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2586159"/>
              </p:ext>
            </p:extLst>
          </p:nvPr>
        </p:nvGraphicFramePr>
        <p:xfrm>
          <a:off x="2699792" y="3056259"/>
          <a:ext cx="1246138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59" name="公式" r:id="rId5" imgW="660240" imgH="266400" progId="Equation.3">
                  <p:embed/>
                </p:oleObj>
              </mc:Choice>
              <mc:Fallback>
                <p:oleObj name="公式" r:id="rId5" imgW="660240" imgH="266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99792" y="3056259"/>
                        <a:ext cx="1246138" cy="43204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860316" y="327228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1539673"/>
              </p:ext>
            </p:extLst>
          </p:nvPr>
        </p:nvGraphicFramePr>
        <p:xfrm>
          <a:off x="611560" y="4149080"/>
          <a:ext cx="4370607" cy="10801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60" name="公式" r:id="rId7" imgW="1777229" imgH="533169" progId="Equation.3">
                  <p:embed/>
                </p:oleObj>
              </mc:Choice>
              <mc:Fallback>
                <p:oleObj name="公式" r:id="rId7" imgW="1777229" imgH="53316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560" y="4149080"/>
                        <a:ext cx="4370607" cy="10801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AutoShape 4"/>
          <p:cNvSpPr txBox="1">
            <a:spLocks noChangeArrowheads="1"/>
          </p:cNvSpPr>
          <p:nvPr/>
        </p:nvSpPr>
        <p:spPr bwMode="auto">
          <a:xfrm>
            <a:off x="539552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none" lIns="0" tIns="46800" rIns="0" bIns="4680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§7.1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两总体均值之差的推断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8410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§7.1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两总体均值之差的推断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" name="副标题 2"/>
          <p:cNvSpPr>
            <a:spLocks noGrp="1"/>
          </p:cNvSpPr>
          <p:nvPr>
            <p:ph type="subTitle" idx="1"/>
          </p:nvPr>
        </p:nvSpPr>
        <p:spPr>
          <a:xfrm>
            <a:off x="513880" y="1340768"/>
            <a:ext cx="8568952" cy="1122355"/>
          </a:xfrm>
        </p:spPr>
        <p:txBody>
          <a:bodyPr>
            <a:normAutofit lnSpcReduction="10000"/>
          </a:bodyPr>
          <a:lstStyle/>
          <a:p>
            <a:pPr marL="571500" indent="-571500">
              <a:buClr>
                <a:srgbClr val="FF0000"/>
              </a:buClr>
              <a:buFont typeface="Wingdings" pitchFamily="2" charset="2"/>
              <a:buChar char="p"/>
            </a:pPr>
            <a:r>
              <a:rPr lang="en-US" altLang="zh-CN" sz="3600" dirty="0" smtClean="0">
                <a:solidFill>
                  <a:srgbClr val="FF0000"/>
                </a:solidFill>
              </a:rPr>
              <a:t>7.1.2</a:t>
            </a:r>
            <a:r>
              <a:rPr lang="zh-CN" altLang="zh-CN" sz="3400" dirty="0">
                <a:solidFill>
                  <a:schemeClr val="tx1"/>
                </a:solidFill>
                <a:latin typeface="+mn-ea"/>
              </a:rPr>
              <a:t>两总体均值之差的假设检验——</a:t>
            </a:r>
            <a:r>
              <a:rPr lang="en-US" altLang="zh-CN" sz="3400" dirty="0">
                <a:solidFill>
                  <a:schemeClr val="tx1"/>
                </a:solidFill>
                <a:latin typeface="+mn-ea"/>
              </a:rPr>
              <a:t>σ1</a:t>
            </a:r>
            <a:r>
              <a:rPr lang="zh-CN" altLang="zh-CN" sz="3400" dirty="0">
                <a:solidFill>
                  <a:schemeClr val="tx1"/>
                </a:solidFill>
                <a:latin typeface="+mn-ea"/>
              </a:rPr>
              <a:t>和</a:t>
            </a:r>
            <a:r>
              <a:rPr lang="en-US" altLang="zh-CN" sz="3400" dirty="0">
                <a:solidFill>
                  <a:schemeClr val="tx1"/>
                </a:solidFill>
                <a:latin typeface="+mn-ea"/>
              </a:rPr>
              <a:t>σ2</a:t>
            </a:r>
            <a:r>
              <a:rPr lang="zh-CN" altLang="zh-CN" sz="3400" dirty="0">
                <a:solidFill>
                  <a:schemeClr val="tx1"/>
                </a:solidFill>
                <a:latin typeface="+mn-ea"/>
              </a:rPr>
              <a:t>已知（</a:t>
            </a:r>
            <a:r>
              <a:rPr lang="en-US" altLang="zh-CN" sz="3400" dirty="0">
                <a:solidFill>
                  <a:schemeClr val="tx1"/>
                </a:solidFill>
                <a:latin typeface="+mn-ea"/>
              </a:rPr>
              <a:t>Z</a:t>
            </a:r>
            <a:r>
              <a:rPr lang="zh-CN" altLang="zh-CN" sz="3400" dirty="0">
                <a:solidFill>
                  <a:schemeClr val="tx1"/>
                </a:solidFill>
                <a:latin typeface="+mn-ea"/>
              </a:rPr>
              <a:t>检验）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标题 1"/>
              <p:cNvSpPr txBox="1">
                <a:spLocks/>
              </p:cNvSpPr>
              <p:nvPr/>
            </p:nvSpPr>
            <p:spPr>
              <a:xfrm>
                <a:off x="291817" y="2376252"/>
                <a:ext cx="8831312" cy="936104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Autofit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rgbClr val="FFFFFF"/>
                    </a:solidFill>
                    <a:latin typeface="+mj-lt"/>
                    <a:ea typeface="+mj-ea"/>
                    <a:cs typeface="+mj-cs"/>
                  </a:defRPr>
                </a:lvl1pPr>
                <a:lvl2pPr eaLnBrk="1" hangingPunct="1">
                  <a:defRPr>
                    <a:solidFill>
                      <a:schemeClr val="tx2"/>
                    </a:solidFill>
                  </a:defRPr>
                </a:lvl2pPr>
                <a:lvl3pPr eaLnBrk="1" hangingPunct="1">
                  <a:defRPr>
                    <a:solidFill>
                      <a:schemeClr val="tx2"/>
                    </a:solidFill>
                  </a:defRPr>
                </a:lvl3pPr>
                <a:lvl4pPr eaLnBrk="1" hangingPunct="1">
                  <a:defRPr>
                    <a:solidFill>
                      <a:schemeClr val="tx2"/>
                    </a:solidFill>
                  </a:defRPr>
                </a:lvl4pPr>
                <a:lvl5pPr eaLnBrk="1" hangingPunct="1">
                  <a:defRPr>
                    <a:solidFill>
                      <a:schemeClr val="tx2"/>
                    </a:solidFill>
                  </a:defRPr>
                </a:lvl5pPr>
                <a:lvl6pPr eaLnBrk="1" hangingPunct="1">
                  <a:defRPr>
                    <a:solidFill>
                      <a:schemeClr val="tx2"/>
                    </a:solidFill>
                  </a:defRPr>
                </a:lvl6pPr>
                <a:lvl7pPr eaLnBrk="1" hangingPunct="1">
                  <a:defRPr>
                    <a:solidFill>
                      <a:schemeClr val="tx2"/>
                    </a:solidFill>
                  </a:defRPr>
                </a:lvl7pPr>
                <a:lvl8pPr eaLnBrk="1" hangingPunct="1">
                  <a:defRPr>
                    <a:solidFill>
                      <a:schemeClr val="tx2"/>
                    </a:solidFill>
                  </a:defRPr>
                </a:lvl8pPr>
                <a:lvl9pPr eaLnBrk="1" hangingPunct="1">
                  <a:defRPr>
                    <a:solidFill>
                      <a:schemeClr val="tx2"/>
                    </a:solidFill>
                  </a:defRPr>
                </a:lvl9pPr>
              </a:lstStyle>
              <a:p>
                <a:pPr algn="l"/>
                <a:r>
                  <a:rPr lang="zh-CN" altLang="en-US" sz="2600" dirty="0" smtClean="0">
                    <a:solidFill>
                      <a:schemeClr val="tx1"/>
                    </a:solidFill>
                    <a:latin typeface="+mn-ea"/>
                    <a:ea typeface="+mn-ea"/>
                  </a:rPr>
                  <a:t>若                      是</a:t>
                </a:r>
                <a:r>
                  <a:rPr lang="zh-CN" altLang="en-US" sz="2600" dirty="0" smtClean="0">
                    <a:solidFill>
                      <a:schemeClr val="tx1"/>
                    </a:solidFill>
                    <a:latin typeface="+mn-ea"/>
                    <a:ea typeface="+mn-ea"/>
                  </a:rPr>
                  <a:t>独立的抽自总体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600" i="1" smtClean="0">
                            <a:solidFill>
                              <a:schemeClr val="tx1"/>
                            </a:solidFill>
                            <a:latin typeface="Cambria Math"/>
                            <a:ea typeface="+mn-ea"/>
                          </a:rPr>
                        </m:ctrlPr>
                      </m:sSubPr>
                      <m:e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  <a:ea typeface="+mn-ea"/>
                          </a:rPr>
                          <m:t>𝑋</m:t>
                        </m:r>
                      </m:e>
                      <m:sub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  <a:ea typeface="+mn-ea"/>
                          </a:rPr>
                          <m:t>1</m:t>
                        </m:r>
                      </m:sub>
                    </m:sSub>
                    <m:r>
                      <a:rPr lang="en-US" altLang="zh-CN" sz="2600" i="1">
                        <a:solidFill>
                          <a:schemeClr val="tx1"/>
                        </a:solidFill>
                        <a:latin typeface="Cambria Math"/>
                        <a:ea typeface="+mn-ea"/>
                      </a:rPr>
                      <m:t>~</m:t>
                    </m:r>
                    <m:r>
                      <a:rPr lang="en-US" altLang="zh-CN" sz="2600" i="1">
                        <a:solidFill>
                          <a:schemeClr val="tx1"/>
                        </a:solidFill>
                        <a:latin typeface="Cambria Math"/>
                        <a:ea typeface="+mn-ea"/>
                      </a:rPr>
                      <m:t>𝑁</m:t>
                    </m:r>
                    <m:r>
                      <a:rPr lang="zh-CN" altLang="zh-CN" sz="2600">
                        <a:solidFill>
                          <a:schemeClr val="tx1"/>
                        </a:solidFill>
                        <a:latin typeface="Cambria Math"/>
                        <a:ea typeface="+mn-ea"/>
                      </a:rPr>
                      <m:t>（</m:t>
                    </m:r>
                    <m:sSub>
                      <m:sSubPr>
                        <m:ctrlPr>
                          <a:rPr lang="zh-CN" altLang="zh-CN" sz="2600" i="1">
                            <a:solidFill>
                              <a:schemeClr val="tx1"/>
                            </a:solidFill>
                            <a:latin typeface="Cambria Math"/>
                            <a:ea typeface="+mn-ea"/>
                          </a:rPr>
                        </m:ctrlPr>
                      </m:sSubPr>
                      <m:e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  <a:ea typeface="+mn-ea"/>
                          </a:rPr>
                          <m:t>𝜇</m:t>
                        </m:r>
                      </m:e>
                      <m:sub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  <a:ea typeface="+mn-ea"/>
                          </a:rPr>
                          <m:t>1</m:t>
                        </m:r>
                      </m:sub>
                    </m:sSub>
                    <m:r>
                      <a:rPr lang="zh-CN" altLang="zh-CN" sz="2600">
                        <a:solidFill>
                          <a:schemeClr val="tx1"/>
                        </a:solidFill>
                        <a:latin typeface="Cambria Math"/>
                        <a:ea typeface="+mn-ea"/>
                      </a:rPr>
                      <m:t>，</m:t>
                    </m:r>
                    <m:sSubSup>
                      <m:sSubSupPr>
                        <m:ctrlPr>
                          <a:rPr lang="zh-CN" altLang="zh-CN" sz="2600" i="1">
                            <a:solidFill>
                              <a:schemeClr val="tx1"/>
                            </a:solidFill>
                            <a:latin typeface="Cambria Math"/>
                            <a:ea typeface="+mn-ea"/>
                          </a:rPr>
                        </m:ctrlPr>
                      </m:sSubSupPr>
                      <m:e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  <a:ea typeface="+mn-ea"/>
                          </a:rPr>
                          <m:t>𝜎</m:t>
                        </m:r>
                      </m:e>
                      <m:sub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  <a:ea typeface="+mn-ea"/>
                          </a:rPr>
                          <m:t>1</m:t>
                        </m:r>
                      </m:sub>
                      <m:sup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  <a:ea typeface="+mn-ea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  <a:ea typeface="+mn-ea"/>
                  </a:rPr>
                  <a:t>）的一个容量为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600" i="1">
                            <a:solidFill>
                              <a:schemeClr val="tx1"/>
                            </a:solidFill>
                            <a:latin typeface="Cambria Math"/>
                            <a:ea typeface="+mn-ea"/>
                          </a:rPr>
                        </m:ctrlPr>
                      </m:sSubPr>
                      <m:e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  <a:ea typeface="+mn-ea"/>
                          </a:rPr>
                          <m:t>𝑛</m:t>
                        </m:r>
                      </m:e>
                      <m:sub>
                        <m:r>
                          <a:rPr lang="en-US" altLang="zh-CN" sz="2600">
                            <a:solidFill>
                              <a:schemeClr val="tx1"/>
                            </a:solidFill>
                            <a:latin typeface="Cambria Math"/>
                            <a:ea typeface="+mn-ea"/>
                          </a:rPr>
                          <m:t>1</m:t>
                        </m:r>
                      </m:sub>
                    </m:sSub>
                  </m:oMath>
                </a14:m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  <a:ea typeface="+mn-ea"/>
                  </a:rPr>
                  <a:t>的</a:t>
                </a:r>
                <a:r>
                  <a:rPr lang="zh-CN" altLang="zh-CN" sz="2600" dirty="0" smtClean="0">
                    <a:solidFill>
                      <a:schemeClr val="tx1"/>
                    </a:solidFill>
                    <a:latin typeface="+mn-ea"/>
                    <a:ea typeface="+mn-ea"/>
                  </a:rPr>
                  <a:t>简单随机样本</a:t>
                </a:r>
                <a:r>
                  <a:rPr lang="zh-CN" altLang="en-US" sz="2600" dirty="0">
                    <a:solidFill>
                      <a:schemeClr val="tx1"/>
                    </a:solidFill>
                    <a:latin typeface="+mn-ea"/>
                    <a:ea typeface="+mn-ea"/>
                  </a:rPr>
                  <a:t>。</a:t>
                </a:r>
                <a:endParaRPr lang="zh-CN" altLang="zh-CN" sz="2600" dirty="0">
                  <a:solidFill>
                    <a:schemeClr val="tx1"/>
                  </a:solidFill>
                  <a:latin typeface="+mn-ea"/>
                  <a:ea typeface="+mn-ea"/>
                </a:endParaRPr>
              </a:p>
            </p:txBody>
          </p:sp>
        </mc:Choice>
        <mc:Fallback>
          <p:sp>
            <p:nvSpPr>
              <p:cNvPr id="12" name="标题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817" y="2376252"/>
                <a:ext cx="8831312" cy="936104"/>
              </a:xfrm>
              <a:prstGeom prst="rect">
                <a:avLst/>
              </a:prstGeom>
              <a:blipFill rotWithShape="1">
                <a:blip r:embed="rId4"/>
                <a:stretch>
                  <a:fillRect l="-1242" r="-690" b="-1699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标题 1"/>
              <p:cNvSpPr txBox="1">
                <a:spLocks/>
              </p:cNvSpPr>
              <p:nvPr/>
            </p:nvSpPr>
            <p:spPr>
              <a:xfrm>
                <a:off x="291817" y="3312356"/>
                <a:ext cx="8831312" cy="936104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Autofit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rgbClr val="FFFFFF"/>
                    </a:solidFill>
                    <a:latin typeface="+mj-lt"/>
                    <a:ea typeface="+mj-ea"/>
                    <a:cs typeface="+mj-cs"/>
                  </a:defRPr>
                </a:lvl1pPr>
                <a:lvl2pPr eaLnBrk="1" hangingPunct="1">
                  <a:defRPr>
                    <a:solidFill>
                      <a:schemeClr val="tx2"/>
                    </a:solidFill>
                  </a:defRPr>
                </a:lvl2pPr>
                <a:lvl3pPr eaLnBrk="1" hangingPunct="1">
                  <a:defRPr>
                    <a:solidFill>
                      <a:schemeClr val="tx2"/>
                    </a:solidFill>
                  </a:defRPr>
                </a:lvl3pPr>
                <a:lvl4pPr eaLnBrk="1" hangingPunct="1">
                  <a:defRPr>
                    <a:solidFill>
                      <a:schemeClr val="tx2"/>
                    </a:solidFill>
                  </a:defRPr>
                </a:lvl4pPr>
                <a:lvl5pPr eaLnBrk="1" hangingPunct="1">
                  <a:defRPr>
                    <a:solidFill>
                      <a:schemeClr val="tx2"/>
                    </a:solidFill>
                  </a:defRPr>
                </a:lvl5pPr>
                <a:lvl6pPr eaLnBrk="1" hangingPunct="1">
                  <a:defRPr>
                    <a:solidFill>
                      <a:schemeClr val="tx2"/>
                    </a:solidFill>
                  </a:defRPr>
                </a:lvl6pPr>
                <a:lvl7pPr eaLnBrk="1" hangingPunct="1">
                  <a:defRPr>
                    <a:solidFill>
                      <a:schemeClr val="tx2"/>
                    </a:solidFill>
                  </a:defRPr>
                </a:lvl7pPr>
                <a:lvl8pPr eaLnBrk="1" hangingPunct="1">
                  <a:defRPr>
                    <a:solidFill>
                      <a:schemeClr val="tx2"/>
                    </a:solidFill>
                  </a:defRPr>
                </a:lvl8pPr>
                <a:lvl9pPr eaLnBrk="1" hangingPunct="1">
                  <a:defRPr>
                    <a:solidFill>
                      <a:schemeClr val="tx2"/>
                    </a:solidFill>
                  </a:defRPr>
                </a:lvl9pPr>
              </a:lstStyle>
              <a:p>
                <a:pPr algn="l"/>
                <a:r>
                  <a:rPr lang="zh-CN" altLang="en-US" sz="2600" dirty="0" smtClean="0">
                    <a:solidFill>
                      <a:schemeClr val="tx1"/>
                    </a:solidFill>
                    <a:latin typeface="+mn-ea"/>
                    <a:ea typeface="+mn-ea"/>
                  </a:rPr>
                  <a:t>若</a:t>
                </a:r>
                <a:r>
                  <a:rPr lang="en-US" altLang="zh-CN" sz="2600" dirty="0">
                    <a:solidFill>
                      <a:schemeClr val="tx1"/>
                    </a:solidFill>
                    <a:latin typeface="+mn-ea"/>
                    <a:ea typeface="+mn-ea"/>
                  </a:rPr>
                  <a:t> </a:t>
                </a:r>
                <a:r>
                  <a:rPr lang="en-US" altLang="zh-CN" sz="2600" dirty="0" smtClean="0">
                    <a:solidFill>
                      <a:schemeClr val="tx1"/>
                    </a:solidFill>
                    <a:latin typeface="+mn-ea"/>
                    <a:ea typeface="+mn-ea"/>
                  </a:rPr>
                  <a:t>                    </a:t>
                </a:r>
                <a:r>
                  <a:rPr lang="zh-CN" altLang="en-US" sz="2600" dirty="0" smtClean="0">
                    <a:solidFill>
                      <a:schemeClr val="tx1"/>
                    </a:solidFill>
                    <a:latin typeface="+mn-ea"/>
                    <a:ea typeface="+mn-ea"/>
                  </a:rPr>
                  <a:t>是</a:t>
                </a:r>
                <a:r>
                  <a:rPr lang="zh-CN" altLang="en-US" sz="2600" dirty="0" smtClean="0">
                    <a:solidFill>
                      <a:schemeClr val="tx1"/>
                    </a:solidFill>
                    <a:latin typeface="+mn-ea"/>
                    <a:ea typeface="+mn-ea"/>
                  </a:rPr>
                  <a:t>独立的抽自总体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600" i="1" smtClean="0">
                            <a:solidFill>
                              <a:schemeClr val="tx1"/>
                            </a:solidFill>
                            <a:latin typeface="Cambria Math"/>
                            <a:ea typeface="+mn-ea"/>
                          </a:rPr>
                        </m:ctrlPr>
                      </m:sSubPr>
                      <m:e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  <a:ea typeface="+mn-ea"/>
                          </a:rPr>
                          <m:t>𝑋</m:t>
                        </m:r>
                      </m:e>
                      <m:sub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  <a:ea typeface="+mn-ea"/>
                          </a:rPr>
                          <m:t>2</m:t>
                        </m:r>
                      </m:sub>
                    </m:sSub>
                    <m:r>
                      <a:rPr lang="en-US" altLang="zh-CN" sz="2600" i="1">
                        <a:solidFill>
                          <a:schemeClr val="tx1"/>
                        </a:solidFill>
                        <a:latin typeface="Cambria Math"/>
                        <a:ea typeface="+mn-ea"/>
                      </a:rPr>
                      <m:t>~</m:t>
                    </m:r>
                    <m:r>
                      <a:rPr lang="en-US" altLang="zh-CN" sz="2600" i="1">
                        <a:solidFill>
                          <a:schemeClr val="tx1"/>
                        </a:solidFill>
                        <a:latin typeface="Cambria Math"/>
                        <a:ea typeface="+mn-ea"/>
                      </a:rPr>
                      <m:t>𝑁</m:t>
                    </m:r>
                    <m:r>
                      <a:rPr lang="zh-CN" altLang="zh-CN" sz="2600">
                        <a:solidFill>
                          <a:schemeClr val="tx1"/>
                        </a:solidFill>
                        <a:latin typeface="Cambria Math"/>
                        <a:ea typeface="+mn-ea"/>
                      </a:rPr>
                      <m:t>（</m:t>
                    </m:r>
                    <m:sSub>
                      <m:sSubPr>
                        <m:ctrlPr>
                          <a:rPr lang="zh-CN" altLang="zh-CN" sz="2600" i="1">
                            <a:solidFill>
                              <a:schemeClr val="tx1"/>
                            </a:solidFill>
                            <a:latin typeface="Cambria Math"/>
                            <a:ea typeface="+mn-ea"/>
                          </a:rPr>
                        </m:ctrlPr>
                      </m:sSubPr>
                      <m:e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  <a:ea typeface="+mn-ea"/>
                          </a:rPr>
                          <m:t>𝜇</m:t>
                        </m:r>
                      </m:e>
                      <m:sub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  <a:ea typeface="+mn-ea"/>
                          </a:rPr>
                          <m:t>2</m:t>
                        </m:r>
                      </m:sub>
                    </m:sSub>
                    <m:r>
                      <a:rPr lang="zh-CN" altLang="zh-CN" sz="2600">
                        <a:solidFill>
                          <a:schemeClr val="tx1"/>
                        </a:solidFill>
                        <a:latin typeface="Cambria Math"/>
                        <a:ea typeface="+mn-ea"/>
                      </a:rPr>
                      <m:t>，</m:t>
                    </m:r>
                    <m:sSubSup>
                      <m:sSubSupPr>
                        <m:ctrlPr>
                          <a:rPr lang="zh-CN" altLang="zh-CN" sz="2600" i="1">
                            <a:solidFill>
                              <a:schemeClr val="tx1"/>
                            </a:solidFill>
                            <a:latin typeface="Cambria Math"/>
                            <a:ea typeface="+mn-ea"/>
                          </a:rPr>
                        </m:ctrlPr>
                      </m:sSubSupPr>
                      <m:e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  <a:ea typeface="+mn-ea"/>
                          </a:rPr>
                          <m:t>𝜎</m:t>
                        </m:r>
                      </m:e>
                      <m:sub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  <a:ea typeface="+mn-ea"/>
                          </a:rPr>
                          <m:t>2</m:t>
                        </m:r>
                      </m:sub>
                      <m:sup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  <a:ea typeface="+mn-ea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  <a:ea typeface="+mn-ea"/>
                  </a:rPr>
                  <a:t>）的一个容量为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600" i="1">
                            <a:solidFill>
                              <a:schemeClr val="tx1"/>
                            </a:solidFill>
                            <a:latin typeface="Cambria Math"/>
                            <a:ea typeface="+mn-ea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600">
                            <a:solidFill>
                              <a:schemeClr val="tx1"/>
                            </a:solidFill>
                            <a:latin typeface="Cambria Math"/>
                            <a:ea typeface="+mn-ea"/>
                          </a:rPr>
                          <m:t>n</m:t>
                        </m:r>
                      </m:e>
                      <m:sub>
                        <m:r>
                          <a:rPr lang="en-US" altLang="zh-CN" sz="2600">
                            <a:solidFill>
                              <a:schemeClr val="tx1"/>
                            </a:solidFill>
                            <a:latin typeface="Cambria Math"/>
                            <a:ea typeface="+mn-ea"/>
                          </a:rPr>
                          <m:t>2</m:t>
                        </m:r>
                      </m:sub>
                    </m:sSub>
                  </m:oMath>
                </a14:m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  <a:ea typeface="+mn-ea"/>
                  </a:rPr>
                  <a:t>的</a:t>
                </a:r>
                <a:r>
                  <a:rPr lang="zh-CN" altLang="zh-CN" sz="2600" dirty="0" smtClean="0">
                    <a:solidFill>
                      <a:schemeClr val="tx1"/>
                    </a:solidFill>
                    <a:latin typeface="+mn-ea"/>
                    <a:ea typeface="+mn-ea"/>
                  </a:rPr>
                  <a:t>简单随机样本</a:t>
                </a:r>
                <a:r>
                  <a:rPr lang="zh-CN" altLang="en-US" sz="2600" dirty="0" smtClean="0">
                    <a:solidFill>
                      <a:schemeClr val="tx1"/>
                    </a:solidFill>
                    <a:latin typeface="+mn-ea"/>
                    <a:ea typeface="+mn-ea"/>
                  </a:rPr>
                  <a:t>。</a:t>
                </a:r>
                <a:endParaRPr lang="zh-CN" altLang="zh-CN" sz="2600" dirty="0">
                  <a:solidFill>
                    <a:schemeClr val="tx1"/>
                  </a:solidFill>
                  <a:latin typeface="+mn-ea"/>
                  <a:ea typeface="+mn-ea"/>
                </a:endParaRPr>
              </a:p>
            </p:txBody>
          </p:sp>
        </mc:Choice>
        <mc:Fallback>
          <p:sp>
            <p:nvSpPr>
              <p:cNvPr id="9" name="标题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817" y="3312356"/>
                <a:ext cx="8831312" cy="936104"/>
              </a:xfrm>
              <a:prstGeom prst="rect">
                <a:avLst/>
              </a:prstGeom>
              <a:blipFill rotWithShape="1">
                <a:blip r:embed="rId5"/>
                <a:stretch>
                  <a:fillRect l="-1242" b="-1623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矩形 5"/>
          <p:cNvSpPr/>
          <p:nvPr/>
        </p:nvSpPr>
        <p:spPr>
          <a:xfrm>
            <a:off x="6350790" y="2845431"/>
            <a:ext cx="2376264" cy="56743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solidFill>
                  <a:schemeClr val="tx1"/>
                </a:solidFill>
              </a:rPr>
              <a:t>两者相互独立</a:t>
            </a:r>
            <a:endParaRPr lang="zh-CN" altLang="en-US" sz="2400" dirty="0">
              <a:solidFill>
                <a:schemeClr val="tx1"/>
              </a:solidFill>
            </a:endParaRPr>
          </a:p>
        </p:txBody>
      </p:sp>
      <p:sp>
        <p:nvSpPr>
          <p:cNvPr id="13" name="标题 1"/>
          <p:cNvSpPr txBox="1">
            <a:spLocks/>
          </p:cNvSpPr>
          <p:nvPr/>
        </p:nvSpPr>
        <p:spPr>
          <a:xfrm>
            <a:off x="291817" y="3415365"/>
            <a:ext cx="8712968" cy="218184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zh-CN" altLang="en-US" sz="2600" dirty="0" smtClean="0">
                <a:solidFill>
                  <a:schemeClr val="tx1"/>
                </a:solidFill>
                <a:latin typeface="+mn-ea"/>
                <a:ea typeface="+mn-ea"/>
              </a:rPr>
              <a:t>      不管，两个总体是否服从正态分布，只要样本量大于</a:t>
            </a:r>
            <a:r>
              <a:rPr lang="en-US" altLang="zh-CN" sz="2600" dirty="0" smtClean="0">
                <a:solidFill>
                  <a:schemeClr val="tx1"/>
                </a:solidFill>
                <a:latin typeface="+mn-ea"/>
                <a:ea typeface="+mn-ea"/>
              </a:rPr>
              <a:t>30</a:t>
            </a:r>
            <a:r>
              <a:rPr lang="zh-CN" altLang="en-US" sz="2600" dirty="0" smtClean="0">
                <a:solidFill>
                  <a:schemeClr val="tx1"/>
                </a:solidFill>
                <a:latin typeface="+mn-ea"/>
                <a:ea typeface="+mn-ea"/>
              </a:rPr>
              <a:t>，根据抽样分布和中心极限定理，</a:t>
            </a:r>
            <a:r>
              <a:rPr lang="zh-CN" altLang="en-US" sz="2600" dirty="0" smtClean="0">
                <a:solidFill>
                  <a:srgbClr val="FF0000"/>
                </a:solidFill>
                <a:latin typeface="+mn-ea"/>
                <a:ea typeface="+mn-ea"/>
              </a:rPr>
              <a:t>两样本均值之差的分布均服从正态分布，即</a:t>
            </a:r>
            <a:r>
              <a:rPr lang="en-US" altLang="zh-CN" sz="2600" dirty="0" smtClean="0">
                <a:solidFill>
                  <a:srgbClr val="FF0000"/>
                </a:solidFill>
                <a:latin typeface="+mn-ea"/>
                <a:ea typeface="+mn-ea"/>
              </a:rPr>
              <a:t>	</a:t>
            </a:r>
            <a:endParaRPr lang="zh-CN" altLang="zh-CN" sz="2400" dirty="0">
              <a:solidFill>
                <a:srgbClr val="FF0000"/>
              </a:solidFill>
            </a:endParaRPr>
          </a:p>
        </p:txBody>
      </p:sp>
      <p:sp>
        <p:nvSpPr>
          <p:cNvPr id="1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5" name="对象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2568542"/>
              </p:ext>
            </p:extLst>
          </p:nvPr>
        </p:nvGraphicFramePr>
        <p:xfrm>
          <a:off x="2483768" y="5597208"/>
          <a:ext cx="3672408" cy="8561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73" name="公式" r:id="rId6" imgW="1917700" imgH="431800" progId="Equation.3">
                  <p:embed/>
                </p:oleObj>
              </mc:Choice>
              <mc:Fallback>
                <p:oleObj name="公式" r:id="rId6" imgW="1917700" imgH="43180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3768" y="5597208"/>
                        <a:ext cx="3672408" cy="85612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1164565"/>
              </p:ext>
            </p:extLst>
          </p:nvPr>
        </p:nvGraphicFramePr>
        <p:xfrm>
          <a:off x="683568" y="2415682"/>
          <a:ext cx="1795462" cy="420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74" name="公式" r:id="rId8" imgW="1307880" imgH="266400" progId="Equation.3">
                  <p:embed/>
                </p:oleObj>
              </mc:Choice>
              <mc:Fallback>
                <p:oleObj name="公式" r:id="rId8" imgW="1307880" imgH="266400" progId="Equation.3">
                  <p:embed/>
                  <p:pic>
                    <p:nvPicPr>
                      <p:cNvPr id="0" name="对象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8" y="2415682"/>
                        <a:ext cx="1795462" cy="420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8304468"/>
              </p:ext>
            </p:extLst>
          </p:nvPr>
        </p:nvGraphicFramePr>
        <p:xfrm>
          <a:off x="755576" y="3336133"/>
          <a:ext cx="1684338" cy="447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75" name="公式" r:id="rId10" imgW="1333440" imgH="266400" progId="Equation.3">
                  <p:embed/>
                </p:oleObj>
              </mc:Choice>
              <mc:Fallback>
                <p:oleObj name="公式" r:id="rId10" imgW="1333440" imgH="266400" progId="Equation.3">
                  <p:embed/>
                  <p:pic>
                    <p:nvPicPr>
                      <p:cNvPr id="0" name="对象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6" y="3336133"/>
                        <a:ext cx="1684338" cy="447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98909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9" grpId="0"/>
      <p:bldP spid="6" grpId="0" animBg="1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§7.1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两总体均值之差的推断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" name="副标题 2"/>
          <p:cNvSpPr>
            <a:spLocks noGrp="1"/>
          </p:cNvSpPr>
          <p:nvPr>
            <p:ph type="subTitle" idx="1"/>
          </p:nvPr>
        </p:nvSpPr>
        <p:spPr>
          <a:xfrm>
            <a:off x="513880" y="1412776"/>
            <a:ext cx="8568952" cy="1122355"/>
          </a:xfrm>
        </p:spPr>
        <p:txBody>
          <a:bodyPr>
            <a:normAutofit lnSpcReduction="10000"/>
          </a:bodyPr>
          <a:lstStyle/>
          <a:p>
            <a:pPr marL="571500" indent="-571500">
              <a:buClr>
                <a:srgbClr val="FF0000"/>
              </a:buClr>
              <a:buFont typeface="Wingdings" pitchFamily="2" charset="2"/>
              <a:buChar char="p"/>
            </a:pPr>
            <a:r>
              <a:rPr lang="en-US" altLang="zh-CN" sz="3600" dirty="0" smtClean="0">
                <a:solidFill>
                  <a:srgbClr val="FF0000"/>
                </a:solidFill>
              </a:rPr>
              <a:t>7.1.2</a:t>
            </a:r>
            <a:r>
              <a:rPr lang="zh-CN" altLang="zh-CN" sz="3400" dirty="0">
                <a:solidFill>
                  <a:schemeClr val="tx1"/>
                </a:solidFill>
                <a:latin typeface="+mn-ea"/>
              </a:rPr>
              <a:t>两总体均值之差的假设检验——</a:t>
            </a:r>
            <a:r>
              <a:rPr lang="en-US" altLang="zh-CN" sz="3400" dirty="0">
                <a:solidFill>
                  <a:schemeClr val="tx1"/>
                </a:solidFill>
                <a:latin typeface="+mn-ea"/>
              </a:rPr>
              <a:t>σ1</a:t>
            </a:r>
            <a:r>
              <a:rPr lang="zh-CN" altLang="zh-CN" sz="3400" dirty="0">
                <a:solidFill>
                  <a:schemeClr val="tx1"/>
                </a:solidFill>
                <a:latin typeface="+mn-ea"/>
              </a:rPr>
              <a:t>和</a:t>
            </a:r>
            <a:r>
              <a:rPr lang="en-US" altLang="zh-CN" sz="3400" dirty="0">
                <a:solidFill>
                  <a:schemeClr val="tx1"/>
                </a:solidFill>
                <a:latin typeface="+mn-ea"/>
              </a:rPr>
              <a:t>σ2</a:t>
            </a:r>
            <a:r>
              <a:rPr lang="zh-CN" altLang="zh-CN" sz="3400" dirty="0">
                <a:solidFill>
                  <a:schemeClr val="tx1"/>
                </a:solidFill>
                <a:latin typeface="+mn-ea"/>
              </a:rPr>
              <a:t>已知（</a:t>
            </a:r>
            <a:r>
              <a:rPr lang="en-US" altLang="zh-CN" sz="3400" dirty="0">
                <a:solidFill>
                  <a:schemeClr val="tx1"/>
                </a:solidFill>
                <a:latin typeface="+mn-ea"/>
              </a:rPr>
              <a:t>Z</a:t>
            </a:r>
            <a:r>
              <a:rPr lang="zh-CN" altLang="zh-CN" sz="3400" dirty="0">
                <a:solidFill>
                  <a:schemeClr val="tx1"/>
                </a:solidFill>
                <a:latin typeface="+mn-ea"/>
              </a:rPr>
              <a:t>检验）</a:t>
            </a:r>
          </a:p>
        </p:txBody>
      </p:sp>
      <p:sp>
        <p:nvSpPr>
          <p:cNvPr id="9" name="内容占位符 2"/>
          <p:cNvSpPr txBox="1">
            <a:spLocks/>
          </p:cNvSpPr>
          <p:nvPr/>
        </p:nvSpPr>
        <p:spPr>
          <a:xfrm>
            <a:off x="662516" y="2420888"/>
            <a:ext cx="7818967" cy="428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zh-CN" sz="2800" b="1" dirty="0" smtClean="0">
              <a:solidFill>
                <a:schemeClr val="tx1"/>
              </a:solidFill>
              <a:latin typeface="+mn-ea"/>
            </a:endParaRPr>
          </a:p>
          <a:p>
            <a:r>
              <a:rPr lang="en-US" altLang="zh-CN" sz="2800" b="1" dirty="0" smtClean="0">
                <a:solidFill>
                  <a:schemeClr val="tx1"/>
                </a:solidFill>
                <a:latin typeface="+mn-ea"/>
              </a:rPr>
              <a:t>μ1- μ2</a:t>
            </a:r>
            <a:r>
              <a:rPr lang="zh-CN" altLang="zh-CN" sz="2800" b="1" dirty="0" smtClean="0">
                <a:solidFill>
                  <a:schemeClr val="tx1"/>
                </a:solidFill>
                <a:latin typeface="+mn-ea"/>
              </a:rPr>
              <a:t>的假设检验有以下三种形式：</a:t>
            </a:r>
            <a:endParaRPr lang="en-US" altLang="zh-CN" sz="2800" b="1" dirty="0" smtClean="0">
              <a:solidFill>
                <a:schemeClr val="tx1"/>
              </a:solidFill>
              <a:latin typeface="+mn-ea"/>
            </a:endParaRPr>
          </a:p>
          <a:p>
            <a:endParaRPr lang="zh-CN" altLang="zh-CN" sz="2800" b="1" dirty="0" smtClean="0">
              <a:solidFill>
                <a:schemeClr val="tx1"/>
              </a:solidFill>
              <a:latin typeface="+mn-ea"/>
            </a:endParaRPr>
          </a:p>
          <a:p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（</a:t>
            </a:r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1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）</a:t>
            </a:r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H0:μ1-μ2=0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，</a:t>
            </a:r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H1:μ1-μ2 ≠0      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双侧假设检验</a:t>
            </a:r>
            <a:r>
              <a:rPr lang="zh-CN" altLang="en-US" sz="2600" dirty="0" smtClean="0">
                <a:solidFill>
                  <a:schemeClr val="tx1"/>
                </a:solidFill>
                <a:latin typeface="+mn-ea"/>
              </a:rPr>
              <a:t>；</a:t>
            </a:r>
            <a:endParaRPr lang="en-US" altLang="zh-CN" sz="2600" dirty="0" smtClean="0">
              <a:solidFill>
                <a:schemeClr val="tx1"/>
              </a:solidFill>
              <a:latin typeface="+mn-ea"/>
            </a:endParaRPr>
          </a:p>
          <a:p>
            <a:endParaRPr lang="zh-CN" altLang="zh-CN" sz="2600" dirty="0" smtClean="0">
              <a:solidFill>
                <a:schemeClr val="tx1"/>
              </a:solidFill>
              <a:latin typeface="+mn-ea"/>
            </a:endParaRPr>
          </a:p>
          <a:p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（</a:t>
            </a:r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2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）</a:t>
            </a:r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H0:μ1-μ2≥0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，</a:t>
            </a:r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 H1:μ1-μ2&lt;0     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左侧假设检验</a:t>
            </a:r>
            <a:r>
              <a:rPr lang="zh-CN" altLang="en-US" sz="2600" dirty="0" smtClean="0">
                <a:solidFill>
                  <a:schemeClr val="tx1"/>
                </a:solidFill>
                <a:latin typeface="+mn-ea"/>
              </a:rPr>
              <a:t>；</a:t>
            </a:r>
            <a:endParaRPr lang="en-US" altLang="zh-CN" sz="2600" dirty="0" smtClean="0">
              <a:solidFill>
                <a:schemeClr val="tx1"/>
              </a:solidFill>
              <a:latin typeface="+mn-ea"/>
            </a:endParaRPr>
          </a:p>
          <a:p>
            <a:endParaRPr lang="zh-CN" altLang="zh-CN" sz="2600" dirty="0" smtClean="0">
              <a:solidFill>
                <a:schemeClr val="tx1"/>
              </a:solidFill>
              <a:latin typeface="+mn-ea"/>
            </a:endParaRPr>
          </a:p>
          <a:p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（</a:t>
            </a:r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3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）</a:t>
            </a:r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H0:μ1-μ2≤0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，</a:t>
            </a:r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H1:μ1-μ2&gt;0     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右侧假设检验</a:t>
            </a:r>
            <a:r>
              <a:rPr lang="zh-CN" altLang="en-US" sz="2600" dirty="0" smtClean="0">
                <a:solidFill>
                  <a:schemeClr val="tx1"/>
                </a:solidFill>
                <a:latin typeface="+mn-ea"/>
              </a:rPr>
              <a:t>。</a:t>
            </a:r>
            <a:endParaRPr lang="zh-CN" altLang="zh-CN" sz="2600" dirty="0" smtClean="0">
              <a:solidFill>
                <a:schemeClr val="tx1"/>
              </a:solidFill>
              <a:latin typeface="+mn-ea"/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55726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§7.1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两总体均值之差的推断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标题 1"/>
              <p:cNvSpPr txBox="1">
                <a:spLocks/>
              </p:cNvSpPr>
              <p:nvPr/>
            </p:nvSpPr>
            <p:spPr>
              <a:xfrm>
                <a:off x="251520" y="1484784"/>
                <a:ext cx="8568952" cy="5112568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Autofit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rgbClr val="FFFFFF"/>
                    </a:solidFill>
                    <a:latin typeface="+mj-lt"/>
                    <a:ea typeface="+mj-ea"/>
                    <a:cs typeface="+mj-cs"/>
                  </a:defRPr>
                </a:lvl1pPr>
                <a:lvl2pPr eaLnBrk="1" hangingPunct="1">
                  <a:defRPr>
                    <a:solidFill>
                      <a:schemeClr val="tx2"/>
                    </a:solidFill>
                  </a:defRPr>
                </a:lvl2pPr>
                <a:lvl3pPr eaLnBrk="1" hangingPunct="1">
                  <a:defRPr>
                    <a:solidFill>
                      <a:schemeClr val="tx2"/>
                    </a:solidFill>
                  </a:defRPr>
                </a:lvl3pPr>
                <a:lvl4pPr eaLnBrk="1" hangingPunct="1">
                  <a:defRPr>
                    <a:solidFill>
                      <a:schemeClr val="tx2"/>
                    </a:solidFill>
                  </a:defRPr>
                </a:lvl4pPr>
                <a:lvl5pPr eaLnBrk="1" hangingPunct="1">
                  <a:defRPr>
                    <a:solidFill>
                      <a:schemeClr val="tx2"/>
                    </a:solidFill>
                  </a:defRPr>
                </a:lvl5pPr>
                <a:lvl6pPr eaLnBrk="1" hangingPunct="1">
                  <a:defRPr>
                    <a:solidFill>
                      <a:schemeClr val="tx2"/>
                    </a:solidFill>
                  </a:defRPr>
                </a:lvl6pPr>
                <a:lvl7pPr eaLnBrk="1" hangingPunct="1">
                  <a:defRPr>
                    <a:solidFill>
                      <a:schemeClr val="tx2"/>
                    </a:solidFill>
                  </a:defRPr>
                </a:lvl7pPr>
                <a:lvl8pPr eaLnBrk="1" hangingPunct="1">
                  <a:defRPr>
                    <a:solidFill>
                      <a:schemeClr val="tx2"/>
                    </a:solidFill>
                  </a:defRPr>
                </a:lvl8pPr>
                <a:lvl9pPr eaLnBrk="1" hangingPunct="1">
                  <a:defRPr>
                    <a:solidFill>
                      <a:schemeClr val="tx2"/>
                    </a:solidFill>
                  </a:defRPr>
                </a:lvl9pPr>
              </a:lstStyle>
              <a:p>
                <a:pPr algn="l" fontAlgn="base"/>
                <a:r>
                  <a:rPr lang="en-US" altLang="zh-CN" sz="2600" dirty="0" smtClean="0">
                    <a:solidFill>
                      <a:schemeClr val="tx1"/>
                    </a:solidFill>
                    <a:latin typeface="+mn-ea"/>
                    <a:ea typeface="+mn-ea"/>
                  </a:rPr>
                  <a:t>       </a:t>
                </a:r>
                <a:r>
                  <a:rPr lang="zh-CN" altLang="zh-CN" sz="2600" dirty="0" smtClean="0">
                    <a:solidFill>
                      <a:schemeClr val="tx1"/>
                    </a:solidFill>
                    <a:latin typeface="+mn-ea"/>
                    <a:ea typeface="+mn-ea"/>
                  </a:rPr>
                  <a:t>当</a:t>
                </a:r>
                <a:r>
                  <a:rPr lang="en-US" altLang="zh-CN" sz="2600" dirty="0">
                    <a:solidFill>
                      <a:schemeClr val="tx1"/>
                    </a:solidFill>
                    <a:latin typeface="+mn-ea"/>
                    <a:ea typeface="+mn-ea"/>
                    <a:sym typeface="Symbol"/>
                  </a:rPr>
                  <a:t></a:t>
                </a:r>
                <a:r>
                  <a:rPr lang="en-US" altLang="zh-CN" sz="2600" dirty="0">
                    <a:solidFill>
                      <a:schemeClr val="tx1"/>
                    </a:solidFill>
                    <a:latin typeface="+mn-ea"/>
                    <a:ea typeface="+mn-ea"/>
                  </a:rPr>
                  <a:t>1</a:t>
                </a:r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  <a:ea typeface="+mn-ea"/>
                  </a:rPr>
                  <a:t>，</a:t>
                </a:r>
                <a:r>
                  <a:rPr lang="en-US" altLang="zh-CN" sz="2600" dirty="0">
                    <a:solidFill>
                      <a:schemeClr val="tx1"/>
                    </a:solidFill>
                    <a:latin typeface="+mn-ea"/>
                    <a:ea typeface="+mn-ea"/>
                    <a:sym typeface="Symbol"/>
                  </a:rPr>
                  <a:t></a:t>
                </a:r>
                <a:r>
                  <a:rPr lang="en-US" altLang="zh-CN" sz="2600" dirty="0">
                    <a:solidFill>
                      <a:schemeClr val="tx1"/>
                    </a:solidFill>
                    <a:latin typeface="+mn-ea"/>
                    <a:ea typeface="+mn-ea"/>
                  </a:rPr>
                  <a:t>2</a:t>
                </a:r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  <a:ea typeface="+mn-ea"/>
                  </a:rPr>
                  <a:t>已知时，由两个独立样本算出的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zh-CN" altLang="zh-CN" sz="2600" i="1">
                            <a:solidFill>
                              <a:schemeClr val="tx1"/>
                            </a:solidFill>
                            <a:latin typeface="Cambria Math"/>
                            <a:ea typeface="+mn-ea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zh-CN" altLang="zh-CN" sz="2600" i="1">
                                <a:solidFill>
                                  <a:schemeClr val="tx1"/>
                                </a:solidFill>
                                <a:latin typeface="Cambria Math"/>
                                <a:ea typeface="+mn-ea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600">
                                <a:solidFill>
                                  <a:schemeClr val="tx1"/>
                                </a:solidFill>
                                <a:latin typeface="Cambria Math"/>
                                <a:ea typeface="+mn-ea"/>
                              </a:rPr>
                              <m:t>x</m:t>
                            </m:r>
                          </m:e>
                          <m:sub>
                            <m:r>
                              <a:rPr lang="en-US" altLang="zh-CN" sz="2600" i="1">
                                <a:solidFill>
                                  <a:schemeClr val="tx1"/>
                                </a:solidFill>
                                <a:latin typeface="Cambria Math"/>
                                <a:ea typeface="+mn-ea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2600" i="1">
                        <a:solidFill>
                          <a:schemeClr val="tx1"/>
                        </a:solidFill>
                        <a:latin typeface="Cambria Math"/>
                        <a:ea typeface="+mn-ea"/>
                      </a:rPr>
                      <m:t>−</m:t>
                    </m:r>
                    <m:acc>
                      <m:accPr>
                        <m:chr m:val="̅"/>
                        <m:ctrlPr>
                          <a:rPr lang="zh-CN" altLang="zh-CN" sz="2600" i="1">
                            <a:solidFill>
                              <a:schemeClr val="tx1"/>
                            </a:solidFill>
                            <a:latin typeface="Cambria Math"/>
                            <a:ea typeface="+mn-ea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zh-CN" altLang="zh-CN" sz="2600" i="1">
                                <a:solidFill>
                                  <a:schemeClr val="tx1"/>
                                </a:solidFill>
                                <a:latin typeface="Cambria Math"/>
                                <a:ea typeface="+mn-ea"/>
                              </a:rPr>
                            </m:ctrlPr>
                          </m:sSubPr>
                          <m:e>
                            <m:r>
                              <a:rPr lang="en-US" altLang="zh-CN" sz="2600" i="1">
                                <a:solidFill>
                                  <a:schemeClr val="tx1"/>
                                </a:solidFill>
                                <a:latin typeface="Cambria Math"/>
                                <a:ea typeface="+mn-ea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2600" i="1">
                                <a:solidFill>
                                  <a:schemeClr val="tx1"/>
                                </a:solidFill>
                                <a:latin typeface="Cambria Math"/>
                                <a:ea typeface="+mn-ea"/>
                              </a:rPr>
                              <m:t>2</m:t>
                            </m:r>
                          </m:sub>
                        </m:sSub>
                      </m:e>
                    </m:acc>
                  </m:oMath>
                </a14:m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  <a:ea typeface="+mn-ea"/>
                  </a:rPr>
                  <a:t>的抽样分布服从正态分布，其其标准差为：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600" i="1">
                            <a:solidFill>
                              <a:schemeClr val="tx1"/>
                            </a:solidFill>
                            <a:latin typeface="Cambria Math"/>
                            <a:ea typeface="+mn-ea"/>
                          </a:rPr>
                        </m:ctrlPr>
                      </m:sSubPr>
                      <m:e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  <a:ea typeface="+mn-ea"/>
                          </a:rPr>
                          <m:t>𝜎</m:t>
                        </m:r>
                      </m:e>
                      <m:sub>
                        <m:acc>
                          <m:accPr>
                            <m:chr m:val="̅"/>
                            <m:ctrlPr>
                              <a:rPr lang="zh-CN" altLang="zh-CN" sz="2600" i="1">
                                <a:solidFill>
                                  <a:schemeClr val="tx1"/>
                                </a:solidFill>
                                <a:latin typeface="Cambria Math"/>
                                <a:ea typeface="+mn-ea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zh-CN" altLang="zh-CN" sz="26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+mn-ea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6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+mn-ea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26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+mn-ea"/>
                                  </a:rPr>
                                  <m:t>1</m:t>
                                </m:r>
                              </m:sub>
                            </m:sSub>
                          </m:e>
                        </m:acc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  <a:ea typeface="+mn-ea"/>
                          </a:rPr>
                          <m:t>−</m:t>
                        </m:r>
                        <m:acc>
                          <m:accPr>
                            <m:chr m:val="̅"/>
                            <m:ctrlPr>
                              <a:rPr lang="zh-CN" altLang="zh-CN" sz="2600" i="1">
                                <a:solidFill>
                                  <a:schemeClr val="tx1"/>
                                </a:solidFill>
                                <a:latin typeface="Cambria Math"/>
                                <a:ea typeface="+mn-ea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zh-CN" altLang="zh-CN" sz="26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+mn-ea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6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+mn-ea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26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+mn-ea"/>
                                  </a:rPr>
                                  <m:t>2</m:t>
                                </m:r>
                              </m:sub>
                            </m:sSub>
                          </m:e>
                        </m:acc>
                      </m:sub>
                    </m:sSub>
                    <m:r>
                      <a:rPr lang="en-US" altLang="zh-CN" sz="2600" i="1">
                        <a:solidFill>
                          <a:schemeClr val="tx1"/>
                        </a:solidFill>
                        <a:latin typeface="Cambria Math"/>
                        <a:ea typeface="+mn-ea"/>
                      </a:rPr>
                      <m:t>=</m:t>
                    </m:r>
                    <m:rad>
                      <m:radPr>
                        <m:degHide m:val="on"/>
                        <m:ctrlPr>
                          <a:rPr lang="zh-CN" altLang="zh-CN" sz="2600" i="1">
                            <a:solidFill>
                              <a:schemeClr val="tx1"/>
                            </a:solidFill>
                            <a:latin typeface="Cambria Math"/>
                            <a:ea typeface="+mn-ea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zh-CN" altLang="zh-CN" sz="2600" i="1">
                                <a:solidFill>
                                  <a:schemeClr val="tx1"/>
                                </a:solidFill>
                                <a:latin typeface="Cambria Math"/>
                                <a:ea typeface="+mn-ea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zh-CN" altLang="zh-CN" sz="26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+mn-ea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26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+mn-ea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en-US" altLang="zh-CN" sz="26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+mn-ea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en-US" altLang="zh-CN" sz="26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+mn-ea"/>
                                  </a:rPr>
                                  <m:t>2</m:t>
                                </m:r>
                              </m:sup>
                            </m:sSubSup>
                          </m:num>
                          <m:den>
                            <m:sSub>
                              <m:sSubPr>
                                <m:ctrlPr>
                                  <a:rPr lang="zh-CN" altLang="zh-CN" sz="26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+mn-ea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6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+mn-ea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en-US" altLang="zh-CN" sz="26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+mn-ea"/>
                                  </a:rPr>
                                  <m:t>1</m:t>
                                </m:r>
                              </m:sub>
                            </m:sSub>
                          </m:den>
                        </m:f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  <a:ea typeface="+mn-ea"/>
                          </a:rPr>
                          <m:t>+</m:t>
                        </m:r>
                        <m:f>
                          <m:fPr>
                            <m:ctrlPr>
                              <a:rPr lang="zh-CN" altLang="zh-CN" sz="2600" i="1">
                                <a:solidFill>
                                  <a:schemeClr val="tx1"/>
                                </a:solidFill>
                                <a:latin typeface="Cambria Math"/>
                                <a:ea typeface="+mn-ea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zh-CN" altLang="zh-CN" sz="26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+mn-ea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26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+mn-ea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en-US" altLang="zh-CN" sz="26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+mn-ea"/>
                                  </a:rPr>
                                  <m:t>2</m:t>
                                </m:r>
                              </m:sub>
                              <m:sup>
                                <m:r>
                                  <a:rPr lang="en-US" altLang="zh-CN" sz="26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+mn-ea"/>
                                  </a:rPr>
                                  <m:t>2</m:t>
                                </m:r>
                              </m:sup>
                            </m:sSubSup>
                          </m:num>
                          <m:den>
                            <m:sSub>
                              <m:sSubPr>
                                <m:ctrlPr>
                                  <a:rPr lang="zh-CN" altLang="zh-CN" sz="26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+mn-ea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6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+mn-ea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en-US" altLang="zh-CN" sz="26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+mn-ea"/>
                                  </a:rPr>
                                  <m:t>2</m:t>
                                </m:r>
                              </m:sub>
                            </m:sSub>
                          </m:den>
                        </m:f>
                      </m:e>
                    </m:rad>
                  </m:oMath>
                </a14:m>
                <a:r>
                  <a:rPr lang="zh-CN" altLang="zh-CN" sz="2600" dirty="0" smtClean="0">
                    <a:solidFill>
                      <a:schemeClr val="tx1"/>
                    </a:solidFill>
                    <a:latin typeface="+mn-ea"/>
                    <a:ea typeface="+mn-ea"/>
                  </a:rPr>
                  <a:t/>
                </a:r>
                <a:br>
                  <a:rPr lang="zh-CN" altLang="zh-CN" sz="2600" dirty="0" smtClean="0">
                    <a:solidFill>
                      <a:schemeClr val="tx1"/>
                    </a:solidFill>
                    <a:latin typeface="+mn-ea"/>
                    <a:ea typeface="+mn-ea"/>
                  </a:rPr>
                </a:br>
                <a:r>
                  <a:rPr lang="en-US" altLang="zh-CN" sz="2600" dirty="0">
                    <a:solidFill>
                      <a:schemeClr val="tx1"/>
                    </a:solidFill>
                    <a:latin typeface="+mn-ea"/>
                    <a:ea typeface="+mn-ea"/>
                  </a:rPr>
                  <a:t>μ1-μ2</a:t>
                </a:r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  <a:ea typeface="+mn-ea"/>
                  </a:rPr>
                  <a:t>的检验统计量计算公式为：</a:t>
                </a:r>
                <a:r>
                  <a:rPr lang="zh-CN" altLang="zh-CN" sz="2600" dirty="0" smtClean="0">
                    <a:solidFill>
                      <a:schemeClr val="tx1"/>
                    </a:solidFill>
                    <a:latin typeface="+mn-ea"/>
                    <a:ea typeface="+mn-ea"/>
                  </a:rPr>
                  <a:t/>
                </a:r>
                <a:br>
                  <a:rPr lang="zh-CN" altLang="zh-CN" sz="2600" dirty="0" smtClean="0">
                    <a:solidFill>
                      <a:schemeClr val="tx1"/>
                    </a:solidFill>
                    <a:latin typeface="+mn-ea"/>
                    <a:ea typeface="+mn-ea"/>
                  </a:rPr>
                </a:br>
                <a:endParaRPr lang="en-US" altLang="zh-CN" sz="2600" dirty="0" smtClean="0">
                  <a:solidFill>
                    <a:schemeClr val="tx1"/>
                  </a:solidFill>
                  <a:latin typeface="+mn-ea"/>
                  <a:ea typeface="+mn-ea"/>
                </a:endParaRPr>
              </a:p>
              <a:p>
                <a:pPr algn="l" fontAlgn="base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zh-CN" sz="2600">
                          <a:solidFill>
                            <a:schemeClr val="tx1"/>
                          </a:solidFill>
                          <a:latin typeface="Cambria Math"/>
                          <a:ea typeface="+mn-ea"/>
                        </a:rPr>
                        <m:t>z</m:t>
                      </m:r>
                      <m:r>
                        <a:rPr lang="en-US" altLang="zh-CN" sz="2600">
                          <a:solidFill>
                            <a:schemeClr val="tx1"/>
                          </a:solidFill>
                          <a:latin typeface="Cambria Math"/>
                          <a:ea typeface="+mn-ea"/>
                        </a:rPr>
                        <m:t>=</m:t>
                      </m:r>
                      <m:f>
                        <m:fPr>
                          <m:ctrlPr>
                            <a:rPr lang="zh-CN" altLang="zh-CN" sz="2600" i="1">
                              <a:solidFill>
                                <a:schemeClr val="tx1"/>
                              </a:solidFill>
                              <a:latin typeface="Cambria Math"/>
                              <a:ea typeface="+mn-ea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zh-CN" altLang="zh-CN" sz="2600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+mn-ea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̅"/>
                                  <m:ctrlPr>
                                    <a:rPr lang="zh-CN" altLang="zh-CN" sz="26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+mn-ea"/>
                                    </a:rPr>
                                  </m:ctrlPr>
                                </m:accPr>
                                <m:e>
                                  <m:sSub>
                                    <m:sSubPr>
                                      <m:ctrlPr>
                                        <a:rPr lang="zh-CN" altLang="zh-CN" sz="26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+mn-ea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26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+mn-ea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altLang="zh-CN" sz="26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+mn-ea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</m:acc>
                              <m:r>
                                <a:rPr lang="en-US" altLang="zh-CN" sz="2600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+mn-ea"/>
                                </a:rPr>
                                <m:t>−</m:t>
                              </m:r>
                              <m:acc>
                                <m:accPr>
                                  <m:chr m:val="̅"/>
                                  <m:ctrlPr>
                                    <a:rPr lang="zh-CN" altLang="zh-CN" sz="26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+mn-ea"/>
                                    </a:rPr>
                                  </m:ctrlPr>
                                </m:accPr>
                                <m:e>
                                  <m:sSub>
                                    <m:sSubPr>
                                      <m:ctrlPr>
                                        <a:rPr lang="zh-CN" altLang="zh-CN" sz="26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+mn-ea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26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+mn-ea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altLang="zh-CN" sz="26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+mn-ea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</m:acc>
                            </m:e>
                          </m:d>
                          <m:r>
                            <a:rPr lang="en-US" altLang="zh-CN" sz="2600" i="1">
                              <a:solidFill>
                                <a:schemeClr val="tx1"/>
                              </a:solidFill>
                              <a:latin typeface="Cambria Math"/>
                              <a:ea typeface="+mn-ea"/>
                            </a:rPr>
                            <m:t>−0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zh-CN" altLang="zh-CN" sz="2600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+mn-ea"/>
                                </a:rPr>
                              </m:ctrlPr>
                            </m:radPr>
                            <m:deg/>
                            <m:e>
                              <m:f>
                                <m:fPr>
                                  <m:ctrlPr>
                                    <a:rPr lang="zh-CN" altLang="zh-CN" sz="26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+mn-ea"/>
                                    </a:rPr>
                                  </m:ctrlPr>
                                </m:fPr>
                                <m:num>
                                  <m:sSubSup>
                                    <m:sSubSupPr>
                                      <m:ctrlPr>
                                        <a:rPr lang="zh-CN" altLang="zh-CN" sz="26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+mn-ea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altLang="zh-CN" sz="26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+mn-ea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US" altLang="zh-CN" sz="26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+mn-ea"/>
                                        </a:rPr>
                                        <m:t>1</m:t>
                                      </m:r>
                                    </m:sub>
                                    <m:sup>
                                      <m:r>
                                        <a:rPr lang="en-US" altLang="zh-CN" sz="26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+mn-ea"/>
                                        </a:rPr>
                                        <m:t>2</m:t>
                                      </m:r>
                                    </m:sup>
                                  </m:sSubSup>
                                </m:num>
                                <m:den>
                                  <m:sSub>
                                    <m:sSubPr>
                                      <m:ctrlPr>
                                        <a:rPr lang="zh-CN" altLang="zh-CN" sz="26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+mn-ea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altLang="zh-CN" sz="260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+mn-ea"/>
                                        </a:rPr>
                                        <m:t>n</m:t>
                                      </m:r>
                                    </m:e>
                                    <m:sub>
                                      <m:r>
                                        <a:rPr lang="en-US" altLang="zh-CN" sz="26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+mn-ea"/>
                                        </a:rPr>
                                        <m:t>1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US" altLang="zh-CN" sz="2600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+mn-ea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zh-CN" altLang="zh-CN" sz="26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+mn-ea"/>
                                    </a:rPr>
                                  </m:ctrlPr>
                                </m:fPr>
                                <m:num>
                                  <m:sSubSup>
                                    <m:sSubSupPr>
                                      <m:ctrlPr>
                                        <a:rPr lang="zh-CN" altLang="zh-CN" sz="26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+mn-ea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altLang="zh-CN" sz="26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+mn-ea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US" altLang="zh-CN" sz="26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+mn-ea"/>
                                        </a:rPr>
                                        <m:t>2</m:t>
                                      </m:r>
                                    </m:sub>
                                    <m:sup>
                                      <m:r>
                                        <a:rPr lang="en-US" altLang="zh-CN" sz="26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+mn-ea"/>
                                        </a:rPr>
                                        <m:t>2</m:t>
                                      </m:r>
                                    </m:sup>
                                  </m:sSubSup>
                                </m:num>
                                <m:den>
                                  <m:sSub>
                                    <m:sSubPr>
                                      <m:ctrlPr>
                                        <a:rPr lang="zh-CN" altLang="zh-CN" sz="26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+mn-ea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26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+mn-ea"/>
                                        </a:rPr>
                                        <m:t>𝑛</m:t>
                                      </m:r>
                                    </m:e>
                                    <m:sub>
                                      <m:r>
                                        <a:rPr lang="en-US" altLang="zh-CN" sz="26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+mn-ea"/>
                                        </a:rPr>
                                        <m:t>2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rad>
                        </m:den>
                      </m:f>
                      <m:r>
                        <a:rPr lang="en-US" altLang="zh-CN" sz="2600" i="1">
                          <a:solidFill>
                            <a:schemeClr val="tx1"/>
                          </a:solidFill>
                          <a:latin typeface="Cambria Math"/>
                          <a:ea typeface="+mn-ea"/>
                        </a:rPr>
                        <m:t>~</m:t>
                      </m:r>
                      <m:r>
                        <a:rPr lang="en-US" altLang="zh-CN" sz="2600" i="1">
                          <a:solidFill>
                            <a:schemeClr val="tx1"/>
                          </a:solidFill>
                          <a:latin typeface="Cambria Math"/>
                          <a:ea typeface="+mn-ea"/>
                        </a:rPr>
                        <m:t>𝑁</m:t>
                      </m:r>
                      <m:r>
                        <a:rPr lang="en-US" altLang="zh-CN" sz="2600" i="1">
                          <a:solidFill>
                            <a:schemeClr val="tx1"/>
                          </a:solidFill>
                          <a:latin typeface="Cambria Math"/>
                          <a:ea typeface="+mn-ea"/>
                        </a:rPr>
                        <m:t>(0,1)</m:t>
                      </m:r>
                    </m:oMath>
                  </m:oMathPara>
                </a14:m>
                <a:r>
                  <a:rPr lang="zh-CN" altLang="zh-CN" sz="2600" dirty="0" smtClean="0">
                    <a:solidFill>
                      <a:schemeClr val="tx1"/>
                    </a:solidFill>
                    <a:latin typeface="+mn-ea"/>
                    <a:ea typeface="+mn-ea"/>
                  </a:rPr>
                  <a:t/>
                </a:r>
                <a:br>
                  <a:rPr lang="zh-CN" altLang="zh-CN" sz="2600" dirty="0" smtClean="0">
                    <a:solidFill>
                      <a:schemeClr val="tx1"/>
                    </a:solidFill>
                    <a:latin typeface="+mn-ea"/>
                    <a:ea typeface="+mn-ea"/>
                  </a:rPr>
                </a:br>
                <a:r>
                  <a:rPr lang="en-US" altLang="zh-CN" sz="2600" dirty="0" smtClean="0">
                    <a:solidFill>
                      <a:schemeClr val="tx1"/>
                    </a:solidFill>
                    <a:latin typeface="+mn-ea"/>
                    <a:ea typeface="+mn-ea"/>
                  </a:rPr>
                  <a:t/>
                </a:r>
                <a:br>
                  <a:rPr lang="en-US" altLang="zh-CN" sz="2600" dirty="0" smtClean="0">
                    <a:solidFill>
                      <a:schemeClr val="tx1"/>
                    </a:solidFill>
                    <a:latin typeface="+mn-ea"/>
                    <a:ea typeface="+mn-ea"/>
                  </a:rPr>
                </a:br>
                <a:r>
                  <a:rPr lang="en-US" altLang="zh-CN" sz="2600" dirty="0">
                    <a:solidFill>
                      <a:schemeClr val="tx1"/>
                    </a:solidFill>
                    <a:latin typeface="+mn-ea"/>
                    <a:ea typeface="+mn-ea"/>
                  </a:rPr>
                  <a:t> </a:t>
                </a:r>
                <a:r>
                  <a:rPr lang="en-US" altLang="zh-CN" sz="2600" dirty="0" smtClean="0">
                    <a:solidFill>
                      <a:schemeClr val="tx1"/>
                    </a:solidFill>
                    <a:latin typeface="+mn-ea"/>
                    <a:ea typeface="+mn-ea"/>
                  </a:rPr>
                  <a:t>     </a:t>
                </a:r>
                <a:r>
                  <a:rPr lang="zh-CN" altLang="zh-CN" sz="2600" dirty="0" smtClean="0">
                    <a:solidFill>
                      <a:schemeClr val="tx1"/>
                    </a:solidFill>
                    <a:latin typeface="+mn-ea"/>
                    <a:ea typeface="+mn-ea"/>
                  </a:rPr>
                  <a:t>如果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zh-CN" altLang="zh-CN" sz="2600" i="1">
                            <a:solidFill>
                              <a:schemeClr val="tx1"/>
                            </a:solidFill>
                            <a:latin typeface="Cambria Math"/>
                            <a:ea typeface="+mn-ea"/>
                          </a:rPr>
                        </m:ctrlPr>
                      </m:dPr>
                      <m:e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  <a:ea typeface="+mn-ea"/>
                          </a:rPr>
                          <m:t>𝑧</m:t>
                        </m:r>
                      </m:e>
                    </m:d>
                    <m:r>
                      <a:rPr lang="en-US" altLang="zh-CN" sz="2600">
                        <a:solidFill>
                          <a:schemeClr val="tx1"/>
                        </a:solidFill>
                        <a:latin typeface="Cambria Math"/>
                        <a:ea typeface="+mn-ea"/>
                      </a:rPr>
                      <m:t>&gt;</m:t>
                    </m:r>
                    <m:d>
                      <m:dPr>
                        <m:begChr m:val="|"/>
                        <m:endChr m:val="|"/>
                        <m:ctrlPr>
                          <a:rPr lang="zh-CN" altLang="zh-CN" sz="2600" i="1">
                            <a:solidFill>
                              <a:schemeClr val="tx1"/>
                            </a:solidFill>
                            <a:latin typeface="Cambria Math"/>
                            <a:ea typeface="+mn-ea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zh-CN" altLang="zh-CN" sz="2600" i="1">
                                <a:solidFill>
                                  <a:schemeClr val="tx1"/>
                                </a:solidFill>
                                <a:latin typeface="Cambria Math"/>
                                <a:ea typeface="+mn-ea"/>
                              </a:rPr>
                            </m:ctrlPr>
                          </m:sSubPr>
                          <m:e>
                            <m:r>
                              <a:rPr lang="en-US" altLang="zh-CN" sz="2600" i="1">
                                <a:solidFill>
                                  <a:schemeClr val="tx1"/>
                                </a:solidFill>
                                <a:latin typeface="Cambria Math"/>
                                <a:ea typeface="+mn-ea"/>
                              </a:rPr>
                              <m:t>𝑧</m:t>
                            </m:r>
                          </m:e>
                          <m:sub>
                            <m:f>
                              <m:fPr>
                                <m:type m:val="skw"/>
                                <m:ctrlPr>
                                  <a:rPr lang="zh-CN" altLang="zh-CN" sz="26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+mn-ea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sty m:val="p"/>
                                  </m:rPr>
                                  <a:rPr lang="en-US" altLang="zh-CN" sz="260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+mn-ea"/>
                                  </a:rPr>
                                  <m:t>a</m:t>
                                </m:r>
                              </m:num>
                              <m:den>
                                <m:r>
                                  <a:rPr lang="en-US" altLang="zh-CN" sz="26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+mn-ea"/>
                                  </a:rPr>
                                  <m:t>2</m:t>
                                </m:r>
                              </m:den>
                            </m:f>
                          </m:sub>
                        </m:sSub>
                      </m:e>
                    </m:d>
                  </m:oMath>
                </a14:m>
                <a:r>
                  <a:rPr lang="en-US" altLang="zh-CN" sz="2600" dirty="0">
                    <a:solidFill>
                      <a:schemeClr val="tx1"/>
                    </a:solidFill>
                    <a:latin typeface="+mn-ea"/>
                    <a:ea typeface="+mn-ea"/>
                  </a:rPr>
                  <a:t>,</a:t>
                </a:r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  <a:ea typeface="+mn-ea"/>
                  </a:rPr>
                  <a:t>则拒绝</a:t>
                </a:r>
                <a:r>
                  <a:rPr lang="en-US" altLang="zh-CN" sz="2600" dirty="0">
                    <a:solidFill>
                      <a:schemeClr val="tx1"/>
                    </a:solidFill>
                    <a:latin typeface="+mn-ea"/>
                    <a:ea typeface="+mn-ea"/>
                  </a:rPr>
                  <a:t>H0</a:t>
                </a:r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  <a:ea typeface="+mn-ea"/>
                  </a:rPr>
                  <a:t>的双侧假设检测</a:t>
                </a:r>
                <a:r>
                  <a:rPr lang="en-US" altLang="zh-CN" sz="2600" dirty="0">
                    <a:solidFill>
                      <a:schemeClr val="tx1"/>
                    </a:solidFill>
                    <a:latin typeface="+mn-ea"/>
                    <a:ea typeface="+mn-ea"/>
                  </a:rPr>
                  <a:t>;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600">
                        <a:solidFill>
                          <a:schemeClr val="tx1"/>
                        </a:solidFill>
                        <a:latin typeface="Cambria Math"/>
                        <a:ea typeface="+mn-ea"/>
                      </a:rPr>
                      <m:t>z</m:t>
                    </m:r>
                    <m:r>
                      <a:rPr lang="en-US" altLang="zh-CN" sz="2600" i="1">
                        <a:solidFill>
                          <a:schemeClr val="tx1"/>
                        </a:solidFill>
                        <a:latin typeface="Cambria Math"/>
                        <a:ea typeface="+mn-ea"/>
                      </a:rPr>
                      <m:t>&lt;</m:t>
                    </m:r>
                    <m:sSub>
                      <m:sSubPr>
                        <m:ctrlPr>
                          <a:rPr lang="zh-CN" altLang="zh-CN" sz="2600" i="1">
                            <a:solidFill>
                              <a:schemeClr val="tx1"/>
                            </a:solidFill>
                            <a:latin typeface="Cambria Math"/>
                            <a:ea typeface="+mn-ea"/>
                          </a:rPr>
                        </m:ctrlPr>
                      </m:sSubPr>
                      <m:e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  <a:ea typeface="+mn-ea"/>
                          </a:rPr>
                          <m:t>−</m:t>
                        </m:r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  <a:ea typeface="+mn-ea"/>
                          </a:rPr>
                          <m:t>𝑧</m:t>
                        </m:r>
                      </m:e>
                      <m:sub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  <a:ea typeface="+mn-ea"/>
                          </a:rPr>
                          <m:t>𝑎</m:t>
                        </m:r>
                      </m:sub>
                    </m:sSub>
                    <m:r>
                      <a:rPr lang="zh-CN" altLang="zh-CN" sz="2600">
                        <a:solidFill>
                          <a:schemeClr val="tx1"/>
                        </a:solidFill>
                        <a:latin typeface="Cambria Math"/>
                        <a:ea typeface="+mn-ea"/>
                      </a:rPr>
                      <m:t>或</m:t>
                    </m:r>
                    <m:r>
                      <m:rPr>
                        <m:sty m:val="p"/>
                      </m:rPr>
                      <a:rPr lang="en-US" altLang="zh-CN" sz="2600">
                        <a:solidFill>
                          <a:schemeClr val="tx1"/>
                        </a:solidFill>
                        <a:latin typeface="Cambria Math"/>
                        <a:ea typeface="+mn-ea"/>
                      </a:rPr>
                      <m:t>z</m:t>
                    </m:r>
                    <m:r>
                      <a:rPr lang="en-US" altLang="zh-CN" sz="2600" i="1">
                        <a:solidFill>
                          <a:schemeClr val="tx1"/>
                        </a:solidFill>
                        <a:latin typeface="Cambria Math"/>
                        <a:ea typeface="+mn-ea"/>
                      </a:rPr>
                      <m:t>&gt;</m:t>
                    </m:r>
                    <m:sSub>
                      <m:sSubPr>
                        <m:ctrlPr>
                          <a:rPr lang="zh-CN" altLang="zh-CN" sz="2600" i="1">
                            <a:solidFill>
                              <a:schemeClr val="tx1"/>
                            </a:solidFill>
                            <a:latin typeface="Cambria Math"/>
                            <a:ea typeface="+mn-ea"/>
                          </a:rPr>
                        </m:ctrlPr>
                      </m:sSubPr>
                      <m:e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  <a:ea typeface="+mn-ea"/>
                          </a:rPr>
                          <m:t>𝑧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600">
                            <a:solidFill>
                              <a:schemeClr val="tx1"/>
                            </a:solidFill>
                            <a:latin typeface="Cambria Math"/>
                            <a:ea typeface="+mn-ea"/>
                          </a:rPr>
                          <m:t>a</m:t>
                        </m:r>
                      </m:sub>
                    </m:sSub>
                  </m:oMath>
                </a14:m>
                <a:r>
                  <a:rPr lang="en-US" altLang="zh-CN" sz="2600" dirty="0">
                    <a:solidFill>
                      <a:schemeClr val="tx1"/>
                    </a:solidFill>
                    <a:latin typeface="+mn-ea"/>
                    <a:ea typeface="+mn-ea"/>
                  </a:rPr>
                  <a:t>,</a:t>
                </a:r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  <a:ea typeface="+mn-ea"/>
                  </a:rPr>
                  <a:t>则拒绝</a:t>
                </a:r>
                <a:r>
                  <a:rPr lang="en-US" altLang="zh-CN" sz="2600" dirty="0">
                    <a:solidFill>
                      <a:schemeClr val="tx1"/>
                    </a:solidFill>
                    <a:latin typeface="+mn-ea"/>
                    <a:ea typeface="+mn-ea"/>
                  </a:rPr>
                  <a:t>H0</a:t>
                </a:r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  <a:ea typeface="+mn-ea"/>
                  </a:rPr>
                  <a:t>的左侧假设检测或右侧假设检测。</a:t>
                </a:r>
                <a:endParaRPr lang="zh-CN" altLang="en-US" sz="2600" dirty="0">
                  <a:latin typeface="+mn-ea"/>
                  <a:ea typeface="+mn-ea"/>
                </a:endParaRPr>
              </a:p>
            </p:txBody>
          </p:sp>
        </mc:Choice>
        <mc:Fallback xmlns="">
          <p:sp>
            <p:nvSpPr>
              <p:cNvPr id="9" name="标题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1484784"/>
                <a:ext cx="8568952" cy="5112568"/>
              </a:xfrm>
              <a:prstGeom prst="rect">
                <a:avLst/>
              </a:prstGeom>
              <a:blipFill rotWithShape="1">
                <a:blip r:embed="rId2"/>
                <a:stretch>
                  <a:fillRect l="-1209" b="-29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55726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§7.1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两总体均值之差的推断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9" name="流程图: 资料带 5"/>
          <p:cNvSpPr>
            <a:spLocks noChangeArrowheads="1"/>
          </p:cNvSpPr>
          <p:nvPr/>
        </p:nvSpPr>
        <p:spPr bwMode="auto">
          <a:xfrm>
            <a:off x="7452319" y="1336243"/>
            <a:ext cx="1371699" cy="647700"/>
          </a:xfrm>
          <a:prstGeom prst="flowChartPunchedTap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zh-CN" altLang="en-US" sz="2800" dirty="0" smtClean="0">
                <a:latin typeface="楷体" pitchFamily="49" charset="-122"/>
                <a:ea typeface="楷体" pitchFamily="49" charset="-122"/>
              </a:rPr>
              <a:t>例三</a:t>
            </a:r>
            <a:endParaRPr lang="zh-CN" altLang="en-US" sz="28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1" name="标题 1"/>
          <p:cNvSpPr txBox="1">
            <a:spLocks noGrp="1"/>
          </p:cNvSpPr>
          <p:nvPr>
            <p:ph type="subTitle" idx="1"/>
          </p:nvPr>
        </p:nvSpPr>
        <p:spPr>
          <a:xfrm>
            <a:off x="280373" y="1983943"/>
            <a:ext cx="8567738" cy="20211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 fontAlgn="base"/>
            <a:r>
              <a:rPr lang="en-US" altLang="zh-CN" sz="2800" dirty="0" smtClean="0">
                <a:solidFill>
                  <a:schemeClr val="tx1"/>
                </a:solidFill>
                <a:latin typeface="+mn-ea"/>
                <a:ea typeface="+mn-ea"/>
              </a:rPr>
              <a:t>          </a:t>
            </a:r>
            <a:r>
              <a:rPr lang="zh-CN" altLang="zh-CN" sz="2800" dirty="0" smtClean="0">
                <a:solidFill>
                  <a:schemeClr val="tx1"/>
                </a:solidFill>
                <a:latin typeface="+mn-ea"/>
                <a:ea typeface="+mn-ea"/>
              </a:rPr>
              <a:t>某</a:t>
            </a:r>
            <a:r>
              <a:rPr lang="zh-CN" altLang="zh-CN" sz="2800" dirty="0">
                <a:solidFill>
                  <a:schemeClr val="tx1"/>
                </a:solidFill>
                <a:latin typeface="+mn-ea"/>
                <a:ea typeface="+mn-ea"/>
              </a:rPr>
              <a:t>厂生产的钢丝抗拉力服从正态分布，标准差为</a:t>
            </a:r>
            <a:r>
              <a:rPr lang="en-US" altLang="zh-CN" sz="2800" dirty="0">
                <a:solidFill>
                  <a:schemeClr val="tx1"/>
                </a:solidFill>
                <a:latin typeface="+mn-ea"/>
                <a:ea typeface="+mn-ea"/>
              </a:rPr>
              <a:t>6kg</a:t>
            </a:r>
            <a:r>
              <a:rPr lang="zh-CN" altLang="zh-CN" sz="2800" dirty="0">
                <a:solidFill>
                  <a:schemeClr val="tx1"/>
                </a:solidFill>
                <a:latin typeface="+mn-ea"/>
                <a:ea typeface="+mn-ea"/>
              </a:rPr>
              <a:t>，从中抽取</a:t>
            </a:r>
            <a:r>
              <a:rPr lang="en-US" altLang="zh-CN" sz="2800" dirty="0">
                <a:solidFill>
                  <a:schemeClr val="tx1"/>
                </a:solidFill>
                <a:latin typeface="+mn-ea"/>
                <a:ea typeface="+mn-ea"/>
              </a:rPr>
              <a:t>30</a:t>
            </a:r>
            <a:r>
              <a:rPr lang="zh-CN" altLang="zh-CN" sz="2800" dirty="0">
                <a:solidFill>
                  <a:schemeClr val="tx1"/>
                </a:solidFill>
                <a:latin typeface="+mn-ea"/>
                <a:ea typeface="+mn-ea"/>
              </a:rPr>
              <a:t>个样品，测得平均抗拉力为</a:t>
            </a:r>
            <a:r>
              <a:rPr lang="en-US" altLang="zh-CN" sz="2800" dirty="0">
                <a:solidFill>
                  <a:schemeClr val="tx1"/>
                </a:solidFill>
                <a:latin typeface="+mn-ea"/>
                <a:ea typeface="+mn-ea"/>
              </a:rPr>
              <a:t>560kg</a:t>
            </a:r>
            <a:r>
              <a:rPr lang="zh-CN" altLang="zh-CN" sz="2800" dirty="0">
                <a:solidFill>
                  <a:schemeClr val="tx1"/>
                </a:solidFill>
                <a:latin typeface="+mn-ea"/>
                <a:ea typeface="+mn-ea"/>
              </a:rPr>
              <a:t>。现更换原材料进行生产，假设标准差不变，但不知其抗拉力是否不变，从中抽取</a:t>
            </a:r>
            <a:r>
              <a:rPr lang="en-US" altLang="zh-CN" sz="2800" dirty="0">
                <a:solidFill>
                  <a:schemeClr val="tx1"/>
                </a:solidFill>
                <a:latin typeface="+mn-ea"/>
                <a:ea typeface="+mn-ea"/>
              </a:rPr>
              <a:t>30</a:t>
            </a:r>
            <a:r>
              <a:rPr lang="zh-CN" altLang="zh-CN" sz="2800" dirty="0">
                <a:solidFill>
                  <a:schemeClr val="tx1"/>
                </a:solidFill>
                <a:latin typeface="+mn-ea"/>
                <a:ea typeface="+mn-ea"/>
              </a:rPr>
              <a:t>个样品，测得平均抗拉力</a:t>
            </a:r>
            <a:r>
              <a:rPr lang="en-US" altLang="zh-CN" sz="2800" dirty="0">
                <a:solidFill>
                  <a:schemeClr val="tx1"/>
                </a:solidFill>
                <a:latin typeface="+mn-ea"/>
                <a:ea typeface="+mn-ea"/>
              </a:rPr>
              <a:t>565kg</a:t>
            </a:r>
            <a:r>
              <a:rPr lang="zh-CN" altLang="zh-CN" sz="2800" dirty="0">
                <a:solidFill>
                  <a:schemeClr val="tx1"/>
                </a:solidFill>
                <a:latin typeface="+mn-ea"/>
                <a:ea typeface="+mn-ea"/>
              </a:rPr>
              <a:t>，能否认为原材料更换后平均抗拉力无显著变化？（</a:t>
            </a:r>
            <a:r>
              <a:rPr lang="en-US" altLang="zh-CN" sz="2800" dirty="0">
                <a:solidFill>
                  <a:schemeClr val="tx1"/>
                </a:solidFill>
                <a:latin typeface="+mn-ea"/>
                <a:ea typeface="+mn-ea"/>
                <a:sym typeface="Symbol"/>
              </a:rPr>
              <a:t></a:t>
            </a:r>
            <a:r>
              <a:rPr lang="en-US" altLang="zh-CN" sz="2800" dirty="0">
                <a:solidFill>
                  <a:schemeClr val="tx1"/>
                </a:solidFill>
                <a:latin typeface="+mn-ea"/>
                <a:ea typeface="+mn-ea"/>
              </a:rPr>
              <a:t>=0.05</a:t>
            </a:r>
            <a:r>
              <a:rPr lang="zh-CN" altLang="zh-CN" sz="2800" dirty="0">
                <a:solidFill>
                  <a:schemeClr val="tx1"/>
                </a:solidFill>
                <a:latin typeface="+mn-ea"/>
                <a:ea typeface="+mn-ea"/>
              </a:rPr>
              <a:t>）</a:t>
            </a:r>
          </a:p>
          <a:p>
            <a:endParaRPr lang="zh-CN" altLang="zh-CN" sz="2400" dirty="0">
              <a:solidFill>
                <a:schemeClr val="tx1"/>
              </a:solidFill>
            </a:endParaRPr>
          </a:p>
        </p:txBody>
      </p:sp>
      <p:sp>
        <p:nvSpPr>
          <p:cNvPr id="10" name="标题 1"/>
          <p:cNvSpPr txBox="1">
            <a:spLocks/>
          </p:cNvSpPr>
          <p:nvPr/>
        </p:nvSpPr>
        <p:spPr>
          <a:xfrm>
            <a:off x="611560" y="3861048"/>
            <a:ext cx="7992888" cy="122413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altLang="zh-CN" sz="3000" dirty="0" smtClean="0">
                <a:solidFill>
                  <a:srgbClr val="FF0000"/>
                </a:solidFill>
                <a:latin typeface="+mn-ea"/>
                <a:ea typeface="+mn-ea"/>
              </a:rPr>
              <a:t>           </a:t>
            </a:r>
            <a:r>
              <a:rPr lang="zh-CN" altLang="zh-CN" sz="3000" dirty="0" smtClean="0">
                <a:solidFill>
                  <a:srgbClr val="FF0000"/>
                </a:solidFill>
                <a:latin typeface="+mn-ea"/>
                <a:ea typeface="+mn-ea"/>
              </a:rPr>
              <a:t>解</a:t>
            </a:r>
            <a:r>
              <a:rPr lang="zh-CN" altLang="zh-CN" sz="3000" dirty="0">
                <a:solidFill>
                  <a:srgbClr val="FF0000"/>
                </a:solidFill>
                <a:latin typeface="+mn-ea"/>
                <a:ea typeface="+mn-ea"/>
              </a:rPr>
              <a:t>：</a:t>
            </a:r>
            <a:r>
              <a:rPr lang="zh-CN" altLang="zh-CN" sz="2800" dirty="0">
                <a:solidFill>
                  <a:schemeClr val="tx1"/>
                </a:solidFill>
                <a:latin typeface="+mn-ea"/>
                <a:ea typeface="+mn-ea"/>
              </a:rPr>
              <a:t>本题是检验更换原材料后，钢丝平均抗拉力是否存在显著变化，而钢丝抗拉力服从正态分布且标准差已知，</a:t>
            </a:r>
            <a:r>
              <a:rPr lang="zh-CN" altLang="zh-CN" sz="2800" dirty="0">
                <a:solidFill>
                  <a:srgbClr val="FF0000"/>
                </a:solidFill>
                <a:latin typeface="+mn-ea"/>
                <a:ea typeface="+mn-ea"/>
              </a:rPr>
              <a:t>故可进行</a:t>
            </a:r>
            <a:r>
              <a:rPr lang="en-US" altLang="zh-CN" sz="2800" dirty="0">
                <a:solidFill>
                  <a:srgbClr val="FF0000"/>
                </a:solidFill>
                <a:latin typeface="+mn-ea"/>
                <a:ea typeface="+mn-ea"/>
              </a:rPr>
              <a:t>Z</a:t>
            </a:r>
            <a:r>
              <a:rPr lang="zh-CN" altLang="zh-CN" sz="2800" dirty="0" smtClean="0">
                <a:solidFill>
                  <a:srgbClr val="FF0000"/>
                </a:solidFill>
                <a:latin typeface="+mn-ea"/>
                <a:ea typeface="+mn-ea"/>
              </a:rPr>
              <a:t>检验</a:t>
            </a:r>
            <a:r>
              <a:rPr lang="zh-CN" altLang="en-US" sz="2800" dirty="0" smtClean="0">
                <a:solidFill>
                  <a:srgbClr val="FF0000"/>
                </a:solidFill>
                <a:latin typeface="+mn-ea"/>
                <a:ea typeface="+mn-ea"/>
              </a:rPr>
              <a:t>，而且是双侧检验。</a:t>
            </a:r>
            <a:r>
              <a:rPr lang="en-US" altLang="zh-CN" sz="2600" dirty="0" smtClean="0">
                <a:solidFill>
                  <a:schemeClr val="tx1"/>
                </a:solidFill>
                <a:latin typeface="+mn-ea"/>
                <a:ea typeface="+mn-ea"/>
              </a:rPr>
              <a:t>	</a:t>
            </a:r>
            <a:endParaRPr lang="zh-CN" altLang="zh-CN" sz="2400" dirty="0">
              <a:solidFill>
                <a:schemeClr val="tx1"/>
              </a:solidFill>
            </a:endParaRPr>
          </a:p>
        </p:txBody>
      </p:sp>
      <p:sp>
        <p:nvSpPr>
          <p:cNvPr id="12" name="Rectangle 3"/>
          <p:cNvSpPr txBox="1">
            <a:spLocks noRot="1" noChangeArrowheads="1"/>
          </p:cNvSpPr>
          <p:nvPr/>
        </p:nvSpPr>
        <p:spPr>
          <a:xfrm>
            <a:off x="467544" y="5229200"/>
            <a:ext cx="4888160" cy="720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Clr>
                <a:srgbClr val="7030A0"/>
              </a:buClr>
            </a:pPr>
            <a:r>
              <a:rPr lang="en-US" altLang="zh-CN" sz="2800" b="1" dirty="0" smtClean="0">
                <a:solidFill>
                  <a:srgbClr val="FF0000"/>
                </a:solidFill>
              </a:rPr>
              <a:t>1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、</a:t>
            </a:r>
            <a:r>
              <a:rPr lang="zh-CN" altLang="en-US" sz="2600" dirty="0" smtClean="0">
                <a:solidFill>
                  <a:schemeClr val="tx1"/>
                </a:solidFill>
              </a:rPr>
              <a:t>提出原假设与备择假设</a:t>
            </a:r>
            <a:endParaRPr lang="zh-CN" altLang="zh-CN" sz="2600" dirty="0" smtClean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1403648" y="5764614"/>
                <a:ext cx="4176464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fontAlgn="base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>
                        <a:latin typeface="Cambria Math"/>
                      </a:rPr>
                      <m:t>H</m:t>
                    </m:r>
                    <m:r>
                      <a:rPr lang="en-US" altLang="zh-CN">
                        <a:latin typeface="Cambria Math"/>
                      </a:rPr>
                      <m:t>0</m:t>
                    </m:r>
                    <m:r>
                      <a:rPr lang="zh-CN" altLang="zh-CN">
                        <a:latin typeface="Cambria Math"/>
                      </a:rPr>
                      <m:t>：</m:t>
                    </m:r>
                    <m:sSub>
                      <m:sSubPr>
                        <m:ctrlPr>
                          <a:rPr lang="zh-CN" altLang="zh-CN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>
                            <a:latin typeface="Cambria Math"/>
                          </a:rPr>
                          <m:t>u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altLang="zh-CN" i="1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zh-CN" altLang="zh-CN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altLang="zh-CN" i="1">
                        <a:latin typeface="Cambria Math"/>
                      </a:rPr>
                      <m:t>=0</m:t>
                    </m:r>
                  </m:oMath>
                </a14:m>
                <a:r>
                  <a:rPr lang="en-US" altLang="zh-CN" dirty="0"/>
                  <a:t> H1: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altLang="zh-CN" i="1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zh-CN" altLang="zh-CN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altLang="zh-CN">
                        <a:latin typeface="Cambria Math"/>
                      </a:rPr>
                      <m:t>≠0</m:t>
                    </m:r>
                  </m:oMath>
                </a14:m>
                <a:endParaRPr lang="zh-CN" altLang="zh-CN" dirty="0"/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3648" y="5764614"/>
                <a:ext cx="4176464" cy="369332"/>
              </a:xfrm>
              <a:prstGeom prst="rect">
                <a:avLst/>
              </a:prstGeom>
              <a:blipFill rotWithShape="1">
                <a:blip r:embed="rId2"/>
                <a:stretch>
                  <a:fillRect t="-8333" b="-266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55199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§7.1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两总体均值之差的推断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3" name="Rectangle 3"/>
          <p:cNvSpPr txBox="1">
            <a:spLocks noRot="1" noChangeArrowheads="1"/>
          </p:cNvSpPr>
          <p:nvPr/>
        </p:nvSpPr>
        <p:spPr>
          <a:xfrm>
            <a:off x="683568" y="1660093"/>
            <a:ext cx="5472608" cy="472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Clr>
                <a:srgbClr val="7030A0"/>
              </a:buClr>
            </a:pPr>
            <a:r>
              <a:rPr lang="en-US" altLang="zh-CN" sz="2800" b="1" dirty="0">
                <a:solidFill>
                  <a:srgbClr val="FF0000"/>
                </a:solidFill>
              </a:rPr>
              <a:t>2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、</a:t>
            </a:r>
            <a:r>
              <a:rPr lang="zh-CN" altLang="en-US" sz="2600" dirty="0" smtClean="0">
                <a:solidFill>
                  <a:schemeClr val="tx1"/>
                </a:solidFill>
              </a:rPr>
              <a:t>选着检验统计量，依据题意知</a:t>
            </a:r>
            <a:endParaRPr lang="zh-CN" altLang="zh-CN" sz="2600" dirty="0" smtClean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矩形 7"/>
              <p:cNvSpPr/>
              <p:nvPr/>
            </p:nvSpPr>
            <p:spPr>
              <a:xfrm>
                <a:off x="1405113" y="2117598"/>
                <a:ext cx="2877391" cy="127034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base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zh-CN">
                          <a:latin typeface="Cambria Math"/>
                        </a:rPr>
                        <m:t>z</m:t>
                      </m:r>
                      <m:r>
                        <a:rPr lang="en-US" altLang="zh-CN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zh-CN" altLang="zh-CN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altLang="zh-CN" i="1">
                              <a:latin typeface="Cambria Math"/>
                            </a:rPr>
                            <m:t>(</m:t>
                          </m:r>
                          <m:acc>
                            <m:accPr>
                              <m:chr m:val="̅"/>
                              <m:ctrlPr>
                                <a:rPr lang="zh-CN" altLang="zh-CN" i="1">
                                  <a:latin typeface="Cambria Math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zh-CN" altLang="zh-CN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>
                                      <a:latin typeface="Cambria Math"/>
                                    </a:rPr>
                                    <m:t>x</m:t>
                                  </m:r>
                                </m:e>
                                <m:sub>
                                  <m:r>
                                    <a:rPr lang="en-US" altLang="zh-CN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acc>
                          <m:r>
                            <a:rPr lang="en-US" altLang="zh-CN" i="1">
                              <a:latin typeface="Cambria Math"/>
                            </a:rPr>
                            <m:t>−</m:t>
                          </m:r>
                          <m:acc>
                            <m:accPr>
                              <m:chr m:val="̅"/>
                              <m:ctrlPr>
                                <a:rPr lang="zh-CN" altLang="zh-CN" i="1">
                                  <a:latin typeface="Cambria Math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zh-CN" altLang="zh-CN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i="1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altLang="zh-CN" i="1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acc>
                          <m:sSub>
                            <m:sSubPr>
                              <m:ctrlPr>
                                <a:rPr lang="zh-CN" altLang="zh-CN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zh-CN" i="1">
                                  <a:latin typeface="Cambria Math"/>
                                </a:rPr>
                                <m:t> )−</m:t>
                              </m:r>
                              <m:sSub>
                                <m:sSubPr>
                                  <m:ctrlPr>
                                    <a:rPr lang="zh-CN" altLang="zh-CN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i="1">
                                      <a:latin typeface="Cambria Math"/>
                                    </a:rPr>
                                    <m:t>(</m:t>
                                  </m:r>
                                  <m:r>
                                    <a:rPr lang="en-US" altLang="zh-CN" i="1">
                                      <a:latin typeface="Cambria Math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en-US" altLang="zh-CN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altLang="zh-CN" i="1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zh-CN" altLang="zh-CN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i="1">
                                      <a:latin typeface="Cambria Math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en-US" altLang="zh-CN" i="1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altLang="zh-CN" i="1">
                                  <a:latin typeface="Cambria Math"/>
                                </a:rPr>
                                <m:t>)</m:t>
                              </m:r>
                            </m:e>
                            <m:sub/>
                          </m:sSub>
                        </m:num>
                        <m:den>
                          <m:rad>
                            <m:radPr>
                              <m:degHide m:val="on"/>
                              <m:ctrlPr>
                                <a:rPr lang="zh-CN" altLang="zh-CN" i="1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f>
                                <m:fPr>
                                  <m:ctrlPr>
                                    <a:rPr lang="zh-CN" altLang="zh-CN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bSup>
                                    <m:sSubSupPr>
                                      <m:ctrlPr>
                                        <a:rPr lang="zh-CN" altLang="zh-CN" i="1">
                                          <a:latin typeface="Cambria Math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altLang="zh-CN" i="1">
                                          <a:latin typeface="Cambria Math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US" altLang="zh-CN" i="1">
                                          <a:latin typeface="Cambria Math"/>
                                        </a:rPr>
                                        <m:t>1</m:t>
                                      </m:r>
                                    </m:sub>
                                    <m:sup>
                                      <m:r>
                                        <a:rPr lang="en-US" altLang="zh-CN" i="1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bSup>
                                </m:num>
                                <m:den>
                                  <m:sSub>
                                    <m:sSubPr>
                                      <m:ctrlPr>
                                        <a:rPr lang="zh-CN" altLang="zh-CN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i="1">
                                          <a:latin typeface="Cambria Math"/>
                                        </a:rPr>
                                        <m:t>𝑛</m:t>
                                      </m:r>
                                    </m:e>
                                    <m:sub>
                                      <m:r>
                                        <a:rPr lang="en-US" altLang="zh-CN" i="1">
                                          <a:latin typeface="Cambria Math"/>
                                        </a:rPr>
                                        <m:t>1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US" altLang="zh-CN" i="1">
                                  <a:latin typeface="Cambria Math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zh-CN" altLang="zh-CN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bSup>
                                    <m:sSubSupPr>
                                      <m:ctrlPr>
                                        <a:rPr lang="zh-CN" altLang="zh-CN" i="1">
                                          <a:latin typeface="Cambria Math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altLang="zh-CN" i="1">
                                          <a:latin typeface="Cambria Math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US" altLang="zh-CN" i="1">
                                          <a:latin typeface="Cambria Math"/>
                                        </a:rPr>
                                        <m:t>2</m:t>
                                      </m:r>
                                    </m:sub>
                                    <m:sup>
                                      <m:r>
                                        <a:rPr lang="en-US" altLang="zh-CN" i="1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bSup>
                                </m:num>
                                <m:den>
                                  <m:sSub>
                                    <m:sSubPr>
                                      <m:ctrlPr>
                                        <a:rPr lang="zh-CN" altLang="zh-CN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i="1">
                                          <a:latin typeface="Cambria Math"/>
                                        </a:rPr>
                                        <m:t>𝑛</m:t>
                                      </m:r>
                                    </m:e>
                                    <m:sub>
                                      <m:r>
                                        <a:rPr lang="en-US" altLang="zh-CN" i="1">
                                          <a:latin typeface="Cambria Math"/>
                                        </a:rPr>
                                        <m:t>2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rad>
                        </m:den>
                      </m:f>
                    </m:oMath>
                  </m:oMathPara>
                </a14:m>
                <a:endParaRPr lang="zh-CN" altLang="zh-CN" dirty="0"/>
              </a:p>
            </p:txBody>
          </p:sp>
        </mc:Choice>
        <mc:Fallback xmlns="">
          <p:sp>
            <p:nvSpPr>
              <p:cNvPr id="8" name="矩形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5113" y="2117598"/>
                <a:ext cx="2877391" cy="1270348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ctangle 3"/>
          <p:cNvSpPr txBox="1">
            <a:spLocks noRot="1" noChangeArrowheads="1"/>
          </p:cNvSpPr>
          <p:nvPr/>
        </p:nvSpPr>
        <p:spPr>
          <a:xfrm>
            <a:off x="323527" y="3377288"/>
            <a:ext cx="4864741" cy="472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Clr>
                <a:srgbClr val="7030A0"/>
              </a:buClr>
            </a:pPr>
            <a:r>
              <a:rPr lang="en-US" altLang="zh-CN" sz="2800" b="1" dirty="0" smtClean="0">
                <a:solidFill>
                  <a:srgbClr val="FF0000"/>
                </a:solidFill>
              </a:rPr>
              <a:t>3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、</a:t>
            </a:r>
            <a:r>
              <a:rPr lang="zh-CN" altLang="en-US" sz="2600" dirty="0" smtClean="0">
                <a:solidFill>
                  <a:schemeClr val="tx1"/>
                </a:solidFill>
              </a:rPr>
              <a:t>检验统计量的观测值</a:t>
            </a:r>
            <a:endParaRPr lang="zh-CN" altLang="zh-CN" sz="2600" dirty="0" smtClean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矩形 8"/>
              <p:cNvSpPr/>
              <p:nvPr/>
            </p:nvSpPr>
            <p:spPr>
              <a:xfrm>
                <a:off x="1187624" y="3854333"/>
                <a:ext cx="3384376" cy="123937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fontAlgn="base"/>
                <a14:m>
                  <m:oMath xmlns:m="http://schemas.openxmlformats.org/officeDocument/2006/math">
                    <m:r>
                      <a:rPr lang="zh-CN" altLang="zh-CN" sz="2400">
                        <a:latin typeface="Cambria Math"/>
                      </a:rPr>
                      <m:t>已知</m:t>
                    </m:r>
                    <m:acc>
                      <m:accPr>
                        <m:chr m:val="̅"/>
                        <m:ctrlPr>
                          <a:rPr lang="zh-CN" altLang="zh-CN" sz="2400" i="1">
                            <a:latin typeface="Cambria Math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zh-CN" altLang="zh-CN" sz="2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400">
                                <a:latin typeface="Cambria Math"/>
                              </a:rPr>
                              <m:t>x</m:t>
                            </m:r>
                          </m:e>
                          <m:sub>
                            <m:r>
                              <a:rPr lang="en-US" altLang="zh-CN" sz="2400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altLang="zh-CN" sz="2400" dirty="0">
                    <a:latin typeface="+mn-ea"/>
                  </a:rPr>
                  <a:t>=560,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zh-CN" altLang="zh-CN" sz="2400" i="1">
                            <a:latin typeface="Cambria Math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zh-CN" altLang="zh-CN" sz="2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2400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altLang="zh-CN" sz="2400" dirty="0">
                    <a:latin typeface="+mn-ea"/>
                  </a:rPr>
                  <a:t>=565,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sz="2400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altLang="zh-CN" sz="2400" i="1">
                            <a:latin typeface="Cambria Math"/>
                          </a:rPr>
                          <m:t>𝜎</m:t>
                        </m:r>
                      </m:e>
                      <m:sub>
                        <m:r>
                          <a:rPr lang="en-US" altLang="zh-CN" sz="2400" i="1">
                            <a:latin typeface="Cambria Math"/>
                          </a:rPr>
                          <m:t>1</m:t>
                        </m:r>
                      </m:sub>
                      <m:sup>
                        <m:r>
                          <a:rPr lang="en-US" altLang="zh-CN" sz="2400" i="1">
                            <a:latin typeface="Cambria Math"/>
                          </a:rPr>
                          <m:t>2</m:t>
                        </m:r>
                      </m:sup>
                    </m:sSubSup>
                    <m:r>
                      <a:rPr lang="en-US" altLang="zh-CN" sz="24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zh-CN" altLang="zh-CN" sz="24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zh-CN" sz="2400" i="1">
                            <a:latin typeface="Cambria Math"/>
                          </a:rPr>
                          <m:t>6</m:t>
                        </m:r>
                      </m:e>
                      <m:sup>
                        <m:r>
                          <a:rPr lang="en-US" altLang="zh-CN" sz="240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400" dirty="0">
                    <a:latin typeface="+mn-ea"/>
                  </a:rPr>
                  <a:t>,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sz="2400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altLang="zh-CN" sz="2400" i="1">
                            <a:latin typeface="Cambria Math"/>
                          </a:rPr>
                          <m:t>𝜎</m:t>
                        </m:r>
                      </m:e>
                      <m:sub>
                        <m:r>
                          <a:rPr lang="en-US" altLang="zh-CN" sz="2400" i="1">
                            <a:latin typeface="Cambria Math"/>
                          </a:rPr>
                          <m:t>2</m:t>
                        </m:r>
                      </m:sub>
                      <m:sup>
                        <m:r>
                          <a:rPr lang="en-US" altLang="zh-CN" sz="2400" i="1">
                            <a:latin typeface="Cambria Math"/>
                          </a:rPr>
                          <m:t>2</m:t>
                        </m:r>
                      </m:sup>
                    </m:sSubSup>
                    <m:r>
                      <a:rPr lang="en-US" altLang="zh-CN" sz="24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zh-CN" altLang="zh-CN" sz="24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zh-CN" sz="2400" i="1">
                            <a:latin typeface="Cambria Math"/>
                          </a:rPr>
                          <m:t>6</m:t>
                        </m:r>
                      </m:e>
                      <m:sup>
                        <m:r>
                          <a:rPr lang="en-US" altLang="zh-CN" sz="24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altLang="zh-CN" sz="2400" i="1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zh-CN" altLang="zh-CN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400" i="1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US" altLang="zh-CN" sz="24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altLang="zh-CN" sz="2400" i="1">
                        <a:latin typeface="Cambria Math"/>
                      </a:rPr>
                      <m:t>=30,</m:t>
                    </m:r>
                    <m:sSub>
                      <m:sSubPr>
                        <m:ctrlPr>
                          <a:rPr lang="zh-CN" altLang="zh-CN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400" i="1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US" altLang="zh-CN" sz="24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altLang="zh-CN" sz="2400" i="1">
                        <a:latin typeface="Cambria Math"/>
                      </a:rPr>
                      <m:t>=30</m:t>
                    </m:r>
                  </m:oMath>
                </a14:m>
                <a:endParaRPr lang="zh-CN" altLang="zh-CN" sz="2400" dirty="0">
                  <a:latin typeface="+mn-ea"/>
                </a:endParaRPr>
              </a:p>
            </p:txBody>
          </p:sp>
        </mc:Choice>
        <mc:Fallback xmlns="">
          <p:sp>
            <p:nvSpPr>
              <p:cNvPr id="9" name="矩形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7624" y="3854333"/>
                <a:ext cx="3384376" cy="1239378"/>
              </a:xfrm>
              <a:prstGeom prst="rect">
                <a:avLst/>
              </a:prstGeom>
              <a:blipFill rotWithShape="1">
                <a:blip r:embed="rId3"/>
                <a:stretch>
                  <a:fillRect l="-1081" t="-39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矩形 14"/>
              <p:cNvSpPr/>
              <p:nvPr/>
            </p:nvSpPr>
            <p:spPr>
              <a:xfrm>
                <a:off x="658349" y="5235633"/>
                <a:ext cx="3528392" cy="162236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fontAlgn="base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zh-CN" sz="2400">
                          <a:latin typeface="Cambria Math"/>
                        </a:rPr>
                        <m:t>z</m:t>
                      </m:r>
                      <m:r>
                        <a:rPr lang="en-US" altLang="zh-CN" sz="240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zh-CN" altLang="zh-CN" sz="24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altLang="zh-CN" sz="2400" i="1">
                              <a:latin typeface="Cambria Math"/>
                            </a:rPr>
                            <m:t>560−565−0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zh-CN" altLang="zh-CN" sz="2400" i="1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f>
                                <m:fPr>
                                  <m:ctrlPr>
                                    <a:rPr lang="zh-CN" altLang="zh-CN" sz="24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400" i="1">
                                      <a:latin typeface="Cambria Math"/>
                                    </a:rPr>
                                    <m:t>36</m:t>
                                  </m:r>
                                </m:num>
                                <m:den>
                                  <m:r>
                                    <a:rPr lang="en-US" altLang="zh-CN" sz="2400" i="1">
                                      <a:latin typeface="Cambria Math"/>
                                    </a:rPr>
                                    <m:t>30</m:t>
                                  </m:r>
                                </m:den>
                              </m:f>
                              <m:r>
                                <a:rPr lang="en-US" altLang="zh-CN" sz="2400" i="1">
                                  <a:latin typeface="Cambria Math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zh-CN" altLang="zh-CN" sz="24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400" i="1">
                                      <a:latin typeface="Cambria Math"/>
                                    </a:rPr>
                                    <m:t>36</m:t>
                                  </m:r>
                                </m:num>
                                <m:den>
                                  <m:r>
                                    <a:rPr lang="en-US" altLang="zh-CN" sz="2400" i="1">
                                      <a:latin typeface="Cambria Math"/>
                                    </a:rPr>
                                    <m:t>30</m:t>
                                  </m:r>
                                </m:den>
                              </m:f>
                            </m:e>
                          </m:rad>
                        </m:den>
                      </m:f>
                      <m:r>
                        <a:rPr lang="en-US" altLang="zh-CN" sz="2400" i="1">
                          <a:latin typeface="Cambria Math"/>
                        </a:rPr>
                        <m:t>=−3.23</m:t>
                      </m:r>
                    </m:oMath>
                  </m:oMathPara>
                </a14:m>
                <a:endParaRPr lang="zh-CN" altLang="zh-CN" sz="2400" dirty="0">
                  <a:latin typeface="+mn-ea"/>
                </a:endParaRPr>
              </a:p>
            </p:txBody>
          </p:sp>
        </mc:Choice>
        <mc:Fallback xmlns="">
          <p:sp>
            <p:nvSpPr>
              <p:cNvPr id="15" name="矩形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8349" y="5235633"/>
                <a:ext cx="3528392" cy="162236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Rectangle 3"/>
          <p:cNvSpPr txBox="1">
            <a:spLocks noRot="1" noChangeArrowheads="1"/>
          </p:cNvSpPr>
          <p:nvPr/>
        </p:nvSpPr>
        <p:spPr>
          <a:xfrm>
            <a:off x="4572000" y="3354079"/>
            <a:ext cx="4864741" cy="472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Clr>
                <a:srgbClr val="7030A0"/>
              </a:buClr>
            </a:pPr>
            <a:r>
              <a:rPr lang="en-US" altLang="zh-CN" sz="2800" b="1" dirty="0">
                <a:solidFill>
                  <a:srgbClr val="FF0000"/>
                </a:solidFill>
              </a:rPr>
              <a:t>4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、</a:t>
            </a:r>
            <a:r>
              <a:rPr lang="zh-CN" altLang="en-US" sz="2600" dirty="0" smtClean="0">
                <a:solidFill>
                  <a:schemeClr val="tx1"/>
                </a:solidFill>
              </a:rPr>
              <a:t>检显著水平为</a:t>
            </a:r>
            <a:r>
              <a:rPr lang="en-US" altLang="zh-CN" sz="2600" dirty="0" smtClean="0">
                <a:solidFill>
                  <a:schemeClr val="tx1"/>
                </a:solidFill>
              </a:rPr>
              <a:t>0.05</a:t>
            </a:r>
            <a:endParaRPr lang="zh-CN" altLang="zh-CN" sz="2600" dirty="0" smtClean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矩形 16"/>
              <p:cNvSpPr/>
              <p:nvPr/>
            </p:nvSpPr>
            <p:spPr>
              <a:xfrm>
                <a:off x="4282504" y="3988353"/>
                <a:ext cx="4736618" cy="59541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base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zh-CN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CN" sz="2400" i="1">
                              <a:latin typeface="Cambria Math"/>
                            </a:rPr>
                            <m:t>𝑧</m:t>
                          </m:r>
                        </m:e>
                        <m:sub>
                          <m:f>
                            <m:fPr>
                              <m:type m:val="skw"/>
                              <m:ctrlPr>
                                <a:rPr lang="zh-CN" altLang="zh-CN" sz="24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altLang="zh-CN" sz="2400" i="1">
                                  <a:latin typeface="Cambria Math"/>
                                </a:rPr>
                                <m:t>0.05</m:t>
                              </m:r>
                            </m:num>
                            <m:den>
                              <m:r>
                                <a:rPr lang="en-US" altLang="zh-CN" sz="2400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  <m:r>
                            <a:rPr lang="en-US" altLang="zh-CN" sz="2400" i="1">
                              <a:latin typeface="Cambria Math"/>
                            </a:rPr>
                            <m:t>= 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altLang="zh-CN" sz="2400">
                          <a:latin typeface="Cambria Math"/>
                        </a:rPr>
                        <m:t>norm</m:t>
                      </m:r>
                      <m:r>
                        <a:rPr lang="en-US" altLang="zh-CN" sz="2400">
                          <a:latin typeface="Cambria Math"/>
                        </a:rPr>
                        <m:t>.</m:t>
                      </m:r>
                      <m:r>
                        <m:rPr>
                          <m:sty m:val="p"/>
                        </m:rPr>
                        <a:rPr lang="en-US" altLang="zh-CN" sz="2400">
                          <a:latin typeface="Cambria Math"/>
                        </a:rPr>
                        <m:t>s</m:t>
                      </m:r>
                      <m:r>
                        <a:rPr lang="en-US" altLang="zh-CN" sz="2400">
                          <a:latin typeface="Cambria Math"/>
                        </a:rPr>
                        <m:t>.</m:t>
                      </m:r>
                      <m:r>
                        <m:rPr>
                          <m:sty m:val="p"/>
                        </m:rPr>
                        <a:rPr lang="en-US" altLang="zh-CN" sz="2400">
                          <a:latin typeface="Cambria Math"/>
                        </a:rPr>
                        <m:t>inv</m:t>
                      </m:r>
                      <m:d>
                        <m:dPr>
                          <m:ctrlPr>
                            <a:rPr lang="zh-CN" altLang="zh-CN" sz="24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altLang="zh-CN" sz="2400">
                              <a:latin typeface="Cambria Math"/>
                            </a:rPr>
                            <m:t>0.975</m:t>
                          </m:r>
                        </m:e>
                      </m:d>
                      <m:r>
                        <a:rPr lang="en-US" altLang="zh-CN" sz="2400">
                          <a:latin typeface="Cambria Math"/>
                        </a:rPr>
                        <m:t>=1.96</m:t>
                      </m:r>
                    </m:oMath>
                  </m:oMathPara>
                </a14:m>
                <a:endParaRPr lang="zh-CN" altLang="zh-CN" sz="2400" dirty="0">
                  <a:latin typeface="+mn-ea"/>
                </a:endParaRPr>
              </a:p>
            </p:txBody>
          </p:sp>
        </mc:Choice>
        <mc:Fallback xmlns="">
          <p:sp>
            <p:nvSpPr>
              <p:cNvPr id="17" name="矩形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2504" y="3988353"/>
                <a:ext cx="4736618" cy="595419"/>
              </a:xfrm>
              <a:prstGeom prst="rect">
                <a:avLst/>
              </a:prstGeom>
              <a:blipFill rotWithShape="1">
                <a:blip r:embed="rId5"/>
                <a:stretch>
                  <a:fillRect t="-60204" b="-13367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左弧形箭头 17"/>
          <p:cNvSpPr/>
          <p:nvPr/>
        </p:nvSpPr>
        <p:spPr>
          <a:xfrm>
            <a:off x="323527" y="4474022"/>
            <a:ext cx="864097" cy="1271435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矩形 18"/>
              <p:cNvSpPr/>
              <p:nvPr/>
            </p:nvSpPr>
            <p:spPr>
              <a:xfrm>
                <a:off x="4282504" y="4733867"/>
                <a:ext cx="4572000" cy="1341329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fontAlgn="base"/>
                <a:r>
                  <a:rPr lang="zh-CN" altLang="zh-CN" sz="2400" dirty="0">
                    <a:latin typeface="+mn-ea"/>
                  </a:rPr>
                  <a:t>由于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zh-CN" altLang="zh-CN" sz="2400" i="1">
                            <a:latin typeface="Cambria Math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2400">
                            <a:latin typeface="Cambria Math"/>
                          </a:rPr>
                          <m:t>z</m:t>
                        </m:r>
                      </m:e>
                    </m:d>
                    <m:r>
                      <a:rPr lang="en-US" altLang="zh-CN" sz="2400">
                        <a:latin typeface="Cambria Math"/>
                      </a:rPr>
                      <m:t>&gt;</m:t>
                    </m:r>
                  </m:oMath>
                </a14:m>
                <a:r>
                  <a:rPr lang="en-US" altLang="zh-CN" sz="2400" dirty="0">
                    <a:latin typeface="+mn-ea"/>
                  </a:rPr>
                  <a:t>|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400" i="1">
                            <a:latin typeface="Cambria Math"/>
                          </a:rPr>
                          <m:t>𝑧</m:t>
                        </m:r>
                      </m:e>
                      <m:sub>
                        <m:f>
                          <m:fPr>
                            <m:ctrlPr>
                              <a:rPr lang="zh-CN" altLang="zh-CN" sz="24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altLang="zh-CN" sz="2400" i="1">
                                <a:latin typeface="Cambria Math"/>
                              </a:rPr>
                              <m:t>𝑎</m:t>
                            </m:r>
                          </m:num>
                          <m:den>
                            <m:r>
                              <a:rPr lang="en-US" altLang="zh-CN" sz="2400" i="1">
                                <a:latin typeface="Cambria Math"/>
                              </a:rPr>
                              <m:t>2</m:t>
                            </m:r>
                          </m:den>
                        </m:f>
                      </m:sub>
                    </m:sSub>
                  </m:oMath>
                </a14:m>
                <a:r>
                  <a:rPr lang="en-US" altLang="zh-CN" sz="2400" dirty="0">
                    <a:latin typeface="+mn-ea"/>
                  </a:rPr>
                  <a:t>|,</a:t>
                </a:r>
                <a:r>
                  <a:rPr lang="zh-CN" altLang="zh-CN" sz="2400" dirty="0">
                    <a:latin typeface="+mn-ea"/>
                  </a:rPr>
                  <a:t>拒绝接受</a:t>
                </a:r>
                <a:r>
                  <a:rPr lang="en-US" altLang="zh-CN" sz="2400" dirty="0">
                    <a:latin typeface="+mn-ea"/>
                  </a:rPr>
                  <a:t>H0</a:t>
                </a:r>
                <a:r>
                  <a:rPr lang="zh-CN" altLang="zh-CN" sz="2400" dirty="0">
                    <a:latin typeface="+mn-ea"/>
                  </a:rPr>
                  <a:t>假设，接受</a:t>
                </a:r>
                <a:r>
                  <a:rPr lang="en-US" altLang="zh-CN" sz="2400" dirty="0">
                    <a:latin typeface="+mn-ea"/>
                  </a:rPr>
                  <a:t>H1</a:t>
                </a:r>
                <a:r>
                  <a:rPr lang="zh-CN" altLang="zh-CN" sz="2400" dirty="0">
                    <a:latin typeface="+mn-ea"/>
                  </a:rPr>
                  <a:t>假设。即认为原材料更换后平均抗拉力</a:t>
                </a:r>
                <a:r>
                  <a:rPr lang="zh-CN" altLang="zh-CN" sz="2400" b="1" dirty="0">
                    <a:solidFill>
                      <a:srgbClr val="FF0000"/>
                    </a:solidFill>
                    <a:latin typeface="+mn-ea"/>
                  </a:rPr>
                  <a:t>有显著变化</a:t>
                </a:r>
                <a:r>
                  <a:rPr lang="zh-CN" altLang="zh-CN" sz="2400" dirty="0">
                    <a:latin typeface="+mn-ea"/>
                  </a:rPr>
                  <a:t>。</a:t>
                </a:r>
              </a:p>
            </p:txBody>
          </p:sp>
        </mc:Choice>
        <mc:Fallback xmlns="">
          <p:sp>
            <p:nvSpPr>
              <p:cNvPr id="19" name="矩形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2504" y="4733867"/>
                <a:ext cx="4572000" cy="1341329"/>
              </a:xfrm>
              <a:prstGeom prst="rect">
                <a:avLst/>
              </a:prstGeom>
              <a:blipFill rotWithShape="1">
                <a:blip r:embed="rId6"/>
                <a:stretch>
                  <a:fillRect l="-2133" t="-2727" r="-8800" b="-954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1" name="直接连接符 20"/>
          <p:cNvCxnSpPr/>
          <p:nvPr/>
        </p:nvCxnSpPr>
        <p:spPr>
          <a:xfrm>
            <a:off x="4282504" y="3826842"/>
            <a:ext cx="0" cy="2842518"/>
          </a:xfrm>
          <a:prstGeom prst="line">
            <a:avLst/>
          </a:prstGeom>
          <a:ln w="38100">
            <a:solidFill>
              <a:srgbClr val="FFFF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5726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8" grpId="0"/>
      <p:bldP spid="14" grpId="0"/>
      <p:bldP spid="9" grpId="0"/>
      <p:bldP spid="15" grpId="0"/>
      <p:bldP spid="16" grpId="0"/>
      <p:bldP spid="17" grpId="0"/>
      <p:bldP spid="18" grpId="0" animBg="1"/>
      <p:bldP spid="1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§7.1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两总体均值之差的推断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1" name="Rectangle 3"/>
          <p:cNvSpPr txBox="1">
            <a:spLocks noRot="1" noChangeArrowheads="1"/>
          </p:cNvSpPr>
          <p:nvPr/>
        </p:nvSpPr>
        <p:spPr>
          <a:xfrm>
            <a:off x="251520" y="1660093"/>
            <a:ext cx="8640960" cy="4164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/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双样本平均差检验</a:t>
            </a:r>
            <a:r>
              <a:rPr lang="zh-CN" altLang="zh-CN" sz="2600" b="1" dirty="0">
                <a:solidFill>
                  <a:srgbClr val="FF0000"/>
                </a:solidFill>
                <a:latin typeface="+mn-ea"/>
              </a:rPr>
              <a:t>可通过</a:t>
            </a:r>
            <a:r>
              <a:rPr lang="en-US" altLang="zh-CN" sz="2600" b="1" dirty="0">
                <a:solidFill>
                  <a:srgbClr val="FF0000"/>
                </a:solidFill>
                <a:latin typeface="+mn-ea"/>
              </a:rPr>
              <a:t>EXCEL</a:t>
            </a:r>
            <a:r>
              <a:rPr lang="zh-CN" altLang="zh-CN" sz="2600" b="1" dirty="0">
                <a:solidFill>
                  <a:srgbClr val="FF0000"/>
                </a:solidFill>
                <a:latin typeface="+mn-ea"/>
              </a:rPr>
              <a:t>实现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，现以本题加以说明</a:t>
            </a:r>
          </a:p>
        </p:txBody>
      </p:sp>
      <p:sp>
        <p:nvSpPr>
          <p:cNvPr id="13" name="Rectangle 3"/>
          <p:cNvSpPr txBox="1">
            <a:spLocks noRot="1" noChangeArrowheads="1"/>
          </p:cNvSpPr>
          <p:nvPr/>
        </p:nvSpPr>
        <p:spPr>
          <a:xfrm>
            <a:off x="240656" y="2427403"/>
            <a:ext cx="8888965" cy="4164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/>
            <a:r>
              <a:rPr lang="zh-CN" altLang="zh-CN" sz="2600" dirty="0" smtClean="0">
                <a:solidFill>
                  <a:srgbClr val="FF0000"/>
                </a:solidFill>
                <a:latin typeface="+mn-ea"/>
              </a:rPr>
              <a:t>【数据】</a:t>
            </a:r>
            <a:r>
              <a:rPr lang="zh-CN" altLang="zh-CN" sz="2600" dirty="0">
                <a:solidFill>
                  <a:srgbClr val="FF0000"/>
                </a:solidFill>
                <a:latin typeface="+mn-ea"/>
              </a:rPr>
              <a:t>→“数据分析”→</a:t>
            </a:r>
            <a:r>
              <a:rPr lang="en-US" altLang="zh-CN" sz="2600" dirty="0">
                <a:solidFill>
                  <a:srgbClr val="FF0000"/>
                </a:solidFill>
                <a:latin typeface="+mn-ea"/>
              </a:rPr>
              <a:t>“ Z-</a:t>
            </a:r>
            <a:r>
              <a:rPr lang="zh-CN" altLang="zh-CN" sz="2600" dirty="0">
                <a:solidFill>
                  <a:srgbClr val="FF0000"/>
                </a:solidFill>
                <a:latin typeface="+mn-ea"/>
              </a:rPr>
              <a:t>检验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：双样本平均差检验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”</a:t>
            </a:r>
            <a:endParaRPr lang="zh-CN" altLang="zh-CN" sz="26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67544" y="3212976"/>
            <a:ext cx="8280920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zh-CN" altLang="zh-CN" sz="2600" b="1" dirty="0">
                <a:solidFill>
                  <a:srgbClr val="FF0000"/>
                </a:solidFill>
                <a:latin typeface="+mn-ea"/>
              </a:rPr>
              <a:t>第</a:t>
            </a:r>
            <a:r>
              <a:rPr lang="en-US" altLang="zh-CN" sz="2600" b="1" dirty="0">
                <a:solidFill>
                  <a:srgbClr val="FF0000"/>
                </a:solidFill>
                <a:latin typeface="+mn-ea"/>
              </a:rPr>
              <a:t>1</a:t>
            </a:r>
            <a:r>
              <a:rPr lang="zh-CN" altLang="zh-CN" sz="2600" b="1" dirty="0">
                <a:solidFill>
                  <a:srgbClr val="FF0000"/>
                </a:solidFill>
                <a:latin typeface="+mn-ea"/>
              </a:rPr>
              <a:t>步</a:t>
            </a:r>
            <a:r>
              <a:rPr lang="zh-CN" altLang="zh-CN" sz="2600" b="1" dirty="0" smtClean="0">
                <a:solidFill>
                  <a:srgbClr val="FF0000"/>
                </a:solidFill>
                <a:latin typeface="+mn-ea"/>
              </a:rPr>
              <a:t>：</a:t>
            </a:r>
            <a:r>
              <a:rPr lang="en-US" altLang="zh-CN" sz="2600" b="1" dirty="0" smtClean="0">
                <a:solidFill>
                  <a:srgbClr val="FF0000"/>
                </a:solidFill>
                <a:latin typeface="+mn-ea"/>
              </a:rPr>
              <a:t>        </a:t>
            </a:r>
            <a:r>
              <a:rPr lang="zh-CN" altLang="zh-CN" sz="2600" dirty="0" smtClean="0">
                <a:latin typeface="+mn-ea"/>
              </a:rPr>
              <a:t>先</a:t>
            </a:r>
            <a:r>
              <a:rPr lang="zh-CN" altLang="zh-CN" sz="2600" dirty="0">
                <a:latin typeface="+mn-ea"/>
              </a:rPr>
              <a:t>将总体</a:t>
            </a:r>
            <a:r>
              <a:rPr lang="en-US" altLang="zh-CN" sz="2600" dirty="0">
                <a:latin typeface="+mn-ea"/>
              </a:rPr>
              <a:t>1</a:t>
            </a:r>
            <a:r>
              <a:rPr lang="zh-CN" altLang="zh-CN" sz="2600" dirty="0">
                <a:latin typeface="+mn-ea"/>
              </a:rPr>
              <a:t>的</a:t>
            </a:r>
            <a:r>
              <a:rPr lang="en-US" altLang="zh-CN" sz="2600" dirty="0">
                <a:latin typeface="+mn-ea"/>
              </a:rPr>
              <a:t>30</a:t>
            </a:r>
            <a:r>
              <a:rPr lang="zh-CN" altLang="zh-CN" sz="2600" dirty="0">
                <a:latin typeface="+mn-ea"/>
              </a:rPr>
              <a:t>个数据输入到工作表中的</a:t>
            </a:r>
            <a:r>
              <a:rPr lang="en-US" altLang="zh-CN" sz="2600" dirty="0">
                <a:latin typeface="+mn-ea"/>
              </a:rPr>
              <a:t>A1</a:t>
            </a:r>
            <a:r>
              <a:rPr lang="zh-CN" altLang="zh-CN" sz="2600" dirty="0">
                <a:latin typeface="+mn-ea"/>
              </a:rPr>
              <a:t>：</a:t>
            </a:r>
            <a:r>
              <a:rPr lang="en-US" altLang="zh-CN" sz="2600" dirty="0">
                <a:latin typeface="+mn-ea"/>
              </a:rPr>
              <a:t>A30</a:t>
            </a:r>
            <a:r>
              <a:rPr lang="zh-CN" altLang="zh-CN" sz="2600" dirty="0">
                <a:latin typeface="+mn-ea"/>
              </a:rPr>
              <a:t>，总体</a:t>
            </a:r>
            <a:r>
              <a:rPr lang="en-US" altLang="zh-CN" sz="2600" dirty="0">
                <a:latin typeface="+mn-ea"/>
              </a:rPr>
              <a:t>2</a:t>
            </a:r>
            <a:r>
              <a:rPr lang="zh-CN" altLang="zh-CN" sz="2600" dirty="0">
                <a:latin typeface="+mn-ea"/>
              </a:rPr>
              <a:t>的</a:t>
            </a:r>
            <a:r>
              <a:rPr lang="en-US" altLang="zh-CN" sz="2600" dirty="0">
                <a:latin typeface="+mn-ea"/>
              </a:rPr>
              <a:t>30</a:t>
            </a:r>
            <a:r>
              <a:rPr lang="zh-CN" altLang="zh-CN" sz="2600" dirty="0">
                <a:latin typeface="+mn-ea"/>
              </a:rPr>
              <a:t>个数据输入到工作表中的</a:t>
            </a:r>
            <a:r>
              <a:rPr lang="en-US" altLang="zh-CN" sz="2600" dirty="0">
                <a:latin typeface="+mn-ea"/>
              </a:rPr>
              <a:t>B1</a:t>
            </a:r>
            <a:r>
              <a:rPr lang="zh-CN" altLang="zh-CN" sz="2600" dirty="0">
                <a:latin typeface="+mn-ea"/>
              </a:rPr>
              <a:t>：</a:t>
            </a:r>
            <a:r>
              <a:rPr lang="en-US" altLang="zh-CN" sz="2600" dirty="0">
                <a:latin typeface="+mn-ea"/>
              </a:rPr>
              <a:t>B30</a:t>
            </a:r>
            <a:r>
              <a:rPr lang="zh-CN" altLang="zh-CN" sz="2600" dirty="0">
                <a:latin typeface="+mn-ea"/>
              </a:rPr>
              <a:t>。由于本例题没给出具体抽样数据，故在</a:t>
            </a:r>
            <a:r>
              <a:rPr lang="en-US" altLang="zh-CN" sz="2600" dirty="0">
                <a:latin typeface="+mn-ea"/>
              </a:rPr>
              <a:t>A1</a:t>
            </a:r>
            <a:r>
              <a:rPr lang="zh-CN" altLang="zh-CN" sz="2600" dirty="0">
                <a:latin typeface="+mn-ea"/>
              </a:rPr>
              <a:t>：</a:t>
            </a:r>
            <a:r>
              <a:rPr lang="en-US" altLang="zh-CN" sz="2600" dirty="0">
                <a:latin typeface="+mn-ea"/>
              </a:rPr>
              <a:t>A30</a:t>
            </a:r>
            <a:r>
              <a:rPr lang="zh-CN" altLang="zh-CN" sz="2600" dirty="0">
                <a:latin typeface="+mn-ea"/>
              </a:rPr>
              <a:t>输入样本</a:t>
            </a:r>
            <a:r>
              <a:rPr lang="en-US" altLang="zh-CN" sz="2600" dirty="0">
                <a:latin typeface="+mn-ea"/>
              </a:rPr>
              <a:t>1</a:t>
            </a:r>
            <a:r>
              <a:rPr lang="zh-CN" altLang="zh-CN" sz="2600" dirty="0">
                <a:latin typeface="+mn-ea"/>
              </a:rPr>
              <a:t>的均值</a:t>
            </a:r>
            <a:r>
              <a:rPr lang="en-US" altLang="zh-CN" sz="2600" dirty="0">
                <a:latin typeface="+mn-ea"/>
              </a:rPr>
              <a:t>560</a:t>
            </a:r>
            <a:r>
              <a:rPr lang="zh-CN" altLang="zh-CN" sz="2600" dirty="0">
                <a:latin typeface="+mn-ea"/>
              </a:rPr>
              <a:t>，在</a:t>
            </a:r>
            <a:r>
              <a:rPr lang="en-US" altLang="zh-CN" sz="2600" dirty="0">
                <a:latin typeface="+mn-ea"/>
              </a:rPr>
              <a:t>B1</a:t>
            </a:r>
            <a:r>
              <a:rPr lang="zh-CN" altLang="zh-CN" sz="2600" dirty="0">
                <a:latin typeface="+mn-ea"/>
              </a:rPr>
              <a:t>：</a:t>
            </a:r>
            <a:r>
              <a:rPr lang="en-US" altLang="zh-CN" sz="2600" dirty="0">
                <a:latin typeface="+mn-ea"/>
              </a:rPr>
              <a:t>B30</a:t>
            </a:r>
            <a:r>
              <a:rPr lang="zh-CN" altLang="zh-CN" sz="2600" dirty="0">
                <a:latin typeface="+mn-ea"/>
              </a:rPr>
              <a:t>输入样本</a:t>
            </a:r>
            <a:r>
              <a:rPr lang="en-US" altLang="zh-CN" sz="2600" dirty="0">
                <a:latin typeface="+mn-ea"/>
              </a:rPr>
              <a:t>2</a:t>
            </a:r>
            <a:r>
              <a:rPr lang="zh-CN" altLang="zh-CN" sz="2600" dirty="0">
                <a:latin typeface="+mn-ea"/>
              </a:rPr>
              <a:t>的均值</a:t>
            </a:r>
            <a:r>
              <a:rPr lang="en-US" altLang="zh-CN" sz="2600" dirty="0" smtClean="0">
                <a:latin typeface="+mn-ea"/>
              </a:rPr>
              <a:t>565</a:t>
            </a:r>
            <a:r>
              <a:rPr lang="zh-CN" altLang="en-US" sz="2600" dirty="0" smtClean="0">
                <a:latin typeface="+mn-ea"/>
              </a:rPr>
              <a:t>。</a:t>
            </a:r>
            <a:endParaRPr lang="zh-CN" altLang="zh-CN" sz="2600" dirty="0">
              <a:latin typeface="+mn-ea"/>
            </a:endParaRPr>
          </a:p>
        </p:txBody>
      </p:sp>
      <p:sp>
        <p:nvSpPr>
          <p:cNvPr id="14" name="Rectangle 3"/>
          <p:cNvSpPr txBox="1">
            <a:spLocks noRot="1" noChangeArrowheads="1"/>
          </p:cNvSpPr>
          <p:nvPr/>
        </p:nvSpPr>
        <p:spPr>
          <a:xfrm>
            <a:off x="460703" y="5089524"/>
            <a:ext cx="8280920" cy="10113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base"/>
            <a:r>
              <a:rPr lang="zh-CN" altLang="zh-CN" sz="2600" b="1" dirty="0" smtClean="0">
                <a:solidFill>
                  <a:srgbClr val="FF0000"/>
                </a:solidFill>
                <a:latin typeface="+mn-ea"/>
              </a:rPr>
              <a:t>第</a:t>
            </a:r>
            <a:r>
              <a:rPr lang="en-US" altLang="zh-CN" sz="2600" b="1" dirty="0">
                <a:solidFill>
                  <a:srgbClr val="FF0000"/>
                </a:solidFill>
                <a:latin typeface="+mn-ea"/>
              </a:rPr>
              <a:t>2</a:t>
            </a:r>
            <a:r>
              <a:rPr lang="zh-CN" altLang="zh-CN" sz="2600" b="1" dirty="0">
                <a:solidFill>
                  <a:srgbClr val="FF0000"/>
                </a:solidFill>
                <a:latin typeface="+mn-ea"/>
              </a:rPr>
              <a:t>步</a:t>
            </a:r>
            <a:r>
              <a:rPr lang="zh-CN" altLang="zh-CN" sz="2600" b="1" dirty="0" smtClean="0">
                <a:solidFill>
                  <a:srgbClr val="FF0000"/>
                </a:solidFill>
                <a:latin typeface="+mn-ea"/>
              </a:rPr>
              <a:t>：</a:t>
            </a:r>
            <a:r>
              <a:rPr lang="en-US" altLang="zh-CN" sz="2600" b="1" dirty="0" smtClean="0">
                <a:solidFill>
                  <a:srgbClr val="FF0000"/>
                </a:solidFill>
                <a:latin typeface="+mn-ea"/>
              </a:rPr>
              <a:t>        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点击</a:t>
            </a:r>
            <a:r>
              <a:rPr lang="zh-CN" altLang="zh-CN" sz="2600" dirty="0">
                <a:solidFill>
                  <a:srgbClr val="FF0000"/>
                </a:solidFill>
                <a:latin typeface="+mn-ea"/>
              </a:rPr>
              <a:t>【数据】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，选择数据分析选项，在分析工具中选择“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t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检验：双样本异方差假设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”</a:t>
            </a:r>
            <a:r>
              <a:rPr lang="zh-CN" altLang="en-US" sz="2600" dirty="0" smtClean="0">
                <a:solidFill>
                  <a:schemeClr val="tx1"/>
                </a:solidFill>
                <a:latin typeface="+mn-ea"/>
              </a:rPr>
              <a:t>。</a:t>
            </a:r>
            <a:endParaRPr lang="zh-CN" altLang="zh-CN" sz="2600" dirty="0">
              <a:solidFill>
                <a:schemeClr val="tx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355726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8" grpId="0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§7.1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两总体均值之差的推断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3"/>
              <p:cNvSpPr txBox="1">
                <a:spLocks noRot="1" noChangeArrowheads="1"/>
              </p:cNvSpPr>
              <p:nvPr/>
            </p:nvSpPr>
            <p:spPr>
              <a:xfrm>
                <a:off x="466338" y="1484784"/>
                <a:ext cx="8280920" cy="338437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2000" kern="1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2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1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16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spcBef>
                    <a:spcPts val="384"/>
                  </a:spcBef>
                  <a:buClr>
                    <a:schemeClr val="accent1"/>
                  </a:buClr>
                  <a:buFont typeface="Symbol" pitchFamily="18" charset="2"/>
                  <a:buNone/>
                  <a:defRPr sz="1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spcBef>
                    <a:spcPts val="384"/>
                  </a:spcBef>
                  <a:buClr>
                    <a:schemeClr val="accent1"/>
                  </a:buClr>
                  <a:buFont typeface="Symbol" pitchFamily="18" charset="2"/>
                  <a:buNone/>
                  <a:defRPr sz="1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spcBef>
                    <a:spcPts val="384"/>
                  </a:spcBef>
                  <a:buClr>
                    <a:schemeClr val="accent1"/>
                  </a:buClr>
                  <a:buFont typeface="Symbol" pitchFamily="18" charset="2"/>
                  <a:buNone/>
                  <a:defRPr sz="1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spcBef>
                    <a:spcPts val="384"/>
                  </a:spcBef>
                  <a:buClr>
                    <a:schemeClr val="accent1"/>
                  </a:buClr>
                  <a:buFont typeface="Symbol" pitchFamily="18" charset="2"/>
                  <a:buNone/>
                  <a:defRPr sz="1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 fontAlgn="base"/>
                <a:r>
                  <a:rPr lang="zh-CN" altLang="zh-CN" sz="2600" b="1" dirty="0" smtClean="0">
                    <a:solidFill>
                      <a:srgbClr val="FF0000"/>
                    </a:solidFill>
                    <a:latin typeface="+mn-ea"/>
                  </a:rPr>
                  <a:t>第</a:t>
                </a:r>
                <a:r>
                  <a:rPr lang="en-US" altLang="zh-CN" sz="2600" b="1" dirty="0">
                    <a:solidFill>
                      <a:srgbClr val="FF0000"/>
                    </a:solidFill>
                    <a:latin typeface="+mn-ea"/>
                  </a:rPr>
                  <a:t>3</a:t>
                </a:r>
                <a:r>
                  <a:rPr lang="zh-CN" altLang="zh-CN" sz="2600" b="1" dirty="0">
                    <a:solidFill>
                      <a:srgbClr val="FF0000"/>
                    </a:solidFill>
                    <a:latin typeface="+mn-ea"/>
                  </a:rPr>
                  <a:t>步</a:t>
                </a:r>
                <a:r>
                  <a:rPr lang="zh-CN" altLang="zh-CN" sz="2600" b="1" dirty="0" smtClean="0">
                    <a:solidFill>
                      <a:srgbClr val="FF0000"/>
                    </a:solidFill>
                    <a:latin typeface="+mn-ea"/>
                  </a:rPr>
                  <a:t>：</a:t>
                </a:r>
                <a:r>
                  <a:rPr lang="en-US" altLang="zh-CN" sz="2600" b="1" dirty="0" smtClean="0">
                    <a:solidFill>
                      <a:srgbClr val="FF0000"/>
                    </a:solidFill>
                    <a:latin typeface="+mn-ea"/>
                  </a:rPr>
                  <a:t>            </a:t>
                </a:r>
                <a:r>
                  <a:rPr lang="zh-CN" altLang="zh-CN" sz="2600" dirty="0" smtClean="0">
                    <a:solidFill>
                      <a:schemeClr val="tx1"/>
                    </a:solidFill>
                    <a:latin typeface="+mn-ea"/>
                  </a:rPr>
                  <a:t>当</a:t>
                </a:r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</a:rPr>
                  <a:t>出现对话框时：</a:t>
                </a:r>
              </a:p>
              <a:p>
                <a:pPr algn="l" fontAlgn="base"/>
                <a:r>
                  <a:rPr lang="zh-CN" altLang="zh-CN" sz="2600" dirty="0" smtClean="0">
                    <a:solidFill>
                      <a:schemeClr val="tx1"/>
                    </a:solidFill>
                    <a:latin typeface="+mn-ea"/>
                  </a:rPr>
                  <a:t>在</a:t>
                </a:r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</a:rPr>
                  <a:t>【变量</a:t>
                </a:r>
                <a:r>
                  <a:rPr lang="en-US" altLang="zh-CN" sz="2600" dirty="0">
                    <a:solidFill>
                      <a:schemeClr val="tx1"/>
                    </a:solidFill>
                    <a:latin typeface="+mn-ea"/>
                  </a:rPr>
                  <a:t>1</a:t>
                </a:r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</a:rPr>
                  <a:t>的区域】方框内输入数据区域</a:t>
                </a:r>
                <a:r>
                  <a:rPr lang="en-US" altLang="zh-CN" sz="2600" dirty="0">
                    <a:solidFill>
                      <a:schemeClr val="tx1"/>
                    </a:solidFill>
                    <a:latin typeface="+mn-ea"/>
                  </a:rPr>
                  <a:t>A1</a:t>
                </a:r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</a:rPr>
                  <a:t>：</a:t>
                </a:r>
                <a:r>
                  <a:rPr lang="en-US" altLang="zh-CN" sz="2600" dirty="0">
                    <a:solidFill>
                      <a:schemeClr val="tx1"/>
                    </a:solidFill>
                    <a:latin typeface="+mn-ea"/>
                  </a:rPr>
                  <a:t>A30</a:t>
                </a:r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</a:rPr>
                  <a:t>。</a:t>
                </a:r>
              </a:p>
              <a:p>
                <a:pPr algn="l" fontAlgn="base"/>
                <a:r>
                  <a:rPr lang="zh-CN" altLang="zh-CN" sz="2600" dirty="0" smtClean="0">
                    <a:solidFill>
                      <a:schemeClr val="tx1"/>
                    </a:solidFill>
                    <a:latin typeface="+mn-ea"/>
                  </a:rPr>
                  <a:t>在</a:t>
                </a:r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</a:rPr>
                  <a:t>【变量</a:t>
                </a:r>
                <a:r>
                  <a:rPr lang="en-US" altLang="zh-CN" sz="2600" dirty="0">
                    <a:solidFill>
                      <a:schemeClr val="tx1"/>
                    </a:solidFill>
                    <a:latin typeface="+mn-ea"/>
                  </a:rPr>
                  <a:t>2</a:t>
                </a:r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</a:rPr>
                  <a:t>的区域】方框内输入数据区域</a:t>
                </a:r>
                <a:r>
                  <a:rPr lang="en-US" altLang="zh-CN" sz="2600" dirty="0">
                    <a:solidFill>
                      <a:schemeClr val="tx1"/>
                    </a:solidFill>
                    <a:latin typeface="+mn-ea"/>
                  </a:rPr>
                  <a:t>B1</a:t>
                </a:r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</a:rPr>
                  <a:t>：</a:t>
                </a:r>
                <a:r>
                  <a:rPr lang="en-US" altLang="zh-CN" sz="2600" dirty="0">
                    <a:solidFill>
                      <a:schemeClr val="tx1"/>
                    </a:solidFill>
                    <a:latin typeface="+mn-ea"/>
                  </a:rPr>
                  <a:t>B30</a:t>
                </a:r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</a:rPr>
                  <a:t>。</a:t>
                </a:r>
              </a:p>
              <a:p>
                <a:pPr algn="l" fontAlgn="base"/>
                <a:r>
                  <a:rPr lang="zh-CN" altLang="zh-CN" sz="2600" dirty="0" smtClean="0">
                    <a:solidFill>
                      <a:schemeClr val="tx1"/>
                    </a:solidFill>
                    <a:latin typeface="+mn-ea"/>
                  </a:rPr>
                  <a:t>在</a:t>
                </a:r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</a:rPr>
                  <a:t>【假设平均差】方框内输入</a:t>
                </a:r>
                <a:r>
                  <a:rPr lang="en-US" altLang="zh-CN" sz="2600" dirty="0" smtClean="0">
                    <a:solidFill>
                      <a:schemeClr val="tx1"/>
                    </a:solidFill>
                    <a:latin typeface="+mn-ea"/>
                  </a:rPr>
                  <a:t>0</a:t>
                </a:r>
                <a:r>
                  <a:rPr lang="en-US" altLang="zh-CN" sz="2600" b="1" dirty="0" smtClean="0">
                    <a:solidFill>
                      <a:srgbClr val="FF0000"/>
                    </a:solidFill>
                    <a:latin typeface="+mn-ea"/>
                  </a:rPr>
                  <a:t>//</a:t>
                </a:r>
                <a:r>
                  <a:rPr lang="zh-CN" altLang="zh-CN" sz="2600" dirty="0" smtClean="0">
                    <a:solidFill>
                      <a:schemeClr val="tx1"/>
                    </a:solidFill>
                    <a:latin typeface="+mn-ea"/>
                  </a:rPr>
                  <a:t>在</a:t>
                </a:r>
                <a:r>
                  <a:rPr lang="en-US" altLang="zh-CN" sz="2600" dirty="0" smtClean="0">
                    <a:solidFill>
                      <a:schemeClr val="tx1"/>
                    </a:solidFill>
                    <a:latin typeface="+mn-ea"/>
                  </a:rPr>
                  <a:t> </a:t>
                </a:r>
                <a:r>
                  <a:rPr lang="zh-CN" altLang="zh-CN" sz="2600" dirty="0" smtClean="0">
                    <a:solidFill>
                      <a:schemeClr val="tx1"/>
                    </a:solidFill>
                    <a:latin typeface="+mn-ea"/>
                  </a:rPr>
                  <a:t>【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600">
                        <a:solidFill>
                          <a:schemeClr val="tx1"/>
                        </a:solidFill>
                        <a:latin typeface="Cambria Math"/>
                      </a:rPr>
                      <m:t>α</m:t>
                    </m:r>
                  </m:oMath>
                </a14:m>
                <a:r>
                  <a:rPr lang="zh-CN" altLang="zh-CN" sz="2600" dirty="0" smtClean="0">
                    <a:solidFill>
                      <a:schemeClr val="tx1"/>
                    </a:solidFill>
                    <a:latin typeface="+mn-ea"/>
                  </a:rPr>
                  <a:t>】</a:t>
                </a:r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</a:rPr>
                  <a:t>方框内输入</a:t>
                </a:r>
                <a:r>
                  <a:rPr lang="en-US" altLang="zh-CN" sz="2600" dirty="0" smtClean="0">
                    <a:solidFill>
                      <a:schemeClr val="tx1"/>
                    </a:solidFill>
                    <a:latin typeface="+mn-ea"/>
                  </a:rPr>
                  <a:t>0.05</a:t>
                </a:r>
                <a:r>
                  <a:rPr lang="en-US" altLang="zh-CN" sz="2600" b="1" dirty="0" smtClean="0">
                    <a:solidFill>
                      <a:srgbClr val="FF0000"/>
                    </a:solidFill>
                    <a:latin typeface="+mn-ea"/>
                  </a:rPr>
                  <a:t>//</a:t>
                </a:r>
                <a:r>
                  <a:rPr lang="zh-CN" altLang="zh-CN" sz="2600" dirty="0" smtClean="0">
                    <a:solidFill>
                      <a:schemeClr val="tx1"/>
                    </a:solidFill>
                    <a:latin typeface="+mn-ea"/>
                  </a:rPr>
                  <a:t>在</a:t>
                </a:r>
                <a:r>
                  <a:rPr lang="en-US" altLang="zh-CN" sz="2600" dirty="0" smtClean="0">
                    <a:solidFill>
                      <a:schemeClr val="tx1"/>
                    </a:solidFill>
                    <a:latin typeface="+mn-ea"/>
                  </a:rPr>
                  <a:t> </a:t>
                </a:r>
                <a:r>
                  <a:rPr lang="zh-CN" altLang="zh-CN" sz="2600" dirty="0" smtClean="0">
                    <a:solidFill>
                      <a:schemeClr val="tx1"/>
                    </a:solidFill>
                    <a:latin typeface="+mn-ea"/>
                  </a:rPr>
                  <a:t>【输出选项】</a:t>
                </a:r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</a:rPr>
                  <a:t>中选择输出区域为新的</a:t>
                </a:r>
                <a:r>
                  <a:rPr lang="zh-CN" altLang="zh-CN" sz="2600" dirty="0" smtClean="0">
                    <a:solidFill>
                      <a:schemeClr val="tx1"/>
                    </a:solidFill>
                    <a:latin typeface="+mn-ea"/>
                  </a:rPr>
                  <a:t>工作表</a:t>
                </a:r>
                <a:r>
                  <a:rPr lang="en-US" altLang="zh-CN" sz="2600" b="1" dirty="0" smtClean="0">
                    <a:solidFill>
                      <a:srgbClr val="FF0000"/>
                    </a:solidFill>
                    <a:latin typeface="+mn-ea"/>
                  </a:rPr>
                  <a:t>//</a:t>
                </a:r>
                <a:r>
                  <a:rPr lang="zh-CN" altLang="zh-CN" sz="2600" dirty="0" smtClean="0">
                    <a:solidFill>
                      <a:schemeClr val="tx1"/>
                    </a:solidFill>
                    <a:latin typeface="+mn-ea"/>
                  </a:rPr>
                  <a:t>选择</a:t>
                </a:r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</a:rPr>
                  <a:t>【</a:t>
                </a:r>
                <a14:m>
                  <m:oMath xmlns:m="http://schemas.openxmlformats.org/officeDocument/2006/math">
                    <m:r>
                      <a:rPr lang="zh-CN" altLang="zh-CN" sz="2600">
                        <a:solidFill>
                          <a:schemeClr val="tx1"/>
                        </a:solidFill>
                        <a:latin typeface="Cambria Math"/>
                      </a:rPr>
                      <m:t>确定</m:t>
                    </m:r>
                  </m:oMath>
                </a14:m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</a:rPr>
                  <a:t>】</a:t>
                </a:r>
              </a:p>
            </p:txBody>
          </p:sp>
        </mc:Choice>
        <mc:Fallback xmlns="">
          <p:sp>
            <p:nvSpPr>
              <p:cNvPr id="11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338" y="1484784"/>
                <a:ext cx="8280920" cy="3384376"/>
              </a:xfrm>
              <a:prstGeom prst="rect">
                <a:avLst/>
              </a:prstGeom>
              <a:blipFill rotWithShape="1">
                <a:blip r:embed="rId2"/>
                <a:stretch>
                  <a:fillRect l="-1251" t="-16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9609280"/>
              </p:ext>
            </p:extLst>
          </p:nvPr>
        </p:nvGraphicFramePr>
        <p:xfrm>
          <a:off x="2987824" y="3789040"/>
          <a:ext cx="5328592" cy="29260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85713"/>
                <a:gridCol w="1639811"/>
                <a:gridCol w="1903068"/>
              </a:tblGrid>
              <a:tr h="180975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b="0" kern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表</a:t>
                      </a:r>
                      <a:r>
                        <a:rPr lang="en-US" sz="1600" b="0" kern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7-3  </a:t>
                      </a:r>
                      <a:r>
                        <a:rPr lang="zh-CN" sz="1600" b="0" kern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双样本平均差检验输出表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90500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kern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z-</a:t>
                      </a:r>
                      <a:r>
                        <a:rPr lang="zh-CN" sz="1600" b="0" kern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检验</a:t>
                      </a:r>
                      <a:r>
                        <a:rPr lang="en-US" sz="1600" b="0" kern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: </a:t>
                      </a:r>
                      <a:r>
                        <a:rPr lang="zh-CN" sz="1600" b="0" kern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双样本均值分析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809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b="0" kern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　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b="0" kern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变量</a:t>
                      </a:r>
                      <a:r>
                        <a:rPr lang="en-US" sz="1600" b="0" kern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 1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b="0" kern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变量</a:t>
                      </a:r>
                      <a:r>
                        <a:rPr lang="en-US" sz="1600" b="0" kern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 2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b="0" kern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平均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kern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560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kern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565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b="0" kern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已知协方差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kern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36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kern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36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b="0" kern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观测值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kern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30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kern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30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b="0" kern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假设平均差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kern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0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kern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z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kern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-3.23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kern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P(Z&lt;=z) </a:t>
                      </a:r>
                      <a:r>
                        <a:rPr lang="zh-CN" sz="1600" b="0" kern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单尾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kern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0.0006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kern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z </a:t>
                      </a:r>
                      <a:r>
                        <a:rPr lang="zh-CN" sz="1600" b="0" kern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单尾临界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kern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1.64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kern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P(Z&lt;=z) </a:t>
                      </a:r>
                      <a:r>
                        <a:rPr lang="zh-CN" sz="1600" b="0" kern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双尾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kern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0.001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kern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z </a:t>
                      </a:r>
                      <a:r>
                        <a:rPr lang="zh-CN" sz="1600" b="0" kern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双尾临界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kern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1.96</a:t>
                      </a:r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sz="1600" b="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7608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467544" y="548680"/>
            <a:ext cx="8424936" cy="720080"/>
          </a:xfrm>
        </p:spPr>
        <p:txBody>
          <a:bodyPr>
            <a:noAutofit/>
          </a:bodyPr>
          <a:lstStyle/>
          <a:p>
            <a:r>
              <a:rPr lang="zh-CN" altLang="en-US" sz="4800" dirty="0" smtClean="0">
                <a:solidFill>
                  <a:schemeClr val="tx1"/>
                </a:solidFill>
              </a:rPr>
              <a:t>第</a:t>
            </a:r>
            <a:r>
              <a:rPr lang="en-US" altLang="zh-CN" sz="4800" dirty="0">
                <a:solidFill>
                  <a:schemeClr val="tx1"/>
                </a:solidFill>
              </a:rPr>
              <a:t>7</a:t>
            </a:r>
            <a:r>
              <a:rPr lang="zh-CN" altLang="en-US" sz="4800" dirty="0" smtClean="0">
                <a:solidFill>
                  <a:schemeClr val="tx1"/>
                </a:solidFill>
              </a:rPr>
              <a:t>章 两总体均值推断</a:t>
            </a:r>
            <a:endParaRPr lang="zh-CN" altLang="en-US" sz="4800" dirty="0">
              <a:solidFill>
                <a:schemeClr val="tx1"/>
              </a:solidFill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05633" y="1844824"/>
            <a:ext cx="8208912" cy="4536504"/>
          </a:xfrm>
        </p:spPr>
        <p:txBody>
          <a:bodyPr>
            <a:noAutofit/>
          </a:bodyPr>
          <a:lstStyle/>
          <a:p>
            <a:pPr marL="457200" indent="-457200" algn="l">
              <a:buClr>
                <a:srgbClr val="FF0000"/>
              </a:buClr>
              <a:buFont typeface="Wingdings" pitchFamily="2" charset="2"/>
              <a:buChar char="Ø"/>
            </a:pPr>
            <a:r>
              <a:rPr lang="en-US" altLang="zh-CN" sz="2800" dirty="0" smtClean="0">
                <a:solidFill>
                  <a:schemeClr val="tx1"/>
                </a:solidFill>
              </a:rPr>
              <a:t>       </a:t>
            </a:r>
            <a:r>
              <a:rPr lang="zh-CN" altLang="en-US" sz="2800" dirty="0">
                <a:solidFill>
                  <a:srgbClr val="FF0000"/>
                </a:solidFill>
              </a:rPr>
              <a:t> </a:t>
            </a:r>
            <a:r>
              <a:rPr lang="zh-CN" altLang="en-US" sz="2800" dirty="0" smtClean="0">
                <a:solidFill>
                  <a:srgbClr val="FF0000"/>
                </a:solidFill>
              </a:rPr>
              <a:t>                     </a:t>
            </a:r>
            <a:r>
              <a:rPr lang="zh-CN" altLang="en-US" sz="3600" dirty="0" smtClean="0">
                <a:solidFill>
                  <a:srgbClr val="FF0000"/>
                </a:solidFill>
              </a:rPr>
              <a:t>本章</a:t>
            </a:r>
            <a:r>
              <a:rPr lang="zh-CN" altLang="en-US" sz="3600" dirty="0">
                <a:solidFill>
                  <a:srgbClr val="FF0000"/>
                </a:solidFill>
              </a:rPr>
              <a:t>主要学习</a:t>
            </a:r>
            <a:r>
              <a:rPr lang="zh-CN" altLang="en-US" sz="3600" dirty="0" smtClean="0">
                <a:solidFill>
                  <a:srgbClr val="FF0000"/>
                </a:solidFill>
              </a:rPr>
              <a:t>目标</a:t>
            </a:r>
            <a:endParaRPr lang="en-US" altLang="zh-CN" sz="3600" dirty="0">
              <a:solidFill>
                <a:schemeClr val="tx1"/>
              </a:solidFill>
            </a:endParaRPr>
          </a:p>
          <a:p>
            <a:pPr algn="l">
              <a:buClr>
                <a:srgbClr val="FF0000"/>
              </a:buClr>
            </a:pPr>
            <a:r>
              <a:rPr lang="en-US" altLang="zh-CN" sz="2800" dirty="0" smtClean="0">
                <a:solidFill>
                  <a:schemeClr val="tx1"/>
                </a:solidFill>
              </a:rPr>
              <a:t>             </a:t>
            </a:r>
            <a:r>
              <a:rPr lang="zh-CN" altLang="zh-CN" sz="3600" dirty="0" smtClean="0">
                <a:solidFill>
                  <a:schemeClr val="tx1"/>
                </a:solidFill>
              </a:rPr>
              <a:t>重点讨论</a:t>
            </a:r>
            <a:r>
              <a:rPr lang="zh-CN" altLang="en-US" sz="3600" dirty="0" smtClean="0">
                <a:solidFill>
                  <a:schemeClr val="tx1"/>
                </a:solidFill>
              </a:rPr>
              <a:t>：</a:t>
            </a:r>
            <a:endParaRPr lang="en-US" altLang="zh-CN" sz="3600" dirty="0" smtClean="0">
              <a:solidFill>
                <a:schemeClr val="tx1"/>
              </a:solidFill>
            </a:endParaRPr>
          </a:p>
          <a:p>
            <a:pPr marL="2286000" lvl="4" indent="-457200" algn="l"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en-US" sz="3200" dirty="0" smtClean="0">
                <a:solidFill>
                  <a:schemeClr val="tx1"/>
                </a:solidFill>
              </a:rPr>
              <a:t>两总体</a:t>
            </a:r>
            <a:r>
              <a:rPr lang="zh-CN" altLang="en-US" sz="3200" b="1" dirty="0" smtClean="0">
                <a:solidFill>
                  <a:srgbClr val="FF0000"/>
                </a:solidFill>
              </a:rPr>
              <a:t>均值之差</a:t>
            </a:r>
            <a:r>
              <a:rPr lang="zh-CN" altLang="en-US" sz="3200" dirty="0" smtClean="0">
                <a:solidFill>
                  <a:schemeClr val="tx1"/>
                </a:solidFill>
              </a:rPr>
              <a:t>的推断</a:t>
            </a:r>
            <a:endParaRPr lang="en-US" altLang="zh-CN" sz="3200" dirty="0" smtClean="0">
              <a:solidFill>
                <a:schemeClr val="tx1"/>
              </a:solidFill>
            </a:endParaRPr>
          </a:p>
          <a:p>
            <a:pPr lvl="4" algn="l">
              <a:buClr>
                <a:srgbClr val="FF0000"/>
              </a:buClr>
            </a:pPr>
            <a:endParaRPr lang="en-US" altLang="zh-CN" sz="3200" dirty="0" smtClean="0">
              <a:solidFill>
                <a:schemeClr val="tx1"/>
              </a:solidFill>
            </a:endParaRPr>
          </a:p>
          <a:p>
            <a:pPr marL="2286000" lvl="4" indent="-457200" algn="l"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en-US" sz="3200" dirty="0" smtClean="0">
                <a:solidFill>
                  <a:schemeClr val="tx1"/>
                </a:solidFill>
              </a:rPr>
              <a:t>两总体</a:t>
            </a:r>
            <a:r>
              <a:rPr lang="zh-CN" altLang="en-US" sz="3200" b="1" dirty="0" smtClean="0">
                <a:solidFill>
                  <a:srgbClr val="FF0000"/>
                </a:solidFill>
              </a:rPr>
              <a:t>比例之差</a:t>
            </a:r>
            <a:r>
              <a:rPr lang="zh-CN" altLang="en-US" sz="3200" dirty="0" smtClean="0">
                <a:solidFill>
                  <a:schemeClr val="tx1"/>
                </a:solidFill>
              </a:rPr>
              <a:t>的推断</a:t>
            </a:r>
            <a:endParaRPr lang="en-US" altLang="zh-CN" sz="3200" dirty="0" smtClean="0">
              <a:solidFill>
                <a:schemeClr val="tx1"/>
              </a:solidFill>
            </a:endParaRPr>
          </a:p>
          <a:p>
            <a:pPr algn="l">
              <a:buClr>
                <a:srgbClr val="FF0000"/>
              </a:buClr>
            </a:pPr>
            <a:endParaRPr lang="en-US" altLang="zh-CN" sz="3200" dirty="0">
              <a:solidFill>
                <a:schemeClr val="tx1"/>
              </a:solidFill>
            </a:endParaRPr>
          </a:p>
          <a:p>
            <a:pPr algn="l">
              <a:buClr>
                <a:srgbClr val="FF0000"/>
              </a:buClr>
            </a:pPr>
            <a:endParaRPr lang="en-US" altLang="zh-CN" sz="3200" dirty="0">
              <a:solidFill>
                <a:schemeClr val="tx1"/>
              </a:solidFill>
            </a:endParaRPr>
          </a:p>
          <a:p>
            <a:pPr algn="l">
              <a:buClr>
                <a:srgbClr val="FF0000"/>
              </a:buClr>
            </a:pPr>
            <a:endParaRPr lang="en-US" altLang="zh-CN" sz="3200" dirty="0" smtClean="0">
              <a:solidFill>
                <a:schemeClr val="tx1"/>
              </a:solidFill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323528" y="1556792"/>
            <a:ext cx="8568952" cy="0"/>
          </a:xfrm>
          <a:prstGeom prst="line">
            <a:avLst/>
          </a:prstGeom>
          <a:ln w="317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42966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§7.1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两总体均值之差的推断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3"/>
              <p:cNvSpPr txBox="1">
                <a:spLocks noRot="1" noChangeArrowheads="1"/>
              </p:cNvSpPr>
              <p:nvPr/>
            </p:nvSpPr>
            <p:spPr>
              <a:xfrm>
                <a:off x="467544" y="2564904"/>
                <a:ext cx="8424936" cy="2633003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2000" kern="1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2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1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16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spcBef>
                    <a:spcPts val="384"/>
                  </a:spcBef>
                  <a:buClr>
                    <a:schemeClr val="accent1"/>
                  </a:buClr>
                  <a:buFont typeface="Symbol" pitchFamily="18" charset="2"/>
                  <a:buNone/>
                  <a:defRPr sz="1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spcBef>
                    <a:spcPts val="384"/>
                  </a:spcBef>
                  <a:buClr>
                    <a:schemeClr val="accent1"/>
                  </a:buClr>
                  <a:buFont typeface="Symbol" pitchFamily="18" charset="2"/>
                  <a:buNone/>
                  <a:defRPr sz="1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spcBef>
                    <a:spcPts val="384"/>
                  </a:spcBef>
                  <a:buClr>
                    <a:schemeClr val="accent1"/>
                  </a:buClr>
                  <a:buFont typeface="Symbol" pitchFamily="18" charset="2"/>
                  <a:buNone/>
                  <a:defRPr sz="1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spcBef>
                    <a:spcPts val="384"/>
                  </a:spcBef>
                  <a:buClr>
                    <a:schemeClr val="accent1"/>
                  </a:buClr>
                  <a:buFont typeface="Symbol" pitchFamily="18" charset="2"/>
                  <a:buNone/>
                  <a:defRPr sz="1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 fontAlgn="base"/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</a:rPr>
                  <a:t>当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SupPr>
                      <m:e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𝜎</m:t>
                        </m:r>
                      </m:e>
                      <m:sub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sub>
                      <m:sup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p>
                    </m:sSubSup>
                    <m:r>
                      <a:rPr lang="zh-CN" altLang="zh-CN" sz="2600">
                        <a:solidFill>
                          <a:schemeClr val="tx1"/>
                        </a:solidFill>
                        <a:latin typeface="Cambria Math"/>
                      </a:rPr>
                      <m:t>，</m:t>
                    </m:r>
                    <m:sSubSup>
                      <m:sSubSupPr>
                        <m:ctrlPr>
                          <a:rPr lang="zh-CN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SupPr>
                      <m:e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𝜎</m:t>
                        </m:r>
                      </m:e>
                      <m:sub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2  </m:t>
                        </m:r>
                      </m:sub>
                      <m:sup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</a:rPr>
                  <a:t>未知但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SupPr>
                      <m:e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𝜎</m:t>
                        </m:r>
                      </m:e>
                      <m:sub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sub>
                      <m:sup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p>
                    </m:sSubSup>
                    <m:r>
                      <a:rPr lang="en-US" altLang="zh-CN" sz="260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bSup>
                      <m:sSubSupPr>
                        <m:ctrlPr>
                          <a:rPr lang="zh-CN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SupPr>
                      <m:e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𝜎</m:t>
                        </m:r>
                      </m:e>
                      <m:sub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b>
                      <m:sup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</a:rPr>
                  <a:t>时，如果样本较小时，进行两个总体均值之差的检验需要使用</a:t>
                </a:r>
                <a:r>
                  <a:rPr lang="en-US" altLang="zh-CN" sz="2600" dirty="0">
                    <a:solidFill>
                      <a:schemeClr val="tx1"/>
                    </a:solidFill>
                    <a:latin typeface="+mn-ea"/>
                  </a:rPr>
                  <a:t>t</a:t>
                </a:r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</a:rPr>
                  <a:t>统计量，此时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zh-CN" altLang="zh-CN" sz="26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zh-CN" sz="26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𝜎</m:t>
                            </m:r>
                          </m:e>
                          <m:sub>
                            <m:acc>
                              <m:accPr>
                                <m:chr m:val="̅"/>
                                <m:ctrlPr>
                                  <a:rPr lang="zh-CN" altLang="zh-CN" sz="26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accPr>
                              <m:e>
                                <m:sSub>
                                  <m:sSubPr>
                                    <m:ctrlPr>
                                      <a:rPr lang="zh-CN" altLang="zh-CN" sz="2600" i="1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2600" i="1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altLang="zh-CN" sz="2600" i="1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acc>
                            <m:r>
                              <a:rPr lang="en-US" altLang="zh-CN" sz="26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−</m:t>
                            </m:r>
                            <m:acc>
                              <m:accPr>
                                <m:chr m:val="̅"/>
                                <m:ctrlPr>
                                  <a:rPr lang="zh-CN" altLang="zh-CN" sz="26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accPr>
                              <m:e>
                                <m:sSub>
                                  <m:sSubPr>
                                    <m:ctrlPr>
                                      <a:rPr lang="zh-CN" altLang="zh-CN" sz="2600" i="1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2600" i="1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altLang="zh-CN" sz="2600" i="1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acc>
                          </m:sub>
                        </m:sSub>
                      </m:e>
                      <m:sub/>
                    </m:sSub>
                  </m:oMath>
                </a14:m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</a:rPr>
                  <a:t>的估计为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zh-CN" altLang="zh-CN" sz="26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altLang="zh-CN" sz="26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𝜎</m:t>
                            </m:r>
                          </m:e>
                        </m:acc>
                      </m:e>
                      <m:sub>
                        <m:acc>
                          <m:accPr>
                            <m:chr m:val="̅"/>
                            <m:ctrlPr>
                              <a:rPr lang="zh-CN" altLang="zh-CN" sz="26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zh-CN" altLang="zh-CN" sz="26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6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26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</m:e>
                        </m:acc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−</m:t>
                        </m:r>
                        <m:acc>
                          <m:accPr>
                            <m:chr m:val="̅"/>
                            <m:ctrlPr>
                              <a:rPr lang="zh-CN" altLang="zh-CN" sz="26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zh-CN" altLang="zh-CN" sz="26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6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26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e>
                        </m:acc>
                      </m:sub>
                    </m:sSub>
                  </m:oMath>
                </a14:m>
                <a:r>
                  <a:rPr lang="en-US" altLang="zh-CN" sz="2600" dirty="0">
                    <a:solidFill>
                      <a:schemeClr val="tx1"/>
                    </a:solidFill>
                    <a:latin typeface="+mn-ea"/>
                  </a:rPr>
                  <a:t>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600">
                            <a:solidFill>
                              <a:schemeClr val="tx1"/>
                            </a:solidFill>
                            <a:latin typeface="Cambria Math"/>
                          </a:rPr>
                          <m:t>p</m:t>
                        </m:r>
                      </m:sub>
                    </m:sSub>
                    <m:rad>
                      <m:radPr>
                        <m:degHide m:val="on"/>
                        <m:ctrlPr>
                          <a:rPr lang="zh-CN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zh-CN" altLang="zh-CN" sz="26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altLang="zh-CN" sz="26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sSub>
                              <m:sSubPr>
                                <m:ctrlPr>
                                  <a:rPr lang="zh-CN" altLang="zh-CN" sz="26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6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en-US" altLang="zh-CN" sz="26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</m:den>
                        </m:f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+</m:t>
                        </m:r>
                        <m:f>
                          <m:fPr>
                            <m:ctrlPr>
                              <a:rPr lang="zh-CN" altLang="zh-CN" sz="26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altLang="zh-CN" sz="26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sSub>
                              <m:sSubPr>
                                <m:ctrlPr>
                                  <a:rPr lang="zh-CN" altLang="zh-CN" sz="26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6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en-US" altLang="zh-CN" sz="26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den>
                        </m:f>
                      </m:e>
                    </m:rad>
                  </m:oMath>
                </a14:m>
                <a:r>
                  <a:rPr lang="zh-CN" altLang="en-US" sz="2600" dirty="0" smtClean="0">
                    <a:solidFill>
                      <a:schemeClr val="tx1"/>
                    </a:solidFill>
                    <a:latin typeface="+mn-ea"/>
                  </a:rPr>
                  <a:t>，</a:t>
                </a:r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</a:rPr>
                  <a:t>上式中，</a:t>
                </a:r>
                <a:r>
                  <a:rPr lang="en-US" altLang="zh-CN" sz="2600" dirty="0">
                    <a:solidFill>
                      <a:schemeClr val="tx1"/>
                    </a:solidFill>
                    <a:latin typeface="+mn-ea"/>
                  </a:rPr>
                  <a:t>  </a:t>
                </a:r>
                <a:endParaRPr lang="zh-CN" altLang="zh-CN" sz="2600" dirty="0">
                  <a:solidFill>
                    <a:schemeClr val="tx1"/>
                  </a:solidFill>
                  <a:latin typeface="+mn-ea"/>
                </a:endParaRPr>
              </a:p>
            </p:txBody>
          </p:sp>
        </mc:Choice>
        <mc:Fallback xmlns="">
          <p:sp>
            <p:nvSpPr>
              <p:cNvPr id="11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2564904"/>
                <a:ext cx="8424936" cy="2633003"/>
              </a:xfrm>
              <a:prstGeom prst="rect">
                <a:avLst/>
              </a:prstGeom>
              <a:blipFill rotWithShape="1">
                <a:blip r:embed="rId3"/>
                <a:stretch>
                  <a:fillRect l="-1302" t="-926" r="-2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副标题 2"/>
          <p:cNvSpPr>
            <a:spLocks noGrp="1"/>
          </p:cNvSpPr>
          <p:nvPr>
            <p:ph type="subTitle" idx="1"/>
          </p:nvPr>
        </p:nvSpPr>
        <p:spPr>
          <a:xfrm>
            <a:off x="395536" y="1442549"/>
            <a:ext cx="8568952" cy="1122355"/>
          </a:xfrm>
        </p:spPr>
        <p:txBody>
          <a:bodyPr>
            <a:normAutofit lnSpcReduction="10000"/>
          </a:bodyPr>
          <a:lstStyle/>
          <a:p>
            <a:pPr marL="571500" indent="-571500">
              <a:buClr>
                <a:srgbClr val="FF0000"/>
              </a:buClr>
              <a:buFont typeface="Wingdings" pitchFamily="2" charset="2"/>
              <a:buChar char="p"/>
            </a:pPr>
            <a:r>
              <a:rPr lang="en-US" altLang="zh-CN" sz="3600" dirty="0" smtClean="0">
                <a:solidFill>
                  <a:srgbClr val="FF0000"/>
                </a:solidFill>
              </a:rPr>
              <a:t>7.1.3</a:t>
            </a:r>
            <a:r>
              <a:rPr lang="zh-CN" altLang="zh-CN" sz="3400" dirty="0" smtClean="0">
                <a:solidFill>
                  <a:schemeClr val="tx1"/>
                </a:solidFill>
                <a:latin typeface="+mn-ea"/>
              </a:rPr>
              <a:t>两</a:t>
            </a:r>
            <a:r>
              <a:rPr lang="zh-CN" altLang="zh-CN" sz="3400" dirty="0">
                <a:solidFill>
                  <a:schemeClr val="tx1"/>
                </a:solidFill>
                <a:latin typeface="+mn-ea"/>
              </a:rPr>
              <a:t>总体均值之差的假设检验</a:t>
            </a:r>
            <a:r>
              <a:rPr lang="zh-CN" altLang="zh-CN" sz="3400" dirty="0" smtClean="0">
                <a:solidFill>
                  <a:schemeClr val="tx1"/>
                </a:solidFill>
                <a:latin typeface="+mn-ea"/>
              </a:rPr>
              <a:t>——</a:t>
            </a:r>
            <a:r>
              <a:rPr lang="zh-CN" altLang="en-US" sz="3400" dirty="0" smtClean="0">
                <a:solidFill>
                  <a:schemeClr val="tx1"/>
                </a:solidFill>
                <a:latin typeface="+mn-ea"/>
              </a:rPr>
              <a:t>方差未知但相等（独立样本</a:t>
            </a:r>
            <a:r>
              <a:rPr lang="en-US" altLang="zh-CN" sz="3400" dirty="0" smtClean="0">
                <a:solidFill>
                  <a:schemeClr val="tx1"/>
                </a:solidFill>
                <a:latin typeface="+mn-ea"/>
              </a:rPr>
              <a:t>t</a:t>
            </a:r>
            <a:r>
              <a:rPr lang="zh-CN" altLang="en-US" sz="3400" dirty="0" smtClean="0">
                <a:solidFill>
                  <a:schemeClr val="tx1"/>
                </a:solidFill>
                <a:latin typeface="+mn-ea"/>
              </a:rPr>
              <a:t>检验）</a:t>
            </a:r>
            <a:endParaRPr lang="zh-CN" altLang="zh-CN" sz="34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2659311"/>
              </p:ext>
            </p:extLst>
          </p:nvPr>
        </p:nvGraphicFramePr>
        <p:xfrm>
          <a:off x="5292080" y="3645808"/>
          <a:ext cx="3309979" cy="8328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20" name="公式" r:id="rId4" imgW="1739900" imgH="482600" progId="Equation.3">
                  <p:embed/>
                </p:oleObj>
              </mc:Choice>
              <mc:Fallback>
                <p:oleObj name="公式" r:id="rId4" imgW="1739900" imgH="4826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92080" y="3645808"/>
                        <a:ext cx="3309979" cy="83280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469933" y="4752205"/>
            <a:ext cx="5472608" cy="4727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/>
            <a:r>
              <a:rPr lang="zh-CN" altLang="zh-CN" sz="2800" dirty="0">
                <a:solidFill>
                  <a:schemeClr val="tx1"/>
                </a:solidFill>
                <a:latin typeface="+mn-ea"/>
              </a:rPr>
              <a:t>于是</a:t>
            </a:r>
            <a:r>
              <a:rPr lang="en-US" altLang="zh-CN" sz="2800" dirty="0">
                <a:solidFill>
                  <a:schemeClr val="tx1"/>
                </a:solidFill>
                <a:latin typeface="+mn-ea"/>
              </a:rPr>
              <a:t>μ1-μ2</a:t>
            </a:r>
            <a:r>
              <a:rPr lang="zh-CN" altLang="zh-CN" sz="2800" dirty="0">
                <a:solidFill>
                  <a:schemeClr val="tx1"/>
                </a:solidFill>
                <a:latin typeface="+mn-ea"/>
              </a:rPr>
              <a:t>的检验统计量计算公式为</a:t>
            </a:r>
            <a:r>
              <a:rPr lang="zh-CN" altLang="zh-CN" sz="2800" dirty="0">
                <a:solidFill>
                  <a:schemeClr val="tx1"/>
                </a:solidFill>
              </a:rPr>
              <a:t>：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矩形 6"/>
              <p:cNvSpPr/>
              <p:nvPr/>
            </p:nvSpPr>
            <p:spPr>
              <a:xfrm>
                <a:off x="289913" y="5241275"/>
                <a:ext cx="5832648" cy="126855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fontAlgn="base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zh-CN" sz="2400">
                          <a:latin typeface="Cambria Math"/>
                        </a:rPr>
                        <m:t>t</m:t>
                      </m:r>
                      <m:r>
                        <a:rPr lang="en-US" altLang="zh-CN" sz="240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zh-CN" altLang="zh-CN" sz="2400" i="1">
                              <a:latin typeface="Cambria Math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zh-CN" altLang="zh-CN" sz="2400" i="1">
                                  <a:latin typeface="Cambria Math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̅"/>
                                  <m:ctrlPr>
                                    <a:rPr lang="zh-CN" altLang="zh-CN" sz="2400" i="1"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sSub>
                                    <m:sSubPr>
                                      <m:ctrlPr>
                                        <a:rPr lang="zh-CN" altLang="zh-CN" sz="24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2400" i="1"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altLang="zh-CN" sz="2400" i="1">
                                          <a:latin typeface="Cambria Math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</m:acc>
                              <m:r>
                                <a:rPr lang="en-US" altLang="zh-CN" sz="2400" i="1">
                                  <a:latin typeface="Cambria Math"/>
                                </a:rPr>
                                <m:t>−</m:t>
                              </m:r>
                              <m:acc>
                                <m:accPr>
                                  <m:chr m:val="̅"/>
                                  <m:ctrlPr>
                                    <a:rPr lang="zh-CN" altLang="zh-CN" sz="2400" i="1"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sSub>
                                    <m:sSubPr>
                                      <m:ctrlPr>
                                        <a:rPr lang="zh-CN" altLang="zh-CN" sz="24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2400" i="1"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altLang="zh-CN" sz="2400" i="1">
                                          <a:latin typeface="Cambria Math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</m:acc>
                            </m:e>
                          </m:d>
                          <m:r>
                            <a:rPr lang="en-US" altLang="zh-CN" sz="2400" i="1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zh-CN" altLang="zh-CN" sz="2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zh-CN" altLang="zh-CN" sz="2400">
                                  <a:latin typeface="Cambria Math"/>
                                </a:rPr>
                                <m:t>（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400">
                                  <a:latin typeface="Cambria Math"/>
                                </a:rPr>
                                <m:t>u</m:t>
                              </m:r>
                            </m:e>
                            <m:sub>
                              <m:r>
                                <a:rPr lang="en-US" altLang="zh-CN" sz="2400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altLang="zh-CN" sz="2400" i="1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zh-CN" altLang="zh-CN" sz="2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zh-CN" sz="2400" i="1">
                                  <a:latin typeface="Cambria Math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altLang="zh-CN" sz="2400" i="1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altLang="zh-CN" sz="2400" i="1">
                              <a:latin typeface="Cambria Math"/>
                            </a:rPr>
                            <m:t>)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zh-CN" altLang="zh-CN" sz="2400" i="1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sSubSup>
                                <m:sSubSupPr>
                                  <m:ctrlPr>
                                    <a:rPr lang="zh-CN" altLang="zh-CN" sz="2400" i="1"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sz="2400" i="1">
                                      <a:latin typeface="Cambria Math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en-US" altLang="zh-CN" sz="2400" i="1">
                                      <a:latin typeface="Cambria Math"/>
                                    </a:rPr>
                                    <m:t>𝑝</m:t>
                                  </m:r>
                                </m:sub>
                                <m:sup>
                                  <m:r>
                                    <a:rPr lang="en-US" altLang="zh-CN" sz="2400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zh-CN" altLang="zh-CN" sz="2400">
                                  <a:latin typeface="Cambria Math"/>
                                </a:rPr>
                                <m:t>（</m:t>
                              </m:r>
                              <m:f>
                                <m:fPr>
                                  <m:ctrlPr>
                                    <a:rPr lang="zh-CN" altLang="zh-CN" sz="24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400" i="1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zh-CN" altLang="zh-CN" sz="24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altLang="zh-CN" sz="2400">
                                          <a:latin typeface="Cambria Math"/>
                                        </a:rPr>
                                        <m:t>n</m:t>
                                      </m:r>
                                    </m:e>
                                    <m:sub>
                                      <m:r>
                                        <a:rPr lang="en-US" altLang="zh-CN" sz="2400" i="1">
                                          <a:latin typeface="Cambria Math"/>
                                        </a:rPr>
                                        <m:t>1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US" altLang="zh-CN" sz="2400" i="1">
                                  <a:latin typeface="Cambria Math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zh-CN" altLang="zh-CN" sz="24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400" i="1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zh-CN" altLang="zh-CN" sz="24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2400" i="1">
                                          <a:latin typeface="Cambria Math"/>
                                        </a:rPr>
                                        <m:t>𝑛</m:t>
                                      </m:r>
                                    </m:e>
                                    <m:sub>
                                      <m:r>
                                        <a:rPr lang="en-US" altLang="zh-CN" sz="2400" i="1">
                                          <a:latin typeface="Cambria Math"/>
                                        </a:rPr>
                                        <m:t>2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zh-CN" altLang="zh-CN" sz="2400">
                                  <a:latin typeface="Cambria Math"/>
                                </a:rPr>
                                <m:t>）</m:t>
                              </m:r>
                            </m:e>
                          </m:rad>
                        </m:den>
                      </m:f>
                      <m:r>
                        <a:rPr lang="en-US" altLang="zh-CN" sz="2400">
                          <a:latin typeface="Cambria Math"/>
                        </a:rPr>
                        <m:t>~</m:t>
                      </m:r>
                      <m:r>
                        <m:rPr>
                          <m:sty m:val="p"/>
                        </m:rPr>
                        <a:rPr lang="en-US" altLang="zh-CN" sz="2400">
                          <a:latin typeface="Cambria Math"/>
                        </a:rPr>
                        <m:t>t</m:t>
                      </m:r>
                      <m:r>
                        <a:rPr lang="en-US" altLang="zh-CN" sz="2400">
                          <a:latin typeface="Cambria Math"/>
                        </a:rPr>
                        <m:t>(</m:t>
                      </m:r>
                      <m:sSub>
                        <m:sSubPr>
                          <m:ctrlPr>
                            <a:rPr lang="zh-CN" altLang="zh-CN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CN" sz="2400" i="1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n-US" altLang="zh-CN" sz="2400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altLang="zh-CN" sz="24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zh-CN" altLang="zh-CN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CN" sz="2400" i="1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n-US" altLang="zh-CN" sz="2400" i="1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altLang="zh-CN" sz="2400" i="1">
                          <a:latin typeface="Cambria Math"/>
                        </a:rPr>
                        <m:t>−2)</m:t>
                      </m:r>
                    </m:oMath>
                  </m:oMathPara>
                </a14:m>
                <a:endParaRPr lang="zh-CN" altLang="zh-CN" sz="2400" dirty="0">
                  <a:latin typeface="+mn-ea"/>
                </a:endParaRPr>
              </a:p>
            </p:txBody>
          </p:sp>
        </mc:Choice>
        <mc:Fallback xmlns="">
          <p:sp>
            <p:nvSpPr>
              <p:cNvPr id="7" name="矩形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9913" y="5241275"/>
                <a:ext cx="5832648" cy="126855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矩形 9"/>
              <p:cNvSpPr/>
              <p:nvPr/>
            </p:nvSpPr>
            <p:spPr>
              <a:xfrm>
                <a:off x="6444208" y="4509120"/>
                <a:ext cx="2448272" cy="2232248"/>
              </a:xfrm>
              <a:prstGeom prst="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US" altLang="zh-CN" sz="2000" dirty="0" smtClean="0">
                    <a:solidFill>
                      <a:schemeClr val="tx1"/>
                    </a:solidFill>
                    <a:latin typeface="+mn-ea"/>
                  </a:rPr>
                  <a:t> </a:t>
                </a:r>
                <a:r>
                  <a:rPr lang="zh-CN" altLang="zh-CN" sz="2000" dirty="0" smtClean="0">
                    <a:solidFill>
                      <a:srgbClr val="FF0000"/>
                    </a:solidFill>
                    <a:latin typeface="+mn-ea"/>
                  </a:rPr>
                  <a:t>如果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zh-CN" altLang="zh-CN" sz="2000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2000">
                            <a:solidFill>
                              <a:srgbClr val="FF0000"/>
                            </a:solidFill>
                            <a:latin typeface="Cambria Math"/>
                          </a:rPr>
                          <m:t>t</m:t>
                        </m:r>
                      </m:e>
                    </m:d>
                    <m:r>
                      <a:rPr lang="en-US" altLang="zh-CN" sz="2000">
                        <a:solidFill>
                          <a:srgbClr val="FF0000"/>
                        </a:solidFill>
                        <a:latin typeface="Cambria Math"/>
                      </a:rPr>
                      <m:t>&gt;</m:t>
                    </m:r>
                  </m:oMath>
                </a14:m>
                <a:r>
                  <a:rPr lang="en-US" altLang="zh-CN" sz="2000" dirty="0">
                    <a:solidFill>
                      <a:srgbClr val="FF0000"/>
                    </a:solidFill>
                    <a:latin typeface="+mn-ea"/>
                  </a:rPr>
                  <a:t>|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000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0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𝑡</m:t>
                        </m:r>
                      </m:e>
                      <m:sub>
                        <m:f>
                          <m:fPr>
                            <m:ctrlPr>
                              <a:rPr lang="zh-CN" altLang="zh-CN" sz="20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altLang="zh-CN" sz="20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𝑎</m:t>
                            </m:r>
                          </m:num>
                          <m:den>
                            <m:r>
                              <a:rPr lang="en-US" altLang="zh-CN" sz="20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2</m:t>
                            </m:r>
                          </m:den>
                        </m:f>
                      </m:sub>
                    </m:sSub>
                  </m:oMath>
                </a14:m>
                <a:r>
                  <a:rPr lang="en-US" altLang="zh-CN" sz="2000" dirty="0">
                    <a:solidFill>
                      <a:srgbClr val="FF0000"/>
                    </a:solidFill>
                    <a:latin typeface="+mn-ea"/>
                  </a:rPr>
                  <a:t>|,</a:t>
                </a:r>
                <a:r>
                  <a:rPr lang="zh-CN" altLang="zh-CN" sz="2000" dirty="0">
                    <a:solidFill>
                      <a:srgbClr val="FF0000"/>
                    </a:solidFill>
                    <a:latin typeface="+mn-ea"/>
                  </a:rPr>
                  <a:t>则拒绝</a:t>
                </a:r>
                <a:r>
                  <a:rPr lang="en-US" altLang="zh-CN" sz="2000" dirty="0">
                    <a:solidFill>
                      <a:srgbClr val="FF0000"/>
                    </a:solidFill>
                    <a:latin typeface="+mn-ea"/>
                  </a:rPr>
                  <a:t>H0</a:t>
                </a:r>
                <a:r>
                  <a:rPr lang="zh-CN" altLang="zh-CN" sz="2000" dirty="0">
                    <a:solidFill>
                      <a:srgbClr val="FF0000"/>
                    </a:solidFill>
                    <a:latin typeface="+mn-ea"/>
                  </a:rPr>
                  <a:t>的双侧假设检验；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smtClean="0">
                        <a:solidFill>
                          <a:srgbClr val="7030A0"/>
                        </a:solidFill>
                        <a:latin typeface="Cambria Math"/>
                      </a:rPr>
                      <m:t>t</m:t>
                    </m:r>
                    <m:r>
                      <a:rPr lang="en-US" altLang="zh-CN" sz="2000" i="1">
                        <a:solidFill>
                          <a:srgbClr val="7030A0"/>
                        </a:solidFill>
                        <a:latin typeface="Cambria Math"/>
                      </a:rPr>
                      <m:t>&lt;</m:t>
                    </m:r>
                    <m:sSub>
                      <m:sSubPr>
                        <m:ctrlPr>
                          <a:rPr lang="zh-CN" altLang="zh-CN" sz="2000" i="1">
                            <a:solidFill>
                              <a:srgbClr val="7030A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000" i="1">
                            <a:solidFill>
                              <a:srgbClr val="7030A0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n-US" altLang="zh-CN" sz="2000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a:rPr lang="en-US" altLang="zh-CN" sz="2000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𝑎</m:t>
                        </m:r>
                      </m:sub>
                    </m:sSub>
                    <m:r>
                      <a:rPr lang="zh-CN" altLang="zh-CN" sz="2000">
                        <a:solidFill>
                          <a:srgbClr val="7030A0"/>
                        </a:solidFill>
                        <a:latin typeface="Cambria Math"/>
                      </a:rPr>
                      <m:t>或</m:t>
                    </m:r>
                    <m:r>
                      <m:rPr>
                        <m:sty m:val="p"/>
                      </m:rPr>
                      <a:rPr lang="en-US" altLang="zh-CN" sz="2000">
                        <a:solidFill>
                          <a:srgbClr val="7030A0"/>
                        </a:solidFill>
                        <a:latin typeface="Cambria Math"/>
                      </a:rPr>
                      <m:t>t</m:t>
                    </m:r>
                    <m:r>
                      <a:rPr lang="en-US" altLang="zh-CN" sz="2000" i="1">
                        <a:solidFill>
                          <a:srgbClr val="7030A0"/>
                        </a:solidFill>
                        <a:latin typeface="Cambria Math"/>
                      </a:rPr>
                      <m:t>&gt;</m:t>
                    </m:r>
                    <m:sSub>
                      <m:sSubPr>
                        <m:ctrlPr>
                          <a:rPr lang="zh-CN" altLang="zh-CN" sz="2000" i="1">
                            <a:solidFill>
                              <a:srgbClr val="7030A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000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>
                            <a:solidFill>
                              <a:srgbClr val="7030A0"/>
                            </a:solidFill>
                            <a:latin typeface="Cambria Math"/>
                          </a:rPr>
                          <m:t>a</m:t>
                        </m:r>
                      </m:sub>
                    </m:sSub>
                  </m:oMath>
                </a14:m>
                <a:r>
                  <a:rPr lang="en-US" altLang="zh-CN" sz="2000" dirty="0">
                    <a:solidFill>
                      <a:srgbClr val="7030A0"/>
                    </a:solidFill>
                    <a:latin typeface="+mn-ea"/>
                  </a:rPr>
                  <a:t>,</a:t>
                </a:r>
                <a:r>
                  <a:rPr lang="zh-CN" altLang="zh-CN" sz="2000" dirty="0">
                    <a:solidFill>
                      <a:srgbClr val="7030A0"/>
                    </a:solidFill>
                    <a:latin typeface="+mn-ea"/>
                  </a:rPr>
                  <a:t>则拒绝</a:t>
                </a:r>
                <a:r>
                  <a:rPr lang="en-US" altLang="zh-CN" sz="2000" dirty="0">
                    <a:solidFill>
                      <a:srgbClr val="7030A0"/>
                    </a:solidFill>
                    <a:latin typeface="+mn-ea"/>
                  </a:rPr>
                  <a:t>H0</a:t>
                </a:r>
                <a:r>
                  <a:rPr lang="zh-CN" altLang="zh-CN" sz="2000" dirty="0">
                    <a:solidFill>
                      <a:srgbClr val="7030A0"/>
                    </a:solidFill>
                    <a:latin typeface="+mn-ea"/>
                  </a:rPr>
                  <a:t>的左侧假设检测或右侧假设检测。</a:t>
                </a:r>
              </a:p>
              <a:p>
                <a:pPr algn="ctr"/>
                <a:endParaRPr lang="zh-CN" altLang="en-US" dirty="0"/>
              </a:p>
            </p:txBody>
          </p:sp>
        </mc:Choice>
        <mc:Fallback xmlns="">
          <p:sp>
            <p:nvSpPr>
              <p:cNvPr id="10" name="矩形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4208" y="4509120"/>
                <a:ext cx="2448272" cy="2232248"/>
              </a:xfrm>
              <a:prstGeom prst="rect">
                <a:avLst/>
              </a:prstGeom>
              <a:blipFill rotWithShape="1">
                <a:blip r:embed="rId7"/>
                <a:stretch>
                  <a:fillRect l="-2222" t="-2439" r="-197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07608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8" grpId="0"/>
      <p:bldP spid="7" grpId="0"/>
      <p:bldP spid="1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§7.1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两总体均值之差的推断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9" name="流程图: 资料带 5"/>
          <p:cNvSpPr>
            <a:spLocks noChangeArrowheads="1"/>
          </p:cNvSpPr>
          <p:nvPr/>
        </p:nvSpPr>
        <p:spPr bwMode="auto">
          <a:xfrm>
            <a:off x="7452319" y="1336243"/>
            <a:ext cx="1371699" cy="647700"/>
          </a:xfrm>
          <a:prstGeom prst="flowChartPunchedTap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zh-CN" altLang="en-US" sz="2800" dirty="0" smtClean="0">
                <a:latin typeface="楷体" pitchFamily="49" charset="-122"/>
                <a:ea typeface="楷体" pitchFamily="49" charset="-122"/>
              </a:rPr>
              <a:t>例四</a:t>
            </a:r>
            <a:endParaRPr lang="zh-CN" altLang="en-US" sz="28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1" name="标题 1"/>
          <p:cNvSpPr txBox="1">
            <a:spLocks noGrp="1"/>
          </p:cNvSpPr>
          <p:nvPr>
            <p:ph type="subTitle" idx="1"/>
          </p:nvPr>
        </p:nvSpPr>
        <p:spPr>
          <a:xfrm>
            <a:off x="280373" y="1983943"/>
            <a:ext cx="8567738" cy="21651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altLang="zh-CN" sz="2800" dirty="0" smtClean="0">
                <a:solidFill>
                  <a:schemeClr val="tx1"/>
                </a:solidFill>
                <a:latin typeface="+mn-ea"/>
                <a:ea typeface="+mn-ea"/>
              </a:rPr>
              <a:t>                </a:t>
            </a:r>
            <a:r>
              <a:rPr lang="zh-CN" altLang="zh-CN" sz="2800" dirty="0" smtClean="0">
                <a:solidFill>
                  <a:schemeClr val="tx1"/>
                </a:solidFill>
                <a:latin typeface="+mn-ea"/>
                <a:ea typeface="+mn-ea"/>
              </a:rPr>
              <a:t>抽取</a:t>
            </a:r>
            <a:r>
              <a:rPr lang="zh-CN" altLang="zh-CN" sz="2800" dirty="0">
                <a:solidFill>
                  <a:schemeClr val="tx1"/>
                </a:solidFill>
                <a:latin typeface="+mn-ea"/>
                <a:ea typeface="+mn-ea"/>
              </a:rPr>
              <a:t>某学校小学六年级两个班的语文期末考试卷，其中一个班随机抽取</a:t>
            </a:r>
            <a:r>
              <a:rPr lang="en-US" altLang="zh-CN" sz="2800" dirty="0">
                <a:solidFill>
                  <a:schemeClr val="tx1"/>
                </a:solidFill>
                <a:latin typeface="+mn-ea"/>
                <a:ea typeface="+mn-ea"/>
              </a:rPr>
              <a:t>10</a:t>
            </a:r>
            <a:r>
              <a:rPr lang="zh-CN" altLang="zh-CN" sz="2800" dirty="0">
                <a:solidFill>
                  <a:schemeClr val="tx1"/>
                </a:solidFill>
                <a:latin typeface="+mn-ea"/>
                <a:ea typeface="+mn-ea"/>
              </a:rPr>
              <a:t>份，其得分分别为</a:t>
            </a:r>
            <a:r>
              <a:rPr lang="en-US" altLang="zh-CN" sz="2800" dirty="0">
                <a:solidFill>
                  <a:schemeClr val="tx1"/>
                </a:solidFill>
                <a:latin typeface="+mn-ea"/>
                <a:ea typeface="+mn-ea"/>
              </a:rPr>
              <a:t>88,87,78,76,66,84</a:t>
            </a:r>
            <a:r>
              <a:rPr lang="zh-CN" altLang="zh-CN" sz="2800" dirty="0">
                <a:solidFill>
                  <a:schemeClr val="tx1"/>
                </a:solidFill>
                <a:latin typeface="+mn-ea"/>
                <a:ea typeface="+mn-ea"/>
              </a:rPr>
              <a:t>，</a:t>
            </a:r>
            <a:r>
              <a:rPr lang="en-US" altLang="zh-CN" sz="2800" dirty="0">
                <a:solidFill>
                  <a:schemeClr val="tx1"/>
                </a:solidFill>
                <a:latin typeface="+mn-ea"/>
                <a:ea typeface="+mn-ea"/>
              </a:rPr>
              <a:t>91,83,72,98</a:t>
            </a:r>
            <a:r>
              <a:rPr lang="zh-CN" altLang="zh-CN" sz="2800" dirty="0">
                <a:solidFill>
                  <a:schemeClr val="tx1"/>
                </a:solidFill>
                <a:latin typeface="+mn-ea"/>
                <a:ea typeface="+mn-ea"/>
              </a:rPr>
              <a:t>。另一个班随机抽取</a:t>
            </a:r>
            <a:r>
              <a:rPr lang="en-US" altLang="zh-CN" sz="2800" dirty="0">
                <a:solidFill>
                  <a:schemeClr val="tx1"/>
                </a:solidFill>
                <a:latin typeface="+mn-ea"/>
                <a:ea typeface="+mn-ea"/>
              </a:rPr>
              <a:t>12</a:t>
            </a:r>
            <a:r>
              <a:rPr lang="zh-CN" altLang="zh-CN" sz="2800" dirty="0">
                <a:solidFill>
                  <a:schemeClr val="tx1"/>
                </a:solidFill>
                <a:latin typeface="+mn-ea"/>
                <a:ea typeface="+mn-ea"/>
              </a:rPr>
              <a:t>份，其得分分别为</a:t>
            </a:r>
            <a:r>
              <a:rPr lang="en-US" altLang="zh-CN" sz="2800" dirty="0" smtClean="0">
                <a:solidFill>
                  <a:schemeClr val="tx1"/>
                </a:solidFill>
                <a:latin typeface="+mn-ea"/>
                <a:ea typeface="+mn-ea"/>
              </a:rPr>
              <a:t>76,97,88,86,76,78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</a:rPr>
              <a:t>，</a:t>
            </a:r>
            <a:r>
              <a:rPr lang="en-US" altLang="zh-CN" sz="2800" dirty="0" smtClean="0">
                <a:solidFill>
                  <a:schemeClr val="tx1"/>
                </a:solidFill>
                <a:latin typeface="+mn-ea"/>
                <a:ea typeface="+mn-ea"/>
              </a:rPr>
              <a:t>91,93,82,93</a:t>
            </a:r>
            <a:r>
              <a:rPr lang="zh-CN" altLang="zh-CN" sz="2800" dirty="0">
                <a:solidFill>
                  <a:schemeClr val="tx1"/>
                </a:solidFill>
                <a:latin typeface="+mn-ea"/>
                <a:ea typeface="+mn-ea"/>
              </a:rPr>
              <a:t>，</a:t>
            </a:r>
            <a:r>
              <a:rPr lang="en-US" altLang="zh-CN" sz="2800" dirty="0">
                <a:solidFill>
                  <a:schemeClr val="tx1"/>
                </a:solidFill>
                <a:latin typeface="+mn-ea"/>
                <a:ea typeface="+mn-ea"/>
              </a:rPr>
              <a:t>95</a:t>
            </a:r>
            <a:r>
              <a:rPr lang="zh-CN" altLang="zh-CN" sz="2800" dirty="0">
                <a:solidFill>
                  <a:schemeClr val="tx1"/>
                </a:solidFill>
                <a:latin typeface="+mn-ea"/>
                <a:ea typeface="+mn-ea"/>
              </a:rPr>
              <a:t>，</a:t>
            </a:r>
            <a:r>
              <a:rPr lang="en-US" altLang="zh-CN" sz="2800" dirty="0">
                <a:solidFill>
                  <a:schemeClr val="tx1"/>
                </a:solidFill>
                <a:latin typeface="+mn-ea"/>
                <a:ea typeface="+mn-ea"/>
              </a:rPr>
              <a:t>83</a:t>
            </a:r>
            <a:r>
              <a:rPr lang="zh-CN" altLang="zh-CN" sz="2800" dirty="0">
                <a:solidFill>
                  <a:schemeClr val="tx1"/>
                </a:solidFill>
                <a:latin typeface="+mn-ea"/>
                <a:ea typeface="+mn-ea"/>
              </a:rPr>
              <a:t>。试在</a:t>
            </a:r>
            <a:r>
              <a:rPr lang="en-US" altLang="zh-CN" sz="2800" dirty="0">
                <a:solidFill>
                  <a:schemeClr val="tx1"/>
                </a:solidFill>
                <a:latin typeface="+mn-ea"/>
                <a:ea typeface="+mn-ea"/>
              </a:rPr>
              <a:t> </a:t>
            </a:r>
            <a:r>
              <a:rPr lang="zh-CN" altLang="zh-CN" sz="2800" dirty="0">
                <a:solidFill>
                  <a:schemeClr val="tx1"/>
                </a:solidFill>
                <a:latin typeface="+mn-ea"/>
                <a:ea typeface="+mn-ea"/>
              </a:rPr>
              <a:t>的显著水平下，假设两班级总体方差相等，检验六年级两班级语文期末考试平均成绩相等的假设。</a:t>
            </a:r>
          </a:p>
          <a:p>
            <a:endParaRPr lang="zh-CN" altLang="zh-CN" sz="2400" dirty="0">
              <a:solidFill>
                <a:schemeClr val="tx1"/>
              </a:solidFill>
            </a:endParaRPr>
          </a:p>
        </p:txBody>
      </p:sp>
      <p:sp>
        <p:nvSpPr>
          <p:cNvPr id="10" name="标题 1"/>
          <p:cNvSpPr txBox="1">
            <a:spLocks/>
          </p:cNvSpPr>
          <p:nvPr/>
        </p:nvSpPr>
        <p:spPr>
          <a:xfrm>
            <a:off x="445840" y="3922385"/>
            <a:ext cx="8208912" cy="936104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altLang="zh-CN" sz="3000" dirty="0" smtClean="0">
                <a:solidFill>
                  <a:srgbClr val="FF0000"/>
                </a:solidFill>
                <a:latin typeface="+mn-ea"/>
                <a:ea typeface="+mn-ea"/>
              </a:rPr>
              <a:t>           </a:t>
            </a:r>
            <a:r>
              <a:rPr lang="zh-CN" altLang="zh-CN" sz="3000" dirty="0" smtClean="0">
                <a:solidFill>
                  <a:srgbClr val="FF0000"/>
                </a:solidFill>
                <a:latin typeface="+mn-ea"/>
                <a:ea typeface="+mn-ea"/>
              </a:rPr>
              <a:t>解：</a:t>
            </a:r>
            <a:r>
              <a:rPr lang="zh-CN" altLang="zh-CN" sz="2600" dirty="0">
                <a:solidFill>
                  <a:schemeClr val="tx1"/>
                </a:solidFill>
                <a:latin typeface="+mn-ea"/>
                <a:ea typeface="+mn-ea"/>
              </a:rPr>
              <a:t>由于两班级总体方差未知</a:t>
            </a:r>
            <a:r>
              <a:rPr lang="en-US" altLang="zh-CN" sz="2600" dirty="0">
                <a:solidFill>
                  <a:schemeClr val="tx1"/>
                </a:solidFill>
                <a:latin typeface="+mn-ea"/>
                <a:ea typeface="+mn-ea"/>
              </a:rPr>
              <a:t>,</a:t>
            </a:r>
            <a:r>
              <a:rPr lang="zh-CN" altLang="zh-CN" sz="2600" dirty="0">
                <a:solidFill>
                  <a:schemeClr val="tx1"/>
                </a:solidFill>
                <a:latin typeface="+mn-ea"/>
                <a:ea typeface="+mn-ea"/>
              </a:rPr>
              <a:t>但相等且为小样本。故采用</a:t>
            </a:r>
            <a:r>
              <a:rPr lang="zh-CN" altLang="zh-CN" sz="2600" b="1" dirty="0">
                <a:solidFill>
                  <a:srgbClr val="FF0000"/>
                </a:solidFill>
                <a:latin typeface="+mn-ea"/>
                <a:ea typeface="+mn-ea"/>
              </a:rPr>
              <a:t>独立样本</a:t>
            </a:r>
            <a:r>
              <a:rPr lang="en-US" altLang="zh-CN" sz="2600" b="1" dirty="0">
                <a:solidFill>
                  <a:srgbClr val="FF0000"/>
                </a:solidFill>
                <a:latin typeface="+mn-ea"/>
                <a:ea typeface="+mn-ea"/>
              </a:rPr>
              <a:t>t</a:t>
            </a:r>
            <a:r>
              <a:rPr lang="zh-CN" altLang="zh-CN" sz="2600" b="1" dirty="0">
                <a:solidFill>
                  <a:srgbClr val="FF0000"/>
                </a:solidFill>
                <a:latin typeface="+mn-ea"/>
                <a:ea typeface="+mn-ea"/>
              </a:rPr>
              <a:t>检验。</a:t>
            </a:r>
            <a:r>
              <a:rPr lang="en-US" altLang="zh-CN" sz="2600" dirty="0" smtClean="0">
                <a:solidFill>
                  <a:schemeClr val="tx1"/>
                </a:solidFill>
                <a:latin typeface="+mn-ea"/>
                <a:ea typeface="+mn-ea"/>
              </a:rPr>
              <a:t>	</a:t>
            </a:r>
            <a:endParaRPr lang="zh-CN" altLang="zh-CN" sz="2600" dirty="0">
              <a:solidFill>
                <a:schemeClr val="tx1"/>
              </a:solidFill>
              <a:latin typeface="+mn-ea"/>
              <a:ea typeface="+mn-ea"/>
            </a:endParaRPr>
          </a:p>
        </p:txBody>
      </p:sp>
      <p:sp>
        <p:nvSpPr>
          <p:cNvPr id="12" name="Rectangle 3"/>
          <p:cNvSpPr txBox="1">
            <a:spLocks noRot="1" noChangeArrowheads="1"/>
          </p:cNvSpPr>
          <p:nvPr/>
        </p:nvSpPr>
        <p:spPr>
          <a:xfrm>
            <a:off x="179512" y="5117231"/>
            <a:ext cx="4888160" cy="720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Clr>
                <a:srgbClr val="7030A0"/>
              </a:buClr>
            </a:pPr>
            <a:r>
              <a:rPr lang="en-US" altLang="zh-CN" sz="2800" b="1" dirty="0" smtClean="0">
                <a:solidFill>
                  <a:srgbClr val="FF0000"/>
                </a:solidFill>
              </a:rPr>
              <a:t>1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、</a:t>
            </a:r>
            <a:r>
              <a:rPr lang="zh-CN" altLang="en-US" sz="2600" dirty="0" smtClean="0">
                <a:solidFill>
                  <a:schemeClr val="tx1"/>
                </a:solidFill>
              </a:rPr>
              <a:t>提出原假设与备择假设</a:t>
            </a:r>
            <a:endParaRPr lang="zh-CN" altLang="zh-CN" sz="2600" dirty="0" smtClean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1375880" y="5595563"/>
                <a:ext cx="5500375" cy="49244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fontAlgn="base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600">
                        <a:latin typeface="Cambria Math"/>
                      </a:rPr>
                      <m:t>H</m:t>
                    </m:r>
                    <m:r>
                      <a:rPr lang="en-US" altLang="zh-CN" sz="2600">
                        <a:latin typeface="Cambria Math"/>
                      </a:rPr>
                      <m:t>0</m:t>
                    </m:r>
                    <m:r>
                      <a:rPr lang="zh-CN" altLang="zh-CN" sz="2600">
                        <a:latin typeface="Cambria Math"/>
                      </a:rPr>
                      <m:t>：</m:t>
                    </m:r>
                    <m:sSub>
                      <m:sSubPr>
                        <m:ctrlPr>
                          <a:rPr lang="zh-CN" altLang="zh-CN" sz="2600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600">
                            <a:latin typeface="Cambria Math"/>
                          </a:rPr>
                          <m:t>u</m:t>
                        </m:r>
                      </m:e>
                      <m:sub>
                        <m:r>
                          <a:rPr lang="en-US" altLang="zh-CN" sz="26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altLang="zh-CN" sz="2600" i="1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zh-CN" altLang="zh-CN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6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en-US" altLang="zh-CN" sz="26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altLang="zh-CN" sz="2600" i="1">
                        <a:latin typeface="Cambria Math"/>
                      </a:rPr>
                      <m:t>=0</m:t>
                    </m:r>
                  </m:oMath>
                </a14:m>
                <a:r>
                  <a:rPr lang="en-US" altLang="zh-CN" sz="2600" dirty="0">
                    <a:latin typeface="+mn-ea"/>
                  </a:rPr>
                  <a:t> H1: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6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en-US" altLang="zh-CN" sz="26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altLang="zh-CN" sz="2600" i="1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zh-CN" altLang="zh-CN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6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en-US" altLang="zh-CN" sz="26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altLang="zh-CN" sz="2600">
                        <a:latin typeface="Cambria Math"/>
                      </a:rPr>
                      <m:t>≠0</m:t>
                    </m:r>
                  </m:oMath>
                </a14:m>
                <a:endParaRPr lang="zh-CN" altLang="zh-CN" sz="2600" dirty="0">
                  <a:latin typeface="+mn-ea"/>
                </a:endParaRPr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5880" y="5595563"/>
                <a:ext cx="5500375" cy="492443"/>
              </a:xfrm>
              <a:prstGeom prst="rect">
                <a:avLst/>
              </a:prstGeom>
              <a:blipFill rotWithShape="1">
                <a:blip r:embed="rId2"/>
                <a:stretch>
                  <a:fillRect t="-11111" b="-2963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88948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§7.1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两总体均值之差的推断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1" name="Rectangle 3"/>
          <p:cNvSpPr txBox="1">
            <a:spLocks noRot="1" noChangeArrowheads="1"/>
          </p:cNvSpPr>
          <p:nvPr/>
        </p:nvSpPr>
        <p:spPr>
          <a:xfrm>
            <a:off x="323526" y="1660093"/>
            <a:ext cx="5472608" cy="472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Clr>
                <a:srgbClr val="7030A0"/>
              </a:buClr>
            </a:pPr>
            <a:r>
              <a:rPr lang="en-US" altLang="zh-CN" sz="2800" b="1" dirty="0">
                <a:solidFill>
                  <a:srgbClr val="FF0000"/>
                </a:solidFill>
              </a:rPr>
              <a:t>2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、</a:t>
            </a:r>
            <a:r>
              <a:rPr lang="zh-CN" altLang="en-US" sz="2600" dirty="0" smtClean="0">
                <a:solidFill>
                  <a:schemeClr val="tx1"/>
                </a:solidFill>
              </a:rPr>
              <a:t>选着检验统计量，依据题意知</a:t>
            </a:r>
            <a:endParaRPr lang="zh-CN" altLang="zh-CN" sz="2600" dirty="0" smtClean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539552" y="2199568"/>
                <a:ext cx="4988545" cy="107260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base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zh-CN" sz="2000">
                          <a:latin typeface="Cambria Math"/>
                        </a:rPr>
                        <m:t>t</m:t>
                      </m:r>
                      <m:r>
                        <a:rPr lang="en-US" altLang="zh-CN" sz="200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zh-CN" altLang="zh-CN" sz="2000" i="1">
                              <a:latin typeface="Cambria Math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zh-CN" altLang="zh-CN" sz="2000" i="1">
                                  <a:latin typeface="Cambria Math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̅"/>
                                  <m:ctrlPr>
                                    <a:rPr lang="zh-CN" altLang="zh-CN" sz="2000" i="1"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sSub>
                                    <m:sSubPr>
                                      <m:ctrlPr>
                                        <a:rPr lang="zh-CN" altLang="zh-CN" sz="20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2000" i="1"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altLang="zh-CN" sz="2000" i="1">
                                          <a:latin typeface="Cambria Math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</m:acc>
                              <m:r>
                                <a:rPr lang="en-US" altLang="zh-CN" sz="2000" i="1">
                                  <a:latin typeface="Cambria Math"/>
                                </a:rPr>
                                <m:t>−</m:t>
                              </m:r>
                              <m:acc>
                                <m:accPr>
                                  <m:chr m:val="̅"/>
                                  <m:ctrlPr>
                                    <a:rPr lang="zh-CN" altLang="zh-CN" sz="2000" i="1"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sSub>
                                    <m:sSubPr>
                                      <m:ctrlPr>
                                        <a:rPr lang="zh-CN" altLang="zh-CN" sz="20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2000" i="1"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altLang="zh-CN" sz="2000" i="1">
                                          <a:latin typeface="Cambria Math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</m:acc>
                            </m:e>
                          </m:d>
                          <m:r>
                            <a:rPr lang="en-US" altLang="zh-CN" sz="2000" i="1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zh-CN" altLang="zh-CN" sz="20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zh-CN" altLang="zh-CN" sz="2000">
                                  <a:latin typeface="Cambria Math"/>
                                </a:rPr>
                                <m:t>（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000">
                                  <a:latin typeface="Cambria Math"/>
                                </a:rPr>
                                <m:t>u</m:t>
                              </m:r>
                            </m:e>
                            <m:sub>
                              <m:r>
                                <a:rPr lang="en-US" altLang="zh-CN" sz="2000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altLang="zh-CN" sz="2000" i="1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zh-CN" altLang="zh-CN" sz="20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zh-CN" sz="2000" i="1">
                                  <a:latin typeface="Cambria Math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altLang="zh-CN" sz="2000" i="1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altLang="zh-CN" sz="2000" i="1">
                              <a:latin typeface="Cambria Math"/>
                            </a:rPr>
                            <m:t>)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zh-CN" altLang="zh-CN" sz="2000" i="1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sSubSup>
                                <m:sSubSupPr>
                                  <m:ctrlPr>
                                    <a:rPr lang="zh-CN" altLang="zh-CN" sz="2000" i="1"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sz="2000" i="1">
                                      <a:latin typeface="Cambria Math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en-US" altLang="zh-CN" sz="2000" i="1">
                                      <a:latin typeface="Cambria Math"/>
                                    </a:rPr>
                                    <m:t>𝑝</m:t>
                                  </m:r>
                                </m:sub>
                                <m:sup>
                                  <m:r>
                                    <a:rPr lang="en-US" altLang="zh-CN" sz="2000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zh-CN" altLang="zh-CN" sz="2000">
                                  <a:latin typeface="Cambria Math"/>
                                </a:rPr>
                                <m:t>（</m:t>
                              </m:r>
                              <m:f>
                                <m:fPr>
                                  <m:ctrlPr>
                                    <a:rPr lang="zh-CN" altLang="zh-CN" sz="20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000" i="1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zh-CN" altLang="zh-CN" sz="20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altLang="zh-CN" sz="2000">
                                          <a:latin typeface="Cambria Math"/>
                                        </a:rPr>
                                        <m:t>n</m:t>
                                      </m:r>
                                    </m:e>
                                    <m:sub>
                                      <m:r>
                                        <a:rPr lang="en-US" altLang="zh-CN" sz="2000" i="1">
                                          <a:latin typeface="Cambria Math"/>
                                        </a:rPr>
                                        <m:t>1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US" altLang="zh-CN" sz="2000" i="1">
                                  <a:latin typeface="Cambria Math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zh-CN" altLang="zh-CN" sz="20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000" i="1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zh-CN" altLang="zh-CN" sz="20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2000" i="1">
                                          <a:latin typeface="Cambria Math"/>
                                        </a:rPr>
                                        <m:t>𝑛</m:t>
                                      </m:r>
                                    </m:e>
                                    <m:sub>
                                      <m:r>
                                        <a:rPr lang="en-US" altLang="zh-CN" sz="2000" i="1">
                                          <a:latin typeface="Cambria Math"/>
                                        </a:rPr>
                                        <m:t>2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zh-CN" altLang="zh-CN" sz="2000">
                                  <a:latin typeface="Cambria Math"/>
                                </a:rPr>
                                <m:t>）</m:t>
                              </m:r>
                            </m:e>
                          </m:rad>
                        </m:den>
                      </m:f>
                      <m:r>
                        <a:rPr lang="en-US" altLang="zh-CN" sz="2000">
                          <a:latin typeface="Cambria Math"/>
                        </a:rPr>
                        <m:t>~</m:t>
                      </m:r>
                      <m:r>
                        <m:rPr>
                          <m:sty m:val="p"/>
                        </m:rPr>
                        <a:rPr lang="en-US" altLang="zh-CN" sz="2000">
                          <a:latin typeface="Cambria Math"/>
                        </a:rPr>
                        <m:t>t</m:t>
                      </m:r>
                      <m:r>
                        <a:rPr lang="en-US" altLang="zh-CN" sz="2000">
                          <a:latin typeface="Cambria Math"/>
                        </a:rPr>
                        <m:t>(</m:t>
                      </m:r>
                      <m:sSub>
                        <m:sSubPr>
                          <m:ctrlPr>
                            <a:rPr lang="zh-CN" altLang="zh-CN" sz="2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CN" sz="2000" i="1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n-US" altLang="zh-CN" sz="2000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altLang="zh-CN" sz="20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zh-CN" altLang="zh-CN" sz="2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CN" sz="2000" i="1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n-US" altLang="zh-CN" sz="2000" i="1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altLang="zh-CN" sz="2000" i="1">
                          <a:latin typeface="Cambria Math"/>
                        </a:rPr>
                        <m:t>−2)</m:t>
                      </m:r>
                    </m:oMath>
                  </m:oMathPara>
                </a14:m>
                <a:endParaRPr lang="zh-CN" altLang="zh-CN" sz="2600" dirty="0">
                  <a:latin typeface="+mn-ea"/>
                </a:endParaRPr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2199568"/>
                <a:ext cx="4988545" cy="107260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3"/>
          <p:cNvSpPr txBox="1">
            <a:spLocks noRot="1" noChangeArrowheads="1"/>
          </p:cNvSpPr>
          <p:nvPr/>
        </p:nvSpPr>
        <p:spPr>
          <a:xfrm>
            <a:off x="0" y="3395730"/>
            <a:ext cx="4864741" cy="472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Clr>
                <a:srgbClr val="7030A0"/>
              </a:buClr>
            </a:pPr>
            <a:r>
              <a:rPr lang="en-US" altLang="zh-CN" sz="2800" b="1" dirty="0" smtClean="0">
                <a:solidFill>
                  <a:srgbClr val="FF0000"/>
                </a:solidFill>
              </a:rPr>
              <a:t>3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、</a:t>
            </a:r>
            <a:r>
              <a:rPr lang="zh-CN" altLang="en-US" sz="2600" dirty="0" smtClean="0">
                <a:solidFill>
                  <a:schemeClr val="tx1"/>
                </a:solidFill>
              </a:rPr>
              <a:t>检验统计量的观测值</a:t>
            </a:r>
            <a:endParaRPr lang="zh-CN" altLang="zh-CN" sz="2600" dirty="0" smtClean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矩形 5"/>
              <p:cNvSpPr/>
              <p:nvPr/>
            </p:nvSpPr>
            <p:spPr>
              <a:xfrm>
                <a:off x="288394" y="3898448"/>
                <a:ext cx="8587020" cy="95000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fontAlgn="base"/>
                <a14:m>
                  <m:oMath xmlns:m="http://schemas.openxmlformats.org/officeDocument/2006/math">
                    <m:r>
                      <a:rPr lang="en-US" altLang="zh-CN" sz="2600" b="0" i="0" smtClean="0">
                        <a:latin typeface="Cambria Math"/>
                      </a:rPr>
                      <m:t>         </m:t>
                    </m:r>
                    <m:r>
                      <a:rPr lang="zh-CN" altLang="zh-CN" sz="2600">
                        <a:latin typeface="Cambria Math"/>
                      </a:rPr>
                      <m:t>根据两班样本得分，可计算出</m:t>
                    </m:r>
                    <m:acc>
                      <m:accPr>
                        <m:chr m:val="̅"/>
                        <m:ctrlPr>
                          <a:rPr lang="zh-CN" altLang="zh-CN" sz="2600" i="1">
                            <a:latin typeface="Cambria Math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zh-CN" altLang="zh-CN" sz="26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600">
                                <a:latin typeface="Cambria Math"/>
                              </a:rPr>
                              <m:t>x</m:t>
                            </m:r>
                          </m:e>
                          <m:sub>
                            <m:r>
                              <a:rPr lang="en-US" altLang="zh-CN" sz="2600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altLang="zh-CN" sz="2600" dirty="0">
                    <a:latin typeface="+mn-ea"/>
                  </a:rPr>
                  <a:t> =82.3,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zh-CN" altLang="zh-CN" sz="2600" i="1">
                            <a:latin typeface="Cambria Math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zh-CN" altLang="zh-CN" sz="26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zh-CN" sz="2600" i="1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2600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altLang="zh-CN" sz="2600" dirty="0">
                    <a:latin typeface="+mn-ea"/>
                  </a:rPr>
                  <a:t>=86.5,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sz="2600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altLang="zh-CN" sz="2600" i="1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en-US" altLang="zh-CN" sz="2600" i="1">
                            <a:latin typeface="Cambria Math"/>
                          </a:rPr>
                          <m:t>1</m:t>
                        </m:r>
                      </m:sub>
                      <m:sup>
                        <m:r>
                          <a:rPr lang="en-US" altLang="zh-CN" sz="2600" i="1">
                            <a:latin typeface="Cambria Math"/>
                          </a:rPr>
                          <m:t>2</m:t>
                        </m:r>
                      </m:sup>
                    </m:sSubSup>
                    <m:r>
                      <a:rPr lang="en-US" altLang="zh-CN" sz="2600" i="1" smtClean="0">
                        <a:latin typeface="Cambria Math"/>
                      </a:rPr>
                      <m:t>=</m:t>
                    </m:r>
                    <m:r>
                      <a:rPr lang="en-US" altLang="zh-CN" sz="2600" i="1">
                        <a:latin typeface="Cambria Math"/>
                      </a:rPr>
                      <m:t>90.01</m:t>
                    </m:r>
                  </m:oMath>
                </a14:m>
                <a:r>
                  <a:rPr lang="en-US" altLang="zh-CN" sz="2600" dirty="0">
                    <a:latin typeface="+mn-ea"/>
                  </a:rPr>
                  <a:t>,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sz="2600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altLang="zh-CN" sz="2600" i="1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en-US" altLang="zh-CN" sz="2600" i="1">
                            <a:latin typeface="Cambria Math"/>
                          </a:rPr>
                          <m:t>2</m:t>
                        </m:r>
                      </m:sub>
                      <m:sup>
                        <m:r>
                          <a:rPr lang="en-US" altLang="zh-CN" sz="2600" i="1">
                            <a:latin typeface="Cambria Math"/>
                          </a:rPr>
                          <m:t>2</m:t>
                        </m:r>
                      </m:sup>
                    </m:sSubSup>
                    <m:r>
                      <a:rPr lang="en-US" altLang="zh-CN" sz="2600" i="1">
                        <a:latin typeface="Cambria Math"/>
                      </a:rPr>
                      <m:t>=55.</m:t>
                    </m:r>
                    <m:r>
                      <a:rPr lang="en-US" altLang="zh-CN" sz="2600">
                        <a:latin typeface="Cambria Math"/>
                      </a:rPr>
                      <m:t>91</m:t>
                    </m:r>
                    <m:r>
                      <a:rPr lang="en-US" altLang="zh-CN" sz="2600" i="1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zh-CN" altLang="zh-CN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zh-CN" altLang="zh-CN" sz="2600">
                            <a:latin typeface="Cambria Math"/>
                          </a:rPr>
                          <m:t>又已知</m:t>
                        </m:r>
                        <m:r>
                          <a:rPr lang="en-US" altLang="zh-CN" sz="2600" i="1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US" altLang="zh-CN" sz="26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altLang="zh-CN" sz="2600" i="1">
                        <a:latin typeface="Cambria Math"/>
                      </a:rPr>
                      <m:t>=10,</m:t>
                    </m:r>
                    <m:sSub>
                      <m:sSubPr>
                        <m:ctrlPr>
                          <a:rPr lang="zh-CN" altLang="zh-CN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600" i="1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US" altLang="zh-CN" sz="26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altLang="zh-CN" sz="2600" i="1">
                        <a:latin typeface="Cambria Math"/>
                      </a:rPr>
                      <m:t>=12</m:t>
                    </m:r>
                  </m:oMath>
                </a14:m>
                <a:r>
                  <a:rPr lang="zh-CN" altLang="zh-CN" sz="2600" dirty="0">
                    <a:latin typeface="+mn-ea"/>
                  </a:rPr>
                  <a:t>，所以</a:t>
                </a:r>
              </a:p>
            </p:txBody>
          </p:sp>
        </mc:Choice>
        <mc:Fallback xmlns="">
          <p:sp>
            <p:nvSpPr>
              <p:cNvPr id="6" name="矩形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394" y="3898448"/>
                <a:ext cx="8587020" cy="950004"/>
              </a:xfrm>
              <a:prstGeom prst="rect">
                <a:avLst/>
              </a:prstGeom>
              <a:blipFill rotWithShape="1">
                <a:blip r:embed="rId4"/>
                <a:stretch>
                  <a:fillRect t="-2581" b="-161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46824479"/>
              </p:ext>
            </p:extLst>
          </p:nvPr>
        </p:nvGraphicFramePr>
        <p:xfrm>
          <a:off x="606523" y="4848452"/>
          <a:ext cx="4921574" cy="13407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95" name="公式" r:id="rId5" imgW="3174840" imgH="863280" progId="Equation.3">
                  <p:embed/>
                </p:oleObj>
              </mc:Choice>
              <mc:Fallback>
                <p:oleObj name="公式" r:id="rId5" imgW="3174840" imgH="86328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6523" y="4848452"/>
                        <a:ext cx="4921574" cy="134076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0" name="矩形 9"/>
              <p:cNvSpPr/>
              <p:nvPr/>
            </p:nvSpPr>
            <p:spPr>
              <a:xfrm>
                <a:off x="3923928" y="5661248"/>
                <a:ext cx="4104456" cy="96289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fontAlgn="base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zh-CN">
                          <a:latin typeface="Cambria Math"/>
                        </a:rPr>
                        <m:t>t</m:t>
                      </m:r>
                      <m:r>
                        <a:rPr lang="en-US" altLang="zh-CN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zh-CN" altLang="zh-CN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altLang="zh-CN" i="1">
                              <a:latin typeface="Cambria Math"/>
                            </a:rPr>
                            <m:t>82.3−86.5−0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zh-CN" altLang="zh-CN" i="1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altLang="zh-CN" i="1">
                                  <a:latin typeface="Cambria Math"/>
                                </a:rPr>
                                <m:t>71.26×(</m:t>
                              </m:r>
                              <m:f>
                                <m:fPr>
                                  <m:ctrlPr>
                                    <a:rPr lang="zh-CN" altLang="zh-CN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i="1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i="1">
                                      <a:latin typeface="Cambria Math"/>
                                    </a:rPr>
                                    <m:t>10</m:t>
                                  </m:r>
                                </m:den>
                              </m:f>
                              <m:r>
                                <a:rPr lang="en-US" altLang="zh-CN" i="1">
                                  <a:latin typeface="Cambria Math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zh-CN" altLang="zh-CN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i="1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i="1">
                                      <a:latin typeface="Cambria Math"/>
                                    </a:rPr>
                                    <m:t>12</m:t>
                                  </m:r>
                                </m:den>
                              </m:f>
                              <m:r>
                                <a:rPr lang="en-US" altLang="zh-CN" i="1">
                                  <a:latin typeface="Cambria Math"/>
                                </a:rPr>
                                <m:t>)</m:t>
                              </m:r>
                            </m:e>
                          </m:rad>
                        </m:den>
                      </m:f>
                      <m:r>
                        <a:rPr lang="en-US" altLang="zh-CN" i="1">
                          <a:latin typeface="Cambria Math"/>
                        </a:rPr>
                        <m:t>=−1.16</m:t>
                      </m:r>
                    </m:oMath>
                  </m:oMathPara>
                </a14:m>
                <a:endParaRPr lang="zh-CN" altLang="zh-CN" dirty="0"/>
              </a:p>
            </p:txBody>
          </p:sp>
        </mc:Choice>
        <mc:Fallback xmlns="">
          <p:sp>
            <p:nvSpPr>
              <p:cNvPr id="10" name="矩形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3928" y="5661248"/>
                <a:ext cx="4104456" cy="96289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07608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6" grpId="0"/>
      <p:bldP spid="1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§7.1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两总体均值之差的推断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3"/>
              <p:cNvSpPr txBox="1">
                <a:spLocks noRot="1" noChangeArrowheads="1"/>
              </p:cNvSpPr>
              <p:nvPr/>
            </p:nvSpPr>
            <p:spPr>
              <a:xfrm>
                <a:off x="359532" y="2564904"/>
                <a:ext cx="8424936" cy="244827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77500" lnSpcReduction="20000"/>
              </a:bodyPr>
              <a:lstStyle>
                <a:lvl1pPr marL="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2000" kern="1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2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1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16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spcBef>
                    <a:spcPts val="384"/>
                  </a:spcBef>
                  <a:buClr>
                    <a:schemeClr val="accent1"/>
                  </a:buClr>
                  <a:buFont typeface="Symbol" pitchFamily="18" charset="2"/>
                  <a:buNone/>
                  <a:defRPr sz="1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spcBef>
                    <a:spcPts val="384"/>
                  </a:spcBef>
                  <a:buClr>
                    <a:schemeClr val="accent1"/>
                  </a:buClr>
                  <a:buFont typeface="Symbol" pitchFamily="18" charset="2"/>
                  <a:buNone/>
                  <a:defRPr sz="1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spcBef>
                    <a:spcPts val="384"/>
                  </a:spcBef>
                  <a:buClr>
                    <a:schemeClr val="accent1"/>
                  </a:buClr>
                  <a:buFont typeface="Symbol" pitchFamily="18" charset="2"/>
                  <a:buNone/>
                  <a:defRPr sz="1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spcBef>
                    <a:spcPts val="384"/>
                  </a:spcBef>
                  <a:buClr>
                    <a:schemeClr val="accent1"/>
                  </a:buClr>
                  <a:buFont typeface="Symbol" pitchFamily="18" charset="2"/>
                  <a:buNone/>
                  <a:defRPr sz="1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 fontAlgn="base"/>
                <a:r>
                  <a:rPr lang="en-US" altLang="zh-CN" sz="3300" b="1" dirty="0" smtClean="0">
                    <a:solidFill>
                      <a:srgbClr val="FF0000"/>
                    </a:solidFill>
                    <a:latin typeface="+mn-ea"/>
                  </a:rPr>
                  <a:t>         4</a:t>
                </a:r>
                <a:r>
                  <a:rPr lang="zh-CN" altLang="en-US" sz="3300" b="1" dirty="0" smtClean="0">
                    <a:solidFill>
                      <a:srgbClr val="FF0000"/>
                    </a:solidFill>
                    <a:latin typeface="+mn-ea"/>
                  </a:rPr>
                  <a:t>、       </a:t>
                </a:r>
                <a:r>
                  <a:rPr lang="zh-CN" altLang="zh-CN" sz="3400" dirty="0" smtClean="0">
                    <a:solidFill>
                      <a:schemeClr val="tx1"/>
                    </a:solidFill>
                    <a:latin typeface="+mn-ea"/>
                  </a:rPr>
                  <a:t>显著性水平</a:t>
                </a:r>
                <a14:m>
                  <m:oMath xmlns:m="http://schemas.openxmlformats.org/officeDocument/2006/math">
                    <m:r>
                      <a:rPr lang="en-US" altLang="zh-CN" sz="3400" b="0" i="1">
                        <a:solidFill>
                          <a:schemeClr val="tx1"/>
                        </a:solidFill>
                        <a:latin typeface="Cambria Math"/>
                      </a:rPr>
                      <m:t>𝛼</m:t>
                    </m:r>
                  </m:oMath>
                </a14:m>
                <a:r>
                  <a:rPr lang="zh-CN" altLang="zh-CN" sz="3400" dirty="0">
                    <a:solidFill>
                      <a:schemeClr val="tx1"/>
                    </a:solidFill>
                    <a:latin typeface="+mn-ea"/>
                  </a:rPr>
                  <a:t>等于</a:t>
                </a:r>
                <a:r>
                  <a:rPr lang="en-US" altLang="zh-CN" sz="3400" dirty="0">
                    <a:solidFill>
                      <a:schemeClr val="tx1"/>
                    </a:solidFill>
                    <a:latin typeface="+mn-ea"/>
                  </a:rPr>
                  <a:t>0.05</a:t>
                </a:r>
                <a:r>
                  <a:rPr lang="zh-CN" altLang="zh-CN" sz="3400" dirty="0">
                    <a:solidFill>
                      <a:schemeClr val="tx1"/>
                    </a:solidFill>
                    <a:latin typeface="+mn-ea"/>
                  </a:rPr>
                  <a:t>时</a:t>
                </a:r>
                <a:r>
                  <a:rPr lang="en-US" altLang="zh-CN" sz="3400" dirty="0">
                    <a:solidFill>
                      <a:schemeClr val="tx1"/>
                    </a:solidFill>
                    <a:latin typeface="+mn-ea"/>
                  </a:rPr>
                  <a:t>,</a:t>
                </a:r>
                <a:r>
                  <a:rPr lang="zh-CN" altLang="zh-CN" sz="3400" dirty="0">
                    <a:solidFill>
                      <a:schemeClr val="tx1"/>
                    </a:solidFill>
                    <a:latin typeface="+mn-ea"/>
                  </a:rPr>
                  <a:t>利用</a:t>
                </a:r>
                <a:r>
                  <a:rPr lang="en-US" altLang="zh-CN" sz="3400" dirty="0">
                    <a:solidFill>
                      <a:schemeClr val="tx1"/>
                    </a:solidFill>
                    <a:latin typeface="+mn-ea"/>
                  </a:rPr>
                  <a:t>excel2013</a:t>
                </a:r>
                <a:r>
                  <a:rPr lang="zh-CN" altLang="zh-CN" sz="3400" dirty="0">
                    <a:solidFill>
                      <a:schemeClr val="tx1"/>
                    </a:solidFill>
                    <a:latin typeface="+mn-ea"/>
                  </a:rPr>
                  <a:t>统计函数</a:t>
                </a:r>
                <a:r>
                  <a:rPr lang="en-US" altLang="zh-CN" sz="3400" dirty="0">
                    <a:solidFill>
                      <a:schemeClr val="tx1"/>
                    </a:solidFill>
                    <a:latin typeface="+mn-ea"/>
                  </a:rPr>
                  <a:t>T.INV.2T</a:t>
                </a:r>
                <a:r>
                  <a:rPr lang="zh-CN" altLang="zh-CN" sz="3400" dirty="0">
                    <a:solidFill>
                      <a:schemeClr val="tx1"/>
                    </a:solidFill>
                    <a:latin typeface="+mn-ea"/>
                  </a:rPr>
                  <a:t>可以计算</a:t>
                </a:r>
                <a:r>
                  <a:rPr lang="en-US" altLang="zh-CN" sz="3400" dirty="0">
                    <a:solidFill>
                      <a:schemeClr val="tx1"/>
                    </a:solidFill>
                    <a:latin typeface="+mn-ea"/>
                  </a:rPr>
                  <a:t>t</a:t>
                </a:r>
                <a:r>
                  <a:rPr lang="zh-CN" altLang="zh-CN" sz="3400" dirty="0">
                    <a:solidFill>
                      <a:schemeClr val="tx1"/>
                    </a:solidFill>
                    <a:latin typeface="+mn-ea"/>
                  </a:rPr>
                  <a:t>分布的双尾区间点，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34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3400" b="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a:rPr lang="en-US" altLang="zh-CN" sz="3400" b="0" i="1">
                            <a:solidFill>
                              <a:schemeClr val="tx1"/>
                            </a:solidFill>
                            <a:latin typeface="Cambria Math"/>
                          </a:rPr>
                          <m:t>0.025</m:t>
                        </m:r>
                      </m:sub>
                    </m:sSub>
                    <m:d>
                      <m:dPr>
                        <m:ctrlPr>
                          <a:rPr lang="zh-CN" altLang="zh-CN" sz="34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zh-CN" sz="3400" b="0" i="1">
                            <a:solidFill>
                              <a:schemeClr val="tx1"/>
                            </a:solidFill>
                            <a:latin typeface="Cambria Math"/>
                          </a:rPr>
                          <m:t>20</m:t>
                        </m:r>
                      </m:e>
                    </m:d>
                    <m:r>
                      <a:rPr lang="en-US" altLang="zh-CN" sz="3400" b="0" i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en-US" altLang="zh-CN" sz="3400" b="0" i="1">
                        <a:solidFill>
                          <a:schemeClr val="tx1"/>
                        </a:solidFill>
                        <a:latin typeface="Cambria Math"/>
                      </a:rPr>
                      <m:t>𝑇</m:t>
                    </m:r>
                    <m:r>
                      <a:rPr lang="en-US" altLang="zh-CN" sz="3400" b="0" i="1">
                        <a:solidFill>
                          <a:schemeClr val="tx1"/>
                        </a:solidFill>
                        <a:latin typeface="Cambria Math"/>
                      </a:rPr>
                      <m:t>.</m:t>
                    </m:r>
                    <m:r>
                      <a:rPr lang="en-US" altLang="zh-CN" sz="3400" b="0" i="1">
                        <a:solidFill>
                          <a:schemeClr val="tx1"/>
                        </a:solidFill>
                        <a:latin typeface="Cambria Math"/>
                      </a:rPr>
                      <m:t>𝐼𝑁𝑉</m:t>
                    </m:r>
                    <m:r>
                      <a:rPr lang="en-US" altLang="zh-CN" sz="3400" b="0">
                        <a:solidFill>
                          <a:schemeClr val="tx1"/>
                        </a:solidFill>
                        <a:latin typeface="Cambria Math"/>
                      </a:rPr>
                      <m:t>.</m:t>
                    </m:r>
                    <m:r>
                      <a:rPr lang="en-US" altLang="zh-CN" sz="3400" b="0" i="1">
                        <a:solidFill>
                          <a:schemeClr val="tx1"/>
                        </a:solidFill>
                        <a:latin typeface="Cambria Math"/>
                      </a:rPr>
                      <m:t>2</m:t>
                    </m:r>
                    <m:r>
                      <a:rPr lang="en-US" altLang="zh-CN" sz="3400" b="0" i="1">
                        <a:solidFill>
                          <a:schemeClr val="tx1"/>
                        </a:solidFill>
                        <a:latin typeface="Cambria Math"/>
                      </a:rPr>
                      <m:t>𝑇</m:t>
                    </m:r>
                    <m:d>
                      <m:dPr>
                        <m:ctrlPr>
                          <a:rPr lang="zh-CN" altLang="zh-CN" sz="34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zh-CN" sz="3400" b="0" i="1">
                            <a:solidFill>
                              <a:schemeClr val="tx1"/>
                            </a:solidFill>
                            <a:latin typeface="Cambria Math"/>
                          </a:rPr>
                          <m:t>0</m:t>
                        </m:r>
                        <m:r>
                          <a:rPr lang="en-US" altLang="zh-CN" sz="3400" b="0">
                            <a:solidFill>
                              <a:schemeClr val="tx1"/>
                            </a:solidFill>
                            <a:latin typeface="Cambria Math"/>
                          </a:rPr>
                          <m:t>.</m:t>
                        </m:r>
                        <m:r>
                          <a:rPr lang="en-US" altLang="zh-CN" sz="3400" b="0" i="1">
                            <a:solidFill>
                              <a:schemeClr val="tx1"/>
                            </a:solidFill>
                            <a:latin typeface="Cambria Math"/>
                          </a:rPr>
                          <m:t>05</m:t>
                        </m:r>
                        <m:r>
                          <a:rPr lang="en-US" altLang="zh-CN" sz="3400" b="0">
                            <a:solidFill>
                              <a:schemeClr val="tx1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en-US" altLang="zh-CN" sz="3400" b="0" i="1">
                            <a:solidFill>
                              <a:schemeClr val="tx1"/>
                            </a:solidFill>
                            <a:latin typeface="Cambria Math"/>
                          </a:rPr>
                          <m:t>20</m:t>
                        </m:r>
                      </m:e>
                    </m:d>
                    <m:r>
                      <a:rPr lang="en-US" altLang="zh-CN" sz="3400" b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en-US" altLang="zh-CN" sz="3400" b="0" i="1">
                        <a:solidFill>
                          <a:schemeClr val="tx1"/>
                        </a:solidFill>
                        <a:latin typeface="Cambria Math"/>
                      </a:rPr>
                      <m:t>−2.09 </m:t>
                    </m:r>
                    <m:r>
                      <a:rPr lang="zh-CN" altLang="zh-CN" sz="3400" b="0">
                        <a:solidFill>
                          <a:schemeClr val="tx1"/>
                        </a:solidFill>
                        <a:latin typeface="Cambria Math"/>
                      </a:rPr>
                      <m:t>。因为</m:t>
                    </m:r>
                    <m:d>
                      <m:dPr>
                        <m:begChr m:val="|"/>
                        <m:endChr m:val="|"/>
                        <m:ctrlPr>
                          <a:rPr lang="zh-CN" altLang="zh-CN" sz="34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zh-CN" sz="3400" b="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altLang="zh-CN" sz="3400" b="0">
                        <a:solidFill>
                          <a:schemeClr val="tx1"/>
                        </a:solidFill>
                        <a:latin typeface="Cambria Math"/>
                      </a:rPr>
                      <m:t>&lt;</m:t>
                    </m:r>
                  </m:oMath>
                </a14:m>
                <a:r>
                  <a:rPr lang="en-US" altLang="zh-CN" sz="3400" dirty="0">
                    <a:solidFill>
                      <a:schemeClr val="tx1"/>
                    </a:solidFill>
                    <a:latin typeface="+mn-ea"/>
                  </a:rPr>
                  <a:t>|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34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3400" b="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a:rPr lang="en-US" altLang="zh-CN" sz="3400" b="0" i="1">
                            <a:solidFill>
                              <a:schemeClr val="tx1"/>
                            </a:solidFill>
                            <a:latin typeface="Cambria Math"/>
                          </a:rPr>
                          <m:t>0</m:t>
                        </m:r>
                        <m:r>
                          <a:rPr lang="en-US" altLang="zh-CN" sz="3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.</m:t>
                        </m:r>
                        <m:r>
                          <a:rPr lang="en-US" altLang="zh-CN" sz="3400" b="0" i="1">
                            <a:solidFill>
                              <a:schemeClr val="tx1"/>
                            </a:solidFill>
                            <a:latin typeface="Cambria Math"/>
                          </a:rPr>
                          <m:t>025</m:t>
                        </m:r>
                      </m:sub>
                    </m:sSub>
                    <m:r>
                      <a:rPr lang="zh-CN" altLang="zh-CN" sz="3400" b="0">
                        <a:solidFill>
                          <a:schemeClr val="tx1"/>
                        </a:solidFill>
                        <a:latin typeface="Cambria Math"/>
                      </a:rPr>
                      <m:t>（</m:t>
                    </m:r>
                    <m:r>
                      <a:rPr lang="en-US" altLang="zh-CN" sz="3400" b="0" i="1">
                        <a:solidFill>
                          <a:schemeClr val="tx1"/>
                        </a:solidFill>
                        <a:latin typeface="Cambria Math"/>
                      </a:rPr>
                      <m:t>20</m:t>
                    </m:r>
                    <m:r>
                      <a:rPr lang="zh-CN" altLang="zh-CN" sz="3400" b="0">
                        <a:solidFill>
                          <a:schemeClr val="tx1"/>
                        </a:solidFill>
                        <a:latin typeface="Cambria Math"/>
                      </a:rPr>
                      <m:t>）</m:t>
                    </m:r>
                  </m:oMath>
                </a14:m>
                <a:r>
                  <a:rPr lang="en-US" altLang="zh-CN" sz="3400" dirty="0">
                    <a:solidFill>
                      <a:schemeClr val="tx1"/>
                    </a:solidFill>
                    <a:latin typeface="+mn-ea"/>
                  </a:rPr>
                  <a:t>|,</a:t>
                </a:r>
                <a:r>
                  <a:rPr lang="zh-CN" altLang="zh-CN" sz="3400" dirty="0">
                    <a:solidFill>
                      <a:schemeClr val="tx1"/>
                    </a:solidFill>
                    <a:latin typeface="+mn-ea"/>
                  </a:rPr>
                  <a:t>则接受</a:t>
                </a:r>
                <a:r>
                  <a:rPr lang="en-US" altLang="zh-CN" sz="3400" dirty="0">
                    <a:solidFill>
                      <a:schemeClr val="tx1"/>
                    </a:solidFill>
                    <a:latin typeface="+mn-ea"/>
                  </a:rPr>
                  <a:t>H0</a:t>
                </a:r>
                <a:r>
                  <a:rPr lang="zh-CN" altLang="zh-CN" sz="3400" dirty="0">
                    <a:solidFill>
                      <a:schemeClr val="tx1"/>
                    </a:solidFill>
                    <a:latin typeface="+mn-ea"/>
                  </a:rPr>
                  <a:t>假设，</a:t>
                </a:r>
                <a:r>
                  <a:rPr lang="zh-CN" altLang="zh-CN" sz="3400" dirty="0">
                    <a:solidFill>
                      <a:srgbClr val="FF0000"/>
                    </a:solidFill>
                    <a:latin typeface="+mn-ea"/>
                  </a:rPr>
                  <a:t>即可认为六年级两班级语文期末考试平均成绩相等。</a:t>
                </a:r>
              </a:p>
            </p:txBody>
          </p:sp>
        </mc:Choice>
        <mc:Fallback xmlns="">
          <p:sp>
            <p:nvSpPr>
              <p:cNvPr id="11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532" y="2564904"/>
                <a:ext cx="8424936" cy="2448272"/>
              </a:xfrm>
              <a:prstGeom prst="rect">
                <a:avLst/>
              </a:prstGeom>
              <a:blipFill rotWithShape="1">
                <a:blip r:embed="rId2"/>
                <a:stretch>
                  <a:fillRect l="-1302" t="-4988" r="-2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07608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§7.1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两总体均值之差的推断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副标题 2"/>
          <p:cNvSpPr>
            <a:spLocks noGrp="1"/>
          </p:cNvSpPr>
          <p:nvPr>
            <p:ph type="subTitle" idx="1"/>
          </p:nvPr>
        </p:nvSpPr>
        <p:spPr>
          <a:xfrm>
            <a:off x="287524" y="1424579"/>
            <a:ext cx="8568952" cy="1122355"/>
          </a:xfrm>
        </p:spPr>
        <p:txBody>
          <a:bodyPr>
            <a:normAutofit lnSpcReduction="10000"/>
          </a:bodyPr>
          <a:lstStyle/>
          <a:p>
            <a:pPr marL="571500" indent="-571500">
              <a:buClr>
                <a:srgbClr val="FF0000"/>
              </a:buClr>
              <a:buFont typeface="Wingdings" pitchFamily="2" charset="2"/>
              <a:buChar char="p"/>
            </a:pPr>
            <a:r>
              <a:rPr lang="en-US" altLang="zh-CN" sz="3600" dirty="0" smtClean="0">
                <a:solidFill>
                  <a:srgbClr val="FF0000"/>
                </a:solidFill>
              </a:rPr>
              <a:t>7.1.4</a:t>
            </a:r>
            <a:r>
              <a:rPr lang="zh-CN" altLang="zh-CN" sz="3400" dirty="0" smtClean="0">
                <a:solidFill>
                  <a:schemeClr val="tx1"/>
                </a:solidFill>
                <a:latin typeface="+mn-ea"/>
              </a:rPr>
              <a:t>两</a:t>
            </a:r>
            <a:r>
              <a:rPr lang="zh-CN" altLang="zh-CN" sz="3400" dirty="0">
                <a:solidFill>
                  <a:schemeClr val="tx1"/>
                </a:solidFill>
                <a:latin typeface="+mn-ea"/>
              </a:rPr>
              <a:t>总体均值之差的假设检验</a:t>
            </a:r>
            <a:r>
              <a:rPr lang="zh-CN" altLang="zh-CN" sz="3400" dirty="0" smtClean="0">
                <a:solidFill>
                  <a:schemeClr val="tx1"/>
                </a:solidFill>
                <a:latin typeface="+mn-ea"/>
              </a:rPr>
              <a:t>——</a:t>
            </a:r>
            <a:r>
              <a:rPr lang="zh-CN" altLang="en-US" sz="3400" dirty="0" smtClean="0">
                <a:solidFill>
                  <a:schemeClr val="tx1"/>
                </a:solidFill>
                <a:latin typeface="+mn-ea"/>
              </a:rPr>
              <a:t>方差未知且不相等（独立样本</a:t>
            </a:r>
            <a:r>
              <a:rPr lang="en-US" altLang="zh-CN" sz="3400" dirty="0" smtClean="0">
                <a:solidFill>
                  <a:schemeClr val="tx1"/>
                </a:solidFill>
                <a:latin typeface="+mn-ea"/>
              </a:rPr>
              <a:t>t</a:t>
            </a:r>
            <a:r>
              <a:rPr lang="zh-CN" altLang="en-US" sz="3400" dirty="0" smtClean="0">
                <a:solidFill>
                  <a:schemeClr val="tx1"/>
                </a:solidFill>
                <a:latin typeface="+mn-ea"/>
              </a:rPr>
              <a:t>检验）</a:t>
            </a:r>
            <a:endParaRPr lang="zh-CN" altLang="zh-CN" sz="3400" dirty="0">
              <a:solidFill>
                <a:schemeClr val="tx1"/>
              </a:solidFill>
              <a:latin typeface="+mn-ea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内容占位符 1"/>
              <p:cNvSpPr txBox="1">
                <a:spLocks/>
              </p:cNvSpPr>
              <p:nvPr/>
            </p:nvSpPr>
            <p:spPr>
              <a:xfrm>
                <a:off x="539552" y="2636912"/>
                <a:ext cx="8352928" cy="388843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lnSpcReduction="10000"/>
              </a:bodyPr>
              <a:lstStyle>
                <a:lvl1pPr marL="274320" indent="-27432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Char char=""/>
                  <a:defRPr sz="24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576263" indent="-27432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Char char=""/>
                  <a:defRPr sz="2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855663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Char char=""/>
                  <a:defRPr sz="20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143000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Char char=""/>
                  <a:defRPr sz="18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1463040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Char char=""/>
                  <a:defRPr sz="16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1783080" indent="-228600" algn="l" defTabSz="914400" rtl="0" eaLnBrk="1" latinLnBrk="0" hangingPunct="1">
                  <a:spcBef>
                    <a:spcPts val="384"/>
                  </a:spcBef>
                  <a:buClr>
                    <a:schemeClr val="accent1"/>
                  </a:buClr>
                  <a:buFont typeface="Symbol" pitchFamily="18" charset="2"/>
                  <a:buChar char="*"/>
                  <a:defRPr sz="14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6pPr>
                <a:lvl7pPr marL="2103120" indent="-228600" algn="l" defTabSz="914400" rtl="0" eaLnBrk="1" latinLnBrk="0" hangingPunct="1">
                  <a:spcBef>
                    <a:spcPts val="384"/>
                  </a:spcBef>
                  <a:buClr>
                    <a:schemeClr val="accent1"/>
                  </a:buClr>
                  <a:buFont typeface="Symbol" pitchFamily="18" charset="2"/>
                  <a:buChar char="*"/>
                  <a:defRPr sz="14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7pPr>
                <a:lvl8pPr marL="2423160" indent="-228600" algn="l" defTabSz="914400" rtl="0" eaLnBrk="1" latinLnBrk="0" hangingPunct="1">
                  <a:spcBef>
                    <a:spcPts val="384"/>
                  </a:spcBef>
                  <a:buClr>
                    <a:schemeClr val="accent1"/>
                  </a:buClr>
                  <a:buFont typeface="Symbol" pitchFamily="18" charset="2"/>
                  <a:buChar char="*"/>
                  <a:defRPr sz="14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indent="-228600" algn="l" defTabSz="914400" rtl="0" eaLnBrk="1" latinLnBrk="0" hangingPunct="1">
                  <a:spcBef>
                    <a:spcPts val="384"/>
                  </a:spcBef>
                  <a:buClr>
                    <a:schemeClr val="accent1"/>
                  </a:buClr>
                  <a:buFont typeface="Symbol" pitchFamily="18" charset="2"/>
                  <a:buChar char="*"/>
                  <a:defRPr sz="14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fontAlgn="base">
                  <a:buNone/>
                </a:pPr>
                <a:r>
                  <a:rPr lang="zh-CN" altLang="zh-CN" sz="2600" dirty="0" smtClean="0">
                    <a:solidFill>
                      <a:schemeClr val="tx1"/>
                    </a:solidFill>
                    <a:latin typeface="+mn-ea"/>
                  </a:rPr>
                  <a:t>当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SupPr>
                      <m:e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𝜎</m:t>
                        </m:r>
                      </m:e>
                      <m:sub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sub>
                      <m:sup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p>
                    </m:sSubSup>
                    <m:r>
                      <a:rPr lang="zh-CN" altLang="zh-CN" sz="2600">
                        <a:solidFill>
                          <a:schemeClr val="tx1"/>
                        </a:solidFill>
                        <a:latin typeface="Cambria Math"/>
                      </a:rPr>
                      <m:t>，</m:t>
                    </m:r>
                    <m:sSubSup>
                      <m:sSubSupPr>
                        <m:ctrlPr>
                          <a:rPr lang="zh-CN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SupPr>
                      <m:e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𝜎</m:t>
                        </m:r>
                      </m:e>
                      <m:sub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2  </m:t>
                        </m:r>
                      </m:sub>
                      <m:sup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</a:rPr>
                  <a:t>未知且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SupPr>
                      <m:e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𝜎</m:t>
                        </m:r>
                      </m:e>
                      <m:sub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sub>
                      <m:sup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p>
                    </m:sSubSup>
                    <m:r>
                      <a:rPr lang="en-US" altLang="zh-CN" sz="2600" i="1">
                        <a:solidFill>
                          <a:schemeClr val="tx1"/>
                        </a:solidFill>
                        <a:latin typeface="Cambria Math"/>
                      </a:rPr>
                      <m:t>≠</m:t>
                    </m:r>
                    <m:sSubSup>
                      <m:sSubSupPr>
                        <m:ctrlPr>
                          <a:rPr lang="zh-CN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SupPr>
                      <m:e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𝜎</m:t>
                        </m:r>
                      </m:e>
                      <m:sub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b>
                      <m:sup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</a:rPr>
                  <a:t>时，只能用样本方差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600">
                            <a:solidFill>
                              <a:schemeClr val="tx1"/>
                            </a:solidFill>
                            <a:latin typeface="Cambria Math"/>
                          </a:rPr>
                          <m:t>s</m:t>
                        </m:r>
                      </m:e>
                      <m:sub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sub>
                      <m:sup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p>
                    </m:sSubSup>
                    <m:r>
                      <a:rPr lang="zh-CN" altLang="zh-CN" sz="2600">
                        <a:solidFill>
                          <a:schemeClr val="tx1"/>
                        </a:solidFill>
                        <a:latin typeface="Cambria Math"/>
                      </a:rPr>
                      <m:t>，</m:t>
                    </m:r>
                    <m:sSubSup>
                      <m:sSubSupPr>
                        <m:ctrlPr>
                          <a:rPr lang="zh-CN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SupPr>
                      <m:e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2  </m:t>
                        </m:r>
                      </m:sub>
                      <m:sup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</a:rPr>
                  <a:t>分别估计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SupPr>
                      <m:e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𝜎</m:t>
                        </m:r>
                      </m:e>
                      <m:sub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sub>
                      <m:sup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p>
                    </m:sSubSup>
                    <m:r>
                      <a:rPr lang="zh-CN" altLang="zh-CN" sz="2600">
                        <a:solidFill>
                          <a:schemeClr val="tx1"/>
                        </a:solidFill>
                        <a:latin typeface="Cambria Math"/>
                      </a:rPr>
                      <m:t>，</m:t>
                    </m:r>
                    <m:sSubSup>
                      <m:sSubSupPr>
                        <m:ctrlPr>
                          <a:rPr lang="zh-CN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SupPr>
                      <m:e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𝜎</m:t>
                        </m:r>
                      </m:e>
                      <m:sub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2  </m:t>
                        </m:r>
                      </m:sub>
                      <m:sup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p>
                    </m:sSubSup>
                    <m:r>
                      <a:rPr lang="zh-CN" altLang="zh-CN" sz="2600">
                        <a:solidFill>
                          <a:schemeClr val="tx1"/>
                        </a:solidFill>
                        <a:latin typeface="Cambria Math"/>
                      </a:rPr>
                      <m:t>，</m:t>
                    </m:r>
                    <m:sSub>
                      <m:sSubPr>
                        <m:ctrlPr>
                          <a:rPr lang="zh-CN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zh-CN" altLang="zh-CN" sz="26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zh-CN" sz="26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𝜎</m:t>
                            </m:r>
                          </m:e>
                          <m:sub>
                            <m:acc>
                              <m:accPr>
                                <m:chr m:val="̅"/>
                                <m:ctrlPr>
                                  <a:rPr lang="zh-CN" altLang="zh-CN" sz="26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accPr>
                              <m:e>
                                <m:sSub>
                                  <m:sSubPr>
                                    <m:ctrlPr>
                                      <a:rPr lang="zh-CN" altLang="zh-CN" sz="2600" i="1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2600" i="1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altLang="zh-CN" sz="2600" i="1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acc>
                            <m:r>
                              <a:rPr lang="en-US" altLang="zh-CN" sz="26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−</m:t>
                            </m:r>
                            <m:acc>
                              <m:accPr>
                                <m:chr m:val="̅"/>
                                <m:ctrlPr>
                                  <a:rPr lang="zh-CN" altLang="zh-CN" sz="26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accPr>
                              <m:e>
                                <m:sSub>
                                  <m:sSubPr>
                                    <m:ctrlPr>
                                      <a:rPr lang="zh-CN" altLang="zh-CN" sz="2600" i="1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2600" i="1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altLang="zh-CN" sz="2600" i="1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acc>
                          </m:sub>
                        </m:sSub>
                      </m:e>
                      <m:sub/>
                    </m:sSub>
                  </m:oMath>
                </a14:m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</a:rPr>
                  <a:t>的估计为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zh-CN" altLang="zh-CN" sz="26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altLang="zh-CN" sz="26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𝜎</m:t>
                            </m:r>
                          </m:e>
                        </m:acc>
                      </m:e>
                      <m:sub>
                        <m:acc>
                          <m:accPr>
                            <m:chr m:val="̅"/>
                            <m:ctrlPr>
                              <a:rPr lang="zh-CN" altLang="zh-CN" sz="26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zh-CN" altLang="zh-CN" sz="26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6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26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</m:e>
                        </m:acc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−</m:t>
                        </m:r>
                        <m:acc>
                          <m:accPr>
                            <m:chr m:val="̅"/>
                            <m:ctrlPr>
                              <a:rPr lang="zh-CN" altLang="zh-CN" sz="26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zh-CN" altLang="zh-CN" sz="26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6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26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e>
                        </m:acc>
                      </m:sub>
                    </m:sSub>
                  </m:oMath>
                </a14:m>
                <a:r>
                  <a:rPr lang="en-US" altLang="zh-CN" sz="2600" dirty="0">
                    <a:solidFill>
                      <a:schemeClr val="tx1"/>
                    </a:solidFill>
                    <a:latin typeface="+mn-ea"/>
                  </a:rPr>
                  <a:t>=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zh-CN" altLang="zh-CN" sz="26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zh-CN" altLang="zh-CN" sz="26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260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s</m:t>
                                </m:r>
                              </m:e>
                              <m:sub>
                                <m:r>
                                  <a:rPr lang="en-US" altLang="zh-CN" sz="260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en-US" altLang="zh-CN" sz="260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p>
                            </m:sSubSup>
                          </m:num>
                          <m:den>
                            <m:sSub>
                              <m:sSubPr>
                                <m:ctrlPr>
                                  <a:rPr lang="zh-CN" altLang="zh-CN" sz="26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260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n</m:t>
                                </m:r>
                              </m:e>
                              <m:sub>
                                <m:r>
                                  <a:rPr lang="en-US" altLang="zh-CN" sz="260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</m:den>
                        </m:f>
                        <m:r>
                          <a:rPr lang="en-US" altLang="zh-CN" sz="2600">
                            <a:solidFill>
                              <a:schemeClr val="tx1"/>
                            </a:solidFill>
                            <a:latin typeface="Cambria Math"/>
                          </a:rPr>
                          <m:t>+</m:t>
                        </m:r>
                        <m:f>
                          <m:fPr>
                            <m:ctrlPr>
                              <a:rPr lang="zh-CN" altLang="zh-CN" sz="26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zh-CN" altLang="zh-CN" sz="26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260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s</m:t>
                                </m:r>
                              </m:e>
                              <m:sub>
                                <m:r>
                                  <a:rPr lang="en-US" altLang="zh-CN" sz="260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b>
                              <m:sup>
                                <m:r>
                                  <a:rPr lang="en-US" altLang="zh-CN" sz="260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p>
                            </m:sSubSup>
                          </m:num>
                          <m:den>
                            <m:sSub>
                              <m:sSubPr>
                                <m:ctrlPr>
                                  <a:rPr lang="zh-CN" altLang="zh-CN" sz="26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260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n</m:t>
                                </m:r>
                              </m:e>
                              <m:sub>
                                <m:r>
                                  <a:rPr lang="en-US" altLang="zh-CN" sz="260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den>
                        </m:f>
                      </m:e>
                    </m:rad>
                  </m:oMath>
                </a14:m>
                <a:endParaRPr lang="zh-CN" altLang="zh-CN" sz="2600" dirty="0">
                  <a:solidFill>
                    <a:schemeClr val="tx1"/>
                  </a:solidFill>
                  <a:latin typeface="+mn-ea"/>
                </a:endParaRPr>
              </a:p>
              <a:p>
                <a:pPr marL="0" indent="0" fontAlgn="base">
                  <a:buNone/>
                </a:pPr>
                <a:r>
                  <a:rPr lang="zh-CN" altLang="zh-CN" sz="2600" dirty="0" smtClean="0">
                    <a:solidFill>
                      <a:schemeClr val="tx1"/>
                    </a:solidFill>
                    <a:latin typeface="+mn-ea"/>
                  </a:rPr>
                  <a:t>检验统计量</a:t>
                </a:r>
                <a:r>
                  <a:rPr lang="en-US" altLang="zh-CN" sz="2600" dirty="0">
                    <a:solidFill>
                      <a:schemeClr val="tx1"/>
                    </a:solidFill>
                    <a:latin typeface="+mn-ea"/>
                  </a:rPr>
                  <a:t>t</a:t>
                </a:r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</a:rPr>
                  <a:t>的计算公式为</a:t>
                </a:r>
                <a:r>
                  <a:rPr lang="zh-CN" altLang="zh-CN" sz="2600" dirty="0" smtClean="0">
                    <a:solidFill>
                      <a:schemeClr val="tx1"/>
                    </a:solidFill>
                    <a:latin typeface="+mn-ea"/>
                  </a:rPr>
                  <a:t>：</a:t>
                </a:r>
                <a:endParaRPr lang="en-US" altLang="zh-CN" sz="2600" dirty="0" smtClean="0">
                  <a:solidFill>
                    <a:schemeClr val="tx1"/>
                  </a:solidFill>
                  <a:latin typeface="+mn-ea"/>
                </a:endParaRPr>
              </a:p>
              <a:p>
                <a:pPr marL="0" indent="0" fontAlgn="base">
                  <a:buNone/>
                </a:pPr>
                <a:endParaRPr lang="en-US" altLang="zh-CN" sz="2600" dirty="0" smtClean="0">
                  <a:solidFill>
                    <a:schemeClr val="tx1"/>
                  </a:solidFill>
                  <a:latin typeface="+mn-ea"/>
                </a:endParaRPr>
              </a:p>
              <a:p>
                <a:pPr marL="0" indent="0" fontAlgn="base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zh-CN" sz="2800">
                          <a:latin typeface="Cambria Math"/>
                        </a:rPr>
                        <m:t>t</m:t>
                      </m:r>
                      <m:r>
                        <a:rPr lang="en-US" altLang="zh-CN" sz="2800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zh-CN" altLang="zh-CN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zh-CN" altLang="zh-CN" sz="2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̅"/>
                                  <m:ctrlPr>
                                    <a:rPr lang="zh-CN" altLang="zh-CN" sz="2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sSub>
                                    <m:sSubPr>
                                      <m:ctrlPr>
                                        <a:rPr lang="zh-CN" altLang="zh-CN" sz="28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28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altLang="zh-CN" sz="28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</m:acc>
                              <m:r>
                                <a:rPr lang="en-US" altLang="zh-CN" sz="2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acc>
                                <m:accPr>
                                  <m:chr m:val="̅"/>
                                  <m:ctrlPr>
                                    <a:rPr lang="zh-CN" altLang="zh-CN" sz="2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sSub>
                                    <m:sSubPr>
                                      <m:ctrlPr>
                                        <a:rPr lang="zh-CN" altLang="zh-CN" sz="28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28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altLang="zh-CN" sz="28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</m:acc>
                            </m:e>
                          </m:d>
                          <m:r>
                            <a:rPr lang="en-US" altLang="zh-CN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zh-CN" altLang="zh-CN" sz="28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（</m:t>
                          </m:r>
                          <m:sSub>
                            <m:sSubPr>
                              <m:ctrlPr>
                                <a:rPr lang="zh-CN" altLang="zh-CN" sz="2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altLang="zh-CN" sz="28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u</m:t>
                              </m:r>
                            </m:e>
                            <m:sub>
                              <m:r>
                                <a:rPr lang="en-US" altLang="zh-CN" sz="2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altLang="zh-CN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zh-CN" altLang="zh-CN" sz="2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zh-CN" sz="2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altLang="zh-CN" sz="2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altLang="zh-CN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)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zh-CN" altLang="zh-CN" sz="2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f>
                                <m:fPr>
                                  <m:ctrlPr>
                                    <a:rPr lang="zh-CN" altLang="zh-CN" sz="2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bSup>
                                    <m:sSubSupPr>
                                      <m:ctrlPr>
                                        <a:rPr lang="zh-CN" altLang="zh-CN" sz="28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altLang="zh-CN" sz="28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𝑠</m:t>
                                      </m:r>
                                    </m:e>
                                    <m:sub>
                                      <m:r>
                                        <a:rPr lang="en-US" altLang="zh-CN" sz="28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1</m:t>
                                      </m:r>
                                    </m:sub>
                                    <m:sup>
                                      <m:r>
                                        <a:rPr lang="en-US" altLang="zh-CN" sz="28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bSup>
                                </m:num>
                                <m:den>
                                  <m:sSub>
                                    <m:sSubPr>
                                      <m:ctrlPr>
                                        <a:rPr lang="zh-CN" altLang="zh-CN" sz="28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altLang="zh-CN" sz="280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n</m:t>
                                      </m:r>
                                    </m:e>
                                    <m:sub>
                                      <m:r>
                                        <a:rPr lang="en-US" altLang="zh-CN" sz="28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1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US" altLang="zh-CN" sz="2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zh-CN" altLang="zh-CN" sz="28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bSup>
                                    <m:sSubSupPr>
                                      <m:ctrlPr>
                                        <a:rPr lang="zh-CN" altLang="zh-CN" sz="28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altLang="zh-CN" sz="28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𝑠</m:t>
                                      </m:r>
                                    </m:e>
                                    <m:sub>
                                      <m:r>
                                        <a:rPr lang="en-US" altLang="zh-CN" sz="28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2</m:t>
                                      </m:r>
                                    </m:sub>
                                    <m:sup>
                                      <m:r>
                                        <a:rPr lang="en-US" altLang="zh-CN" sz="28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bSup>
                                </m:num>
                                <m:den>
                                  <m:sSub>
                                    <m:sSubPr>
                                      <m:ctrlPr>
                                        <a:rPr lang="zh-CN" altLang="zh-CN" sz="28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28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𝑛</m:t>
                                      </m:r>
                                    </m:e>
                                    <m:sub>
                                      <m:r>
                                        <a:rPr lang="en-US" altLang="zh-CN" sz="28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2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rad>
                        </m:den>
                      </m:f>
                    </m:oMath>
                  </m:oMathPara>
                </a14:m>
                <a:endParaRPr lang="zh-CN" altLang="zh-CN" sz="2800" dirty="0"/>
              </a:p>
              <a:p>
                <a:pPr marL="0" indent="0" fontAlgn="base">
                  <a:buNone/>
                </a:pPr>
                <a:endParaRPr lang="en-US" altLang="zh-CN" sz="2600" dirty="0" smtClean="0">
                  <a:solidFill>
                    <a:schemeClr val="tx1"/>
                  </a:solidFill>
                  <a:latin typeface="+mn-ea"/>
                </a:endParaRPr>
              </a:p>
              <a:p>
                <a:pPr marL="0" indent="0" fontAlgn="base">
                  <a:buNone/>
                </a:pPr>
                <a:endParaRPr lang="zh-CN" altLang="en-US" dirty="0"/>
              </a:p>
            </p:txBody>
          </p:sp>
        </mc:Choice>
        <mc:Fallback xmlns="">
          <p:sp>
            <p:nvSpPr>
              <p:cNvPr id="6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2636912"/>
                <a:ext cx="8352928" cy="3888432"/>
              </a:xfrm>
              <a:prstGeom prst="rect">
                <a:avLst/>
              </a:prstGeom>
              <a:blipFill rotWithShape="1">
                <a:blip r:embed="rId2"/>
                <a:stretch>
                  <a:fillRect l="-1314" t="-172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矩形标注 6"/>
              <p:cNvSpPr/>
              <p:nvPr/>
            </p:nvSpPr>
            <p:spPr>
              <a:xfrm>
                <a:off x="5580112" y="4221088"/>
                <a:ext cx="3096344" cy="2304256"/>
              </a:xfrm>
              <a:prstGeom prst="wedgeRectCallout">
                <a:avLst>
                  <a:gd name="adj1" fmla="val -67793"/>
                  <a:gd name="adj2" fmla="val -21420"/>
                </a:avLst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zh-CN" altLang="zh-CN" sz="2400" dirty="0" smtClean="0">
                    <a:solidFill>
                      <a:srgbClr val="FF0000"/>
                    </a:solidFill>
                    <a:latin typeface="+mn-ea"/>
                  </a:rPr>
                  <a:t>如果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zh-CN" altLang="zh-CN" sz="2400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2400">
                            <a:solidFill>
                              <a:srgbClr val="FF0000"/>
                            </a:solidFill>
                            <a:latin typeface="Cambria Math"/>
                          </a:rPr>
                          <m:t>t</m:t>
                        </m:r>
                      </m:e>
                    </m:d>
                    <m:r>
                      <a:rPr lang="en-US" altLang="zh-CN" sz="2400">
                        <a:solidFill>
                          <a:srgbClr val="FF0000"/>
                        </a:solidFill>
                        <a:latin typeface="Cambria Math"/>
                      </a:rPr>
                      <m:t>&gt;</m:t>
                    </m:r>
                  </m:oMath>
                </a14:m>
                <a:r>
                  <a:rPr lang="en-US" altLang="zh-CN" sz="2400" dirty="0">
                    <a:solidFill>
                      <a:srgbClr val="FF0000"/>
                    </a:solidFill>
                    <a:latin typeface="+mn-ea"/>
                  </a:rPr>
                  <a:t>|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400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4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𝑡</m:t>
                        </m:r>
                      </m:e>
                      <m:sub>
                        <m:f>
                          <m:fPr>
                            <m:ctrlPr>
                              <a:rPr lang="zh-CN" altLang="zh-CN" sz="24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altLang="zh-CN" sz="24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𝑎</m:t>
                            </m:r>
                          </m:num>
                          <m:den>
                            <m:r>
                              <a:rPr lang="en-US" altLang="zh-CN" sz="24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2</m:t>
                            </m:r>
                          </m:den>
                        </m:f>
                      </m:sub>
                    </m:sSub>
                  </m:oMath>
                </a14:m>
                <a:r>
                  <a:rPr lang="en-US" altLang="zh-CN" sz="2400" dirty="0">
                    <a:solidFill>
                      <a:srgbClr val="FF0000"/>
                    </a:solidFill>
                    <a:latin typeface="+mn-ea"/>
                  </a:rPr>
                  <a:t>|,</a:t>
                </a:r>
                <a:r>
                  <a:rPr lang="zh-CN" altLang="zh-CN" sz="2400" dirty="0">
                    <a:solidFill>
                      <a:srgbClr val="FF0000"/>
                    </a:solidFill>
                    <a:latin typeface="+mn-ea"/>
                  </a:rPr>
                  <a:t>则拒绝</a:t>
                </a:r>
                <a:r>
                  <a:rPr lang="en-US" altLang="zh-CN" sz="2400" dirty="0">
                    <a:solidFill>
                      <a:srgbClr val="FF0000"/>
                    </a:solidFill>
                    <a:latin typeface="+mn-ea"/>
                  </a:rPr>
                  <a:t>H0</a:t>
                </a:r>
                <a:r>
                  <a:rPr lang="zh-CN" altLang="zh-CN" sz="2400" dirty="0">
                    <a:solidFill>
                      <a:srgbClr val="FF0000"/>
                    </a:solidFill>
                    <a:latin typeface="+mn-ea"/>
                  </a:rPr>
                  <a:t>的双侧假设检验；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>
                        <a:solidFill>
                          <a:schemeClr val="tx1"/>
                        </a:solidFill>
                        <a:latin typeface="Cambria Math"/>
                      </a:rPr>
                      <m:t>t</m:t>
                    </m:r>
                    <m:r>
                      <a:rPr lang="en-US" altLang="zh-CN" sz="2400" i="1">
                        <a:solidFill>
                          <a:schemeClr val="tx1"/>
                        </a:solidFill>
                        <a:latin typeface="Cambria Math"/>
                      </a:rPr>
                      <m:t>&lt;</m:t>
                    </m:r>
                    <m:sSub>
                      <m:sSubPr>
                        <m:ctrlPr>
                          <a:rPr lang="zh-CN" altLang="zh-CN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n-US" altLang="zh-CN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a:rPr lang="en-US" altLang="zh-CN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𝑎</m:t>
                        </m:r>
                      </m:sub>
                    </m:sSub>
                    <m:r>
                      <a:rPr lang="zh-CN" altLang="zh-CN" sz="2400">
                        <a:solidFill>
                          <a:schemeClr val="tx1"/>
                        </a:solidFill>
                        <a:latin typeface="Cambria Math"/>
                      </a:rPr>
                      <m:t>或</m:t>
                    </m:r>
                    <m:r>
                      <m:rPr>
                        <m:sty m:val="p"/>
                      </m:rPr>
                      <a:rPr lang="en-US" altLang="zh-CN" sz="2400">
                        <a:solidFill>
                          <a:schemeClr val="tx1"/>
                        </a:solidFill>
                        <a:latin typeface="Cambria Math"/>
                      </a:rPr>
                      <m:t>t</m:t>
                    </m:r>
                    <m:r>
                      <a:rPr lang="en-US" altLang="zh-CN" sz="2400" i="1">
                        <a:solidFill>
                          <a:schemeClr val="tx1"/>
                        </a:solidFill>
                        <a:latin typeface="Cambria Math"/>
                      </a:rPr>
                      <m:t>&gt;</m:t>
                    </m:r>
                    <m:sSub>
                      <m:sSubPr>
                        <m:ctrlPr>
                          <a:rPr lang="zh-CN" altLang="zh-CN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400">
                            <a:solidFill>
                              <a:schemeClr val="tx1"/>
                            </a:solidFill>
                            <a:latin typeface="Cambria Math"/>
                          </a:rPr>
                          <m:t>a</m:t>
                        </m:r>
                      </m:sub>
                    </m:sSub>
                  </m:oMath>
                </a14:m>
                <a:r>
                  <a:rPr lang="en-US" altLang="zh-CN" sz="2400" dirty="0">
                    <a:solidFill>
                      <a:schemeClr val="tx1"/>
                    </a:solidFill>
                    <a:latin typeface="+mn-ea"/>
                  </a:rPr>
                  <a:t>,</a:t>
                </a:r>
                <a:r>
                  <a:rPr lang="zh-CN" altLang="zh-CN" sz="2400" dirty="0">
                    <a:solidFill>
                      <a:schemeClr val="tx1"/>
                    </a:solidFill>
                    <a:latin typeface="+mn-ea"/>
                  </a:rPr>
                  <a:t>则拒绝</a:t>
                </a:r>
                <a:r>
                  <a:rPr lang="en-US" altLang="zh-CN" sz="2400" dirty="0">
                    <a:solidFill>
                      <a:schemeClr val="tx1"/>
                    </a:solidFill>
                    <a:latin typeface="+mn-ea"/>
                  </a:rPr>
                  <a:t>H0</a:t>
                </a:r>
                <a:r>
                  <a:rPr lang="zh-CN" altLang="zh-CN" sz="2400" dirty="0">
                    <a:solidFill>
                      <a:schemeClr val="tx1"/>
                    </a:solidFill>
                    <a:latin typeface="+mn-ea"/>
                  </a:rPr>
                  <a:t>的左侧假设检测或右侧假设检测。</a:t>
                </a:r>
              </a:p>
              <a:p>
                <a:endParaRPr lang="zh-CN" alt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" name="矩形标注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0112" y="4221088"/>
                <a:ext cx="3096344" cy="2304256"/>
              </a:xfrm>
              <a:prstGeom prst="wedgeRectCallout">
                <a:avLst>
                  <a:gd name="adj1" fmla="val -67793"/>
                  <a:gd name="adj2" fmla="val -21420"/>
                </a:avLst>
              </a:prstGeom>
              <a:blipFill rotWithShape="1">
                <a:blip r:embed="rId3"/>
                <a:stretch>
                  <a:fillRect t="-183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07608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§7.1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两总体均值之差的推断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9" name="流程图: 资料带 5"/>
          <p:cNvSpPr>
            <a:spLocks noChangeArrowheads="1"/>
          </p:cNvSpPr>
          <p:nvPr/>
        </p:nvSpPr>
        <p:spPr bwMode="auto">
          <a:xfrm>
            <a:off x="7283053" y="1361671"/>
            <a:ext cx="1371699" cy="647700"/>
          </a:xfrm>
          <a:prstGeom prst="flowChartPunchedTap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zh-CN" altLang="en-US" sz="2800" dirty="0" smtClean="0">
                <a:latin typeface="楷体" pitchFamily="49" charset="-122"/>
                <a:ea typeface="楷体" pitchFamily="49" charset="-122"/>
              </a:rPr>
              <a:t>例五</a:t>
            </a:r>
            <a:endParaRPr lang="zh-CN" altLang="en-US" sz="28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0" name="标题 1"/>
          <p:cNvSpPr txBox="1">
            <a:spLocks/>
          </p:cNvSpPr>
          <p:nvPr/>
        </p:nvSpPr>
        <p:spPr>
          <a:xfrm>
            <a:off x="445840" y="1988840"/>
            <a:ext cx="8208912" cy="172819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altLang="zh-CN" sz="2600" dirty="0" smtClean="0">
                <a:solidFill>
                  <a:schemeClr val="tx1"/>
                </a:solidFill>
                <a:latin typeface="+mn-ea"/>
                <a:ea typeface="+mn-ea"/>
              </a:rPr>
              <a:t>     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  <a:ea typeface="+mn-ea"/>
              </a:rPr>
              <a:t>为</a:t>
            </a:r>
            <a:r>
              <a:rPr lang="zh-CN" altLang="zh-CN" sz="2600" dirty="0">
                <a:solidFill>
                  <a:schemeClr val="tx1"/>
                </a:solidFill>
                <a:latin typeface="+mn-ea"/>
                <a:ea typeface="+mn-ea"/>
              </a:rPr>
              <a:t>分析甲、乙两种安眠药的效果，某医院将</a:t>
            </a:r>
            <a:r>
              <a:rPr lang="en-US" altLang="zh-CN" sz="2600" dirty="0">
                <a:solidFill>
                  <a:schemeClr val="tx1"/>
                </a:solidFill>
                <a:latin typeface="+mn-ea"/>
                <a:ea typeface="+mn-ea"/>
              </a:rPr>
              <a:t>22</a:t>
            </a:r>
            <a:r>
              <a:rPr lang="zh-CN" altLang="zh-CN" sz="2600" dirty="0">
                <a:solidFill>
                  <a:schemeClr val="tx1"/>
                </a:solidFill>
                <a:latin typeface="+mn-ea"/>
                <a:ea typeface="+mn-ea"/>
              </a:rPr>
              <a:t>位失眠病人分成两组，每组</a:t>
            </a:r>
            <a:r>
              <a:rPr lang="en-US" altLang="zh-CN" sz="2600" dirty="0">
                <a:solidFill>
                  <a:schemeClr val="tx1"/>
                </a:solidFill>
                <a:latin typeface="+mn-ea"/>
                <a:ea typeface="+mn-ea"/>
              </a:rPr>
              <a:t>11</a:t>
            </a:r>
            <a:r>
              <a:rPr lang="zh-CN" altLang="zh-CN" sz="2600" dirty="0">
                <a:solidFill>
                  <a:schemeClr val="tx1"/>
                </a:solidFill>
                <a:latin typeface="+mn-ea"/>
                <a:ea typeface="+mn-ea"/>
              </a:rPr>
              <a:t>人，两组病人分别服用甲、乙两种安眠药作对比试验。试验结果如</a:t>
            </a:r>
            <a:r>
              <a:rPr lang="zh-CN" altLang="en-US" sz="2600" dirty="0">
                <a:solidFill>
                  <a:schemeClr val="tx1"/>
                </a:solidFill>
                <a:latin typeface="+mn-ea"/>
                <a:ea typeface="+mn-ea"/>
              </a:rPr>
              <a:t>书本上</a:t>
            </a:r>
            <a:r>
              <a:rPr lang="zh-CN" altLang="zh-CN" sz="2600" dirty="0">
                <a:solidFill>
                  <a:schemeClr val="tx1"/>
                </a:solidFill>
                <a:latin typeface="+mn-ea"/>
                <a:ea typeface="+mn-ea"/>
              </a:rPr>
              <a:t>表</a:t>
            </a:r>
            <a:r>
              <a:rPr lang="en-US" altLang="zh-CN" sz="2600" dirty="0">
                <a:solidFill>
                  <a:schemeClr val="tx1"/>
                </a:solidFill>
                <a:latin typeface="+mn-ea"/>
                <a:ea typeface="+mn-ea"/>
              </a:rPr>
              <a:t>7-5</a:t>
            </a:r>
            <a:r>
              <a:rPr lang="zh-CN" altLang="zh-CN" sz="2600" dirty="0">
                <a:solidFill>
                  <a:schemeClr val="tx1"/>
                </a:solidFill>
                <a:latin typeface="+mn-ea"/>
                <a:ea typeface="+mn-ea"/>
              </a:rPr>
              <a:t>所示</a:t>
            </a:r>
            <a:r>
              <a:rPr lang="zh-CN" altLang="en-US" sz="2600" dirty="0">
                <a:solidFill>
                  <a:schemeClr val="tx1"/>
                </a:solidFill>
                <a:latin typeface="+mn-ea"/>
                <a:ea typeface="+mn-ea"/>
              </a:rPr>
              <a:t>。</a:t>
            </a:r>
            <a:endParaRPr lang="en-US" altLang="zh-CN" sz="2600" dirty="0">
              <a:solidFill>
                <a:schemeClr val="tx1"/>
              </a:solidFill>
              <a:latin typeface="+mn-ea"/>
              <a:ea typeface="+mn-ea"/>
            </a:endParaRPr>
          </a:p>
          <a:p>
            <a:pPr algn="l"/>
            <a:r>
              <a:rPr lang="en-US" altLang="zh-CN" sz="2600" dirty="0" smtClean="0">
                <a:solidFill>
                  <a:srgbClr val="FF0000"/>
                </a:solidFill>
                <a:latin typeface="+mn-ea"/>
                <a:ea typeface="+mn-ea"/>
              </a:rPr>
              <a:t>     </a:t>
            </a:r>
            <a:r>
              <a:rPr lang="zh-CN" altLang="zh-CN" sz="2600" dirty="0" smtClean="0">
                <a:solidFill>
                  <a:srgbClr val="FF0000"/>
                </a:solidFill>
                <a:latin typeface="+mn-ea"/>
                <a:ea typeface="+mn-ea"/>
              </a:rPr>
              <a:t>请问</a:t>
            </a:r>
            <a:r>
              <a:rPr lang="zh-CN" altLang="zh-CN" sz="2600" dirty="0">
                <a:solidFill>
                  <a:srgbClr val="FF0000"/>
                </a:solidFill>
                <a:latin typeface="+mn-ea"/>
                <a:ea typeface="+mn-ea"/>
              </a:rPr>
              <a:t>哪种安眠药的疗效好？</a:t>
            </a:r>
          </a:p>
        </p:txBody>
      </p:sp>
      <p:sp>
        <p:nvSpPr>
          <p:cNvPr id="12" name="Rectangle 3"/>
          <p:cNvSpPr txBox="1">
            <a:spLocks noRot="1" noChangeArrowheads="1"/>
          </p:cNvSpPr>
          <p:nvPr/>
        </p:nvSpPr>
        <p:spPr>
          <a:xfrm>
            <a:off x="445840" y="4736365"/>
            <a:ext cx="8208912" cy="9248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80000"/>
              </a:lnSpc>
              <a:buClr>
                <a:srgbClr val="7030A0"/>
              </a:buClr>
            </a:pPr>
            <a:r>
              <a:rPr lang="en-US" altLang="zh-CN" sz="2800" b="1" dirty="0" smtClean="0">
                <a:solidFill>
                  <a:srgbClr val="FF0000"/>
                </a:solidFill>
              </a:rPr>
              <a:t>    1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、</a:t>
            </a:r>
            <a:r>
              <a:rPr lang="zh-CN" altLang="zh-CN" sz="2600" dirty="0">
                <a:solidFill>
                  <a:schemeClr val="tx1"/>
                </a:solidFill>
              </a:rPr>
              <a:t>假设甲安眠药延长睡眠的时间小于乙安眠药延长睡眠的时间，故零假设和备择假设为：</a:t>
            </a:r>
            <a:endParaRPr lang="zh-CN" altLang="zh-CN" sz="2600" dirty="0" smtClean="0">
              <a:solidFill>
                <a:schemeClr val="tx1"/>
              </a:solidFill>
            </a:endParaRPr>
          </a:p>
        </p:txBody>
      </p:sp>
      <p:sp>
        <p:nvSpPr>
          <p:cNvPr id="13" name="标题 1"/>
          <p:cNvSpPr txBox="1">
            <a:spLocks/>
          </p:cNvSpPr>
          <p:nvPr/>
        </p:nvSpPr>
        <p:spPr>
          <a:xfrm>
            <a:off x="323528" y="3716717"/>
            <a:ext cx="8208912" cy="896144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altLang="zh-CN" sz="3000" dirty="0" smtClean="0">
                <a:solidFill>
                  <a:srgbClr val="FF0000"/>
                </a:solidFill>
                <a:latin typeface="+mn-ea"/>
                <a:ea typeface="+mn-ea"/>
              </a:rPr>
              <a:t>           </a:t>
            </a:r>
            <a:r>
              <a:rPr lang="zh-CN" altLang="zh-CN" sz="3000" dirty="0" smtClean="0">
                <a:solidFill>
                  <a:srgbClr val="FF0000"/>
                </a:solidFill>
                <a:latin typeface="+mn-ea"/>
                <a:ea typeface="+mn-ea"/>
              </a:rPr>
              <a:t>解：</a:t>
            </a:r>
            <a:r>
              <a:rPr lang="zh-CN" altLang="zh-CN" sz="2600" dirty="0">
                <a:solidFill>
                  <a:schemeClr val="tx1"/>
                </a:solidFill>
                <a:latin typeface="+mn-ea"/>
                <a:ea typeface="+mn-ea"/>
              </a:rPr>
              <a:t>因为甲、乙两种安眠药的效果总体方差未知</a:t>
            </a:r>
            <a:r>
              <a:rPr lang="en-US" altLang="zh-CN" sz="2600" dirty="0">
                <a:solidFill>
                  <a:schemeClr val="tx1"/>
                </a:solidFill>
                <a:latin typeface="+mn-ea"/>
                <a:ea typeface="+mn-ea"/>
              </a:rPr>
              <a:t>,</a:t>
            </a:r>
            <a:r>
              <a:rPr lang="zh-CN" altLang="zh-CN" sz="2600" dirty="0">
                <a:solidFill>
                  <a:schemeClr val="tx1"/>
                </a:solidFill>
                <a:latin typeface="+mn-ea"/>
                <a:ea typeface="+mn-ea"/>
              </a:rPr>
              <a:t>且不相等。故采用异方差独立样本</a:t>
            </a:r>
            <a:r>
              <a:rPr lang="en-US" altLang="zh-CN" sz="2600" dirty="0">
                <a:solidFill>
                  <a:schemeClr val="tx1"/>
                </a:solidFill>
                <a:latin typeface="+mn-ea"/>
                <a:ea typeface="+mn-ea"/>
              </a:rPr>
              <a:t>t</a:t>
            </a:r>
            <a:r>
              <a:rPr lang="zh-CN" altLang="zh-CN" sz="2600" dirty="0">
                <a:solidFill>
                  <a:schemeClr val="tx1"/>
                </a:solidFill>
                <a:latin typeface="+mn-ea"/>
                <a:ea typeface="+mn-ea"/>
              </a:rPr>
              <a:t>检验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  <a:ea typeface="+mn-ea"/>
              </a:rPr>
              <a:t>。</a:t>
            </a:r>
            <a:endParaRPr lang="zh-CN" altLang="zh-CN" sz="2600" dirty="0">
              <a:solidFill>
                <a:schemeClr val="tx1"/>
              </a:solidFill>
              <a:latin typeface="+mn-ea"/>
              <a:ea typeface="+mn-ea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矩形 5"/>
              <p:cNvSpPr/>
              <p:nvPr/>
            </p:nvSpPr>
            <p:spPr>
              <a:xfrm>
                <a:off x="1547664" y="5680209"/>
                <a:ext cx="5132431" cy="49244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base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600">
                        <a:latin typeface="Cambria Math"/>
                      </a:rPr>
                      <m:t>H</m:t>
                    </m:r>
                    <m:r>
                      <a:rPr lang="en-US" altLang="zh-CN" sz="2600">
                        <a:latin typeface="Cambria Math"/>
                      </a:rPr>
                      <m:t>0</m:t>
                    </m:r>
                    <m:r>
                      <a:rPr lang="zh-CN" altLang="zh-CN" sz="2600">
                        <a:latin typeface="Cambria Math"/>
                      </a:rPr>
                      <m:t>：</m:t>
                    </m:r>
                    <m:sSub>
                      <m:sSubPr>
                        <m:ctrlPr>
                          <a:rPr lang="zh-CN" altLang="zh-CN" sz="2600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600">
                            <a:latin typeface="Cambria Math"/>
                          </a:rPr>
                          <m:t>u</m:t>
                        </m:r>
                      </m:e>
                      <m:sub>
                        <m:r>
                          <a:rPr lang="en-US" altLang="zh-CN" sz="26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altLang="zh-CN" sz="2600" i="1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zh-CN" altLang="zh-CN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6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en-US" altLang="zh-CN" sz="26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altLang="zh-CN" sz="2600">
                        <a:latin typeface="Cambria Math"/>
                      </a:rPr>
                      <m:t>≤</m:t>
                    </m:r>
                    <m:r>
                      <a:rPr lang="en-US" altLang="zh-CN" sz="2600" i="1">
                        <a:latin typeface="Cambria Math"/>
                      </a:rPr>
                      <m:t>0</m:t>
                    </m:r>
                  </m:oMath>
                </a14:m>
                <a:r>
                  <a:rPr lang="en-US" altLang="zh-CN" sz="2600" dirty="0">
                    <a:latin typeface="+mn-ea"/>
                  </a:rPr>
                  <a:t>    H1: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6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en-US" altLang="zh-CN" sz="26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altLang="zh-CN" sz="2600" i="1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zh-CN" altLang="zh-CN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6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en-US" altLang="zh-CN" sz="26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altLang="zh-CN" sz="2600">
                        <a:latin typeface="Cambria Math"/>
                      </a:rPr>
                      <m:t>&gt;</m:t>
                    </m:r>
                    <m:r>
                      <a:rPr lang="en-US" altLang="zh-CN" sz="2600" i="1">
                        <a:latin typeface="Cambria Math"/>
                      </a:rPr>
                      <m:t>0</m:t>
                    </m:r>
                  </m:oMath>
                </a14:m>
                <a:endParaRPr lang="zh-CN" altLang="zh-CN" sz="2600" dirty="0">
                  <a:latin typeface="+mn-ea"/>
                </a:endParaRPr>
              </a:p>
            </p:txBody>
          </p:sp>
        </mc:Choice>
        <mc:Fallback xmlns="">
          <p:sp>
            <p:nvSpPr>
              <p:cNvPr id="6" name="矩形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7664" y="5680209"/>
                <a:ext cx="5132431" cy="492443"/>
              </a:xfrm>
              <a:prstGeom prst="rect">
                <a:avLst/>
              </a:prstGeom>
              <a:blipFill rotWithShape="1">
                <a:blip r:embed="rId2"/>
                <a:stretch>
                  <a:fillRect t="-11111" b="-2963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27151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3" grpId="0"/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§7.1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两总体均值之差的推断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1" name="Rectangle 3"/>
          <p:cNvSpPr txBox="1">
            <a:spLocks noRot="1" noChangeArrowheads="1"/>
          </p:cNvSpPr>
          <p:nvPr/>
        </p:nvSpPr>
        <p:spPr>
          <a:xfrm>
            <a:off x="323526" y="1660093"/>
            <a:ext cx="5472608" cy="472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Clr>
                <a:srgbClr val="7030A0"/>
              </a:buClr>
            </a:pPr>
            <a:r>
              <a:rPr lang="en-US" altLang="zh-CN" sz="2800" b="1" dirty="0">
                <a:solidFill>
                  <a:srgbClr val="FF0000"/>
                </a:solidFill>
              </a:rPr>
              <a:t>2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、</a:t>
            </a:r>
            <a:r>
              <a:rPr lang="zh-CN" altLang="en-US" sz="2600" dirty="0" smtClean="0">
                <a:solidFill>
                  <a:schemeClr val="tx1"/>
                </a:solidFill>
              </a:rPr>
              <a:t>选着检验统计量，依据题意知</a:t>
            </a:r>
            <a:endParaRPr lang="zh-CN" altLang="zh-CN" sz="2600" dirty="0" smtClean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539552" y="2199568"/>
                <a:ext cx="3856633" cy="10724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base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zh-CN" sz="2000" smtClean="0">
                          <a:latin typeface="Cambria Math"/>
                        </a:rPr>
                        <m:t>t</m:t>
                      </m:r>
                      <m:r>
                        <a:rPr lang="en-US" altLang="zh-CN" sz="200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zh-CN" altLang="zh-CN" sz="2000" i="1">
                              <a:latin typeface="Cambria Math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zh-CN" altLang="zh-CN" sz="2000" i="1">
                                  <a:latin typeface="Cambria Math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̅"/>
                                  <m:ctrlPr>
                                    <a:rPr lang="zh-CN" altLang="zh-CN" sz="2000" i="1"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sSub>
                                    <m:sSubPr>
                                      <m:ctrlPr>
                                        <a:rPr lang="zh-CN" altLang="zh-CN" sz="20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2000" i="1"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altLang="zh-CN" sz="2000" i="1">
                                          <a:latin typeface="Cambria Math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</m:acc>
                              <m:r>
                                <a:rPr lang="en-US" altLang="zh-CN" sz="2000" i="1">
                                  <a:latin typeface="Cambria Math"/>
                                </a:rPr>
                                <m:t>−</m:t>
                              </m:r>
                              <m:acc>
                                <m:accPr>
                                  <m:chr m:val="̅"/>
                                  <m:ctrlPr>
                                    <a:rPr lang="zh-CN" altLang="zh-CN" sz="2000" i="1"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sSub>
                                    <m:sSubPr>
                                      <m:ctrlPr>
                                        <a:rPr lang="zh-CN" altLang="zh-CN" sz="20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2000" i="1"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altLang="zh-CN" sz="2000" i="1">
                                          <a:latin typeface="Cambria Math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</m:acc>
                            </m:e>
                          </m:d>
                          <m:r>
                            <a:rPr lang="en-US" altLang="zh-CN" sz="2000" i="1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zh-CN" altLang="zh-CN" sz="20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zh-CN" altLang="zh-CN" sz="2000">
                                  <a:latin typeface="Cambria Math"/>
                                </a:rPr>
                                <m:t>（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000">
                                  <a:latin typeface="Cambria Math"/>
                                </a:rPr>
                                <m:t>u</m:t>
                              </m:r>
                            </m:e>
                            <m:sub>
                              <m:r>
                                <a:rPr lang="en-US" altLang="zh-CN" sz="2000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altLang="zh-CN" sz="2000" i="1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zh-CN" altLang="zh-CN" sz="20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zh-CN" sz="2000" i="1">
                                  <a:latin typeface="Cambria Math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altLang="zh-CN" sz="2000" i="1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altLang="zh-CN" sz="2000" i="1">
                              <a:latin typeface="Cambria Math"/>
                            </a:rPr>
                            <m:t>)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zh-CN" altLang="zh-CN" sz="2000" i="1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sSubSup>
                                <m:sSubSupPr>
                                  <m:ctrlPr>
                                    <a:rPr lang="zh-CN" altLang="zh-CN" sz="2000" i="1"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sz="2000" i="1">
                                      <a:latin typeface="Cambria Math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en-US" altLang="zh-CN" sz="2000" i="1">
                                      <a:latin typeface="Cambria Math"/>
                                    </a:rPr>
                                    <m:t>𝑝</m:t>
                                  </m:r>
                                </m:sub>
                                <m:sup>
                                  <m:r>
                                    <a:rPr lang="en-US" altLang="zh-CN" sz="2000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zh-CN" altLang="zh-CN" sz="2000">
                                  <a:latin typeface="Cambria Math"/>
                                </a:rPr>
                                <m:t>（</m:t>
                              </m:r>
                              <m:f>
                                <m:fPr>
                                  <m:ctrlPr>
                                    <a:rPr lang="zh-CN" altLang="zh-CN" sz="20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000" i="1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zh-CN" altLang="zh-CN" sz="20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altLang="zh-CN" sz="2000">
                                          <a:latin typeface="Cambria Math"/>
                                        </a:rPr>
                                        <m:t>n</m:t>
                                      </m:r>
                                    </m:e>
                                    <m:sub>
                                      <m:r>
                                        <a:rPr lang="en-US" altLang="zh-CN" sz="2000" i="1">
                                          <a:latin typeface="Cambria Math"/>
                                        </a:rPr>
                                        <m:t>1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US" altLang="zh-CN" sz="2000" i="1">
                                  <a:latin typeface="Cambria Math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zh-CN" altLang="zh-CN" sz="20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000" i="1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zh-CN" altLang="zh-CN" sz="20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2000" i="1">
                                          <a:latin typeface="Cambria Math"/>
                                        </a:rPr>
                                        <m:t>𝑛</m:t>
                                      </m:r>
                                    </m:e>
                                    <m:sub>
                                      <m:r>
                                        <a:rPr lang="en-US" altLang="zh-CN" sz="2000" i="1">
                                          <a:latin typeface="Cambria Math"/>
                                        </a:rPr>
                                        <m:t>2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zh-CN" altLang="zh-CN" sz="2000">
                                  <a:latin typeface="Cambria Math"/>
                                </a:rPr>
                                <m:t>）</m:t>
                              </m:r>
                            </m:e>
                          </m:rad>
                        </m:den>
                      </m:f>
                      <m:r>
                        <a:rPr lang="en-US" altLang="zh-CN" sz="2000">
                          <a:latin typeface="Cambria Math"/>
                        </a:rPr>
                        <m:t>~</m:t>
                      </m:r>
                      <m:r>
                        <m:rPr>
                          <m:sty m:val="p"/>
                        </m:rPr>
                        <a:rPr lang="en-US" altLang="zh-CN" sz="2000">
                          <a:latin typeface="Cambria Math"/>
                        </a:rPr>
                        <m:t>t</m:t>
                      </m:r>
                      <m:r>
                        <a:rPr lang="en-US" altLang="zh-CN" sz="2000">
                          <a:latin typeface="Cambria Math"/>
                        </a:rPr>
                        <m:t>(</m:t>
                      </m:r>
                      <m:r>
                        <a:rPr lang="en-US" altLang="zh-CN" sz="2000" b="0" i="1" smtClean="0">
                          <a:latin typeface="Cambria Math"/>
                        </a:rPr>
                        <m:t>𝑝</m:t>
                      </m:r>
                      <m:r>
                        <a:rPr lang="en-US" altLang="zh-CN" sz="2000" i="1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zh-CN" altLang="zh-CN" sz="2600" dirty="0">
                  <a:latin typeface="+mn-ea"/>
                </a:endParaRPr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2199568"/>
                <a:ext cx="3856633" cy="107240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3"/>
          <p:cNvSpPr txBox="1">
            <a:spLocks noRot="1" noChangeArrowheads="1"/>
          </p:cNvSpPr>
          <p:nvPr/>
        </p:nvSpPr>
        <p:spPr>
          <a:xfrm>
            <a:off x="0" y="3395730"/>
            <a:ext cx="4864741" cy="472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Clr>
                <a:srgbClr val="7030A0"/>
              </a:buClr>
            </a:pPr>
            <a:r>
              <a:rPr lang="en-US" altLang="zh-CN" sz="2800" b="1" dirty="0" smtClean="0">
                <a:solidFill>
                  <a:srgbClr val="FF0000"/>
                </a:solidFill>
              </a:rPr>
              <a:t>3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、</a:t>
            </a:r>
            <a:r>
              <a:rPr lang="zh-CN" altLang="en-US" sz="2600" dirty="0" smtClean="0">
                <a:solidFill>
                  <a:schemeClr val="tx1"/>
                </a:solidFill>
              </a:rPr>
              <a:t>检验统计量的观测值</a:t>
            </a:r>
            <a:endParaRPr lang="zh-CN" altLang="zh-CN" sz="2600" dirty="0" smtClean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矩形 5"/>
              <p:cNvSpPr/>
              <p:nvPr/>
            </p:nvSpPr>
            <p:spPr>
              <a:xfrm>
                <a:off x="288394" y="3898448"/>
                <a:ext cx="8587020" cy="132042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fontAlgn="base"/>
                <a:r>
                  <a:rPr lang="en-US" altLang="zh-CN" sz="2600" b="0" dirty="0" smtClean="0"/>
                  <a:t>   </a:t>
                </a:r>
                <a14:m>
                  <m:oMath xmlns:m="http://schemas.openxmlformats.org/officeDocument/2006/math">
                    <m:r>
                      <a:rPr lang="en-US" altLang="zh-CN" sz="2600" b="0" i="0" smtClean="0">
                        <a:latin typeface="Cambria Math"/>
                      </a:rPr>
                      <m:t>  </m:t>
                    </m:r>
                    <m:r>
                      <a:rPr lang="zh-CN" altLang="zh-CN" sz="2600" smtClean="0">
                        <a:latin typeface="Cambria Math"/>
                      </a:rPr>
                      <m:t>根据两组病人分别服用甲、乙两种安眠药延长睡眠时间</m:t>
                    </m:r>
                  </m:oMath>
                </a14:m>
                <a:endParaRPr lang="en-US" altLang="zh-CN" sz="2600" dirty="0" smtClean="0">
                  <a:latin typeface="+mn-ea"/>
                </a:endParaRPr>
              </a:p>
              <a:p>
                <a:pPr fontAlgn="base"/>
                <a14:m>
                  <m:oMath xmlns:m="http://schemas.openxmlformats.org/officeDocument/2006/math">
                    <m:r>
                      <a:rPr lang="zh-CN" altLang="zh-CN" sz="2600">
                        <a:latin typeface="Cambria Math"/>
                      </a:rPr>
                      <m:t>对比试验结果，可知</m:t>
                    </m:r>
                    <m:acc>
                      <m:accPr>
                        <m:chr m:val="̅"/>
                        <m:ctrlPr>
                          <a:rPr lang="zh-CN" altLang="zh-CN" sz="2600" i="1">
                            <a:latin typeface="Cambria Math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zh-CN" altLang="zh-CN" sz="26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600">
                                <a:latin typeface="Cambria Math"/>
                              </a:rPr>
                              <m:t>x</m:t>
                            </m:r>
                          </m:e>
                          <m:sub>
                            <m:r>
                              <a:rPr lang="en-US" altLang="zh-CN" sz="2600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altLang="zh-CN" sz="2600" dirty="0">
                    <a:latin typeface="+mn-ea"/>
                  </a:rPr>
                  <a:t> =2.95,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zh-CN" altLang="zh-CN" sz="2600" i="1">
                            <a:latin typeface="Cambria Math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zh-CN" altLang="zh-CN" sz="26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zh-CN" sz="2600" i="1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2600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altLang="zh-CN" sz="2600" dirty="0">
                    <a:latin typeface="+mn-ea"/>
                  </a:rPr>
                  <a:t>=1.52,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sz="2600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altLang="zh-CN" sz="2600" i="1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en-US" altLang="zh-CN" sz="2600" i="1">
                            <a:latin typeface="Cambria Math"/>
                          </a:rPr>
                          <m:t>1</m:t>
                        </m:r>
                      </m:sub>
                      <m:sup>
                        <m:r>
                          <a:rPr lang="en-US" altLang="zh-CN" sz="2600" i="1">
                            <a:latin typeface="Cambria Math"/>
                          </a:rPr>
                          <m:t>2</m:t>
                        </m:r>
                      </m:sup>
                    </m:sSubSup>
                    <m:r>
                      <a:rPr lang="en-US" altLang="zh-CN" sz="2600" i="1">
                        <a:latin typeface="Cambria Math"/>
                      </a:rPr>
                      <m:t>=2.74</m:t>
                    </m:r>
                  </m:oMath>
                </a14:m>
                <a:r>
                  <a:rPr lang="en-US" altLang="zh-CN" sz="2600" dirty="0">
                    <a:latin typeface="+mn-ea"/>
                  </a:rPr>
                  <a:t>,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sz="2600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altLang="zh-CN" sz="2600" i="1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en-US" altLang="zh-CN" sz="2600" i="1">
                            <a:latin typeface="Cambria Math"/>
                          </a:rPr>
                          <m:t>2</m:t>
                        </m:r>
                      </m:sub>
                      <m:sup>
                        <m:r>
                          <a:rPr lang="en-US" altLang="zh-CN" sz="2600" i="1">
                            <a:latin typeface="Cambria Math"/>
                          </a:rPr>
                          <m:t>2</m:t>
                        </m:r>
                      </m:sup>
                    </m:sSubSup>
                    <m:r>
                      <a:rPr lang="en-US" altLang="zh-CN" sz="2600" i="1">
                        <a:latin typeface="Cambria Math"/>
                      </a:rPr>
                      <m:t>=1.4</m:t>
                    </m:r>
                    <m:r>
                      <a:rPr lang="en-US" altLang="zh-CN" sz="2600">
                        <a:latin typeface="Cambria Math"/>
                      </a:rPr>
                      <m:t>9</m:t>
                    </m:r>
                    <m:r>
                      <a:rPr lang="en-US" altLang="zh-CN" sz="2600" i="1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zh-CN" altLang="zh-CN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zh-CN" altLang="zh-CN" sz="2600">
                            <a:latin typeface="Cambria Math"/>
                          </a:rPr>
                          <m:t>又已知</m:t>
                        </m:r>
                        <m:r>
                          <a:rPr lang="en-US" altLang="zh-CN" sz="2600" i="1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US" altLang="zh-CN" sz="26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altLang="zh-CN" sz="2600" i="1">
                        <a:latin typeface="Cambria Math"/>
                      </a:rPr>
                      <m:t>=11,</m:t>
                    </m:r>
                    <m:sSub>
                      <m:sSubPr>
                        <m:ctrlPr>
                          <a:rPr lang="zh-CN" altLang="zh-CN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600" i="1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US" altLang="zh-CN" sz="26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altLang="zh-CN" sz="2600" i="1">
                        <a:latin typeface="Cambria Math"/>
                      </a:rPr>
                      <m:t>=11</m:t>
                    </m:r>
                  </m:oMath>
                </a14:m>
                <a:r>
                  <a:rPr lang="zh-CN" altLang="zh-CN" sz="2600" dirty="0">
                    <a:latin typeface="+mn-ea"/>
                  </a:rPr>
                  <a:t>，所以自由度</a:t>
                </a:r>
                <a:r>
                  <a:rPr lang="en-US" altLang="zh-CN" sz="2600" dirty="0">
                    <a:latin typeface="+mn-ea"/>
                  </a:rPr>
                  <a:t>p</a:t>
                </a:r>
                <a:r>
                  <a:rPr lang="zh-CN" altLang="zh-CN" sz="2600" dirty="0">
                    <a:latin typeface="+mn-ea"/>
                  </a:rPr>
                  <a:t>为：</a:t>
                </a:r>
              </a:p>
            </p:txBody>
          </p:sp>
        </mc:Choice>
        <mc:Fallback xmlns="">
          <p:sp>
            <p:nvSpPr>
              <p:cNvPr id="6" name="矩形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394" y="3898448"/>
                <a:ext cx="8587020" cy="1320426"/>
              </a:xfrm>
              <a:prstGeom prst="rect">
                <a:avLst/>
              </a:prstGeom>
              <a:blipFill rotWithShape="1">
                <a:blip r:embed="rId4"/>
                <a:stretch>
                  <a:fillRect b="-111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直角上箭头 4"/>
          <p:cNvSpPr/>
          <p:nvPr/>
        </p:nvSpPr>
        <p:spPr>
          <a:xfrm>
            <a:off x="3258670" y="2735772"/>
            <a:ext cx="2033410" cy="659958"/>
          </a:xfrm>
          <a:prstGeom prst="bentUp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3" name="对象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0378686"/>
              </p:ext>
            </p:extLst>
          </p:nvPr>
        </p:nvGraphicFramePr>
        <p:xfrm>
          <a:off x="5004048" y="2199568"/>
          <a:ext cx="3528392" cy="8402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2" name="公式" r:id="rId5" imgW="2590800" imgH="495300" progId="Equation.3">
                  <p:embed/>
                </p:oleObj>
              </mc:Choice>
              <mc:Fallback>
                <p:oleObj name="公式" r:id="rId5" imgW="2590800" imgH="4953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4048" y="2199568"/>
                        <a:ext cx="3528392" cy="84020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5" name="对象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8920485"/>
              </p:ext>
            </p:extLst>
          </p:nvPr>
        </p:nvGraphicFramePr>
        <p:xfrm>
          <a:off x="954414" y="5460324"/>
          <a:ext cx="4608512" cy="10801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3" name="公式" r:id="rId7" imgW="2590800" imgH="495300" progId="Equation.3">
                  <p:embed/>
                </p:oleObj>
              </mc:Choice>
              <mc:Fallback>
                <p:oleObj name="公式" r:id="rId7" imgW="2590800" imgH="4953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54414" y="5460324"/>
                        <a:ext cx="4608512" cy="10801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5573647" y="5754163"/>
            <a:ext cx="2215182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itchFamily="18" charset="0"/>
              </a:rPr>
              <a:t>=0.15</a:t>
            </a:r>
            <a:r>
              <a:rPr kumimoji="0" lang="en-US" altLang="zh-CN" sz="2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itchFamily="18" charset="0"/>
              </a:rPr>
              <a:t>/0.01</a:t>
            </a:r>
            <a:r>
              <a:rPr kumimoji="0" lang="en-US" altLang="zh-CN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itchFamily="18" charset="0"/>
              </a:rPr>
              <a:t>=15</a:t>
            </a:r>
            <a:endParaRPr kumimoji="0" lang="en-US" altLang="zh-CN" sz="2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6746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6" grpId="0"/>
      <p:bldP spid="5" grpId="0" animBg="1"/>
      <p:bldP spid="1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§7.1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两总体均值之差的推断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3"/>
              <p:cNvSpPr txBox="1">
                <a:spLocks noRot="1" noChangeArrowheads="1"/>
              </p:cNvSpPr>
              <p:nvPr/>
            </p:nvSpPr>
            <p:spPr>
              <a:xfrm>
                <a:off x="467544" y="1660093"/>
                <a:ext cx="8352928" cy="4865251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2000" kern="1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2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1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16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spcBef>
                    <a:spcPts val="384"/>
                  </a:spcBef>
                  <a:buClr>
                    <a:schemeClr val="accent1"/>
                  </a:buClr>
                  <a:buFont typeface="Symbol" pitchFamily="18" charset="2"/>
                  <a:buNone/>
                  <a:defRPr sz="1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spcBef>
                    <a:spcPts val="384"/>
                  </a:spcBef>
                  <a:buClr>
                    <a:schemeClr val="accent1"/>
                  </a:buClr>
                  <a:buFont typeface="Symbol" pitchFamily="18" charset="2"/>
                  <a:buNone/>
                  <a:defRPr sz="1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spcBef>
                    <a:spcPts val="384"/>
                  </a:spcBef>
                  <a:buClr>
                    <a:schemeClr val="accent1"/>
                  </a:buClr>
                  <a:buFont typeface="Symbol" pitchFamily="18" charset="2"/>
                  <a:buNone/>
                  <a:defRPr sz="1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spcBef>
                    <a:spcPts val="384"/>
                  </a:spcBef>
                  <a:buClr>
                    <a:schemeClr val="accent1"/>
                  </a:buClr>
                  <a:buFont typeface="Symbol" pitchFamily="18" charset="2"/>
                  <a:buNone/>
                  <a:defRPr sz="1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lnSpc>
                    <a:spcPct val="80000"/>
                  </a:lnSpc>
                  <a:buClr>
                    <a:srgbClr val="7030A0"/>
                  </a:buClr>
                </a:pPr>
                <a:r>
                  <a:rPr lang="en-US" altLang="zh-CN" sz="3200" dirty="0" smtClean="0">
                    <a:solidFill>
                      <a:srgbClr val="FF0000"/>
                    </a:solidFill>
                    <a:latin typeface="+mn-ea"/>
                  </a:rPr>
                  <a:t>    4</a:t>
                </a:r>
                <a:r>
                  <a:rPr lang="zh-CN" altLang="zh-CN" sz="3200" dirty="0">
                    <a:solidFill>
                      <a:srgbClr val="FF0000"/>
                    </a:solidFill>
                    <a:latin typeface="+mn-ea"/>
                  </a:rPr>
                  <a:t>、</a:t>
                </a:r>
                <a:r>
                  <a:rPr lang="zh-CN" altLang="zh-CN" sz="2600" dirty="0" smtClean="0">
                    <a:solidFill>
                      <a:schemeClr val="tx1"/>
                    </a:solidFill>
                    <a:latin typeface="+mn-ea"/>
                  </a:rPr>
                  <a:t>当显著性水平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600">
                        <a:solidFill>
                          <a:schemeClr val="tx1"/>
                        </a:solidFill>
                        <a:latin typeface="Cambria Math"/>
                      </a:rPr>
                      <m:t>α</m:t>
                    </m:r>
                  </m:oMath>
                </a14:m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</a:rPr>
                  <a:t>等于</a:t>
                </a:r>
                <a:r>
                  <a:rPr lang="en-US" altLang="zh-CN" sz="2600" dirty="0">
                    <a:solidFill>
                      <a:schemeClr val="tx1"/>
                    </a:solidFill>
                    <a:latin typeface="+mn-ea"/>
                  </a:rPr>
                  <a:t>0.05</a:t>
                </a:r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</a:rPr>
                  <a:t>时</a:t>
                </a:r>
                <a:r>
                  <a:rPr lang="en-US" altLang="zh-CN" sz="2600" dirty="0">
                    <a:solidFill>
                      <a:schemeClr val="tx1"/>
                    </a:solidFill>
                    <a:latin typeface="+mn-ea"/>
                  </a:rPr>
                  <a:t>,</a:t>
                </a:r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</a:rPr>
                  <a:t>利用</a:t>
                </a:r>
                <a:r>
                  <a:rPr lang="en-US" altLang="zh-CN" sz="2600" dirty="0">
                    <a:solidFill>
                      <a:schemeClr val="tx1"/>
                    </a:solidFill>
                    <a:latin typeface="+mn-ea"/>
                  </a:rPr>
                  <a:t>excel2013</a:t>
                </a:r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</a:rPr>
                  <a:t>统计函数</a:t>
                </a:r>
                <a:r>
                  <a:rPr lang="en-US" altLang="zh-CN" sz="2600" dirty="0">
                    <a:solidFill>
                      <a:schemeClr val="tx1"/>
                    </a:solidFill>
                    <a:latin typeface="+mn-ea"/>
                  </a:rPr>
                  <a:t>T.INV</a:t>
                </a:r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</a:rPr>
                  <a:t>可以计算出</a:t>
                </a:r>
                <a:r>
                  <a:rPr lang="en-US" altLang="zh-CN" sz="2600" dirty="0">
                    <a:solidFill>
                      <a:schemeClr val="tx1"/>
                    </a:solidFill>
                    <a:latin typeface="+mn-ea"/>
                  </a:rPr>
                  <a:t>t</a:t>
                </a:r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</a:rPr>
                  <a:t>分布的左尾区间点，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600">
                        <a:solidFill>
                          <a:schemeClr val="tx1"/>
                        </a:solidFill>
                        <a:latin typeface="Cambria Math"/>
                      </a:rPr>
                      <m:t>T</m:t>
                    </m:r>
                    <m:r>
                      <a:rPr lang="en-US" altLang="zh-CN" sz="2600">
                        <a:solidFill>
                          <a:schemeClr val="tx1"/>
                        </a:solidFill>
                        <a:latin typeface="Cambria Math"/>
                      </a:rPr>
                      <m:t>.</m:t>
                    </m:r>
                    <m:r>
                      <m:rPr>
                        <m:sty m:val="p"/>
                      </m:rPr>
                      <a:rPr lang="en-US" altLang="zh-CN" sz="2600">
                        <a:solidFill>
                          <a:schemeClr val="tx1"/>
                        </a:solidFill>
                        <a:latin typeface="Cambria Math"/>
                      </a:rPr>
                      <m:t>INV</m:t>
                    </m:r>
                    <m:d>
                      <m:dPr>
                        <m:ctrlPr>
                          <a:rPr lang="zh-CN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zh-CN" sz="2600">
                            <a:solidFill>
                              <a:schemeClr val="tx1"/>
                            </a:solidFill>
                            <a:latin typeface="Cambria Math"/>
                          </a:rPr>
                          <m:t>0.05,15</m:t>
                        </m:r>
                      </m:e>
                    </m:d>
                    <m:r>
                      <a:rPr lang="en-US" altLang="zh-CN" sz="260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en-US" altLang="zh-CN" sz="2600" i="1">
                        <a:solidFill>
                          <a:schemeClr val="tx1"/>
                        </a:solidFill>
                        <a:latin typeface="Cambria Math"/>
                      </a:rPr>
                      <m:t>−1.75</m:t>
                    </m:r>
                  </m:oMath>
                </a14:m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</a:rPr>
                  <a:t>，</a:t>
                </a:r>
                <a:r>
                  <a:rPr lang="zh-CN" altLang="zh-CN" sz="2600" b="1" dirty="0">
                    <a:solidFill>
                      <a:srgbClr val="FF0000"/>
                    </a:solidFill>
                    <a:latin typeface="+mn-ea"/>
                  </a:rPr>
                  <a:t>因为</a:t>
                </a:r>
                <a:r>
                  <a:rPr lang="en-US" altLang="zh-CN" sz="2600" b="1" dirty="0">
                    <a:solidFill>
                      <a:srgbClr val="FF0000"/>
                    </a:solidFill>
                    <a:latin typeface="+mn-ea"/>
                  </a:rPr>
                  <a:t>t</a:t>
                </a:r>
                <a:r>
                  <a:rPr lang="zh-CN" altLang="zh-CN" sz="2600" b="1" dirty="0">
                    <a:solidFill>
                      <a:srgbClr val="FF0000"/>
                    </a:solidFill>
                    <a:latin typeface="+mn-ea"/>
                  </a:rPr>
                  <a:t>分布的右尾值与左尾值相等</a:t>
                </a:r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</a:rPr>
                  <a:t>，只是符号相反，所以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600">
                            <a:solidFill>
                              <a:schemeClr val="tx1"/>
                            </a:solidFill>
                            <a:latin typeface="Cambria Math"/>
                          </a:rPr>
                          <m:t>t</m:t>
                        </m:r>
                      </m:e>
                      <m:sub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0.05</m:t>
                        </m:r>
                      </m:sub>
                    </m:sSub>
                    <m:d>
                      <m:dPr>
                        <m:ctrlPr>
                          <a:rPr lang="zh-CN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15</m:t>
                        </m:r>
                      </m:e>
                    </m:d>
                    <m:r>
                      <a:rPr lang="en-US" altLang="zh-CN" sz="2600" i="1">
                        <a:solidFill>
                          <a:schemeClr val="tx1"/>
                        </a:solidFill>
                        <a:latin typeface="Cambria Math"/>
                      </a:rPr>
                      <m:t>=1</m:t>
                    </m:r>
                    <m:r>
                      <a:rPr lang="en-US" altLang="zh-CN" sz="2600">
                        <a:solidFill>
                          <a:schemeClr val="tx1"/>
                        </a:solidFill>
                        <a:latin typeface="Cambria Math"/>
                      </a:rPr>
                      <m:t>.75</m:t>
                    </m:r>
                    <m:r>
                      <a:rPr lang="zh-CN" altLang="zh-CN" sz="2600">
                        <a:solidFill>
                          <a:schemeClr val="tx1"/>
                        </a:solidFill>
                        <a:latin typeface="Cambria Math"/>
                      </a:rPr>
                      <m:t>。又因为</m:t>
                    </m:r>
                    <m:r>
                      <a:rPr lang="zh-CN" altLang="zh-CN" sz="2600" b="1" smtClean="0">
                        <a:solidFill>
                          <a:srgbClr val="FF0000"/>
                        </a:solidFill>
                        <a:latin typeface="Cambria Math"/>
                      </a:rPr>
                      <m:t>它是右侧假设检测</m:t>
                    </m:r>
                  </m:oMath>
                </a14:m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</a:rPr>
                  <a:t>，</a:t>
                </a:r>
                <a14:m>
                  <m:oMath xmlns:m="http://schemas.openxmlformats.org/officeDocument/2006/math">
                    <m:r>
                      <a:rPr lang="zh-CN" altLang="zh-CN" sz="2600" smtClean="0">
                        <a:solidFill>
                          <a:schemeClr val="tx1"/>
                        </a:solidFill>
                        <a:latin typeface="Cambria Math"/>
                      </a:rPr>
                      <m:t>而</m:t>
                    </m:r>
                    <m:r>
                      <a:rPr lang="zh-CN" altLang="zh-CN" sz="2600" i="1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r>
                      <a:rPr lang="en-US" altLang="zh-CN" sz="2600" i="1">
                        <a:solidFill>
                          <a:schemeClr val="tx1"/>
                        </a:solidFill>
                        <a:latin typeface="Cambria Math"/>
                      </a:rPr>
                      <m:t>𝑡</m:t>
                    </m:r>
                    <m:r>
                      <a:rPr lang="en-US" altLang="zh-CN" sz="2600">
                        <a:solidFill>
                          <a:schemeClr val="tx1"/>
                        </a:solidFill>
                        <a:latin typeface="Cambria Math"/>
                      </a:rPr>
                      <m:t>&gt;</m:t>
                    </m:r>
                    <m:sSub>
                      <m:sSubPr>
                        <m:ctrlPr>
                          <a:rPr lang="zh-CN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0</m:t>
                        </m:r>
                        <m:r>
                          <a:rPr lang="zh-CN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。</m:t>
                        </m:r>
                        <m:r>
                          <a:rPr lang="en-US" altLang="zh-CN" sz="2600">
                            <a:solidFill>
                              <a:schemeClr val="tx1"/>
                            </a:solidFill>
                            <a:latin typeface="Cambria Math"/>
                          </a:rPr>
                          <m:t>05</m:t>
                        </m:r>
                      </m:sub>
                    </m:sSub>
                    <m:r>
                      <a:rPr lang="zh-CN" altLang="zh-CN" sz="2600">
                        <a:solidFill>
                          <a:schemeClr val="tx1"/>
                        </a:solidFill>
                        <a:latin typeface="Cambria Math"/>
                      </a:rPr>
                      <m:t>（</m:t>
                    </m:r>
                    <m:r>
                      <a:rPr lang="en-US" altLang="zh-CN" sz="2600">
                        <a:solidFill>
                          <a:schemeClr val="tx1"/>
                        </a:solidFill>
                        <a:latin typeface="Cambria Math"/>
                      </a:rPr>
                      <m:t>15</m:t>
                    </m:r>
                    <m:r>
                      <a:rPr lang="zh-CN" altLang="zh-CN" sz="2600">
                        <a:solidFill>
                          <a:schemeClr val="tx1"/>
                        </a:solidFill>
                        <a:latin typeface="Cambria Math"/>
                      </a:rPr>
                      <m:t>）</m:t>
                    </m:r>
                  </m:oMath>
                </a14:m>
                <a:r>
                  <a:rPr lang="en-US" altLang="zh-CN" sz="2600" dirty="0">
                    <a:solidFill>
                      <a:schemeClr val="tx1"/>
                    </a:solidFill>
                    <a:latin typeface="+mn-ea"/>
                  </a:rPr>
                  <a:t>,</a:t>
                </a:r>
                <a:r>
                  <a:rPr lang="zh-CN" altLang="zh-CN" sz="2600" b="1" dirty="0">
                    <a:solidFill>
                      <a:srgbClr val="FF0000"/>
                    </a:solidFill>
                    <a:latin typeface="+mn-ea"/>
                  </a:rPr>
                  <a:t>则拒绝</a:t>
                </a:r>
                <a:r>
                  <a:rPr lang="en-US" altLang="zh-CN" sz="2600" b="1" dirty="0">
                    <a:solidFill>
                      <a:srgbClr val="FF0000"/>
                    </a:solidFill>
                    <a:latin typeface="+mn-ea"/>
                  </a:rPr>
                  <a:t>H0</a:t>
                </a:r>
                <a:r>
                  <a:rPr lang="zh-CN" altLang="zh-CN" sz="2600" b="1" dirty="0">
                    <a:solidFill>
                      <a:srgbClr val="FF0000"/>
                    </a:solidFill>
                    <a:latin typeface="+mn-ea"/>
                  </a:rPr>
                  <a:t>假设，接受</a:t>
                </a:r>
                <a:r>
                  <a:rPr lang="en-US" altLang="zh-CN" sz="2600" b="1" dirty="0">
                    <a:solidFill>
                      <a:srgbClr val="FF0000"/>
                    </a:solidFill>
                    <a:latin typeface="+mn-ea"/>
                  </a:rPr>
                  <a:t>H1</a:t>
                </a:r>
                <a:r>
                  <a:rPr lang="zh-CN" altLang="zh-CN" sz="2600" b="1" dirty="0">
                    <a:solidFill>
                      <a:srgbClr val="FF0000"/>
                    </a:solidFill>
                    <a:latin typeface="+mn-ea"/>
                  </a:rPr>
                  <a:t>假设</a:t>
                </a:r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</a:rPr>
                  <a:t>。即可以认为甲安眠药延长睡眠时间好于乙安眠药延长睡眠时间。</a:t>
                </a:r>
              </a:p>
              <a:p>
                <a:pPr algn="l">
                  <a:lnSpc>
                    <a:spcPct val="80000"/>
                  </a:lnSpc>
                  <a:buClr>
                    <a:srgbClr val="7030A0"/>
                  </a:buClr>
                </a:pPr>
                <a:endParaRPr lang="zh-CN" altLang="zh-CN" sz="2600" dirty="0" smtClean="0">
                  <a:solidFill>
                    <a:schemeClr val="tx1"/>
                  </a:solidFill>
                  <a:latin typeface="+mn-ea"/>
                </a:endParaRPr>
              </a:p>
            </p:txBody>
          </p:sp>
        </mc:Choice>
        <mc:Fallback xmlns="">
          <p:sp>
            <p:nvSpPr>
              <p:cNvPr id="11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1660093"/>
                <a:ext cx="8352928" cy="4865251"/>
              </a:xfrm>
              <a:prstGeom prst="rect">
                <a:avLst/>
              </a:prstGeom>
              <a:blipFill rotWithShape="1">
                <a:blip r:embed="rId2"/>
                <a:stretch>
                  <a:fillRect l="-1314" t="-33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3"/>
          <p:cNvSpPr txBox="1">
            <a:spLocks noRot="1" noChangeArrowheads="1"/>
          </p:cNvSpPr>
          <p:nvPr/>
        </p:nvSpPr>
        <p:spPr>
          <a:xfrm>
            <a:off x="719572" y="4098819"/>
            <a:ext cx="7848872" cy="4727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Clr>
                <a:srgbClr val="7030A0"/>
              </a:buClr>
            </a:pPr>
            <a:r>
              <a:rPr lang="zh-CN" altLang="zh-CN" sz="2800" b="1" dirty="0">
                <a:solidFill>
                  <a:schemeClr val="tx1"/>
                </a:solidFill>
              </a:rPr>
              <a:t>异方差两个总体均值之差的检验可通过</a:t>
            </a:r>
            <a:r>
              <a:rPr lang="en-US" altLang="zh-CN" sz="2800" b="1" dirty="0">
                <a:solidFill>
                  <a:schemeClr val="tx1"/>
                </a:solidFill>
              </a:rPr>
              <a:t>EXCEL</a:t>
            </a:r>
            <a:r>
              <a:rPr lang="zh-CN" altLang="zh-CN" sz="2800" b="1" dirty="0" smtClean="0">
                <a:solidFill>
                  <a:schemeClr val="tx1"/>
                </a:solidFill>
              </a:rPr>
              <a:t>实现</a:t>
            </a:r>
            <a:endParaRPr lang="zh-CN" altLang="zh-CN" sz="2600" dirty="0" smtClean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647564" y="5206778"/>
                <a:ext cx="7848872" cy="1318566"/>
              </a:xfrm>
              <a:prstGeom prst="rect">
                <a:avLst/>
              </a:prstGeom>
              <a:ln w="25400">
                <a:solidFill>
                  <a:srgbClr val="FF0000"/>
                </a:solidFill>
                <a:prstDash val="sysDash"/>
              </a:ln>
            </p:spPr>
            <p:txBody>
              <a:bodyPr wrap="square">
                <a:spAutoFit/>
              </a:bodyPr>
              <a:lstStyle/>
              <a:p>
                <a:pPr fontAlgn="base"/>
                <a:r>
                  <a:rPr lang="zh-CN" altLang="zh-CN" sz="2600" dirty="0">
                    <a:latin typeface="+mn-ea"/>
                  </a:rPr>
                  <a:t>用 </a:t>
                </a:r>
                <a:r>
                  <a:rPr lang="en-US" altLang="zh-CN" sz="2600" dirty="0">
                    <a:latin typeface="+mn-ea"/>
                  </a:rPr>
                  <a:t>2013</a:t>
                </a:r>
                <a:r>
                  <a:rPr lang="zh-CN" altLang="zh-CN" sz="2600" dirty="0">
                    <a:latin typeface="+mn-ea"/>
                  </a:rPr>
                  <a:t>版</a:t>
                </a:r>
                <a:r>
                  <a:rPr lang="en-US" altLang="zh-CN" sz="2600" dirty="0">
                    <a:latin typeface="+mn-ea"/>
                  </a:rPr>
                  <a:t>Excel </a:t>
                </a:r>
                <a:r>
                  <a:rPr lang="zh-CN" altLang="zh-CN" sz="2600" dirty="0">
                    <a:latin typeface="+mn-ea"/>
                  </a:rPr>
                  <a:t>的【数据】→“数据分析”→</a:t>
                </a:r>
                <a:r>
                  <a:rPr lang="en-US" altLang="zh-CN" sz="2600" dirty="0">
                    <a:latin typeface="+mn-ea"/>
                  </a:rPr>
                  <a:t>“ t </a:t>
                </a:r>
                <a:r>
                  <a:rPr lang="zh-CN" altLang="zh-CN" sz="2600" dirty="0">
                    <a:latin typeface="+mn-ea"/>
                  </a:rPr>
                  <a:t>检验：双样本异方差假设”检验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sz="2600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altLang="zh-CN" sz="2600" i="1">
                            <a:latin typeface="Cambria Math"/>
                          </a:rPr>
                          <m:t>𝜎</m:t>
                        </m:r>
                      </m:e>
                      <m:sub>
                        <m:r>
                          <a:rPr lang="en-US" altLang="zh-CN" sz="2600" i="1">
                            <a:latin typeface="Cambria Math"/>
                          </a:rPr>
                          <m:t>1</m:t>
                        </m:r>
                      </m:sub>
                      <m:sup>
                        <m:r>
                          <a:rPr lang="en-US" altLang="zh-CN" sz="2600" i="1">
                            <a:latin typeface="Cambria Math"/>
                          </a:rPr>
                          <m:t>2</m:t>
                        </m:r>
                      </m:sup>
                    </m:sSubSup>
                    <m:r>
                      <a:rPr lang="en-US" altLang="zh-CN" sz="2600" i="1">
                        <a:latin typeface="Cambria Math"/>
                      </a:rPr>
                      <m:t>≠</m:t>
                    </m:r>
                    <m:sSubSup>
                      <m:sSubSupPr>
                        <m:ctrlPr>
                          <a:rPr lang="zh-CN" altLang="zh-CN" sz="2600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altLang="zh-CN" sz="2600" i="1">
                            <a:latin typeface="Cambria Math"/>
                          </a:rPr>
                          <m:t>𝜎</m:t>
                        </m:r>
                      </m:e>
                      <m:sub>
                        <m:r>
                          <a:rPr lang="en-US" altLang="zh-CN" sz="2600" i="1">
                            <a:latin typeface="Cambria Math"/>
                          </a:rPr>
                          <m:t>2</m:t>
                        </m:r>
                      </m:sub>
                      <m:sup>
                        <m:r>
                          <a:rPr lang="en-US" altLang="zh-CN" sz="2600" i="1">
                            <a:latin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zh-CN" altLang="zh-CN" sz="2600" dirty="0">
                    <a:latin typeface="+mn-ea"/>
                  </a:rPr>
                  <a:t>且都未知时两个正态总体的均值。</a:t>
                </a:r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564" y="5206778"/>
                <a:ext cx="7848872" cy="1318566"/>
              </a:xfrm>
              <a:prstGeom prst="rect">
                <a:avLst/>
              </a:prstGeom>
              <a:blipFill rotWithShape="1">
                <a:blip r:embed="rId3"/>
                <a:stretch>
                  <a:fillRect l="-1161" t="-3182" b="-9545"/>
                </a:stretch>
              </a:blipFill>
              <a:ln w="25400">
                <a:solidFill>
                  <a:srgbClr val="FF0000"/>
                </a:solidFill>
                <a:prstDash val="sysDash"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下箭头 5"/>
          <p:cNvSpPr/>
          <p:nvPr/>
        </p:nvSpPr>
        <p:spPr>
          <a:xfrm>
            <a:off x="4283968" y="4436382"/>
            <a:ext cx="288032" cy="749984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3333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 animBg="1"/>
      <p:bldP spid="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§7.1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两总体均值之差的推断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1" name="Rectangle 3"/>
          <p:cNvSpPr txBox="1">
            <a:spLocks noRot="1" noChangeArrowheads="1"/>
          </p:cNvSpPr>
          <p:nvPr/>
        </p:nvSpPr>
        <p:spPr>
          <a:xfrm>
            <a:off x="593558" y="2546265"/>
            <a:ext cx="7956884" cy="19442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2800" dirty="0" smtClean="0">
                <a:solidFill>
                  <a:schemeClr val="tx1"/>
                </a:solidFill>
                <a:latin typeface="+mn-ea"/>
              </a:rPr>
              <a:t>          </a:t>
            </a:r>
            <a:r>
              <a:rPr lang="zh-CN" altLang="zh-CN" sz="2800" dirty="0" smtClean="0">
                <a:solidFill>
                  <a:schemeClr val="tx1"/>
                </a:solidFill>
                <a:latin typeface="+mn-ea"/>
              </a:rPr>
              <a:t>如果</a:t>
            </a:r>
            <a:r>
              <a:rPr lang="zh-CN" altLang="zh-CN" sz="2800" dirty="0">
                <a:solidFill>
                  <a:schemeClr val="tx1"/>
                </a:solidFill>
                <a:latin typeface="+mn-ea"/>
              </a:rPr>
              <a:t>两个样本是</a:t>
            </a:r>
            <a:r>
              <a:rPr lang="zh-CN" altLang="zh-CN" sz="2800" b="1" dirty="0">
                <a:solidFill>
                  <a:srgbClr val="FFFF00"/>
                </a:solidFill>
                <a:latin typeface="+mn-ea"/>
              </a:rPr>
              <a:t>非独立的</a:t>
            </a:r>
            <a:r>
              <a:rPr lang="zh-CN" altLang="zh-CN" sz="2800" dirty="0">
                <a:solidFill>
                  <a:schemeClr val="tx1"/>
                </a:solidFill>
                <a:latin typeface="+mn-ea"/>
              </a:rPr>
              <a:t>匹配样本（</a:t>
            </a:r>
            <a:r>
              <a:rPr lang="en-US" altLang="zh-CN" sz="2800" dirty="0">
                <a:solidFill>
                  <a:schemeClr val="tx1"/>
                </a:solidFill>
                <a:latin typeface="+mn-ea"/>
              </a:rPr>
              <a:t>paired-sample)</a:t>
            </a:r>
            <a:r>
              <a:rPr lang="zh-CN" altLang="zh-CN" sz="2800" dirty="0">
                <a:solidFill>
                  <a:schemeClr val="tx1"/>
                </a:solidFill>
                <a:latin typeface="+mn-ea"/>
              </a:rPr>
              <a:t>，即两个样本中的数据是一一对应的，这时对两个总体的均值的比较，</a:t>
            </a:r>
            <a:r>
              <a:rPr lang="zh-CN" altLang="zh-CN" sz="2800" dirty="0">
                <a:solidFill>
                  <a:srgbClr val="FF0000"/>
                </a:solidFill>
                <a:latin typeface="+mn-ea"/>
              </a:rPr>
              <a:t>就是对两个样本对应数据之差的检验。</a:t>
            </a:r>
            <a:endParaRPr lang="zh-CN" altLang="en-US" sz="2800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5" name="副标题 2"/>
          <p:cNvSpPr>
            <a:spLocks noGrp="1"/>
          </p:cNvSpPr>
          <p:nvPr>
            <p:ph type="subTitle" idx="1"/>
          </p:nvPr>
        </p:nvSpPr>
        <p:spPr>
          <a:xfrm>
            <a:off x="287524" y="1424579"/>
            <a:ext cx="8568952" cy="1122355"/>
          </a:xfrm>
        </p:spPr>
        <p:txBody>
          <a:bodyPr>
            <a:normAutofit lnSpcReduction="10000"/>
          </a:bodyPr>
          <a:lstStyle/>
          <a:p>
            <a:pPr marL="571500" indent="-571500">
              <a:buClr>
                <a:srgbClr val="FF0000"/>
              </a:buClr>
              <a:buFont typeface="Wingdings" pitchFamily="2" charset="2"/>
              <a:buChar char="p"/>
            </a:pPr>
            <a:r>
              <a:rPr lang="en-US" altLang="zh-CN" sz="3600" dirty="0" smtClean="0">
                <a:solidFill>
                  <a:srgbClr val="FF0000"/>
                </a:solidFill>
              </a:rPr>
              <a:t>7.1.5</a:t>
            </a:r>
            <a:r>
              <a:rPr lang="zh-CN" altLang="zh-CN" sz="3400" dirty="0" smtClean="0">
                <a:solidFill>
                  <a:schemeClr val="tx1"/>
                </a:solidFill>
                <a:latin typeface="+mn-ea"/>
              </a:rPr>
              <a:t>两</a:t>
            </a:r>
            <a:r>
              <a:rPr lang="zh-CN" altLang="zh-CN" sz="3400" dirty="0">
                <a:solidFill>
                  <a:schemeClr val="tx1"/>
                </a:solidFill>
                <a:latin typeface="+mn-ea"/>
              </a:rPr>
              <a:t>总体均值之差</a:t>
            </a:r>
            <a:r>
              <a:rPr lang="zh-CN" altLang="zh-CN" sz="3400" dirty="0" smtClean="0">
                <a:solidFill>
                  <a:schemeClr val="tx1"/>
                </a:solidFill>
                <a:latin typeface="+mn-ea"/>
              </a:rPr>
              <a:t>的</a:t>
            </a:r>
            <a:r>
              <a:rPr lang="zh-CN" altLang="en-US" sz="3400" dirty="0" smtClean="0">
                <a:solidFill>
                  <a:schemeClr val="tx1"/>
                </a:solidFill>
                <a:latin typeface="+mn-ea"/>
              </a:rPr>
              <a:t>推断</a:t>
            </a:r>
            <a:r>
              <a:rPr lang="zh-CN" altLang="zh-CN" sz="3400" dirty="0" smtClean="0">
                <a:solidFill>
                  <a:schemeClr val="tx1"/>
                </a:solidFill>
                <a:latin typeface="+mn-ea"/>
              </a:rPr>
              <a:t>——</a:t>
            </a:r>
            <a:r>
              <a:rPr lang="zh-CN" altLang="en-US" sz="3400" dirty="0" smtClean="0">
                <a:solidFill>
                  <a:schemeClr val="tx1"/>
                </a:solidFill>
                <a:latin typeface="+mn-ea"/>
              </a:rPr>
              <a:t>（匹配样本</a:t>
            </a:r>
            <a:r>
              <a:rPr lang="en-US" altLang="zh-CN" sz="3400" dirty="0" smtClean="0">
                <a:solidFill>
                  <a:schemeClr val="tx1"/>
                </a:solidFill>
                <a:latin typeface="+mn-ea"/>
              </a:rPr>
              <a:t>t</a:t>
            </a:r>
            <a:r>
              <a:rPr lang="zh-CN" altLang="en-US" sz="3400" dirty="0" smtClean="0">
                <a:solidFill>
                  <a:schemeClr val="tx1"/>
                </a:solidFill>
                <a:latin typeface="+mn-ea"/>
              </a:rPr>
              <a:t>检验）</a:t>
            </a:r>
            <a:endParaRPr lang="zh-CN" altLang="zh-CN" sz="3400" dirty="0">
              <a:solidFill>
                <a:schemeClr val="tx1"/>
              </a:solidFill>
              <a:latin typeface="+mn-ea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3"/>
              <p:cNvSpPr txBox="1">
                <a:spLocks noRot="1" noChangeArrowheads="1"/>
              </p:cNvSpPr>
              <p:nvPr/>
            </p:nvSpPr>
            <p:spPr>
              <a:xfrm>
                <a:off x="467544" y="4365104"/>
                <a:ext cx="7956884" cy="97210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2000" kern="1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2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1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16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spcBef>
                    <a:spcPts val="384"/>
                  </a:spcBef>
                  <a:buClr>
                    <a:schemeClr val="accent1"/>
                  </a:buClr>
                  <a:buFont typeface="Symbol" pitchFamily="18" charset="2"/>
                  <a:buNone/>
                  <a:defRPr sz="1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spcBef>
                    <a:spcPts val="384"/>
                  </a:spcBef>
                  <a:buClr>
                    <a:schemeClr val="accent1"/>
                  </a:buClr>
                  <a:buFont typeface="Symbol" pitchFamily="18" charset="2"/>
                  <a:buNone/>
                  <a:defRPr sz="1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spcBef>
                    <a:spcPts val="384"/>
                  </a:spcBef>
                  <a:buClr>
                    <a:schemeClr val="accent1"/>
                  </a:buClr>
                  <a:buFont typeface="Symbol" pitchFamily="18" charset="2"/>
                  <a:buNone/>
                  <a:defRPr sz="1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spcBef>
                    <a:spcPts val="384"/>
                  </a:spcBef>
                  <a:buClr>
                    <a:schemeClr val="accent1"/>
                  </a:buClr>
                  <a:buFont typeface="Symbol" pitchFamily="18" charset="2"/>
                  <a:buNone/>
                  <a:defRPr sz="1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en-US" altLang="zh-CN" sz="2800" dirty="0" smtClean="0">
                    <a:solidFill>
                      <a:schemeClr val="tx1"/>
                    </a:solidFill>
                    <a:latin typeface="+mn-ea"/>
                  </a:rPr>
                  <a:t>          </a:t>
                </a:r>
                <a:r>
                  <a:rPr lang="zh-CN" altLang="en-US" sz="2600" dirty="0" smtClean="0">
                    <a:solidFill>
                      <a:schemeClr val="tx1"/>
                    </a:solidFill>
                    <a:latin typeface="+mn-ea"/>
                  </a:rPr>
                  <a:t>令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600">
                        <a:solidFill>
                          <a:schemeClr val="tx1"/>
                        </a:solidFill>
                        <a:latin typeface="Cambria Math"/>
                      </a:rPr>
                      <m:t>d</m:t>
                    </m:r>
                    <m:r>
                      <a:rPr lang="zh-CN" altLang="zh-CN" sz="2600">
                        <a:solidFill>
                          <a:schemeClr val="tx1"/>
                        </a:solidFill>
                        <a:latin typeface="Cambria Math"/>
                      </a:rPr>
                      <m:t>为两样本对应数据之差</m:t>
                    </m:r>
                    <m:r>
                      <a:rPr lang="zh-CN" altLang="en-US" sz="2600" b="0" i="1" smtClean="0">
                        <a:solidFill>
                          <a:schemeClr val="tx1"/>
                        </a:solidFill>
                        <a:latin typeface="Cambria Math"/>
                      </a:rPr>
                      <m:t>，</m:t>
                    </m:r>
                    <m:sSub>
                      <m:sSubPr>
                        <m:ctrlPr>
                          <a:rPr lang="zh-CN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6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d</m:t>
                        </m:r>
                      </m:sub>
                    </m:sSub>
                  </m:oMath>
                </a14:m>
                <a:r>
                  <a:rPr lang="zh-CN" altLang="en-US" sz="2600" dirty="0" smtClean="0">
                    <a:solidFill>
                      <a:schemeClr val="tx1"/>
                    </a:solidFill>
                    <a:latin typeface="+mn-ea"/>
                  </a:rPr>
                  <a:t>表示两样本总体之差的平均值，那么零假设与备择假设为：</a:t>
                </a:r>
                <a:endParaRPr lang="zh-CN" altLang="en-US" sz="2600" dirty="0">
                  <a:solidFill>
                    <a:schemeClr val="tx1"/>
                  </a:solidFill>
                  <a:latin typeface="+mn-ea"/>
                </a:endParaRPr>
              </a:p>
              <a:p>
                <a:pPr algn="l"/>
                <a:endParaRPr lang="zh-CN" altLang="en-US" sz="2800" dirty="0">
                  <a:solidFill>
                    <a:srgbClr val="FF0000"/>
                  </a:solidFill>
                  <a:latin typeface="+mn-ea"/>
                </a:endParaRPr>
              </a:p>
            </p:txBody>
          </p:sp>
        </mc:Choice>
        <mc:Fallback xmlns="">
          <p:sp>
            <p:nvSpPr>
              <p:cNvPr id="6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4365104"/>
                <a:ext cx="7956884" cy="972108"/>
              </a:xfrm>
              <a:prstGeom prst="rect">
                <a:avLst/>
              </a:prstGeom>
              <a:blipFill rotWithShape="1">
                <a:blip r:embed="rId2"/>
                <a:stretch>
                  <a:fillRect l="-1379" t="-3125" r="-230" b="-937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2168714" y="5733256"/>
                <a:ext cx="4806572" cy="52854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zh-CN" sz="2600" i="1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altLang="zh-CN" sz="2600">
                              <a:latin typeface="Cambria Math"/>
                            </a:rPr>
                            <m:t>H</m:t>
                          </m:r>
                        </m:e>
                        <m:sub>
                          <m:r>
                            <a:rPr lang="en-US" altLang="zh-CN" sz="2600" i="1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zh-CN" altLang="zh-CN" sz="2600">
                          <a:latin typeface="Cambria Math"/>
                        </a:rPr>
                        <m:t>：</m:t>
                      </m:r>
                      <m:sSub>
                        <m:sSubPr>
                          <m:ctrlPr>
                            <a:rPr lang="zh-CN" altLang="zh-CN" sz="2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CN" sz="2600" i="1">
                              <a:latin typeface="Cambria Math"/>
                            </a:rPr>
                            <m:t>𝜇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zh-CN" sz="2600">
                              <a:latin typeface="Cambria Math"/>
                            </a:rPr>
                            <m:t>d</m:t>
                          </m:r>
                        </m:sub>
                      </m:sSub>
                      <m:r>
                        <a:rPr lang="en-US" altLang="zh-CN" sz="2600" i="1">
                          <a:latin typeface="Cambria Math"/>
                        </a:rPr>
                        <m:t>=0                   </m:t>
                      </m:r>
                      <m:sSub>
                        <m:sSubPr>
                          <m:ctrlPr>
                            <a:rPr lang="zh-CN" altLang="zh-CN" sz="2600" i="1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altLang="zh-CN" sz="2600">
                              <a:latin typeface="Cambria Math"/>
                            </a:rPr>
                            <m:t>H</m:t>
                          </m:r>
                        </m:e>
                        <m:sub>
                          <m:r>
                            <a:rPr lang="en-US" altLang="zh-CN" sz="260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altLang="zh-CN" sz="2600" i="1">
                          <a:latin typeface="Cambria Math"/>
                        </a:rPr>
                        <m:t>:</m:t>
                      </m:r>
                      <m:sSub>
                        <m:sSubPr>
                          <m:ctrlPr>
                            <a:rPr lang="zh-CN" altLang="zh-CN" sz="2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CN" sz="2600" i="1">
                              <a:latin typeface="Cambria Math"/>
                            </a:rPr>
                            <m:t>𝜇</m:t>
                          </m:r>
                        </m:e>
                        <m:sub>
                          <m:r>
                            <a:rPr lang="en-US" altLang="zh-CN" sz="2600" i="1">
                              <a:latin typeface="Cambria Math"/>
                            </a:rPr>
                            <m:t>𝑑</m:t>
                          </m:r>
                        </m:sub>
                      </m:sSub>
                      <m:r>
                        <a:rPr lang="en-US" altLang="zh-CN" sz="2600">
                          <a:latin typeface="Cambria Math"/>
                        </a:rPr>
                        <m:t>≠0</m:t>
                      </m:r>
                    </m:oMath>
                  </m:oMathPara>
                </a14:m>
                <a:endParaRPr lang="zh-CN" altLang="zh-CN" sz="2600" dirty="0">
                  <a:latin typeface="+mn-ea"/>
                </a:endParaRPr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68714" y="5733256"/>
                <a:ext cx="4806572" cy="52854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73333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6" grpId="0"/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§7.1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两总体均值之差的推断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1" name="Rectangle 3"/>
          <p:cNvSpPr txBox="1">
            <a:spLocks noRot="1" noChangeArrowheads="1"/>
          </p:cNvSpPr>
          <p:nvPr/>
        </p:nvSpPr>
        <p:spPr>
          <a:xfrm>
            <a:off x="842963" y="2609815"/>
            <a:ext cx="7833493" cy="792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80000"/>
              </a:lnSpc>
              <a:buClr>
                <a:srgbClr val="7030A0"/>
              </a:buClr>
            </a:pPr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   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如果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差值的总体服从正态分布，但方差未知时则构造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t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检验统计量，其计算公式为：</a:t>
            </a:r>
          </a:p>
          <a:p>
            <a:pPr algn="l">
              <a:lnSpc>
                <a:spcPct val="80000"/>
              </a:lnSpc>
              <a:buClr>
                <a:srgbClr val="7030A0"/>
              </a:buClr>
            </a:pPr>
            <a:endParaRPr lang="zh-CN" altLang="zh-CN" sz="2600" dirty="0" smtClean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719572" y="1556792"/>
                <a:ext cx="8100900" cy="9065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zh-CN" sz="2600" b="0" i="1" smtClean="0">
                        <a:latin typeface="Cambria Math"/>
                      </a:rPr>
                      <m:t>      </m:t>
                    </m:r>
                    <m:sSub>
                      <m:sSubPr>
                        <m:ctrlPr>
                          <a:rPr lang="zh-CN" altLang="zh-CN" sz="2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6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600">
                            <a:latin typeface="Cambria Math"/>
                          </a:rPr>
                          <m:t>d</m:t>
                        </m:r>
                      </m:sub>
                    </m:sSub>
                  </m:oMath>
                </a14:m>
                <a:r>
                  <a:rPr lang="zh-CN" altLang="zh-CN" sz="2600" dirty="0" smtClean="0">
                    <a:latin typeface="+mn-ea"/>
                  </a:rPr>
                  <a:t>所</a:t>
                </a:r>
                <a:r>
                  <a:rPr lang="zh-CN" altLang="zh-CN" sz="2600" dirty="0">
                    <a:latin typeface="+mn-ea"/>
                  </a:rPr>
                  <a:t>对应的样本统计量为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zh-CN" altLang="zh-CN" sz="2600" i="1">
                            <a:latin typeface="Cambria Math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altLang="zh-CN" sz="2600">
                            <a:latin typeface="Cambria Math"/>
                          </a:rPr>
                          <m:t>d</m:t>
                        </m:r>
                      </m:e>
                    </m:acc>
                  </m:oMath>
                </a14:m>
                <a:r>
                  <a:rPr lang="en-US" altLang="zh-CN" sz="2600" dirty="0">
                    <a:latin typeface="+mn-ea"/>
                  </a:rPr>
                  <a:t>,</a:t>
                </a:r>
                <a:r>
                  <a:rPr lang="en-US" altLang="zh-CN" sz="2600" dirty="0" smtClean="0">
                    <a:latin typeface="+mn-ea"/>
                  </a:rPr>
                  <a:t>    </a:t>
                </a:r>
                <a:r>
                  <a:rPr lang="zh-CN" altLang="zh-CN" sz="2600" dirty="0" smtClean="0">
                    <a:latin typeface="+mn-ea"/>
                  </a:rPr>
                  <a:t>有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zh-CN" altLang="zh-CN" sz="2600" i="1">
                            <a:latin typeface="Cambria Math"/>
                          </a:rPr>
                        </m:ctrlPr>
                      </m:accPr>
                      <m:e>
                        <m:r>
                          <a:rPr lang="en-US" altLang="zh-CN" sz="2600" i="1">
                            <a:latin typeface="Cambria Math"/>
                          </a:rPr>
                          <m:t>𝑑</m:t>
                        </m:r>
                      </m:e>
                    </m:acc>
                  </m:oMath>
                </a14:m>
                <a:r>
                  <a:rPr lang="en-US" altLang="zh-CN" sz="2600" dirty="0">
                    <a:latin typeface="+mn-ea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600" i="1">
                            <a:latin typeface="Cambria Math"/>
                          </a:rPr>
                        </m:ctrlPr>
                      </m:fPr>
                      <m:num>
                        <m:nary>
                          <m:naryPr>
                            <m:chr m:val="∑"/>
                            <m:limLoc m:val="undOvr"/>
                            <m:subHide m:val="on"/>
                            <m:supHide m:val="on"/>
                            <m:ctrlPr>
                              <a:rPr lang="zh-CN" altLang="zh-CN" sz="2600" i="1">
                                <a:latin typeface="Cambria Math"/>
                              </a:rPr>
                            </m:ctrlPr>
                          </m:naryPr>
                          <m:sub/>
                          <m:sup/>
                          <m:e>
                            <m:sSub>
                              <m:sSubPr>
                                <m:ctrlPr>
                                  <a:rPr lang="zh-CN" altLang="zh-CN" sz="26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600" i="1">
                                    <a:latin typeface="Cambria Math"/>
                                  </a:rPr>
                                  <m:t>𝑑</m:t>
                                </m:r>
                              </m:e>
                              <m:sub>
                                <m:r>
                                  <a:rPr lang="en-US" altLang="zh-CN" sz="2600" i="1">
                                    <a:latin typeface="Cambria Math"/>
                                  </a:rPr>
                                  <m:t>𝑖</m:t>
                                </m:r>
                              </m:sub>
                            </m:sSub>
                          </m:e>
                        </m:nary>
                      </m:num>
                      <m:den>
                        <m:r>
                          <a:rPr lang="en-US" altLang="zh-CN" sz="2600" i="1">
                            <a:latin typeface="Cambria Math"/>
                          </a:rPr>
                          <m:t>𝑛</m:t>
                        </m:r>
                      </m:den>
                    </m:f>
                    <m:sSub>
                      <m:sSubPr>
                        <m:ctrlPr>
                          <a:rPr lang="zh-CN" altLang="zh-CN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600" i="1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en-US" altLang="zh-CN" sz="2600" i="1">
                            <a:latin typeface="Cambria Math"/>
                          </a:rPr>
                          <m:t>𝑑</m:t>
                        </m:r>
                      </m:sub>
                    </m:sSub>
                    <m:r>
                      <a:rPr lang="en-US" altLang="zh-CN" sz="2600" i="1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zh-CN" altLang="zh-CN" sz="2600" i="1">
                            <a:latin typeface="Cambria Math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zh-CN" altLang="zh-CN" sz="2600" i="1">
                                <a:latin typeface="Cambria Math"/>
                              </a:rPr>
                            </m:ctrlPr>
                          </m:fPr>
                          <m:num>
                            <m:nary>
                              <m:naryPr>
                                <m:chr m:val="∑"/>
                                <m:limLoc m:val="undOvr"/>
                                <m:subHide m:val="on"/>
                                <m:supHide m:val="on"/>
                                <m:ctrlPr>
                                  <a:rPr lang="zh-CN" altLang="zh-CN" sz="2600" i="1">
                                    <a:latin typeface="Cambria Math"/>
                                  </a:rPr>
                                </m:ctrlPr>
                              </m:naryPr>
                              <m:sub/>
                              <m:sup/>
                              <m:e>
                                <m:sSup>
                                  <m:sSupPr>
                                    <m:ctrlPr>
                                      <a:rPr lang="zh-CN" altLang="zh-CN" sz="2600" i="1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z="2600" i="1">
                                        <a:latin typeface="Cambria Math"/>
                                      </a:rPr>
                                      <m:t>(</m:t>
                                    </m:r>
                                    <m:sSub>
                                      <m:sSubPr>
                                        <m:ctrlPr>
                                          <a:rPr lang="zh-CN" altLang="zh-CN" sz="2600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zh-CN" sz="2600" i="1">
                                            <a:latin typeface="Cambria Math"/>
                                          </a:rPr>
                                          <m:t>𝑑</m:t>
                                        </m:r>
                                      </m:e>
                                      <m:sub>
                                        <m:r>
                                          <a:rPr lang="en-US" altLang="zh-CN" sz="2600" i="1">
                                            <a:latin typeface="Cambria Math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r>
                                      <a:rPr lang="en-US" altLang="zh-CN" sz="2600" i="1">
                                        <a:latin typeface="Cambria Math"/>
                                      </a:rPr>
                                      <m:t>−</m:t>
                                    </m:r>
                                    <m:acc>
                                      <m:accPr>
                                        <m:chr m:val="̅"/>
                                        <m:ctrlPr>
                                          <a:rPr lang="zh-CN" altLang="zh-CN" sz="2600" i="1">
                                            <a:latin typeface="Cambria Math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altLang="zh-CN" sz="2600" i="1">
                                            <a:latin typeface="Cambria Math"/>
                                          </a:rPr>
                                          <m:t>𝑑</m:t>
                                        </m:r>
                                      </m:e>
                                    </m:acc>
                                    <m:r>
                                      <a:rPr lang="en-US" altLang="zh-CN" sz="2600" i="1">
                                        <a:latin typeface="Cambria Math"/>
                                      </a:rPr>
                                      <m:t>)</m:t>
                                    </m:r>
                                  </m:e>
                                  <m:sup>
                                    <m:r>
                                      <a:rPr lang="en-US" altLang="zh-CN" sz="2600" i="1"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nary>
                          </m:num>
                          <m:den>
                            <m:r>
                              <a:rPr lang="en-US" altLang="zh-CN" sz="2600" i="1">
                                <a:latin typeface="Cambria Math"/>
                              </a:rPr>
                              <m:t>𝑛</m:t>
                            </m:r>
                            <m:r>
                              <a:rPr lang="en-US" altLang="zh-CN" sz="2600" i="1">
                                <a:latin typeface="Cambria Math"/>
                              </a:rPr>
                              <m:t>−1</m:t>
                            </m:r>
                          </m:den>
                        </m:f>
                      </m:e>
                    </m:rad>
                  </m:oMath>
                </a14:m>
                <a:endParaRPr lang="zh-CN" altLang="zh-CN" sz="2600" dirty="0">
                  <a:latin typeface="+mn-ea"/>
                </a:endParaRPr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572" y="1556792"/>
                <a:ext cx="8100900" cy="906530"/>
              </a:xfrm>
              <a:prstGeom prst="rect">
                <a:avLst/>
              </a:prstGeom>
              <a:blipFill rotWithShape="1">
                <a:blip r:embed="rId2"/>
                <a:stretch>
                  <a:fillRect b="-469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矩形 8"/>
              <p:cNvSpPr/>
              <p:nvPr/>
            </p:nvSpPr>
            <p:spPr>
              <a:xfrm>
                <a:off x="2411760" y="3493492"/>
                <a:ext cx="4464496" cy="132401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800" b="0" i="1">
                          <a:latin typeface="Cambria Math"/>
                        </a:rPr>
                        <m:t>𝑡</m:t>
                      </m:r>
                      <m:r>
                        <a:rPr lang="en-US" altLang="zh-CN" sz="2800" b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zh-CN" altLang="zh-CN" sz="2800" i="1">
                              <a:latin typeface="Cambria Math"/>
                            </a:rPr>
                          </m:ctrlPr>
                        </m:fPr>
                        <m:num>
                          <m:acc>
                            <m:accPr>
                              <m:chr m:val="̅"/>
                              <m:ctrlPr>
                                <a:rPr lang="zh-CN" altLang="zh-CN" sz="2800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altLang="zh-CN" sz="2800" b="0" i="1">
                                  <a:latin typeface="Cambria Math"/>
                                </a:rPr>
                                <m:t>𝑑</m:t>
                              </m:r>
                            </m:e>
                          </m:acc>
                          <m:r>
                            <a:rPr lang="en-US" altLang="zh-CN" sz="2800" b="0" i="1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zh-CN" altLang="zh-CN" sz="2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zh-CN" sz="2800" b="0" i="1">
                                  <a:latin typeface="Cambria Math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altLang="zh-CN" sz="2800" b="0" i="1">
                                  <a:latin typeface="Cambria Math"/>
                                </a:rPr>
                                <m:t>𝑑</m:t>
                              </m:r>
                            </m:sub>
                          </m:sSub>
                        </m:num>
                        <m:den>
                          <m:f>
                            <m:fPr>
                              <m:type m:val="skw"/>
                              <m:ctrlPr>
                                <a:rPr lang="zh-CN" altLang="zh-CN" sz="2800" i="1">
                                  <a:latin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zh-CN" altLang="zh-CN" sz="2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0" i="1">
                                      <a:latin typeface="Cambria Math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en-US" altLang="zh-CN" sz="2800" b="0" i="1">
                                      <a:latin typeface="Cambria Math"/>
                                    </a:rPr>
                                    <m:t>𝑑</m:t>
                                  </m:r>
                                </m:sub>
                              </m:sSub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lang="zh-CN" altLang="zh-CN" sz="2800" i="1">
                                      <a:latin typeface="Cambria Math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altLang="zh-CN" sz="2800" b="0" i="1">
                                      <a:latin typeface="Cambria Math"/>
                                    </a:rPr>
                                    <m:t>𝑛</m:t>
                                  </m:r>
                                </m:e>
                              </m:rad>
                            </m:den>
                          </m:f>
                        </m:den>
                      </m:f>
                      <m:r>
                        <a:rPr lang="en-US" altLang="zh-CN" sz="2800" b="0">
                          <a:latin typeface="Cambria Math"/>
                        </a:rPr>
                        <m:t>~</m:t>
                      </m:r>
                      <m:r>
                        <a:rPr lang="en-US" altLang="zh-CN" sz="2800" b="0" i="1">
                          <a:latin typeface="Cambria Math"/>
                        </a:rPr>
                        <m:t>𝑡</m:t>
                      </m:r>
                      <m:r>
                        <a:rPr lang="en-US" altLang="zh-CN" sz="2800" b="0">
                          <a:latin typeface="Cambria Math"/>
                        </a:rPr>
                        <m:t>(</m:t>
                      </m:r>
                      <m:r>
                        <a:rPr lang="en-US" altLang="zh-CN" sz="2800" b="0" i="1">
                          <a:latin typeface="Cambria Math"/>
                        </a:rPr>
                        <m:t>𝑛</m:t>
                      </m:r>
                      <m:r>
                        <a:rPr lang="en-US" altLang="zh-CN" sz="2800" b="0" i="1">
                          <a:latin typeface="Cambria Math"/>
                        </a:rPr>
                        <m:t>−1</m:t>
                      </m:r>
                      <m:r>
                        <a:rPr lang="en-US" altLang="zh-CN" sz="2800" b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zh-CN" altLang="en-US" sz="2800" dirty="0"/>
              </a:p>
            </p:txBody>
          </p:sp>
        </mc:Choice>
        <mc:Fallback xmlns="">
          <p:sp>
            <p:nvSpPr>
              <p:cNvPr id="9" name="矩形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1760" y="3493492"/>
                <a:ext cx="4464496" cy="132401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内容占位符 2"/>
              <p:cNvSpPr txBox="1">
                <a:spLocks/>
              </p:cNvSpPr>
              <p:nvPr/>
            </p:nvSpPr>
            <p:spPr>
              <a:xfrm>
                <a:off x="323528" y="4812640"/>
                <a:ext cx="8640960" cy="168356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2000" kern="1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2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1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16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spcBef>
                    <a:spcPts val="384"/>
                  </a:spcBef>
                  <a:buClr>
                    <a:schemeClr val="accent1"/>
                  </a:buClr>
                  <a:buFont typeface="Symbol" pitchFamily="18" charset="2"/>
                  <a:buNone/>
                  <a:defRPr sz="1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spcBef>
                    <a:spcPts val="384"/>
                  </a:spcBef>
                  <a:buClr>
                    <a:schemeClr val="accent1"/>
                  </a:buClr>
                  <a:buFont typeface="Symbol" pitchFamily="18" charset="2"/>
                  <a:buNone/>
                  <a:defRPr sz="1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spcBef>
                    <a:spcPts val="384"/>
                  </a:spcBef>
                  <a:buClr>
                    <a:schemeClr val="accent1"/>
                  </a:buClr>
                  <a:buFont typeface="Symbol" pitchFamily="18" charset="2"/>
                  <a:buNone/>
                  <a:defRPr sz="1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spcBef>
                    <a:spcPts val="384"/>
                  </a:spcBef>
                  <a:buClr>
                    <a:schemeClr val="accent1"/>
                  </a:buClr>
                  <a:buFont typeface="Symbol" pitchFamily="18" charset="2"/>
                  <a:buNone/>
                  <a:defRPr sz="1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en-US" altLang="zh-CN" sz="2600" dirty="0" smtClean="0">
                    <a:solidFill>
                      <a:schemeClr val="tx1"/>
                    </a:solidFill>
                    <a:latin typeface="+mn-ea"/>
                  </a:rPr>
                  <a:t>         </a:t>
                </a:r>
                <a:r>
                  <a:rPr lang="zh-CN" altLang="zh-CN" sz="2600" dirty="0" smtClean="0">
                    <a:solidFill>
                      <a:srgbClr val="FF0000"/>
                    </a:solidFill>
                    <a:latin typeface="+mn-ea"/>
                  </a:rPr>
                  <a:t>如果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zh-CN" altLang="zh-CN" sz="2600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2600">
                            <a:solidFill>
                              <a:srgbClr val="FF0000"/>
                            </a:solidFill>
                            <a:latin typeface="Cambria Math"/>
                          </a:rPr>
                          <m:t>t</m:t>
                        </m:r>
                      </m:e>
                    </m:d>
                    <m:r>
                      <a:rPr lang="en-US" altLang="zh-CN" sz="2600">
                        <a:solidFill>
                          <a:srgbClr val="FF0000"/>
                        </a:solidFill>
                        <a:latin typeface="Cambria Math"/>
                      </a:rPr>
                      <m:t>&gt;</m:t>
                    </m:r>
                  </m:oMath>
                </a14:m>
                <a:r>
                  <a:rPr lang="en-US" altLang="zh-CN" sz="2600" dirty="0">
                    <a:solidFill>
                      <a:srgbClr val="FF0000"/>
                    </a:solidFill>
                    <a:latin typeface="+mn-ea"/>
                  </a:rPr>
                  <a:t>|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600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6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𝑡</m:t>
                        </m:r>
                      </m:e>
                      <m:sub>
                        <m:f>
                          <m:fPr>
                            <m:ctrlPr>
                              <a:rPr lang="zh-CN" altLang="zh-CN" sz="26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altLang="zh-CN" sz="26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𝑎</m:t>
                            </m:r>
                          </m:num>
                          <m:den>
                            <m:r>
                              <a:rPr lang="en-US" altLang="zh-CN" sz="26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2</m:t>
                            </m:r>
                          </m:den>
                        </m:f>
                      </m:sub>
                    </m:sSub>
                  </m:oMath>
                </a14:m>
                <a:r>
                  <a:rPr lang="en-US" altLang="zh-CN" sz="2600" dirty="0">
                    <a:solidFill>
                      <a:srgbClr val="FF0000"/>
                    </a:solidFill>
                    <a:latin typeface="+mn-ea"/>
                  </a:rPr>
                  <a:t>|,</a:t>
                </a:r>
                <a:r>
                  <a:rPr lang="zh-CN" altLang="zh-CN" sz="2600" dirty="0">
                    <a:solidFill>
                      <a:srgbClr val="FF0000"/>
                    </a:solidFill>
                    <a:latin typeface="+mn-ea"/>
                  </a:rPr>
                  <a:t>则拒绝</a:t>
                </a:r>
                <a:r>
                  <a:rPr lang="en-US" altLang="zh-CN" sz="2600" dirty="0">
                    <a:solidFill>
                      <a:srgbClr val="FF0000"/>
                    </a:solidFill>
                    <a:latin typeface="+mn-ea"/>
                  </a:rPr>
                  <a:t>H0</a:t>
                </a:r>
                <a:r>
                  <a:rPr lang="zh-CN" altLang="zh-CN" sz="2600" dirty="0">
                    <a:solidFill>
                      <a:srgbClr val="FF0000"/>
                    </a:solidFill>
                    <a:latin typeface="+mn-ea"/>
                  </a:rPr>
                  <a:t>双侧检验假设；</a:t>
                </a:r>
                <a:endParaRPr lang="en-US" altLang="zh-CN" sz="2600" dirty="0" smtClean="0">
                  <a:solidFill>
                    <a:srgbClr val="FF0000"/>
                  </a:solidFill>
                  <a:latin typeface="+mn-ea"/>
                </a:endParaRPr>
              </a:p>
              <a:p>
                <a:pPr algn="l"/>
                <a:r>
                  <a:rPr lang="en-US" altLang="zh-CN" sz="2600" dirty="0">
                    <a:solidFill>
                      <a:schemeClr val="tx1"/>
                    </a:solidFill>
                    <a:latin typeface="+mn-ea"/>
                  </a:rPr>
                  <a:t> </a:t>
                </a:r>
                <a:r>
                  <a:rPr lang="en-US" altLang="zh-CN" sz="2600" dirty="0" smtClean="0">
                    <a:solidFill>
                      <a:schemeClr val="tx1"/>
                    </a:solidFill>
                    <a:latin typeface="+mn-ea"/>
                  </a:rPr>
                  <a:t>      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600" smtClean="0">
                        <a:solidFill>
                          <a:srgbClr val="7030A0"/>
                        </a:solidFill>
                        <a:latin typeface="Cambria Math"/>
                      </a:rPr>
                      <m:t>t</m:t>
                    </m:r>
                    <m:r>
                      <a:rPr lang="en-US" altLang="zh-CN" sz="2600" i="1">
                        <a:solidFill>
                          <a:srgbClr val="7030A0"/>
                        </a:solidFill>
                        <a:latin typeface="Cambria Math"/>
                      </a:rPr>
                      <m:t>&lt;</m:t>
                    </m:r>
                    <m:sSub>
                      <m:sSubPr>
                        <m:ctrlPr>
                          <a:rPr lang="zh-CN" altLang="zh-CN" sz="2600" i="1">
                            <a:solidFill>
                              <a:srgbClr val="7030A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600" i="1">
                            <a:solidFill>
                              <a:srgbClr val="7030A0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n-US" altLang="zh-CN" sz="2600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a:rPr lang="en-US" altLang="zh-CN" sz="2600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𝑎</m:t>
                        </m:r>
                      </m:sub>
                    </m:sSub>
                    <m:r>
                      <a:rPr lang="zh-CN" altLang="zh-CN" sz="2600">
                        <a:solidFill>
                          <a:srgbClr val="7030A0"/>
                        </a:solidFill>
                        <a:latin typeface="Cambria Math"/>
                      </a:rPr>
                      <m:t>或</m:t>
                    </m:r>
                    <m:r>
                      <m:rPr>
                        <m:sty m:val="p"/>
                      </m:rPr>
                      <a:rPr lang="en-US" altLang="zh-CN" sz="2600">
                        <a:solidFill>
                          <a:srgbClr val="7030A0"/>
                        </a:solidFill>
                        <a:latin typeface="Cambria Math"/>
                      </a:rPr>
                      <m:t>t</m:t>
                    </m:r>
                    <m:r>
                      <a:rPr lang="en-US" altLang="zh-CN" sz="2600" i="1">
                        <a:solidFill>
                          <a:srgbClr val="7030A0"/>
                        </a:solidFill>
                        <a:latin typeface="Cambria Math"/>
                      </a:rPr>
                      <m:t>&gt;</m:t>
                    </m:r>
                    <m:sSub>
                      <m:sSubPr>
                        <m:ctrlPr>
                          <a:rPr lang="zh-CN" altLang="zh-CN" sz="2600" i="1">
                            <a:solidFill>
                              <a:srgbClr val="7030A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600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600">
                            <a:solidFill>
                              <a:srgbClr val="7030A0"/>
                            </a:solidFill>
                            <a:latin typeface="Cambria Math"/>
                          </a:rPr>
                          <m:t>a</m:t>
                        </m:r>
                      </m:sub>
                    </m:sSub>
                  </m:oMath>
                </a14:m>
                <a:r>
                  <a:rPr lang="en-US" altLang="zh-CN" sz="2600" dirty="0">
                    <a:solidFill>
                      <a:srgbClr val="7030A0"/>
                    </a:solidFill>
                    <a:latin typeface="+mn-ea"/>
                  </a:rPr>
                  <a:t>,</a:t>
                </a:r>
                <a:r>
                  <a:rPr lang="zh-CN" altLang="zh-CN" sz="2600" dirty="0">
                    <a:solidFill>
                      <a:srgbClr val="7030A0"/>
                    </a:solidFill>
                    <a:latin typeface="+mn-ea"/>
                  </a:rPr>
                  <a:t>则拒绝</a:t>
                </a:r>
                <a:r>
                  <a:rPr lang="en-US" altLang="zh-CN" sz="2600" dirty="0">
                    <a:solidFill>
                      <a:srgbClr val="7030A0"/>
                    </a:solidFill>
                    <a:latin typeface="+mn-ea"/>
                  </a:rPr>
                  <a:t>H0</a:t>
                </a:r>
                <a:r>
                  <a:rPr lang="zh-CN" altLang="zh-CN" sz="2600" dirty="0">
                    <a:solidFill>
                      <a:srgbClr val="7030A0"/>
                    </a:solidFill>
                    <a:latin typeface="+mn-ea"/>
                  </a:rPr>
                  <a:t>的左侧检测假设或右侧检测假设</a:t>
                </a:r>
                <a:endParaRPr lang="zh-CN" altLang="en-US" sz="2600" dirty="0">
                  <a:solidFill>
                    <a:srgbClr val="7030A0"/>
                  </a:solidFill>
                  <a:latin typeface="+mn-ea"/>
                </a:endParaRPr>
              </a:p>
            </p:txBody>
          </p:sp>
        </mc:Choice>
        <mc:Fallback xmlns="">
          <p:sp>
            <p:nvSpPr>
              <p:cNvPr id="10" name="内容占位符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4812640"/>
                <a:ext cx="8640960" cy="1683568"/>
              </a:xfrm>
              <a:prstGeom prst="rect">
                <a:avLst/>
              </a:prstGeom>
              <a:blipFill rotWithShape="1">
                <a:blip r:embed="rId4"/>
                <a:stretch>
                  <a:fillRect l="-1199" t="-288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73333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11560" y="2852936"/>
            <a:ext cx="8064896" cy="315642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sz="2800" b="1" dirty="0" smtClean="0">
                <a:solidFill>
                  <a:schemeClr val="tx1"/>
                </a:solidFill>
                <a:latin typeface="+mn-ea"/>
              </a:rPr>
              <a:t>          </a:t>
            </a:r>
            <a:r>
              <a:rPr lang="zh-CN" altLang="zh-CN" sz="2800" b="1" dirty="0" smtClean="0">
                <a:solidFill>
                  <a:schemeClr val="tx1"/>
                </a:solidFill>
                <a:latin typeface="+mn-ea"/>
              </a:rPr>
              <a:t>统计推断</a:t>
            </a:r>
            <a:r>
              <a:rPr lang="zh-CN" altLang="zh-CN" sz="2800" b="1" dirty="0">
                <a:solidFill>
                  <a:schemeClr val="tx1"/>
                </a:solidFill>
                <a:latin typeface="+mn-ea"/>
              </a:rPr>
              <a:t>包括</a:t>
            </a:r>
            <a:r>
              <a:rPr lang="zh-CN" altLang="zh-CN" sz="2800" dirty="0">
                <a:solidFill>
                  <a:schemeClr val="tx1"/>
                </a:solidFill>
                <a:latin typeface="+mn-ea"/>
              </a:rPr>
              <a:t>：</a:t>
            </a:r>
            <a:r>
              <a:rPr lang="zh-CN" altLang="zh-CN" sz="2600" dirty="0">
                <a:solidFill>
                  <a:srgbClr val="FF0000"/>
                </a:solidFill>
                <a:latin typeface="+mn-ea"/>
              </a:rPr>
              <a:t>参数估计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(parameter estimation)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和</a:t>
            </a:r>
            <a:r>
              <a:rPr lang="zh-CN" altLang="zh-CN" sz="2600" dirty="0">
                <a:solidFill>
                  <a:srgbClr val="FF0000"/>
                </a:solidFill>
                <a:latin typeface="+mn-ea"/>
              </a:rPr>
              <a:t>假设检验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(hypothesis testing)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两个组成部分。</a:t>
            </a:r>
            <a:r>
              <a:rPr lang="zh-CN" altLang="zh-CN" sz="2600" dirty="0">
                <a:solidFill>
                  <a:srgbClr val="FF0000"/>
                </a:solidFill>
                <a:latin typeface="+mn-ea"/>
              </a:rPr>
              <a:t>参数估计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讨论的是用样本统计量估计总体参数的方法。</a:t>
            </a:r>
            <a:r>
              <a:rPr lang="zh-CN" altLang="zh-CN" sz="2600" dirty="0">
                <a:solidFill>
                  <a:srgbClr val="FF0000"/>
                </a:solidFill>
                <a:latin typeface="+mn-ea"/>
              </a:rPr>
              <a:t>假设检验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是对未知的或不完全知道的总体参数先提出一些假设（这些假设通常构成完全事件系），然后在某一基本假设的基础上，计算样本的统计量，并分析这一统计量的分布规律。</a:t>
            </a:r>
            <a:endParaRPr lang="zh-CN" altLang="en-US" sz="2600" dirty="0">
              <a:latin typeface="+mn-ea"/>
            </a:endParaRPr>
          </a:p>
        </p:txBody>
      </p:sp>
      <p:sp>
        <p:nvSpPr>
          <p:cNvPr id="3" name="副标题 2"/>
          <p:cNvSpPr txBox="1">
            <a:spLocks/>
          </p:cNvSpPr>
          <p:nvPr/>
        </p:nvSpPr>
        <p:spPr>
          <a:xfrm>
            <a:off x="0" y="1556792"/>
            <a:ext cx="9036496" cy="9361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27063" lvl="2" indent="0">
              <a:buClr>
                <a:srgbClr val="FF0000"/>
              </a:buClr>
              <a:buNone/>
            </a:pPr>
            <a:r>
              <a:rPr lang="en-US" altLang="zh-CN" sz="2600" dirty="0" smtClean="0">
                <a:solidFill>
                  <a:srgbClr val="FF0000"/>
                </a:solidFill>
                <a:latin typeface="+mn-ea"/>
              </a:rPr>
              <a:t>           </a:t>
            </a:r>
            <a:r>
              <a:rPr lang="zh-CN" altLang="zh-CN" sz="2800" dirty="0" smtClean="0">
                <a:solidFill>
                  <a:srgbClr val="FF0000"/>
                </a:solidFill>
                <a:latin typeface="+mn-ea"/>
              </a:rPr>
              <a:t>统计推断</a:t>
            </a:r>
            <a:r>
              <a:rPr lang="zh-CN" altLang="zh-CN" sz="2800" dirty="0">
                <a:solidFill>
                  <a:srgbClr val="FF0000"/>
                </a:solidFill>
                <a:latin typeface="+mn-ea"/>
              </a:rPr>
              <a:t>（</a:t>
            </a:r>
            <a:r>
              <a:rPr lang="en-US" altLang="zh-CN" sz="2800" dirty="0">
                <a:solidFill>
                  <a:srgbClr val="FF0000"/>
                </a:solidFill>
                <a:latin typeface="+mn-ea"/>
              </a:rPr>
              <a:t>statistical inference</a:t>
            </a:r>
            <a:r>
              <a:rPr lang="zh-CN" altLang="zh-CN" sz="2800" dirty="0" smtClean="0">
                <a:solidFill>
                  <a:srgbClr val="FF0000"/>
                </a:solidFill>
                <a:latin typeface="+mn-ea"/>
              </a:rPr>
              <a:t>），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指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根据统计量的分布和概率理论，由</a:t>
            </a:r>
            <a:r>
              <a:rPr lang="zh-CN" altLang="zh-CN" sz="2600" b="1" dirty="0">
                <a:solidFill>
                  <a:srgbClr val="FFFF00"/>
                </a:solidFill>
                <a:latin typeface="+mn-ea"/>
              </a:rPr>
              <a:t>样本统计量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来推断总体的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参数</a:t>
            </a:r>
            <a:r>
              <a:rPr lang="zh-CN" altLang="en-US" sz="2600" dirty="0" smtClean="0">
                <a:solidFill>
                  <a:schemeClr val="tx1"/>
                </a:solidFill>
                <a:latin typeface="+mn-ea"/>
              </a:rPr>
              <a:t>。</a:t>
            </a:r>
            <a:endParaRPr lang="en-US" altLang="zh-CN" sz="2600" dirty="0">
              <a:solidFill>
                <a:schemeClr val="tx1"/>
              </a:solidFill>
              <a:latin typeface="+mn-ea"/>
            </a:endParaRPr>
          </a:p>
          <a:p>
            <a:pPr marL="627063" lvl="2" indent="0">
              <a:buClr>
                <a:srgbClr val="FF0000"/>
              </a:buClr>
              <a:buNone/>
            </a:pPr>
            <a:endParaRPr lang="en-US" altLang="zh-CN" sz="2600" dirty="0" smtClean="0">
              <a:solidFill>
                <a:schemeClr val="tx1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683568" y="836712"/>
            <a:ext cx="2232248" cy="57606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chemeClr val="tx1"/>
                </a:solidFill>
              </a:rPr>
              <a:t>定义与内容</a:t>
            </a:r>
            <a:endParaRPr lang="zh-CN" altLang="en-US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1760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§7.1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两总体均值之差的推断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9" name="流程图: 资料带 5"/>
          <p:cNvSpPr>
            <a:spLocks noChangeArrowheads="1"/>
          </p:cNvSpPr>
          <p:nvPr/>
        </p:nvSpPr>
        <p:spPr bwMode="auto">
          <a:xfrm>
            <a:off x="7283053" y="1361671"/>
            <a:ext cx="1371699" cy="647700"/>
          </a:xfrm>
          <a:prstGeom prst="flowChartPunchedTap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zh-CN" altLang="en-US" sz="2800" dirty="0" smtClean="0">
                <a:latin typeface="楷体" pitchFamily="49" charset="-122"/>
                <a:ea typeface="楷体" pitchFamily="49" charset="-122"/>
              </a:rPr>
              <a:t>例六</a:t>
            </a:r>
            <a:endParaRPr lang="zh-CN" altLang="en-US" sz="28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0" name="标题 1"/>
          <p:cNvSpPr txBox="1">
            <a:spLocks/>
          </p:cNvSpPr>
          <p:nvPr/>
        </p:nvSpPr>
        <p:spPr>
          <a:xfrm>
            <a:off x="445840" y="1988840"/>
            <a:ext cx="8208912" cy="1944216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altLang="zh-CN" sz="2600" dirty="0" smtClean="0">
                <a:solidFill>
                  <a:schemeClr val="tx1"/>
                </a:solidFill>
                <a:latin typeface="+mn-ea"/>
                <a:ea typeface="+mn-ea"/>
              </a:rPr>
              <a:t>        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  <a:ea typeface="+mn-ea"/>
              </a:rPr>
              <a:t>某</a:t>
            </a:r>
            <a:r>
              <a:rPr lang="zh-CN" altLang="zh-CN" sz="2600" dirty="0">
                <a:solidFill>
                  <a:schemeClr val="tx1"/>
                </a:solidFill>
                <a:latin typeface="+mn-ea"/>
                <a:ea typeface="+mn-ea"/>
              </a:rPr>
              <a:t>学校推广了一种新的教学方法，实施前和实施后用一套平行试卷分别测试了</a:t>
            </a:r>
            <a:r>
              <a:rPr lang="en-US" altLang="zh-CN" sz="2600" dirty="0">
                <a:solidFill>
                  <a:schemeClr val="tx1"/>
                </a:solidFill>
                <a:latin typeface="+mn-ea"/>
                <a:ea typeface="+mn-ea"/>
              </a:rPr>
              <a:t>14</a:t>
            </a:r>
            <a:r>
              <a:rPr lang="zh-CN" altLang="zh-CN" sz="2600" dirty="0">
                <a:solidFill>
                  <a:schemeClr val="tx1"/>
                </a:solidFill>
                <a:latin typeface="+mn-ea"/>
                <a:ea typeface="+mn-ea"/>
              </a:rPr>
              <a:t>名学生的学习成绩，结果如表</a:t>
            </a:r>
            <a:r>
              <a:rPr lang="en-US" altLang="zh-CN" sz="2600" dirty="0">
                <a:solidFill>
                  <a:schemeClr val="tx1"/>
                </a:solidFill>
                <a:latin typeface="+mn-ea"/>
                <a:ea typeface="+mn-ea"/>
              </a:rPr>
              <a:t>7-7</a:t>
            </a:r>
            <a:r>
              <a:rPr lang="zh-CN" altLang="zh-CN" sz="2600" dirty="0">
                <a:solidFill>
                  <a:schemeClr val="tx1"/>
                </a:solidFill>
                <a:latin typeface="+mn-ea"/>
                <a:ea typeface="+mn-ea"/>
              </a:rPr>
              <a:t>所示，</a:t>
            </a:r>
            <a:r>
              <a:rPr lang="zh-CN" altLang="zh-CN" sz="2600" b="1" dirty="0">
                <a:solidFill>
                  <a:srgbClr val="FF0000"/>
                </a:solidFill>
                <a:latin typeface="+mn-ea"/>
                <a:ea typeface="+mn-ea"/>
              </a:rPr>
              <a:t>试问这种教学方法是否有效</a:t>
            </a:r>
            <a:r>
              <a:rPr lang="zh-CN" altLang="zh-CN" sz="2600" b="1" dirty="0" smtClean="0">
                <a:solidFill>
                  <a:srgbClr val="FF0000"/>
                </a:solidFill>
                <a:latin typeface="+mn-ea"/>
                <a:ea typeface="+mn-ea"/>
              </a:rPr>
              <a:t>？</a:t>
            </a:r>
            <a:r>
              <a:rPr lang="zh-CN" altLang="en-US" sz="2600" dirty="0" smtClean="0">
                <a:solidFill>
                  <a:schemeClr val="tx1"/>
                </a:solidFill>
                <a:latin typeface="+mn-ea"/>
                <a:ea typeface="+mn-ea"/>
              </a:rPr>
              <a:t>（数据见书本）</a:t>
            </a:r>
            <a:endParaRPr lang="zh-CN" altLang="zh-CN" sz="2600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pPr algn="l"/>
            <a:r>
              <a:rPr lang="en-US" altLang="zh-CN" sz="2600" dirty="0" smtClean="0">
                <a:solidFill>
                  <a:srgbClr val="FF0000"/>
                </a:solidFill>
                <a:latin typeface="+mn-ea"/>
                <a:ea typeface="+mn-ea"/>
              </a:rPr>
              <a:t>    </a:t>
            </a:r>
            <a:endParaRPr lang="zh-CN" altLang="zh-CN" sz="26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标题 1"/>
              <p:cNvSpPr txBox="1">
                <a:spLocks/>
              </p:cNvSpPr>
              <p:nvPr/>
            </p:nvSpPr>
            <p:spPr>
              <a:xfrm>
                <a:off x="323528" y="3933056"/>
                <a:ext cx="8331224" cy="1111853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 fontScale="92500" lnSpcReduction="20000"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rgbClr val="FFFFFF"/>
                    </a:solidFill>
                    <a:latin typeface="+mj-lt"/>
                    <a:ea typeface="+mj-ea"/>
                    <a:cs typeface="+mj-cs"/>
                  </a:defRPr>
                </a:lvl1pPr>
                <a:lvl2pPr eaLnBrk="1" hangingPunct="1">
                  <a:defRPr>
                    <a:solidFill>
                      <a:schemeClr val="tx2"/>
                    </a:solidFill>
                  </a:defRPr>
                </a:lvl2pPr>
                <a:lvl3pPr eaLnBrk="1" hangingPunct="1">
                  <a:defRPr>
                    <a:solidFill>
                      <a:schemeClr val="tx2"/>
                    </a:solidFill>
                  </a:defRPr>
                </a:lvl3pPr>
                <a:lvl4pPr eaLnBrk="1" hangingPunct="1">
                  <a:defRPr>
                    <a:solidFill>
                      <a:schemeClr val="tx2"/>
                    </a:solidFill>
                  </a:defRPr>
                </a:lvl4pPr>
                <a:lvl5pPr eaLnBrk="1" hangingPunct="1">
                  <a:defRPr>
                    <a:solidFill>
                      <a:schemeClr val="tx2"/>
                    </a:solidFill>
                  </a:defRPr>
                </a:lvl5pPr>
                <a:lvl6pPr eaLnBrk="1" hangingPunct="1">
                  <a:defRPr>
                    <a:solidFill>
                      <a:schemeClr val="tx2"/>
                    </a:solidFill>
                  </a:defRPr>
                </a:lvl6pPr>
                <a:lvl7pPr eaLnBrk="1" hangingPunct="1">
                  <a:defRPr>
                    <a:solidFill>
                      <a:schemeClr val="tx2"/>
                    </a:solidFill>
                  </a:defRPr>
                </a:lvl7pPr>
                <a:lvl8pPr eaLnBrk="1" hangingPunct="1">
                  <a:defRPr>
                    <a:solidFill>
                      <a:schemeClr val="tx2"/>
                    </a:solidFill>
                  </a:defRPr>
                </a:lvl8pPr>
                <a:lvl9pPr eaLnBrk="1" hangingPunct="1">
                  <a:defRPr>
                    <a:solidFill>
                      <a:schemeClr val="tx2"/>
                    </a:solidFill>
                  </a:defRPr>
                </a:lvl9pPr>
              </a:lstStyle>
              <a:p>
                <a:pPr algn="l"/>
                <a:r>
                  <a:rPr lang="en-US" altLang="zh-CN" sz="3000" dirty="0" smtClean="0">
                    <a:solidFill>
                      <a:srgbClr val="FF0000"/>
                    </a:solidFill>
                    <a:latin typeface="+mn-ea"/>
                    <a:ea typeface="+mn-ea"/>
                  </a:rPr>
                  <a:t>           </a:t>
                </a:r>
                <a:r>
                  <a:rPr lang="zh-CN" altLang="zh-CN" sz="3000" dirty="0" smtClean="0">
                    <a:solidFill>
                      <a:srgbClr val="FF0000"/>
                    </a:solidFill>
                    <a:latin typeface="+mn-ea"/>
                    <a:ea typeface="+mn-ea"/>
                  </a:rPr>
                  <a:t>解：</a:t>
                </a:r>
                <a:r>
                  <a:rPr lang="en-US" altLang="zh-CN" sz="3000" dirty="0" smtClean="0">
                    <a:solidFill>
                      <a:srgbClr val="FF0000"/>
                    </a:solidFill>
                    <a:latin typeface="+mn-ea"/>
                    <a:ea typeface="+mn-ea"/>
                  </a:rPr>
                  <a:t>  </a:t>
                </a:r>
                <a:r>
                  <a:rPr lang="zh-CN" altLang="zh-CN" sz="2800" dirty="0" smtClean="0">
                    <a:solidFill>
                      <a:schemeClr val="tx1"/>
                    </a:solidFill>
                    <a:latin typeface="+mn-ea"/>
                    <a:ea typeface="+mn-ea"/>
                  </a:rPr>
                  <a:t>令</a:t>
                </a:r>
                <a:r>
                  <a:rPr lang="en-US" altLang="zh-CN" sz="2800" dirty="0">
                    <a:solidFill>
                      <a:schemeClr val="tx1"/>
                    </a:solidFill>
                    <a:latin typeface="+mn-ea"/>
                    <a:ea typeface="+mn-ea"/>
                  </a:rPr>
                  <a:t>d</a:t>
                </a:r>
                <a:r>
                  <a:rPr lang="zh-CN" altLang="zh-CN" sz="2800" dirty="0">
                    <a:solidFill>
                      <a:schemeClr val="tx1"/>
                    </a:solidFill>
                    <a:latin typeface="+mn-ea"/>
                    <a:ea typeface="+mn-ea"/>
                  </a:rPr>
                  <a:t>为新教学方法实施前与实施后各学生学习成绩的差值，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800" i="1">
                            <a:solidFill>
                              <a:schemeClr val="tx1"/>
                            </a:solidFill>
                            <a:latin typeface="Cambria Math"/>
                            <a:ea typeface="+mn-ea"/>
                          </a:rPr>
                        </m:ctrlPr>
                      </m:sSubPr>
                      <m:e>
                        <m:r>
                          <a:rPr lang="en-US" altLang="zh-CN" sz="2800" i="1">
                            <a:solidFill>
                              <a:schemeClr val="tx1"/>
                            </a:solidFill>
                            <a:latin typeface="Cambria Math"/>
                            <a:ea typeface="+mn-ea"/>
                          </a:rPr>
                          <m:t>𝑢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800">
                            <a:solidFill>
                              <a:schemeClr val="tx1"/>
                            </a:solidFill>
                            <a:latin typeface="Cambria Math"/>
                            <a:ea typeface="+mn-ea"/>
                          </a:rPr>
                          <m:t>d</m:t>
                        </m:r>
                      </m:sub>
                    </m:sSub>
                  </m:oMath>
                </a14:m>
                <a:r>
                  <a:rPr lang="zh-CN" altLang="zh-CN" sz="2800" dirty="0">
                    <a:solidFill>
                      <a:schemeClr val="tx1"/>
                    </a:solidFill>
                    <a:latin typeface="+mn-ea"/>
                    <a:ea typeface="+mn-ea"/>
                  </a:rPr>
                  <a:t>表示实施前后总体之差的平均值，它为</a:t>
                </a:r>
                <a:r>
                  <a:rPr lang="en-US" altLang="zh-CN" sz="2800" dirty="0">
                    <a:solidFill>
                      <a:schemeClr val="tx1"/>
                    </a:solidFill>
                    <a:latin typeface="+mn-ea"/>
                    <a:ea typeface="+mn-ea"/>
                  </a:rPr>
                  <a:t>t</a:t>
                </a:r>
                <a:r>
                  <a:rPr lang="zh-CN" altLang="zh-CN" sz="2800" dirty="0">
                    <a:solidFill>
                      <a:schemeClr val="tx1"/>
                    </a:solidFill>
                    <a:latin typeface="+mn-ea"/>
                    <a:ea typeface="+mn-ea"/>
                  </a:rPr>
                  <a:t>的双侧假设检验，其零假设和备择假设为：</a:t>
                </a:r>
                <a:endParaRPr lang="zh-CN" altLang="zh-CN" sz="2600" dirty="0">
                  <a:solidFill>
                    <a:schemeClr val="tx1"/>
                  </a:solidFill>
                  <a:latin typeface="+mn-ea"/>
                  <a:ea typeface="+mn-ea"/>
                </a:endParaRPr>
              </a:p>
            </p:txBody>
          </p:sp>
        </mc:Choice>
        <mc:Fallback xmlns="">
          <p:sp>
            <p:nvSpPr>
              <p:cNvPr id="13" name="标题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3933056"/>
                <a:ext cx="8331224" cy="1111853"/>
              </a:xfrm>
              <a:prstGeom prst="rect">
                <a:avLst/>
              </a:prstGeom>
              <a:blipFill rotWithShape="1">
                <a:blip r:embed="rId2"/>
                <a:stretch>
                  <a:fillRect l="-1244" t="-7650" b="-1475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1673920" y="5469711"/>
                <a:ext cx="5472608" cy="52854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zh-CN" sz="2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CN" sz="2600" i="1">
                              <a:latin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altLang="zh-CN" sz="2600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zh-CN" altLang="zh-CN" sz="2600">
                          <a:latin typeface="Cambria Math"/>
                        </a:rPr>
                        <m:t>：</m:t>
                      </m:r>
                      <m:sSub>
                        <m:sSubPr>
                          <m:ctrlPr>
                            <a:rPr lang="zh-CN" altLang="zh-CN" sz="2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CN" sz="2600" i="1">
                              <a:latin typeface="Cambria Math"/>
                            </a:rPr>
                            <m:t>𝜇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zh-CN" sz="2600">
                              <a:latin typeface="Cambria Math"/>
                            </a:rPr>
                            <m:t>d</m:t>
                          </m:r>
                        </m:sub>
                      </m:sSub>
                      <m:r>
                        <a:rPr lang="en-US" altLang="zh-CN" sz="2600">
                          <a:latin typeface="Cambria Math"/>
                        </a:rPr>
                        <m:t>=0                   </m:t>
                      </m:r>
                      <m:sSub>
                        <m:sSubPr>
                          <m:ctrlPr>
                            <a:rPr lang="zh-CN" altLang="zh-CN" sz="2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CN" sz="2600" i="1">
                              <a:latin typeface="Cambria Math"/>
                            </a:rPr>
                            <m:t>𝐻</m:t>
                          </m:r>
                        </m:e>
                        <m:sub>
                          <m:r>
                            <a:rPr lang="en-US" altLang="zh-CN" sz="260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altLang="zh-CN" sz="2600">
                          <a:latin typeface="Cambria Math"/>
                        </a:rPr>
                        <m:t>:</m:t>
                      </m:r>
                      <m:sSub>
                        <m:sSubPr>
                          <m:ctrlPr>
                            <a:rPr lang="zh-CN" altLang="zh-CN" sz="2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CN" sz="2600" i="1">
                              <a:latin typeface="Cambria Math"/>
                            </a:rPr>
                            <m:t>𝜇</m:t>
                          </m:r>
                        </m:e>
                        <m:sub>
                          <m:r>
                            <a:rPr lang="en-US" altLang="zh-CN" sz="2600" i="1">
                              <a:latin typeface="Cambria Math"/>
                            </a:rPr>
                            <m:t>𝑑</m:t>
                          </m:r>
                        </m:sub>
                      </m:sSub>
                      <m:r>
                        <a:rPr lang="en-US" altLang="zh-CN" sz="2600">
                          <a:latin typeface="Cambria Math"/>
                        </a:rPr>
                        <m:t>≠0</m:t>
                      </m:r>
                    </m:oMath>
                  </m:oMathPara>
                </a14:m>
                <a:endParaRPr lang="zh-CN" altLang="zh-CN" sz="2600" dirty="0">
                  <a:latin typeface="+mn-ea"/>
                </a:endParaRPr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3920" y="5469711"/>
                <a:ext cx="5472608" cy="52854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28929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  <p:bldP spid="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§7.1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两总体均值之差的推断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3"/>
              <p:cNvSpPr txBox="1">
                <a:spLocks noRot="1" noChangeArrowheads="1"/>
              </p:cNvSpPr>
              <p:nvPr/>
            </p:nvSpPr>
            <p:spPr>
              <a:xfrm>
                <a:off x="326694" y="4514616"/>
                <a:ext cx="8261200" cy="129614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2000" kern="1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2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1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16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spcBef>
                    <a:spcPts val="384"/>
                  </a:spcBef>
                  <a:buClr>
                    <a:schemeClr val="accent1"/>
                  </a:buClr>
                  <a:buFont typeface="Symbol" pitchFamily="18" charset="2"/>
                  <a:buNone/>
                  <a:defRPr sz="1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spcBef>
                    <a:spcPts val="384"/>
                  </a:spcBef>
                  <a:buClr>
                    <a:schemeClr val="accent1"/>
                  </a:buClr>
                  <a:buFont typeface="Symbol" pitchFamily="18" charset="2"/>
                  <a:buNone/>
                  <a:defRPr sz="1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spcBef>
                    <a:spcPts val="384"/>
                  </a:spcBef>
                  <a:buClr>
                    <a:schemeClr val="accent1"/>
                  </a:buClr>
                  <a:buFont typeface="Symbol" pitchFamily="18" charset="2"/>
                  <a:buNone/>
                  <a:defRPr sz="1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spcBef>
                    <a:spcPts val="384"/>
                  </a:spcBef>
                  <a:buClr>
                    <a:schemeClr val="accent1"/>
                  </a:buClr>
                  <a:buFont typeface="Symbol" pitchFamily="18" charset="2"/>
                  <a:buNone/>
                  <a:defRPr sz="1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en-US" altLang="zh-CN" sz="2600" dirty="0" smtClean="0">
                    <a:solidFill>
                      <a:schemeClr val="tx1"/>
                    </a:solidFill>
                    <a:latin typeface="+mn-ea"/>
                  </a:rPr>
                  <a:t>T.INV.2T</a:t>
                </a:r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</a:rPr>
                  <a:t>可以计算出</a:t>
                </a:r>
                <a:r>
                  <a:rPr lang="en-US" altLang="zh-CN" sz="2600" dirty="0">
                    <a:solidFill>
                      <a:schemeClr val="tx1"/>
                    </a:solidFill>
                    <a:latin typeface="+mn-ea"/>
                  </a:rPr>
                  <a:t>t</a:t>
                </a:r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</a:rPr>
                  <a:t>分布的双尾区间点：</a:t>
                </a:r>
                <a:r>
                  <a:rPr lang="en-US" altLang="zh-CN" sz="2600" dirty="0">
                    <a:solidFill>
                      <a:schemeClr val="tx1"/>
                    </a:solidFill>
                    <a:latin typeface="+mn-ea"/>
                  </a:rPr>
                  <a:t>t0.025(13)=</a:t>
                </a:r>
                <a14:m>
                  <m:oMath xmlns:m="http://schemas.openxmlformats.org/officeDocument/2006/math">
                    <m:r>
                      <a:rPr lang="en-US" altLang="zh-CN" sz="2600" i="1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r>
                      <a:rPr lang="en-US" altLang="zh-CN" sz="2600" i="1">
                        <a:solidFill>
                          <a:schemeClr val="tx1"/>
                        </a:solidFill>
                        <a:latin typeface="Cambria Math"/>
                      </a:rPr>
                      <m:t>𝑇</m:t>
                    </m:r>
                    <m:r>
                      <a:rPr lang="en-US" altLang="zh-CN" sz="2600" i="1">
                        <a:solidFill>
                          <a:schemeClr val="tx1"/>
                        </a:solidFill>
                        <a:latin typeface="Cambria Math"/>
                      </a:rPr>
                      <m:t>.</m:t>
                    </m:r>
                    <m:r>
                      <m:rPr>
                        <m:sty m:val="p"/>
                      </m:rPr>
                      <a:rPr lang="en-US" altLang="zh-CN" sz="2600">
                        <a:solidFill>
                          <a:schemeClr val="tx1"/>
                        </a:solidFill>
                        <a:latin typeface="Cambria Math"/>
                      </a:rPr>
                      <m:t>INV</m:t>
                    </m:r>
                    <m:r>
                      <a:rPr lang="en-US" altLang="zh-CN" sz="2600">
                        <a:solidFill>
                          <a:schemeClr val="tx1"/>
                        </a:solidFill>
                        <a:latin typeface="Cambria Math"/>
                      </a:rPr>
                      <m:t>.2</m:t>
                    </m:r>
                    <m:r>
                      <m:rPr>
                        <m:sty m:val="p"/>
                      </m:rPr>
                      <a:rPr lang="en-US" altLang="zh-CN" sz="2600">
                        <a:solidFill>
                          <a:schemeClr val="tx1"/>
                        </a:solidFill>
                        <a:latin typeface="Cambria Math"/>
                      </a:rPr>
                      <m:t>T</m:t>
                    </m:r>
                    <m:d>
                      <m:dPr>
                        <m:ctrlPr>
                          <a:rPr lang="zh-CN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zh-CN" sz="2600">
                            <a:solidFill>
                              <a:schemeClr val="tx1"/>
                            </a:solidFill>
                            <a:latin typeface="Cambria Math"/>
                          </a:rPr>
                          <m:t>0.05,13</m:t>
                        </m:r>
                      </m:e>
                    </m:d>
                    <m:r>
                      <a:rPr lang="en-US" altLang="zh-CN" sz="2600" i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</m:oMath>
                </a14:m>
                <a:r>
                  <a:rPr lang="en-US" altLang="zh-CN" sz="2600" dirty="0">
                    <a:solidFill>
                      <a:schemeClr val="tx1"/>
                    </a:solidFill>
                    <a:latin typeface="+mn-ea"/>
                  </a:rPr>
                  <a:t>2.16,</a:t>
                </a:r>
                <a:r>
                  <a:rPr lang="zh-CN" altLang="zh-CN" sz="2600" dirty="0" smtClean="0">
                    <a:solidFill>
                      <a:srgbClr val="FF0000"/>
                    </a:solidFill>
                    <a:latin typeface="+mn-ea"/>
                  </a:rPr>
                  <a:t>因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zh-CN" altLang="zh-CN" sz="2600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2600">
                            <a:solidFill>
                              <a:srgbClr val="FF0000"/>
                            </a:solidFill>
                            <a:latin typeface="Cambria Math"/>
                          </a:rPr>
                          <m:t>t</m:t>
                        </m:r>
                      </m:e>
                    </m:d>
                    <m:r>
                      <a:rPr lang="en-US" altLang="zh-CN" sz="2600">
                        <a:solidFill>
                          <a:srgbClr val="FF0000"/>
                        </a:solidFill>
                        <a:latin typeface="Cambria Math"/>
                      </a:rPr>
                      <m:t>&gt;</m:t>
                    </m:r>
                  </m:oMath>
                </a14:m>
                <a:r>
                  <a:rPr lang="en-US" altLang="zh-CN" sz="2600" dirty="0">
                    <a:solidFill>
                      <a:srgbClr val="FF0000"/>
                    </a:solidFill>
                    <a:latin typeface="+mn-ea"/>
                  </a:rPr>
                  <a:t>|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600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6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𝑡</m:t>
                        </m:r>
                      </m:e>
                      <m:sub>
                        <m:f>
                          <m:fPr>
                            <m:ctrlPr>
                              <a:rPr lang="zh-CN" altLang="zh-CN" sz="26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altLang="zh-CN" sz="26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𝑎</m:t>
                            </m:r>
                          </m:num>
                          <m:den>
                            <m:r>
                              <a:rPr lang="en-US" altLang="zh-CN" sz="26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2</m:t>
                            </m:r>
                          </m:den>
                        </m:f>
                      </m:sub>
                    </m:sSub>
                  </m:oMath>
                </a14:m>
                <a:r>
                  <a:rPr lang="en-US" altLang="zh-CN" sz="2600" dirty="0">
                    <a:solidFill>
                      <a:srgbClr val="FF0000"/>
                    </a:solidFill>
                    <a:latin typeface="+mn-ea"/>
                  </a:rPr>
                  <a:t>|,</a:t>
                </a:r>
                <a:r>
                  <a:rPr lang="zh-CN" altLang="zh-CN" sz="2600" dirty="0">
                    <a:solidFill>
                      <a:srgbClr val="FF0000"/>
                    </a:solidFill>
                    <a:latin typeface="+mn-ea"/>
                  </a:rPr>
                  <a:t>则拒绝</a:t>
                </a:r>
                <a:r>
                  <a:rPr lang="en-US" altLang="zh-CN" sz="2600" dirty="0">
                    <a:solidFill>
                      <a:srgbClr val="FF0000"/>
                    </a:solidFill>
                    <a:latin typeface="+mn-ea"/>
                  </a:rPr>
                  <a:t>H0</a:t>
                </a:r>
                <a:r>
                  <a:rPr lang="zh-CN" altLang="zh-CN" sz="2600" dirty="0">
                    <a:solidFill>
                      <a:srgbClr val="FF0000"/>
                    </a:solidFill>
                    <a:latin typeface="+mn-ea"/>
                  </a:rPr>
                  <a:t>的双侧检验假设，接受</a:t>
                </a:r>
                <a:r>
                  <a:rPr lang="en-US" altLang="zh-CN" sz="2600" dirty="0">
                    <a:solidFill>
                      <a:srgbClr val="FF0000"/>
                    </a:solidFill>
                    <a:latin typeface="+mn-ea"/>
                  </a:rPr>
                  <a:t>H1</a:t>
                </a:r>
                <a:r>
                  <a:rPr lang="zh-CN" altLang="zh-CN" sz="2600" dirty="0">
                    <a:solidFill>
                      <a:srgbClr val="FF0000"/>
                    </a:solidFill>
                    <a:latin typeface="+mn-ea"/>
                  </a:rPr>
                  <a:t>假设。</a:t>
                </a:r>
                <a:r>
                  <a:rPr lang="zh-CN" altLang="zh-CN" sz="2600" dirty="0" smtClean="0">
                    <a:solidFill>
                      <a:srgbClr val="FF0000"/>
                    </a:solidFill>
                    <a:latin typeface="+mn-ea"/>
                  </a:rPr>
                  <a:t>又因</a:t>
                </a:r>
                <a:r>
                  <a:rPr lang="en-US" altLang="zh-CN" sz="2600" dirty="0">
                    <a:solidFill>
                      <a:srgbClr val="FF0000"/>
                    </a:solidFill>
                    <a:latin typeface="+mn-ea"/>
                  </a:rPr>
                  <a:t>t</a:t>
                </a:r>
                <a14:m>
                  <m:oMath xmlns:m="http://schemas.openxmlformats.org/officeDocument/2006/math">
                    <m:r>
                      <a:rPr lang="en-US" altLang="zh-CN" sz="2600">
                        <a:solidFill>
                          <a:srgbClr val="FF0000"/>
                        </a:solidFill>
                        <a:latin typeface="Cambria Math"/>
                      </a:rPr>
                      <m:t>&lt;</m:t>
                    </m:r>
                    <m:r>
                      <a:rPr lang="en-US" altLang="zh-CN" sz="2600" i="1">
                        <a:solidFill>
                          <a:srgbClr val="FF0000"/>
                        </a:solidFill>
                        <a:latin typeface="Cambria Math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2600">
                        <a:solidFill>
                          <a:srgbClr val="FF0000"/>
                        </a:solidFill>
                        <a:latin typeface="Cambria Math"/>
                      </a:rPr>
                      <m:t>t</m:t>
                    </m:r>
                    <m:r>
                      <a:rPr lang="en-US" altLang="zh-CN" sz="2600">
                        <a:solidFill>
                          <a:srgbClr val="FF0000"/>
                        </a:solidFill>
                        <a:latin typeface="Cambria Math"/>
                      </a:rPr>
                      <m:t>0.025</m:t>
                    </m:r>
                    <m:d>
                      <m:dPr>
                        <m:ctrlPr>
                          <a:rPr lang="zh-CN" altLang="zh-CN" sz="2600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zh-CN" sz="2600">
                            <a:solidFill>
                              <a:srgbClr val="FF0000"/>
                            </a:solidFill>
                            <a:latin typeface="Cambria Math"/>
                          </a:rPr>
                          <m:t>13</m:t>
                        </m:r>
                      </m:e>
                    </m:d>
                    <m:r>
                      <a:rPr lang="zh-CN" altLang="zh-CN" sz="2600">
                        <a:solidFill>
                          <a:srgbClr val="FF0000"/>
                        </a:solidFill>
                        <a:latin typeface="Cambria Math"/>
                      </a:rPr>
                      <m:t>，故</m:t>
                    </m:r>
                  </m:oMath>
                </a14:m>
                <a:r>
                  <a:rPr lang="en-US" altLang="zh-CN" sz="2600" dirty="0">
                    <a:solidFill>
                      <a:srgbClr val="FF0000"/>
                    </a:solidFill>
                    <a:latin typeface="+mn-ea"/>
                  </a:rPr>
                  <a:t>t</a:t>
                </a:r>
                <a:r>
                  <a:rPr lang="zh-CN" altLang="zh-CN" sz="2600" dirty="0">
                    <a:solidFill>
                      <a:srgbClr val="FF0000"/>
                    </a:solidFill>
                    <a:latin typeface="+mn-ea"/>
                  </a:rPr>
                  <a:t>落在拒绝域的左侧，所以可认为新教学方法是有效的。</a:t>
                </a:r>
              </a:p>
            </p:txBody>
          </p:sp>
        </mc:Choice>
        <mc:Fallback xmlns="">
          <p:sp>
            <p:nvSpPr>
              <p:cNvPr id="11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6694" y="4514616"/>
                <a:ext cx="8261200" cy="1296144"/>
              </a:xfrm>
              <a:prstGeom prst="rect">
                <a:avLst/>
              </a:prstGeom>
              <a:blipFill rotWithShape="1">
                <a:blip r:embed="rId2"/>
                <a:stretch>
                  <a:fillRect l="-1328" t="-4245" b="-8396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667498" y="1556792"/>
                <a:ext cx="8676456" cy="7545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zh-CN" altLang="zh-CN" sz="260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altLang="zh-CN" sz="2600" i="1">
                            <a:latin typeface="Cambria Math"/>
                          </a:rPr>
                          <m:t>𝑑</m:t>
                        </m:r>
                      </m:e>
                    </m:acc>
                  </m:oMath>
                </a14:m>
                <a:r>
                  <a:rPr lang="en-US" altLang="zh-CN" sz="2600" dirty="0">
                    <a:latin typeface="+mn-ea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600" i="1">
                            <a:latin typeface="Cambria Math"/>
                          </a:rPr>
                        </m:ctrlPr>
                      </m:fPr>
                      <m:num>
                        <m:nary>
                          <m:naryPr>
                            <m:chr m:val="∑"/>
                            <m:limLoc m:val="undOvr"/>
                            <m:subHide m:val="on"/>
                            <m:supHide m:val="on"/>
                            <m:ctrlPr>
                              <a:rPr lang="zh-CN" altLang="zh-CN" sz="2600" i="1">
                                <a:latin typeface="Cambria Math"/>
                              </a:rPr>
                            </m:ctrlPr>
                          </m:naryPr>
                          <m:sub/>
                          <m:sup/>
                          <m:e>
                            <m:sSub>
                              <m:sSubPr>
                                <m:ctrlPr>
                                  <a:rPr lang="zh-CN" altLang="zh-CN" sz="26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600" i="1">
                                    <a:latin typeface="Cambria Math"/>
                                  </a:rPr>
                                  <m:t>𝑑</m:t>
                                </m:r>
                              </m:e>
                              <m:sub>
                                <m:r>
                                  <a:rPr lang="en-US" altLang="zh-CN" sz="2600" i="1">
                                    <a:latin typeface="Cambria Math"/>
                                  </a:rPr>
                                  <m:t>𝑖</m:t>
                                </m:r>
                              </m:sub>
                            </m:sSub>
                          </m:e>
                        </m:nary>
                      </m:num>
                      <m:den>
                        <m:r>
                          <a:rPr lang="en-US" altLang="zh-CN" sz="2600" i="1">
                            <a:latin typeface="Cambria Math"/>
                          </a:rPr>
                          <m:t>𝑛</m:t>
                        </m:r>
                      </m:den>
                    </m:f>
                    <m:r>
                      <a:rPr lang="en-US" altLang="zh-CN" sz="26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zh-CN" altLang="zh-CN" sz="26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zh-CN" sz="2600">
                            <a:latin typeface="Cambria Math"/>
                          </a:rPr>
                          <m:t>(</m:t>
                        </m:r>
                        <m:r>
                          <a:rPr lang="en-US" altLang="zh-CN" sz="2600" i="1">
                            <a:latin typeface="Cambria Math"/>
                          </a:rPr>
                          <m:t>−</m:t>
                        </m:r>
                        <m:r>
                          <a:rPr lang="en-US" altLang="zh-CN" sz="2600">
                            <a:latin typeface="Cambria Math"/>
                          </a:rPr>
                          <m:t>1</m:t>
                        </m:r>
                        <m:r>
                          <a:rPr lang="en-US" altLang="zh-CN" sz="2600" i="1">
                            <a:latin typeface="Cambria Math"/>
                          </a:rPr>
                          <m:t>−</m:t>
                        </m:r>
                        <m:r>
                          <a:rPr lang="en-US" altLang="zh-CN" sz="2600">
                            <a:latin typeface="Cambria Math"/>
                          </a:rPr>
                          <m:t>6</m:t>
                        </m:r>
                        <m:r>
                          <a:rPr lang="en-US" altLang="zh-CN" sz="2600" i="1">
                            <a:latin typeface="Cambria Math"/>
                          </a:rPr>
                          <m:t>−</m:t>
                        </m:r>
                        <m:r>
                          <a:rPr lang="en-US" altLang="zh-CN" sz="2600">
                            <a:latin typeface="Cambria Math"/>
                          </a:rPr>
                          <m:t>8</m:t>
                        </m:r>
                        <m:r>
                          <a:rPr lang="en-US" altLang="zh-CN" sz="2600" i="1">
                            <a:latin typeface="Cambria Math"/>
                          </a:rPr>
                          <m:t>−</m:t>
                        </m:r>
                        <m:r>
                          <a:rPr lang="en-US" altLang="zh-CN" sz="2600">
                            <a:latin typeface="Cambria Math"/>
                          </a:rPr>
                          <m:t>3</m:t>
                        </m:r>
                        <m:r>
                          <a:rPr lang="en-US" altLang="zh-CN" sz="2600" i="1">
                            <a:latin typeface="Cambria Math"/>
                          </a:rPr>
                          <m:t>−</m:t>
                        </m:r>
                        <m:r>
                          <a:rPr lang="en-US" altLang="zh-CN" sz="2600">
                            <a:latin typeface="Cambria Math"/>
                          </a:rPr>
                          <m:t>3+3+1</m:t>
                        </m:r>
                        <m:r>
                          <a:rPr lang="en-US" altLang="zh-CN" sz="2600" i="1">
                            <a:latin typeface="Cambria Math"/>
                          </a:rPr>
                          <m:t>−</m:t>
                        </m:r>
                        <m:r>
                          <a:rPr lang="en-US" altLang="zh-CN" sz="2600">
                            <a:latin typeface="Cambria Math"/>
                          </a:rPr>
                          <m:t>5+3</m:t>
                        </m:r>
                        <m:r>
                          <a:rPr lang="en-US" altLang="zh-CN" sz="2600" i="1">
                            <a:latin typeface="Cambria Math"/>
                          </a:rPr>
                          <m:t>−</m:t>
                        </m:r>
                        <m:r>
                          <a:rPr lang="en-US" altLang="zh-CN" sz="2600">
                            <a:latin typeface="Cambria Math"/>
                          </a:rPr>
                          <m:t>7</m:t>
                        </m:r>
                        <m:r>
                          <a:rPr lang="en-US" altLang="zh-CN" sz="2600" i="1">
                            <a:latin typeface="Cambria Math"/>
                          </a:rPr>
                          <m:t>−</m:t>
                        </m:r>
                        <m:r>
                          <a:rPr lang="en-US" altLang="zh-CN" sz="2600">
                            <a:latin typeface="Cambria Math"/>
                          </a:rPr>
                          <m:t>2</m:t>
                        </m:r>
                        <m:r>
                          <a:rPr lang="en-US" altLang="zh-CN" sz="2600" i="1">
                            <a:latin typeface="Cambria Math"/>
                          </a:rPr>
                          <m:t>−</m:t>
                        </m:r>
                        <m:r>
                          <a:rPr lang="en-US" altLang="zh-CN" sz="2600">
                            <a:latin typeface="Cambria Math"/>
                          </a:rPr>
                          <m:t>12</m:t>
                        </m:r>
                        <m:r>
                          <a:rPr lang="en-US" altLang="zh-CN" sz="2600" i="1">
                            <a:latin typeface="Cambria Math"/>
                          </a:rPr>
                          <m:t>−</m:t>
                        </m:r>
                        <m:r>
                          <a:rPr lang="en-US" altLang="zh-CN" sz="2600">
                            <a:latin typeface="Cambria Math"/>
                          </a:rPr>
                          <m:t>5</m:t>
                        </m:r>
                        <m:r>
                          <a:rPr lang="en-US" altLang="zh-CN" sz="2600" i="1">
                            <a:latin typeface="Cambria Math"/>
                          </a:rPr>
                          <m:t>−</m:t>
                        </m:r>
                        <m:r>
                          <a:rPr lang="en-US" altLang="zh-CN" sz="2600">
                            <a:latin typeface="Cambria Math"/>
                          </a:rPr>
                          <m:t>3</m:t>
                        </m:r>
                        <m:r>
                          <a:rPr lang="zh-CN" altLang="zh-CN" sz="2600">
                            <a:latin typeface="Cambria Math"/>
                          </a:rPr>
                          <m:t>）</m:t>
                        </m:r>
                      </m:num>
                      <m:den>
                        <m:r>
                          <a:rPr lang="en-US" altLang="zh-CN" sz="2600" i="1">
                            <a:latin typeface="Cambria Math"/>
                          </a:rPr>
                          <m:t>14</m:t>
                        </m:r>
                      </m:den>
                    </m:f>
                  </m:oMath>
                </a14:m>
                <a:r>
                  <a:rPr lang="en-US" altLang="zh-CN" sz="2600" dirty="0">
                    <a:latin typeface="+mn-ea"/>
                  </a:rPr>
                  <a:t>=-</a:t>
                </a:r>
                <a:r>
                  <a:rPr lang="en-US" altLang="zh-CN" sz="2600" dirty="0" smtClean="0">
                    <a:latin typeface="+mn-ea"/>
                  </a:rPr>
                  <a:t>3.43</a:t>
                </a:r>
                <a:r>
                  <a:rPr lang="zh-CN" altLang="en-US" sz="2600" dirty="0" smtClean="0">
                    <a:latin typeface="+mn-ea"/>
                  </a:rPr>
                  <a:t>；</a:t>
                </a:r>
                <a:endParaRPr lang="zh-CN" altLang="zh-CN" sz="2600" dirty="0">
                  <a:latin typeface="+mn-ea"/>
                </a:endParaRPr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7498" y="1556792"/>
                <a:ext cx="8676456" cy="754566"/>
              </a:xfrm>
              <a:prstGeom prst="rect">
                <a:avLst/>
              </a:prstGeom>
              <a:blipFill rotWithShape="1">
                <a:blip r:embed="rId3"/>
                <a:stretch>
                  <a:fillRect b="-887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矩形 4"/>
              <p:cNvSpPr/>
              <p:nvPr/>
            </p:nvSpPr>
            <p:spPr>
              <a:xfrm>
                <a:off x="499964" y="2315998"/>
                <a:ext cx="4524784" cy="100168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zh-CN" sz="2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CN" sz="2000" i="1">
                              <a:latin typeface="Cambria Math"/>
                            </a:rPr>
                            <m:t> </m:t>
                          </m:r>
                          <m:r>
                            <a:rPr lang="en-US" altLang="zh-CN" sz="2000" i="1">
                              <a:latin typeface="Cambria Math"/>
                            </a:rPr>
                            <m:t>𝑠</m:t>
                          </m:r>
                        </m:e>
                        <m:sub>
                          <m:r>
                            <a:rPr lang="en-US" altLang="zh-CN" sz="2000" i="1">
                              <a:latin typeface="Cambria Math"/>
                            </a:rPr>
                            <m:t>𝑑</m:t>
                          </m:r>
                        </m:sub>
                      </m:sSub>
                      <m:r>
                        <a:rPr lang="en-US" altLang="zh-CN" sz="2000" i="1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zh-CN" altLang="zh-CN" sz="2000" i="1">
                              <a:latin typeface="Cambria Math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zh-CN" altLang="zh-CN" sz="2000" i="1">
                                  <a:latin typeface="Cambria Math"/>
                                </a:rPr>
                              </m:ctrlPr>
                            </m:fPr>
                            <m:num>
                              <m:nary>
                                <m:naryPr>
                                  <m:chr m:val="∑"/>
                                  <m:limLoc m:val="undOvr"/>
                                  <m:subHide m:val="on"/>
                                  <m:supHide m:val="on"/>
                                  <m:ctrlPr>
                                    <a:rPr lang="zh-CN" altLang="zh-CN" sz="2000" i="1">
                                      <a:latin typeface="Cambria Math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sSup>
                                    <m:sSupPr>
                                      <m:ctrlPr>
                                        <a:rPr lang="zh-CN" altLang="zh-CN" sz="2000" i="1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zh-CN" sz="2000" i="1">
                                          <a:latin typeface="Cambria Math"/>
                                        </a:rPr>
                                        <m:t>(</m:t>
                                      </m:r>
                                      <m:sSub>
                                        <m:sSubPr>
                                          <m:ctrlPr>
                                            <a:rPr lang="zh-CN" altLang="zh-CN" sz="2000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altLang="zh-CN" sz="2000" i="1">
                                              <a:latin typeface="Cambria Math"/>
                                            </a:rPr>
                                            <m:t>𝑑</m:t>
                                          </m:r>
                                        </m:e>
                                        <m:sub>
                                          <m:r>
                                            <a:rPr lang="en-US" altLang="zh-CN" sz="2000" i="1">
                                              <a:latin typeface="Cambria Math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  <m:r>
                                        <a:rPr lang="en-US" altLang="zh-CN" sz="2000" i="1">
                                          <a:latin typeface="Cambria Math"/>
                                        </a:rPr>
                                        <m:t>−</m:t>
                                      </m:r>
                                      <m:acc>
                                        <m:accPr>
                                          <m:chr m:val="̅"/>
                                          <m:ctrlPr>
                                            <a:rPr lang="zh-CN" altLang="zh-CN" sz="2000" i="1">
                                              <a:latin typeface="Cambria Math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altLang="zh-CN" sz="2000" i="1">
                                              <a:latin typeface="Cambria Math"/>
                                            </a:rPr>
                                            <m:t>𝑑</m:t>
                                          </m:r>
                                        </m:e>
                                      </m:acc>
                                      <m:r>
                                        <a:rPr lang="en-US" altLang="zh-CN" sz="2000" i="1">
                                          <a:latin typeface="Cambria Math"/>
                                        </a:rPr>
                                        <m:t>)</m:t>
                                      </m:r>
                                    </m:e>
                                    <m:sup>
                                      <m:r>
                                        <a:rPr lang="en-US" altLang="zh-CN" sz="2000" i="1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nary>
                            </m:num>
                            <m:den>
                              <m:r>
                                <a:rPr lang="en-US" altLang="zh-CN" sz="2000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altLang="zh-CN" sz="2000" i="1">
                                  <a:latin typeface="Cambria Math"/>
                                </a:rPr>
                                <m:t>−1</m:t>
                              </m:r>
                            </m:den>
                          </m:f>
                        </m:e>
                      </m:rad>
                      <m:r>
                        <a:rPr lang="en-US" altLang="zh-CN" sz="2000" i="1">
                          <a:latin typeface="Cambria Math"/>
                        </a:rPr>
                        <m:t>=4.2</m:t>
                      </m:r>
                    </m:oMath>
                  </m:oMathPara>
                </a14:m>
                <a:endParaRPr lang="zh-CN" altLang="zh-CN" sz="2000" dirty="0">
                  <a:latin typeface="+mn-ea"/>
                </a:endParaRPr>
              </a:p>
            </p:txBody>
          </p:sp>
        </mc:Choice>
        <mc:Fallback xmlns=""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964" y="2315998"/>
                <a:ext cx="4524784" cy="100168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矩形 5"/>
              <p:cNvSpPr/>
              <p:nvPr/>
            </p:nvSpPr>
            <p:spPr>
              <a:xfrm>
                <a:off x="359532" y="3317682"/>
                <a:ext cx="8424936" cy="121251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2600" dirty="0" smtClean="0">
                    <a:solidFill>
                      <a:schemeClr val="tx1"/>
                    </a:solidFill>
                    <a:latin typeface="+mn-ea"/>
                  </a:rPr>
                  <a:t>t=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n-US" altLang="zh-CN" sz="2600">
                            <a:solidFill>
                              <a:schemeClr val="tx1"/>
                            </a:solidFill>
                            <a:latin typeface="Cambria Math"/>
                          </a:rPr>
                          <m:t>3.43</m:t>
                        </m:r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n-US" altLang="zh-CN" sz="2600">
                            <a:solidFill>
                              <a:schemeClr val="tx1"/>
                            </a:solidFill>
                            <a:latin typeface="Cambria Math"/>
                          </a:rPr>
                          <m:t>0</m:t>
                        </m:r>
                      </m:num>
                      <m:den>
                        <m:f>
                          <m:fPr>
                            <m:type m:val="skw"/>
                            <m:ctrlPr>
                              <a:rPr lang="zh-CN" altLang="zh-CN" sz="26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altLang="zh-CN" sz="26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4</m:t>
                            </m:r>
                            <m:r>
                              <a:rPr lang="zh-CN" altLang="zh-CN" sz="26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。</m:t>
                            </m:r>
                            <m:r>
                              <a:rPr lang="en-US" altLang="zh-CN" sz="260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zh-CN" altLang="zh-CN" sz="26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26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14</m:t>
                                </m:r>
                              </m:e>
                            </m:rad>
                          </m:den>
                        </m:f>
                      </m:den>
                    </m:f>
                  </m:oMath>
                </a14:m>
                <a:r>
                  <a:rPr lang="en-US" altLang="zh-CN" sz="2600" dirty="0">
                    <a:solidFill>
                      <a:schemeClr val="tx1"/>
                    </a:solidFill>
                    <a:latin typeface="+mn-ea"/>
                  </a:rPr>
                  <a:t>=-3.06,</a:t>
                </a:r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</a:rPr>
                  <a:t>当显著性水平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600">
                        <a:solidFill>
                          <a:schemeClr val="tx1"/>
                        </a:solidFill>
                        <a:latin typeface="Cambria Math"/>
                      </a:rPr>
                      <m:t>α</m:t>
                    </m:r>
                  </m:oMath>
                </a14:m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</a:rPr>
                  <a:t>等于</a:t>
                </a:r>
                <a:r>
                  <a:rPr lang="en-US" altLang="zh-CN" sz="2600" dirty="0">
                    <a:solidFill>
                      <a:schemeClr val="tx1"/>
                    </a:solidFill>
                    <a:latin typeface="+mn-ea"/>
                  </a:rPr>
                  <a:t>0.05</a:t>
                </a:r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</a:rPr>
                  <a:t>时</a:t>
                </a:r>
                <a:r>
                  <a:rPr lang="en-US" altLang="zh-CN" sz="2600" dirty="0">
                    <a:solidFill>
                      <a:schemeClr val="tx1"/>
                    </a:solidFill>
                    <a:latin typeface="+mn-ea"/>
                  </a:rPr>
                  <a:t>,</a:t>
                </a:r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</a:rPr>
                  <a:t>利用</a:t>
                </a:r>
                <a:r>
                  <a:rPr lang="en-US" altLang="zh-CN" sz="2600" dirty="0">
                    <a:solidFill>
                      <a:schemeClr val="tx1"/>
                    </a:solidFill>
                    <a:latin typeface="+mn-ea"/>
                  </a:rPr>
                  <a:t>excel2013</a:t>
                </a:r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</a:rPr>
                  <a:t>统计函数</a:t>
                </a:r>
                <a:endParaRPr lang="zh-CN" altLang="en-US" sz="2600" dirty="0">
                  <a:solidFill>
                    <a:schemeClr val="tx1"/>
                  </a:solidFill>
                  <a:latin typeface="+mn-ea"/>
                </a:endParaRPr>
              </a:p>
            </p:txBody>
          </p:sp>
        </mc:Choice>
        <mc:Fallback xmlns="">
          <p:sp>
            <p:nvSpPr>
              <p:cNvPr id="6" name="矩形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532" y="3317682"/>
                <a:ext cx="8424936" cy="1212511"/>
              </a:xfrm>
              <a:prstGeom prst="rect">
                <a:avLst/>
              </a:prstGeom>
              <a:blipFill rotWithShape="1">
                <a:blip r:embed="rId5"/>
                <a:stretch>
                  <a:fillRect l="-1302" b="-1155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17333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5" grpId="0"/>
      <p:bldP spid="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11560" y="1844824"/>
            <a:ext cx="7848872" cy="34506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altLang="zh-CN" sz="3600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en-US" altLang="zh-CN" sz="3600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en-US" altLang="zh-CN" sz="4800" b="1" dirty="0" smtClean="0">
                <a:solidFill>
                  <a:schemeClr val="tx1"/>
                </a:solidFill>
              </a:rPr>
              <a:t>7.2</a:t>
            </a:r>
            <a:r>
              <a:rPr lang="zh-CN" altLang="en-US" sz="4400" dirty="0" smtClean="0">
                <a:solidFill>
                  <a:schemeClr val="tx1"/>
                </a:solidFill>
              </a:rPr>
              <a:t>两总体比例之差的推断</a:t>
            </a:r>
            <a:endParaRPr lang="zh-CN" altLang="en-US" sz="3600" b="1" dirty="0">
              <a:solidFill>
                <a:schemeClr val="tx1"/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1970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§7.2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两总体比例之差的推断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内容占位符 2"/>
              <p:cNvSpPr txBox="1">
                <a:spLocks/>
              </p:cNvSpPr>
              <p:nvPr/>
            </p:nvSpPr>
            <p:spPr>
              <a:xfrm>
                <a:off x="461432" y="1772816"/>
                <a:ext cx="8431047" cy="468052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2000" kern="1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2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1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16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spcBef>
                    <a:spcPts val="384"/>
                  </a:spcBef>
                  <a:buClr>
                    <a:schemeClr val="accent1"/>
                  </a:buClr>
                  <a:buFont typeface="Symbol" pitchFamily="18" charset="2"/>
                  <a:buNone/>
                  <a:defRPr sz="1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spcBef>
                    <a:spcPts val="384"/>
                  </a:spcBef>
                  <a:buClr>
                    <a:schemeClr val="accent1"/>
                  </a:buClr>
                  <a:buFont typeface="Symbol" pitchFamily="18" charset="2"/>
                  <a:buNone/>
                  <a:defRPr sz="1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spcBef>
                    <a:spcPts val="384"/>
                  </a:spcBef>
                  <a:buClr>
                    <a:schemeClr val="accent1"/>
                  </a:buClr>
                  <a:buFont typeface="Symbol" pitchFamily="18" charset="2"/>
                  <a:buNone/>
                  <a:defRPr sz="1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spcBef>
                    <a:spcPts val="384"/>
                  </a:spcBef>
                  <a:buClr>
                    <a:schemeClr val="accent1"/>
                  </a:buClr>
                  <a:buFont typeface="Symbol" pitchFamily="18" charset="2"/>
                  <a:buNone/>
                  <a:defRPr sz="1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en-US" altLang="zh-CN" sz="2800" dirty="0" smtClean="0">
                    <a:solidFill>
                      <a:schemeClr val="tx1"/>
                    </a:solidFill>
                  </a:rPr>
                  <a:t>           </a:t>
                </a:r>
                <a:r>
                  <a:rPr lang="zh-CN" altLang="zh-CN" sz="2600" dirty="0" smtClean="0">
                    <a:solidFill>
                      <a:srgbClr val="FF0000"/>
                    </a:solidFill>
                    <a:latin typeface="+mn-ea"/>
                  </a:rPr>
                  <a:t>假设</a:t>
                </a:r>
                <a:r>
                  <a:rPr lang="zh-CN" altLang="zh-CN" sz="2600" dirty="0">
                    <a:solidFill>
                      <a:srgbClr val="FF0000"/>
                    </a:solidFill>
                    <a:latin typeface="+mn-ea"/>
                  </a:rPr>
                  <a:t>二项分布总体中所包含的事件要么具有某种属性，要么不具有某种属性</a:t>
                </a:r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</a:rPr>
                  <a:t>。其中具有某种属性的事件出现的概率为</a:t>
                </a:r>
                <a:r>
                  <a:rPr lang="en-US" altLang="zh-CN" sz="2600" dirty="0">
                    <a:solidFill>
                      <a:schemeClr val="tx1"/>
                    </a:solidFill>
                    <a:latin typeface="+mn-ea"/>
                  </a:rPr>
                  <a:t>p</a:t>
                </a:r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</a:rPr>
                  <a:t>，不具有某种属性的事件出现的概率为</a:t>
                </a:r>
                <a:r>
                  <a:rPr lang="en-US" altLang="zh-CN" sz="2600" dirty="0">
                    <a:solidFill>
                      <a:schemeClr val="tx1"/>
                    </a:solidFill>
                    <a:latin typeface="+mn-ea"/>
                  </a:rPr>
                  <a:t>q=1-</a:t>
                </a:r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</a:rPr>
                  <a:t>р设有两个二项分布总体，分别具有参数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600">
                            <a:solidFill>
                              <a:schemeClr val="tx1"/>
                            </a:solidFill>
                            <a:latin typeface="Cambria Math"/>
                          </a:rPr>
                          <m:t>p</m:t>
                        </m:r>
                      </m:e>
                      <m:sub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</a:rPr>
                  <a:t>，从两总体中抽取含量为</a:t>
                </a:r>
                <a:r>
                  <a:rPr lang="en-US" altLang="zh-CN" sz="2600" dirty="0">
                    <a:solidFill>
                      <a:schemeClr val="tx1"/>
                    </a:solidFill>
                    <a:latin typeface="+mn-ea"/>
                  </a:rPr>
                  <a:t>n1</a:t>
                </a:r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</a:rPr>
                  <a:t>和</a:t>
                </a:r>
                <a:r>
                  <a:rPr lang="en-US" altLang="zh-CN" sz="2600" dirty="0">
                    <a:solidFill>
                      <a:schemeClr val="tx1"/>
                    </a:solidFill>
                    <a:latin typeface="+mn-ea"/>
                  </a:rPr>
                  <a:t>n2</a:t>
                </a:r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</a:rPr>
                  <a:t>的两个样本，出现某一类别的个体数分别为</a:t>
                </a:r>
                <a:r>
                  <a:rPr lang="en-US" altLang="zh-CN" sz="2600" dirty="0">
                    <a:solidFill>
                      <a:schemeClr val="tx1"/>
                    </a:solidFill>
                    <a:latin typeface="+mn-ea"/>
                  </a:rPr>
                  <a:t>x1</a:t>
                </a:r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</a:rPr>
                  <a:t>和</a:t>
                </a:r>
                <a:r>
                  <a:rPr lang="en-US" altLang="zh-CN" sz="2600" dirty="0">
                    <a:solidFill>
                      <a:schemeClr val="tx1"/>
                    </a:solidFill>
                    <a:latin typeface="+mn-ea"/>
                  </a:rPr>
                  <a:t>x2</a:t>
                </a:r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zh-CN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zh-CN" altLang="zh-CN" sz="26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60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p</m:t>
                            </m:r>
                          </m:e>
                          <m:sub>
                            <m:r>
                              <a:rPr lang="en-US" altLang="zh-CN" sz="26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altLang="zh-CN" sz="2600" dirty="0">
                    <a:solidFill>
                      <a:schemeClr val="tx1"/>
                    </a:solidFill>
                    <a:latin typeface="+mn-ea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6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zh-CN" sz="26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26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sz="26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zh-CN" sz="26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en-US" altLang="zh-CN" sz="26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den>
                    </m:f>
                    <m:acc>
                      <m:accPr>
                        <m:chr m:val="̅"/>
                        <m:ctrlPr>
                          <a:rPr lang="zh-CN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zh-CN" altLang="zh-CN" sz="26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zh-CN" sz="26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6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e>
                    </m:acc>
                    <m:r>
                      <a:rPr lang="en-US" altLang="zh-CN" sz="2600" i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zh-CN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6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zh-CN" sz="26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26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sz="26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zh-CN" sz="26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en-US" altLang="zh-CN" sz="26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sz="2800" dirty="0" smtClean="0">
                    <a:solidFill>
                      <a:schemeClr val="tx1"/>
                    </a:solidFill>
                  </a:rPr>
                  <a:t>，</a:t>
                </a:r>
                <a:endParaRPr lang="en-US" altLang="zh-CN" sz="2800" dirty="0" smtClean="0">
                  <a:solidFill>
                    <a:schemeClr val="tx1"/>
                  </a:solidFill>
                </a:endParaRPr>
              </a:p>
              <a:p>
                <a:endParaRPr lang="en-US" altLang="zh-CN" sz="2800" dirty="0">
                  <a:solidFill>
                    <a:schemeClr val="tx1"/>
                  </a:solidFill>
                </a:endParaRPr>
              </a:p>
              <a:p>
                <a:r>
                  <a:rPr lang="zh-CN" altLang="zh-CN" sz="2800" dirty="0" smtClean="0">
                    <a:solidFill>
                      <a:srgbClr val="FF0000"/>
                    </a:solidFill>
                  </a:rPr>
                  <a:t>判断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800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>
                            <a:solidFill>
                              <a:srgbClr val="FF0000"/>
                            </a:solidFill>
                            <a:latin typeface="Cambria Math"/>
                          </a:rPr>
                          <m:t>p</m:t>
                        </m:r>
                      </m:e>
                      <m:sub>
                        <m:r>
                          <a:rPr lang="en-US" altLang="zh-CN" sz="28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zh-CN" altLang="zh-CN" sz="2800" dirty="0">
                    <a:solidFill>
                      <a:srgbClr val="FF0000"/>
                    </a:solidFill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800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8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altLang="zh-CN" sz="28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zh-CN" altLang="zh-CN" sz="2800" dirty="0">
                    <a:solidFill>
                      <a:srgbClr val="FF0000"/>
                    </a:solidFill>
                  </a:rPr>
                  <a:t>之间的差异是否显著？ </a:t>
                </a:r>
                <a:r>
                  <a:rPr lang="en-US" altLang="zh-CN" sz="2800" dirty="0" smtClean="0">
                    <a:solidFill>
                      <a:srgbClr val="FF0000"/>
                    </a:solidFill>
                  </a:rPr>
                  <a:t> </a:t>
                </a:r>
                <a:endParaRPr lang="zh-CN" altLang="en-US" sz="28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" name="内容占位符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1432" y="1772816"/>
                <a:ext cx="8431047" cy="4680520"/>
              </a:xfrm>
              <a:prstGeom prst="rect">
                <a:avLst/>
              </a:prstGeom>
              <a:blipFill rotWithShape="1">
                <a:blip r:embed="rId2"/>
                <a:stretch>
                  <a:fillRect l="-1302" t="-521" r="-94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13046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§7.2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两总体比例之差的推断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1" name="Rectangle 3"/>
          <p:cNvSpPr txBox="1">
            <a:spLocks noRot="1" noChangeArrowheads="1"/>
          </p:cNvSpPr>
          <p:nvPr/>
        </p:nvSpPr>
        <p:spPr>
          <a:xfrm>
            <a:off x="702026" y="1484784"/>
            <a:ext cx="7704856" cy="97681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0" indent="-571500">
              <a:lnSpc>
                <a:spcPct val="80000"/>
              </a:lnSpc>
              <a:buClr>
                <a:srgbClr val="FF0000"/>
              </a:buClr>
              <a:buFont typeface="Wingdings" pitchFamily="2" charset="2"/>
              <a:buChar char="p"/>
            </a:pPr>
            <a:r>
              <a:rPr lang="en-US" altLang="zh-CN" sz="3600" dirty="0" smtClean="0">
                <a:solidFill>
                  <a:srgbClr val="FF0000"/>
                </a:solidFill>
              </a:rPr>
              <a:t>7.2.1  </a:t>
            </a:r>
            <a:r>
              <a:rPr lang="zh-CN" altLang="en-US" sz="3400" dirty="0">
                <a:solidFill>
                  <a:schemeClr val="tx1"/>
                </a:solidFill>
                <a:latin typeface="+mn-ea"/>
              </a:rPr>
              <a:t>两总体比例之差的</a:t>
            </a:r>
            <a:r>
              <a:rPr lang="zh-CN" altLang="en-US" sz="3400" dirty="0">
                <a:solidFill>
                  <a:srgbClr val="FFFF00"/>
                </a:solidFill>
                <a:latin typeface="+mn-ea"/>
              </a:rPr>
              <a:t>点估计</a:t>
            </a:r>
            <a:r>
              <a:rPr lang="zh-CN" altLang="en-US" sz="3400" dirty="0">
                <a:solidFill>
                  <a:schemeClr val="tx1"/>
                </a:solidFill>
                <a:latin typeface="+mn-ea"/>
              </a:rPr>
              <a:t>和</a:t>
            </a:r>
            <a:r>
              <a:rPr lang="zh-CN" altLang="en-US" sz="3400" dirty="0">
                <a:solidFill>
                  <a:srgbClr val="FFFF00"/>
                </a:solidFill>
                <a:latin typeface="+mn-ea"/>
              </a:rPr>
              <a:t>区间估计</a:t>
            </a:r>
            <a:endParaRPr lang="zh-CN" altLang="zh-CN" sz="3400" dirty="0">
              <a:solidFill>
                <a:srgbClr val="FFFF00"/>
              </a:solidFill>
              <a:latin typeface="+mn-ea"/>
            </a:endParaRPr>
          </a:p>
        </p:txBody>
      </p:sp>
      <p:sp>
        <p:nvSpPr>
          <p:cNvPr id="5" name="Rectangle 3"/>
          <p:cNvSpPr txBox="1">
            <a:spLocks noRot="1" noChangeArrowheads="1"/>
          </p:cNvSpPr>
          <p:nvPr/>
        </p:nvSpPr>
        <p:spPr>
          <a:xfrm>
            <a:off x="419629" y="2461603"/>
            <a:ext cx="8352928" cy="25202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base"/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      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当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样本容量</a:t>
            </a:r>
            <a:r>
              <a:rPr lang="en-US" altLang="zh-CN" sz="2600" dirty="0">
                <a:solidFill>
                  <a:srgbClr val="FF0000"/>
                </a:solidFill>
                <a:latin typeface="+mn-ea"/>
              </a:rPr>
              <a:t>n</a:t>
            </a:r>
            <a:r>
              <a:rPr lang="zh-CN" altLang="zh-CN" sz="2600" dirty="0">
                <a:solidFill>
                  <a:srgbClr val="FF0000"/>
                </a:solidFill>
                <a:latin typeface="+mn-ea"/>
              </a:rPr>
              <a:t>比较大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，二项分布已经</a:t>
            </a:r>
            <a:r>
              <a:rPr lang="zh-CN" altLang="zh-CN" sz="2600" dirty="0">
                <a:solidFill>
                  <a:srgbClr val="FF0000"/>
                </a:solidFill>
                <a:latin typeface="+mn-ea"/>
              </a:rPr>
              <a:t>接近于正态分布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，此时可以按照正态分布来估计</a:t>
            </a:r>
            <a:r>
              <a:rPr lang="zh-CN" altLang="zh-CN" sz="2600" dirty="0">
                <a:solidFill>
                  <a:srgbClr val="FF0000"/>
                </a:solidFill>
                <a:latin typeface="+mn-ea"/>
              </a:rPr>
              <a:t>总体比率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的置信区间，这种方法叫做</a:t>
            </a:r>
            <a:r>
              <a:rPr lang="zh-CN" altLang="zh-CN" sz="2600" dirty="0">
                <a:solidFill>
                  <a:srgbClr val="FF0000"/>
                </a:solidFill>
                <a:latin typeface="+mn-ea"/>
              </a:rPr>
              <a:t>正态近似法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。对于二项分布总体来讲当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p=q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，无论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n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的大小；或者虽然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p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≠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q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，但</a:t>
            </a:r>
            <a:r>
              <a:rPr lang="en-US" altLang="zh-CN" sz="2600" dirty="0" err="1">
                <a:solidFill>
                  <a:schemeClr val="tx1"/>
                </a:solidFill>
                <a:latin typeface="+mn-ea"/>
              </a:rPr>
              <a:t>np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和</a:t>
            </a:r>
            <a:r>
              <a:rPr lang="en-US" altLang="zh-CN" sz="2600" dirty="0" err="1">
                <a:solidFill>
                  <a:schemeClr val="tx1"/>
                </a:solidFill>
                <a:latin typeface="+mn-ea"/>
              </a:rPr>
              <a:t>nq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都≥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5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，这时二项分布接近正态分布，因此，</a:t>
            </a:r>
            <a:r>
              <a:rPr lang="zh-CN" altLang="zh-CN" sz="2600" dirty="0">
                <a:solidFill>
                  <a:srgbClr val="FF0000"/>
                </a:solidFill>
                <a:latin typeface="+mn-ea"/>
              </a:rPr>
              <a:t>可以对样本比率与总体比率的差异进行</a:t>
            </a:r>
            <a:r>
              <a:rPr lang="en-US" altLang="zh-CN" sz="2600" dirty="0">
                <a:solidFill>
                  <a:srgbClr val="FF0000"/>
                </a:solidFill>
                <a:latin typeface="+mn-ea"/>
              </a:rPr>
              <a:t>Z</a:t>
            </a:r>
            <a:r>
              <a:rPr lang="zh-CN" altLang="zh-CN" sz="2600" dirty="0">
                <a:solidFill>
                  <a:srgbClr val="FF0000"/>
                </a:solidFill>
                <a:latin typeface="+mn-ea"/>
              </a:rPr>
              <a:t>检验。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1355733" y="5052874"/>
                <a:ext cx="6480720" cy="5312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fontAlgn="base"/>
                <a:r>
                  <a:rPr lang="zh-CN" altLang="zh-CN" sz="2600" dirty="0" smtClean="0">
                    <a:latin typeface="+mn-ea"/>
                  </a:rPr>
                  <a:t>两个总体比例之差的</a:t>
                </a:r>
                <a:r>
                  <a:rPr lang="zh-CN" altLang="zh-CN" sz="2600" dirty="0" smtClean="0">
                    <a:solidFill>
                      <a:srgbClr val="FF0000"/>
                    </a:solidFill>
                    <a:latin typeface="+mn-ea"/>
                  </a:rPr>
                  <a:t>点估计为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zh-CN" altLang="zh-CN" sz="2600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zh-CN" altLang="zh-CN" sz="26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60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p</m:t>
                            </m:r>
                          </m:e>
                          <m:sub>
                            <m:r>
                              <a:rPr lang="en-US" altLang="zh-CN" sz="26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altLang="zh-CN" sz="2600" dirty="0">
                    <a:solidFill>
                      <a:srgbClr val="FF0000"/>
                    </a:solidFill>
                    <a:latin typeface="+mn-ea"/>
                  </a:rPr>
                  <a:t>-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zh-CN" altLang="zh-CN" sz="2600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zh-CN" altLang="zh-CN" sz="26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zh-CN" sz="26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6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altLang="zh-CN" sz="2600" dirty="0" smtClean="0">
                    <a:solidFill>
                      <a:srgbClr val="FF0000"/>
                    </a:solidFill>
                    <a:latin typeface="+mn-ea"/>
                  </a:rPr>
                  <a:t> </a:t>
                </a:r>
                <a:endParaRPr lang="zh-CN" altLang="zh-CN" sz="2600" dirty="0">
                  <a:solidFill>
                    <a:srgbClr val="FF0000"/>
                  </a:solidFill>
                  <a:latin typeface="+mn-ea"/>
                </a:endParaRPr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55733" y="5052874"/>
                <a:ext cx="6480720" cy="531299"/>
              </a:xfrm>
              <a:prstGeom prst="rect">
                <a:avLst/>
              </a:prstGeom>
              <a:blipFill rotWithShape="1">
                <a:blip r:embed="rId2"/>
                <a:stretch>
                  <a:fillRect l="-1598" t="-9195" b="-2183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矩形 5"/>
              <p:cNvSpPr/>
              <p:nvPr/>
            </p:nvSpPr>
            <p:spPr>
              <a:xfrm>
                <a:off x="1331640" y="5566176"/>
                <a:ext cx="6264696" cy="9065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fontAlgn="base"/>
                <a:r>
                  <a:rPr lang="zh-CN" altLang="zh-CN" sz="2600" dirty="0" smtClean="0">
                    <a:solidFill>
                      <a:srgbClr val="FF0000"/>
                    </a:solidFill>
                    <a:latin typeface="+mn-ea"/>
                  </a:rPr>
                  <a:t>区间估计为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zh-CN" altLang="zh-CN" sz="2600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zh-CN" altLang="zh-CN" sz="26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60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p</m:t>
                            </m:r>
                          </m:e>
                          <m:sub>
                            <m:r>
                              <a:rPr lang="en-US" altLang="zh-CN" sz="26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altLang="zh-CN" sz="2600" dirty="0">
                    <a:solidFill>
                      <a:srgbClr val="FF0000"/>
                    </a:solidFill>
                    <a:latin typeface="+mn-ea"/>
                  </a:rPr>
                  <a:t>-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zh-CN" altLang="zh-CN" sz="2600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zh-CN" altLang="zh-CN" sz="26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zh-CN" sz="26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6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e>
                    </m:acc>
                    <m:r>
                      <a:rPr lang="en-US" altLang="zh-CN" sz="2600">
                        <a:solidFill>
                          <a:srgbClr val="FF0000"/>
                        </a:solidFill>
                        <a:latin typeface="Cambria Math"/>
                      </a:rPr>
                      <m:t>±</m:t>
                    </m:r>
                    <m:sSub>
                      <m:sSubPr>
                        <m:ctrlPr>
                          <a:rPr lang="zh-CN" altLang="zh-CN" sz="2600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6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𝑧</m:t>
                        </m:r>
                      </m:e>
                      <m:sub>
                        <m:f>
                          <m:fPr>
                            <m:ctrlPr>
                              <a:rPr lang="zh-CN" altLang="zh-CN" sz="26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altLang="zh-CN" sz="260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a</m:t>
                            </m:r>
                          </m:num>
                          <m:den>
                            <m:r>
                              <a:rPr lang="en-US" altLang="zh-CN" sz="26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2</m:t>
                            </m:r>
                          </m:den>
                        </m:f>
                      </m:sub>
                    </m:sSub>
                    <m:rad>
                      <m:radPr>
                        <m:degHide m:val="on"/>
                        <m:ctrlPr>
                          <a:rPr lang="zh-CN" altLang="zh-CN" sz="2600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zh-CN" altLang="zh-CN" sz="26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acc>
                              <m:accPr>
                                <m:chr m:val="̅"/>
                                <m:ctrlPr>
                                  <a:rPr lang="zh-CN" altLang="zh-CN" sz="26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</m:ctrlPr>
                              </m:accPr>
                              <m:e>
                                <m:sSub>
                                  <m:sSubPr>
                                    <m:ctrlPr>
                                      <a:rPr lang="zh-CN" altLang="zh-CN" sz="2600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2600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US" altLang="zh-CN" sz="2600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acc>
                            <m:r>
                              <a:rPr lang="en-US" altLang="zh-CN" sz="26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(1−</m:t>
                            </m:r>
                            <m:acc>
                              <m:accPr>
                                <m:chr m:val="̅"/>
                                <m:ctrlPr>
                                  <a:rPr lang="zh-CN" altLang="zh-CN" sz="26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</m:ctrlPr>
                              </m:accPr>
                              <m:e>
                                <m:sSub>
                                  <m:sSubPr>
                                    <m:ctrlPr>
                                      <a:rPr lang="zh-CN" altLang="zh-CN" sz="2600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2600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US" altLang="zh-CN" sz="2600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acc>
                            <m:r>
                              <a:rPr lang="en-US" altLang="zh-CN" sz="26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)</m:t>
                            </m:r>
                          </m:num>
                          <m:den>
                            <m:sSub>
                              <m:sSubPr>
                                <m:ctrlPr>
                                  <a:rPr lang="zh-CN" altLang="zh-CN" sz="26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6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en-US" altLang="zh-CN" sz="26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</m:den>
                        </m:f>
                        <m:r>
                          <a:rPr lang="en-US" altLang="zh-CN" sz="26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+</m:t>
                        </m:r>
                        <m:f>
                          <m:fPr>
                            <m:ctrlPr>
                              <a:rPr lang="zh-CN" altLang="zh-CN" sz="26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acc>
                              <m:accPr>
                                <m:chr m:val="̅"/>
                                <m:ctrlPr>
                                  <a:rPr lang="zh-CN" altLang="zh-CN" sz="26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</m:ctrlPr>
                              </m:accPr>
                              <m:e>
                                <m:sSub>
                                  <m:sSubPr>
                                    <m:ctrlPr>
                                      <a:rPr lang="zh-CN" altLang="zh-CN" sz="2600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2600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US" altLang="zh-CN" sz="2600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acc>
                            <m:r>
                              <a:rPr lang="en-US" altLang="zh-CN" sz="26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(1−</m:t>
                            </m:r>
                            <m:acc>
                              <m:accPr>
                                <m:chr m:val="̅"/>
                                <m:ctrlPr>
                                  <a:rPr lang="zh-CN" altLang="zh-CN" sz="26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</m:ctrlPr>
                              </m:accPr>
                              <m:e>
                                <m:sSub>
                                  <m:sSubPr>
                                    <m:ctrlPr>
                                      <a:rPr lang="zh-CN" altLang="zh-CN" sz="2600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2600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US" altLang="zh-CN" sz="2600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acc>
                            <m:r>
                              <a:rPr lang="en-US" altLang="zh-CN" sz="26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)</m:t>
                            </m:r>
                          </m:num>
                          <m:den>
                            <m:sSub>
                              <m:sSubPr>
                                <m:ctrlPr>
                                  <a:rPr lang="zh-CN" altLang="zh-CN" sz="26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6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en-US" altLang="zh-CN" sz="26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den>
                        </m:f>
                      </m:e>
                    </m:rad>
                  </m:oMath>
                </a14:m>
                <a:endParaRPr lang="zh-CN" altLang="zh-CN" sz="2600" dirty="0">
                  <a:latin typeface="+mn-ea"/>
                </a:endParaRPr>
              </a:p>
            </p:txBody>
          </p:sp>
        </mc:Choice>
        <mc:Fallback xmlns="">
          <p:sp>
            <p:nvSpPr>
              <p:cNvPr id="6" name="矩形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1640" y="5566176"/>
                <a:ext cx="6264696" cy="906530"/>
              </a:xfrm>
              <a:prstGeom prst="rect">
                <a:avLst/>
              </a:prstGeom>
              <a:blipFill rotWithShape="1">
                <a:blip r:embed="rId3"/>
                <a:stretch>
                  <a:fillRect l="-165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17333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§7.1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两总体均值之差的推断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9" name="流程图: 资料带 5"/>
          <p:cNvSpPr>
            <a:spLocks noChangeArrowheads="1"/>
          </p:cNvSpPr>
          <p:nvPr/>
        </p:nvSpPr>
        <p:spPr bwMode="auto">
          <a:xfrm>
            <a:off x="7305948" y="1268760"/>
            <a:ext cx="1371699" cy="647700"/>
          </a:xfrm>
          <a:prstGeom prst="flowChartPunchedTap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zh-CN" altLang="en-US" sz="2800" dirty="0" smtClean="0">
                <a:latin typeface="楷体" pitchFamily="49" charset="-122"/>
                <a:ea typeface="楷体" pitchFamily="49" charset="-122"/>
              </a:rPr>
              <a:t>例七</a:t>
            </a:r>
            <a:endParaRPr lang="zh-CN" altLang="en-US" sz="2800" dirty="0">
              <a:latin typeface="楷体" pitchFamily="49" charset="-122"/>
              <a:ea typeface="楷体" pitchFamily="49" charset="-12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标题 1"/>
              <p:cNvSpPr txBox="1">
                <a:spLocks/>
              </p:cNvSpPr>
              <p:nvPr/>
            </p:nvSpPr>
            <p:spPr>
              <a:xfrm>
                <a:off x="467544" y="1774471"/>
                <a:ext cx="8208912" cy="1944216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 fontScale="92500" lnSpcReduction="10000"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rgbClr val="FFFFFF"/>
                    </a:solidFill>
                    <a:latin typeface="+mj-lt"/>
                    <a:ea typeface="+mj-ea"/>
                    <a:cs typeface="+mj-cs"/>
                  </a:defRPr>
                </a:lvl1pPr>
                <a:lvl2pPr eaLnBrk="1" hangingPunct="1">
                  <a:defRPr>
                    <a:solidFill>
                      <a:schemeClr val="tx2"/>
                    </a:solidFill>
                  </a:defRPr>
                </a:lvl2pPr>
                <a:lvl3pPr eaLnBrk="1" hangingPunct="1">
                  <a:defRPr>
                    <a:solidFill>
                      <a:schemeClr val="tx2"/>
                    </a:solidFill>
                  </a:defRPr>
                </a:lvl3pPr>
                <a:lvl4pPr eaLnBrk="1" hangingPunct="1">
                  <a:defRPr>
                    <a:solidFill>
                      <a:schemeClr val="tx2"/>
                    </a:solidFill>
                  </a:defRPr>
                </a:lvl4pPr>
                <a:lvl5pPr eaLnBrk="1" hangingPunct="1">
                  <a:defRPr>
                    <a:solidFill>
                      <a:schemeClr val="tx2"/>
                    </a:solidFill>
                  </a:defRPr>
                </a:lvl5pPr>
                <a:lvl6pPr eaLnBrk="1" hangingPunct="1">
                  <a:defRPr>
                    <a:solidFill>
                      <a:schemeClr val="tx2"/>
                    </a:solidFill>
                  </a:defRPr>
                </a:lvl6pPr>
                <a:lvl7pPr eaLnBrk="1" hangingPunct="1">
                  <a:defRPr>
                    <a:solidFill>
                      <a:schemeClr val="tx2"/>
                    </a:solidFill>
                  </a:defRPr>
                </a:lvl7pPr>
                <a:lvl8pPr eaLnBrk="1" hangingPunct="1">
                  <a:defRPr>
                    <a:solidFill>
                      <a:schemeClr val="tx2"/>
                    </a:solidFill>
                  </a:defRPr>
                </a:lvl8pPr>
                <a:lvl9pPr eaLnBrk="1" hangingPunct="1">
                  <a:defRPr>
                    <a:solidFill>
                      <a:schemeClr val="tx2"/>
                    </a:solidFill>
                  </a:defRPr>
                </a:lvl9pPr>
              </a:lstStyle>
              <a:p>
                <a:pPr algn="l" fontAlgn="base"/>
                <a:r>
                  <a:rPr lang="en-US" altLang="zh-CN" sz="2800" dirty="0" smtClean="0">
                    <a:solidFill>
                      <a:schemeClr val="tx1"/>
                    </a:solidFill>
                    <a:latin typeface="+mn-ea"/>
                    <a:ea typeface="+mn-ea"/>
                  </a:rPr>
                  <a:t>     </a:t>
                </a:r>
                <a:r>
                  <a:rPr lang="zh-CN" altLang="zh-CN" sz="2800" dirty="0" smtClean="0">
                    <a:solidFill>
                      <a:schemeClr val="tx1"/>
                    </a:solidFill>
                    <a:latin typeface="+mn-ea"/>
                    <a:ea typeface="+mn-ea"/>
                  </a:rPr>
                  <a:t>两个牙膏厂生产两种不同的药物牙膏。对使用</a:t>
                </a:r>
                <a:r>
                  <a:rPr lang="en-US" altLang="zh-CN" sz="2800" dirty="0">
                    <a:solidFill>
                      <a:schemeClr val="tx1"/>
                    </a:solidFill>
                    <a:latin typeface="+mn-ea"/>
                    <a:ea typeface="+mn-ea"/>
                  </a:rPr>
                  <a:t>A</a:t>
                </a:r>
                <a:r>
                  <a:rPr lang="zh-CN" altLang="zh-CN" sz="2800" dirty="0">
                    <a:solidFill>
                      <a:schemeClr val="tx1"/>
                    </a:solidFill>
                    <a:latin typeface="+mn-ea"/>
                    <a:ea typeface="+mn-ea"/>
                  </a:rPr>
                  <a:t>厂牙膏的</a:t>
                </a:r>
                <a:r>
                  <a:rPr lang="en-US" altLang="zh-CN" sz="2800" dirty="0">
                    <a:solidFill>
                      <a:schemeClr val="tx1"/>
                    </a:solidFill>
                    <a:latin typeface="+mn-ea"/>
                    <a:ea typeface="+mn-ea"/>
                  </a:rPr>
                  <a:t>350</a:t>
                </a:r>
                <a:r>
                  <a:rPr lang="zh-CN" altLang="zh-CN" sz="2800" dirty="0">
                    <a:solidFill>
                      <a:schemeClr val="tx1"/>
                    </a:solidFill>
                    <a:latin typeface="+mn-ea"/>
                    <a:ea typeface="+mn-ea"/>
                  </a:rPr>
                  <a:t>人及使用</a:t>
                </a:r>
                <a:r>
                  <a:rPr lang="en-US" altLang="zh-CN" sz="2800" dirty="0">
                    <a:solidFill>
                      <a:schemeClr val="tx1"/>
                    </a:solidFill>
                    <a:latin typeface="+mn-ea"/>
                    <a:ea typeface="+mn-ea"/>
                  </a:rPr>
                  <a:t>B</a:t>
                </a:r>
                <a:r>
                  <a:rPr lang="zh-CN" altLang="zh-CN" sz="2800" dirty="0">
                    <a:solidFill>
                      <a:schemeClr val="tx1"/>
                    </a:solidFill>
                    <a:latin typeface="+mn-ea"/>
                    <a:ea typeface="+mn-ea"/>
                  </a:rPr>
                  <a:t>厂牙膏的</a:t>
                </a:r>
                <a:r>
                  <a:rPr lang="en-US" altLang="zh-CN" sz="2800" dirty="0">
                    <a:solidFill>
                      <a:schemeClr val="tx1"/>
                    </a:solidFill>
                    <a:latin typeface="+mn-ea"/>
                    <a:ea typeface="+mn-ea"/>
                  </a:rPr>
                  <a:t>325</a:t>
                </a:r>
                <a:r>
                  <a:rPr lang="zh-CN" altLang="zh-CN" sz="2800" dirty="0">
                    <a:solidFill>
                      <a:schemeClr val="tx1"/>
                    </a:solidFill>
                    <a:latin typeface="+mn-ea"/>
                    <a:ea typeface="+mn-ea"/>
                  </a:rPr>
                  <a:t>人分别进行调查。发现在使用</a:t>
                </a:r>
                <a:r>
                  <a:rPr lang="en-US" altLang="zh-CN" sz="2800" dirty="0">
                    <a:solidFill>
                      <a:schemeClr val="tx1"/>
                    </a:solidFill>
                    <a:latin typeface="+mn-ea"/>
                    <a:ea typeface="+mn-ea"/>
                  </a:rPr>
                  <a:t>A</a:t>
                </a:r>
                <a:r>
                  <a:rPr lang="zh-CN" altLang="zh-CN" sz="2800" dirty="0">
                    <a:solidFill>
                      <a:schemeClr val="tx1"/>
                    </a:solidFill>
                    <a:latin typeface="+mn-ea"/>
                    <a:ea typeface="+mn-ea"/>
                  </a:rPr>
                  <a:t>厂牙膏的</a:t>
                </a:r>
                <a:r>
                  <a:rPr lang="en-US" altLang="zh-CN" sz="2800" dirty="0">
                    <a:solidFill>
                      <a:schemeClr val="tx1"/>
                    </a:solidFill>
                    <a:latin typeface="+mn-ea"/>
                    <a:ea typeface="+mn-ea"/>
                  </a:rPr>
                  <a:t>350</a:t>
                </a:r>
                <a:r>
                  <a:rPr lang="zh-CN" altLang="zh-CN" sz="2800" dirty="0">
                    <a:solidFill>
                      <a:schemeClr val="tx1"/>
                    </a:solidFill>
                    <a:latin typeface="+mn-ea"/>
                    <a:ea typeface="+mn-ea"/>
                  </a:rPr>
                  <a:t>人中</a:t>
                </a:r>
                <a:r>
                  <a:rPr lang="en-US" altLang="zh-CN" sz="2800" dirty="0">
                    <a:solidFill>
                      <a:schemeClr val="tx1"/>
                    </a:solidFill>
                    <a:latin typeface="+mn-ea"/>
                    <a:ea typeface="+mn-ea"/>
                  </a:rPr>
                  <a:t>105</a:t>
                </a:r>
                <a:r>
                  <a:rPr lang="zh-CN" altLang="zh-CN" sz="2800" dirty="0">
                    <a:solidFill>
                      <a:schemeClr val="tx1"/>
                    </a:solidFill>
                    <a:latin typeface="+mn-ea"/>
                    <a:ea typeface="+mn-ea"/>
                  </a:rPr>
                  <a:t>人效果明显，在使用</a:t>
                </a:r>
                <a:r>
                  <a:rPr lang="en-US" altLang="zh-CN" sz="2800" dirty="0">
                    <a:solidFill>
                      <a:schemeClr val="tx1"/>
                    </a:solidFill>
                    <a:latin typeface="+mn-ea"/>
                    <a:ea typeface="+mn-ea"/>
                  </a:rPr>
                  <a:t>B</a:t>
                </a:r>
                <a:r>
                  <a:rPr lang="zh-CN" altLang="zh-CN" sz="2800" dirty="0">
                    <a:solidFill>
                      <a:schemeClr val="tx1"/>
                    </a:solidFill>
                    <a:latin typeface="+mn-ea"/>
                    <a:ea typeface="+mn-ea"/>
                  </a:rPr>
                  <a:t>厂牙膏的</a:t>
                </a:r>
                <a:r>
                  <a:rPr lang="en-US" altLang="zh-CN" sz="2800" dirty="0">
                    <a:solidFill>
                      <a:schemeClr val="tx1"/>
                    </a:solidFill>
                    <a:latin typeface="+mn-ea"/>
                    <a:ea typeface="+mn-ea"/>
                  </a:rPr>
                  <a:t>325</a:t>
                </a:r>
                <a:r>
                  <a:rPr lang="zh-CN" altLang="zh-CN" sz="2800" dirty="0">
                    <a:solidFill>
                      <a:schemeClr val="tx1"/>
                    </a:solidFill>
                    <a:latin typeface="+mn-ea"/>
                    <a:ea typeface="+mn-ea"/>
                  </a:rPr>
                  <a:t>人中</a:t>
                </a:r>
                <a:r>
                  <a:rPr lang="en-US" altLang="zh-CN" sz="2800" dirty="0">
                    <a:solidFill>
                      <a:schemeClr val="tx1"/>
                    </a:solidFill>
                    <a:latin typeface="+mn-ea"/>
                    <a:ea typeface="+mn-ea"/>
                  </a:rPr>
                  <a:t>130</a:t>
                </a:r>
                <a:r>
                  <a:rPr lang="zh-CN" altLang="zh-CN" sz="2800" dirty="0">
                    <a:solidFill>
                      <a:schemeClr val="tx1"/>
                    </a:solidFill>
                    <a:latin typeface="+mn-ea"/>
                    <a:ea typeface="+mn-ea"/>
                  </a:rPr>
                  <a:t>人效果明显。试估计两个厂牙膏效果明显者所占比例之差，显著水平</a:t>
                </a:r>
                <a14:m>
                  <m:oMath xmlns:m="http://schemas.openxmlformats.org/officeDocument/2006/math">
                    <m:r>
                      <a:rPr lang="zh-CN" altLang="zh-CN" sz="2800">
                        <a:solidFill>
                          <a:schemeClr val="tx1"/>
                        </a:solidFill>
                        <a:latin typeface="Cambria Math"/>
                        <a:ea typeface="+mn-ea"/>
                      </a:rPr>
                      <m:t>取</m:t>
                    </m:r>
                    <m:r>
                      <m:rPr>
                        <m:sty m:val="p"/>
                      </m:rPr>
                      <a:rPr lang="en-US" altLang="zh-CN" sz="2800">
                        <a:solidFill>
                          <a:schemeClr val="tx1"/>
                        </a:solidFill>
                        <a:latin typeface="Cambria Math"/>
                        <a:ea typeface="+mn-ea"/>
                      </a:rPr>
                      <m:t>α</m:t>
                    </m:r>
                    <m:r>
                      <a:rPr lang="en-US" altLang="zh-CN" sz="2800">
                        <a:solidFill>
                          <a:schemeClr val="tx1"/>
                        </a:solidFill>
                        <a:latin typeface="Cambria Math"/>
                        <a:ea typeface="+mn-ea"/>
                      </a:rPr>
                      <m:t>=0.05</m:t>
                    </m:r>
                  </m:oMath>
                </a14:m>
                <a:r>
                  <a:rPr lang="zh-CN" altLang="zh-CN" sz="2800" dirty="0">
                    <a:solidFill>
                      <a:schemeClr val="tx1"/>
                    </a:solidFill>
                    <a:latin typeface="+mn-ea"/>
                    <a:ea typeface="+mn-ea"/>
                  </a:rPr>
                  <a:t>。</a:t>
                </a:r>
              </a:p>
            </p:txBody>
          </p:sp>
        </mc:Choice>
        <mc:Fallback xmlns="">
          <p:sp>
            <p:nvSpPr>
              <p:cNvPr id="10" name="标题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1774471"/>
                <a:ext cx="8208912" cy="1944216"/>
              </a:xfrm>
              <a:prstGeom prst="rect">
                <a:avLst/>
              </a:prstGeom>
              <a:blipFill rotWithShape="1">
                <a:blip r:embed="rId2"/>
                <a:stretch>
                  <a:fillRect l="-1337" t="-940" r="-297" b="-815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标题 1"/>
          <p:cNvSpPr txBox="1">
            <a:spLocks/>
          </p:cNvSpPr>
          <p:nvPr/>
        </p:nvSpPr>
        <p:spPr>
          <a:xfrm>
            <a:off x="345232" y="3722663"/>
            <a:ext cx="8331224" cy="111185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altLang="zh-CN" sz="3000" dirty="0" smtClean="0">
                <a:solidFill>
                  <a:srgbClr val="FF0000"/>
                </a:solidFill>
                <a:latin typeface="+mn-ea"/>
                <a:ea typeface="+mn-ea"/>
              </a:rPr>
              <a:t>           </a:t>
            </a:r>
            <a:r>
              <a:rPr lang="zh-CN" altLang="zh-CN" sz="3300" dirty="0" smtClean="0">
                <a:solidFill>
                  <a:srgbClr val="FF0000"/>
                </a:solidFill>
                <a:latin typeface="+mn-ea"/>
                <a:ea typeface="+mn-ea"/>
              </a:rPr>
              <a:t>解</a:t>
            </a:r>
            <a:r>
              <a:rPr lang="zh-CN" altLang="en-US" sz="3300" dirty="0" smtClean="0">
                <a:solidFill>
                  <a:srgbClr val="FF0000"/>
                </a:solidFill>
                <a:latin typeface="+mn-ea"/>
                <a:ea typeface="+mn-ea"/>
              </a:rPr>
              <a:t>：</a:t>
            </a:r>
            <a:r>
              <a:rPr lang="zh-CN" altLang="zh-CN" sz="3100" dirty="0" smtClean="0">
                <a:solidFill>
                  <a:schemeClr val="tx1"/>
                </a:solidFill>
                <a:latin typeface="+mn-ea"/>
                <a:ea typeface="+mn-ea"/>
              </a:rPr>
              <a:t>因为</a:t>
            </a:r>
            <a:r>
              <a:rPr lang="zh-CN" altLang="zh-CN" sz="3100" dirty="0">
                <a:solidFill>
                  <a:schemeClr val="tx1"/>
                </a:solidFill>
                <a:latin typeface="+mn-ea"/>
                <a:ea typeface="+mn-ea"/>
              </a:rPr>
              <a:t>对两个牙膏厂药物牙膏的使用者抽取的样本比较大，此时二项分布已经接近于正态分布，可以按照正态分布来估计总体比率的</a:t>
            </a:r>
            <a:r>
              <a:rPr lang="zh-CN" altLang="zh-CN" sz="3100" dirty="0" smtClean="0">
                <a:solidFill>
                  <a:schemeClr val="tx1"/>
                </a:solidFill>
                <a:latin typeface="+mn-ea"/>
                <a:ea typeface="+mn-ea"/>
              </a:rPr>
              <a:t>置信区间</a:t>
            </a:r>
            <a:r>
              <a:rPr lang="zh-CN" altLang="en-US" sz="3100" dirty="0" smtClean="0">
                <a:solidFill>
                  <a:schemeClr val="tx1"/>
                </a:solidFill>
                <a:latin typeface="+mn-ea"/>
                <a:ea typeface="+mn-ea"/>
              </a:rPr>
              <a:t>。</a:t>
            </a:r>
            <a:endParaRPr lang="zh-CN" altLang="zh-CN" sz="3100" dirty="0">
              <a:solidFill>
                <a:schemeClr val="tx1"/>
              </a:solidFill>
              <a:latin typeface="+mn-ea"/>
              <a:ea typeface="+mn-ea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506414" y="4834516"/>
                <a:ext cx="8424936" cy="79367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zh-CN" altLang="zh-CN" sz="2400">
                          <a:latin typeface="Cambria Math"/>
                        </a:rPr>
                        <m:t>又已知</m:t>
                      </m:r>
                      <m:acc>
                        <m:accPr>
                          <m:chr m:val="̅"/>
                          <m:ctrlPr>
                            <a:rPr lang="zh-CN" altLang="zh-CN" sz="2400" i="1">
                              <a:latin typeface="Cambria Math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zh-CN" altLang="zh-CN" sz="2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altLang="zh-CN" sz="2400">
                                  <a:latin typeface="Cambria Math"/>
                                </a:rPr>
                                <m:t>p</m:t>
                              </m:r>
                            </m:e>
                            <m:sub>
                              <m:r>
                                <a:rPr lang="en-US" altLang="zh-CN" sz="2400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e>
                      </m:acc>
                      <m:r>
                        <m:rPr>
                          <m:nor/>
                        </m:rPr>
                        <a:rPr lang="en-US" altLang="zh-CN" sz="2400">
                          <a:latin typeface="+mn-ea"/>
                        </a:rPr>
                        <m:t>=</m:t>
                      </m:r>
                      <m:f>
                        <m:fPr>
                          <m:ctrlPr>
                            <a:rPr lang="zh-CN" altLang="zh-CN" sz="24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altLang="zh-CN" sz="2400" i="1">
                              <a:latin typeface="Cambria Math"/>
                            </a:rPr>
                            <m:t>105</m:t>
                          </m:r>
                        </m:num>
                        <m:den>
                          <m:r>
                            <a:rPr lang="en-US" altLang="zh-CN" sz="2400" b="1" i="1">
                              <a:latin typeface="Cambria Math"/>
                            </a:rPr>
                            <m:t>𝟑𝟓𝟎</m:t>
                          </m:r>
                        </m:den>
                      </m:f>
                      <m:r>
                        <a:rPr lang="en-US" altLang="zh-CN" sz="2400" i="1">
                          <a:latin typeface="Cambria Math"/>
                        </a:rPr>
                        <m:t>=0.3,</m:t>
                      </m:r>
                    </m:oMath>
                  </m:oMathPara>
                </a14:m>
                <a:endParaRPr lang="zh-CN" altLang="zh-CN" sz="2400" dirty="0">
                  <a:latin typeface="+mn-ea"/>
                </a:endParaRPr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6414" y="4834516"/>
                <a:ext cx="8424936" cy="79367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矩形 4"/>
              <p:cNvSpPr/>
              <p:nvPr/>
            </p:nvSpPr>
            <p:spPr>
              <a:xfrm>
                <a:off x="3780484" y="4918416"/>
                <a:ext cx="1876796" cy="6258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zh-CN" altLang="zh-CN" sz="2400" i="1">
                            <a:latin typeface="Cambria Math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zh-CN" altLang="zh-CN" sz="2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latin typeface="Cambria Math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400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altLang="zh-CN" sz="2400" dirty="0">
                    <a:latin typeface="+mn-ea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zh-CN" sz="2400" i="1">
                            <a:latin typeface="Cambria Math"/>
                          </a:rPr>
                          <m:t>130</m:t>
                        </m:r>
                      </m:num>
                      <m:den>
                        <m:r>
                          <a:rPr lang="en-US" altLang="zh-CN" sz="2400" i="0">
                            <a:latin typeface="Cambria Math"/>
                          </a:rPr>
                          <m:t>325</m:t>
                        </m:r>
                      </m:den>
                    </m:f>
                    <m:r>
                      <a:rPr lang="en-US" altLang="zh-CN" sz="2400" i="1">
                        <a:latin typeface="Cambria Math"/>
                      </a:rPr>
                      <m:t>=0.4</m:t>
                    </m:r>
                  </m:oMath>
                </a14:m>
                <a:endParaRPr lang="zh-CN" altLang="en-US" sz="2400" dirty="0">
                  <a:latin typeface="+mn-ea"/>
                </a:endParaRPr>
              </a:p>
            </p:txBody>
          </p:sp>
        </mc:Choice>
        <mc:Fallback xmlns=""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0484" y="4918416"/>
                <a:ext cx="1876796" cy="625877"/>
              </a:xfrm>
              <a:prstGeom prst="rect">
                <a:avLst/>
              </a:prstGeom>
              <a:blipFill rotWithShape="1">
                <a:blip r:embed="rId4"/>
                <a:stretch>
                  <a:fillRect b="-107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矩形 5"/>
              <p:cNvSpPr/>
              <p:nvPr/>
            </p:nvSpPr>
            <p:spPr>
              <a:xfrm>
                <a:off x="345232" y="5628195"/>
                <a:ext cx="6552728" cy="92345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zh-CN" altLang="zh-CN" i="1">
                              <a:latin typeface="Cambria Math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zh-CN" altLang="zh-CN" i="1">
                                  <a:latin typeface="Cambria Math"/>
                                </a:rPr>
                              </m:ctrlPr>
                            </m:fPr>
                            <m:num>
                              <m:acc>
                                <m:accPr>
                                  <m:chr m:val="̅"/>
                                  <m:ctrlPr>
                                    <a:rPr lang="zh-CN" altLang="zh-CN" i="1"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sSub>
                                    <m:sSubPr>
                                      <m:ctrlPr>
                                        <a:rPr lang="zh-CN" altLang="zh-CN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i="1">
                                          <a:latin typeface="Cambria Math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en-US" altLang="zh-CN" i="1">
                                          <a:latin typeface="Cambria Math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</m:acc>
                              <m:r>
                                <a:rPr lang="en-US" altLang="zh-CN" i="1">
                                  <a:latin typeface="Cambria Math"/>
                                </a:rPr>
                                <m:t>(1−</m:t>
                              </m:r>
                              <m:acc>
                                <m:accPr>
                                  <m:chr m:val="̅"/>
                                  <m:ctrlPr>
                                    <a:rPr lang="zh-CN" altLang="zh-CN" i="1"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sSub>
                                    <m:sSubPr>
                                      <m:ctrlPr>
                                        <a:rPr lang="zh-CN" altLang="zh-CN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i="1">
                                          <a:latin typeface="Cambria Math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en-US" altLang="zh-CN" i="1">
                                          <a:latin typeface="Cambria Math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</m:acc>
                              <m:r>
                                <a:rPr lang="en-US" altLang="zh-CN" i="1">
                                  <a:latin typeface="Cambria Math"/>
                                </a:rPr>
                                <m:t>)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zh-CN" altLang="zh-CN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i="1">
                                      <a:latin typeface="Cambria Math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altLang="zh-CN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den>
                          </m:f>
                          <m:r>
                            <a:rPr lang="en-US" altLang="zh-CN" i="1">
                              <a:latin typeface="Cambria Math"/>
                            </a:rPr>
                            <m:t>+</m:t>
                          </m:r>
                          <m:f>
                            <m:fPr>
                              <m:ctrlPr>
                                <a:rPr lang="zh-CN" altLang="zh-CN" i="1">
                                  <a:latin typeface="Cambria Math"/>
                                </a:rPr>
                              </m:ctrlPr>
                            </m:fPr>
                            <m:num>
                              <m:acc>
                                <m:accPr>
                                  <m:chr m:val="̅"/>
                                  <m:ctrlPr>
                                    <a:rPr lang="zh-CN" altLang="zh-CN" i="1"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sSub>
                                    <m:sSubPr>
                                      <m:ctrlPr>
                                        <a:rPr lang="zh-CN" altLang="zh-CN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i="1">
                                          <a:latin typeface="Cambria Math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en-US" altLang="zh-CN" i="1">
                                          <a:latin typeface="Cambria Math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</m:acc>
                              <m:r>
                                <a:rPr lang="en-US" altLang="zh-CN" i="1">
                                  <a:latin typeface="Cambria Math"/>
                                </a:rPr>
                                <m:t>(1−</m:t>
                              </m:r>
                              <m:acc>
                                <m:accPr>
                                  <m:chr m:val="̅"/>
                                  <m:ctrlPr>
                                    <a:rPr lang="zh-CN" altLang="zh-CN" i="1"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sSub>
                                    <m:sSubPr>
                                      <m:ctrlPr>
                                        <a:rPr lang="zh-CN" altLang="zh-CN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i="1">
                                          <a:latin typeface="Cambria Math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en-US" altLang="zh-CN" i="1">
                                          <a:latin typeface="Cambria Math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</m:acc>
                              <m:r>
                                <a:rPr lang="en-US" altLang="zh-CN" i="1">
                                  <a:latin typeface="Cambria Math"/>
                                </a:rPr>
                                <m:t>)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zh-CN" altLang="zh-CN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i="1">
                                      <a:latin typeface="Cambria Math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altLang="zh-CN" i="1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  <m:r>
                        <a:rPr lang="en-US" altLang="zh-CN" i="1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zh-CN" altLang="zh-CN" i="1">
                              <a:latin typeface="Cambria Math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zh-CN" altLang="zh-CN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altLang="zh-CN" i="1">
                                  <a:latin typeface="Cambria Math"/>
                                </a:rPr>
                                <m:t>0.</m:t>
                              </m:r>
                              <m:r>
                                <a:rPr lang="en-US" altLang="zh-CN">
                                  <a:latin typeface="Cambria Math"/>
                                </a:rPr>
                                <m:t>3×0.7</m:t>
                              </m:r>
                            </m:num>
                            <m:den>
                              <m:r>
                                <a:rPr lang="en-US" altLang="zh-CN" i="1">
                                  <a:latin typeface="Cambria Math"/>
                                </a:rPr>
                                <m:t>350</m:t>
                              </m:r>
                            </m:den>
                          </m:f>
                          <m:r>
                            <a:rPr lang="en-US" altLang="zh-CN" i="1">
                              <a:latin typeface="Cambria Math"/>
                            </a:rPr>
                            <m:t>+</m:t>
                          </m:r>
                          <m:f>
                            <m:fPr>
                              <m:ctrlPr>
                                <a:rPr lang="zh-CN" altLang="zh-CN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altLang="zh-CN" i="1">
                                  <a:latin typeface="Cambria Math"/>
                                </a:rPr>
                                <m:t>0.4×0.6</m:t>
                              </m:r>
                            </m:num>
                            <m:den>
                              <m:r>
                                <a:rPr lang="en-US" altLang="zh-CN" i="1">
                                  <a:latin typeface="Cambria Math"/>
                                </a:rPr>
                                <m:t>325</m:t>
                              </m:r>
                            </m:den>
                          </m:f>
                        </m:e>
                      </m:rad>
                      <m:r>
                        <a:rPr lang="en-US" altLang="zh-CN" i="1">
                          <a:latin typeface="Cambria Math"/>
                        </a:rPr>
                        <m:t>=0.04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6" name="矩形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5232" y="5628195"/>
                <a:ext cx="6552728" cy="923458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矩形 6"/>
              <p:cNvSpPr/>
              <p:nvPr/>
            </p:nvSpPr>
            <p:spPr>
              <a:xfrm>
                <a:off x="6927904" y="5826582"/>
                <a:ext cx="1404487" cy="526683"/>
              </a:xfrm>
              <a:prstGeom prst="rect">
                <a:avLst/>
              </a:prstGeom>
              <a:ln w="22225">
                <a:solidFill>
                  <a:srgbClr val="FFFF00"/>
                </a:solidFill>
                <a:prstDash val="sysDash"/>
              </a:ln>
            </p:spPr>
            <p:txBody>
              <a:bodyPr wrap="none">
                <a:spAutoFit/>
              </a:bodyPr>
              <a:lstStyle/>
              <a:p>
                <a:pPr fontAlgn="base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zh-CN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/>
                            </a:rPr>
                            <m:t>𝑧</m:t>
                          </m:r>
                        </m:e>
                        <m:sub>
                          <m:f>
                            <m:fPr>
                              <m:ctrlPr>
                                <a:rPr lang="zh-CN" altLang="zh-CN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altLang="zh-CN">
                                  <a:latin typeface="Cambria Math"/>
                                </a:rPr>
                                <m:t>0.05</m:t>
                              </m:r>
                            </m:num>
                            <m:den>
                              <m:r>
                                <a:rPr lang="en-US" altLang="zh-CN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sub>
                      </m:sSub>
                      <m:r>
                        <a:rPr lang="en-US" altLang="zh-CN" i="1">
                          <a:latin typeface="Cambria Math"/>
                        </a:rPr>
                        <m:t>=1.96</m:t>
                      </m:r>
                    </m:oMath>
                  </m:oMathPara>
                </a14:m>
                <a:endParaRPr lang="zh-CN" altLang="zh-CN" dirty="0"/>
              </a:p>
            </p:txBody>
          </p:sp>
        </mc:Choice>
        <mc:Fallback xmlns="">
          <p:sp>
            <p:nvSpPr>
              <p:cNvPr id="7" name="矩形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27904" y="5826582"/>
                <a:ext cx="1404487" cy="526683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 w="22225">
                <a:solidFill>
                  <a:srgbClr val="FFFF00"/>
                </a:solidFill>
                <a:prstDash val="sysDash"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76661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  <p:bldP spid="3" grpId="0"/>
      <p:bldP spid="5" grpId="0"/>
      <p:bldP spid="6" grpId="0"/>
      <p:bldP spid="7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§7.2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两总体比例之差的推断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3"/>
              <p:cNvSpPr txBox="1">
                <a:spLocks noRot="1" noChangeArrowheads="1"/>
              </p:cNvSpPr>
              <p:nvPr/>
            </p:nvSpPr>
            <p:spPr>
              <a:xfrm>
                <a:off x="718231" y="2017489"/>
                <a:ext cx="7776864" cy="616779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2000" kern="1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2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1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16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spcBef>
                    <a:spcPts val="384"/>
                  </a:spcBef>
                  <a:buClr>
                    <a:schemeClr val="accent1"/>
                  </a:buClr>
                  <a:buFont typeface="Symbol" pitchFamily="18" charset="2"/>
                  <a:buNone/>
                  <a:defRPr sz="1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spcBef>
                    <a:spcPts val="384"/>
                  </a:spcBef>
                  <a:buClr>
                    <a:schemeClr val="accent1"/>
                  </a:buClr>
                  <a:buFont typeface="Symbol" pitchFamily="18" charset="2"/>
                  <a:buNone/>
                  <a:defRPr sz="1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spcBef>
                    <a:spcPts val="384"/>
                  </a:spcBef>
                  <a:buClr>
                    <a:schemeClr val="accent1"/>
                  </a:buClr>
                  <a:buFont typeface="Symbol" pitchFamily="18" charset="2"/>
                  <a:buNone/>
                  <a:defRPr sz="1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spcBef>
                    <a:spcPts val="384"/>
                  </a:spcBef>
                  <a:buClr>
                    <a:schemeClr val="accent1"/>
                  </a:buClr>
                  <a:buFont typeface="Symbol" pitchFamily="18" charset="2"/>
                  <a:buNone/>
                  <a:defRPr sz="1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base"/>
                <a:r>
                  <a:rPr lang="zh-CN" altLang="zh-CN" sz="2600" dirty="0" smtClean="0">
                    <a:solidFill>
                      <a:schemeClr val="tx1"/>
                    </a:solidFill>
                    <a:latin typeface="+mn-ea"/>
                  </a:rPr>
                  <a:t>因此，总体比率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600">
                            <a:solidFill>
                              <a:schemeClr val="tx1"/>
                            </a:solidFill>
                            <a:latin typeface="Cambria Math"/>
                          </a:rPr>
                          <m:t>p</m:t>
                        </m:r>
                      </m:e>
                      <m:sub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600" dirty="0">
                    <a:solidFill>
                      <a:schemeClr val="tx1"/>
                    </a:solidFill>
                    <a:latin typeface="+mn-ea"/>
                  </a:rPr>
                  <a:t>-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</a:rPr>
                  <a:t>的</a:t>
                </a:r>
                <a:r>
                  <a:rPr lang="en-US" altLang="zh-CN" sz="2600" dirty="0">
                    <a:solidFill>
                      <a:schemeClr val="tx1"/>
                    </a:solidFill>
                    <a:latin typeface="+mn-ea"/>
                  </a:rPr>
                  <a:t>95%</a:t>
                </a:r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</a:rPr>
                  <a:t>的置信区间为：</a:t>
                </a:r>
              </a:p>
            </p:txBody>
          </p:sp>
        </mc:Choice>
        <mc:Fallback xmlns="">
          <p:sp>
            <p:nvSpPr>
              <p:cNvPr id="11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8231" y="2017489"/>
                <a:ext cx="7776864" cy="616779"/>
              </a:xfrm>
              <a:prstGeom prst="rect">
                <a:avLst/>
              </a:prstGeom>
              <a:blipFill rotWithShape="1">
                <a:blip r:embed="rId2"/>
                <a:stretch>
                  <a:fillRect t="-7921" b="-495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2051720" y="2634268"/>
                <a:ext cx="4351063" cy="90653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zh-CN" altLang="zh-CN" sz="2600" i="1">
                            <a:latin typeface="Cambria Math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zh-CN" altLang="zh-CN" sz="26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600">
                                <a:latin typeface="Cambria Math"/>
                              </a:rPr>
                              <m:t>p</m:t>
                            </m:r>
                          </m:e>
                          <m:sub>
                            <m:r>
                              <a:rPr lang="en-US" altLang="zh-CN" sz="2600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altLang="zh-CN" sz="2600" dirty="0">
                    <a:latin typeface="+mn-ea"/>
                  </a:rPr>
                  <a:t>-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zh-CN" altLang="zh-CN" sz="2600" i="1">
                            <a:latin typeface="Cambria Math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zh-CN" altLang="zh-CN" sz="26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zh-CN" sz="2600" i="1">
                                <a:latin typeface="Cambria Math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600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e>
                    </m:acc>
                    <m:r>
                      <a:rPr lang="en-US" altLang="zh-CN" sz="2600">
                        <a:latin typeface="Cambria Math"/>
                      </a:rPr>
                      <m:t>±</m:t>
                    </m:r>
                    <m:sSub>
                      <m:sSubPr>
                        <m:ctrlPr>
                          <a:rPr lang="zh-CN" altLang="zh-CN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600" i="1">
                            <a:latin typeface="Cambria Math"/>
                          </a:rPr>
                          <m:t>𝑧</m:t>
                        </m:r>
                      </m:e>
                      <m:sub>
                        <m:f>
                          <m:fPr>
                            <m:ctrlPr>
                              <a:rPr lang="zh-CN" altLang="zh-CN" sz="26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altLang="zh-CN" sz="2600">
                                <a:latin typeface="Cambria Math"/>
                              </a:rPr>
                              <m:t>a</m:t>
                            </m:r>
                          </m:num>
                          <m:den>
                            <m:r>
                              <a:rPr lang="en-US" altLang="zh-CN" sz="2600" i="1">
                                <a:latin typeface="Cambria Math"/>
                              </a:rPr>
                              <m:t>2</m:t>
                            </m:r>
                          </m:den>
                        </m:f>
                      </m:sub>
                    </m:sSub>
                    <m:rad>
                      <m:radPr>
                        <m:degHide m:val="on"/>
                        <m:ctrlPr>
                          <a:rPr lang="zh-CN" altLang="zh-CN" sz="2600" i="1">
                            <a:latin typeface="Cambria Math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zh-CN" altLang="zh-CN" sz="2600" i="1">
                                <a:latin typeface="Cambria Math"/>
                              </a:rPr>
                            </m:ctrlPr>
                          </m:fPr>
                          <m:num>
                            <m:acc>
                              <m:accPr>
                                <m:chr m:val="̅"/>
                                <m:ctrlPr>
                                  <a:rPr lang="zh-CN" altLang="zh-CN" sz="2600" i="1">
                                    <a:latin typeface="Cambria Math"/>
                                  </a:rPr>
                                </m:ctrlPr>
                              </m:accPr>
                              <m:e>
                                <m:sSub>
                                  <m:sSubPr>
                                    <m:ctrlPr>
                                      <a:rPr lang="zh-CN" altLang="zh-CN" sz="26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2600" i="1">
                                        <a:latin typeface="Cambria Math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US" altLang="zh-CN" sz="2600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acc>
                            <m:r>
                              <a:rPr lang="en-US" altLang="zh-CN" sz="2600" i="1">
                                <a:latin typeface="Cambria Math"/>
                              </a:rPr>
                              <m:t>(1−</m:t>
                            </m:r>
                            <m:acc>
                              <m:accPr>
                                <m:chr m:val="̅"/>
                                <m:ctrlPr>
                                  <a:rPr lang="zh-CN" altLang="zh-CN" sz="2600" i="1">
                                    <a:latin typeface="Cambria Math"/>
                                  </a:rPr>
                                </m:ctrlPr>
                              </m:accPr>
                              <m:e>
                                <m:sSub>
                                  <m:sSubPr>
                                    <m:ctrlPr>
                                      <a:rPr lang="zh-CN" altLang="zh-CN" sz="26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2600" i="1">
                                        <a:latin typeface="Cambria Math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US" altLang="zh-CN" sz="2600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acc>
                            <m:r>
                              <a:rPr lang="en-US" altLang="zh-CN" sz="2600" i="1">
                                <a:latin typeface="Cambria Math"/>
                              </a:rPr>
                              <m:t>)</m:t>
                            </m:r>
                          </m:num>
                          <m:den>
                            <m:sSub>
                              <m:sSubPr>
                                <m:ctrlPr>
                                  <a:rPr lang="zh-CN" altLang="zh-CN" sz="26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600" i="1">
                                    <a:latin typeface="Cambria Math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en-US" altLang="zh-CN" sz="2600" i="1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</m:den>
                        </m:f>
                        <m:r>
                          <a:rPr lang="en-US" altLang="zh-CN" sz="2600" i="1">
                            <a:latin typeface="Cambria Math"/>
                          </a:rPr>
                          <m:t>+</m:t>
                        </m:r>
                        <m:f>
                          <m:fPr>
                            <m:ctrlPr>
                              <a:rPr lang="zh-CN" altLang="zh-CN" sz="2600" i="1">
                                <a:latin typeface="Cambria Math"/>
                              </a:rPr>
                            </m:ctrlPr>
                          </m:fPr>
                          <m:num>
                            <m:acc>
                              <m:accPr>
                                <m:chr m:val="̅"/>
                                <m:ctrlPr>
                                  <a:rPr lang="zh-CN" altLang="zh-CN" sz="2600" i="1">
                                    <a:latin typeface="Cambria Math"/>
                                  </a:rPr>
                                </m:ctrlPr>
                              </m:accPr>
                              <m:e>
                                <m:sSub>
                                  <m:sSubPr>
                                    <m:ctrlPr>
                                      <a:rPr lang="zh-CN" altLang="zh-CN" sz="26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2600" i="1">
                                        <a:latin typeface="Cambria Math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US" altLang="zh-CN" sz="2600" i="1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acc>
                            <m:r>
                              <a:rPr lang="en-US" altLang="zh-CN" sz="2600" i="1">
                                <a:latin typeface="Cambria Math"/>
                              </a:rPr>
                              <m:t>(1−</m:t>
                            </m:r>
                            <m:acc>
                              <m:accPr>
                                <m:chr m:val="̅"/>
                                <m:ctrlPr>
                                  <a:rPr lang="zh-CN" altLang="zh-CN" sz="2600" i="1">
                                    <a:latin typeface="Cambria Math"/>
                                  </a:rPr>
                                </m:ctrlPr>
                              </m:accPr>
                              <m:e>
                                <m:sSub>
                                  <m:sSubPr>
                                    <m:ctrlPr>
                                      <a:rPr lang="zh-CN" altLang="zh-CN" sz="26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2600" i="1">
                                        <a:latin typeface="Cambria Math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US" altLang="zh-CN" sz="2600" i="1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acc>
                            <m:r>
                              <a:rPr lang="en-US" altLang="zh-CN" sz="2600" i="1">
                                <a:latin typeface="Cambria Math"/>
                              </a:rPr>
                              <m:t>)</m:t>
                            </m:r>
                          </m:num>
                          <m:den>
                            <m:sSub>
                              <m:sSubPr>
                                <m:ctrlPr>
                                  <a:rPr lang="zh-CN" altLang="zh-CN" sz="26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600" i="1">
                                    <a:latin typeface="Cambria Math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en-US" altLang="zh-CN" sz="2600" i="1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den>
                        </m:f>
                      </m:e>
                    </m:rad>
                  </m:oMath>
                </a14:m>
                <a:endParaRPr lang="zh-CN" altLang="en-US" sz="2600" dirty="0">
                  <a:latin typeface="+mn-ea"/>
                </a:endParaRPr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1720" y="2634268"/>
                <a:ext cx="4351063" cy="90653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矩形 4"/>
              <p:cNvSpPr/>
              <p:nvPr/>
            </p:nvSpPr>
            <p:spPr>
              <a:xfrm>
                <a:off x="1691680" y="3540798"/>
                <a:ext cx="6383542" cy="49244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600" i="1">
                          <a:latin typeface="Cambria Math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zh-CN" altLang="zh-CN" sz="2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altLang="zh-CN" sz="2600" i="1">
                              <a:latin typeface="Cambria Math"/>
                            </a:rPr>
                            <m:t>−</m:t>
                          </m:r>
                          <m:r>
                            <a:rPr lang="en-US" altLang="zh-CN" sz="2600">
                              <a:latin typeface="Cambria Math"/>
                            </a:rPr>
                            <m:t>0.1</m:t>
                          </m:r>
                          <m:r>
                            <a:rPr lang="en-US" altLang="zh-CN" sz="2600" i="1">
                              <a:latin typeface="Cambria Math"/>
                            </a:rPr>
                            <m:t>−</m:t>
                          </m:r>
                          <m:r>
                            <a:rPr lang="en-US" altLang="zh-CN" sz="2600">
                              <a:latin typeface="Cambria Math"/>
                            </a:rPr>
                            <m:t>1.96</m:t>
                          </m:r>
                          <m:r>
                            <a:rPr lang="zh-CN" altLang="zh-CN" sz="2600">
                              <a:latin typeface="Cambria Math"/>
                            </a:rPr>
                            <m:t>×</m:t>
                          </m:r>
                          <m:r>
                            <a:rPr lang="en-US" altLang="zh-CN" sz="2600">
                              <a:latin typeface="Cambria Math"/>
                            </a:rPr>
                            <m:t>0.04,</m:t>
                          </m:r>
                          <m:r>
                            <a:rPr lang="en-US" altLang="zh-CN" sz="2600" i="1">
                              <a:latin typeface="Cambria Math"/>
                            </a:rPr>
                            <m:t>−</m:t>
                          </m:r>
                          <m:r>
                            <a:rPr lang="en-US" altLang="zh-CN" sz="2600">
                              <a:latin typeface="Cambria Math"/>
                            </a:rPr>
                            <m:t>0.1+1.96</m:t>
                          </m:r>
                          <m:r>
                            <a:rPr lang="zh-CN" altLang="zh-CN" sz="2600">
                              <a:latin typeface="Cambria Math"/>
                            </a:rPr>
                            <m:t>×</m:t>
                          </m:r>
                          <m:r>
                            <a:rPr lang="en-US" altLang="zh-CN" sz="2600">
                              <a:latin typeface="Cambria Math"/>
                            </a:rPr>
                            <m:t>0.04</m:t>
                          </m:r>
                        </m:e>
                      </m:d>
                    </m:oMath>
                  </m:oMathPara>
                </a14:m>
                <a:endParaRPr lang="zh-CN" altLang="en-US" sz="2600" dirty="0">
                  <a:latin typeface="+mn-ea"/>
                </a:endParaRPr>
              </a:p>
            </p:txBody>
          </p:sp>
        </mc:Choice>
        <mc:Fallback xmlns=""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1680" y="3540798"/>
                <a:ext cx="6383542" cy="49244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矩形 5"/>
              <p:cNvSpPr/>
              <p:nvPr/>
            </p:nvSpPr>
            <p:spPr>
              <a:xfrm>
                <a:off x="1403648" y="4509120"/>
                <a:ext cx="4599657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base"/>
                <a:r>
                  <a:rPr lang="zh-CN" altLang="zh-CN" sz="2800" dirty="0" smtClean="0">
                    <a:solidFill>
                      <a:srgbClr val="FF0000"/>
                    </a:solidFill>
                    <a:latin typeface="+mn-ea"/>
                  </a:rPr>
                  <a:t>即置信区间为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zh-CN" altLang="zh-CN" sz="2800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zh-CN" sz="28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n-US" altLang="zh-CN" sz="2800">
                            <a:solidFill>
                              <a:srgbClr val="FF0000"/>
                            </a:solidFill>
                            <a:latin typeface="Cambria Math"/>
                          </a:rPr>
                          <m:t>0.18,</m:t>
                        </m:r>
                        <m:r>
                          <a:rPr lang="en-US" altLang="zh-CN" sz="28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n-US" altLang="zh-CN" sz="2800">
                            <a:solidFill>
                              <a:srgbClr val="FF0000"/>
                            </a:solidFill>
                            <a:latin typeface="Cambria Math"/>
                          </a:rPr>
                          <m:t>0.02</m:t>
                        </m:r>
                      </m:e>
                    </m:d>
                  </m:oMath>
                </a14:m>
                <a:endParaRPr lang="zh-CN" altLang="zh-CN" sz="2800" dirty="0">
                  <a:solidFill>
                    <a:srgbClr val="FF0000"/>
                  </a:solidFill>
                  <a:latin typeface="+mn-ea"/>
                </a:endParaRPr>
              </a:p>
            </p:txBody>
          </p:sp>
        </mc:Choice>
        <mc:Fallback xmlns="">
          <p:sp>
            <p:nvSpPr>
              <p:cNvPr id="6" name="矩形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3648" y="4509120"/>
                <a:ext cx="4599657" cy="523220"/>
              </a:xfrm>
              <a:prstGeom prst="rect">
                <a:avLst/>
              </a:prstGeom>
              <a:blipFill rotWithShape="1">
                <a:blip r:embed="rId5"/>
                <a:stretch>
                  <a:fillRect l="-2649" t="-11628" b="-313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13046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§7.2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两总体比例之差的推断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6" name="Rectangle 3"/>
          <p:cNvSpPr txBox="1">
            <a:spLocks noRot="1" noChangeArrowheads="1"/>
          </p:cNvSpPr>
          <p:nvPr/>
        </p:nvSpPr>
        <p:spPr>
          <a:xfrm>
            <a:off x="702026" y="1484784"/>
            <a:ext cx="7704856" cy="97681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0" indent="-571500">
              <a:lnSpc>
                <a:spcPct val="80000"/>
              </a:lnSpc>
              <a:buClr>
                <a:srgbClr val="FF0000"/>
              </a:buClr>
              <a:buFont typeface="Wingdings" pitchFamily="2" charset="2"/>
              <a:buChar char="p"/>
            </a:pPr>
            <a:r>
              <a:rPr lang="en-US" altLang="zh-CN" sz="3600" dirty="0" smtClean="0">
                <a:solidFill>
                  <a:srgbClr val="FF0000"/>
                </a:solidFill>
              </a:rPr>
              <a:t>7.2.2  </a:t>
            </a:r>
            <a:r>
              <a:rPr lang="zh-CN" altLang="en-US" sz="3400" dirty="0">
                <a:solidFill>
                  <a:schemeClr val="tx1"/>
                </a:solidFill>
                <a:latin typeface="+mn-ea"/>
              </a:rPr>
              <a:t>两总体比例之差</a:t>
            </a:r>
            <a:r>
              <a:rPr lang="zh-CN" altLang="en-US" sz="3400" dirty="0" smtClean="0">
                <a:solidFill>
                  <a:schemeClr val="tx1"/>
                </a:solidFill>
                <a:latin typeface="+mn-ea"/>
              </a:rPr>
              <a:t>的</a:t>
            </a:r>
            <a:r>
              <a:rPr lang="zh-CN" altLang="en-US" sz="3400" dirty="0" smtClean="0">
                <a:solidFill>
                  <a:srgbClr val="FF0000"/>
                </a:solidFill>
                <a:latin typeface="+mn-ea"/>
              </a:rPr>
              <a:t>假设检验</a:t>
            </a:r>
            <a:endParaRPr lang="zh-CN" altLang="zh-CN" sz="3400" dirty="0">
              <a:solidFill>
                <a:srgbClr val="FF0000"/>
              </a:solidFill>
              <a:latin typeface="+mn-ea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539552" y="2201741"/>
                <a:ext cx="8280920" cy="17315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fontAlgn="base"/>
                <a:r>
                  <a:rPr lang="en-US" altLang="zh-CN" sz="2600" dirty="0" smtClean="0">
                    <a:latin typeface="+mn-ea"/>
                  </a:rPr>
                  <a:t>         </a:t>
                </a:r>
                <a:r>
                  <a:rPr lang="zh-CN" altLang="zh-CN" sz="2600" dirty="0" smtClean="0">
                    <a:latin typeface="+mn-ea"/>
                  </a:rPr>
                  <a:t>设</a:t>
                </a:r>
                <a:r>
                  <a:rPr lang="en-US" altLang="zh-CN" sz="2600" dirty="0">
                    <a:latin typeface="+mn-ea"/>
                  </a:rPr>
                  <a:t>p1,p2</a:t>
                </a:r>
                <a:r>
                  <a:rPr lang="zh-CN" altLang="zh-CN" sz="2600" dirty="0">
                    <a:latin typeface="+mn-ea"/>
                  </a:rPr>
                  <a:t>分别是两个独立总体的总体比例</a:t>
                </a:r>
                <a:r>
                  <a:rPr lang="en-US" altLang="zh-CN" sz="2600" dirty="0">
                    <a:latin typeface="+mn-ea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zh-CN" altLang="zh-CN" sz="260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zh-CN" altLang="zh-CN" sz="26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zh-CN" sz="26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6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2600" i="1">
                        <a:solidFill>
                          <a:srgbClr val="FF0000"/>
                        </a:solidFill>
                        <a:latin typeface="Cambria Math"/>
                      </a:rPr>
                      <m:t>,</m:t>
                    </m:r>
                    <m:acc>
                      <m:accPr>
                        <m:chr m:val="̅"/>
                        <m:ctrlPr>
                          <a:rPr lang="zh-CN" altLang="zh-CN" sz="2600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zh-CN" altLang="zh-CN" sz="26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zh-CN" sz="26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6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e>
                    </m:acc>
                  </m:oMath>
                </a14:m>
                <a:r>
                  <a:rPr lang="zh-CN" altLang="zh-CN" sz="2600" dirty="0">
                    <a:solidFill>
                      <a:srgbClr val="FF0000"/>
                    </a:solidFill>
                    <a:latin typeface="+mn-ea"/>
                  </a:rPr>
                  <a:t>分别是它们的样本比例</a:t>
                </a:r>
                <a:r>
                  <a:rPr lang="zh-CN" altLang="zh-CN" sz="2600" dirty="0">
                    <a:latin typeface="+mn-ea"/>
                  </a:rPr>
                  <a:t>，</a:t>
                </a:r>
                <a:r>
                  <a:rPr lang="en-US" altLang="zh-CN" sz="2600" dirty="0">
                    <a:latin typeface="+mn-ea"/>
                  </a:rPr>
                  <a:t>n</a:t>
                </a:r>
                <a:r>
                  <a:rPr lang="en-US" altLang="zh-CN" sz="2600" baseline="-25000" dirty="0">
                    <a:latin typeface="+mn-ea"/>
                  </a:rPr>
                  <a:t>1</a:t>
                </a:r>
                <a:r>
                  <a:rPr lang="en-US" altLang="zh-CN" sz="2600" dirty="0">
                    <a:latin typeface="+mn-ea"/>
                  </a:rPr>
                  <a:t>, n</a:t>
                </a:r>
                <a:r>
                  <a:rPr lang="en-US" altLang="zh-CN" sz="2600" baseline="-25000" dirty="0">
                    <a:latin typeface="+mn-ea"/>
                  </a:rPr>
                  <a:t>2</a:t>
                </a:r>
                <a:r>
                  <a:rPr lang="zh-CN" altLang="zh-CN" sz="2600" dirty="0">
                    <a:latin typeface="+mn-ea"/>
                  </a:rPr>
                  <a:t>分别是它们的样本容量。当样本容量比较大，两个总体比例之差</a:t>
                </a:r>
                <a:r>
                  <a:rPr lang="en-US" altLang="zh-CN" sz="2600" dirty="0">
                    <a:solidFill>
                      <a:srgbClr val="FF0000"/>
                    </a:solidFill>
                    <a:latin typeface="+mn-ea"/>
                  </a:rPr>
                  <a:t>p1-p2</a:t>
                </a:r>
                <a:r>
                  <a:rPr lang="zh-CN" altLang="zh-CN" sz="2600" dirty="0">
                    <a:solidFill>
                      <a:srgbClr val="FF0000"/>
                    </a:solidFill>
                    <a:latin typeface="+mn-ea"/>
                  </a:rPr>
                  <a:t>已经接近于正态分布。</a:t>
                </a:r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2201741"/>
                <a:ext cx="8280920" cy="1731564"/>
              </a:xfrm>
              <a:prstGeom prst="rect">
                <a:avLst/>
              </a:prstGeom>
              <a:blipFill rotWithShape="1">
                <a:blip r:embed="rId2"/>
                <a:stretch>
                  <a:fillRect l="-1325" t="-2817" r="-74" b="-774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矩形 6"/>
              <p:cNvSpPr/>
              <p:nvPr/>
            </p:nvSpPr>
            <p:spPr>
              <a:xfrm>
                <a:off x="1152533" y="3931863"/>
                <a:ext cx="5709063" cy="5312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base"/>
                <a:r>
                  <a:rPr lang="en-US" altLang="zh-CN" sz="2600" dirty="0" smtClean="0">
                    <a:latin typeface="+mn-ea"/>
                  </a:rPr>
                  <a:t> </a:t>
                </a:r>
                <a:r>
                  <a:rPr lang="zh-CN" altLang="zh-CN" sz="2600" dirty="0" smtClean="0">
                    <a:latin typeface="+mn-ea"/>
                  </a:rPr>
                  <a:t>两</a:t>
                </a:r>
                <a:r>
                  <a:rPr lang="zh-CN" altLang="zh-CN" sz="2600" dirty="0">
                    <a:latin typeface="+mn-ea"/>
                  </a:rPr>
                  <a:t>个总体比例之差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600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600">
                            <a:latin typeface="Cambria Math"/>
                          </a:rPr>
                          <m:t>p</m:t>
                        </m:r>
                      </m:e>
                      <m:sub>
                        <m:r>
                          <a:rPr lang="en-US" altLang="zh-CN" sz="2600" i="1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600" dirty="0">
                    <a:latin typeface="+mn-ea"/>
                  </a:rPr>
                  <a:t>-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600" i="1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altLang="zh-CN" sz="2600" i="1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zh-CN" altLang="zh-CN" sz="2600" dirty="0">
                    <a:latin typeface="+mn-ea"/>
                  </a:rPr>
                  <a:t>的假设检验：</a:t>
                </a:r>
              </a:p>
            </p:txBody>
          </p:sp>
        </mc:Choice>
        <mc:Fallback xmlns="">
          <p:sp>
            <p:nvSpPr>
              <p:cNvPr id="7" name="矩形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2533" y="3931863"/>
                <a:ext cx="5709063" cy="531299"/>
              </a:xfrm>
              <a:prstGeom prst="rect">
                <a:avLst/>
              </a:prstGeom>
              <a:blipFill rotWithShape="1">
                <a:blip r:embed="rId3"/>
                <a:stretch>
                  <a:fillRect l="-320" t="-9195" r="-747" b="-2183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内容占位符 2"/>
              <p:cNvSpPr txBox="1">
                <a:spLocks/>
              </p:cNvSpPr>
              <p:nvPr/>
            </p:nvSpPr>
            <p:spPr>
              <a:xfrm>
                <a:off x="295638" y="4463162"/>
                <a:ext cx="8517632" cy="280831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2000" kern="1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2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1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16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spcBef>
                    <a:spcPts val="384"/>
                  </a:spcBef>
                  <a:buClr>
                    <a:schemeClr val="accent1"/>
                  </a:buClr>
                  <a:buFont typeface="Symbol" pitchFamily="18" charset="2"/>
                  <a:buNone/>
                  <a:defRPr sz="1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spcBef>
                    <a:spcPts val="384"/>
                  </a:spcBef>
                  <a:buClr>
                    <a:schemeClr val="accent1"/>
                  </a:buClr>
                  <a:buFont typeface="Symbol" pitchFamily="18" charset="2"/>
                  <a:buNone/>
                  <a:defRPr sz="1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spcBef>
                    <a:spcPts val="384"/>
                  </a:spcBef>
                  <a:buClr>
                    <a:schemeClr val="accent1"/>
                  </a:buClr>
                  <a:buFont typeface="Symbol" pitchFamily="18" charset="2"/>
                  <a:buNone/>
                  <a:defRPr sz="1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spcBef>
                    <a:spcPts val="384"/>
                  </a:spcBef>
                  <a:buClr>
                    <a:schemeClr val="accent1"/>
                  </a:buClr>
                  <a:buFont typeface="Symbol" pitchFamily="18" charset="2"/>
                  <a:buNone/>
                  <a:defRPr sz="1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 fontAlgn="base"/>
                <a:r>
                  <a:rPr lang="en-US" altLang="zh-CN" sz="2800" dirty="0" smtClean="0">
                    <a:solidFill>
                      <a:srgbClr val="FF0000"/>
                    </a:solidFill>
                    <a:latin typeface="+mn-ea"/>
                  </a:rPr>
                  <a:t>1.</a:t>
                </a:r>
                <a:r>
                  <a:rPr lang="zh-CN" altLang="zh-CN" sz="2800" dirty="0">
                    <a:solidFill>
                      <a:srgbClr val="FF0000"/>
                    </a:solidFill>
                    <a:latin typeface="+mn-ea"/>
                  </a:rPr>
                  <a:t>假设检验如下的三种形式</a:t>
                </a:r>
                <a:r>
                  <a:rPr lang="zh-CN" altLang="zh-CN" sz="2800" dirty="0" smtClean="0">
                    <a:solidFill>
                      <a:srgbClr val="FF0000"/>
                    </a:solidFill>
                    <a:latin typeface="+mn-ea"/>
                  </a:rPr>
                  <a:t>：</a:t>
                </a:r>
                <a:endParaRPr lang="en-US" altLang="zh-CN" sz="2800" dirty="0">
                  <a:solidFill>
                    <a:srgbClr val="FF0000"/>
                  </a:solidFill>
                  <a:latin typeface="+mn-ea"/>
                </a:endParaRPr>
              </a:p>
              <a:p>
                <a:pPr fontAlgn="base"/>
                <a:r>
                  <a:rPr lang="en-US" altLang="zh-CN" sz="2600" dirty="0" smtClean="0">
                    <a:solidFill>
                      <a:schemeClr val="tx1"/>
                    </a:solidFill>
                    <a:latin typeface="+mn-ea"/>
                  </a:rPr>
                  <a:t> (</a:t>
                </a:r>
                <a:r>
                  <a:rPr lang="en-US" altLang="zh-CN" sz="2600" dirty="0">
                    <a:solidFill>
                      <a:schemeClr val="tx1"/>
                    </a:solidFill>
                    <a:latin typeface="+mn-ea"/>
                  </a:rPr>
                  <a:t>1)H0: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600">
                            <a:solidFill>
                              <a:schemeClr val="tx1"/>
                            </a:solidFill>
                            <a:latin typeface="Cambria Math"/>
                          </a:rPr>
                          <m:t>p</m:t>
                        </m:r>
                      </m:e>
                      <m:sub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600" dirty="0">
                    <a:solidFill>
                      <a:schemeClr val="tx1"/>
                    </a:solidFill>
                    <a:latin typeface="+mn-ea"/>
                  </a:rPr>
                  <a:t>-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600" dirty="0">
                    <a:solidFill>
                      <a:schemeClr val="tx1"/>
                    </a:solidFill>
                    <a:latin typeface="+mn-ea"/>
                  </a:rPr>
                  <a:t>=0</a:t>
                </a:r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</a:rPr>
                  <a:t>，</a:t>
                </a:r>
                <a:r>
                  <a:rPr lang="en-US" altLang="zh-CN" sz="2600" dirty="0">
                    <a:solidFill>
                      <a:schemeClr val="tx1"/>
                    </a:solidFill>
                    <a:latin typeface="+mn-ea"/>
                  </a:rPr>
                  <a:t>  H1: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600">
                            <a:solidFill>
                              <a:schemeClr val="tx1"/>
                            </a:solidFill>
                            <a:latin typeface="Cambria Math"/>
                          </a:rPr>
                          <m:t>p</m:t>
                        </m:r>
                      </m:e>
                      <m:sub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600" dirty="0">
                    <a:solidFill>
                      <a:schemeClr val="tx1"/>
                    </a:solidFill>
                    <a:latin typeface="+mn-ea"/>
                  </a:rPr>
                  <a:t>-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600" dirty="0">
                    <a:solidFill>
                      <a:schemeClr val="tx1"/>
                    </a:solidFill>
                    <a:latin typeface="+mn-ea"/>
                  </a:rPr>
                  <a:t>≠0    </a:t>
                </a:r>
                <a:r>
                  <a:rPr lang="en-US" altLang="zh-CN" sz="2600" dirty="0" smtClean="0">
                    <a:solidFill>
                      <a:schemeClr val="tx1"/>
                    </a:solidFill>
                    <a:latin typeface="+mn-ea"/>
                  </a:rPr>
                  <a:t>   </a:t>
                </a:r>
                <a:r>
                  <a:rPr lang="zh-CN" altLang="zh-CN" sz="2600" dirty="0" smtClean="0">
                    <a:solidFill>
                      <a:schemeClr val="tx1"/>
                    </a:solidFill>
                    <a:latin typeface="+mn-ea"/>
                  </a:rPr>
                  <a:t>双</a:t>
                </a:r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</a:rPr>
                  <a:t>侧</a:t>
                </a:r>
                <a:r>
                  <a:rPr lang="zh-CN" altLang="zh-CN" sz="2600" dirty="0" smtClean="0">
                    <a:solidFill>
                      <a:schemeClr val="tx1"/>
                    </a:solidFill>
                    <a:latin typeface="+mn-ea"/>
                  </a:rPr>
                  <a:t>假设检验</a:t>
                </a:r>
                <a:r>
                  <a:rPr lang="zh-CN" altLang="en-US" sz="2600" dirty="0" smtClean="0">
                    <a:solidFill>
                      <a:schemeClr val="tx1"/>
                    </a:solidFill>
                    <a:latin typeface="+mn-ea"/>
                  </a:rPr>
                  <a:t>；</a:t>
                </a:r>
                <a:endParaRPr lang="zh-CN" altLang="zh-CN" sz="2600" dirty="0">
                  <a:solidFill>
                    <a:schemeClr val="tx1"/>
                  </a:solidFill>
                  <a:latin typeface="+mn-ea"/>
                </a:endParaRPr>
              </a:p>
              <a:p>
                <a:pPr fontAlgn="base"/>
                <a:r>
                  <a:rPr lang="en-US" altLang="zh-CN" sz="2600" dirty="0" smtClean="0">
                    <a:solidFill>
                      <a:schemeClr val="tx1"/>
                    </a:solidFill>
                    <a:latin typeface="+mn-ea"/>
                  </a:rPr>
                  <a:t> (</a:t>
                </a:r>
                <a:r>
                  <a:rPr lang="en-US" altLang="zh-CN" sz="2600" dirty="0">
                    <a:solidFill>
                      <a:schemeClr val="tx1"/>
                    </a:solidFill>
                    <a:latin typeface="+mn-ea"/>
                  </a:rPr>
                  <a:t>2)H0: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600">
                            <a:solidFill>
                              <a:schemeClr val="tx1"/>
                            </a:solidFill>
                            <a:latin typeface="Cambria Math"/>
                          </a:rPr>
                          <m:t>p</m:t>
                        </m:r>
                      </m:e>
                      <m:sub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600" dirty="0">
                    <a:solidFill>
                      <a:schemeClr val="tx1"/>
                    </a:solidFill>
                    <a:latin typeface="+mn-ea"/>
                  </a:rPr>
                  <a:t>-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600" dirty="0">
                    <a:solidFill>
                      <a:schemeClr val="tx1"/>
                    </a:solidFill>
                    <a:latin typeface="+mn-ea"/>
                  </a:rPr>
                  <a:t>≥0</a:t>
                </a:r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</a:rPr>
                  <a:t>， </a:t>
                </a:r>
                <a:r>
                  <a:rPr lang="en-US" altLang="zh-CN" sz="2600" dirty="0">
                    <a:solidFill>
                      <a:schemeClr val="tx1"/>
                    </a:solidFill>
                    <a:latin typeface="+mn-ea"/>
                  </a:rPr>
                  <a:t>H1: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600">
                            <a:solidFill>
                              <a:schemeClr val="tx1"/>
                            </a:solidFill>
                            <a:latin typeface="Cambria Math"/>
                          </a:rPr>
                          <m:t>p</m:t>
                        </m:r>
                      </m:e>
                      <m:sub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600" dirty="0">
                    <a:solidFill>
                      <a:schemeClr val="tx1"/>
                    </a:solidFill>
                    <a:latin typeface="+mn-ea"/>
                  </a:rPr>
                  <a:t>-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600" dirty="0">
                    <a:solidFill>
                      <a:schemeClr val="tx1"/>
                    </a:solidFill>
                    <a:latin typeface="+mn-ea"/>
                  </a:rPr>
                  <a:t>&lt;0       </a:t>
                </a:r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</a:rPr>
                  <a:t>左侧</a:t>
                </a:r>
                <a:r>
                  <a:rPr lang="zh-CN" altLang="zh-CN" sz="2600" dirty="0" smtClean="0">
                    <a:solidFill>
                      <a:schemeClr val="tx1"/>
                    </a:solidFill>
                    <a:latin typeface="+mn-ea"/>
                  </a:rPr>
                  <a:t>假设检验</a:t>
                </a:r>
                <a:r>
                  <a:rPr lang="zh-CN" altLang="en-US" sz="2600" dirty="0" smtClean="0">
                    <a:solidFill>
                      <a:schemeClr val="tx1"/>
                    </a:solidFill>
                    <a:latin typeface="+mn-ea"/>
                  </a:rPr>
                  <a:t>；</a:t>
                </a:r>
                <a:endParaRPr lang="zh-CN" altLang="zh-CN" sz="2600" dirty="0">
                  <a:solidFill>
                    <a:schemeClr val="tx1"/>
                  </a:solidFill>
                  <a:latin typeface="+mn-ea"/>
                </a:endParaRPr>
              </a:p>
              <a:p>
                <a:pPr fontAlgn="base"/>
                <a:r>
                  <a:rPr lang="en-US" altLang="zh-CN" sz="2600" dirty="0" smtClean="0">
                    <a:solidFill>
                      <a:schemeClr val="tx1"/>
                    </a:solidFill>
                    <a:latin typeface="+mn-ea"/>
                  </a:rPr>
                  <a:t> (</a:t>
                </a:r>
                <a:r>
                  <a:rPr lang="en-US" altLang="zh-CN" sz="2600" dirty="0">
                    <a:solidFill>
                      <a:schemeClr val="tx1"/>
                    </a:solidFill>
                    <a:latin typeface="+mn-ea"/>
                  </a:rPr>
                  <a:t>3)H0: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600">
                            <a:solidFill>
                              <a:schemeClr val="tx1"/>
                            </a:solidFill>
                            <a:latin typeface="Cambria Math"/>
                          </a:rPr>
                          <m:t>p</m:t>
                        </m:r>
                      </m:e>
                      <m:sub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600" dirty="0">
                    <a:solidFill>
                      <a:schemeClr val="tx1"/>
                    </a:solidFill>
                    <a:latin typeface="+mn-ea"/>
                  </a:rPr>
                  <a:t>-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600" dirty="0">
                    <a:solidFill>
                      <a:schemeClr val="tx1"/>
                    </a:solidFill>
                    <a:latin typeface="+mn-ea"/>
                  </a:rPr>
                  <a:t>≤0 </a:t>
                </a:r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</a:rPr>
                  <a:t>，</a:t>
                </a:r>
                <a:r>
                  <a:rPr lang="en-US" altLang="zh-CN" sz="2600" dirty="0">
                    <a:solidFill>
                      <a:schemeClr val="tx1"/>
                    </a:solidFill>
                    <a:latin typeface="+mn-ea"/>
                  </a:rPr>
                  <a:t> H1: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600">
                            <a:solidFill>
                              <a:schemeClr val="tx1"/>
                            </a:solidFill>
                            <a:latin typeface="Cambria Math"/>
                          </a:rPr>
                          <m:t>p</m:t>
                        </m:r>
                      </m:e>
                      <m:sub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600" dirty="0">
                    <a:solidFill>
                      <a:schemeClr val="tx1"/>
                    </a:solidFill>
                    <a:latin typeface="+mn-ea"/>
                  </a:rPr>
                  <a:t>-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altLang="zh-CN" sz="26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600" dirty="0">
                    <a:solidFill>
                      <a:schemeClr val="tx1"/>
                    </a:solidFill>
                    <a:latin typeface="+mn-ea"/>
                  </a:rPr>
                  <a:t>&gt;0      </a:t>
                </a:r>
                <a:r>
                  <a:rPr lang="zh-CN" altLang="zh-CN" sz="2600" dirty="0" smtClean="0">
                    <a:solidFill>
                      <a:schemeClr val="tx1"/>
                    </a:solidFill>
                    <a:latin typeface="+mn-ea"/>
                  </a:rPr>
                  <a:t>右侧假设检验</a:t>
                </a:r>
                <a:r>
                  <a:rPr lang="zh-CN" altLang="en-US" sz="2600" dirty="0" smtClean="0">
                    <a:solidFill>
                      <a:schemeClr val="tx1"/>
                    </a:solidFill>
                    <a:latin typeface="+mn-ea"/>
                  </a:rPr>
                  <a:t>。</a:t>
                </a:r>
                <a:endParaRPr lang="zh-CN" altLang="en-US" sz="2600" dirty="0">
                  <a:latin typeface="+mn-ea"/>
                </a:endParaRPr>
              </a:p>
            </p:txBody>
          </p:sp>
        </mc:Choice>
        <mc:Fallback xmlns="">
          <p:sp>
            <p:nvSpPr>
              <p:cNvPr id="9" name="内容占位符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638" y="4463162"/>
                <a:ext cx="8517632" cy="2808312"/>
              </a:xfrm>
              <a:prstGeom prst="rect">
                <a:avLst/>
              </a:prstGeom>
              <a:blipFill rotWithShape="1">
                <a:blip r:embed="rId4"/>
                <a:stretch>
                  <a:fillRect l="-1431" t="-216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13046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§7.2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两总体比例之差的推断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1" name="Rectangle 3"/>
          <p:cNvSpPr txBox="1">
            <a:spLocks noRot="1" noChangeArrowheads="1"/>
          </p:cNvSpPr>
          <p:nvPr/>
        </p:nvSpPr>
        <p:spPr>
          <a:xfrm>
            <a:off x="683568" y="1660093"/>
            <a:ext cx="6192688" cy="4727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base"/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2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、显著性水平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:  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一般取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α=0.01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或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α=0.05</a:t>
            </a:r>
            <a:endParaRPr lang="zh-CN" altLang="zh-CN" sz="26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83568" y="2348880"/>
            <a:ext cx="240001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en-US" altLang="zh-CN" sz="2600" dirty="0" smtClean="0">
                <a:latin typeface="+mn-ea"/>
              </a:rPr>
              <a:t>3</a:t>
            </a:r>
            <a:r>
              <a:rPr lang="zh-CN" altLang="zh-CN" sz="2600" dirty="0" smtClean="0">
                <a:latin typeface="+mn-ea"/>
              </a:rPr>
              <a:t>、检验统计量</a:t>
            </a:r>
            <a:r>
              <a:rPr lang="en-US" altLang="zh-CN" dirty="0" smtClean="0"/>
              <a:t>:</a:t>
            </a:r>
            <a:endParaRPr lang="zh-CN" altLang="zh-CN" dirty="0"/>
          </a:p>
        </p:txBody>
      </p:sp>
      <p:sp>
        <p:nvSpPr>
          <p:cNvPr id="5" name="矩形 4"/>
          <p:cNvSpPr/>
          <p:nvPr/>
        </p:nvSpPr>
        <p:spPr>
          <a:xfrm>
            <a:off x="611560" y="2924944"/>
            <a:ext cx="8208912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altLang="zh-CN" sz="2600" dirty="0" smtClean="0">
                <a:latin typeface="+mn-ea"/>
              </a:rPr>
              <a:t>          </a:t>
            </a:r>
            <a:r>
              <a:rPr lang="zh-CN" altLang="zh-CN" sz="2600" dirty="0" smtClean="0">
                <a:latin typeface="+mn-ea"/>
              </a:rPr>
              <a:t>假定</a:t>
            </a:r>
            <a:r>
              <a:rPr lang="zh-CN" altLang="zh-CN" sz="2600" dirty="0">
                <a:latin typeface="+mn-ea"/>
              </a:rPr>
              <a:t>原假设为真，总体比例相等，且</a:t>
            </a:r>
            <a:r>
              <a:rPr lang="en-US" altLang="zh-CN" sz="2600" dirty="0">
                <a:solidFill>
                  <a:srgbClr val="FF0000"/>
                </a:solidFill>
                <a:latin typeface="+mn-ea"/>
              </a:rPr>
              <a:t>p1=p2=p</a:t>
            </a:r>
            <a:r>
              <a:rPr lang="zh-CN" altLang="zh-CN" sz="2600" dirty="0">
                <a:solidFill>
                  <a:srgbClr val="FF0000"/>
                </a:solidFill>
                <a:latin typeface="+mn-ea"/>
              </a:rPr>
              <a:t>，但</a:t>
            </a:r>
            <a:r>
              <a:rPr lang="en-US" altLang="zh-CN" sz="2600" dirty="0" smtClean="0">
                <a:solidFill>
                  <a:srgbClr val="FF0000"/>
                </a:solidFill>
                <a:latin typeface="+mn-ea"/>
              </a:rPr>
              <a:t>p </a:t>
            </a:r>
            <a:r>
              <a:rPr lang="zh-CN" altLang="zh-CN" sz="2600" dirty="0" smtClean="0">
                <a:solidFill>
                  <a:srgbClr val="FF0000"/>
                </a:solidFill>
                <a:latin typeface="+mn-ea"/>
              </a:rPr>
              <a:t>未知</a:t>
            </a:r>
            <a:r>
              <a:rPr lang="zh-CN" altLang="zh-CN" sz="2600" dirty="0">
                <a:solidFill>
                  <a:srgbClr val="FF0000"/>
                </a:solidFill>
                <a:latin typeface="+mn-ea"/>
              </a:rPr>
              <a:t>时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矩形 5"/>
              <p:cNvSpPr/>
              <p:nvPr/>
            </p:nvSpPr>
            <p:spPr>
              <a:xfrm>
                <a:off x="1203614" y="3733934"/>
                <a:ext cx="3759940" cy="9106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base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zh-CN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/>
                            </a:rPr>
                            <m:t>𝜎</m:t>
                          </m:r>
                        </m:e>
                        <m:sub>
                          <m:acc>
                            <m:accPr>
                              <m:chr m:val="̅"/>
                              <m:ctrlPr>
                                <a:rPr lang="zh-CN" altLang="zh-CN" i="1">
                                  <a:latin typeface="Cambria Math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zh-CN" altLang="zh-CN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>
                                      <a:latin typeface="Cambria Math"/>
                                    </a:rPr>
                                    <m:t>p</m:t>
                                  </m:r>
                                </m:e>
                                <m:sub>
                                  <m:r>
                                    <a:rPr lang="en-US" altLang="zh-CN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acc>
                          <m:r>
                            <a:rPr lang="en-US" altLang="zh-CN" i="1">
                              <a:latin typeface="Cambria Math"/>
                            </a:rPr>
                            <m:t>−</m:t>
                          </m:r>
                          <m:acc>
                            <m:accPr>
                              <m:chr m:val="̅"/>
                              <m:ctrlPr>
                                <a:rPr lang="zh-CN" altLang="zh-CN" i="1">
                                  <a:latin typeface="Cambria Math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zh-CN" altLang="zh-CN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i="1">
                                      <a:latin typeface="Cambria Math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altLang="zh-CN" i="1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acc>
                        </m:sub>
                      </m:sSub>
                      <m:r>
                        <a:rPr lang="en-US" altLang="zh-CN" i="1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zh-CN" altLang="zh-CN" i="1">
                              <a:latin typeface="Cambria Math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zh-CN" altLang="zh-CN" i="1">
                                  <a:latin typeface="Cambria Math"/>
                                </a:rPr>
                              </m:ctrlPr>
                            </m:fPr>
                            <m:num>
                              <m:acc>
                                <m:accPr>
                                  <m:chr m:val="̅"/>
                                  <m:ctrlPr>
                                    <a:rPr lang="zh-CN" altLang="zh-CN" i="1"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sSub>
                                    <m:sSubPr>
                                      <m:ctrlPr>
                                        <a:rPr lang="zh-CN" altLang="zh-CN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i="1">
                                          <a:latin typeface="Cambria Math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en-US" altLang="zh-CN" i="1">
                                          <a:latin typeface="Cambria Math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</m:acc>
                              <m:d>
                                <m:dPr>
                                  <m:ctrlPr>
                                    <a:rPr lang="zh-CN" altLang="zh-CN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i="1">
                                      <a:latin typeface="Cambria Math"/>
                                    </a:rPr>
                                    <m:t>1−</m:t>
                                  </m:r>
                                  <m:acc>
                                    <m:accPr>
                                      <m:chr m:val="̅"/>
                                      <m:ctrlPr>
                                        <a:rPr lang="zh-CN" altLang="zh-CN" i="1">
                                          <a:latin typeface="Cambria Math"/>
                                        </a:rPr>
                                      </m:ctrlPr>
                                    </m:accPr>
                                    <m:e>
                                      <m:sSub>
                                        <m:sSubPr>
                                          <m:ctrlPr>
                                            <a:rPr lang="zh-CN" altLang="zh-CN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altLang="zh-CN" i="1">
                                              <a:latin typeface="Cambria Math"/>
                                            </a:rPr>
                                            <m:t>𝑝</m:t>
                                          </m:r>
                                        </m:e>
                                        <m:sub>
                                          <m:r>
                                            <a:rPr lang="en-US" altLang="zh-CN" i="1">
                                              <a:latin typeface="Cambria Math"/>
                                            </a:rPr>
                                            <m:t>1</m:t>
                                          </m:r>
                                        </m:sub>
                                      </m:sSub>
                                    </m:e>
                                  </m:acc>
                                </m:e>
                              </m:d>
                            </m:num>
                            <m:den>
                              <m:sSub>
                                <m:sSubPr>
                                  <m:ctrlPr>
                                    <a:rPr lang="zh-CN" altLang="zh-CN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i="1">
                                      <a:latin typeface="Cambria Math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altLang="zh-CN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den>
                          </m:f>
                          <m:r>
                            <a:rPr lang="en-US" altLang="zh-CN" i="1">
                              <a:latin typeface="Cambria Math"/>
                            </a:rPr>
                            <m:t>+</m:t>
                          </m:r>
                          <m:f>
                            <m:fPr>
                              <m:ctrlPr>
                                <a:rPr lang="zh-CN" altLang="zh-CN" i="1">
                                  <a:latin typeface="Cambria Math"/>
                                </a:rPr>
                              </m:ctrlPr>
                            </m:fPr>
                            <m:num>
                              <m:acc>
                                <m:accPr>
                                  <m:chr m:val="̅"/>
                                  <m:ctrlPr>
                                    <a:rPr lang="zh-CN" altLang="zh-CN" i="1"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sSub>
                                    <m:sSubPr>
                                      <m:ctrlPr>
                                        <a:rPr lang="zh-CN" altLang="zh-CN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i="1">
                                          <a:latin typeface="Cambria Math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en-US" altLang="zh-CN" i="1">
                                          <a:latin typeface="Cambria Math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</m:acc>
                              <m:d>
                                <m:dPr>
                                  <m:ctrlPr>
                                    <a:rPr lang="zh-CN" altLang="zh-CN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i="1">
                                      <a:latin typeface="Cambria Math"/>
                                    </a:rPr>
                                    <m:t>1−</m:t>
                                  </m:r>
                                  <m:acc>
                                    <m:accPr>
                                      <m:chr m:val="̅"/>
                                      <m:ctrlPr>
                                        <a:rPr lang="zh-CN" altLang="zh-CN" i="1">
                                          <a:latin typeface="Cambria Math"/>
                                        </a:rPr>
                                      </m:ctrlPr>
                                    </m:accPr>
                                    <m:e>
                                      <m:sSub>
                                        <m:sSubPr>
                                          <m:ctrlPr>
                                            <a:rPr lang="zh-CN" altLang="zh-CN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altLang="zh-CN" i="1">
                                              <a:latin typeface="Cambria Math"/>
                                            </a:rPr>
                                            <m:t>𝑝</m:t>
                                          </m:r>
                                        </m:e>
                                        <m:sub>
                                          <m:r>
                                            <a:rPr lang="en-US" altLang="zh-CN" i="1">
                                              <a:latin typeface="Cambria Math"/>
                                            </a:rPr>
                                            <m:t>2</m:t>
                                          </m:r>
                                        </m:sub>
                                      </m:sSub>
                                    </m:e>
                                  </m:acc>
                                </m:e>
                              </m:d>
                            </m:num>
                            <m:den>
                              <m:sSub>
                                <m:sSubPr>
                                  <m:ctrlPr>
                                    <a:rPr lang="zh-CN" altLang="zh-CN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i="1">
                                      <a:latin typeface="Cambria Math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altLang="zh-CN" i="1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</m:oMath>
                  </m:oMathPara>
                </a14:m>
                <a:endParaRPr lang="zh-CN" altLang="zh-CN" dirty="0"/>
              </a:p>
            </p:txBody>
          </p:sp>
        </mc:Choice>
        <mc:Fallback xmlns="">
          <p:sp>
            <p:nvSpPr>
              <p:cNvPr id="6" name="矩形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03614" y="3733934"/>
                <a:ext cx="3759940" cy="91069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矩形 6"/>
              <p:cNvSpPr/>
              <p:nvPr/>
            </p:nvSpPr>
            <p:spPr>
              <a:xfrm>
                <a:off x="4955103" y="3733934"/>
                <a:ext cx="2396938" cy="84388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base"/>
                <a:r>
                  <a:rPr lang="en-US" altLang="zh-CN" sz="2400" dirty="0"/>
                  <a:t>=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sz="2400" i="1">
                            <a:latin typeface="Cambria Math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zh-CN" altLang="zh-CN" sz="24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altLang="zh-CN" sz="2400" i="1">
                                <a:latin typeface="Cambria Math"/>
                              </a:rPr>
                              <m:t>𝑝</m:t>
                            </m:r>
                            <m:d>
                              <m:dPr>
                                <m:ctrlPr>
                                  <a:rPr lang="zh-CN" altLang="zh-CN" sz="24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altLang="zh-CN" sz="2400" i="1">
                                    <a:latin typeface="Cambria Math"/>
                                  </a:rPr>
                                  <m:t>1−</m:t>
                                </m:r>
                                <m:r>
                                  <a:rPr lang="en-US" altLang="zh-CN" sz="2400" i="1">
                                    <a:latin typeface="Cambria Math"/>
                                  </a:rPr>
                                  <m:t>𝑝</m:t>
                                </m:r>
                              </m:e>
                            </m:d>
                          </m:num>
                          <m:den>
                            <m:sSub>
                              <m:sSubPr>
                                <m:ctrlPr>
                                  <a:rPr lang="zh-CN" altLang="zh-CN" sz="24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400" i="1">
                                    <a:latin typeface="Cambria Math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en-US" altLang="zh-CN" sz="2400" i="1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</m:den>
                        </m:f>
                        <m:r>
                          <a:rPr lang="en-US" altLang="zh-CN" sz="2400" i="1">
                            <a:latin typeface="Cambria Math"/>
                          </a:rPr>
                          <m:t>+</m:t>
                        </m:r>
                        <m:f>
                          <m:fPr>
                            <m:ctrlPr>
                              <a:rPr lang="zh-CN" altLang="zh-CN" sz="24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altLang="zh-CN" sz="2400" i="1">
                                <a:latin typeface="Cambria Math"/>
                              </a:rPr>
                              <m:t>𝑝</m:t>
                            </m:r>
                            <m:d>
                              <m:dPr>
                                <m:ctrlPr>
                                  <a:rPr lang="zh-CN" altLang="zh-CN" sz="24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altLang="zh-CN" sz="2400" i="1">
                                    <a:latin typeface="Cambria Math"/>
                                  </a:rPr>
                                  <m:t>1−</m:t>
                                </m:r>
                                <m:r>
                                  <a:rPr lang="en-US" altLang="zh-CN" sz="2400" i="1">
                                    <a:latin typeface="Cambria Math"/>
                                  </a:rPr>
                                  <m:t>𝑝</m:t>
                                </m:r>
                              </m:e>
                            </m:d>
                          </m:num>
                          <m:den>
                            <m:sSub>
                              <m:sSubPr>
                                <m:ctrlPr>
                                  <a:rPr lang="zh-CN" altLang="zh-CN" sz="24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400" i="1">
                                    <a:latin typeface="Cambria Math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en-US" altLang="zh-CN" sz="2400" i="1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den>
                        </m:f>
                      </m:e>
                    </m:rad>
                  </m:oMath>
                </a14:m>
                <a:endParaRPr lang="zh-CN" altLang="zh-CN" sz="2400" dirty="0"/>
              </a:p>
            </p:txBody>
          </p:sp>
        </mc:Choice>
        <mc:Fallback xmlns="">
          <p:sp>
            <p:nvSpPr>
              <p:cNvPr id="7" name="矩形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5103" y="3733934"/>
                <a:ext cx="2396938" cy="843885"/>
              </a:xfrm>
              <a:prstGeom prst="rect">
                <a:avLst/>
              </a:prstGeom>
              <a:blipFill rotWithShape="1">
                <a:blip r:embed="rId4"/>
                <a:stretch>
                  <a:fillRect l="-407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19133726"/>
              </p:ext>
            </p:extLst>
          </p:nvPr>
        </p:nvGraphicFramePr>
        <p:xfrm>
          <a:off x="1203614" y="4797152"/>
          <a:ext cx="3008346" cy="13593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53" name="公式" r:id="rId5" imgW="1498600" imgH="698500" progId="Equation.3">
                  <p:embed/>
                </p:oleObj>
              </mc:Choice>
              <mc:Fallback>
                <p:oleObj name="公式" r:id="rId5" imgW="1498600" imgH="6985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03614" y="4797152"/>
                        <a:ext cx="3008346" cy="135935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13046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3" grpId="0"/>
      <p:bldP spid="5" grpId="0"/>
      <p:bldP spid="6" grpId="0"/>
      <p:bldP spid="7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§7.2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两总体比例之差的推断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53030" y="1786203"/>
            <a:ext cx="828092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600" dirty="0" smtClean="0">
                <a:latin typeface="+mn-ea"/>
              </a:rPr>
              <a:t>      </a:t>
            </a:r>
            <a:r>
              <a:rPr lang="zh-CN" altLang="zh-CN" sz="2600" dirty="0" smtClean="0">
                <a:latin typeface="+mn-ea"/>
              </a:rPr>
              <a:t>由于</a:t>
            </a:r>
            <a:r>
              <a:rPr lang="en-US" altLang="zh-CN" sz="2600" dirty="0">
                <a:latin typeface="+mn-ea"/>
              </a:rPr>
              <a:t>p</a:t>
            </a:r>
            <a:r>
              <a:rPr lang="zh-CN" altLang="zh-CN" sz="2600" dirty="0">
                <a:latin typeface="+mn-ea"/>
              </a:rPr>
              <a:t>未知，合并两个样本点估计量，以得到如下</a:t>
            </a:r>
            <a:r>
              <a:rPr lang="en-US" altLang="zh-CN" sz="2600" dirty="0">
                <a:latin typeface="+mn-ea"/>
              </a:rPr>
              <a:t>p</a:t>
            </a:r>
            <a:r>
              <a:rPr lang="zh-CN" altLang="zh-CN" sz="2600" dirty="0">
                <a:latin typeface="+mn-ea"/>
              </a:rPr>
              <a:t>的单一点估计量：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矩形 4"/>
              <p:cNvSpPr/>
              <p:nvPr/>
            </p:nvSpPr>
            <p:spPr>
              <a:xfrm>
                <a:off x="611560" y="2754955"/>
                <a:ext cx="8280920" cy="72122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zh-CN" altLang="zh-CN" sz="260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en-US" altLang="zh-CN" sz="26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  </m:t>
                        </m:r>
                        <m:r>
                          <a:rPr lang="en-US" altLang="zh-CN" sz="26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𝑝</m:t>
                        </m:r>
                      </m:e>
                    </m:acc>
                  </m:oMath>
                </a14:m>
                <a:r>
                  <a:rPr lang="en-US" altLang="zh-CN" sz="2600" dirty="0">
                    <a:solidFill>
                      <a:srgbClr val="FF0000"/>
                    </a:solidFill>
                    <a:latin typeface="+mn-ea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600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6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zh-CN" sz="26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en-US" altLang="zh-CN" sz="260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zh-CN" altLang="zh-CN" sz="26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zh-CN" sz="26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60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2600">
                            <a:solidFill>
                              <a:srgbClr val="FF0000"/>
                            </a:solidFill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zh-CN" altLang="zh-CN" sz="26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zh-CN" sz="26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en-US" altLang="zh-CN" sz="260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lang="zh-CN" altLang="zh-CN" sz="26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zh-CN" sz="26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60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sz="26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zh-CN" sz="26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en-US" altLang="zh-CN" sz="260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2600">
                            <a:solidFill>
                              <a:srgbClr val="FF0000"/>
                            </a:solidFill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zh-CN" altLang="zh-CN" sz="26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zh-CN" sz="26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en-US" altLang="zh-CN" sz="260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600" dirty="0">
                    <a:solidFill>
                      <a:srgbClr val="FF0000"/>
                    </a:solidFill>
                    <a:latin typeface="+mn-ea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600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6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zh-CN" sz="26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260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2600">
                            <a:solidFill>
                              <a:srgbClr val="FF0000"/>
                            </a:solidFill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zh-CN" altLang="zh-CN" sz="26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zh-CN" sz="26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260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sz="26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zh-CN" sz="26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en-US" altLang="zh-CN" sz="260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2600">
                            <a:solidFill>
                              <a:srgbClr val="FF0000"/>
                            </a:solidFill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zh-CN" altLang="zh-CN" sz="26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zh-CN" sz="26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en-US" altLang="zh-CN" sz="260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sz="2600" dirty="0">
                    <a:solidFill>
                      <a:srgbClr val="FF0000"/>
                    </a:solidFill>
                    <a:latin typeface="+mn-ea"/>
                  </a:rPr>
                  <a:t>当</a:t>
                </a:r>
                <a:r>
                  <a:rPr lang="en-US" altLang="zh-CN" sz="2600" dirty="0">
                    <a:solidFill>
                      <a:srgbClr val="FF0000"/>
                    </a:solidFill>
                    <a:latin typeface="+mn-ea"/>
                  </a:rPr>
                  <a:t>n</a:t>
                </a:r>
                <a:r>
                  <a:rPr lang="zh-CN" altLang="zh-CN" sz="2600" dirty="0">
                    <a:solidFill>
                      <a:srgbClr val="FF0000"/>
                    </a:solidFill>
                    <a:latin typeface="+mn-ea"/>
                  </a:rPr>
                  <a:t>足够大时</a:t>
                </a:r>
                <a:r>
                  <a:rPr lang="zh-CN" altLang="zh-CN" sz="2600" dirty="0">
                    <a:latin typeface="+mn-ea"/>
                  </a:rPr>
                  <a:t>，</a:t>
                </a:r>
                <a:r>
                  <a:rPr lang="en-US" altLang="zh-CN" sz="2600" dirty="0">
                    <a:latin typeface="+mn-ea"/>
                  </a:rPr>
                  <a:t>z</a:t>
                </a:r>
                <a:r>
                  <a:rPr lang="zh-CN" altLang="zh-CN" sz="2600" dirty="0">
                    <a:latin typeface="+mn-ea"/>
                  </a:rPr>
                  <a:t>近似标准正态分布</a:t>
                </a:r>
                <a:r>
                  <a:rPr lang="zh-CN" altLang="zh-CN" sz="2600" dirty="0" smtClean="0">
                    <a:latin typeface="+mn-ea"/>
                  </a:rPr>
                  <a:t>。</a:t>
                </a:r>
                <a:endParaRPr lang="zh-CN" altLang="zh-CN" sz="2600" dirty="0">
                  <a:latin typeface="+mn-ea"/>
                </a:endParaRPr>
              </a:p>
            </p:txBody>
          </p:sp>
        </mc:Choice>
        <mc:Fallback xmlns=""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2754955"/>
                <a:ext cx="8280920" cy="721223"/>
              </a:xfrm>
              <a:prstGeom prst="rect">
                <a:avLst/>
              </a:prstGeom>
              <a:blipFill rotWithShape="1">
                <a:blip r:embed="rId2"/>
                <a:stretch>
                  <a:fillRect b="-33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矩形 5"/>
              <p:cNvSpPr/>
              <p:nvPr/>
            </p:nvSpPr>
            <p:spPr>
              <a:xfrm>
                <a:off x="2195735" y="4365104"/>
                <a:ext cx="4446217" cy="96956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600">
                        <a:latin typeface="Cambria Math"/>
                      </a:rPr>
                      <m:t>z</m:t>
                    </m:r>
                    <m:r>
                      <a:rPr lang="en-US" altLang="zh-CN" sz="260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zh-CN" altLang="zh-CN" sz="2600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6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600">
                                <a:latin typeface="Cambria Math"/>
                              </a:rPr>
                              <m:t>p</m:t>
                            </m:r>
                          </m:e>
                          <m:sub>
                            <m:r>
                              <a:rPr lang="en-US" altLang="zh-CN" sz="2600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2600" i="1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zh-CN" altLang="zh-CN" sz="26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zh-CN" sz="2600" i="1">
                                <a:latin typeface="Cambria Math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600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num>
                      <m:den>
                        <m:rad>
                          <m:radPr>
                            <m:degHide m:val="on"/>
                            <m:ctrlPr>
                              <a:rPr lang="zh-CN" altLang="zh-CN" sz="2600" i="1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acc>
                              <m:accPr>
                                <m:chr m:val="̅"/>
                                <m:ctrlPr>
                                  <a:rPr lang="zh-CN" altLang="zh-CN" sz="2600" i="1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US" altLang="zh-CN" sz="2600" i="1">
                                    <a:latin typeface="Cambria Math"/>
                                  </a:rPr>
                                  <m:t>𝑝</m:t>
                                </m:r>
                              </m:e>
                            </m:acc>
                            <m:r>
                              <a:rPr lang="en-US" altLang="zh-CN" sz="2600" i="1">
                                <a:latin typeface="Cambria Math"/>
                              </a:rPr>
                              <m:t>(1−</m:t>
                            </m:r>
                            <m:acc>
                              <m:accPr>
                                <m:chr m:val="̅"/>
                                <m:ctrlPr>
                                  <a:rPr lang="zh-CN" altLang="zh-CN" sz="2600" i="1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US" altLang="zh-CN" sz="2600" i="1">
                                    <a:latin typeface="Cambria Math"/>
                                  </a:rPr>
                                  <m:t>𝑝</m:t>
                                </m:r>
                              </m:e>
                            </m:acc>
                            <m:r>
                              <a:rPr lang="en-US" altLang="zh-CN" sz="2600" i="1">
                                <a:latin typeface="Cambria Math"/>
                              </a:rPr>
                              <m:t>)(</m:t>
                            </m:r>
                            <m:f>
                              <m:fPr>
                                <m:ctrlPr>
                                  <a:rPr lang="zh-CN" altLang="zh-CN" sz="26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2600" i="1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zh-CN" altLang="zh-CN" sz="26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2600" i="1">
                                        <a:latin typeface="Cambria Math"/>
                                      </a:rPr>
                                      <m:t>𝑛</m:t>
                                    </m:r>
                                  </m:e>
                                  <m:sub>
                                    <m:r>
                                      <a:rPr lang="en-US" altLang="zh-CN" sz="2600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en-US" altLang="zh-CN" sz="2600" i="1">
                                <a:latin typeface="Cambria Math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zh-CN" altLang="zh-CN" sz="26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2600" i="1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zh-CN" altLang="zh-CN" sz="26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2600" i="1">
                                        <a:latin typeface="Cambria Math"/>
                                      </a:rPr>
                                      <m:t>𝑛</m:t>
                                    </m:r>
                                  </m:e>
                                  <m:sub>
                                    <m:r>
                                      <a:rPr lang="en-US" altLang="zh-CN" sz="2600" i="1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en-US" altLang="zh-CN" sz="2600" i="1">
                                <a:latin typeface="Cambria Math"/>
                              </a:rPr>
                              <m:t>)</m:t>
                            </m:r>
                          </m:e>
                        </m:rad>
                      </m:den>
                    </m:f>
                    <m:r>
                      <a:rPr lang="en-US" altLang="zh-CN" sz="2600" i="1">
                        <a:latin typeface="Cambria Math"/>
                      </a:rPr>
                      <m:t>~</m:t>
                    </m:r>
                    <m:r>
                      <a:rPr lang="en-US" altLang="zh-CN" sz="2600" i="1">
                        <a:latin typeface="Cambria Math"/>
                      </a:rPr>
                      <m:t>𝑁</m:t>
                    </m:r>
                  </m:oMath>
                </a14:m>
                <a:r>
                  <a:rPr lang="zh-CN" altLang="zh-CN" sz="2600" dirty="0">
                    <a:latin typeface="+mn-ea"/>
                  </a:rPr>
                  <a:t>（</a:t>
                </a:r>
                <a:r>
                  <a:rPr lang="en-US" altLang="zh-CN" sz="2600" dirty="0">
                    <a:latin typeface="+mn-ea"/>
                  </a:rPr>
                  <a:t>0</a:t>
                </a:r>
                <a:r>
                  <a:rPr lang="zh-CN" altLang="zh-CN" sz="2600" dirty="0">
                    <a:latin typeface="+mn-ea"/>
                  </a:rPr>
                  <a:t>，</a:t>
                </a:r>
                <a:r>
                  <a:rPr lang="en-US" altLang="zh-CN" sz="2600" dirty="0">
                    <a:latin typeface="+mn-ea"/>
                  </a:rPr>
                  <a:t>1</a:t>
                </a:r>
                <a:r>
                  <a:rPr lang="zh-CN" altLang="zh-CN" sz="2600" dirty="0">
                    <a:latin typeface="+mn-ea"/>
                  </a:rPr>
                  <a:t>）</a:t>
                </a:r>
              </a:p>
            </p:txBody>
          </p:sp>
        </mc:Choice>
        <mc:Fallback xmlns="">
          <p:sp>
            <p:nvSpPr>
              <p:cNvPr id="6" name="矩形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5735" y="4365104"/>
                <a:ext cx="4446217" cy="969561"/>
              </a:xfrm>
              <a:prstGeom prst="rect">
                <a:avLst/>
              </a:prstGeom>
              <a:blipFill rotWithShape="1">
                <a:blip r:embed="rId3"/>
                <a:stretch>
                  <a:fillRect r="-137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矩形 6"/>
          <p:cNvSpPr/>
          <p:nvPr/>
        </p:nvSpPr>
        <p:spPr>
          <a:xfrm>
            <a:off x="611560" y="3717032"/>
            <a:ext cx="7632848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600" dirty="0">
                <a:latin typeface="+mn-ea"/>
              </a:rPr>
              <a:t>p1- p2</a:t>
            </a:r>
            <a:r>
              <a:rPr lang="zh-CN" altLang="zh-CN" sz="2600" dirty="0">
                <a:latin typeface="+mn-ea"/>
              </a:rPr>
              <a:t>的假设检验的检验统计量计算公式为</a:t>
            </a:r>
            <a:r>
              <a:rPr lang="en-US" altLang="zh-CN" sz="2600" dirty="0">
                <a:latin typeface="+mn-ea"/>
              </a:rPr>
              <a:t>:</a:t>
            </a:r>
            <a:endParaRPr lang="zh-CN" altLang="zh-CN" sz="2600" dirty="0">
              <a:latin typeface="+mn-ea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矩形 7"/>
              <p:cNvSpPr/>
              <p:nvPr/>
            </p:nvSpPr>
            <p:spPr>
              <a:xfrm>
                <a:off x="611560" y="5343006"/>
                <a:ext cx="8280920" cy="105471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fontAlgn="base"/>
                <a:r>
                  <a:rPr lang="zh-CN" altLang="zh-CN" sz="2600" dirty="0" smtClean="0">
                    <a:latin typeface="+mn-ea"/>
                  </a:rPr>
                  <a:t>如果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zh-CN" altLang="zh-CN" sz="26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zh-CN" sz="2600" i="1">
                            <a:latin typeface="Cambria Math"/>
                          </a:rPr>
                          <m:t>𝑧</m:t>
                        </m:r>
                      </m:e>
                    </m:d>
                    <m:r>
                      <a:rPr lang="en-US" altLang="zh-CN" sz="2600" i="1">
                        <a:latin typeface="Cambria Math"/>
                      </a:rPr>
                      <m:t>&gt;</m:t>
                    </m:r>
                    <m:d>
                      <m:dPr>
                        <m:begChr m:val="|"/>
                        <m:endChr m:val="|"/>
                        <m:ctrlPr>
                          <a:rPr lang="zh-CN" altLang="zh-CN" sz="2600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zh-CN" altLang="zh-CN" sz="26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zh-CN" sz="2600" i="1">
                                <a:latin typeface="Cambria Math"/>
                              </a:rPr>
                              <m:t>𝑧</m:t>
                            </m:r>
                          </m:e>
                          <m:sub>
                            <m:f>
                              <m:fPr>
                                <m:ctrlPr>
                                  <a:rPr lang="zh-CN" altLang="zh-CN" sz="26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sty m:val="p"/>
                                  </m:rPr>
                                  <a:rPr lang="en-US" altLang="zh-CN" sz="2600">
                                    <a:latin typeface="Cambria Math"/>
                                  </a:rPr>
                                  <m:t>a</m:t>
                                </m:r>
                              </m:num>
                              <m:den>
                                <m:r>
                                  <a:rPr lang="en-US" altLang="zh-CN" sz="2600" i="1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sub>
                        </m:sSub>
                      </m:e>
                    </m:d>
                    <m:r>
                      <a:rPr lang="en-US" altLang="zh-CN" sz="2600" i="1">
                        <a:latin typeface="Cambria Math"/>
                      </a:rPr>
                      <m:t>,</m:t>
                    </m:r>
                  </m:oMath>
                </a14:m>
                <a:r>
                  <a:rPr lang="zh-CN" altLang="zh-CN" sz="2600" dirty="0">
                    <a:latin typeface="+mn-ea"/>
                  </a:rPr>
                  <a:t>则拒绝</a:t>
                </a:r>
                <a:r>
                  <a:rPr lang="en-US" altLang="zh-CN" sz="2600" dirty="0">
                    <a:latin typeface="+mn-ea"/>
                  </a:rPr>
                  <a:t>H0</a:t>
                </a:r>
                <a:r>
                  <a:rPr lang="zh-CN" altLang="zh-CN" sz="2600" dirty="0">
                    <a:latin typeface="+mn-ea"/>
                  </a:rPr>
                  <a:t>的双侧假设检测</a:t>
                </a:r>
                <a:r>
                  <a:rPr lang="en-US" altLang="zh-CN" sz="2600" dirty="0">
                    <a:latin typeface="+mn-ea"/>
                  </a:rPr>
                  <a:t>;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600">
                        <a:latin typeface="Cambria Math"/>
                      </a:rPr>
                      <m:t>z</m:t>
                    </m:r>
                    <m:r>
                      <a:rPr lang="en-US" altLang="zh-CN" sz="2600" i="1">
                        <a:latin typeface="Cambria Math"/>
                      </a:rPr>
                      <m:t>&lt;</m:t>
                    </m:r>
                    <m:sSub>
                      <m:sSubPr>
                        <m:ctrlPr>
                          <a:rPr lang="zh-CN" altLang="zh-CN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600" i="1">
                            <a:latin typeface="Cambria Math"/>
                          </a:rPr>
                          <m:t>−</m:t>
                        </m:r>
                        <m:r>
                          <a:rPr lang="en-US" altLang="zh-CN" sz="2600" i="1">
                            <a:latin typeface="Cambria Math"/>
                          </a:rPr>
                          <m:t>𝑧</m:t>
                        </m:r>
                      </m:e>
                      <m:sub>
                        <m:r>
                          <a:rPr lang="en-US" altLang="zh-CN" sz="2600" i="1">
                            <a:latin typeface="Cambria Math"/>
                          </a:rPr>
                          <m:t>𝑎</m:t>
                        </m:r>
                      </m:sub>
                    </m:sSub>
                    <m:r>
                      <a:rPr lang="zh-CN" altLang="zh-CN" sz="2600">
                        <a:latin typeface="Cambria Math"/>
                      </a:rPr>
                      <m:t>或</m:t>
                    </m:r>
                    <m:r>
                      <m:rPr>
                        <m:sty m:val="p"/>
                      </m:rPr>
                      <a:rPr lang="en-US" altLang="zh-CN" sz="2600">
                        <a:latin typeface="Cambria Math"/>
                      </a:rPr>
                      <m:t>z</m:t>
                    </m:r>
                    <m:r>
                      <a:rPr lang="en-US" altLang="zh-CN" sz="2600" i="1">
                        <a:latin typeface="Cambria Math"/>
                      </a:rPr>
                      <m:t>&gt;</m:t>
                    </m:r>
                    <m:sSub>
                      <m:sSubPr>
                        <m:ctrlPr>
                          <a:rPr lang="zh-CN" altLang="zh-CN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600" i="1">
                            <a:latin typeface="Cambria Math"/>
                          </a:rPr>
                          <m:t>𝑧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600">
                            <a:latin typeface="Cambria Math"/>
                          </a:rPr>
                          <m:t>a</m:t>
                        </m:r>
                      </m:sub>
                    </m:sSub>
                  </m:oMath>
                </a14:m>
                <a:r>
                  <a:rPr lang="en-US" altLang="zh-CN" sz="2600" dirty="0">
                    <a:latin typeface="+mn-ea"/>
                  </a:rPr>
                  <a:t>,</a:t>
                </a:r>
                <a:r>
                  <a:rPr lang="zh-CN" altLang="zh-CN" sz="2600" dirty="0">
                    <a:latin typeface="+mn-ea"/>
                  </a:rPr>
                  <a:t>则拒绝</a:t>
                </a:r>
                <a:r>
                  <a:rPr lang="en-US" altLang="zh-CN" sz="2600" dirty="0">
                    <a:latin typeface="+mn-ea"/>
                  </a:rPr>
                  <a:t>H0</a:t>
                </a:r>
                <a:r>
                  <a:rPr lang="zh-CN" altLang="zh-CN" sz="2600" dirty="0">
                    <a:latin typeface="+mn-ea"/>
                  </a:rPr>
                  <a:t>的左侧假设检测或右侧假设检测。</a:t>
                </a:r>
              </a:p>
            </p:txBody>
          </p:sp>
        </mc:Choice>
        <mc:Fallback xmlns="">
          <p:sp>
            <p:nvSpPr>
              <p:cNvPr id="8" name="矩形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5343006"/>
                <a:ext cx="8280920" cy="1054712"/>
              </a:xfrm>
              <a:prstGeom prst="rect">
                <a:avLst/>
              </a:prstGeom>
              <a:blipFill rotWithShape="1">
                <a:blip r:embed="rId4"/>
                <a:stretch>
                  <a:fillRect l="-1251" t="-4624" b="-1387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13046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11560" y="1844824"/>
            <a:ext cx="7848872" cy="34506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altLang="zh-CN" sz="3600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en-US" altLang="zh-CN" sz="3600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en-US" altLang="zh-CN" sz="4800" b="1" dirty="0">
                <a:solidFill>
                  <a:schemeClr val="tx1"/>
                </a:solidFill>
              </a:rPr>
              <a:t>7</a:t>
            </a:r>
            <a:r>
              <a:rPr lang="en-US" altLang="zh-CN" sz="4800" b="1" dirty="0" smtClean="0">
                <a:solidFill>
                  <a:schemeClr val="tx1"/>
                </a:solidFill>
              </a:rPr>
              <a:t>.1</a:t>
            </a:r>
            <a:r>
              <a:rPr lang="en-US" altLang="zh-CN" sz="4400" dirty="0" smtClean="0">
                <a:solidFill>
                  <a:schemeClr val="tx1"/>
                </a:solidFill>
              </a:rPr>
              <a:t> </a:t>
            </a:r>
            <a:r>
              <a:rPr lang="zh-CN" altLang="en-US" sz="4400" dirty="0" smtClean="0">
                <a:solidFill>
                  <a:schemeClr val="tx1"/>
                </a:solidFill>
              </a:rPr>
              <a:t>两总体均值之差的推断</a:t>
            </a:r>
            <a:endParaRPr lang="zh-CN" altLang="en-US" sz="3600" b="1" dirty="0">
              <a:solidFill>
                <a:schemeClr val="tx1"/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7810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§7.1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两总体均值之差的推断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9" name="流程图: 资料带 5"/>
          <p:cNvSpPr>
            <a:spLocks noChangeArrowheads="1"/>
          </p:cNvSpPr>
          <p:nvPr/>
        </p:nvSpPr>
        <p:spPr bwMode="auto">
          <a:xfrm>
            <a:off x="7305948" y="1268760"/>
            <a:ext cx="1371699" cy="647700"/>
          </a:xfrm>
          <a:prstGeom prst="flowChartPunchedTap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zh-CN" altLang="en-US" sz="2800" dirty="0" smtClean="0">
                <a:latin typeface="楷体" pitchFamily="49" charset="-122"/>
                <a:ea typeface="楷体" pitchFamily="49" charset="-122"/>
              </a:rPr>
              <a:t>例</a:t>
            </a:r>
            <a:r>
              <a:rPr lang="zh-CN" altLang="en-US" sz="2800" dirty="0">
                <a:latin typeface="楷体" pitchFamily="49" charset="-122"/>
                <a:ea typeface="楷体" pitchFamily="49" charset="-122"/>
              </a:rPr>
              <a:t>八</a:t>
            </a:r>
          </a:p>
        </p:txBody>
      </p:sp>
      <p:sp>
        <p:nvSpPr>
          <p:cNvPr id="10" name="标题 1"/>
          <p:cNvSpPr txBox="1">
            <a:spLocks/>
          </p:cNvSpPr>
          <p:nvPr/>
        </p:nvSpPr>
        <p:spPr>
          <a:xfrm>
            <a:off x="488654" y="2060848"/>
            <a:ext cx="8208912" cy="136980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altLang="zh-CN" sz="2600" dirty="0" smtClean="0">
                <a:solidFill>
                  <a:schemeClr val="tx1"/>
                </a:solidFill>
                <a:latin typeface="+mn-ea"/>
                <a:ea typeface="+mn-ea"/>
              </a:rPr>
              <a:t>    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  <a:ea typeface="+mn-ea"/>
              </a:rPr>
              <a:t>调查</a:t>
            </a:r>
            <a:r>
              <a:rPr lang="zh-CN" altLang="zh-CN" sz="2600" dirty="0">
                <a:solidFill>
                  <a:schemeClr val="tx1"/>
                </a:solidFill>
                <a:latin typeface="+mn-ea"/>
                <a:ea typeface="+mn-ea"/>
              </a:rPr>
              <a:t>了</a:t>
            </a:r>
            <a:r>
              <a:rPr lang="en-US" altLang="zh-CN" sz="2600" dirty="0">
                <a:solidFill>
                  <a:schemeClr val="tx1"/>
                </a:solidFill>
                <a:latin typeface="+mn-ea"/>
                <a:ea typeface="+mn-ea"/>
              </a:rPr>
              <a:t>280</a:t>
            </a:r>
            <a:r>
              <a:rPr lang="zh-CN" altLang="zh-CN" sz="2600" dirty="0">
                <a:solidFill>
                  <a:schemeClr val="tx1"/>
                </a:solidFill>
                <a:latin typeface="+mn-ea"/>
                <a:ea typeface="+mn-ea"/>
              </a:rPr>
              <a:t>名中学生发现有</a:t>
            </a:r>
            <a:r>
              <a:rPr lang="en-US" altLang="zh-CN" sz="2600" dirty="0">
                <a:solidFill>
                  <a:schemeClr val="tx1"/>
                </a:solidFill>
                <a:latin typeface="+mn-ea"/>
                <a:ea typeface="+mn-ea"/>
              </a:rPr>
              <a:t>140</a:t>
            </a:r>
            <a:r>
              <a:rPr lang="zh-CN" altLang="zh-CN" sz="2600" dirty="0">
                <a:solidFill>
                  <a:schemeClr val="tx1"/>
                </a:solidFill>
                <a:latin typeface="+mn-ea"/>
                <a:ea typeface="+mn-ea"/>
              </a:rPr>
              <a:t>名学生睡眠不足，在减轻学生作业负担后，调查</a:t>
            </a:r>
            <a:r>
              <a:rPr lang="en-US" altLang="zh-CN" sz="2600" dirty="0">
                <a:solidFill>
                  <a:schemeClr val="tx1"/>
                </a:solidFill>
                <a:latin typeface="+mn-ea"/>
                <a:ea typeface="+mn-ea"/>
              </a:rPr>
              <a:t>120</a:t>
            </a:r>
            <a:r>
              <a:rPr lang="zh-CN" altLang="zh-CN" sz="2600" dirty="0">
                <a:solidFill>
                  <a:schemeClr val="tx1"/>
                </a:solidFill>
                <a:latin typeface="+mn-ea"/>
                <a:ea typeface="+mn-ea"/>
              </a:rPr>
              <a:t>中学生仍有</a:t>
            </a:r>
            <a:r>
              <a:rPr lang="en-US" altLang="zh-CN" sz="2600" dirty="0">
                <a:solidFill>
                  <a:schemeClr val="tx1"/>
                </a:solidFill>
                <a:latin typeface="+mn-ea"/>
                <a:ea typeface="+mn-ea"/>
              </a:rPr>
              <a:t>40</a:t>
            </a:r>
            <a:r>
              <a:rPr lang="zh-CN" altLang="zh-CN" sz="2600" dirty="0">
                <a:solidFill>
                  <a:schemeClr val="tx1"/>
                </a:solidFill>
                <a:latin typeface="+mn-ea"/>
                <a:ea typeface="+mn-ea"/>
              </a:rPr>
              <a:t>名睡眠不足，试问在</a:t>
            </a:r>
            <a:r>
              <a:rPr lang="en-US" altLang="zh-CN" sz="2600" dirty="0">
                <a:solidFill>
                  <a:schemeClr val="tx1"/>
                </a:solidFill>
                <a:latin typeface="+mn-ea"/>
                <a:ea typeface="+mn-ea"/>
              </a:rPr>
              <a:t> </a:t>
            </a:r>
            <a:r>
              <a:rPr lang="zh-CN" altLang="zh-CN" sz="2600" dirty="0">
                <a:solidFill>
                  <a:schemeClr val="tx1"/>
                </a:solidFill>
                <a:latin typeface="+mn-ea"/>
                <a:ea typeface="+mn-ea"/>
              </a:rPr>
              <a:t>的显著水平下，减轻学生负担的效果是否显著？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标题 1"/>
              <p:cNvSpPr txBox="1">
                <a:spLocks/>
              </p:cNvSpPr>
              <p:nvPr/>
            </p:nvSpPr>
            <p:spPr>
              <a:xfrm>
                <a:off x="488654" y="3573016"/>
                <a:ext cx="8331224" cy="2226617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Autofit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rgbClr val="FFFFFF"/>
                    </a:solidFill>
                    <a:latin typeface="+mj-lt"/>
                    <a:ea typeface="+mj-ea"/>
                    <a:cs typeface="+mj-cs"/>
                  </a:defRPr>
                </a:lvl1pPr>
                <a:lvl2pPr eaLnBrk="1" hangingPunct="1">
                  <a:defRPr>
                    <a:solidFill>
                      <a:schemeClr val="tx2"/>
                    </a:solidFill>
                  </a:defRPr>
                </a:lvl2pPr>
                <a:lvl3pPr eaLnBrk="1" hangingPunct="1">
                  <a:defRPr>
                    <a:solidFill>
                      <a:schemeClr val="tx2"/>
                    </a:solidFill>
                  </a:defRPr>
                </a:lvl3pPr>
                <a:lvl4pPr eaLnBrk="1" hangingPunct="1">
                  <a:defRPr>
                    <a:solidFill>
                      <a:schemeClr val="tx2"/>
                    </a:solidFill>
                  </a:defRPr>
                </a:lvl4pPr>
                <a:lvl5pPr eaLnBrk="1" hangingPunct="1">
                  <a:defRPr>
                    <a:solidFill>
                      <a:schemeClr val="tx2"/>
                    </a:solidFill>
                  </a:defRPr>
                </a:lvl5pPr>
                <a:lvl6pPr eaLnBrk="1" hangingPunct="1">
                  <a:defRPr>
                    <a:solidFill>
                      <a:schemeClr val="tx2"/>
                    </a:solidFill>
                  </a:defRPr>
                </a:lvl6pPr>
                <a:lvl7pPr eaLnBrk="1" hangingPunct="1">
                  <a:defRPr>
                    <a:solidFill>
                      <a:schemeClr val="tx2"/>
                    </a:solidFill>
                  </a:defRPr>
                </a:lvl7pPr>
                <a:lvl8pPr eaLnBrk="1" hangingPunct="1">
                  <a:defRPr>
                    <a:solidFill>
                      <a:schemeClr val="tx2"/>
                    </a:solidFill>
                  </a:defRPr>
                </a:lvl8pPr>
                <a:lvl9pPr eaLnBrk="1" hangingPunct="1">
                  <a:defRPr>
                    <a:solidFill>
                      <a:schemeClr val="tx2"/>
                    </a:solidFill>
                  </a:defRPr>
                </a:lvl9pPr>
              </a:lstStyle>
              <a:p>
                <a:pPr algn="l" fontAlgn="base"/>
                <a:r>
                  <a:rPr lang="en-US" altLang="zh-CN" sz="2600" dirty="0" smtClean="0">
                    <a:solidFill>
                      <a:srgbClr val="FF0000"/>
                    </a:solidFill>
                    <a:latin typeface="+mn-ea"/>
                    <a:ea typeface="+mn-ea"/>
                  </a:rPr>
                  <a:t>        </a:t>
                </a:r>
                <a:r>
                  <a:rPr lang="zh-CN" altLang="en-US" sz="2800" dirty="0" smtClean="0">
                    <a:solidFill>
                      <a:srgbClr val="FF0000"/>
                    </a:solidFill>
                    <a:latin typeface="+mn-ea"/>
                    <a:ea typeface="+mn-ea"/>
                  </a:rPr>
                  <a:t>解：</a:t>
                </a:r>
                <a:r>
                  <a:rPr lang="zh-CN" altLang="zh-CN" sz="2600" dirty="0" smtClean="0">
                    <a:solidFill>
                      <a:schemeClr val="tx1"/>
                    </a:solidFill>
                    <a:latin typeface="+mn-ea"/>
                    <a:ea typeface="+mn-ea"/>
                  </a:rPr>
                  <a:t>设</a:t>
                </a:r>
                <a:r>
                  <a:rPr lang="en-US" altLang="zh-CN" sz="2600" dirty="0">
                    <a:solidFill>
                      <a:schemeClr val="tx1"/>
                    </a:solidFill>
                    <a:latin typeface="+mn-ea"/>
                    <a:ea typeface="+mn-ea"/>
                  </a:rPr>
                  <a:t>p1,p2</a:t>
                </a:r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  <a:ea typeface="+mn-ea"/>
                  </a:rPr>
                  <a:t>分别是减轻学生作业负担前后，睡眠不足两个独立总体的总体比例</a:t>
                </a:r>
                <a:r>
                  <a:rPr lang="en-US" altLang="zh-CN" sz="2600" dirty="0">
                    <a:solidFill>
                      <a:schemeClr val="tx1"/>
                    </a:solidFill>
                    <a:latin typeface="+mn-ea"/>
                    <a:ea typeface="+mn-ea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zh-CN" altLang="zh-CN" sz="2600" i="1">
                            <a:solidFill>
                              <a:schemeClr val="tx1"/>
                            </a:solidFill>
                            <a:latin typeface="Cambria Math"/>
                            <a:ea typeface="+mn-ea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zh-CN" altLang="zh-CN" sz="2600" i="1">
                                <a:solidFill>
                                  <a:schemeClr val="tx1"/>
                                </a:solidFill>
                                <a:latin typeface="Cambria Math"/>
                                <a:ea typeface="+mn-ea"/>
                              </a:rPr>
                            </m:ctrlPr>
                          </m:sSubPr>
                          <m:e>
                            <m:r>
                              <a:rPr lang="en-US" altLang="zh-CN" sz="2600" i="1">
                                <a:solidFill>
                                  <a:schemeClr val="tx1"/>
                                </a:solidFill>
                                <a:latin typeface="Cambria Math"/>
                                <a:ea typeface="+mn-ea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600" i="1">
                                <a:solidFill>
                                  <a:schemeClr val="tx1"/>
                                </a:solidFill>
                                <a:latin typeface="Cambria Math"/>
                                <a:ea typeface="+mn-ea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2600" i="1">
                        <a:solidFill>
                          <a:schemeClr val="tx1"/>
                        </a:solidFill>
                        <a:latin typeface="Cambria Math"/>
                        <a:ea typeface="+mn-ea"/>
                      </a:rPr>
                      <m:t>,</m:t>
                    </m:r>
                    <m:acc>
                      <m:accPr>
                        <m:chr m:val="̅"/>
                        <m:ctrlPr>
                          <a:rPr lang="zh-CN" altLang="zh-CN" sz="2600" i="1">
                            <a:solidFill>
                              <a:schemeClr val="tx1"/>
                            </a:solidFill>
                            <a:latin typeface="Cambria Math"/>
                            <a:ea typeface="+mn-ea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zh-CN" altLang="zh-CN" sz="2600" i="1">
                                <a:solidFill>
                                  <a:schemeClr val="tx1"/>
                                </a:solidFill>
                                <a:latin typeface="Cambria Math"/>
                                <a:ea typeface="+mn-ea"/>
                              </a:rPr>
                            </m:ctrlPr>
                          </m:sSubPr>
                          <m:e>
                            <m:r>
                              <a:rPr lang="en-US" altLang="zh-CN" sz="2600" i="1">
                                <a:solidFill>
                                  <a:schemeClr val="tx1"/>
                                </a:solidFill>
                                <a:latin typeface="Cambria Math"/>
                                <a:ea typeface="+mn-ea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2600" i="1">
                                <a:solidFill>
                                  <a:schemeClr val="tx1"/>
                                </a:solidFill>
                                <a:latin typeface="Cambria Math"/>
                                <a:ea typeface="+mn-ea"/>
                              </a:rPr>
                              <m:t>2</m:t>
                            </m:r>
                          </m:sub>
                        </m:sSub>
                      </m:e>
                    </m:acc>
                  </m:oMath>
                </a14:m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  <a:ea typeface="+mn-ea"/>
                  </a:rPr>
                  <a:t>分别是它们的样本比例。因样本容量比较大，两个总体比例之差</a:t>
                </a:r>
                <a:r>
                  <a:rPr lang="en-US" altLang="zh-CN" sz="2600" dirty="0">
                    <a:solidFill>
                      <a:schemeClr val="tx1"/>
                    </a:solidFill>
                    <a:latin typeface="+mn-ea"/>
                    <a:ea typeface="+mn-ea"/>
                  </a:rPr>
                  <a:t>p1-p2</a:t>
                </a:r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  <a:ea typeface="+mn-ea"/>
                  </a:rPr>
                  <a:t>已经接近于正态分布，可进行</a:t>
                </a:r>
                <a:r>
                  <a:rPr lang="en-US" altLang="zh-CN" sz="2600" dirty="0">
                    <a:solidFill>
                      <a:schemeClr val="tx1"/>
                    </a:solidFill>
                    <a:latin typeface="+mn-ea"/>
                    <a:ea typeface="+mn-ea"/>
                  </a:rPr>
                  <a:t>Z</a:t>
                </a:r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  <a:ea typeface="+mn-ea"/>
                  </a:rPr>
                  <a:t>检验。假设减轻学生负担后效果显著，故提出如下的零假设和备择假设：</a:t>
                </a:r>
              </a:p>
            </p:txBody>
          </p:sp>
        </mc:Choice>
        <mc:Fallback xmlns="">
          <p:sp>
            <p:nvSpPr>
              <p:cNvPr id="13" name="标题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654" y="3573016"/>
                <a:ext cx="8331224" cy="2226617"/>
              </a:xfrm>
              <a:prstGeom prst="rect">
                <a:avLst/>
              </a:prstGeom>
              <a:blipFill rotWithShape="1">
                <a:blip r:embed="rId2"/>
                <a:stretch>
                  <a:fillRect l="-1244" r="-5340" b="-6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矩形 7"/>
              <p:cNvSpPr/>
              <p:nvPr/>
            </p:nvSpPr>
            <p:spPr>
              <a:xfrm>
                <a:off x="2339752" y="6021288"/>
                <a:ext cx="4013919" cy="5312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base"/>
                <a:r>
                  <a:rPr lang="en-US" altLang="zh-CN" sz="2600" dirty="0">
                    <a:latin typeface="+mn-ea"/>
                  </a:rPr>
                  <a:t>H0</a:t>
                </a:r>
                <a:r>
                  <a:rPr lang="zh-CN" altLang="zh-CN" sz="2600" dirty="0">
                    <a:latin typeface="+mn-ea"/>
                  </a:rPr>
                  <a:t>：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600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600">
                            <a:latin typeface="Cambria Math"/>
                          </a:rPr>
                          <m:t>p</m:t>
                        </m:r>
                      </m:e>
                      <m:sub>
                        <m:r>
                          <a:rPr lang="en-US" altLang="zh-CN" sz="26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altLang="zh-CN" sz="2600">
                        <a:latin typeface="Cambria Math"/>
                      </a:rPr>
                      <m:t>≥</m:t>
                    </m:r>
                    <m:sSub>
                      <m:sSubPr>
                        <m:ctrlPr>
                          <a:rPr lang="zh-CN" altLang="zh-CN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600" i="1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US" altLang="zh-CN" sz="2600" i="1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zh-CN" altLang="zh-CN" sz="2600" dirty="0">
                    <a:latin typeface="+mn-ea"/>
                  </a:rPr>
                  <a:t>，</a:t>
                </a:r>
                <a:r>
                  <a:rPr lang="en-US" altLang="zh-CN" sz="2600" dirty="0">
                    <a:latin typeface="+mn-ea"/>
                  </a:rPr>
                  <a:t>H1</a:t>
                </a:r>
                <a:r>
                  <a:rPr lang="zh-CN" altLang="zh-CN" sz="2600" dirty="0">
                    <a:latin typeface="+mn-ea"/>
                  </a:rPr>
                  <a:t>：</a:t>
                </a:r>
                <a:r>
                  <a:rPr lang="en-US" altLang="zh-CN" sz="2600" dirty="0">
                    <a:latin typeface="+mn-ea"/>
                  </a:rPr>
                  <a:t>p1</a:t>
                </a:r>
                <a14:m>
                  <m:oMath xmlns:m="http://schemas.openxmlformats.org/officeDocument/2006/math">
                    <m:r>
                      <a:rPr lang="en-US" altLang="zh-CN" sz="2600">
                        <a:latin typeface="Cambria Math"/>
                      </a:rPr>
                      <m:t>&lt;</m:t>
                    </m:r>
                  </m:oMath>
                </a14:m>
                <a:r>
                  <a:rPr lang="en-US" altLang="zh-CN" sz="2600" dirty="0">
                    <a:latin typeface="+mn-ea"/>
                  </a:rPr>
                  <a:t>p2</a:t>
                </a:r>
                <a:endParaRPr lang="zh-CN" altLang="zh-CN" sz="2600" dirty="0">
                  <a:latin typeface="+mn-ea"/>
                </a:endParaRPr>
              </a:p>
            </p:txBody>
          </p:sp>
        </mc:Choice>
        <mc:Fallback xmlns="">
          <p:sp>
            <p:nvSpPr>
              <p:cNvPr id="8" name="矩形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9752" y="6021288"/>
                <a:ext cx="4013919" cy="531299"/>
              </a:xfrm>
              <a:prstGeom prst="rect">
                <a:avLst/>
              </a:prstGeom>
              <a:blipFill rotWithShape="1">
                <a:blip r:embed="rId3"/>
                <a:stretch>
                  <a:fillRect l="-2736" t="-9195" r="-1520" b="-2183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61280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  <p:bldP spid="8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§7.2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两总体比例之差的推断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971600" y="1637504"/>
                <a:ext cx="5610638" cy="8440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base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zh-CN" altLang="zh-CN" sz="2600" i="1">
                              <a:latin typeface="Cambria Math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zh-CN" altLang="zh-CN" sz="2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zh-CN" sz="2600" i="1">
                                  <a:latin typeface="Cambria Math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altLang="zh-CN" sz="2600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e>
                      </m:acc>
                      <m:r>
                        <a:rPr lang="en-US" altLang="zh-CN" sz="26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zh-CN" altLang="zh-CN" sz="2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altLang="zh-CN" sz="2600" i="1">
                              <a:latin typeface="Cambria Math"/>
                            </a:rPr>
                            <m:t>140</m:t>
                          </m:r>
                        </m:num>
                        <m:den>
                          <m:r>
                            <a:rPr lang="en-US" altLang="zh-CN" sz="2600" i="1">
                              <a:latin typeface="Cambria Math"/>
                            </a:rPr>
                            <m:t>280</m:t>
                          </m:r>
                        </m:den>
                      </m:f>
                      <m:r>
                        <a:rPr lang="en-US" altLang="zh-CN" sz="26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zh-CN" altLang="zh-CN" sz="2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altLang="zh-CN" sz="26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altLang="zh-CN" sz="2600" i="1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altLang="zh-CN" sz="2600" i="1">
                          <a:latin typeface="Cambria Math"/>
                        </a:rPr>
                        <m:t>,</m:t>
                      </m:r>
                      <m:acc>
                        <m:accPr>
                          <m:chr m:val="̅"/>
                          <m:ctrlPr>
                            <a:rPr lang="zh-CN" altLang="zh-CN" sz="2600" i="1">
                              <a:latin typeface="Cambria Math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zh-CN" altLang="zh-CN" sz="2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zh-CN" sz="2600" i="1">
                                  <a:latin typeface="Cambria Math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altLang="zh-CN" sz="2600" i="1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e>
                      </m:acc>
                      <m:r>
                        <a:rPr lang="en-US" altLang="zh-CN" sz="26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zh-CN" altLang="zh-CN" sz="2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altLang="zh-CN" sz="2600" i="1">
                              <a:latin typeface="Cambria Math"/>
                            </a:rPr>
                            <m:t>40</m:t>
                          </m:r>
                        </m:num>
                        <m:den>
                          <m:r>
                            <a:rPr lang="en-US" altLang="zh-CN" sz="2600" i="1">
                              <a:latin typeface="Cambria Math"/>
                            </a:rPr>
                            <m:t>120</m:t>
                          </m:r>
                        </m:den>
                      </m:f>
                      <m:r>
                        <a:rPr lang="en-US" altLang="zh-CN" sz="26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zh-CN" altLang="zh-CN" sz="2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altLang="zh-CN" sz="26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altLang="zh-CN" sz="2600" i="1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en-US" altLang="zh-CN" sz="2600" i="1">
                          <a:latin typeface="Cambria Math"/>
                        </a:rPr>
                        <m:t>,</m:t>
                      </m:r>
                      <m:acc>
                        <m:accPr>
                          <m:chr m:val="̅"/>
                          <m:ctrlPr>
                            <a:rPr lang="zh-CN" altLang="zh-CN" sz="2600" i="1">
                              <a:latin typeface="Cambria Math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zh-CN" altLang="zh-CN" sz="2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zh-CN" sz="2600" i="1">
                                  <a:latin typeface="Cambria Math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altLang="zh-CN" sz="2600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e>
                      </m:acc>
                      <m:r>
                        <a:rPr lang="en-US" altLang="zh-CN" sz="2600" i="1">
                          <a:latin typeface="Cambria Math"/>
                        </a:rPr>
                        <m:t>&gt;</m:t>
                      </m:r>
                      <m:acc>
                        <m:accPr>
                          <m:chr m:val="̅"/>
                          <m:ctrlPr>
                            <a:rPr lang="zh-CN" altLang="zh-CN" sz="2600" i="1">
                              <a:latin typeface="Cambria Math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zh-CN" altLang="zh-CN" sz="2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zh-CN" sz="2600" i="1">
                                  <a:latin typeface="Cambria Math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altLang="zh-CN" sz="2600" i="1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zh-CN" altLang="zh-CN" sz="2600" dirty="0">
                  <a:latin typeface="+mn-ea"/>
                </a:endParaRPr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600" y="1637504"/>
                <a:ext cx="5610638" cy="84407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9412766"/>
              </p:ext>
            </p:extLst>
          </p:nvPr>
        </p:nvGraphicFramePr>
        <p:xfrm>
          <a:off x="975679" y="2636912"/>
          <a:ext cx="2589295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81" name="公式" r:id="rId4" imgW="1143000" imgH="330200" progId="Equation.3">
                  <p:embed/>
                </p:oleObj>
              </mc:Choice>
              <mc:Fallback>
                <p:oleObj name="公式" r:id="rId4" imgW="1143000" imgH="3302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5679" y="2636912"/>
                        <a:ext cx="2589295" cy="7920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矩形 6"/>
          <p:cNvSpPr/>
          <p:nvPr/>
        </p:nvSpPr>
        <p:spPr>
          <a:xfrm>
            <a:off x="3923928" y="2780928"/>
            <a:ext cx="399500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zh-CN" altLang="zh-CN" sz="2600" dirty="0">
                <a:latin typeface="+mn-ea"/>
              </a:rPr>
              <a:t>代入</a:t>
            </a:r>
            <a:r>
              <a:rPr lang="en-US" altLang="zh-CN" sz="2600" dirty="0">
                <a:latin typeface="+mn-ea"/>
              </a:rPr>
              <a:t>z</a:t>
            </a:r>
            <a:r>
              <a:rPr lang="zh-CN" altLang="zh-CN" sz="2600" dirty="0">
                <a:latin typeface="+mn-ea"/>
              </a:rPr>
              <a:t>统计量计算公式得：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6009552"/>
              </p:ext>
            </p:extLst>
          </p:nvPr>
        </p:nvGraphicFramePr>
        <p:xfrm>
          <a:off x="2915816" y="3193942"/>
          <a:ext cx="3312368" cy="13681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82" name="公式" r:id="rId6" imgW="2578100" imgH="825500" progId="Equation.3">
                  <p:embed/>
                </p:oleObj>
              </mc:Choice>
              <mc:Fallback>
                <p:oleObj name="公式" r:id="rId6" imgW="2578100" imgH="8255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5816" y="3193942"/>
                        <a:ext cx="3312368" cy="136815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0" name="矩形 9"/>
              <p:cNvSpPr/>
              <p:nvPr/>
            </p:nvSpPr>
            <p:spPr>
              <a:xfrm>
                <a:off x="755576" y="4725144"/>
                <a:ext cx="7848872" cy="209288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fontAlgn="base"/>
                <a:r>
                  <a:rPr lang="en-US" altLang="zh-CN" sz="2600" dirty="0" smtClean="0">
                    <a:solidFill>
                      <a:schemeClr val="tx1"/>
                    </a:solidFill>
                    <a:latin typeface="+mn-ea"/>
                  </a:rPr>
                  <a:t>          </a:t>
                </a:r>
                <a:r>
                  <a:rPr lang="zh-CN" altLang="zh-CN" sz="2600" dirty="0" smtClean="0">
                    <a:solidFill>
                      <a:schemeClr val="tx1"/>
                    </a:solidFill>
                    <a:latin typeface="+mn-ea"/>
                  </a:rPr>
                  <a:t>因此题为</a:t>
                </a:r>
                <a:r>
                  <a:rPr lang="en-US" altLang="zh-CN" sz="2600" dirty="0">
                    <a:solidFill>
                      <a:schemeClr val="tx1"/>
                    </a:solidFill>
                    <a:latin typeface="+mn-ea"/>
                  </a:rPr>
                  <a:t>z</a:t>
                </a:r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</a:rPr>
                  <a:t>统计量的左侧假设检验，当显著性水平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600">
                        <a:solidFill>
                          <a:schemeClr val="tx1"/>
                        </a:solidFill>
                        <a:latin typeface="Cambria Math"/>
                      </a:rPr>
                      <m:t>α</m:t>
                    </m:r>
                  </m:oMath>
                </a14:m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</a:rPr>
                  <a:t>等于</a:t>
                </a:r>
                <a:r>
                  <a:rPr lang="en-US" altLang="zh-CN" sz="2600" dirty="0">
                    <a:solidFill>
                      <a:schemeClr val="tx1"/>
                    </a:solidFill>
                    <a:latin typeface="+mn-ea"/>
                  </a:rPr>
                  <a:t>0.05</a:t>
                </a:r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</a:rPr>
                  <a:t>时</a:t>
                </a:r>
                <a:r>
                  <a:rPr lang="en-US" altLang="zh-CN" sz="2600" dirty="0">
                    <a:solidFill>
                      <a:schemeClr val="tx1"/>
                    </a:solidFill>
                    <a:latin typeface="+mn-ea"/>
                  </a:rPr>
                  <a:t>,</a:t>
                </a:r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</a:rPr>
                  <a:t>利用</a:t>
                </a:r>
                <a:r>
                  <a:rPr lang="en-US" altLang="zh-CN" sz="2600" dirty="0">
                    <a:solidFill>
                      <a:schemeClr val="tx1"/>
                    </a:solidFill>
                    <a:latin typeface="+mn-ea"/>
                  </a:rPr>
                  <a:t>excel2013</a:t>
                </a:r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</a:rPr>
                  <a:t>统计函数</a:t>
                </a:r>
                <a:r>
                  <a:rPr lang="en-US" altLang="zh-CN" sz="2600" dirty="0">
                    <a:solidFill>
                      <a:schemeClr val="tx1"/>
                    </a:solidFill>
                    <a:latin typeface="+mn-ea"/>
                  </a:rPr>
                  <a:t>NORM.S.INV</a:t>
                </a:r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</a:rPr>
                  <a:t>可</a:t>
                </a:r>
                <a14:m>
                  <m:oMath xmlns:m="http://schemas.openxmlformats.org/officeDocument/2006/math">
                    <m:r>
                      <a:rPr lang="zh-CN" altLang="zh-CN" sz="2600">
                        <a:solidFill>
                          <a:schemeClr val="tx1"/>
                        </a:solidFill>
                        <a:latin typeface="Cambria Math"/>
                      </a:rPr>
                      <m:t>得</m:t>
                    </m:r>
                    <m:sSub>
                      <m:sSubPr>
                        <m:ctrlPr>
                          <a:rPr lang="zh-CN" altLang="zh-CN" sz="260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6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𝑧</m:t>
                        </m:r>
                      </m:e>
                      <m:sub>
                        <m:r>
                          <a:rPr lang="en-US" altLang="zh-CN" sz="26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𝑎</m:t>
                        </m:r>
                        <m:r>
                          <a:rPr lang="en-US" altLang="zh-CN" sz="26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= 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600">
                        <a:solidFill>
                          <a:srgbClr val="FF0000"/>
                        </a:solidFill>
                        <a:latin typeface="Cambria Math"/>
                      </a:rPr>
                      <m:t>norm</m:t>
                    </m:r>
                    <m:r>
                      <a:rPr lang="en-US" altLang="zh-CN" sz="2600">
                        <a:solidFill>
                          <a:srgbClr val="FF0000"/>
                        </a:solidFill>
                        <a:latin typeface="Cambria Math"/>
                      </a:rPr>
                      <m:t>.</m:t>
                    </m:r>
                    <m:r>
                      <m:rPr>
                        <m:sty m:val="p"/>
                      </m:rPr>
                      <a:rPr lang="en-US" altLang="zh-CN" sz="2600">
                        <a:solidFill>
                          <a:srgbClr val="FF0000"/>
                        </a:solidFill>
                        <a:latin typeface="Cambria Math"/>
                      </a:rPr>
                      <m:t>s</m:t>
                    </m:r>
                    <m:r>
                      <a:rPr lang="en-US" altLang="zh-CN" sz="2600">
                        <a:solidFill>
                          <a:srgbClr val="FF0000"/>
                        </a:solidFill>
                        <a:latin typeface="Cambria Math"/>
                      </a:rPr>
                      <m:t>.</m:t>
                    </m:r>
                    <m:r>
                      <m:rPr>
                        <m:sty m:val="p"/>
                      </m:rPr>
                      <a:rPr lang="en-US" altLang="zh-CN" sz="2600">
                        <a:solidFill>
                          <a:srgbClr val="FF0000"/>
                        </a:solidFill>
                        <a:latin typeface="Cambria Math"/>
                      </a:rPr>
                      <m:t>inv</m:t>
                    </m:r>
                    <m:d>
                      <m:dPr>
                        <m:ctrlPr>
                          <a:rPr lang="zh-CN" altLang="zh-CN" sz="2600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zh-CN" sz="2600">
                            <a:solidFill>
                              <a:srgbClr val="FF0000"/>
                            </a:solidFill>
                            <a:latin typeface="Cambria Math"/>
                          </a:rPr>
                          <m:t>0.95</m:t>
                        </m:r>
                      </m:e>
                    </m:d>
                    <m:r>
                      <a:rPr lang="en-US" altLang="zh-CN" sz="2600">
                        <a:solidFill>
                          <a:srgbClr val="FF0000"/>
                        </a:solidFill>
                        <a:latin typeface="Cambria Math"/>
                      </a:rPr>
                      <m:t>=1.64</m:t>
                    </m:r>
                    <m:r>
                      <a:rPr lang="zh-CN" altLang="zh-CN" sz="2600">
                        <a:solidFill>
                          <a:schemeClr val="tx1"/>
                        </a:solidFill>
                        <a:latin typeface="Cambria Math"/>
                      </a:rPr>
                      <m:t>，</m:t>
                    </m:r>
                    <m:r>
                      <m:rPr>
                        <m:sty m:val="p"/>
                      </m:rPr>
                      <a:rPr lang="en-US" altLang="zh-CN" sz="2600" smtClean="0">
                        <a:solidFill>
                          <a:srgbClr val="FF0000"/>
                        </a:solidFill>
                        <a:latin typeface="Cambria Math"/>
                      </a:rPr>
                      <m:t>z</m:t>
                    </m:r>
                    <m:r>
                      <a:rPr lang="en-US" altLang="zh-CN" sz="2600" i="1">
                        <a:solidFill>
                          <a:srgbClr val="FF0000"/>
                        </a:solidFill>
                        <a:latin typeface="Cambria Math"/>
                      </a:rPr>
                      <m:t>&gt;−</m:t>
                    </m:r>
                    <m:sSub>
                      <m:sSubPr>
                        <m:ctrlPr>
                          <a:rPr lang="zh-CN" altLang="zh-CN" sz="2600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6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𝑧</m:t>
                        </m:r>
                      </m:e>
                      <m:sub>
                        <m:r>
                          <a:rPr lang="en-US" altLang="zh-CN" sz="26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𝛼</m:t>
                        </m:r>
                      </m:sub>
                    </m:sSub>
                  </m:oMath>
                </a14:m>
                <a:r>
                  <a:rPr lang="zh-CN" altLang="zh-CN" sz="2600" dirty="0">
                    <a:latin typeface="+mn-ea"/>
                  </a:rPr>
                  <a:t>落</a:t>
                </a:r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</a:rPr>
                  <a:t>在接受区域内，</a:t>
                </a:r>
                <a:r>
                  <a:rPr lang="zh-CN" altLang="zh-CN" sz="2600" dirty="0">
                    <a:solidFill>
                      <a:srgbClr val="FF0000"/>
                    </a:solidFill>
                    <a:latin typeface="+mn-ea"/>
                  </a:rPr>
                  <a:t>接受</a:t>
                </a:r>
                <a:r>
                  <a:rPr lang="en-US" altLang="zh-CN" sz="2600" dirty="0">
                    <a:solidFill>
                      <a:srgbClr val="FF0000"/>
                    </a:solidFill>
                    <a:latin typeface="+mn-ea"/>
                  </a:rPr>
                  <a:t>H0</a:t>
                </a:r>
                <a:r>
                  <a:rPr lang="zh-CN" altLang="zh-CN" sz="2600" dirty="0">
                    <a:solidFill>
                      <a:srgbClr val="FF0000"/>
                    </a:solidFill>
                    <a:latin typeface="+mn-ea"/>
                  </a:rPr>
                  <a:t>假设</a:t>
                </a:r>
                <a:r>
                  <a:rPr lang="zh-CN" altLang="zh-CN" sz="2600" dirty="0">
                    <a:solidFill>
                      <a:schemeClr val="tx1"/>
                    </a:solidFill>
                    <a:latin typeface="+mn-ea"/>
                  </a:rPr>
                  <a:t>。即减轻学生负担后，学生的睡眠状况有明显改善。</a:t>
                </a:r>
              </a:p>
            </p:txBody>
          </p:sp>
        </mc:Choice>
        <mc:Fallback xmlns="">
          <p:sp>
            <p:nvSpPr>
              <p:cNvPr id="10" name="矩形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4725144"/>
                <a:ext cx="7848872" cy="2092881"/>
              </a:xfrm>
              <a:prstGeom prst="rect">
                <a:avLst/>
              </a:prstGeom>
              <a:blipFill rotWithShape="1">
                <a:blip r:embed="rId8"/>
                <a:stretch>
                  <a:fillRect l="-1399" t="-2624" r="-155" b="-64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13046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27584" y="620688"/>
            <a:ext cx="6840760" cy="5256584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6350" contourW="6350">
              <a:bevelT w="12700"/>
              <a:bevelB w="6350"/>
            </a:sp3d>
          </a:bodyPr>
          <a:lstStyle/>
          <a:p>
            <a:r>
              <a:rPr lang="zh-CN" altLang="en-US" sz="88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谢谢！</a:t>
            </a:r>
            <a:endParaRPr lang="zh-CN" altLang="en-US" sz="8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zh-CN" altLang="en-US" sz="8800" i="1" dirty="0" smtClean="0">
                <a:solidFill>
                  <a:schemeClr val="tx1"/>
                </a:solidFill>
              </a:rPr>
              <a:t>  </a:t>
            </a:r>
            <a:endParaRPr lang="en-US" altLang="zh-CN" sz="8800" i="1" dirty="0" smtClean="0">
              <a:solidFill>
                <a:schemeClr val="tx1"/>
              </a:solidFill>
            </a:endParaRPr>
          </a:p>
        </p:txBody>
      </p:sp>
      <p:pic>
        <p:nvPicPr>
          <p:cNvPr id="5" name="Picture 1027" descr="PE07677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4108" y="2060848"/>
            <a:ext cx="3800475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72400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23528" y="1556792"/>
            <a:ext cx="8568952" cy="792088"/>
          </a:xfrm>
        </p:spPr>
        <p:txBody>
          <a:bodyPr>
            <a:normAutofit/>
          </a:bodyPr>
          <a:lstStyle/>
          <a:p>
            <a:pPr marL="457200" indent="-457200" algn="l">
              <a:buClr>
                <a:srgbClr val="FF0000"/>
              </a:buClr>
              <a:buFont typeface="Wingdings" pitchFamily="2" charset="2"/>
              <a:buChar char="p"/>
            </a:pPr>
            <a:r>
              <a:rPr lang="en-US" altLang="zh-CN" sz="3600" dirty="0" smtClean="0">
                <a:solidFill>
                  <a:srgbClr val="FF0000"/>
                </a:solidFill>
              </a:rPr>
              <a:t>7.1.1 </a:t>
            </a:r>
            <a:r>
              <a:rPr lang="en-US" altLang="zh-CN" sz="2600" dirty="0" smtClean="0">
                <a:solidFill>
                  <a:srgbClr val="FF0000"/>
                </a:solidFill>
              </a:rPr>
              <a:t>   </a:t>
            </a:r>
            <a:r>
              <a:rPr lang="zh-CN" altLang="zh-CN" sz="2800" dirty="0" smtClean="0">
                <a:solidFill>
                  <a:schemeClr val="tx1"/>
                </a:solidFill>
                <a:latin typeface="+mn-ea"/>
              </a:rPr>
              <a:t>两</a:t>
            </a:r>
            <a:r>
              <a:rPr lang="zh-CN" altLang="zh-CN" sz="2800" dirty="0">
                <a:solidFill>
                  <a:schemeClr val="tx1"/>
                </a:solidFill>
                <a:latin typeface="+mn-ea"/>
              </a:rPr>
              <a:t>个</a:t>
            </a:r>
            <a:r>
              <a:rPr lang="zh-CN" altLang="zh-CN" sz="2800" b="1" dirty="0">
                <a:solidFill>
                  <a:srgbClr val="FF0000"/>
                </a:solidFill>
                <a:latin typeface="+mn-ea"/>
              </a:rPr>
              <a:t>正态总体均值</a:t>
            </a:r>
            <a:r>
              <a:rPr lang="zh-CN" altLang="zh-CN" sz="2800" dirty="0">
                <a:solidFill>
                  <a:schemeClr val="tx1"/>
                </a:solidFill>
                <a:latin typeface="+mn-ea"/>
              </a:rPr>
              <a:t>之差的</a:t>
            </a:r>
            <a:r>
              <a:rPr lang="zh-CN" altLang="zh-CN" sz="2800" dirty="0" smtClean="0">
                <a:solidFill>
                  <a:schemeClr val="tx1"/>
                </a:solidFill>
                <a:latin typeface="+mn-ea"/>
              </a:rPr>
              <a:t>区间估计</a:t>
            </a:r>
            <a:endParaRPr lang="en-US" altLang="zh-CN" sz="2800" dirty="0" smtClean="0">
              <a:solidFill>
                <a:schemeClr val="tx1"/>
              </a:solidFill>
            </a:endParaRPr>
          </a:p>
        </p:txBody>
      </p:sp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§7.1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两总体均值之差的推断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副标题 2"/>
              <p:cNvSpPr txBox="1">
                <a:spLocks/>
              </p:cNvSpPr>
              <p:nvPr/>
            </p:nvSpPr>
            <p:spPr>
              <a:xfrm>
                <a:off x="-540568" y="2204864"/>
                <a:ext cx="9361040" cy="280831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2000" kern="1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2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1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Symbol" pitchFamily="18" charset="2"/>
                  <a:buNone/>
                  <a:defRPr sz="16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spcBef>
                    <a:spcPts val="384"/>
                  </a:spcBef>
                  <a:buClr>
                    <a:schemeClr val="accent1"/>
                  </a:buClr>
                  <a:buFont typeface="Symbol" pitchFamily="18" charset="2"/>
                  <a:buNone/>
                  <a:defRPr sz="1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spcBef>
                    <a:spcPts val="384"/>
                  </a:spcBef>
                  <a:buClr>
                    <a:schemeClr val="accent1"/>
                  </a:buClr>
                  <a:buFont typeface="Symbol" pitchFamily="18" charset="2"/>
                  <a:buNone/>
                  <a:defRPr sz="1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spcBef>
                    <a:spcPts val="384"/>
                  </a:spcBef>
                  <a:buClr>
                    <a:schemeClr val="accent1"/>
                  </a:buClr>
                  <a:buFont typeface="Symbol" pitchFamily="18" charset="2"/>
                  <a:buNone/>
                  <a:defRPr sz="1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spcBef>
                    <a:spcPts val="384"/>
                  </a:spcBef>
                  <a:buClr>
                    <a:schemeClr val="accent1"/>
                  </a:buClr>
                  <a:buFont typeface="Symbol" pitchFamily="18" charset="2"/>
                  <a:buNone/>
                  <a:defRPr sz="1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2" algn="l">
                  <a:buClr>
                    <a:srgbClr val="FF0000"/>
                  </a:buClr>
                </a:pPr>
                <a:r>
                  <a:rPr lang="en-US" altLang="zh-CN" sz="2800" dirty="0" smtClean="0">
                    <a:solidFill>
                      <a:schemeClr val="tx1"/>
                    </a:solidFill>
                    <a:latin typeface="+mn-ea"/>
                  </a:rPr>
                  <a:t>             </a:t>
                </a:r>
                <a:r>
                  <a:rPr lang="zh-CN" altLang="zh-CN" sz="2800" dirty="0" smtClean="0">
                    <a:solidFill>
                      <a:schemeClr val="tx1"/>
                    </a:solidFill>
                    <a:latin typeface="+mn-ea"/>
                  </a:rPr>
                  <a:t>设总体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8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altLang="zh-CN" sz="2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altLang="zh-CN" sz="2800" i="1">
                        <a:solidFill>
                          <a:schemeClr val="tx1"/>
                        </a:solidFill>
                        <a:latin typeface="Cambria Math"/>
                      </a:rPr>
                      <m:t>~</m:t>
                    </m:r>
                    <m:r>
                      <a:rPr lang="en-US" altLang="zh-CN" sz="2800" i="1">
                        <a:solidFill>
                          <a:schemeClr val="tx1"/>
                        </a:solidFill>
                        <a:latin typeface="Cambria Math"/>
                      </a:rPr>
                      <m:t>𝑁</m:t>
                    </m:r>
                    <m:r>
                      <a:rPr lang="zh-CN" altLang="zh-CN" sz="2800">
                        <a:solidFill>
                          <a:schemeClr val="tx1"/>
                        </a:solidFill>
                        <a:latin typeface="Cambria Math"/>
                      </a:rPr>
                      <m:t>（</m:t>
                    </m:r>
                    <m:sSub>
                      <m:sSubPr>
                        <m:ctrlPr>
                          <a:rPr lang="zh-CN" altLang="zh-CN" sz="28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𝜇</m:t>
                        </m:r>
                      </m:e>
                      <m:sub>
                        <m:r>
                          <a:rPr lang="en-US" altLang="zh-CN" sz="2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zh-CN" altLang="zh-CN" sz="2800">
                        <a:solidFill>
                          <a:schemeClr val="tx1"/>
                        </a:solidFill>
                        <a:latin typeface="Cambria Math"/>
                      </a:rPr>
                      <m:t>，</m:t>
                    </m:r>
                    <m:sSubSup>
                      <m:sSubSupPr>
                        <m:ctrlPr>
                          <a:rPr lang="zh-CN" altLang="zh-CN" sz="28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SupPr>
                      <m:e>
                        <m:r>
                          <a:rPr lang="en-US" altLang="zh-CN" sz="2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𝜎</m:t>
                        </m:r>
                      </m:e>
                      <m:sub>
                        <m:r>
                          <a:rPr lang="en-US" altLang="zh-CN" sz="2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sub>
                      <m:sup>
                        <m:r>
                          <a:rPr lang="en-US" altLang="zh-CN" sz="2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zh-CN" altLang="zh-CN" sz="2800" dirty="0">
                    <a:solidFill>
                      <a:schemeClr val="tx1"/>
                    </a:solidFill>
                    <a:latin typeface="+mn-ea"/>
                  </a:rPr>
                  <a:t>），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8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altLang="zh-CN" sz="2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altLang="zh-CN" sz="2800" i="1">
                        <a:solidFill>
                          <a:schemeClr val="tx1"/>
                        </a:solidFill>
                        <a:latin typeface="Cambria Math"/>
                      </a:rPr>
                      <m:t>~</m:t>
                    </m:r>
                    <m:r>
                      <a:rPr lang="en-US" altLang="zh-CN" sz="2800" i="1">
                        <a:solidFill>
                          <a:schemeClr val="tx1"/>
                        </a:solidFill>
                        <a:latin typeface="Cambria Math"/>
                      </a:rPr>
                      <m:t>𝑁</m:t>
                    </m:r>
                    <m:r>
                      <a:rPr lang="zh-CN" altLang="zh-CN" sz="2800">
                        <a:solidFill>
                          <a:schemeClr val="tx1"/>
                        </a:solidFill>
                        <a:latin typeface="Cambria Math"/>
                      </a:rPr>
                      <m:t>（</m:t>
                    </m:r>
                    <m:sSub>
                      <m:sSubPr>
                        <m:ctrlPr>
                          <a:rPr lang="zh-CN" altLang="zh-CN" sz="28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𝜇</m:t>
                        </m:r>
                      </m:e>
                      <m:sub>
                        <m:r>
                          <a:rPr lang="en-US" altLang="zh-CN" sz="2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zh-CN" altLang="zh-CN" sz="2800">
                        <a:solidFill>
                          <a:schemeClr val="tx1"/>
                        </a:solidFill>
                        <a:latin typeface="Cambria Math"/>
                      </a:rPr>
                      <m:t>，</m:t>
                    </m:r>
                    <m:sSubSup>
                      <m:sSubSupPr>
                        <m:ctrlPr>
                          <a:rPr lang="zh-CN" altLang="zh-CN" sz="28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SupPr>
                      <m:e>
                        <m:r>
                          <a:rPr lang="en-US" altLang="zh-CN" sz="2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𝜎</m:t>
                        </m:r>
                      </m:e>
                      <m:sub>
                        <m:r>
                          <a:rPr lang="en-US" altLang="zh-CN" sz="2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b>
                      <m:sup>
                        <m:r>
                          <a:rPr lang="en-US" altLang="zh-CN" sz="2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zh-CN" altLang="zh-CN" sz="2800" dirty="0">
                    <a:solidFill>
                      <a:schemeClr val="tx1"/>
                    </a:solidFill>
                    <a:latin typeface="+mn-ea"/>
                  </a:rPr>
                  <a:t>）且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8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altLang="zh-CN" sz="2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zh-CN" altLang="zh-CN" sz="2800" dirty="0">
                    <a:solidFill>
                      <a:schemeClr val="tx1"/>
                    </a:solidFill>
                    <a:latin typeface="+mn-ea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8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altLang="zh-CN" sz="2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zh-CN" altLang="zh-CN" sz="2800" dirty="0">
                    <a:solidFill>
                      <a:schemeClr val="tx1"/>
                    </a:solidFill>
                    <a:latin typeface="+mn-ea"/>
                  </a:rPr>
                  <a:t>相互独立，另外假设</a:t>
                </a:r>
                <a:r>
                  <a:rPr lang="en-US" altLang="zh-CN" sz="2800" dirty="0">
                    <a:solidFill>
                      <a:schemeClr val="tx1"/>
                    </a:solidFill>
                    <a:latin typeface="+mn-ea"/>
                  </a:rPr>
                  <a:t> </a:t>
                </a:r>
                <a:r>
                  <a:rPr lang="en-US" altLang="zh-CN" sz="2800" dirty="0" smtClean="0">
                    <a:solidFill>
                      <a:schemeClr val="tx1"/>
                    </a:solidFill>
                    <a:latin typeface="+mn-ea"/>
                  </a:rPr>
                  <a:t>                   </a:t>
                </a:r>
                <a:r>
                  <a:rPr lang="zh-CN" altLang="zh-CN" sz="2800" dirty="0" smtClean="0">
                    <a:solidFill>
                      <a:schemeClr val="tx1"/>
                    </a:solidFill>
                    <a:latin typeface="+mn-ea"/>
                  </a:rPr>
                  <a:t>为</a:t>
                </a:r>
                <a:r>
                  <a:rPr lang="zh-CN" altLang="zh-CN" sz="2800" dirty="0">
                    <a:solidFill>
                      <a:schemeClr val="tx1"/>
                    </a:solidFill>
                    <a:latin typeface="+mn-ea"/>
                  </a:rPr>
                  <a:t>来自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8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altLang="zh-CN" sz="2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zh-CN" altLang="zh-CN" sz="2800" dirty="0">
                    <a:solidFill>
                      <a:schemeClr val="tx1"/>
                    </a:solidFill>
                    <a:latin typeface="+mn-ea"/>
                  </a:rPr>
                  <a:t>的一个样本，</a:t>
                </a:r>
                <a:r>
                  <a:rPr lang="en-US" altLang="zh-CN" sz="2800" dirty="0">
                    <a:solidFill>
                      <a:schemeClr val="tx1"/>
                    </a:solidFill>
                    <a:latin typeface="+mn-ea"/>
                  </a:rPr>
                  <a:t> </a:t>
                </a:r>
                <a:r>
                  <a:rPr lang="en-US" altLang="zh-CN" sz="2800" dirty="0" smtClean="0">
                    <a:solidFill>
                      <a:schemeClr val="tx1"/>
                    </a:solidFill>
                    <a:latin typeface="+mn-ea"/>
                  </a:rPr>
                  <a:t>                </a:t>
                </a:r>
                <a:r>
                  <a:rPr lang="zh-CN" altLang="zh-CN" sz="2800" dirty="0" smtClean="0">
                    <a:solidFill>
                      <a:schemeClr val="tx1"/>
                    </a:solidFill>
                    <a:latin typeface="+mn-ea"/>
                  </a:rPr>
                  <a:t>为</a:t>
                </a:r>
                <a:r>
                  <a:rPr lang="zh-CN" altLang="zh-CN" sz="2800" dirty="0">
                    <a:solidFill>
                      <a:schemeClr val="tx1"/>
                    </a:solidFill>
                    <a:latin typeface="+mn-ea"/>
                  </a:rPr>
                  <a:t>来自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8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altLang="zh-CN" sz="2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zh-CN" altLang="zh-CN" sz="2800" dirty="0">
                    <a:solidFill>
                      <a:schemeClr val="tx1"/>
                    </a:solidFill>
                    <a:latin typeface="+mn-ea"/>
                  </a:rPr>
                  <a:t>的一个样本，且设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zh-CN" altLang="zh-CN" sz="28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zh-CN" altLang="zh-CN" sz="28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80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X</m:t>
                            </m:r>
                          </m:e>
                          <m:sub>
                            <m:r>
                              <a:rPr lang="en-US" altLang="zh-CN" sz="28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en-US" altLang="zh-CN" sz="2800" i="1">
                        <a:solidFill>
                          <a:schemeClr val="tx1"/>
                        </a:solidFill>
                        <a:latin typeface="Cambria Math"/>
                      </a:rPr>
                      <m:t>,</m:t>
                    </m:r>
                    <m:acc>
                      <m:accPr>
                        <m:chr m:val="̅"/>
                        <m:ctrlPr>
                          <a:rPr lang="zh-CN" altLang="zh-CN" sz="28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zh-CN" altLang="zh-CN" sz="28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zh-CN" sz="28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𝑋</m:t>
                            </m:r>
                          </m:e>
                          <m:sub>
                            <m:r>
                              <a:rPr lang="en-US" altLang="zh-CN" sz="28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altLang="zh-CN" sz="2800" dirty="0">
                    <a:solidFill>
                      <a:schemeClr val="tx1"/>
                    </a:solidFill>
                    <a:latin typeface="+mn-ea"/>
                  </a:rPr>
                  <a:t>,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sz="28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SupPr>
                      <m:e>
                        <m:r>
                          <a:rPr lang="en-US" altLang="zh-CN" sz="2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altLang="zh-CN" sz="2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sub>
                      <m:sup>
                        <m:r>
                          <a:rPr lang="en-US" altLang="zh-CN" sz="2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p>
                    </m:sSubSup>
                    <m:r>
                      <a:rPr lang="en-US" altLang="zh-CN" sz="2800" i="1">
                        <a:solidFill>
                          <a:schemeClr val="tx1"/>
                        </a:solidFill>
                        <a:latin typeface="Cambria Math"/>
                      </a:rPr>
                      <m:t>,</m:t>
                    </m:r>
                    <m:sSubSup>
                      <m:sSubSupPr>
                        <m:ctrlPr>
                          <a:rPr lang="zh-CN" altLang="zh-CN" sz="28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SupPr>
                      <m:e>
                        <m:r>
                          <a:rPr lang="en-US" altLang="zh-CN" sz="2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altLang="zh-CN" sz="2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b>
                      <m:sup>
                        <m:r>
                          <a:rPr lang="en-US" altLang="zh-CN" sz="2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zh-CN" altLang="zh-CN" sz="2800" dirty="0">
                    <a:solidFill>
                      <a:schemeClr val="tx1"/>
                    </a:solidFill>
                    <a:latin typeface="+mn-ea"/>
                  </a:rPr>
                  <a:t>分别为总体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8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altLang="zh-CN" sz="2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zh-CN" altLang="zh-CN" sz="2800" dirty="0">
                    <a:solidFill>
                      <a:schemeClr val="tx1"/>
                    </a:solidFill>
                    <a:latin typeface="+mn-ea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8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altLang="zh-CN" sz="2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zh-CN" altLang="zh-CN" sz="2800" dirty="0">
                    <a:solidFill>
                      <a:schemeClr val="tx1"/>
                    </a:solidFill>
                    <a:latin typeface="+mn-ea"/>
                  </a:rPr>
                  <a:t>的样本均值与样本方差，对给定置信水平</a:t>
                </a:r>
                <a:r>
                  <a:rPr lang="en-US" altLang="zh-CN" sz="2800" dirty="0">
                    <a:solidFill>
                      <a:schemeClr val="tx1"/>
                    </a:solidFill>
                    <a:latin typeface="+mn-ea"/>
                  </a:rPr>
                  <a:t> </a:t>
                </a:r>
                <a:r>
                  <a:rPr lang="en-US" altLang="zh-CN" sz="2800" dirty="0" smtClean="0">
                    <a:solidFill>
                      <a:schemeClr val="tx1"/>
                    </a:solidFill>
                    <a:latin typeface="+mn-ea"/>
                  </a:rPr>
                  <a:t>        </a:t>
                </a:r>
                <a:r>
                  <a:rPr lang="zh-CN" altLang="zh-CN" sz="2800" dirty="0" smtClean="0">
                    <a:solidFill>
                      <a:schemeClr val="tx1"/>
                    </a:solidFill>
                    <a:latin typeface="+mn-ea"/>
                  </a:rPr>
                  <a:t>，</a:t>
                </a:r>
                <a:r>
                  <a:rPr lang="zh-CN" altLang="zh-CN" sz="2800" dirty="0">
                    <a:solidFill>
                      <a:schemeClr val="tx1"/>
                    </a:solidFill>
                    <a:latin typeface="+mn-ea"/>
                  </a:rPr>
                  <a:t>求</a:t>
                </a:r>
                <a:r>
                  <a:rPr lang="en-US" altLang="zh-CN" sz="2800" dirty="0">
                    <a:solidFill>
                      <a:schemeClr val="tx1"/>
                    </a:solidFill>
                    <a:latin typeface="+mn-ea"/>
                  </a:rPr>
                  <a:t> </a:t>
                </a:r>
                <a:r>
                  <a:rPr lang="en-US" altLang="zh-CN" sz="2800" dirty="0" smtClean="0">
                    <a:solidFill>
                      <a:schemeClr val="tx1"/>
                    </a:solidFill>
                    <a:latin typeface="+mn-ea"/>
                  </a:rPr>
                  <a:t>            </a:t>
                </a:r>
                <a:r>
                  <a:rPr lang="zh-CN" altLang="zh-CN" sz="2800" dirty="0" smtClean="0">
                    <a:solidFill>
                      <a:schemeClr val="tx1"/>
                    </a:solidFill>
                    <a:latin typeface="+mn-ea"/>
                  </a:rPr>
                  <a:t>的</a:t>
                </a:r>
                <a:r>
                  <a:rPr lang="zh-CN" altLang="zh-CN" sz="2800" dirty="0">
                    <a:solidFill>
                      <a:schemeClr val="tx1"/>
                    </a:solidFill>
                    <a:latin typeface="+mn-ea"/>
                  </a:rPr>
                  <a:t>一个置信区间。</a:t>
                </a:r>
              </a:p>
              <a:p>
                <a:pPr lvl="2" algn="l">
                  <a:buClr>
                    <a:srgbClr val="FF0000"/>
                  </a:buClr>
                </a:pPr>
                <a:endParaRPr lang="en-US" altLang="zh-CN" sz="2600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5" name="副标题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540568" y="2204864"/>
                <a:ext cx="9361040" cy="2808312"/>
              </a:xfrm>
              <a:prstGeom prst="rect">
                <a:avLst/>
              </a:prstGeom>
              <a:blipFill rotWithShape="1">
                <a:blip r:embed="rId3"/>
                <a:stretch>
                  <a:fillRect t="-652" r="-52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副标题 2"/>
          <p:cNvSpPr txBox="1">
            <a:spLocks/>
          </p:cNvSpPr>
          <p:nvPr/>
        </p:nvSpPr>
        <p:spPr>
          <a:xfrm>
            <a:off x="683568" y="4581128"/>
            <a:ext cx="4680520" cy="4320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2" algn="l">
              <a:buClr>
                <a:srgbClr val="FF0000"/>
              </a:buClr>
            </a:pPr>
            <a:r>
              <a:rPr lang="zh-CN" altLang="en-US" sz="2800" b="1" dirty="0" smtClean="0">
                <a:solidFill>
                  <a:schemeClr val="tx1"/>
                </a:solidFill>
                <a:latin typeface="+mn-ea"/>
              </a:rPr>
              <a:t>分</a:t>
            </a:r>
            <a:r>
              <a:rPr lang="en-US" altLang="zh-CN" sz="2800" b="1" dirty="0" smtClean="0">
                <a:solidFill>
                  <a:srgbClr val="FF0000"/>
                </a:solidFill>
                <a:latin typeface="+mn-ea"/>
              </a:rPr>
              <a:t>3</a:t>
            </a:r>
            <a:r>
              <a:rPr lang="zh-CN" altLang="en-US" sz="2800" b="1" dirty="0" smtClean="0">
                <a:solidFill>
                  <a:srgbClr val="FF0000"/>
                </a:solidFill>
                <a:latin typeface="+mn-ea"/>
              </a:rPr>
              <a:t>种情况</a:t>
            </a:r>
            <a:r>
              <a:rPr lang="zh-CN" altLang="en-US" sz="2800" b="1" dirty="0" smtClean="0">
                <a:solidFill>
                  <a:schemeClr val="tx1"/>
                </a:solidFill>
                <a:latin typeface="+mn-ea"/>
              </a:rPr>
              <a:t>讨论。</a:t>
            </a:r>
            <a:endParaRPr lang="en-US" altLang="zh-CN" sz="2800" b="1" dirty="0" smtClean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7" name="副标题 2"/>
          <p:cNvSpPr txBox="1">
            <a:spLocks/>
          </p:cNvSpPr>
          <p:nvPr/>
        </p:nvSpPr>
        <p:spPr>
          <a:xfrm>
            <a:off x="323528" y="5229200"/>
            <a:ext cx="8496944" cy="15121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428750" lvl="2" indent="-514350" algn="l">
              <a:buClr>
                <a:srgbClr val="FF0000"/>
              </a:buClr>
              <a:buFont typeface="+mj-ea"/>
              <a:buAutoNum type="circleNumDbPlain"/>
            </a:pPr>
            <a:r>
              <a:rPr lang="zh-CN" altLang="zh-CN" sz="2800" dirty="0">
                <a:solidFill>
                  <a:schemeClr val="tx1"/>
                </a:solidFill>
                <a:latin typeface="+mn-ea"/>
              </a:rPr>
              <a:t>当</a:t>
            </a:r>
            <a:r>
              <a:rPr lang="en-US" altLang="zh-CN" sz="2800" dirty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zh-CN" sz="2800" dirty="0" smtClean="0">
                <a:solidFill>
                  <a:schemeClr val="tx1"/>
                </a:solidFill>
                <a:latin typeface="+mn-ea"/>
              </a:rPr>
              <a:t>           </a:t>
            </a:r>
            <a:r>
              <a:rPr lang="zh-CN" altLang="zh-CN" sz="2800" dirty="0" smtClean="0">
                <a:solidFill>
                  <a:schemeClr val="tx1"/>
                </a:solidFill>
                <a:latin typeface="+mn-ea"/>
              </a:rPr>
              <a:t>已知</a:t>
            </a:r>
            <a:r>
              <a:rPr lang="zh-CN" altLang="zh-CN" sz="2800" dirty="0">
                <a:solidFill>
                  <a:schemeClr val="tx1"/>
                </a:solidFill>
                <a:latin typeface="+mn-ea"/>
              </a:rPr>
              <a:t>时</a:t>
            </a:r>
            <a:endParaRPr lang="en-US" altLang="zh-CN" sz="2800" dirty="0">
              <a:solidFill>
                <a:schemeClr val="tx1"/>
              </a:solidFill>
              <a:latin typeface="+mn-ea"/>
            </a:endParaRPr>
          </a:p>
          <a:p>
            <a:pPr marL="1428750" lvl="2" indent="-514350" algn="l">
              <a:buClr>
                <a:srgbClr val="FF0000"/>
              </a:buClr>
              <a:buFont typeface="+mj-ea"/>
              <a:buAutoNum type="circleNumDbPlain"/>
            </a:pPr>
            <a:r>
              <a:rPr lang="zh-CN" altLang="zh-CN" sz="2800" dirty="0">
                <a:solidFill>
                  <a:schemeClr val="tx1"/>
                </a:solidFill>
                <a:latin typeface="+mn-ea"/>
              </a:rPr>
              <a:t>当</a:t>
            </a:r>
            <a:r>
              <a:rPr lang="en-US" altLang="zh-CN" sz="2800" dirty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zh-CN" sz="2800" dirty="0" smtClean="0">
                <a:solidFill>
                  <a:schemeClr val="tx1"/>
                </a:solidFill>
                <a:latin typeface="+mn-ea"/>
              </a:rPr>
              <a:t>                </a:t>
            </a:r>
            <a:r>
              <a:rPr lang="zh-CN" altLang="zh-CN" sz="2800" dirty="0" smtClean="0">
                <a:solidFill>
                  <a:schemeClr val="tx1"/>
                </a:solidFill>
                <a:latin typeface="+mn-ea"/>
              </a:rPr>
              <a:t>，</a:t>
            </a:r>
            <a:r>
              <a:rPr lang="zh-CN" altLang="zh-CN" sz="2800" dirty="0">
                <a:solidFill>
                  <a:schemeClr val="tx1"/>
                </a:solidFill>
                <a:latin typeface="+mn-ea"/>
              </a:rPr>
              <a:t>但</a:t>
            </a:r>
            <a:r>
              <a:rPr lang="en-US" altLang="zh-CN" sz="2800" dirty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zh-CN" sz="2800" dirty="0" smtClean="0">
                <a:solidFill>
                  <a:schemeClr val="tx1"/>
                </a:solidFill>
                <a:latin typeface="+mn-ea"/>
              </a:rPr>
              <a:t>    </a:t>
            </a:r>
            <a:r>
              <a:rPr lang="zh-CN" altLang="zh-CN" sz="2800" dirty="0" smtClean="0">
                <a:solidFill>
                  <a:schemeClr val="tx1"/>
                </a:solidFill>
                <a:latin typeface="+mn-ea"/>
              </a:rPr>
              <a:t>未知</a:t>
            </a:r>
            <a:r>
              <a:rPr lang="zh-CN" altLang="zh-CN" sz="2800" dirty="0">
                <a:solidFill>
                  <a:schemeClr val="tx1"/>
                </a:solidFill>
                <a:latin typeface="+mn-ea"/>
              </a:rPr>
              <a:t>时</a:t>
            </a:r>
            <a:endParaRPr lang="en-US" altLang="zh-CN" sz="2800" dirty="0">
              <a:solidFill>
                <a:schemeClr val="tx1"/>
              </a:solidFill>
              <a:latin typeface="+mn-ea"/>
            </a:endParaRPr>
          </a:p>
          <a:p>
            <a:pPr marL="1428750" lvl="2" indent="-514350" algn="l">
              <a:buClr>
                <a:srgbClr val="FF0000"/>
              </a:buClr>
              <a:buFont typeface="+mj-ea"/>
              <a:buAutoNum type="circleNumDbPlain"/>
            </a:pPr>
            <a:r>
              <a:rPr lang="zh-CN" altLang="zh-CN" sz="2800" dirty="0">
                <a:solidFill>
                  <a:schemeClr val="tx1"/>
                </a:solidFill>
                <a:latin typeface="+mn-ea"/>
              </a:rPr>
              <a:t>当</a:t>
            </a:r>
            <a:r>
              <a:rPr lang="en-US" altLang="zh-CN" sz="2800" dirty="0">
                <a:solidFill>
                  <a:schemeClr val="tx1"/>
                </a:solidFill>
                <a:latin typeface="+mn-ea"/>
              </a:rPr>
              <a:t> 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20" name="对象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368388"/>
              </p:ext>
            </p:extLst>
          </p:nvPr>
        </p:nvGraphicFramePr>
        <p:xfrm>
          <a:off x="5148064" y="2708920"/>
          <a:ext cx="1795463" cy="420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0" name="公式" r:id="rId4" imgW="1307880" imgH="266400" progId="Equation.3">
                  <p:embed/>
                </p:oleObj>
              </mc:Choice>
              <mc:Fallback>
                <p:oleObj name="公式" r:id="rId4" imgW="1307880" imgH="2664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8064" y="2708920"/>
                        <a:ext cx="1795463" cy="4206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Rectangle 5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2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23" name="对象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93020602"/>
              </p:ext>
            </p:extLst>
          </p:nvPr>
        </p:nvGraphicFramePr>
        <p:xfrm>
          <a:off x="2051720" y="3160749"/>
          <a:ext cx="1683396" cy="4482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1" name="公式" r:id="rId6" imgW="1333440" imgH="266400" progId="Equation.3">
                  <p:embed/>
                </p:oleObj>
              </mc:Choice>
              <mc:Fallback>
                <p:oleObj name="公式" r:id="rId6" imgW="1333440" imgH="2664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1720" y="3160749"/>
                        <a:ext cx="1683396" cy="44827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25" name="对象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0730635"/>
              </p:ext>
            </p:extLst>
          </p:nvPr>
        </p:nvGraphicFramePr>
        <p:xfrm>
          <a:off x="3779912" y="4005064"/>
          <a:ext cx="720080" cy="3969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2" name="公式" r:id="rId8" imgW="342603" imgH="177646" progId="Equation.3">
                  <p:embed/>
                </p:oleObj>
              </mc:Choice>
              <mc:Fallback>
                <p:oleObj name="公式" r:id="rId8" imgW="342603" imgH="177646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9912" y="4005064"/>
                        <a:ext cx="720080" cy="39699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27" name="对象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3237307"/>
              </p:ext>
            </p:extLst>
          </p:nvPr>
        </p:nvGraphicFramePr>
        <p:xfrm>
          <a:off x="5148064" y="3933056"/>
          <a:ext cx="1023190" cy="4695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3" name="公式" r:id="rId10" imgW="495515" imgH="215994" progId="Equation.3">
                  <p:embed/>
                </p:oleObj>
              </mc:Choice>
              <mc:Fallback>
                <p:oleObj name="公式" r:id="rId10" imgW="495515" imgH="215994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8064" y="3933056"/>
                        <a:ext cx="1023190" cy="46957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29" name="对象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592507"/>
              </p:ext>
            </p:extLst>
          </p:nvPr>
        </p:nvGraphicFramePr>
        <p:xfrm>
          <a:off x="2339752" y="5229200"/>
          <a:ext cx="864096" cy="4446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4" name="公式" r:id="rId12" imgW="444307" imgH="228501" progId="Equation.3">
                  <p:embed/>
                </p:oleObj>
              </mc:Choice>
              <mc:Fallback>
                <p:oleObj name="公式" r:id="rId12" imgW="444307" imgH="228501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752" y="5229200"/>
                        <a:ext cx="864096" cy="44462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31" name="对象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895596"/>
              </p:ext>
            </p:extLst>
          </p:nvPr>
        </p:nvGraphicFramePr>
        <p:xfrm>
          <a:off x="2267744" y="5805264"/>
          <a:ext cx="1440160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5" name="公式" r:id="rId14" imgW="901700" imgH="228600" progId="Equation.3">
                  <p:embed/>
                </p:oleObj>
              </mc:Choice>
              <mc:Fallback>
                <p:oleObj name="公式" r:id="rId14" imgW="901700" imgH="22860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7744" y="5805264"/>
                        <a:ext cx="1440160" cy="43204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33" name="对象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7343601"/>
              </p:ext>
            </p:extLst>
          </p:nvPr>
        </p:nvGraphicFramePr>
        <p:xfrm>
          <a:off x="2267744" y="6309320"/>
          <a:ext cx="4536504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6" name="公式" r:id="rId16" imgW="2425700" imgH="228600" progId="Equation.3">
                  <p:embed/>
                </p:oleObj>
              </mc:Choice>
              <mc:Fallback>
                <p:oleObj name="公式" r:id="rId16" imgW="2425700" imgH="22860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7744" y="6309320"/>
                        <a:ext cx="4536504" cy="43204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35" name="对象 3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1547687"/>
              </p:ext>
            </p:extLst>
          </p:nvPr>
        </p:nvGraphicFramePr>
        <p:xfrm>
          <a:off x="4484914" y="5733256"/>
          <a:ext cx="403583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7" name="公式" r:id="rId18" imgW="215713" imgH="253780" progId="Equation.3">
                  <p:embed/>
                </p:oleObj>
              </mc:Choice>
              <mc:Fallback>
                <p:oleObj name="公式" r:id="rId18" imgW="215713" imgH="253780" progId="Equation.3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84914" y="5733256"/>
                        <a:ext cx="403583" cy="50405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30695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§7.1  </a:t>
            </a:r>
            <a:r>
              <a:rPr lang="zh-CN" altLang="en-US" sz="3200" b="1" dirty="0">
                <a:solidFill>
                  <a:schemeClr val="tx1"/>
                </a:solidFill>
                <a:latin typeface="Garamond" pitchFamily="18" charset="0"/>
              </a:rPr>
              <a:t>两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总体均值之差的推断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15" name="TextBox 2"/>
          <p:cNvSpPr txBox="1">
            <a:spLocks noChangeArrowheads="1"/>
          </p:cNvSpPr>
          <p:nvPr/>
        </p:nvSpPr>
        <p:spPr bwMode="auto">
          <a:xfrm>
            <a:off x="755576" y="3089248"/>
            <a:ext cx="8136904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r>
              <a:rPr lang="zh-CN" altLang="zh-CN" sz="2600" b="0" dirty="0">
                <a:latin typeface="+mn-ea"/>
                <a:ea typeface="+mn-ea"/>
              </a:rPr>
              <a:t>又</a:t>
            </a:r>
            <a:r>
              <a:rPr lang="en-US" altLang="zh-CN" sz="2600" b="0" dirty="0">
                <a:latin typeface="+mn-ea"/>
                <a:ea typeface="+mn-ea"/>
              </a:rPr>
              <a:t>     </a:t>
            </a:r>
            <a:r>
              <a:rPr lang="zh-CN" altLang="zh-CN" sz="2600" b="0" dirty="0" smtClean="0">
                <a:latin typeface="+mn-ea"/>
                <a:ea typeface="+mn-ea"/>
              </a:rPr>
              <a:t>与</a:t>
            </a:r>
            <a:r>
              <a:rPr lang="en-US" altLang="zh-CN" sz="2600" b="0" dirty="0" smtClean="0">
                <a:latin typeface="+mn-ea"/>
                <a:ea typeface="+mn-ea"/>
              </a:rPr>
              <a:t>       </a:t>
            </a:r>
            <a:r>
              <a:rPr lang="zh-CN" altLang="zh-CN" sz="2600" b="0" dirty="0">
                <a:latin typeface="+mn-ea"/>
                <a:ea typeface="+mn-ea"/>
              </a:rPr>
              <a:t>相互独立，</a:t>
            </a:r>
            <a:r>
              <a:rPr lang="zh-CN" altLang="zh-CN" sz="2600" b="0" dirty="0" smtClean="0">
                <a:latin typeface="+mn-ea"/>
                <a:ea typeface="+mn-ea"/>
              </a:rPr>
              <a:t>所以</a:t>
            </a:r>
            <a:endParaRPr lang="en-US" altLang="zh-CN" sz="2600" b="0" dirty="0" smtClean="0">
              <a:latin typeface="+mn-ea"/>
              <a:ea typeface="+mn-ea"/>
            </a:endParaRPr>
          </a:p>
          <a:p>
            <a:r>
              <a:rPr lang="en-US" altLang="zh-CN" sz="2600" b="0" dirty="0">
                <a:latin typeface="+mn-ea"/>
                <a:ea typeface="+mn-ea"/>
              </a:rPr>
              <a:t> </a:t>
            </a:r>
            <a:r>
              <a:rPr lang="en-US" altLang="zh-CN" sz="2600" b="0" dirty="0" smtClean="0">
                <a:latin typeface="+mn-ea"/>
                <a:ea typeface="+mn-ea"/>
              </a:rPr>
              <a:t>            </a:t>
            </a:r>
          </a:p>
          <a:p>
            <a:r>
              <a:rPr lang="en-US" altLang="zh-CN" sz="2600" b="0" dirty="0">
                <a:latin typeface="+mn-ea"/>
                <a:ea typeface="+mn-ea"/>
              </a:rPr>
              <a:t> </a:t>
            </a:r>
            <a:r>
              <a:rPr lang="en-US" altLang="zh-CN" sz="2600" b="0" dirty="0" smtClean="0">
                <a:latin typeface="+mn-ea"/>
                <a:ea typeface="+mn-ea"/>
              </a:rPr>
              <a:t>                      </a:t>
            </a:r>
            <a:r>
              <a:rPr lang="zh-CN" altLang="en-US" sz="2600" b="0" dirty="0" smtClean="0">
                <a:latin typeface="+mn-ea"/>
                <a:ea typeface="+mn-ea"/>
              </a:rPr>
              <a:t>也就是</a:t>
            </a:r>
            <a:endParaRPr lang="zh-CN" altLang="zh-CN" sz="2600" b="0" dirty="0">
              <a:latin typeface="+mn-ea"/>
              <a:ea typeface="+mn-ea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" name="副标题 2"/>
          <p:cNvSpPr>
            <a:spLocks noGrp="1"/>
          </p:cNvSpPr>
          <p:nvPr>
            <p:ph type="subTitle" idx="1"/>
          </p:nvPr>
        </p:nvSpPr>
        <p:spPr>
          <a:xfrm>
            <a:off x="323528" y="1556792"/>
            <a:ext cx="8568952" cy="792088"/>
          </a:xfrm>
        </p:spPr>
        <p:txBody>
          <a:bodyPr>
            <a:normAutofit/>
          </a:bodyPr>
          <a:lstStyle/>
          <a:p>
            <a:pPr marL="457200" indent="-457200" algn="l">
              <a:buClr>
                <a:srgbClr val="FF0000"/>
              </a:buClr>
              <a:buFont typeface="Wingdings" pitchFamily="2" charset="2"/>
              <a:buChar char="p"/>
            </a:pPr>
            <a:r>
              <a:rPr lang="en-US" altLang="zh-CN" sz="3600" dirty="0" smtClean="0">
                <a:solidFill>
                  <a:srgbClr val="FF0000"/>
                </a:solidFill>
              </a:rPr>
              <a:t>7.1.1 </a:t>
            </a:r>
            <a:r>
              <a:rPr lang="en-US" altLang="zh-CN" sz="2600" dirty="0" smtClean="0">
                <a:solidFill>
                  <a:srgbClr val="FF0000"/>
                </a:solidFill>
              </a:rPr>
              <a:t>   </a:t>
            </a:r>
            <a:r>
              <a:rPr lang="zh-CN" altLang="zh-CN" sz="2800" dirty="0" smtClean="0">
                <a:solidFill>
                  <a:schemeClr val="tx1"/>
                </a:solidFill>
                <a:latin typeface="+mn-ea"/>
              </a:rPr>
              <a:t>两</a:t>
            </a:r>
            <a:r>
              <a:rPr lang="zh-CN" altLang="zh-CN" sz="2800" dirty="0">
                <a:solidFill>
                  <a:schemeClr val="tx1"/>
                </a:solidFill>
                <a:latin typeface="+mn-ea"/>
              </a:rPr>
              <a:t>个</a:t>
            </a:r>
            <a:r>
              <a:rPr lang="zh-CN" altLang="zh-CN" sz="2800" b="1" dirty="0">
                <a:solidFill>
                  <a:srgbClr val="FF0000"/>
                </a:solidFill>
                <a:latin typeface="+mn-ea"/>
              </a:rPr>
              <a:t>正态总体均值</a:t>
            </a:r>
            <a:r>
              <a:rPr lang="zh-CN" altLang="zh-CN" sz="2800" dirty="0">
                <a:solidFill>
                  <a:schemeClr val="tx1"/>
                </a:solidFill>
                <a:latin typeface="+mn-ea"/>
              </a:rPr>
              <a:t>之差的</a:t>
            </a:r>
            <a:r>
              <a:rPr lang="zh-CN" altLang="zh-CN" sz="2800" dirty="0" smtClean="0">
                <a:solidFill>
                  <a:schemeClr val="tx1"/>
                </a:solidFill>
                <a:latin typeface="+mn-ea"/>
              </a:rPr>
              <a:t>区间估计</a:t>
            </a:r>
            <a:endParaRPr lang="en-US" altLang="zh-CN" sz="2800" dirty="0" smtClean="0">
              <a:solidFill>
                <a:schemeClr val="tx1"/>
              </a:solidFill>
            </a:endParaRPr>
          </a:p>
        </p:txBody>
      </p:sp>
      <p:sp>
        <p:nvSpPr>
          <p:cNvPr id="12" name="标题 1"/>
          <p:cNvSpPr txBox="1">
            <a:spLocks/>
          </p:cNvSpPr>
          <p:nvPr/>
        </p:nvSpPr>
        <p:spPr>
          <a:xfrm>
            <a:off x="354360" y="2135692"/>
            <a:ext cx="8435280" cy="57039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zh-CN" altLang="zh-CN" sz="2400" b="1" dirty="0" smtClean="0">
                <a:solidFill>
                  <a:srgbClr val="FF0000"/>
                </a:solidFill>
                <a:latin typeface="+mn-ea"/>
                <a:ea typeface="+mn-ea"/>
              </a:rPr>
              <a:t>（</a:t>
            </a:r>
            <a:r>
              <a:rPr lang="en-US" altLang="zh-CN" sz="2400" b="1" dirty="0" smtClean="0">
                <a:solidFill>
                  <a:srgbClr val="FF0000"/>
                </a:solidFill>
                <a:latin typeface="+mn-ea"/>
                <a:ea typeface="+mn-ea"/>
              </a:rPr>
              <a:t>1</a:t>
            </a:r>
            <a:r>
              <a:rPr lang="zh-CN" altLang="zh-CN" sz="2400" b="1" dirty="0" smtClean="0">
                <a:solidFill>
                  <a:srgbClr val="FF0000"/>
                </a:solidFill>
                <a:latin typeface="+mn-ea"/>
                <a:ea typeface="+mn-ea"/>
              </a:rPr>
              <a:t>）</a:t>
            </a:r>
            <a:r>
              <a:rPr lang="zh-CN" altLang="zh-CN" sz="2600" b="1" dirty="0" smtClean="0">
                <a:solidFill>
                  <a:schemeClr val="tx1"/>
                </a:solidFill>
                <a:latin typeface="+mn-ea"/>
                <a:ea typeface="+mn-ea"/>
              </a:rPr>
              <a:t>当</a:t>
            </a:r>
            <a:r>
              <a:rPr lang="en-US" altLang="zh-CN" sz="2600" b="1" dirty="0" smtClean="0">
                <a:solidFill>
                  <a:schemeClr val="tx1"/>
                </a:solidFill>
                <a:latin typeface="+mn-ea"/>
                <a:ea typeface="+mn-ea"/>
              </a:rPr>
              <a:t>             </a:t>
            </a:r>
            <a:r>
              <a:rPr lang="zh-CN" altLang="zh-CN" sz="2600" b="1" dirty="0" smtClean="0">
                <a:solidFill>
                  <a:schemeClr val="tx1"/>
                </a:solidFill>
                <a:latin typeface="+mn-ea"/>
                <a:ea typeface="+mn-ea"/>
              </a:rPr>
              <a:t>已知时</a:t>
            </a:r>
            <a:r>
              <a:rPr lang="zh-CN" altLang="zh-CN" sz="2400" b="1" dirty="0" smtClean="0">
                <a:solidFill>
                  <a:schemeClr val="tx1"/>
                </a:solidFill>
              </a:rPr>
              <a:t>，</a:t>
            </a:r>
            <a:endParaRPr lang="zh-CN" altLang="zh-CN" sz="2400" dirty="0">
              <a:solidFill>
                <a:schemeClr val="tx1"/>
              </a:solidFill>
            </a:endParaRPr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60952347"/>
              </p:ext>
            </p:extLst>
          </p:nvPr>
        </p:nvGraphicFramePr>
        <p:xfrm>
          <a:off x="1691680" y="2195463"/>
          <a:ext cx="858838" cy="450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6" name="公式" r:id="rId3" imgW="431640" imgH="228600" progId="Equation.3">
                  <p:embed/>
                </p:oleObj>
              </mc:Choice>
              <mc:Fallback>
                <p:oleObj name="公式" r:id="rId3" imgW="431640" imgH="228600" progId="Equation.3">
                  <p:embed/>
                  <p:pic>
                    <p:nvPicPr>
                      <p:cNvPr id="0" name="对象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1680" y="2195463"/>
                        <a:ext cx="858838" cy="450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2644897"/>
              </p:ext>
            </p:extLst>
          </p:nvPr>
        </p:nvGraphicFramePr>
        <p:xfrm>
          <a:off x="3923928" y="2131567"/>
          <a:ext cx="2303463" cy="7172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7" name="公式" r:id="rId5" imgW="965200" imgH="431800" progId="Equation.3">
                  <p:embed/>
                </p:oleObj>
              </mc:Choice>
              <mc:Fallback>
                <p:oleObj name="公式" r:id="rId5" imgW="965200" imgH="431800" progId="Equation.3">
                  <p:embed/>
                  <p:pic>
                    <p:nvPicPr>
                      <p:cNvPr id="0" name="对象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3928" y="2131567"/>
                        <a:ext cx="2303463" cy="71724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对象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2869743"/>
              </p:ext>
            </p:extLst>
          </p:nvPr>
        </p:nvGraphicFramePr>
        <p:xfrm>
          <a:off x="6300192" y="2135692"/>
          <a:ext cx="2395537" cy="7172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8" name="公式" r:id="rId7" imgW="1002865" imgH="431613" progId="Equation.3">
                  <p:embed/>
                </p:oleObj>
              </mc:Choice>
              <mc:Fallback>
                <p:oleObj name="公式" r:id="rId7" imgW="1002865" imgH="431613" progId="Equation.3">
                  <p:embed/>
                  <p:pic>
                    <p:nvPicPr>
                      <p:cNvPr id="0" name="对象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00192" y="2135692"/>
                        <a:ext cx="2395537" cy="71724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Box 2"/>
          <p:cNvSpPr txBox="1">
            <a:spLocks noChangeArrowheads="1"/>
          </p:cNvSpPr>
          <p:nvPr/>
        </p:nvSpPr>
        <p:spPr bwMode="auto">
          <a:xfrm>
            <a:off x="354360" y="4903078"/>
            <a:ext cx="8538120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r>
              <a:rPr lang="zh-CN" altLang="zh-CN" sz="2600" b="0" dirty="0">
                <a:latin typeface="+mn-ea"/>
                <a:ea typeface="+mn-ea"/>
              </a:rPr>
              <a:t>所以可以得到</a:t>
            </a:r>
            <a:r>
              <a:rPr lang="en-US" altLang="zh-CN" sz="2600" b="0" dirty="0">
                <a:latin typeface="+mn-ea"/>
                <a:ea typeface="+mn-ea"/>
              </a:rPr>
              <a:t> </a:t>
            </a:r>
            <a:r>
              <a:rPr lang="en-US" altLang="zh-CN" sz="2600" b="0" dirty="0" smtClean="0">
                <a:latin typeface="+mn-ea"/>
                <a:ea typeface="+mn-ea"/>
              </a:rPr>
              <a:t>             </a:t>
            </a:r>
            <a:r>
              <a:rPr lang="zh-CN" altLang="zh-CN" sz="2600" b="0" dirty="0" smtClean="0">
                <a:latin typeface="+mn-ea"/>
                <a:ea typeface="+mn-ea"/>
              </a:rPr>
              <a:t>的</a:t>
            </a:r>
            <a:r>
              <a:rPr lang="zh-CN" altLang="zh-CN" sz="2600" b="0" dirty="0">
                <a:latin typeface="+mn-ea"/>
                <a:ea typeface="+mn-ea"/>
              </a:rPr>
              <a:t>一个置信水平</a:t>
            </a:r>
            <a:r>
              <a:rPr lang="zh-CN" altLang="zh-CN" sz="2600" b="0" dirty="0" smtClean="0">
                <a:latin typeface="+mn-ea"/>
                <a:ea typeface="+mn-ea"/>
              </a:rPr>
              <a:t>为</a:t>
            </a:r>
            <a:r>
              <a:rPr lang="en-US" altLang="zh-CN" sz="2600" b="0" dirty="0" smtClean="0">
                <a:latin typeface="+mn-ea"/>
                <a:ea typeface="+mn-ea"/>
              </a:rPr>
              <a:t>          </a:t>
            </a:r>
            <a:r>
              <a:rPr lang="zh-CN" altLang="zh-CN" sz="2600" b="0" dirty="0" smtClean="0">
                <a:latin typeface="+mn-ea"/>
                <a:ea typeface="+mn-ea"/>
              </a:rPr>
              <a:t>的</a:t>
            </a:r>
            <a:r>
              <a:rPr lang="zh-CN" altLang="zh-CN" sz="2600" b="0" dirty="0">
                <a:latin typeface="+mn-ea"/>
                <a:ea typeface="+mn-ea"/>
              </a:rPr>
              <a:t>置信区间为：</a:t>
            </a:r>
            <a:endParaRPr lang="zh-CN" altLang="en-US" sz="2600" b="0" dirty="0">
              <a:latin typeface="+mn-ea"/>
              <a:ea typeface="+mn-ea"/>
            </a:endParaRPr>
          </a:p>
        </p:txBody>
      </p:sp>
      <p:graphicFrame>
        <p:nvGraphicFramePr>
          <p:cNvPr id="18" name="对象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013980"/>
              </p:ext>
            </p:extLst>
          </p:nvPr>
        </p:nvGraphicFramePr>
        <p:xfrm>
          <a:off x="1115616" y="3089247"/>
          <a:ext cx="490894" cy="4924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9" name="公式" r:id="rId9" imgW="215640" imgH="215640" progId="Equation.3">
                  <p:embed/>
                </p:oleObj>
              </mc:Choice>
              <mc:Fallback>
                <p:oleObj name="公式" r:id="rId9" imgW="215640" imgH="215640" progId="Equation.3">
                  <p:embed/>
                  <p:pic>
                    <p:nvPicPr>
                      <p:cNvPr id="0" name="对象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616" y="3089247"/>
                        <a:ext cx="490894" cy="49244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对象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861856"/>
              </p:ext>
            </p:extLst>
          </p:nvPr>
        </p:nvGraphicFramePr>
        <p:xfrm>
          <a:off x="1907704" y="3068956"/>
          <a:ext cx="496888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80" name="公式" r:id="rId11" imgW="241091" imgH="215713" progId="Equation.3">
                  <p:embed/>
                </p:oleObj>
              </mc:Choice>
              <mc:Fallback>
                <p:oleObj name="公式" r:id="rId11" imgW="241091" imgH="215713" progId="Equation.3">
                  <p:embed/>
                  <p:pic>
                    <p:nvPicPr>
                      <p:cNvPr id="0" name="对象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7704" y="3068956"/>
                        <a:ext cx="496888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对象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1405527"/>
              </p:ext>
            </p:extLst>
          </p:nvPr>
        </p:nvGraphicFramePr>
        <p:xfrm>
          <a:off x="4824028" y="2917162"/>
          <a:ext cx="3736975" cy="836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81" name="公式" r:id="rId13" imgW="1917700" imgH="431800" progId="Equation.3">
                  <p:embed/>
                </p:oleObj>
              </mc:Choice>
              <mc:Fallback>
                <p:oleObj name="公式" r:id="rId13" imgW="1917700" imgH="431800" progId="Equation.3">
                  <p:embed/>
                  <p:pic>
                    <p:nvPicPr>
                      <p:cNvPr id="0" name="对象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24028" y="2917162"/>
                        <a:ext cx="3736975" cy="836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对象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635277"/>
              </p:ext>
            </p:extLst>
          </p:nvPr>
        </p:nvGraphicFramePr>
        <p:xfrm>
          <a:off x="3851920" y="3752466"/>
          <a:ext cx="3313113" cy="1258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82" name="公式" r:id="rId15" imgW="1828800" imgH="698500" progId="Equation.3">
                  <p:embed/>
                </p:oleObj>
              </mc:Choice>
              <mc:Fallback>
                <p:oleObj name="公式" r:id="rId15" imgW="1828800" imgH="698500" progId="Equation.3">
                  <p:embed/>
                  <p:pic>
                    <p:nvPicPr>
                      <p:cNvPr id="0" name="对象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1920" y="3752466"/>
                        <a:ext cx="3313113" cy="1258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对象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3061764"/>
              </p:ext>
            </p:extLst>
          </p:nvPr>
        </p:nvGraphicFramePr>
        <p:xfrm>
          <a:off x="2131535" y="5395521"/>
          <a:ext cx="4880930" cy="12738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83" name="公式" r:id="rId17" imgW="2476440" imgH="622080" progId="Equation.3">
                  <p:embed/>
                </p:oleObj>
              </mc:Choice>
              <mc:Fallback>
                <p:oleObj name="公式" r:id="rId17" imgW="2476440" imgH="622080" progId="Equation.3">
                  <p:embed/>
                  <p:pic>
                    <p:nvPicPr>
                      <p:cNvPr id="0" name="对象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1535" y="5395521"/>
                        <a:ext cx="4880930" cy="127383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对象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9182364"/>
              </p:ext>
            </p:extLst>
          </p:nvPr>
        </p:nvGraphicFramePr>
        <p:xfrm>
          <a:off x="6156176" y="4952479"/>
          <a:ext cx="1008062" cy="396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84" name="公式" r:id="rId19" imgW="342603" imgH="177646" progId="Equation.3">
                  <p:embed/>
                </p:oleObj>
              </mc:Choice>
              <mc:Fallback>
                <p:oleObj name="公式" r:id="rId19" imgW="342603" imgH="177646" progId="Equation.3">
                  <p:embed/>
                  <p:pic>
                    <p:nvPicPr>
                      <p:cNvPr id="0" name="对象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56176" y="4952479"/>
                        <a:ext cx="1008062" cy="396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25" name="对象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9273065"/>
              </p:ext>
            </p:extLst>
          </p:nvPr>
        </p:nvGraphicFramePr>
        <p:xfrm>
          <a:off x="2411760" y="4903078"/>
          <a:ext cx="1159231" cy="4462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85" name="公式" r:id="rId21" imgW="482181" imgH="215713" progId="Equation.3">
                  <p:embed/>
                </p:oleObj>
              </mc:Choice>
              <mc:Fallback>
                <p:oleObj name="公式" r:id="rId21" imgW="482181" imgH="215713" progId="Equation.3">
                  <p:embed/>
                  <p:pic>
                    <p:nvPicPr>
                      <p:cNvPr id="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1760" y="4903078"/>
                        <a:ext cx="1159231" cy="44627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47130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2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§7.1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两总体均值之差的推断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" name="副标题 2"/>
          <p:cNvSpPr>
            <a:spLocks noGrp="1"/>
          </p:cNvSpPr>
          <p:nvPr>
            <p:ph type="subTitle" idx="1"/>
          </p:nvPr>
        </p:nvSpPr>
        <p:spPr>
          <a:xfrm>
            <a:off x="323528" y="1556792"/>
            <a:ext cx="8568952" cy="792088"/>
          </a:xfrm>
        </p:spPr>
        <p:txBody>
          <a:bodyPr>
            <a:normAutofit/>
          </a:bodyPr>
          <a:lstStyle/>
          <a:p>
            <a:pPr marL="457200" indent="-457200" algn="l">
              <a:buClr>
                <a:srgbClr val="FF0000"/>
              </a:buClr>
              <a:buFont typeface="Wingdings" pitchFamily="2" charset="2"/>
              <a:buChar char="p"/>
            </a:pPr>
            <a:r>
              <a:rPr lang="en-US" altLang="zh-CN" sz="3600" dirty="0" smtClean="0">
                <a:solidFill>
                  <a:srgbClr val="FF0000"/>
                </a:solidFill>
              </a:rPr>
              <a:t>7.1.1 </a:t>
            </a:r>
            <a:r>
              <a:rPr lang="en-US" altLang="zh-CN" sz="2600" dirty="0" smtClean="0">
                <a:solidFill>
                  <a:srgbClr val="FF0000"/>
                </a:solidFill>
              </a:rPr>
              <a:t>   </a:t>
            </a:r>
            <a:r>
              <a:rPr lang="zh-CN" altLang="zh-CN" sz="2800" dirty="0" smtClean="0">
                <a:solidFill>
                  <a:schemeClr val="tx1"/>
                </a:solidFill>
                <a:latin typeface="+mn-ea"/>
              </a:rPr>
              <a:t>两</a:t>
            </a:r>
            <a:r>
              <a:rPr lang="zh-CN" altLang="zh-CN" sz="2800" dirty="0">
                <a:solidFill>
                  <a:schemeClr val="tx1"/>
                </a:solidFill>
                <a:latin typeface="+mn-ea"/>
              </a:rPr>
              <a:t>个</a:t>
            </a:r>
            <a:r>
              <a:rPr lang="zh-CN" altLang="zh-CN" sz="2800" b="1" dirty="0">
                <a:solidFill>
                  <a:srgbClr val="FF0000"/>
                </a:solidFill>
                <a:latin typeface="+mn-ea"/>
              </a:rPr>
              <a:t>正态总体均值</a:t>
            </a:r>
            <a:r>
              <a:rPr lang="zh-CN" altLang="zh-CN" sz="2800" dirty="0">
                <a:solidFill>
                  <a:schemeClr val="tx1"/>
                </a:solidFill>
                <a:latin typeface="+mn-ea"/>
              </a:rPr>
              <a:t>之差的</a:t>
            </a:r>
            <a:r>
              <a:rPr lang="zh-CN" altLang="zh-CN" sz="2800" dirty="0" smtClean="0">
                <a:solidFill>
                  <a:schemeClr val="tx1"/>
                </a:solidFill>
                <a:latin typeface="+mn-ea"/>
              </a:rPr>
              <a:t>区间估计</a:t>
            </a:r>
            <a:endParaRPr lang="en-US" altLang="zh-CN" sz="2800" dirty="0" smtClean="0">
              <a:solidFill>
                <a:schemeClr val="tx1"/>
              </a:solidFill>
            </a:endParaRPr>
          </a:p>
        </p:txBody>
      </p:sp>
      <p:sp>
        <p:nvSpPr>
          <p:cNvPr id="12" name="标题 1"/>
          <p:cNvSpPr txBox="1">
            <a:spLocks/>
          </p:cNvSpPr>
          <p:nvPr/>
        </p:nvSpPr>
        <p:spPr>
          <a:xfrm>
            <a:off x="354360" y="2135692"/>
            <a:ext cx="8435280" cy="57039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zh-CN" altLang="zh-CN" sz="2400" b="1" dirty="0" smtClean="0">
                <a:solidFill>
                  <a:srgbClr val="FF0000"/>
                </a:solidFill>
                <a:latin typeface="+mn-ea"/>
                <a:ea typeface="+mn-ea"/>
              </a:rPr>
              <a:t>（</a:t>
            </a:r>
            <a:r>
              <a:rPr lang="en-US" altLang="zh-CN" sz="2400" b="1" dirty="0">
                <a:solidFill>
                  <a:srgbClr val="FF0000"/>
                </a:solidFill>
                <a:latin typeface="+mn-ea"/>
                <a:ea typeface="+mn-ea"/>
              </a:rPr>
              <a:t>2</a:t>
            </a:r>
            <a:r>
              <a:rPr lang="zh-CN" altLang="zh-CN" sz="2400" b="1" dirty="0" smtClean="0">
                <a:solidFill>
                  <a:srgbClr val="FF0000"/>
                </a:solidFill>
                <a:latin typeface="+mn-ea"/>
                <a:ea typeface="+mn-ea"/>
              </a:rPr>
              <a:t>）</a:t>
            </a:r>
            <a:r>
              <a:rPr lang="zh-CN" altLang="zh-CN" sz="2600" b="1" dirty="0" smtClean="0">
                <a:solidFill>
                  <a:schemeClr val="tx1"/>
                </a:solidFill>
                <a:latin typeface="+mn-ea"/>
                <a:ea typeface="+mn-ea"/>
              </a:rPr>
              <a:t>当</a:t>
            </a:r>
            <a:r>
              <a:rPr lang="en-US" altLang="zh-CN" sz="2600" b="1" dirty="0" smtClean="0">
                <a:solidFill>
                  <a:schemeClr val="tx1"/>
                </a:solidFill>
                <a:latin typeface="+mn-ea"/>
                <a:ea typeface="+mn-ea"/>
              </a:rPr>
              <a:t>                        </a:t>
            </a:r>
            <a:r>
              <a:rPr lang="zh-CN" altLang="en-US" sz="2600" b="1" dirty="0" smtClean="0">
                <a:solidFill>
                  <a:schemeClr val="tx1"/>
                </a:solidFill>
                <a:latin typeface="+mn-ea"/>
                <a:ea typeface="+mn-ea"/>
              </a:rPr>
              <a:t>，但是       未</a:t>
            </a:r>
            <a:r>
              <a:rPr lang="zh-CN" altLang="zh-CN" sz="2600" b="1" dirty="0" smtClean="0">
                <a:solidFill>
                  <a:schemeClr val="tx1"/>
                </a:solidFill>
                <a:latin typeface="+mn-ea"/>
                <a:ea typeface="+mn-ea"/>
              </a:rPr>
              <a:t>知时</a:t>
            </a:r>
            <a:r>
              <a:rPr lang="zh-CN" altLang="zh-CN" sz="2400" b="1" dirty="0" smtClean="0">
                <a:solidFill>
                  <a:schemeClr val="tx1"/>
                </a:solidFill>
              </a:rPr>
              <a:t>，</a:t>
            </a:r>
            <a:endParaRPr lang="zh-CN" altLang="zh-CN" sz="2400" dirty="0">
              <a:solidFill>
                <a:schemeClr val="tx1"/>
              </a:solidFill>
            </a:endParaRPr>
          </a:p>
        </p:txBody>
      </p:sp>
      <p:sp>
        <p:nvSpPr>
          <p:cNvPr id="16" name="TextBox 2"/>
          <p:cNvSpPr txBox="1">
            <a:spLocks noChangeArrowheads="1"/>
          </p:cNvSpPr>
          <p:nvPr/>
        </p:nvSpPr>
        <p:spPr bwMode="auto">
          <a:xfrm>
            <a:off x="721090" y="4903078"/>
            <a:ext cx="8136904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r>
              <a:rPr lang="zh-CN" altLang="zh-CN" sz="2600" b="0" dirty="0">
                <a:latin typeface="+mn-ea"/>
                <a:ea typeface="+mn-ea"/>
              </a:rPr>
              <a:t>从而可得，</a:t>
            </a:r>
            <a:r>
              <a:rPr lang="en-US" altLang="zh-CN" sz="2600" b="0" dirty="0">
                <a:latin typeface="+mn-ea"/>
                <a:ea typeface="+mn-ea"/>
              </a:rPr>
              <a:t>              </a:t>
            </a:r>
            <a:r>
              <a:rPr lang="zh-CN" altLang="zh-CN" sz="2600" b="0" dirty="0">
                <a:latin typeface="+mn-ea"/>
                <a:ea typeface="+mn-ea"/>
              </a:rPr>
              <a:t>的一个置信水平为</a:t>
            </a:r>
            <a:r>
              <a:rPr lang="en-US" altLang="zh-CN" sz="2600" b="0" dirty="0">
                <a:latin typeface="+mn-ea"/>
                <a:ea typeface="+mn-ea"/>
              </a:rPr>
              <a:t>         </a:t>
            </a:r>
            <a:r>
              <a:rPr lang="en-US" altLang="zh-CN" sz="2600" b="0" dirty="0" smtClean="0">
                <a:latin typeface="+mn-ea"/>
                <a:ea typeface="+mn-ea"/>
              </a:rPr>
              <a:t> </a:t>
            </a:r>
            <a:r>
              <a:rPr lang="zh-CN" altLang="zh-CN" sz="2600" b="0" dirty="0" smtClean="0">
                <a:latin typeface="+mn-ea"/>
                <a:ea typeface="+mn-ea"/>
              </a:rPr>
              <a:t>的</a:t>
            </a:r>
            <a:r>
              <a:rPr lang="zh-CN" altLang="zh-CN" sz="2600" b="0" dirty="0">
                <a:latin typeface="+mn-ea"/>
                <a:ea typeface="+mn-ea"/>
              </a:rPr>
              <a:t>置信区间为：</a:t>
            </a:r>
          </a:p>
          <a:p>
            <a:endParaRPr lang="zh-CN" altLang="en-US" sz="2600" b="0" dirty="0">
              <a:latin typeface="+mn-ea"/>
              <a:ea typeface="+mn-ea"/>
            </a:endParaRPr>
          </a:p>
        </p:txBody>
      </p:sp>
      <p:sp>
        <p:nvSpPr>
          <p:cNvPr id="17" name="TextBox 2"/>
          <p:cNvSpPr txBox="1">
            <a:spLocks noChangeArrowheads="1"/>
          </p:cNvSpPr>
          <p:nvPr/>
        </p:nvSpPr>
        <p:spPr bwMode="auto">
          <a:xfrm>
            <a:off x="467544" y="4107269"/>
            <a:ext cx="806489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r>
              <a:rPr lang="zh-CN" altLang="en-US" sz="2600" b="0" dirty="0" smtClean="0">
                <a:latin typeface="+mn-ea"/>
                <a:ea typeface="+mn-ea"/>
              </a:rPr>
              <a:t>其中：                    ，</a:t>
            </a:r>
            <a:endParaRPr lang="zh-CN" altLang="zh-CN" sz="2600" b="0" dirty="0">
              <a:latin typeface="+mn-ea"/>
              <a:ea typeface="+mn-ea"/>
            </a:endParaRPr>
          </a:p>
        </p:txBody>
      </p:sp>
      <p:graphicFrame>
        <p:nvGraphicFramePr>
          <p:cNvPr id="23" name="对象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1674224"/>
              </p:ext>
            </p:extLst>
          </p:nvPr>
        </p:nvGraphicFramePr>
        <p:xfrm>
          <a:off x="6228184" y="4922213"/>
          <a:ext cx="1008062" cy="396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22" name="公式" r:id="rId3" imgW="342603" imgH="177646" progId="Equation.3">
                  <p:embed/>
                </p:oleObj>
              </mc:Choice>
              <mc:Fallback>
                <p:oleObj name="公式" r:id="rId3" imgW="342603" imgH="17764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28184" y="4922213"/>
                        <a:ext cx="1008062" cy="396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7556718"/>
              </p:ext>
            </p:extLst>
          </p:nvPr>
        </p:nvGraphicFramePr>
        <p:xfrm>
          <a:off x="1547664" y="2215546"/>
          <a:ext cx="1943100" cy="490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23" name="公式" r:id="rId5" imgW="901700" imgH="228600" progId="Equation.3">
                  <p:embed/>
                </p:oleObj>
              </mc:Choice>
              <mc:Fallback>
                <p:oleObj name="公式" r:id="rId5" imgW="901700" imgH="228600" progId="Equation.3">
                  <p:embed/>
                  <p:pic>
                    <p:nvPicPr>
                      <p:cNvPr id="0" name="对象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664" y="2215546"/>
                        <a:ext cx="1943100" cy="490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03719525"/>
              </p:ext>
            </p:extLst>
          </p:nvPr>
        </p:nvGraphicFramePr>
        <p:xfrm>
          <a:off x="4629885" y="2135692"/>
          <a:ext cx="504825" cy="592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24" name="公式" r:id="rId7" imgW="215713" imgH="253780" progId="Equation.3">
                  <p:embed/>
                </p:oleObj>
              </mc:Choice>
              <mc:Fallback>
                <p:oleObj name="公式" r:id="rId7" imgW="215713" imgH="253780" progId="Equation.3">
                  <p:embed/>
                  <p:pic>
                    <p:nvPicPr>
                      <p:cNvPr id="0" name="对象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29885" y="2135692"/>
                        <a:ext cx="504825" cy="592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5149764"/>
              </p:ext>
            </p:extLst>
          </p:nvPr>
        </p:nvGraphicFramePr>
        <p:xfrm>
          <a:off x="2665467" y="2706084"/>
          <a:ext cx="4248150" cy="1254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25" name="公式" r:id="rId9" imgW="2324100" imgH="685800" progId="Equation.3">
                  <p:embed/>
                </p:oleObj>
              </mc:Choice>
              <mc:Fallback>
                <p:oleObj name="公式" r:id="rId9" imgW="2324100" imgH="685800" progId="Equation.3">
                  <p:embed/>
                  <p:pic>
                    <p:nvPicPr>
                      <p:cNvPr id="0" name="对象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5467" y="2706084"/>
                        <a:ext cx="4248150" cy="1254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67969289"/>
              </p:ext>
            </p:extLst>
          </p:nvPr>
        </p:nvGraphicFramePr>
        <p:xfrm>
          <a:off x="1475656" y="4107268"/>
          <a:ext cx="1656184" cy="4924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26" name="公式" r:id="rId11" imgW="672808" imgH="291973" progId="Equation.3">
                  <p:embed/>
                </p:oleObj>
              </mc:Choice>
              <mc:Fallback>
                <p:oleObj name="公式" r:id="rId11" imgW="672808" imgH="291973" progId="Equation.3">
                  <p:embed/>
                  <p:pic>
                    <p:nvPicPr>
                      <p:cNvPr id="0" name="对象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5656" y="4107268"/>
                        <a:ext cx="1656184" cy="49244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对象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82180651"/>
              </p:ext>
            </p:extLst>
          </p:nvPr>
        </p:nvGraphicFramePr>
        <p:xfrm>
          <a:off x="3563888" y="4029454"/>
          <a:ext cx="3671888" cy="648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27" name="公式" r:id="rId13" imgW="1663700" imgH="431800" progId="Equation.3">
                  <p:embed/>
                </p:oleObj>
              </mc:Choice>
              <mc:Fallback>
                <p:oleObj name="公式" r:id="rId13" imgW="1663700" imgH="431800" progId="Equation.3">
                  <p:embed/>
                  <p:pic>
                    <p:nvPicPr>
                      <p:cNvPr id="0" name="对象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3888" y="4029454"/>
                        <a:ext cx="3671888" cy="64807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对象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0569544"/>
              </p:ext>
            </p:extLst>
          </p:nvPr>
        </p:nvGraphicFramePr>
        <p:xfrm>
          <a:off x="1583519" y="5373216"/>
          <a:ext cx="5976962" cy="1343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28" name="公式" r:id="rId15" imgW="2654300" imgH="622300" progId="Equation.3">
                  <p:embed/>
                </p:oleObj>
              </mc:Choice>
              <mc:Fallback>
                <p:oleObj name="公式" r:id="rId15" imgW="2654300" imgH="622300" progId="Equation.3">
                  <p:embed/>
                  <p:pic>
                    <p:nvPicPr>
                      <p:cNvPr id="0" name="对象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3519" y="5373216"/>
                        <a:ext cx="5976962" cy="1343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对象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5170186"/>
              </p:ext>
            </p:extLst>
          </p:nvPr>
        </p:nvGraphicFramePr>
        <p:xfrm>
          <a:off x="2411760" y="4903078"/>
          <a:ext cx="1079500" cy="477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29" name="公式" r:id="rId17" imgW="495515" imgH="215994" progId="Equation.3">
                  <p:embed/>
                </p:oleObj>
              </mc:Choice>
              <mc:Fallback>
                <p:oleObj name="公式" r:id="rId17" imgW="495515" imgH="215994" progId="Equation.3">
                  <p:embed/>
                  <p:pic>
                    <p:nvPicPr>
                      <p:cNvPr id="0" name="对象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1760" y="4903078"/>
                        <a:ext cx="1079500" cy="477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84927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6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§7.1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两总体均值之差的推断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15" name="TextBox 2"/>
          <p:cNvSpPr txBox="1">
            <a:spLocks noChangeArrowheads="1"/>
          </p:cNvSpPr>
          <p:nvPr/>
        </p:nvSpPr>
        <p:spPr bwMode="auto">
          <a:xfrm>
            <a:off x="503548" y="3053520"/>
            <a:ext cx="8136904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r>
              <a:rPr lang="en-US" altLang="zh-CN" sz="2600" b="0" dirty="0" smtClean="0">
                <a:latin typeface="+mn-ea"/>
                <a:ea typeface="+mn-ea"/>
              </a:rPr>
              <a:t>         </a:t>
            </a:r>
            <a:r>
              <a:rPr lang="zh-CN" altLang="zh-CN" sz="2600" b="0" dirty="0" smtClean="0">
                <a:latin typeface="+mn-ea"/>
                <a:ea typeface="+mn-ea"/>
              </a:rPr>
              <a:t>两</a:t>
            </a:r>
            <a:r>
              <a:rPr lang="zh-CN" altLang="zh-CN" sz="2600" b="0" dirty="0">
                <a:latin typeface="+mn-ea"/>
                <a:ea typeface="+mn-ea"/>
              </a:rPr>
              <a:t>样本均值之差经标准化后近似服从自由度为</a:t>
            </a:r>
            <a:r>
              <a:rPr lang="en-US" altLang="zh-CN" sz="2600" b="0" dirty="0">
                <a:latin typeface="+mn-ea"/>
                <a:ea typeface="+mn-ea"/>
              </a:rPr>
              <a:t>V</a:t>
            </a:r>
            <a:r>
              <a:rPr lang="zh-CN" altLang="zh-CN" sz="2600" b="0" dirty="0">
                <a:latin typeface="+mn-ea"/>
                <a:ea typeface="+mn-ea"/>
              </a:rPr>
              <a:t>的</a:t>
            </a:r>
            <a:r>
              <a:rPr lang="en-US" altLang="zh-CN" sz="2600" b="0" dirty="0">
                <a:latin typeface="+mn-ea"/>
                <a:ea typeface="+mn-ea"/>
              </a:rPr>
              <a:t>t</a:t>
            </a:r>
            <a:r>
              <a:rPr lang="zh-CN" altLang="zh-CN" sz="2600" b="0" dirty="0">
                <a:latin typeface="+mn-ea"/>
                <a:ea typeface="+mn-ea"/>
              </a:rPr>
              <a:t>分布：</a:t>
            </a:r>
            <a:endParaRPr lang="en-US" altLang="zh-CN" sz="2600" b="0" dirty="0" smtClean="0">
              <a:latin typeface="+mn-ea"/>
              <a:ea typeface="+mn-ea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" name="副标题 2"/>
          <p:cNvSpPr>
            <a:spLocks noGrp="1"/>
          </p:cNvSpPr>
          <p:nvPr>
            <p:ph type="subTitle" idx="1"/>
          </p:nvPr>
        </p:nvSpPr>
        <p:spPr>
          <a:xfrm>
            <a:off x="323528" y="1556792"/>
            <a:ext cx="8568952" cy="792088"/>
          </a:xfrm>
        </p:spPr>
        <p:txBody>
          <a:bodyPr>
            <a:normAutofit/>
          </a:bodyPr>
          <a:lstStyle/>
          <a:p>
            <a:pPr marL="457200" indent="-457200" algn="l">
              <a:buClr>
                <a:srgbClr val="FF0000"/>
              </a:buClr>
              <a:buFont typeface="Wingdings" pitchFamily="2" charset="2"/>
              <a:buChar char="p"/>
            </a:pPr>
            <a:r>
              <a:rPr lang="en-US" altLang="zh-CN" sz="3600" dirty="0" smtClean="0">
                <a:solidFill>
                  <a:srgbClr val="FF0000"/>
                </a:solidFill>
              </a:rPr>
              <a:t>7.1.1 </a:t>
            </a:r>
            <a:r>
              <a:rPr lang="en-US" altLang="zh-CN" sz="2600" dirty="0" smtClean="0">
                <a:solidFill>
                  <a:srgbClr val="FF0000"/>
                </a:solidFill>
              </a:rPr>
              <a:t>   </a:t>
            </a:r>
            <a:r>
              <a:rPr lang="zh-CN" altLang="zh-CN" sz="2800" dirty="0" smtClean="0">
                <a:solidFill>
                  <a:schemeClr val="tx1"/>
                </a:solidFill>
                <a:latin typeface="+mn-ea"/>
              </a:rPr>
              <a:t>两</a:t>
            </a:r>
            <a:r>
              <a:rPr lang="zh-CN" altLang="zh-CN" sz="2800" dirty="0">
                <a:solidFill>
                  <a:schemeClr val="tx1"/>
                </a:solidFill>
                <a:latin typeface="+mn-ea"/>
              </a:rPr>
              <a:t>个</a:t>
            </a:r>
            <a:r>
              <a:rPr lang="zh-CN" altLang="zh-CN" sz="2800" b="1" dirty="0">
                <a:solidFill>
                  <a:srgbClr val="FF0000"/>
                </a:solidFill>
                <a:latin typeface="+mn-ea"/>
              </a:rPr>
              <a:t>正态总体均值</a:t>
            </a:r>
            <a:r>
              <a:rPr lang="zh-CN" altLang="zh-CN" sz="2800" dirty="0">
                <a:solidFill>
                  <a:schemeClr val="tx1"/>
                </a:solidFill>
                <a:latin typeface="+mn-ea"/>
              </a:rPr>
              <a:t>之差的</a:t>
            </a:r>
            <a:r>
              <a:rPr lang="zh-CN" altLang="zh-CN" sz="2800" dirty="0" smtClean="0">
                <a:solidFill>
                  <a:schemeClr val="tx1"/>
                </a:solidFill>
                <a:latin typeface="+mn-ea"/>
              </a:rPr>
              <a:t>区间估计</a:t>
            </a:r>
            <a:endParaRPr lang="en-US" altLang="zh-CN" sz="2800" dirty="0" smtClean="0">
              <a:solidFill>
                <a:schemeClr val="tx1"/>
              </a:solidFill>
            </a:endParaRPr>
          </a:p>
        </p:txBody>
      </p:sp>
      <p:sp>
        <p:nvSpPr>
          <p:cNvPr id="12" name="标题 1"/>
          <p:cNvSpPr txBox="1">
            <a:spLocks/>
          </p:cNvSpPr>
          <p:nvPr/>
        </p:nvSpPr>
        <p:spPr>
          <a:xfrm>
            <a:off x="354360" y="2135692"/>
            <a:ext cx="8435280" cy="57039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zh-CN" altLang="zh-CN" sz="2400" b="1" dirty="0" smtClean="0">
                <a:solidFill>
                  <a:srgbClr val="FF0000"/>
                </a:solidFill>
                <a:latin typeface="+mn-ea"/>
                <a:ea typeface="+mn-ea"/>
              </a:rPr>
              <a:t>（</a:t>
            </a:r>
            <a:r>
              <a:rPr lang="en-US" altLang="zh-CN" sz="2400" b="1" dirty="0">
                <a:solidFill>
                  <a:srgbClr val="FF0000"/>
                </a:solidFill>
                <a:latin typeface="+mn-ea"/>
                <a:ea typeface="+mn-ea"/>
              </a:rPr>
              <a:t>3</a:t>
            </a:r>
            <a:r>
              <a:rPr lang="zh-CN" altLang="zh-CN" sz="2400" b="1" dirty="0" smtClean="0">
                <a:solidFill>
                  <a:srgbClr val="FF0000"/>
                </a:solidFill>
                <a:latin typeface="+mn-ea"/>
                <a:ea typeface="+mn-ea"/>
              </a:rPr>
              <a:t>）</a:t>
            </a:r>
            <a:r>
              <a:rPr lang="zh-CN" altLang="zh-CN" sz="2600" b="1" dirty="0" smtClean="0">
                <a:solidFill>
                  <a:schemeClr val="tx1"/>
                </a:solidFill>
                <a:latin typeface="+mn-ea"/>
                <a:ea typeface="+mn-ea"/>
              </a:rPr>
              <a:t>当</a:t>
            </a:r>
            <a:endParaRPr lang="zh-CN" altLang="zh-CN" sz="2400" dirty="0">
              <a:solidFill>
                <a:schemeClr val="tx1"/>
              </a:solidFill>
            </a:endParaRPr>
          </a:p>
        </p:txBody>
      </p:sp>
      <p:sp>
        <p:nvSpPr>
          <p:cNvPr id="16" name="TextBox 2"/>
          <p:cNvSpPr txBox="1">
            <a:spLocks noChangeArrowheads="1"/>
          </p:cNvSpPr>
          <p:nvPr/>
        </p:nvSpPr>
        <p:spPr bwMode="auto">
          <a:xfrm>
            <a:off x="652736" y="5146548"/>
            <a:ext cx="8136904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r>
              <a:rPr lang="zh-CN" altLang="zh-CN" sz="2600" b="0" dirty="0">
                <a:latin typeface="+mn-ea"/>
                <a:ea typeface="+mn-ea"/>
              </a:rPr>
              <a:t>上式中自由</a:t>
            </a:r>
            <a:r>
              <a:rPr lang="en-US" altLang="zh-CN" sz="2600" b="0" dirty="0">
                <a:latin typeface="+mn-ea"/>
                <a:ea typeface="+mn-ea"/>
              </a:rPr>
              <a:t>V</a:t>
            </a:r>
            <a:r>
              <a:rPr lang="zh-CN" altLang="zh-CN" sz="2600" b="0" dirty="0">
                <a:latin typeface="+mn-ea"/>
                <a:ea typeface="+mn-ea"/>
              </a:rPr>
              <a:t>的计算公式为：</a:t>
            </a: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7318896"/>
              </p:ext>
            </p:extLst>
          </p:nvPr>
        </p:nvGraphicFramePr>
        <p:xfrm>
          <a:off x="1763688" y="2247297"/>
          <a:ext cx="4897438" cy="458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68" name="公式" r:id="rId3" imgW="2425700" imgH="228600" progId="Equation.3">
                  <p:embed/>
                </p:oleObj>
              </mc:Choice>
              <mc:Fallback>
                <p:oleObj name="公式" r:id="rId3" imgW="2425700" imgH="228600" progId="Equation.3">
                  <p:embed/>
                  <p:pic>
                    <p:nvPicPr>
                      <p:cNvPr id="0" name="对象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688" y="2247297"/>
                        <a:ext cx="4897438" cy="458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5576726"/>
              </p:ext>
            </p:extLst>
          </p:nvPr>
        </p:nvGraphicFramePr>
        <p:xfrm>
          <a:off x="3240936" y="3526715"/>
          <a:ext cx="3097212" cy="1376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69" name="公式" r:id="rId5" imgW="1714500" imgH="762000" progId="Equation.3">
                  <p:embed/>
                </p:oleObj>
              </mc:Choice>
              <mc:Fallback>
                <p:oleObj name="公式" r:id="rId5" imgW="1714500" imgH="762000" progId="Equation.3">
                  <p:embed/>
                  <p:pic>
                    <p:nvPicPr>
                      <p:cNvPr id="0" name="对象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40936" y="3526715"/>
                        <a:ext cx="3097212" cy="1376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9" name="矩形 8"/>
              <p:cNvSpPr/>
              <p:nvPr/>
            </p:nvSpPr>
            <p:spPr>
              <a:xfrm>
                <a:off x="5220072" y="4903078"/>
                <a:ext cx="2664296" cy="17520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zh-CN">
                          <a:latin typeface="Cambria Math"/>
                        </a:rPr>
                        <m:t>V</m:t>
                      </m:r>
                      <m:r>
                        <a:rPr lang="en-US" altLang="zh-CN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zh-CN" altLang="zh-CN" i="1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zh-CN" altLang="zh-CN" i="1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zh-CN" altLang="zh-CN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zh-CN" altLang="zh-CN" i="1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sSubSup>
                                        <m:sSubSupPr>
                                          <m:ctrlPr>
                                            <a:rPr lang="zh-CN" altLang="zh-CN" i="1">
                                              <a:latin typeface="Cambria Math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altLang="zh-CN" i="1">
                                              <a:latin typeface="Cambria Math"/>
                                            </a:rPr>
                                            <m:t>𝑠</m:t>
                                          </m:r>
                                        </m:e>
                                        <m:sub>
                                          <m:r>
                                            <a:rPr lang="en-US" altLang="zh-CN" i="1">
                                              <a:latin typeface="Cambria Math"/>
                                            </a:rPr>
                                            <m:t>1</m:t>
                                          </m:r>
                                        </m:sub>
                                        <m:sup>
                                          <m:r>
                                            <a:rPr lang="en-US" altLang="zh-CN" i="1">
                                              <a:latin typeface="Cambria Math"/>
                                            </a:rPr>
                                            <m:t>2</m:t>
                                          </m:r>
                                        </m:sup>
                                      </m:sSubSup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zh-CN" altLang="zh-CN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altLang="zh-CN" i="1">
                                              <a:latin typeface="Cambria Math"/>
                                            </a:rPr>
                                            <m:t>𝑛</m:t>
                                          </m:r>
                                        </m:e>
                                        <m:sub>
                                          <m:r>
                                            <a:rPr lang="en-US" altLang="zh-CN" i="1">
                                              <a:latin typeface="Cambria Math"/>
                                            </a:rPr>
                                            <m:t>1</m:t>
                                          </m:r>
                                        </m:sub>
                                      </m:sSub>
                                    </m:den>
                                  </m:f>
                                  <m:r>
                                    <a:rPr lang="en-US" altLang="zh-CN" i="1">
                                      <a:latin typeface="Cambria Math"/>
                                    </a:rPr>
                                    <m:t>+</m:t>
                                  </m:r>
                                  <m:f>
                                    <m:fPr>
                                      <m:ctrlPr>
                                        <a:rPr lang="zh-CN" altLang="zh-CN" i="1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sSubSup>
                                        <m:sSubSupPr>
                                          <m:ctrlPr>
                                            <a:rPr lang="zh-CN" altLang="zh-CN" i="1">
                                              <a:latin typeface="Cambria Math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altLang="zh-CN" i="1">
                                              <a:latin typeface="Cambria Math"/>
                                            </a:rPr>
                                            <m:t>𝑠</m:t>
                                          </m:r>
                                        </m:e>
                                        <m:sub>
                                          <m:r>
                                            <a:rPr lang="en-US" altLang="zh-CN" i="1">
                                              <a:latin typeface="Cambria Math"/>
                                            </a:rPr>
                                            <m:t>2</m:t>
                                          </m:r>
                                        </m:sub>
                                        <m:sup>
                                          <m:r>
                                            <a:rPr lang="en-US" altLang="zh-CN" i="1">
                                              <a:latin typeface="Cambria Math"/>
                                            </a:rPr>
                                            <m:t>2</m:t>
                                          </m:r>
                                        </m:sup>
                                      </m:sSubSup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zh-CN" altLang="zh-CN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altLang="zh-CN" i="1">
                                              <a:latin typeface="Cambria Math"/>
                                            </a:rPr>
                                            <m:t>𝑛</m:t>
                                          </m:r>
                                        </m:e>
                                        <m:sub>
                                          <m:r>
                                            <a:rPr lang="en-US" altLang="zh-CN" i="1">
                                              <a:latin typeface="Cambria Math"/>
                                            </a:rPr>
                                            <m:t>2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altLang="zh-CN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f>
                            <m:fPr>
                              <m:ctrlPr>
                                <a:rPr lang="zh-CN" altLang="zh-CN" i="1">
                                  <a:latin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zh-CN" altLang="zh-CN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zh-CN" altLang="zh-CN" i="1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zh-CN" altLang="zh-CN" i="1">
                                              <a:latin typeface="Cambria Math"/>
                                            </a:rPr>
                                          </m:ctrlPr>
                                        </m:fPr>
                                        <m:num>
                                          <m:sSubSup>
                                            <m:sSubSupPr>
                                              <m:ctrlPr>
                                                <a:rPr lang="zh-CN" altLang="zh-CN" i="1">
                                                  <a:latin typeface="Cambria Math"/>
                                                </a:rPr>
                                              </m:ctrlPr>
                                            </m:sSubSupPr>
                                            <m:e>
                                              <m:r>
                                                <a:rPr lang="en-US" altLang="zh-CN" i="1">
                                                  <a:latin typeface="Cambria Math"/>
                                                </a:rPr>
                                                <m:t>𝑠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altLang="zh-CN" i="1">
                                                  <a:latin typeface="Cambria Math"/>
                                                </a:rPr>
                                                <m:t>1</m:t>
                                              </m:r>
                                            </m:sub>
                                            <m:sup>
                                              <m:r>
                                                <a:rPr lang="en-US" altLang="zh-CN" i="1">
                                                  <a:latin typeface="Cambria Math"/>
                                                </a:rPr>
                                                <m:t>2</m:t>
                                              </m:r>
                                            </m:sup>
                                          </m:sSubSup>
                                        </m:num>
                                        <m:den>
                                          <m:sSub>
                                            <m:sSubPr>
                                              <m:ctrlPr>
                                                <a:rPr lang="zh-CN" altLang="zh-CN" i="1">
                                                  <a:latin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altLang="zh-CN" i="1">
                                                  <a:latin typeface="Cambria Math"/>
                                                </a:rPr>
                                                <m:t>𝑛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altLang="zh-CN" i="1">
                                                  <a:latin typeface="Cambria Math"/>
                                                </a:rPr>
                                                <m:t>1</m:t>
                                              </m:r>
                                            </m:sub>
                                          </m:sSub>
                                        </m:den>
                                      </m:f>
                                    </m:e>
                                  </m:d>
                                </m:e>
                                <m:sup>
                                  <m:r>
                                    <a:rPr lang="en-US" altLang="zh-CN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b>
                                <m:sSubPr>
                                  <m:ctrlPr>
                                    <a:rPr lang="zh-CN" altLang="zh-CN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i="1">
                                      <a:latin typeface="Cambria Math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altLang="zh-CN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altLang="zh-CN" i="1">
                                  <a:latin typeface="Cambria Math"/>
                                </a:rPr>
                                <m:t>−1</m:t>
                              </m:r>
                            </m:den>
                          </m:f>
                          <m:r>
                            <a:rPr lang="en-US" altLang="zh-CN" i="1">
                              <a:latin typeface="Cambria Math"/>
                            </a:rPr>
                            <m:t>+</m:t>
                          </m:r>
                          <m:f>
                            <m:fPr>
                              <m:ctrlPr>
                                <a:rPr lang="zh-CN" altLang="zh-CN" i="1">
                                  <a:latin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zh-CN" altLang="zh-CN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zh-CN" altLang="zh-CN" i="1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zh-CN" altLang="zh-CN" i="1">
                                              <a:latin typeface="Cambria Math"/>
                                            </a:rPr>
                                          </m:ctrlPr>
                                        </m:fPr>
                                        <m:num>
                                          <m:sSubSup>
                                            <m:sSubSupPr>
                                              <m:ctrlPr>
                                                <a:rPr lang="zh-CN" altLang="zh-CN" i="1">
                                                  <a:latin typeface="Cambria Math"/>
                                                </a:rPr>
                                              </m:ctrlPr>
                                            </m:sSubSupPr>
                                            <m:e>
                                              <m:r>
                                                <a:rPr lang="en-US" altLang="zh-CN" i="1">
                                                  <a:latin typeface="Cambria Math"/>
                                                </a:rPr>
                                                <m:t>𝑠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altLang="zh-CN" i="1">
                                                  <a:latin typeface="Cambria Math"/>
                                                </a:rPr>
                                                <m:t>2</m:t>
                                              </m:r>
                                            </m:sub>
                                            <m:sup>
                                              <m:r>
                                                <a:rPr lang="en-US" altLang="zh-CN" i="1">
                                                  <a:latin typeface="Cambria Math"/>
                                                </a:rPr>
                                                <m:t>2</m:t>
                                              </m:r>
                                            </m:sup>
                                          </m:sSubSup>
                                        </m:num>
                                        <m:den>
                                          <m:sSub>
                                            <m:sSubPr>
                                              <m:ctrlPr>
                                                <a:rPr lang="zh-CN" altLang="zh-CN" i="1">
                                                  <a:latin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altLang="zh-CN" i="1">
                                                  <a:latin typeface="Cambria Math"/>
                                                </a:rPr>
                                                <m:t>𝑛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altLang="zh-CN" i="1">
                                                  <a:latin typeface="Cambria Math"/>
                                                </a:rPr>
                                                <m:t>2</m:t>
                                              </m:r>
                                            </m:sub>
                                          </m:sSub>
                                        </m:den>
                                      </m:f>
                                    </m:e>
                                  </m:d>
                                </m:e>
                                <m:sup>
                                  <m:r>
                                    <a:rPr lang="en-US" altLang="zh-CN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b>
                                <m:sSubPr>
                                  <m:ctrlPr>
                                    <a:rPr lang="zh-CN" altLang="zh-CN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i="1">
                                      <a:latin typeface="Cambria Math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altLang="zh-CN" i="1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altLang="zh-CN" i="1">
                                  <a:latin typeface="Cambria Math"/>
                                </a:rPr>
                                <m:t>−1</m:t>
                              </m:r>
                            </m:den>
                          </m:f>
                        </m:den>
                      </m:f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9" name="矩形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0072" y="4903078"/>
                <a:ext cx="2664296" cy="1752018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84927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2" grpId="0"/>
      <p:bldP spid="16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§7.1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两总体均值之差的推断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" name="副标题 2"/>
          <p:cNvSpPr>
            <a:spLocks noGrp="1"/>
          </p:cNvSpPr>
          <p:nvPr>
            <p:ph type="subTitle" idx="1"/>
          </p:nvPr>
        </p:nvSpPr>
        <p:spPr>
          <a:xfrm>
            <a:off x="513880" y="1772816"/>
            <a:ext cx="8568952" cy="792088"/>
          </a:xfrm>
        </p:spPr>
        <p:txBody>
          <a:bodyPr>
            <a:normAutofit/>
          </a:bodyPr>
          <a:lstStyle/>
          <a:p>
            <a:pPr marL="457200" indent="-457200" algn="l">
              <a:buClr>
                <a:srgbClr val="FF0000"/>
              </a:buClr>
              <a:buFont typeface="Wingdings" pitchFamily="2" charset="2"/>
              <a:buChar char="p"/>
            </a:pPr>
            <a:r>
              <a:rPr lang="en-US" altLang="zh-CN" sz="3600" dirty="0" smtClean="0">
                <a:solidFill>
                  <a:srgbClr val="FF0000"/>
                </a:solidFill>
              </a:rPr>
              <a:t>7.1.1 </a:t>
            </a:r>
            <a:r>
              <a:rPr lang="en-US" altLang="zh-CN" sz="2600" dirty="0" smtClean="0">
                <a:solidFill>
                  <a:srgbClr val="FF0000"/>
                </a:solidFill>
              </a:rPr>
              <a:t>   </a:t>
            </a:r>
            <a:r>
              <a:rPr lang="zh-CN" altLang="zh-CN" sz="2800" dirty="0" smtClean="0">
                <a:solidFill>
                  <a:schemeClr val="tx1"/>
                </a:solidFill>
                <a:latin typeface="+mn-ea"/>
              </a:rPr>
              <a:t>两</a:t>
            </a:r>
            <a:r>
              <a:rPr lang="zh-CN" altLang="zh-CN" sz="2800" dirty="0">
                <a:solidFill>
                  <a:schemeClr val="tx1"/>
                </a:solidFill>
                <a:latin typeface="+mn-ea"/>
              </a:rPr>
              <a:t>个</a:t>
            </a:r>
            <a:r>
              <a:rPr lang="zh-CN" altLang="zh-CN" sz="2800" b="1" dirty="0">
                <a:solidFill>
                  <a:srgbClr val="FF0000"/>
                </a:solidFill>
                <a:latin typeface="+mn-ea"/>
              </a:rPr>
              <a:t>正态总体均值</a:t>
            </a:r>
            <a:r>
              <a:rPr lang="zh-CN" altLang="zh-CN" sz="2800" dirty="0">
                <a:solidFill>
                  <a:schemeClr val="tx1"/>
                </a:solidFill>
                <a:latin typeface="+mn-ea"/>
              </a:rPr>
              <a:t>之差的</a:t>
            </a:r>
            <a:r>
              <a:rPr lang="zh-CN" altLang="zh-CN" sz="2800" dirty="0" smtClean="0">
                <a:solidFill>
                  <a:schemeClr val="tx1"/>
                </a:solidFill>
                <a:latin typeface="+mn-ea"/>
              </a:rPr>
              <a:t>区间估计</a:t>
            </a:r>
            <a:endParaRPr lang="en-US" altLang="zh-CN" sz="2800" dirty="0" smtClean="0">
              <a:solidFill>
                <a:schemeClr val="tx1"/>
              </a:solidFill>
            </a:endParaRPr>
          </a:p>
        </p:txBody>
      </p:sp>
      <p:sp>
        <p:nvSpPr>
          <p:cNvPr id="12" name="标题 1"/>
          <p:cNvSpPr txBox="1">
            <a:spLocks/>
          </p:cNvSpPr>
          <p:nvPr/>
        </p:nvSpPr>
        <p:spPr>
          <a:xfrm>
            <a:off x="441872" y="2679147"/>
            <a:ext cx="8712968" cy="57039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zh-CN" altLang="en-US" sz="2600" dirty="0" smtClean="0">
                <a:solidFill>
                  <a:schemeClr val="tx1"/>
                </a:solidFill>
                <a:latin typeface="+mn-ea"/>
                <a:ea typeface="+mn-ea"/>
              </a:rPr>
              <a:t>因此可得，               的一个置信水平为           的置信区间</a:t>
            </a:r>
            <a:r>
              <a:rPr lang="en-US" altLang="zh-CN" sz="2600" dirty="0" smtClean="0">
                <a:solidFill>
                  <a:schemeClr val="tx1"/>
                </a:solidFill>
                <a:latin typeface="+mn-ea"/>
                <a:ea typeface="+mn-ea"/>
              </a:rPr>
              <a:t>	</a:t>
            </a:r>
            <a:endParaRPr lang="zh-CN" altLang="zh-CN" sz="2400" dirty="0">
              <a:solidFill>
                <a:schemeClr val="tx1"/>
              </a:solidFill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0896319"/>
              </p:ext>
            </p:extLst>
          </p:nvPr>
        </p:nvGraphicFramePr>
        <p:xfrm>
          <a:off x="2051720" y="2796945"/>
          <a:ext cx="1301750" cy="4350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34" name="公式" r:id="rId3" imgW="495515" imgH="215994" progId="Equation.3">
                  <p:embed/>
                </p:oleObj>
              </mc:Choice>
              <mc:Fallback>
                <p:oleObj name="公式" r:id="rId3" imgW="495515" imgH="215994" progId="Equation.3">
                  <p:embed/>
                  <p:pic>
                    <p:nvPicPr>
                      <p:cNvPr id="0" name="对象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1720" y="2796945"/>
                        <a:ext cx="1301750" cy="43508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33093126"/>
              </p:ext>
            </p:extLst>
          </p:nvPr>
        </p:nvGraphicFramePr>
        <p:xfrm>
          <a:off x="6084168" y="2788301"/>
          <a:ext cx="996950" cy="429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35" name="公式" r:id="rId5" imgW="342603" imgH="177646" progId="Equation.3">
                  <p:embed/>
                </p:oleObj>
              </mc:Choice>
              <mc:Fallback>
                <p:oleObj name="公式" r:id="rId5" imgW="342603" imgH="177646" progId="Equation.3">
                  <p:embed/>
                  <p:pic>
                    <p:nvPicPr>
                      <p:cNvPr id="0" name="对象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84168" y="2788301"/>
                        <a:ext cx="996950" cy="429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56710776"/>
              </p:ext>
            </p:extLst>
          </p:nvPr>
        </p:nvGraphicFramePr>
        <p:xfrm>
          <a:off x="1166813" y="3717032"/>
          <a:ext cx="6573539" cy="16561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36" name="公式" r:id="rId7" imgW="1828800" imgH="685800" progId="Equation.3">
                  <p:embed/>
                </p:oleObj>
              </mc:Choice>
              <mc:Fallback>
                <p:oleObj name="公式" r:id="rId7" imgW="1828800" imgH="685800" progId="Equation.3">
                  <p:embed/>
                  <p:pic>
                    <p:nvPicPr>
                      <p:cNvPr id="0" name="对象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66813" y="3717032"/>
                        <a:ext cx="6573539" cy="165618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84927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波形">
  <a:themeElements>
    <a:clrScheme name="波形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波形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波形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364</TotalTime>
  <Words>5188</Words>
  <Application>Microsoft Office PowerPoint</Application>
  <PresentationFormat>全屏显示(4:3)</PresentationFormat>
  <Paragraphs>267</Paragraphs>
  <Slides>42</Slides>
  <Notes>1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42</vt:i4>
      </vt:variant>
    </vt:vector>
  </HeadingPairs>
  <TitlesOfParts>
    <vt:vector size="44" baseType="lpstr">
      <vt:lpstr>波形</vt:lpstr>
      <vt:lpstr>公式</vt:lpstr>
      <vt:lpstr>目录</vt:lpstr>
      <vt:lpstr>第7章 两总体均值推断</vt:lpstr>
      <vt:lpstr>PowerPoint 演示文稿</vt:lpstr>
      <vt:lpstr>PowerPoint 演示文稿</vt:lpstr>
      <vt:lpstr>§7.1  两总体均值之差的推断</vt:lpstr>
      <vt:lpstr>§7.1  两总体均值之差的推断</vt:lpstr>
      <vt:lpstr>§7.1  两总体均值之差的推断</vt:lpstr>
      <vt:lpstr>§7.1  两总体均值之差的推断</vt:lpstr>
      <vt:lpstr>§7.1  两总体均值之差的推断</vt:lpstr>
      <vt:lpstr>§7.1  两总体均值之差的推断</vt:lpstr>
      <vt:lpstr>  解：因两个正态分布总体的方差 已知，         故有                                                                          。   又因σ_1^2=σ_2^2=100，n_1=25,n_2=15，(x_1 ) ̅  =63.2,(x_2 ) ̅=53.2,所以 =10，√((σ_1^2)/n_1 +(σ_2^2)/n_2 )=√(100/25+100/15)=3.27 </vt:lpstr>
      <vt:lpstr>             当显著性水平α等于0.05时,利用excel2013统计函数  NORM.S.INV可得z_(0.05⁄2=norm.s.inv) (0.975)=1.96。  </vt:lpstr>
      <vt:lpstr>§7.1  两总体均值之差的推断</vt:lpstr>
      <vt:lpstr>§7.1  两总体均值之差的推断</vt:lpstr>
      <vt:lpstr>§7.1  两总体均值之差的推断</vt:lpstr>
      <vt:lpstr>§7.1  两总体均值之差的推断</vt:lpstr>
      <vt:lpstr>§7.1  两总体均值之差的推断</vt:lpstr>
      <vt:lpstr>§7.1  两总体均值之差的推断</vt:lpstr>
      <vt:lpstr>§7.1  两总体均值之差的推断</vt:lpstr>
      <vt:lpstr>§7.1  两总体均值之差的推断</vt:lpstr>
      <vt:lpstr>§7.1  两总体均值之差的推断</vt:lpstr>
      <vt:lpstr>§7.1  两总体均值之差的推断</vt:lpstr>
      <vt:lpstr>§7.1  两总体均值之差的推断</vt:lpstr>
      <vt:lpstr>§7.1  两总体均值之差的推断</vt:lpstr>
      <vt:lpstr>§7.1  两总体均值之差的推断</vt:lpstr>
      <vt:lpstr>§7.1  两总体均值之差的推断</vt:lpstr>
      <vt:lpstr>§7.1  两总体均值之差的推断</vt:lpstr>
      <vt:lpstr>§7.1  两总体均值之差的推断</vt:lpstr>
      <vt:lpstr>§7.1  两总体均值之差的推断</vt:lpstr>
      <vt:lpstr>§7.1  两总体均值之差的推断</vt:lpstr>
      <vt:lpstr>§7.1  两总体均值之差的推断</vt:lpstr>
      <vt:lpstr>PowerPoint 演示文稿</vt:lpstr>
      <vt:lpstr>§7.2  两总体比例之差的推断</vt:lpstr>
      <vt:lpstr>§7.2  两总体比例之差的推断</vt:lpstr>
      <vt:lpstr>§7.1  两总体均值之差的推断</vt:lpstr>
      <vt:lpstr>§7.2  两总体比例之差的推断</vt:lpstr>
      <vt:lpstr>§7.2  两总体比例之差的推断</vt:lpstr>
      <vt:lpstr>§7.2  两总体比例之差的推断</vt:lpstr>
      <vt:lpstr>§7.2  两总体比例之差的推断</vt:lpstr>
      <vt:lpstr>§7.1  两总体均值之差的推断</vt:lpstr>
      <vt:lpstr>§7.2  两总体比例之差的推断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目录</dc:title>
  <dc:creator>Administrator</dc:creator>
  <cp:lastModifiedBy>Sky123.Org</cp:lastModifiedBy>
  <cp:revision>45</cp:revision>
  <dcterms:created xsi:type="dcterms:W3CDTF">2015-07-05T11:41:30Z</dcterms:created>
  <dcterms:modified xsi:type="dcterms:W3CDTF">2015-08-07T01:46:22Z</dcterms:modified>
</cp:coreProperties>
</file>