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sldIdLst>
    <p:sldId id="257" r:id="rId2"/>
    <p:sldId id="262" r:id="rId3"/>
    <p:sldId id="263" r:id="rId4"/>
    <p:sldId id="258" r:id="rId5"/>
    <p:sldId id="259" r:id="rId6"/>
    <p:sldId id="260" r:id="rId7"/>
    <p:sldId id="264" r:id="rId8"/>
    <p:sldId id="265" r:id="rId9"/>
    <p:sldId id="266" r:id="rId10"/>
    <p:sldId id="268" r:id="rId11"/>
    <p:sldId id="267" r:id="rId12"/>
    <p:sldId id="269" r:id="rId13"/>
    <p:sldId id="272" r:id="rId14"/>
    <p:sldId id="270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3" r:id="rId34"/>
    <p:sldId id="291" r:id="rId35"/>
    <p:sldId id="292" r:id="rId36"/>
    <p:sldId id="294" r:id="rId37"/>
    <p:sldId id="295" r:id="rId38"/>
    <p:sldId id="296" r:id="rId39"/>
    <p:sldId id="297" r:id="rId40"/>
    <p:sldId id="298" r:id="rId41"/>
    <p:sldId id="299" r:id="rId42"/>
    <p:sldId id="305" r:id="rId43"/>
    <p:sldId id="300" r:id="rId44"/>
    <p:sldId id="301" r:id="rId45"/>
    <p:sldId id="306" r:id="rId46"/>
    <p:sldId id="310" r:id="rId47"/>
    <p:sldId id="308" r:id="rId48"/>
    <p:sldId id="311" r:id="rId4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AA727F-4D54-4E56-A2CE-DBB60B7D4EDF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EBB7872-92C7-442A-8646-25026CE6B7CD}">
      <dgm:prSet phldrT="[文本]" custT="1"/>
      <dgm:spPr/>
      <dgm:t>
        <a:bodyPr/>
        <a:lstStyle/>
        <a:p>
          <a:r>
            <a:rPr lang="zh-CN" altLang="en-US" sz="2400" b="1" dirty="0" smtClean="0">
              <a:solidFill>
                <a:srgbClr val="FF0000"/>
              </a:solidFill>
            </a:rPr>
            <a:t>对不等式</a:t>
          </a:r>
          <a:r>
            <a:rPr lang="zh-CN" altLang="en-US" sz="2400" dirty="0" smtClean="0">
              <a:solidFill>
                <a:schemeClr val="tx1"/>
              </a:solidFill>
            </a:rPr>
            <a:t>形式的假设检验称为单侧检验</a:t>
          </a:r>
          <a:endParaRPr lang="zh-CN" altLang="en-US" sz="2400" dirty="0">
            <a:solidFill>
              <a:schemeClr val="tx1"/>
            </a:solidFill>
          </a:endParaRPr>
        </a:p>
      </dgm:t>
    </dgm:pt>
    <dgm:pt modelId="{65808C22-B2C0-44EB-83CC-51603BD10958}" type="parTrans" cxnId="{10C90F9C-D710-416B-B5B5-FF5F78E8F512}">
      <dgm:prSet/>
      <dgm:spPr/>
      <dgm:t>
        <a:bodyPr/>
        <a:lstStyle/>
        <a:p>
          <a:endParaRPr lang="zh-CN" altLang="en-US"/>
        </a:p>
      </dgm:t>
    </dgm:pt>
    <dgm:pt modelId="{FE591240-42F6-41CA-8EAD-4C11F392FCF0}" type="sibTrans" cxnId="{10C90F9C-D710-416B-B5B5-FF5F78E8F512}">
      <dgm:prSet/>
      <dgm:spPr/>
      <dgm:t>
        <a:bodyPr/>
        <a:lstStyle/>
        <a:p>
          <a:endParaRPr lang="zh-CN" altLang="en-US"/>
        </a:p>
      </dgm:t>
    </dgm:pt>
    <dgm:pt modelId="{D30077B1-C26E-44BE-9621-D4F141B10767}">
      <dgm:prSet phldrT="[文本]" custT="1"/>
      <dgm:spPr/>
      <dgm:t>
        <a:bodyPr/>
        <a:lstStyle/>
        <a:p>
          <a:pPr algn="l"/>
          <a:r>
            <a:rPr lang="zh-CN" altLang="en-US" sz="2400" b="1" dirty="0" smtClean="0">
              <a:solidFill>
                <a:srgbClr val="FF0000"/>
              </a:solidFill>
            </a:rPr>
            <a:t>对等式</a:t>
          </a:r>
          <a:r>
            <a:rPr lang="zh-CN" altLang="en-US" sz="2400" dirty="0" smtClean="0">
              <a:solidFill>
                <a:schemeClr val="tx1"/>
              </a:solidFill>
            </a:rPr>
            <a:t>形式的假设检验称为双侧检验</a:t>
          </a:r>
          <a:endParaRPr lang="zh-CN" altLang="en-US" sz="2400" dirty="0">
            <a:solidFill>
              <a:schemeClr val="tx1"/>
            </a:solidFill>
          </a:endParaRPr>
        </a:p>
      </dgm:t>
    </dgm:pt>
    <dgm:pt modelId="{48636BA9-6A3B-4061-AC2C-F32C04187CF7}" type="parTrans" cxnId="{07E8A161-1945-4D76-84EB-A56381F922A3}">
      <dgm:prSet/>
      <dgm:spPr/>
      <dgm:t>
        <a:bodyPr/>
        <a:lstStyle/>
        <a:p>
          <a:endParaRPr lang="zh-CN" altLang="en-US"/>
        </a:p>
      </dgm:t>
    </dgm:pt>
    <dgm:pt modelId="{7D19F9A1-2303-4CFD-8760-B52DCDAC4D01}" type="sibTrans" cxnId="{07E8A161-1945-4D76-84EB-A56381F922A3}">
      <dgm:prSet/>
      <dgm:spPr/>
      <dgm:t>
        <a:bodyPr/>
        <a:lstStyle/>
        <a:p>
          <a:endParaRPr lang="zh-CN" altLang="en-US"/>
        </a:p>
      </dgm:t>
    </dgm:pt>
    <dgm:pt modelId="{AA9A706B-A98F-4299-94B4-7FB0C5E37267}" type="pres">
      <dgm:prSet presAssocID="{3CAA727F-4D54-4E56-A2CE-DBB60B7D4ED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FAE6939-6F38-4C73-A219-71627386ACCB}" type="pres">
      <dgm:prSet presAssocID="{3CAA727F-4D54-4E56-A2CE-DBB60B7D4EDF}" presName="ribbon" presStyleLbl="node1" presStyleIdx="0" presStyleCnt="1" custLinFactNeighborX="-1850" custLinFactNeighborY="1412"/>
      <dgm:spPr>
        <a:solidFill>
          <a:schemeClr val="accent4">
            <a:lumMod val="60000"/>
            <a:lumOff val="40000"/>
          </a:schemeClr>
        </a:solidFill>
      </dgm:spPr>
    </dgm:pt>
    <dgm:pt modelId="{DE93DFA6-2B58-4D60-B78C-9D4C91102462}" type="pres">
      <dgm:prSet presAssocID="{3CAA727F-4D54-4E56-A2CE-DBB60B7D4EDF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99F426-90E2-484C-BD11-68275F52D7B7}" type="pres">
      <dgm:prSet presAssocID="{3CAA727F-4D54-4E56-A2CE-DBB60B7D4EDF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7E8A161-1945-4D76-84EB-A56381F922A3}" srcId="{3CAA727F-4D54-4E56-A2CE-DBB60B7D4EDF}" destId="{D30077B1-C26E-44BE-9621-D4F141B10767}" srcOrd="1" destOrd="0" parTransId="{48636BA9-6A3B-4061-AC2C-F32C04187CF7}" sibTransId="{7D19F9A1-2303-4CFD-8760-B52DCDAC4D01}"/>
    <dgm:cxn modelId="{EFD3EB11-4114-4D4A-9BC9-AB5A28F10D94}" type="presOf" srcId="{D30077B1-C26E-44BE-9621-D4F141B10767}" destId="{3099F426-90E2-484C-BD11-68275F52D7B7}" srcOrd="0" destOrd="0" presId="urn:microsoft.com/office/officeart/2005/8/layout/arrow6"/>
    <dgm:cxn modelId="{7C27E402-B4F6-4BF2-80F4-F99496ACAB47}" type="presOf" srcId="{3CAA727F-4D54-4E56-A2CE-DBB60B7D4EDF}" destId="{AA9A706B-A98F-4299-94B4-7FB0C5E37267}" srcOrd="0" destOrd="0" presId="urn:microsoft.com/office/officeart/2005/8/layout/arrow6"/>
    <dgm:cxn modelId="{10C90F9C-D710-416B-B5B5-FF5F78E8F512}" srcId="{3CAA727F-4D54-4E56-A2CE-DBB60B7D4EDF}" destId="{BEBB7872-92C7-442A-8646-25026CE6B7CD}" srcOrd="0" destOrd="0" parTransId="{65808C22-B2C0-44EB-83CC-51603BD10958}" sibTransId="{FE591240-42F6-41CA-8EAD-4C11F392FCF0}"/>
    <dgm:cxn modelId="{2726C7A5-80C0-4444-A77A-0DED44D423EE}" type="presOf" srcId="{BEBB7872-92C7-442A-8646-25026CE6B7CD}" destId="{DE93DFA6-2B58-4D60-B78C-9D4C91102462}" srcOrd="0" destOrd="0" presId="urn:microsoft.com/office/officeart/2005/8/layout/arrow6"/>
    <dgm:cxn modelId="{47CC90E9-3A3E-4869-BE87-F17252DD4B92}" type="presParOf" srcId="{AA9A706B-A98F-4299-94B4-7FB0C5E37267}" destId="{AFAE6939-6F38-4C73-A219-71627386ACCB}" srcOrd="0" destOrd="0" presId="urn:microsoft.com/office/officeart/2005/8/layout/arrow6"/>
    <dgm:cxn modelId="{0CE4863B-32B9-45A9-B263-31B798CCA3E9}" type="presParOf" srcId="{AA9A706B-A98F-4299-94B4-7FB0C5E37267}" destId="{DE93DFA6-2B58-4D60-B78C-9D4C91102462}" srcOrd="1" destOrd="0" presId="urn:microsoft.com/office/officeart/2005/8/layout/arrow6"/>
    <dgm:cxn modelId="{73549726-BEFF-4971-86A5-8BEA468EE722}" type="presParOf" srcId="{AA9A706B-A98F-4299-94B4-7FB0C5E37267}" destId="{3099F426-90E2-484C-BD11-68275F52D7B7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E6939-6F38-4C73-A219-71627386ACCB}">
      <dsp:nvSpPr>
        <dsp:cNvPr id="0" name=""/>
        <dsp:cNvSpPr/>
      </dsp:nvSpPr>
      <dsp:spPr>
        <a:xfrm>
          <a:off x="0" y="144004"/>
          <a:ext cx="6504384" cy="2601753"/>
        </a:xfrm>
        <a:prstGeom prst="leftRightRibbon">
          <a:avLst/>
        </a:prstGeom>
        <a:solidFill>
          <a:schemeClr val="accent4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3DFA6-2B58-4D60-B78C-9D4C91102462}">
      <dsp:nvSpPr>
        <dsp:cNvPr id="0" name=""/>
        <dsp:cNvSpPr/>
      </dsp:nvSpPr>
      <dsp:spPr>
        <a:xfrm>
          <a:off x="780526" y="562574"/>
          <a:ext cx="2146446" cy="127485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solidFill>
                <a:srgbClr val="FF0000"/>
              </a:solidFill>
            </a:rPr>
            <a:t>对不等式</a:t>
          </a:r>
          <a:r>
            <a:rPr lang="zh-CN" altLang="en-US" sz="2400" kern="1200" dirty="0" smtClean="0">
              <a:solidFill>
                <a:schemeClr val="tx1"/>
              </a:solidFill>
            </a:rPr>
            <a:t>形式的假设检验称为单侧检验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>
        <a:off x="780526" y="562574"/>
        <a:ext cx="2146446" cy="1274859"/>
      </dsp:txXfrm>
    </dsp:sp>
    <dsp:sp modelId="{3099F426-90E2-484C-BD11-68275F52D7B7}">
      <dsp:nvSpPr>
        <dsp:cNvPr id="0" name=""/>
        <dsp:cNvSpPr/>
      </dsp:nvSpPr>
      <dsp:spPr>
        <a:xfrm>
          <a:off x="3252192" y="978855"/>
          <a:ext cx="2536709" cy="127485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solidFill>
                <a:srgbClr val="FF0000"/>
              </a:solidFill>
            </a:rPr>
            <a:t>对等式</a:t>
          </a:r>
          <a:r>
            <a:rPr lang="zh-CN" altLang="en-US" sz="2400" kern="1200" dirty="0" smtClean="0">
              <a:solidFill>
                <a:schemeClr val="tx1"/>
              </a:solidFill>
            </a:rPr>
            <a:t>形式的假设检验称为双侧检验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>
        <a:off x="3252192" y="978855"/>
        <a:ext cx="2536709" cy="1274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2F3AA-A90C-4AFC-8DE2-B62E0C3CDC88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1AE6F-8279-4B22-8ED4-5F98B2990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90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AE6F-8279-4B22-8ED4-5F98B299043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150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AE6F-8279-4B22-8ED4-5F98B2990430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95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wmf"/><Relationship Id="rId11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6.bin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2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9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37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38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40.wmf"/><Relationship Id="rId9" Type="http://schemas.openxmlformats.org/officeDocument/2006/relationships/image" Target="../media/image4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43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47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49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48.wmf"/><Relationship Id="rId9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52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55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61.wmf"/><Relationship Id="rId5" Type="http://schemas.openxmlformats.org/officeDocument/2006/relationships/image" Target="../media/image58.wmf"/><Relationship Id="rId10" Type="http://schemas.openxmlformats.org/officeDocument/2006/relationships/oleObject" Target="../embeddings/oleObject62.bin"/><Relationship Id="rId4" Type="http://schemas.openxmlformats.org/officeDocument/2006/relationships/oleObject" Target="../embeddings/oleObject59.bin"/><Relationship Id="rId9" Type="http://schemas.openxmlformats.org/officeDocument/2006/relationships/image" Target="../media/image60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62.w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oleObject" Target="../embeddings/oleObject7.bin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wmf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绪论           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表格图形法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10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</a:t>
            </a:r>
            <a:r>
              <a:rPr lang="zh-CN" altLang="en-US" sz="2500" dirty="0" smtClean="0">
                <a:solidFill>
                  <a:schemeClr val="tx1"/>
                </a:solidFill>
              </a:rPr>
              <a:t>方差</a:t>
            </a:r>
            <a:r>
              <a:rPr lang="zh-CN" altLang="en-US" sz="2500" dirty="0" smtClean="0">
                <a:solidFill>
                  <a:schemeClr val="tx1"/>
                </a:solidFill>
              </a:rPr>
              <a:t>分析引论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数值方法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概率基础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抽样理论与参数估计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b="1" dirty="0" smtClean="0">
                <a:solidFill>
                  <a:srgbClr val="FF0000"/>
                </a:solidFill>
              </a:rPr>
              <a:t>第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6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章   假设检验                              </a:t>
            </a:r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7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两总体均值推断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8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总体方差的统计推断       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99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9552" y="1844824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6.2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第一类与第二类假设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60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第一类与第二类错误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65533" y="2416737"/>
            <a:ext cx="8136904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600" b="0" dirty="0">
                <a:latin typeface="+mn-ea"/>
              </a:rPr>
              <a:t> </a:t>
            </a:r>
            <a:r>
              <a:rPr lang="en-US" altLang="zh-CN" sz="2600" b="0" dirty="0" smtClean="0">
                <a:latin typeface="+mn-ea"/>
              </a:rPr>
              <a:t>     </a:t>
            </a:r>
            <a:r>
              <a:rPr lang="zh-CN" altLang="zh-CN" sz="2600" b="0" dirty="0" smtClean="0">
                <a:latin typeface="+mn-ea"/>
                <a:ea typeface="+mn-ea"/>
              </a:rPr>
              <a:t>理想</a:t>
            </a:r>
            <a:r>
              <a:rPr lang="zh-CN" altLang="zh-CN" sz="2600" b="0" dirty="0">
                <a:latin typeface="+mn-ea"/>
                <a:ea typeface="+mn-ea"/>
              </a:rPr>
              <a:t>的假设检验过程应当在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在原假设为真时接受原假设，拒绝备择假设</a:t>
            </a:r>
            <a:r>
              <a:rPr lang="zh-CN" altLang="zh-CN" sz="2600" b="0" dirty="0">
                <a:latin typeface="+mn-ea"/>
                <a:ea typeface="+mn-ea"/>
              </a:rPr>
              <a:t>。反之，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当原假设为伪时应当拒绝原假设，接受备择假设</a:t>
            </a:r>
            <a:r>
              <a:rPr lang="zh-CN" altLang="zh-CN" sz="2600" b="0" dirty="0" smtClean="0">
                <a:latin typeface="+mn-ea"/>
                <a:ea typeface="+mn-ea"/>
              </a:rPr>
              <a:t>。</a:t>
            </a:r>
            <a:endParaRPr lang="en-US" altLang="zh-CN" sz="2600" b="0" dirty="0" smtClean="0">
              <a:latin typeface="+mn-ea"/>
              <a:ea typeface="+mn-ea"/>
            </a:endParaRPr>
          </a:p>
          <a:p>
            <a:pPr eaLnBrk="1" hangingPunct="1"/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</a:t>
            </a:r>
            <a:r>
              <a:rPr lang="zh-CN" altLang="zh-CN" sz="2600" b="0" dirty="0" smtClean="0">
                <a:latin typeface="+mn-ea"/>
                <a:ea typeface="+mn-ea"/>
              </a:rPr>
              <a:t>但是</a:t>
            </a:r>
            <a:r>
              <a:rPr lang="zh-CN" altLang="zh-CN" sz="2600" b="0" dirty="0">
                <a:latin typeface="+mn-ea"/>
                <a:ea typeface="+mn-ea"/>
              </a:rPr>
              <a:t>，由于假设检验的信息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来源是样本数据</a:t>
            </a:r>
            <a:r>
              <a:rPr lang="zh-CN" altLang="zh-CN" sz="2600" b="0" dirty="0">
                <a:latin typeface="+mn-ea"/>
                <a:ea typeface="+mn-ea"/>
              </a:rPr>
              <a:t>，因此会有一定的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概率出现错误</a:t>
            </a:r>
            <a:r>
              <a:rPr lang="zh-CN" altLang="zh-CN" sz="2600" b="0" dirty="0" smtClean="0">
                <a:latin typeface="+mn-ea"/>
                <a:ea typeface="+mn-ea"/>
              </a:rPr>
              <a:t>。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539750" y="1557338"/>
            <a:ext cx="80645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en-US" altLang="zh-CN" dirty="0"/>
              <a:t>       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原假设</a:t>
            </a:r>
            <a:r>
              <a:rPr lang="zh-CN" altLang="zh-CN" sz="2600" b="0" dirty="0">
                <a:latin typeface="+mn-ea"/>
                <a:ea typeface="+mn-ea"/>
              </a:rPr>
              <a:t>与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备择假设</a:t>
            </a:r>
            <a:r>
              <a:rPr lang="zh-CN" altLang="zh-CN" sz="2600" b="0" dirty="0">
                <a:latin typeface="+mn-ea"/>
                <a:ea typeface="+mn-ea"/>
              </a:rPr>
              <a:t>是关于总体参数的两个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对立命题</a:t>
            </a:r>
            <a:r>
              <a:rPr lang="zh-CN" altLang="zh-CN" sz="2600" b="0" dirty="0">
                <a:latin typeface="+mn-ea"/>
                <a:ea typeface="+mn-ea"/>
              </a:rPr>
              <a:t>，它们不可能同时为真</a:t>
            </a:r>
            <a:r>
              <a:rPr lang="zh-CN" altLang="zh-CN" sz="2600" b="0" dirty="0" smtClean="0">
                <a:latin typeface="+mn-ea"/>
                <a:ea typeface="+mn-ea"/>
              </a:rPr>
              <a:t>。</a:t>
            </a:r>
            <a:endParaRPr lang="en-US" altLang="zh-CN" sz="2600" b="0" dirty="0" smtClean="0">
              <a:latin typeface="+mn-ea"/>
              <a:ea typeface="+mn-ea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3203848" y="4409355"/>
            <a:ext cx="352839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en-US" sz="2600" b="0" dirty="0" smtClean="0">
                <a:latin typeface="+mn-ea"/>
                <a:ea typeface="+mn-ea"/>
              </a:rPr>
              <a:t>表</a:t>
            </a:r>
            <a:r>
              <a:rPr lang="en-US" altLang="zh-CN" sz="2600" b="0" dirty="0" smtClean="0">
                <a:latin typeface="+mn-ea"/>
                <a:ea typeface="+mn-ea"/>
              </a:rPr>
              <a:t>1  </a:t>
            </a:r>
            <a:r>
              <a:rPr lang="zh-CN" altLang="en-US" sz="2600" b="0" dirty="0" smtClean="0">
                <a:latin typeface="+mn-ea"/>
                <a:ea typeface="+mn-ea"/>
              </a:rPr>
              <a:t>假设检验可能结果</a:t>
            </a:r>
            <a:endParaRPr lang="zh-CN" altLang="zh-CN" sz="2600" b="0" dirty="0">
              <a:latin typeface="+mn-ea"/>
              <a:ea typeface="+mn-ea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4270"/>
              </p:ext>
            </p:extLst>
          </p:nvPr>
        </p:nvGraphicFramePr>
        <p:xfrm>
          <a:off x="859956" y="4901798"/>
          <a:ext cx="7775576" cy="2011680"/>
        </p:xfrm>
        <a:graphic>
          <a:graphicData uri="http://schemas.openxmlformats.org/drawingml/2006/table">
            <a:tbl>
              <a:tblPr/>
              <a:tblGrid>
                <a:gridCol w="1260904"/>
                <a:gridCol w="1751256"/>
                <a:gridCol w="2101507"/>
                <a:gridCol w="2661909"/>
              </a:tblGrid>
              <a:tr h="365760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+mn-ea"/>
                          <a:ea typeface="+mn-ea"/>
                        </a:rPr>
                        <a:t>总体的真实情况</a:t>
                      </a:r>
                      <a:endParaRPr lang="zh-CN" sz="1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65760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+mn-ea"/>
                          <a:ea typeface="+mn-ea"/>
                        </a:rPr>
                        <a:t>原假设</a:t>
                      </a:r>
                      <a:r>
                        <a:rPr lang="en-US" sz="2000" b="1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zh-CN" sz="2000" b="1" dirty="0" smtClean="0">
                          <a:effectLst/>
                          <a:latin typeface="+mn-ea"/>
                          <a:ea typeface="+mn-ea"/>
                        </a:rPr>
                        <a:t>为</a:t>
                      </a:r>
                      <a:r>
                        <a:rPr lang="en-US" altLang="zh-CN" sz="2000" b="1" dirty="0" smtClean="0">
                          <a:effectLst/>
                          <a:latin typeface="+mn-ea"/>
                          <a:ea typeface="+mn-ea"/>
                        </a:rPr>
                        <a:t>      </a:t>
                      </a:r>
                      <a:r>
                        <a:rPr lang="zh-CN" sz="2000" b="1" dirty="0" smtClean="0">
                          <a:effectLst/>
                          <a:latin typeface="+mn-ea"/>
                          <a:ea typeface="+mn-ea"/>
                        </a:rPr>
                        <a:t>真</a:t>
                      </a:r>
                      <a:endParaRPr lang="zh-CN" sz="1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+mn-ea"/>
                          <a:ea typeface="+mn-ea"/>
                        </a:rPr>
                        <a:t>备择假设</a:t>
                      </a:r>
                      <a:r>
                        <a:rPr lang="en-US" sz="2000" b="1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zh-CN" sz="2000" b="1" dirty="0" smtClean="0">
                          <a:effectLst/>
                          <a:latin typeface="+mn-ea"/>
                          <a:ea typeface="+mn-ea"/>
                        </a:rPr>
                        <a:t>为</a:t>
                      </a:r>
                      <a:r>
                        <a:rPr lang="en-US" altLang="zh-CN" sz="2000" b="1" dirty="0" smtClean="0">
                          <a:effectLst/>
                          <a:latin typeface="+mn-ea"/>
                          <a:ea typeface="+mn-ea"/>
                        </a:rPr>
                        <a:t>     </a:t>
                      </a:r>
                      <a:r>
                        <a:rPr lang="zh-CN" sz="2000" b="1" dirty="0" smtClean="0">
                          <a:effectLst/>
                          <a:latin typeface="+mn-ea"/>
                          <a:ea typeface="+mn-ea"/>
                        </a:rPr>
                        <a:t>真</a:t>
                      </a:r>
                      <a:endParaRPr lang="zh-CN" sz="1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+mn-ea"/>
                          <a:ea typeface="+mn-ea"/>
                        </a:rPr>
                        <a:t>检验结果</a:t>
                      </a:r>
                      <a:endParaRPr lang="zh-CN" sz="1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+mn-ea"/>
                          <a:ea typeface="+mn-ea"/>
                        </a:rPr>
                        <a:t>接受原假设</a:t>
                      </a:r>
                      <a:r>
                        <a:rPr lang="en-US" sz="2000" b="1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zh-CN" sz="1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+mn-ea"/>
                          <a:ea typeface="+mn-ea"/>
                        </a:rPr>
                        <a:t>结论正确</a:t>
                      </a:r>
                      <a:endParaRPr lang="zh-CN" sz="1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第二类错误（β）</a:t>
                      </a:r>
                      <a:endParaRPr lang="zh-CN" sz="1400" b="1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+mn-ea"/>
                          <a:ea typeface="+mn-ea"/>
                        </a:rPr>
                        <a:t>拒绝原假设</a:t>
                      </a:r>
                      <a:r>
                        <a:rPr lang="en-US" sz="2000" b="1" dirty="0"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zh-CN" sz="1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第一类错误（α）</a:t>
                      </a:r>
                      <a:endParaRPr lang="zh-CN" sz="1400" b="1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effectLst/>
                          <a:latin typeface="+mn-ea"/>
                          <a:ea typeface="+mn-ea"/>
                        </a:rPr>
                        <a:t>结论正确</a:t>
                      </a:r>
                      <a:endParaRPr lang="zh-CN" sz="1400" b="1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929430"/>
              </p:ext>
            </p:extLst>
          </p:nvPr>
        </p:nvGraphicFramePr>
        <p:xfrm>
          <a:off x="5148064" y="5445224"/>
          <a:ext cx="435498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9" name="Equation" r:id="rId3" imgW="190417" imgH="190417" progId="Equation.DSMT4">
                  <p:embed/>
                </p:oleObj>
              </mc:Choice>
              <mc:Fallback>
                <p:oleObj name="Equation" r:id="rId3" imgW="190417" imgH="19041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5445224"/>
                        <a:ext cx="435498" cy="288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79321"/>
              </p:ext>
            </p:extLst>
          </p:nvPr>
        </p:nvGraphicFramePr>
        <p:xfrm>
          <a:off x="7668344" y="5445224"/>
          <a:ext cx="315466" cy="262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0" name="Equation" r:id="rId5" imgW="177646" imgH="190335" progId="Equation.DSMT4">
                  <p:embed/>
                </p:oleObj>
              </mc:Choice>
              <mc:Fallback>
                <p:oleObj name="Equation" r:id="rId5" imgW="177646" imgH="19033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8344" y="5445224"/>
                        <a:ext cx="315466" cy="2625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4067944" y="6290411"/>
            <a:ext cx="1440160" cy="21602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弃真错误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88224" y="5696238"/>
            <a:ext cx="1440160" cy="2160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存伪错误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10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第一类与第二类错误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827373" y="1628800"/>
            <a:ext cx="7561262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en-US" altLang="zh-CN" dirty="0"/>
              <a:t>       </a:t>
            </a:r>
            <a:r>
              <a:rPr lang="zh-CN" altLang="zh-CN" sz="2800" b="0" dirty="0">
                <a:latin typeface="+mn-ea"/>
                <a:ea typeface="+mn-ea"/>
              </a:rPr>
              <a:t>人们当然希望犯两类错误的概率同时都很小。但是，当样本容量一定时，</a:t>
            </a:r>
            <a:r>
              <a:rPr lang="zh-CN" altLang="zh-CN" sz="2800" b="0" dirty="0">
                <a:solidFill>
                  <a:srgbClr val="FF0000"/>
                </a:solidFill>
                <a:latin typeface="+mn-ea"/>
                <a:ea typeface="+mn-ea"/>
              </a:rPr>
              <a:t>两种错误存在此消彼长的关系</a:t>
            </a:r>
            <a:r>
              <a:rPr lang="zh-CN" altLang="zh-CN" sz="2800" b="0" dirty="0">
                <a:latin typeface="+mn-ea"/>
                <a:ea typeface="+mn-ea"/>
              </a:rPr>
              <a:t>。降低犯第一类错误的概率α，将导致犯第二类错误的概率β上升。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983309" y="5013176"/>
            <a:ext cx="7389812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dirty="0"/>
              <a:t> </a:t>
            </a:r>
            <a:r>
              <a:rPr lang="en-US" altLang="zh-CN" dirty="0" smtClean="0"/>
              <a:t>     </a:t>
            </a:r>
            <a:r>
              <a:rPr lang="zh-CN" altLang="zh-CN" sz="2600" b="0" dirty="0" smtClean="0">
                <a:latin typeface="+mn-ea"/>
                <a:ea typeface="+mn-ea"/>
              </a:rPr>
              <a:t>为了</a:t>
            </a:r>
            <a:r>
              <a:rPr lang="zh-CN" altLang="zh-CN" sz="2600" b="0" dirty="0">
                <a:latin typeface="+mn-ea"/>
                <a:ea typeface="+mn-ea"/>
              </a:rPr>
              <a:t>解决这一问题，统计学家采取的方法是</a:t>
            </a:r>
            <a:r>
              <a:rPr lang="zh-CN" altLang="zh-CN" sz="2600" b="0" dirty="0" smtClean="0">
                <a:latin typeface="+mn-ea"/>
                <a:ea typeface="+mn-ea"/>
              </a:rPr>
              <a:t>明</a:t>
            </a:r>
            <a:r>
              <a:rPr lang="en-US" altLang="zh-CN" sz="2600" b="0" dirty="0" smtClean="0">
                <a:latin typeface="+mn-ea"/>
                <a:ea typeface="+mn-ea"/>
              </a:rPr>
              <a:t> </a:t>
            </a:r>
            <a:r>
              <a:rPr lang="zh-CN" altLang="zh-CN" sz="2600" b="0" dirty="0" smtClean="0">
                <a:latin typeface="+mn-ea"/>
                <a:ea typeface="+mn-ea"/>
              </a:rPr>
              <a:t>确</a:t>
            </a:r>
            <a:r>
              <a:rPr lang="zh-CN" altLang="zh-CN" sz="2600" b="0" dirty="0">
                <a:latin typeface="+mn-ea"/>
                <a:ea typeface="+mn-ea"/>
              </a:rPr>
              <a:t>控制第一类错误发生的概率α。</a:t>
            </a:r>
            <a:endParaRPr lang="en-US" altLang="zh-CN" sz="2600" b="0" dirty="0">
              <a:latin typeface="+mn-ea"/>
              <a:ea typeface="+mn-ea"/>
            </a:endParaRPr>
          </a:p>
          <a:p>
            <a:pPr eaLnBrk="1" hangingPunct="1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600" b="0" dirty="0" smtClean="0">
                <a:latin typeface="+mn-ea"/>
                <a:ea typeface="+mn-ea"/>
              </a:rPr>
              <a:t>      </a:t>
            </a:r>
            <a:r>
              <a:rPr lang="zh-CN" altLang="zh-CN" sz="2600" b="0" dirty="0" smtClean="0">
                <a:latin typeface="+mn-ea"/>
                <a:ea typeface="+mn-ea"/>
              </a:rPr>
              <a:t>另一方面</a:t>
            </a:r>
            <a:r>
              <a:rPr lang="zh-CN" altLang="zh-CN" sz="2600" b="0" dirty="0">
                <a:latin typeface="+mn-ea"/>
                <a:ea typeface="+mn-ea"/>
              </a:rPr>
              <a:t>，假设检验通常不限定犯第二类错误的概率β</a:t>
            </a:r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2" name="下箭头 1"/>
          <p:cNvSpPr/>
          <p:nvPr/>
        </p:nvSpPr>
        <p:spPr>
          <a:xfrm>
            <a:off x="3748308" y="3645024"/>
            <a:ext cx="396044" cy="1368151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977702" y="3421950"/>
            <a:ext cx="3960440" cy="159122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200" dirty="0">
                <a:solidFill>
                  <a:schemeClr val="tx1"/>
                </a:solidFill>
              </a:rPr>
              <a:t>由于在肯定、接受原假设时，犯第二类错误的</a:t>
            </a:r>
            <a:r>
              <a:rPr lang="zh-CN" altLang="zh-CN" sz="2200" b="1" dirty="0">
                <a:solidFill>
                  <a:srgbClr val="FF0000"/>
                </a:solidFill>
              </a:rPr>
              <a:t>概率β通常未知</a:t>
            </a:r>
            <a:r>
              <a:rPr lang="zh-CN" altLang="zh-CN" sz="2200" b="1" dirty="0" smtClean="0">
                <a:solidFill>
                  <a:srgbClr val="FF0000"/>
                </a:solidFill>
              </a:rPr>
              <a:t>。</a:t>
            </a:r>
            <a:r>
              <a:rPr lang="zh-CN" altLang="zh-CN" sz="2200" dirty="0">
                <a:solidFill>
                  <a:schemeClr val="tx1"/>
                </a:solidFill>
              </a:rPr>
              <a:t>建议在叙述中采用“不能拒绝原假设</a:t>
            </a:r>
            <a:r>
              <a:rPr lang="en-US" altLang="zh-CN" sz="2200" dirty="0">
                <a:solidFill>
                  <a:schemeClr val="tx1"/>
                </a:solidFill>
              </a:rPr>
              <a:t> </a:t>
            </a:r>
            <a:r>
              <a:rPr lang="zh-CN" altLang="zh-CN" sz="2200" dirty="0">
                <a:solidFill>
                  <a:schemeClr val="tx1"/>
                </a:solidFill>
              </a:rPr>
              <a:t>”，不采用“接受原假设</a:t>
            </a:r>
            <a:r>
              <a:rPr lang="en-US" altLang="zh-CN" sz="2200" dirty="0">
                <a:solidFill>
                  <a:schemeClr val="tx1"/>
                </a:solidFill>
              </a:rPr>
              <a:t> </a:t>
            </a:r>
            <a:r>
              <a:rPr lang="zh-CN" altLang="zh-CN" sz="2200" dirty="0" smtClean="0">
                <a:solidFill>
                  <a:schemeClr val="tx1"/>
                </a:solidFill>
              </a:rPr>
              <a:t>”</a:t>
            </a:r>
            <a:r>
              <a:rPr lang="zh-CN" altLang="en-US" sz="2200" dirty="0" smtClean="0">
                <a:solidFill>
                  <a:schemeClr val="tx1"/>
                </a:solidFill>
              </a:rPr>
              <a:t>的说法。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42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77281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6.3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总体平均数的假设检验</a:t>
            </a:r>
            <a:r>
              <a:rPr lang="en-US" altLang="zh-CN" sz="4400" dirty="0" smtClean="0">
                <a:solidFill>
                  <a:schemeClr val="tx1"/>
                </a:solidFill>
              </a:rPr>
              <a:t>——</a:t>
            </a:r>
            <a:r>
              <a:rPr lang="zh-CN" altLang="zh-CN" sz="4400" dirty="0">
                <a:solidFill>
                  <a:schemeClr val="tx1"/>
                </a:solidFill>
              </a:rPr>
              <a:t>σ</a:t>
            </a:r>
            <a:r>
              <a:rPr lang="zh-CN" altLang="zh-CN" sz="4400" dirty="0">
                <a:solidFill>
                  <a:srgbClr val="FF0000"/>
                </a:solidFill>
              </a:rPr>
              <a:t>已知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9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3635896" y="4404912"/>
            <a:ext cx="29523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en-US" sz="2600" dirty="0" smtClean="0">
                <a:latin typeface="+mn-ea"/>
                <a:ea typeface="+mn-ea"/>
              </a:rPr>
              <a:t>中心极限定理</a:t>
            </a:r>
            <a:endParaRPr lang="zh-CN" altLang="en-US" sz="2600" dirty="0">
              <a:latin typeface="+mn-ea"/>
              <a:ea typeface="+mn-ea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23044" y="1732473"/>
            <a:ext cx="8253412" cy="2056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本节的方法需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假定总体服从正态分布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，此时样本平均数精确地服从正态分布。倘若总体并非正态分布，在样本容量足够大的情况下（通常认为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30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即可），本节的方法仍然近似成立。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668305" y="5661247"/>
            <a:ext cx="29523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en-US" sz="2600" dirty="0">
                <a:latin typeface="+mn-ea"/>
                <a:ea typeface="+mn-ea"/>
              </a:rPr>
              <a:t>正态分布</a:t>
            </a:r>
          </a:p>
        </p:txBody>
      </p:sp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2627784" y="3789040"/>
            <a:ext cx="35283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rgbClr val="FF0000"/>
                </a:solidFill>
                <a:latin typeface="+mn-ea"/>
                <a:ea typeface="+mn-ea"/>
              </a:rPr>
              <a:t>用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  <a:ea typeface="+mn-ea"/>
              </a:rPr>
              <a:t>到的理论：</a:t>
            </a:r>
            <a:endParaRPr lang="zh-CN" altLang="en-US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3073586" y="4558672"/>
            <a:ext cx="360040" cy="1451773"/>
          </a:xfrm>
          <a:prstGeom prst="lef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3639277" y="5025701"/>
            <a:ext cx="29523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en-US" sz="2600" dirty="0">
                <a:latin typeface="+mn-ea"/>
                <a:ea typeface="+mn-ea"/>
              </a:rPr>
              <a:t>统计量</a:t>
            </a:r>
          </a:p>
        </p:txBody>
      </p:sp>
    </p:spTree>
    <p:extLst>
      <p:ext uri="{BB962C8B-B14F-4D97-AF65-F5344CB8AC3E}">
        <p14:creationId xmlns:p14="http://schemas.microsoft.com/office/powerpoint/2010/main" val="272342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  <p:bldP spid="6" grpId="0"/>
      <p:bldP spid="7" grpId="0"/>
      <p:bldP spid="2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503548" y="2309520"/>
            <a:ext cx="8208912" cy="8314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关于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总体平均数的单侧假设检验通常采取下面的两种形式之一：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817149" y="4858190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latin typeface="+mn-ea"/>
                <a:ea typeface="+mn-ea"/>
              </a:rPr>
              <a:t>下面以一个案例说明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下侧检验</a:t>
            </a:r>
            <a:r>
              <a:rPr lang="zh-CN" altLang="zh-CN" sz="2600" b="0" dirty="0">
                <a:latin typeface="+mn-ea"/>
                <a:ea typeface="+mn-ea"/>
              </a:rPr>
              <a:t>的使用方法。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6.3.1 </a:t>
            </a:r>
            <a:r>
              <a:rPr lang="zh-CN" altLang="en-US" sz="2800" b="0" dirty="0" smtClean="0">
                <a:latin typeface="+mn-ea"/>
                <a:ea typeface="+mn-ea"/>
              </a:rPr>
              <a:t>单侧检验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636253"/>
              </p:ext>
            </p:extLst>
          </p:nvPr>
        </p:nvGraphicFramePr>
        <p:xfrm>
          <a:off x="2987824" y="3147977"/>
          <a:ext cx="2808312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8" name="Equation" r:id="rId3" imgW="1333500" imgH="596900" progId="Equation.DSMT4">
                  <p:embed/>
                </p:oleObj>
              </mc:Choice>
              <mc:Fallback>
                <p:oleObj name="Equation" r:id="rId3" imgW="1333500" imgH="596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147977"/>
                        <a:ext cx="2808312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接连接符 6"/>
          <p:cNvCxnSpPr>
            <a:endCxn id="3" idx="2"/>
          </p:cNvCxnSpPr>
          <p:nvPr/>
        </p:nvCxnSpPr>
        <p:spPr>
          <a:xfrm flipH="1">
            <a:off x="4391980" y="3140968"/>
            <a:ext cx="36004" cy="1231145"/>
          </a:xfrm>
          <a:prstGeom prst="line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 flipV="1">
            <a:off x="3707904" y="4372113"/>
            <a:ext cx="432048" cy="64106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5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623338" y="1903800"/>
            <a:ext cx="7955327" cy="392971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2400" dirty="0" smtClean="0"/>
              <a:t>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质检机构定期对市场上流通的包装食品进行抽检，以保证消费者权益。例如，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X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品牌薯片的标称重量为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100g/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罐，质检人员希望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  <a:ea typeface="+mn-ea"/>
              </a:rPr>
              <a:t>了解其实际重量是否达到标准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。质检人员了解，由于食品包装采用自动化设备操作，实际装填重量很难恰好等于标称重量。质检人员认为，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  <a:ea typeface="+mn-ea"/>
              </a:rPr>
              <a:t>只要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ea typeface="+mn-ea"/>
              </a:rPr>
              <a:t>X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  <a:ea typeface="+mn-ea"/>
              </a:rPr>
              <a:t>品牌薯片的平均重量不低于</a:t>
            </a:r>
            <a:r>
              <a:rPr lang="en-US" altLang="zh-CN" sz="2600" b="1" dirty="0" smtClean="0">
                <a:solidFill>
                  <a:srgbClr val="FF0000"/>
                </a:solidFill>
                <a:latin typeface="+mn-ea"/>
                <a:ea typeface="+mn-ea"/>
              </a:rPr>
              <a:t>100g/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  <a:ea typeface="+mn-ea"/>
              </a:rPr>
              <a:t>罐，就可以认为达标。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因此，质检人员在市场上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抽取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36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罐薯片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进行检测。此外，质检人员根据过去的资料，做出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总体标准差为σ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=12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的合理假定。</a:t>
            </a:r>
            <a:r>
              <a:rPr kumimoji="1" lang="zh-CN" altLang="en-US" sz="2600" b="1" dirty="0" smtClean="0">
                <a:solidFill>
                  <a:schemeClr val="tx1"/>
                </a:solidFill>
                <a:latin typeface="+mn-ea"/>
                <a:ea typeface="+mn-ea"/>
                <a:sym typeface="Symbol" pitchFamily="18" charset="2"/>
              </a:rPr>
              <a:t/>
            </a:r>
            <a:br>
              <a:rPr kumimoji="1" lang="zh-CN" altLang="en-US" sz="2600" b="1" dirty="0" smtClean="0">
                <a:solidFill>
                  <a:schemeClr val="tx1"/>
                </a:solidFill>
                <a:latin typeface="+mn-ea"/>
                <a:ea typeface="+mn-ea"/>
                <a:sym typeface="Symbol" pitchFamily="18" charset="2"/>
              </a:rPr>
            </a:br>
            <a:endParaRPr kumimoji="1" lang="zh-CN" altLang="en-US" sz="2600" b="1" dirty="0" smtClean="0">
              <a:solidFill>
                <a:schemeClr val="tx1"/>
              </a:solidFill>
              <a:latin typeface="+mn-ea"/>
              <a:ea typeface="+mn-ea"/>
              <a:sym typeface="Symbol" pitchFamily="18" charset="2"/>
            </a:endParaRPr>
          </a:p>
        </p:txBody>
      </p:sp>
      <p:sp>
        <p:nvSpPr>
          <p:cNvPr id="6" name="流程图: 资料带 5"/>
          <p:cNvSpPr>
            <a:spLocks noChangeArrowheads="1"/>
          </p:cNvSpPr>
          <p:nvPr/>
        </p:nvSpPr>
        <p:spPr bwMode="auto">
          <a:xfrm>
            <a:off x="6703487" y="1484784"/>
            <a:ext cx="1871663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例三</a:t>
            </a:r>
          </a:p>
        </p:txBody>
      </p:sp>
      <p:sp>
        <p:nvSpPr>
          <p:cNvPr id="2" name="矩形标注 1"/>
          <p:cNvSpPr/>
          <p:nvPr/>
        </p:nvSpPr>
        <p:spPr>
          <a:xfrm>
            <a:off x="5344429" y="5301208"/>
            <a:ext cx="1368152" cy="772402"/>
          </a:xfrm>
          <a:prstGeom prst="wedgeRectCallout">
            <a:avLst>
              <a:gd name="adj1" fmla="val 40696"/>
              <a:gd name="adj2" fmla="val -128101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</a:rPr>
              <a:t>样本量</a:t>
            </a:r>
          </a:p>
        </p:txBody>
      </p:sp>
      <p:sp>
        <p:nvSpPr>
          <p:cNvPr id="3" name="圆角矩形标注 2"/>
          <p:cNvSpPr/>
          <p:nvPr/>
        </p:nvSpPr>
        <p:spPr>
          <a:xfrm>
            <a:off x="799817" y="5685832"/>
            <a:ext cx="2016224" cy="1026574"/>
          </a:xfrm>
          <a:prstGeom prst="wedgeRoundRectCallout">
            <a:avLst>
              <a:gd name="adj1" fmla="val 9746"/>
              <a:gd name="adj2" fmla="val -85381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根据已有资料或经验得到的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51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457695" y="5138400"/>
            <a:ext cx="797981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600" b="0" dirty="0" smtClean="0">
                <a:latin typeface="+mn-ea"/>
                <a:ea typeface="+mn-ea"/>
              </a:rPr>
              <a:t>             </a:t>
            </a:r>
            <a:r>
              <a:rPr lang="zh-CN" altLang="zh-CN" sz="2600" b="0" dirty="0" smtClean="0">
                <a:latin typeface="+mn-ea"/>
                <a:ea typeface="+mn-ea"/>
              </a:rPr>
              <a:t>我们</a:t>
            </a:r>
            <a:r>
              <a:rPr lang="zh-CN" altLang="zh-CN" sz="2600" b="0" dirty="0">
                <a:latin typeface="+mn-ea"/>
                <a:ea typeface="+mn-ea"/>
              </a:rPr>
              <a:t>也了解，即使</a:t>
            </a:r>
            <a:r>
              <a:rPr lang="en-US" altLang="zh-CN" sz="2600" b="0" dirty="0">
                <a:latin typeface="+mn-ea"/>
                <a:ea typeface="+mn-ea"/>
              </a:rPr>
              <a:t>X</a:t>
            </a:r>
            <a:r>
              <a:rPr lang="zh-CN" altLang="zh-CN" sz="2600" b="0" dirty="0">
                <a:latin typeface="+mn-ea"/>
                <a:ea typeface="+mn-ea"/>
              </a:rPr>
              <a:t>品牌合乎规定，我们也有可能错误地认为它不达标。对于这种错误，我们希望将其发生的概率控制在</a:t>
            </a:r>
            <a:r>
              <a:rPr lang="en-US" altLang="zh-CN" sz="2600" b="0" dirty="0">
                <a:latin typeface="+mn-ea"/>
                <a:ea typeface="+mn-ea"/>
              </a:rPr>
              <a:t>1%</a:t>
            </a:r>
            <a:r>
              <a:rPr lang="zh-CN" altLang="zh-CN" sz="2600" b="0" dirty="0">
                <a:latin typeface="+mn-ea"/>
                <a:ea typeface="+mn-ea"/>
              </a:rPr>
              <a:t>以内。</a:t>
            </a:r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539552" y="1722842"/>
            <a:ext cx="756126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zh-CN" sz="2600" dirty="0">
                <a:latin typeface="+mn-ea"/>
                <a:ea typeface="+mn-ea"/>
              </a:rPr>
              <a:t>建立原假设与备择假设</a:t>
            </a:r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7058769" y="1722842"/>
            <a:ext cx="13787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en-US" i="1" dirty="0">
                <a:solidFill>
                  <a:srgbClr val="FF0000"/>
                </a:solidFill>
                <a:latin typeface="+mn-ea"/>
                <a:ea typeface="+mn-ea"/>
              </a:rPr>
              <a:t>第一步</a:t>
            </a:r>
            <a:endParaRPr lang="zh-CN" altLang="en-US" i="1" dirty="0">
              <a:latin typeface="+mn-ea"/>
              <a:ea typeface="+mn-ea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568715" y="2241879"/>
            <a:ext cx="7921625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en-US" altLang="zh-CN" sz="2600" b="0" dirty="0" smtClean="0">
                <a:latin typeface="+mn-ea"/>
                <a:ea typeface="+mn-ea"/>
              </a:rPr>
              <a:t>            </a:t>
            </a:r>
            <a:r>
              <a:rPr lang="zh-CN" altLang="zh-CN" sz="2600" b="0" dirty="0" smtClean="0">
                <a:latin typeface="+mn-ea"/>
                <a:ea typeface="+mn-ea"/>
              </a:rPr>
              <a:t>如果</a:t>
            </a:r>
            <a:r>
              <a:rPr lang="zh-CN" altLang="zh-CN" sz="2600" b="0" dirty="0">
                <a:latin typeface="+mn-ea"/>
                <a:ea typeface="+mn-ea"/>
              </a:rPr>
              <a:t>该品牌薯片的平均重量不低于</a:t>
            </a:r>
            <a:r>
              <a:rPr lang="en-US" altLang="zh-CN" sz="2600" b="0" dirty="0">
                <a:latin typeface="+mn-ea"/>
                <a:ea typeface="+mn-ea"/>
              </a:rPr>
              <a:t>100g/</a:t>
            </a:r>
            <a:r>
              <a:rPr lang="zh-CN" altLang="zh-CN" sz="2600" b="0" dirty="0">
                <a:latin typeface="+mn-ea"/>
                <a:ea typeface="+mn-ea"/>
              </a:rPr>
              <a:t>罐，那么产品就是达标的。反之，如果该品牌薯片的平均重量低于</a:t>
            </a:r>
            <a:r>
              <a:rPr lang="en-US" altLang="zh-CN" sz="2600" b="0" dirty="0">
                <a:latin typeface="+mn-ea"/>
                <a:ea typeface="+mn-ea"/>
              </a:rPr>
              <a:t>100g/</a:t>
            </a:r>
            <a:r>
              <a:rPr lang="zh-CN" altLang="zh-CN" sz="2600" b="0" dirty="0">
                <a:latin typeface="+mn-ea"/>
                <a:ea typeface="+mn-ea"/>
              </a:rPr>
              <a:t>罐，那么产品就不合格。因此建立如下关于总体平均数μ的假设：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880891"/>
              </p:ext>
            </p:extLst>
          </p:nvPr>
        </p:nvGraphicFramePr>
        <p:xfrm>
          <a:off x="3366095" y="3709908"/>
          <a:ext cx="1908175" cy="1186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7" name="Equation" r:id="rId3" imgW="672808" imgH="393529" progId="Equation.DSMT4">
                  <p:embed/>
                </p:oleObj>
              </mc:Choice>
              <mc:Fallback>
                <p:oleObj name="Equation" r:id="rId3" imgW="672808" imgH="393529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6095" y="3709908"/>
                        <a:ext cx="1908175" cy="11868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539552" y="4656040"/>
            <a:ext cx="756126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en-US" sz="2600" dirty="0" smtClean="0">
                <a:latin typeface="+mn-ea"/>
                <a:ea typeface="+mn-ea"/>
              </a:rPr>
              <a:t>设定显著性水平</a:t>
            </a:r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7078648" y="4686818"/>
            <a:ext cx="13787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zh-CN" altLang="en-US" i="1" dirty="0" smtClean="0">
                <a:solidFill>
                  <a:srgbClr val="FF0000"/>
                </a:solidFill>
                <a:latin typeface="+mn-ea"/>
                <a:ea typeface="+mn-ea"/>
              </a:rPr>
              <a:t>第二步</a:t>
            </a:r>
            <a:endParaRPr lang="zh-CN" altLang="en-US" i="1" dirty="0">
              <a:latin typeface="+mn-ea"/>
              <a:ea typeface="+mn-ea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096070" y="5949280"/>
            <a:ext cx="3220346" cy="6926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dirty="0">
                <a:solidFill>
                  <a:schemeClr val="tx1"/>
                </a:solidFill>
              </a:rPr>
              <a:t>显著性水平α设置为</a:t>
            </a:r>
            <a:r>
              <a:rPr lang="en-US" altLang="zh-CN" sz="2000" dirty="0">
                <a:solidFill>
                  <a:schemeClr val="tx1"/>
                </a:solidFill>
              </a:rPr>
              <a:t>1%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51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  <p:bldP spid="6" grpId="0"/>
      <p:bldP spid="7" grpId="0"/>
      <p:bldP spid="9" grpId="0"/>
      <p:bldP spid="10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08382" y="1700808"/>
            <a:ext cx="8353425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600" b="0" dirty="0" smtClean="0">
                <a:latin typeface="+mn-ea"/>
                <a:ea typeface="+mn-ea"/>
              </a:rPr>
              <a:t>        </a:t>
            </a:r>
            <a:r>
              <a:rPr lang="zh-CN" altLang="zh-CN" sz="2600" b="0" dirty="0" smtClean="0">
                <a:latin typeface="+mn-ea"/>
                <a:ea typeface="+mn-ea"/>
              </a:rPr>
              <a:t>下面</a:t>
            </a:r>
            <a:r>
              <a:rPr lang="zh-CN" altLang="zh-CN" sz="2600" b="0" dirty="0">
                <a:latin typeface="+mn-ea"/>
                <a:ea typeface="+mn-ea"/>
              </a:rPr>
              <a:t>讨论检验的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第</a:t>
            </a:r>
            <a:r>
              <a:rPr lang="en-US" altLang="zh-CN" sz="2600" dirty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个步骤</a:t>
            </a:r>
            <a:r>
              <a:rPr lang="zh-CN" altLang="zh-CN" sz="2600" b="0" dirty="0">
                <a:latin typeface="+mn-ea"/>
                <a:ea typeface="+mn-ea"/>
              </a:rPr>
              <a:t>：收集样本数据，并计算检验统计量。</a:t>
            </a:r>
          </a:p>
          <a:p>
            <a:pPr algn="l" eaLnBrk="1" hangingPunct="1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395287" y="2731711"/>
            <a:ext cx="83534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en-US" altLang="zh-CN" sz="2600" dirty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en-US" sz="2600" dirty="0">
                <a:solidFill>
                  <a:srgbClr val="FF0000"/>
                </a:solidFill>
                <a:latin typeface="+mn-ea"/>
                <a:ea typeface="+mn-ea"/>
              </a:rPr>
              <a:t>）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检验统计量</a:t>
            </a:r>
            <a:endParaRPr lang="zh-CN" altLang="en-US" sz="2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32475" y="3227783"/>
            <a:ext cx="83534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600" b="0" dirty="0" smtClean="0">
                <a:latin typeface="+mn-ea"/>
                <a:ea typeface="+mn-ea"/>
              </a:rPr>
              <a:t> </a:t>
            </a:r>
            <a:r>
              <a:rPr lang="zh-CN" altLang="zh-CN" sz="2600" b="0" dirty="0" smtClean="0">
                <a:latin typeface="+mn-ea"/>
                <a:ea typeface="+mn-ea"/>
              </a:rPr>
              <a:t>根据</a:t>
            </a:r>
            <a:r>
              <a:rPr lang="zh-CN" altLang="zh-CN" sz="2600" b="0" dirty="0">
                <a:latin typeface="+mn-ea"/>
                <a:ea typeface="+mn-ea"/>
              </a:rPr>
              <a:t>现有</a:t>
            </a:r>
            <a:r>
              <a:rPr lang="zh-CN" altLang="zh-CN" sz="2600" b="0" dirty="0" smtClean="0">
                <a:latin typeface="+mn-ea"/>
                <a:ea typeface="+mn-ea"/>
              </a:rPr>
              <a:t>资料</a:t>
            </a:r>
            <a:r>
              <a:rPr lang="zh-CN" altLang="en-US" sz="2600" b="0" dirty="0" smtClean="0">
                <a:latin typeface="+mn-ea"/>
                <a:ea typeface="+mn-ea"/>
              </a:rPr>
              <a:t>，</a:t>
            </a:r>
            <a:r>
              <a:rPr lang="zh-CN" altLang="zh-CN" sz="2600" b="0" dirty="0">
                <a:latin typeface="+mn-ea"/>
                <a:ea typeface="+mn-ea"/>
              </a:rPr>
              <a:t>总体标准差为σ</a:t>
            </a:r>
            <a:r>
              <a:rPr lang="en-US" altLang="zh-CN" sz="2600" b="0" dirty="0" smtClean="0">
                <a:latin typeface="+mn-ea"/>
                <a:ea typeface="+mn-ea"/>
              </a:rPr>
              <a:t>=30</a:t>
            </a:r>
            <a:r>
              <a:rPr lang="zh-CN" altLang="en-US" sz="2600" b="0" dirty="0" smtClean="0">
                <a:latin typeface="+mn-ea"/>
                <a:ea typeface="+mn-ea"/>
              </a:rPr>
              <a:t>，</a:t>
            </a:r>
            <a:r>
              <a:rPr lang="zh-CN" altLang="zh-CN" sz="2600" b="0" dirty="0">
                <a:latin typeface="+mn-ea"/>
                <a:ea typeface="+mn-ea"/>
              </a:rPr>
              <a:t>样本容量</a:t>
            </a:r>
            <a:r>
              <a:rPr lang="en-US" altLang="zh-CN" sz="2600" b="0" dirty="0">
                <a:latin typeface="+mn-ea"/>
                <a:ea typeface="+mn-ea"/>
              </a:rPr>
              <a:t>n</a:t>
            </a:r>
            <a:r>
              <a:rPr lang="zh-CN" altLang="zh-CN" sz="2600" b="0" dirty="0">
                <a:latin typeface="+mn-ea"/>
                <a:ea typeface="+mn-ea"/>
              </a:rPr>
              <a:t>为</a:t>
            </a:r>
            <a:r>
              <a:rPr lang="en-US" altLang="zh-CN" sz="2600" b="0" dirty="0" smtClean="0">
                <a:latin typeface="+mn-ea"/>
                <a:ea typeface="+mn-ea"/>
              </a:rPr>
              <a:t>36</a:t>
            </a:r>
            <a:r>
              <a:rPr lang="zh-CN" altLang="en-US" sz="2600" b="0" dirty="0" smtClean="0">
                <a:latin typeface="+mn-ea"/>
                <a:ea typeface="+mn-ea"/>
              </a:rPr>
              <a:t>。</a:t>
            </a:r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461075" y="3744432"/>
            <a:ext cx="83534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600" b="0" dirty="0" smtClean="0">
                <a:latin typeface="+mn-ea"/>
                <a:ea typeface="+mn-ea"/>
              </a:rPr>
              <a:t>那么，不管整体分布如何，</a:t>
            </a:r>
            <a:r>
              <a:rPr lang="zh-CN" altLang="zh-CN" sz="2600" b="0" dirty="0" smtClean="0">
                <a:latin typeface="+mn-ea"/>
                <a:ea typeface="+mn-ea"/>
              </a:rPr>
              <a:t>样本</a:t>
            </a:r>
            <a:r>
              <a:rPr lang="zh-CN" altLang="zh-CN" sz="2600" b="0" dirty="0">
                <a:latin typeface="+mn-ea"/>
                <a:ea typeface="+mn-ea"/>
              </a:rPr>
              <a:t>平均数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zh-CN" altLang="zh-CN" sz="2600" b="0" dirty="0">
                <a:latin typeface="+mn-ea"/>
                <a:ea typeface="+mn-ea"/>
              </a:rPr>
              <a:t>也近似服从</a:t>
            </a:r>
            <a:r>
              <a:rPr lang="zh-CN" altLang="zh-CN" sz="2600" b="0" dirty="0" smtClean="0">
                <a:latin typeface="+mn-ea"/>
                <a:ea typeface="+mn-ea"/>
              </a:rPr>
              <a:t>正态分布</a:t>
            </a:r>
            <a:r>
              <a:rPr lang="zh-CN" altLang="en-US" sz="2600" b="0" dirty="0" smtClean="0">
                <a:latin typeface="+mn-ea"/>
                <a:ea typeface="+mn-ea"/>
              </a:rPr>
              <a:t>。</a:t>
            </a:r>
            <a:endParaRPr lang="zh-CN" altLang="en-US" sz="2600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408382" y="4636984"/>
            <a:ext cx="8353425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zh-CN" sz="2600" b="0" dirty="0">
                <a:latin typeface="+mn-ea"/>
                <a:ea typeface="+mn-ea"/>
              </a:rPr>
              <a:t>因此，如果原假设中的等号恰好成立</a:t>
            </a:r>
            <a:r>
              <a:rPr lang="zh-CN" altLang="zh-CN" sz="2600" b="0" dirty="0" smtClean="0">
                <a:latin typeface="+mn-ea"/>
                <a:ea typeface="+mn-ea"/>
              </a:rPr>
              <a:t>，</a:t>
            </a:r>
            <a:r>
              <a:rPr lang="zh-CN" altLang="en-US" sz="2600" b="0" dirty="0" smtClean="0">
                <a:latin typeface="+mn-ea"/>
                <a:ea typeface="+mn-ea"/>
              </a:rPr>
              <a:t>即               。</a:t>
            </a:r>
            <a:r>
              <a:rPr lang="zh-CN" altLang="zh-CN" sz="2600" b="0" dirty="0" smtClean="0">
                <a:latin typeface="+mn-ea"/>
                <a:ea typeface="+mn-ea"/>
              </a:rPr>
              <a:t>此外</a:t>
            </a:r>
            <a:r>
              <a:rPr lang="zh-CN" altLang="zh-CN" sz="2600" b="0" dirty="0">
                <a:latin typeface="+mn-ea"/>
                <a:ea typeface="+mn-ea"/>
              </a:rPr>
              <a:t>，样本平均数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</a:t>
            </a:r>
            <a:r>
              <a:rPr lang="zh-CN" altLang="zh-CN" sz="2600" b="0" dirty="0" smtClean="0">
                <a:latin typeface="+mn-ea"/>
                <a:ea typeface="+mn-ea"/>
              </a:rPr>
              <a:t>的</a:t>
            </a:r>
            <a:r>
              <a:rPr lang="zh-CN" altLang="zh-CN" sz="2600" b="0" dirty="0">
                <a:latin typeface="+mn-ea"/>
                <a:ea typeface="+mn-ea"/>
              </a:rPr>
              <a:t>标准误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                     </a:t>
            </a:r>
            <a:r>
              <a:rPr lang="zh-CN" altLang="zh-CN" sz="2600" b="0" dirty="0" smtClean="0">
                <a:latin typeface="+mn-ea"/>
                <a:ea typeface="+mn-ea"/>
              </a:rPr>
              <a:t>。</a:t>
            </a:r>
            <a:r>
              <a:rPr lang="zh-CN" altLang="zh-CN" sz="2600" b="0" dirty="0">
                <a:latin typeface="+mn-ea"/>
                <a:ea typeface="+mn-ea"/>
              </a:rPr>
              <a:t>即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</a:t>
            </a:r>
            <a:r>
              <a:rPr lang="zh-CN" altLang="zh-CN" sz="2600" b="0" dirty="0" smtClean="0">
                <a:latin typeface="+mn-ea"/>
                <a:ea typeface="+mn-ea"/>
              </a:rPr>
              <a:t>服从</a:t>
            </a:r>
            <a:r>
              <a:rPr lang="zh-CN" altLang="zh-CN" sz="2600" b="0" dirty="0">
                <a:latin typeface="+mn-ea"/>
                <a:ea typeface="+mn-ea"/>
              </a:rPr>
              <a:t>如下正态分布：</a:t>
            </a:r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6531467"/>
              </p:ext>
            </p:extLst>
          </p:nvPr>
        </p:nvGraphicFramePr>
        <p:xfrm>
          <a:off x="6372200" y="4672940"/>
          <a:ext cx="1296144" cy="417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9" name="Equation" r:id="rId3" imgW="710891" imgH="190417" progId="Equation.DSMT4">
                  <p:embed/>
                </p:oleObj>
              </mc:Choice>
              <mc:Fallback>
                <p:oleObj name="Equation" r:id="rId3" imgW="710891" imgH="190417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4672940"/>
                        <a:ext cx="1296144" cy="4172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005473"/>
              </p:ext>
            </p:extLst>
          </p:nvPr>
        </p:nvGraphicFramePr>
        <p:xfrm>
          <a:off x="2843808" y="5083260"/>
          <a:ext cx="288032" cy="386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0" name="Equation" r:id="rId5" imgW="126835" imgH="152202" progId="Equation.DSMT4">
                  <p:embed/>
                </p:oleObj>
              </mc:Choice>
              <mc:Fallback>
                <p:oleObj name="Equation" r:id="rId5" imgW="126835" imgH="152202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083260"/>
                        <a:ext cx="288032" cy="386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881347"/>
              </p:ext>
            </p:extLst>
          </p:nvPr>
        </p:nvGraphicFramePr>
        <p:xfrm>
          <a:off x="4571999" y="5085184"/>
          <a:ext cx="2016225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1" name="Equation" r:id="rId7" imgW="1396394" imgH="215806" progId="Equation.DSMT4">
                  <p:embed/>
                </p:oleObj>
              </mc:Choice>
              <mc:Fallback>
                <p:oleObj name="Equation" r:id="rId7" imgW="1396394" imgH="215806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9" y="5085184"/>
                        <a:ext cx="2016225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898452"/>
              </p:ext>
            </p:extLst>
          </p:nvPr>
        </p:nvGraphicFramePr>
        <p:xfrm>
          <a:off x="7380312" y="5089640"/>
          <a:ext cx="28892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2" name="Equation" r:id="rId9" imgW="126835" imgH="152202" progId="Equation.DSMT4">
                  <p:embed/>
                </p:oleObj>
              </mc:Choice>
              <mc:Fallback>
                <p:oleObj name="Equation" r:id="rId9" imgW="126835" imgH="152202" progId="Equation.DSMT4">
                  <p:embed/>
                  <p:pic>
                    <p:nvPicPr>
                      <p:cNvPr id="0" name="对象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5089640"/>
                        <a:ext cx="288925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641011"/>
              </p:ext>
            </p:extLst>
          </p:nvPr>
        </p:nvGraphicFramePr>
        <p:xfrm>
          <a:off x="3563888" y="5929646"/>
          <a:ext cx="201622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3" name="Equation" r:id="rId10" imgW="761669" imgH="215806" progId="Equation.DSMT4">
                  <p:embed/>
                </p:oleObj>
              </mc:Choice>
              <mc:Fallback>
                <p:oleObj name="Equation" r:id="rId10" imgW="761669" imgH="215806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5929646"/>
                        <a:ext cx="2016224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132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708888" y="4509120"/>
            <a:ext cx="81369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600" b="0" dirty="0" smtClean="0">
                <a:latin typeface="+mn-ea"/>
                <a:ea typeface="+mn-ea"/>
              </a:rPr>
              <a:t>     更</a:t>
            </a:r>
            <a:r>
              <a:rPr lang="zh-CN" altLang="zh-CN" sz="2600" b="0" dirty="0" smtClean="0">
                <a:latin typeface="+mn-ea"/>
                <a:ea typeface="+mn-ea"/>
              </a:rPr>
              <a:t>一般</a:t>
            </a:r>
            <a:r>
              <a:rPr lang="zh-CN" altLang="zh-CN" sz="2600" b="0" dirty="0">
                <a:latin typeface="+mn-ea"/>
                <a:ea typeface="+mn-ea"/>
              </a:rPr>
              <a:t>的，总体标准差已知时，总体平均数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zh-CN" altLang="zh-CN" sz="2600" b="0" dirty="0">
                <a:latin typeface="+mn-ea"/>
                <a:ea typeface="+mn-ea"/>
              </a:rPr>
              <a:t>的假设检验，通常采取如下检验统计量：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600628" y="1916832"/>
            <a:ext cx="8353425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600" b="0" dirty="0" smtClean="0">
                <a:latin typeface="+mn-ea"/>
                <a:ea typeface="+mn-ea"/>
              </a:rPr>
              <a:t>        </a:t>
            </a:r>
            <a:r>
              <a:rPr lang="zh-CN" altLang="zh-CN" sz="2600" b="0" dirty="0" smtClean="0">
                <a:latin typeface="+mn-ea"/>
                <a:ea typeface="+mn-ea"/>
              </a:rPr>
              <a:t>根据</a:t>
            </a:r>
            <a:r>
              <a:rPr lang="zh-CN" altLang="zh-CN" sz="2600" b="0" dirty="0">
                <a:latin typeface="+mn-ea"/>
                <a:ea typeface="+mn-ea"/>
              </a:rPr>
              <a:t>正态分布的性质，对于服从非标准正态分布的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zh-CN" altLang="zh-CN" sz="2600" b="0" dirty="0">
                <a:latin typeface="+mn-ea"/>
                <a:ea typeface="+mn-ea"/>
              </a:rPr>
              <a:t>，可以将其进行代数变化，转化为服从标准正态分布的随机变量</a:t>
            </a:r>
            <a:r>
              <a:rPr lang="en-US" altLang="zh-CN" sz="2600" b="0" dirty="0">
                <a:latin typeface="+mn-ea"/>
                <a:ea typeface="+mn-ea"/>
              </a:rPr>
              <a:t>z</a:t>
            </a:r>
            <a:r>
              <a:rPr lang="zh-CN" altLang="zh-CN" sz="2600" b="0" dirty="0">
                <a:latin typeface="+mn-ea"/>
                <a:ea typeface="+mn-ea"/>
              </a:rPr>
              <a:t>：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1470526"/>
              </p:ext>
            </p:extLst>
          </p:nvPr>
        </p:nvGraphicFramePr>
        <p:xfrm>
          <a:off x="3528218" y="3209494"/>
          <a:ext cx="2627958" cy="940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3" name="Equation" r:id="rId3" imgW="1129810" imgH="342751" progId="Equation.DSMT4">
                  <p:embed/>
                </p:oleObj>
              </mc:Choice>
              <mc:Fallback>
                <p:oleObj name="Equation" r:id="rId3" imgW="1129810" imgH="342751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8218" y="3209494"/>
                        <a:ext cx="2627958" cy="9402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圆角矩形标注 7"/>
          <p:cNvSpPr/>
          <p:nvPr/>
        </p:nvSpPr>
        <p:spPr>
          <a:xfrm>
            <a:off x="971600" y="3240359"/>
            <a:ext cx="1872208" cy="1083602"/>
          </a:xfrm>
          <a:prstGeom prst="wedgeRoundRectCallout">
            <a:avLst>
              <a:gd name="adj1" fmla="val 87702"/>
              <a:gd name="adj2" fmla="val -9831"/>
              <a:gd name="adj3" fmla="val 16667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构造检验统计量</a:t>
            </a:r>
            <a:r>
              <a:rPr lang="en-US" altLang="zh-CN" sz="2400" dirty="0" smtClean="0">
                <a:solidFill>
                  <a:schemeClr val="tx1"/>
                </a:solidFill>
              </a:rPr>
              <a:t>Z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462434"/>
              </p:ext>
            </p:extLst>
          </p:nvPr>
        </p:nvGraphicFramePr>
        <p:xfrm>
          <a:off x="3419872" y="5517232"/>
          <a:ext cx="2592288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4" name="Equation" r:id="rId5" imgW="1028700" imgH="381000" progId="Equation.DSMT4">
                  <p:embed/>
                </p:oleObj>
              </mc:Choice>
              <mc:Fallback>
                <p:oleObj name="Equation" r:id="rId5" imgW="1028700" imgH="3810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5517232"/>
                        <a:ext cx="2592288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132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981075"/>
            <a:ext cx="8137525" cy="5544269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pitchFamily="2" charset="2"/>
              <a:buNone/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</a:rPr>
              <a:t>一般人的心目中，要试验一种药物的疗效，是很简单的一件事。只要找一批病人，对他们用药，看看能不能把他们的病治好，不就得了</a:t>
            </a:r>
            <a:r>
              <a:rPr lang="zh-CN" altLang="zh-CN" sz="2600" dirty="0" smtClean="0">
                <a:solidFill>
                  <a:schemeClr val="tx1"/>
                </a:solidFill>
              </a:rPr>
              <a:t>？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随机</a:t>
            </a:r>
            <a:r>
              <a:rPr lang="zh-CN" altLang="zh-CN" sz="2600" dirty="0">
                <a:solidFill>
                  <a:schemeClr val="tx1"/>
                </a:solidFill>
              </a:rPr>
              <a:t>双盲临床对照试验是一种检验新药疗效的有效方法，但有时实验结果可能是充满矛盾的。</a:t>
            </a:r>
            <a:r>
              <a:rPr lang="zh-CN" altLang="zh-CN" sz="2600" dirty="0">
                <a:solidFill>
                  <a:srgbClr val="FF0000"/>
                </a:solidFill>
              </a:rPr>
              <a:t>譬如，让</a:t>
            </a:r>
            <a:r>
              <a:rPr lang="en-US" altLang="zh-CN" sz="2600" dirty="0">
                <a:solidFill>
                  <a:srgbClr val="FF0000"/>
                </a:solidFill>
              </a:rPr>
              <a:t>10</a:t>
            </a:r>
            <a:r>
              <a:rPr lang="zh-CN" altLang="zh-CN" sz="2600" dirty="0">
                <a:solidFill>
                  <a:srgbClr val="FF0000"/>
                </a:solidFill>
              </a:rPr>
              <a:t>位受试者服用某种感冒药，其中有</a:t>
            </a:r>
            <a:r>
              <a:rPr lang="en-US" altLang="zh-CN" sz="2600" dirty="0">
                <a:solidFill>
                  <a:srgbClr val="FF0000"/>
                </a:solidFill>
              </a:rPr>
              <a:t>6</a:t>
            </a:r>
            <a:r>
              <a:rPr lang="zh-CN" altLang="zh-CN" sz="2600" dirty="0">
                <a:solidFill>
                  <a:srgbClr val="FF0000"/>
                </a:solidFill>
              </a:rPr>
              <a:t>位的病程比正常水平有所缩短，但另外</a:t>
            </a:r>
            <a:r>
              <a:rPr lang="en-US" altLang="zh-CN" sz="2600" dirty="0">
                <a:solidFill>
                  <a:srgbClr val="FF0000"/>
                </a:solidFill>
              </a:rPr>
              <a:t>4</a:t>
            </a:r>
            <a:r>
              <a:rPr lang="zh-CN" altLang="zh-CN" sz="2600" dirty="0">
                <a:solidFill>
                  <a:srgbClr val="FF0000"/>
                </a:solidFill>
              </a:rPr>
              <a:t>位则有所增加。这种感冒药是否有效</a:t>
            </a:r>
            <a:r>
              <a:rPr lang="zh-CN" altLang="zh-CN" sz="2600" dirty="0" smtClean="0">
                <a:solidFill>
                  <a:srgbClr val="FF0000"/>
                </a:solidFill>
              </a:rPr>
              <a:t>？</a:t>
            </a:r>
            <a:endParaRPr lang="en-US" altLang="zh-CN" sz="2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zh-CN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</a:rPr>
              <a:t>上述实验中，</a:t>
            </a:r>
            <a:r>
              <a:rPr lang="zh-CN" altLang="zh-CN" sz="2600" dirty="0">
                <a:solidFill>
                  <a:srgbClr val="FF0000"/>
                </a:solidFill>
              </a:rPr>
              <a:t>我们关心的问题是该感冒药对全社会的患者是否有效（总体）</a:t>
            </a:r>
            <a:r>
              <a:rPr lang="zh-CN" altLang="zh-CN" sz="2600" dirty="0">
                <a:solidFill>
                  <a:schemeClr val="tx1"/>
                </a:solidFill>
              </a:rPr>
              <a:t>，但受到客观条件的限制，我们只能根据有限的</a:t>
            </a:r>
            <a:r>
              <a:rPr lang="zh-CN" altLang="zh-CN" sz="2600" dirty="0">
                <a:solidFill>
                  <a:srgbClr val="FF0000"/>
                </a:solidFill>
              </a:rPr>
              <a:t>样本数据</a:t>
            </a:r>
            <a:r>
              <a:rPr lang="zh-CN" altLang="zh-CN" sz="2600" dirty="0">
                <a:solidFill>
                  <a:schemeClr val="tx1"/>
                </a:solidFill>
              </a:rPr>
              <a:t>进行判断。本章介绍的</a:t>
            </a:r>
            <a:r>
              <a:rPr lang="zh-CN" altLang="zh-CN" sz="2600" dirty="0">
                <a:solidFill>
                  <a:srgbClr val="FF0000"/>
                </a:solidFill>
              </a:rPr>
              <a:t>假设检验（</a:t>
            </a:r>
            <a:r>
              <a:rPr lang="en-US" altLang="zh-CN" sz="2600" dirty="0">
                <a:solidFill>
                  <a:srgbClr val="FF0000"/>
                </a:solidFill>
              </a:rPr>
              <a:t>hypothesis test</a:t>
            </a:r>
            <a:r>
              <a:rPr lang="zh-CN" altLang="zh-CN" sz="2600" dirty="0">
                <a:solidFill>
                  <a:srgbClr val="FF0000"/>
                </a:solidFill>
              </a:rPr>
              <a:t>），就是一种在有限的样本下判断（关于总体的）命题正确与否的统计方法。</a:t>
            </a:r>
          </a:p>
          <a:p>
            <a:pPr marL="0" indent="0">
              <a:buNone/>
            </a:pPr>
            <a:endParaRPr lang="zh-CN" altLang="zh-CN" dirty="0"/>
          </a:p>
          <a:p>
            <a:pPr marL="0" indent="0">
              <a:buFont typeface="Wingdings" pitchFamily="2" charset="2"/>
              <a:buNone/>
            </a:pPr>
            <a:endParaRPr lang="zh-CN" altLang="zh-CN" dirty="0" smtClean="0"/>
          </a:p>
        </p:txBody>
      </p:sp>
      <p:sp>
        <p:nvSpPr>
          <p:cNvPr id="1229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2293" name="流程图: 资料带 5"/>
          <p:cNvSpPr>
            <a:spLocks noChangeArrowheads="1"/>
          </p:cNvSpPr>
          <p:nvPr/>
        </p:nvSpPr>
        <p:spPr bwMode="auto">
          <a:xfrm>
            <a:off x="6659563" y="333375"/>
            <a:ext cx="1873250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案例</a:t>
            </a:r>
          </a:p>
        </p:txBody>
      </p:sp>
    </p:spTree>
    <p:extLst>
      <p:ext uri="{BB962C8B-B14F-4D97-AF65-F5344CB8AC3E}">
        <p14:creationId xmlns:p14="http://schemas.microsoft.com/office/powerpoint/2010/main" val="11492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altLang="zh-CN" sz="2800" b="0" dirty="0" smtClean="0">
                <a:latin typeface="+mn-ea"/>
                <a:ea typeface="+mn-ea"/>
              </a:rPr>
              <a:t>        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第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4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  <a:ea typeface="+mn-ea"/>
              </a:rPr>
              <a:t>个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ea typeface="+mn-ea"/>
              </a:rPr>
              <a:t>步骤</a:t>
            </a:r>
            <a:r>
              <a:rPr lang="zh-CN" altLang="zh-CN" sz="2600" b="0" dirty="0" smtClean="0">
                <a:latin typeface="+mn-ea"/>
                <a:ea typeface="+mn-ea"/>
              </a:rPr>
              <a:t>：</a:t>
            </a:r>
            <a:r>
              <a:rPr lang="zh-CN" altLang="zh-CN" sz="2600" b="0" dirty="0">
                <a:latin typeface="+mn-ea"/>
                <a:ea typeface="+mn-ea"/>
              </a:rPr>
              <a:t>建立判断规则。有两种方法可以建立判断规则，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临界值方法</a:t>
            </a:r>
            <a:r>
              <a:rPr lang="zh-CN" altLang="zh-CN" sz="2600" b="0" dirty="0">
                <a:latin typeface="+mn-ea"/>
                <a:ea typeface="+mn-ea"/>
              </a:rPr>
              <a:t>与</a:t>
            </a:r>
            <a:r>
              <a:rPr lang="en-US" altLang="zh-CN" sz="2600" b="0" dirty="0">
                <a:solidFill>
                  <a:srgbClr val="FF0000"/>
                </a:solidFill>
                <a:latin typeface="+mn-ea"/>
                <a:ea typeface="+mn-ea"/>
              </a:rPr>
              <a:t>p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值方法</a:t>
            </a:r>
            <a:r>
              <a:rPr lang="zh-CN" altLang="zh-CN" sz="2600" b="0" dirty="0">
                <a:latin typeface="+mn-ea"/>
                <a:ea typeface="+mn-ea"/>
              </a:rPr>
              <a:t>。</a:t>
            </a:r>
          </a:p>
          <a:p>
            <a:pPr algn="l" eaLnBrk="1" hangingPunct="1">
              <a:buClr>
                <a:srgbClr val="FF0000"/>
              </a:buClr>
            </a:pP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636632" y="2649250"/>
            <a:ext cx="83534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342900" indent="-342900" algn="l" eaLnBrk="1" hangingPunct="1">
              <a:buFont typeface="Wingdings" pitchFamily="2" charset="2"/>
              <a:buChar char="ü"/>
            </a:pPr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 p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值法</a:t>
            </a:r>
            <a:endParaRPr lang="zh-CN" altLang="zh-CN" sz="2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240568" y="3174914"/>
            <a:ext cx="8662863" cy="3312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l">
              <a:defRPr/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p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值是一个概率值，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其含义是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当我们拒绝原假设时，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出现第一类错误的概率上限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274320" indent="-274320" algn="l">
              <a:defRPr/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p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值的具体计算方式与原假设的形式有关，上侧检验、下侧检验与双侧检验下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值的具体计算方法略有差异。计算出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值后，再将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p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值与显著性水平α相比较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如果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p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值小于显著性水平，就可以拒绝原假设，反之则不能拒绝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</a:p>
          <a:p>
            <a:pPr>
              <a:buFont typeface="Wingdings" pitchFamily="2" charset="2"/>
              <a:buNone/>
              <a:defRPr/>
            </a:pPr>
            <a:endParaRPr lang="zh-CN" altLang="en-US" dirty="0" smtClean="0"/>
          </a:p>
        </p:txBody>
      </p:sp>
      <p:sp>
        <p:nvSpPr>
          <p:cNvPr id="6" name="椭圆形标注 5"/>
          <p:cNvSpPr/>
          <p:nvPr/>
        </p:nvSpPr>
        <p:spPr>
          <a:xfrm>
            <a:off x="4345834" y="5949280"/>
            <a:ext cx="3312368" cy="754026"/>
          </a:xfrm>
          <a:prstGeom prst="wedgeEllipseCallout">
            <a:avLst>
              <a:gd name="adj1" fmla="val 35255"/>
              <a:gd name="adj2" fmla="val -10304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600" b="1" dirty="0" smtClean="0">
                <a:solidFill>
                  <a:srgbClr val="FF0000"/>
                </a:solidFill>
              </a:rPr>
              <a:t>判断准则</a:t>
            </a:r>
            <a:endParaRPr lang="zh-CN" altLang="en-US" sz="2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32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439777" y="4941168"/>
            <a:ext cx="8136904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    </a:t>
            </a:r>
            <a:r>
              <a:rPr lang="zh-CN" altLang="zh-CN" sz="2600" b="0" dirty="0" smtClean="0">
                <a:latin typeface="+mn-ea"/>
                <a:ea typeface="+mn-ea"/>
              </a:rPr>
              <a:t>这</a:t>
            </a:r>
            <a:r>
              <a:rPr lang="zh-CN" altLang="zh-CN" sz="2600" b="0" dirty="0">
                <a:latin typeface="+mn-ea"/>
                <a:ea typeface="+mn-ea"/>
              </a:rPr>
              <a:t>说明，样本平均数大约落在假设的总体平均数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左侧</a:t>
            </a:r>
            <a:r>
              <a:rPr lang="en-US" altLang="zh-CN" sz="2600" b="0" dirty="0">
                <a:solidFill>
                  <a:srgbClr val="FF0000"/>
                </a:solidFill>
                <a:latin typeface="+mn-ea"/>
                <a:ea typeface="+mn-ea"/>
              </a:rPr>
              <a:t>2.1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倍标准差</a:t>
            </a:r>
            <a:r>
              <a:rPr lang="zh-CN" altLang="zh-CN" sz="2600" b="0" dirty="0">
                <a:latin typeface="+mn-ea"/>
                <a:ea typeface="+mn-ea"/>
              </a:rPr>
              <a:t>的位置，这样的检验统计量是比较低的，不太支持原假设。但是它是否低到我们可以拒绝原假设的程度？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611559" y="1556792"/>
            <a:ext cx="7992889" cy="18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defRPr/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下面计算薯片问题中的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p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值。在本例中，原假设的形式是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&gt;=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，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这属于下侧检验的情形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，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尾端在正态分布的左侧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。假设质检部门的检测结果发现其平均质量为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95.67g/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罐，那么检验统计量为：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158264"/>
              </p:ext>
            </p:extLst>
          </p:nvPr>
        </p:nvGraphicFramePr>
        <p:xfrm>
          <a:off x="3491880" y="3212976"/>
          <a:ext cx="3456757" cy="172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Equation" r:id="rId3" imgW="1256755" imgH="723586" progId="Equation.DSMT4">
                  <p:embed/>
                </p:oleObj>
              </mc:Choice>
              <mc:Fallback>
                <p:oleObj name="Equation" r:id="rId3" imgW="1256755" imgH="723586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212976"/>
                        <a:ext cx="3456757" cy="17281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132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503548" y="1628800"/>
            <a:ext cx="8208912" cy="831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采用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值方法，通过查询标准正态分布表，我们可以计算出检验统计量左侧的概率为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90769" y="3429000"/>
            <a:ext cx="8136904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 </a:t>
            </a:r>
            <a:r>
              <a:rPr lang="zh-CN" altLang="zh-CN" sz="2600" b="0" dirty="0" smtClean="0">
                <a:solidFill>
                  <a:srgbClr val="FF0000"/>
                </a:solidFill>
                <a:latin typeface="+mn-ea"/>
                <a:ea typeface="+mn-ea"/>
              </a:rPr>
              <a:t>它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的经济含义</a:t>
            </a:r>
            <a:r>
              <a:rPr lang="zh-CN" altLang="zh-CN" sz="2600" b="0" dirty="0" smtClean="0">
                <a:solidFill>
                  <a:srgbClr val="FF0000"/>
                </a:solidFill>
                <a:latin typeface="+mn-ea"/>
                <a:ea typeface="+mn-ea"/>
              </a:rPr>
              <a:t>如下</a:t>
            </a:r>
            <a:r>
              <a:rPr lang="zh-CN" altLang="en-US" sz="2600" b="0" dirty="0" smtClean="0">
                <a:latin typeface="+mn-ea"/>
                <a:ea typeface="+mn-ea"/>
              </a:rPr>
              <a:t>：</a:t>
            </a:r>
            <a:r>
              <a:rPr lang="zh-CN" altLang="zh-CN" sz="2600" b="0" dirty="0">
                <a:latin typeface="+mn-ea"/>
                <a:ea typeface="+mn-ea"/>
              </a:rPr>
              <a:t>假定原假设为真</a:t>
            </a:r>
            <a:r>
              <a:rPr lang="zh-CN" altLang="zh-CN" sz="2600" b="0" dirty="0" smtClean="0">
                <a:latin typeface="+mn-ea"/>
                <a:ea typeface="+mn-ea"/>
              </a:rPr>
              <a:t>，那么</a:t>
            </a:r>
            <a:r>
              <a:rPr lang="zh-CN" altLang="zh-CN" sz="2600" b="0" dirty="0">
                <a:latin typeface="+mn-ea"/>
                <a:ea typeface="+mn-ea"/>
              </a:rPr>
              <a:t>，多次重复相同的抽样检查过程，出现比</a:t>
            </a:r>
            <a:r>
              <a:rPr lang="en-US" altLang="zh-CN" sz="2600" b="0" dirty="0">
                <a:latin typeface="+mn-ea"/>
                <a:ea typeface="+mn-ea"/>
              </a:rPr>
              <a:t>95.67g/</a:t>
            </a:r>
            <a:r>
              <a:rPr lang="zh-CN" altLang="zh-CN" sz="2600" b="0" dirty="0">
                <a:latin typeface="+mn-ea"/>
                <a:ea typeface="+mn-ea"/>
              </a:rPr>
              <a:t>罐更小的情况的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概率为</a:t>
            </a:r>
            <a:r>
              <a:rPr lang="en-US" altLang="zh-CN" sz="2600" dirty="0">
                <a:solidFill>
                  <a:srgbClr val="FF0000"/>
                </a:solidFill>
                <a:latin typeface="+mn-ea"/>
                <a:ea typeface="+mn-ea"/>
              </a:rPr>
              <a:t>0.0154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。这一</a:t>
            </a:r>
            <a:r>
              <a:rPr lang="en-US" altLang="zh-CN" sz="2600" dirty="0">
                <a:solidFill>
                  <a:srgbClr val="FF0000"/>
                </a:solidFill>
                <a:latin typeface="+mn-ea"/>
                <a:ea typeface="+mn-ea"/>
              </a:rPr>
              <a:t>p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值大于显著性水平</a:t>
            </a:r>
            <a:r>
              <a:rPr lang="en-US" altLang="zh-CN" sz="2600" dirty="0">
                <a:solidFill>
                  <a:srgbClr val="FF0000"/>
                </a:solidFill>
                <a:latin typeface="+mn-ea"/>
                <a:ea typeface="+mn-ea"/>
              </a:rPr>
              <a:t>1%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，</a:t>
            </a:r>
            <a:r>
              <a:rPr lang="zh-CN" altLang="zh-CN" sz="2600" b="0" dirty="0">
                <a:latin typeface="+mn-ea"/>
                <a:ea typeface="+mn-ea"/>
              </a:rPr>
              <a:t>换而言之，如果我们拒绝</a:t>
            </a:r>
            <a:r>
              <a:rPr lang="zh-CN" altLang="zh-CN" sz="2600" b="0" dirty="0" smtClean="0">
                <a:latin typeface="+mn-ea"/>
                <a:ea typeface="+mn-ea"/>
              </a:rPr>
              <a:t>原假设，</a:t>
            </a:r>
            <a:r>
              <a:rPr lang="zh-CN" altLang="zh-CN" sz="2600" b="0" dirty="0">
                <a:latin typeface="+mn-ea"/>
                <a:ea typeface="+mn-ea"/>
              </a:rPr>
              <a:t>认为</a:t>
            </a:r>
            <a:r>
              <a:rPr lang="en-US" altLang="zh-CN" sz="2600" b="0" dirty="0">
                <a:latin typeface="+mn-ea"/>
                <a:ea typeface="+mn-ea"/>
              </a:rPr>
              <a:t>X</a:t>
            </a:r>
            <a:r>
              <a:rPr lang="zh-CN" altLang="zh-CN" sz="2600" b="0" dirty="0">
                <a:latin typeface="+mn-ea"/>
                <a:ea typeface="+mn-ea"/>
              </a:rPr>
              <a:t>品牌存在罐装质量不足的损害消费者权益的行为，那么我们可能有</a:t>
            </a:r>
            <a:r>
              <a:rPr lang="en-US" altLang="zh-CN" sz="2600" b="0" dirty="0">
                <a:latin typeface="+mn-ea"/>
                <a:ea typeface="+mn-ea"/>
              </a:rPr>
              <a:t>1.54%</a:t>
            </a:r>
            <a:r>
              <a:rPr lang="zh-CN" altLang="zh-CN" sz="2600" b="0" dirty="0">
                <a:latin typeface="+mn-ea"/>
                <a:ea typeface="+mn-ea"/>
              </a:rPr>
              <a:t>的概率冤枉</a:t>
            </a:r>
            <a:r>
              <a:rPr lang="en-US" altLang="zh-CN" sz="2600" b="0" dirty="0">
                <a:latin typeface="+mn-ea"/>
                <a:ea typeface="+mn-ea"/>
              </a:rPr>
              <a:t>X</a:t>
            </a:r>
            <a:r>
              <a:rPr lang="zh-CN" altLang="zh-CN" sz="2600" b="0" dirty="0">
                <a:latin typeface="+mn-ea"/>
                <a:ea typeface="+mn-ea"/>
              </a:rPr>
              <a:t>品牌（即第一类错误概率）。为了谨慎起见，质检部门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不应拒绝原假设</a:t>
            </a:r>
            <a:r>
              <a:rPr lang="zh-CN" altLang="zh-CN" sz="2600" b="0" dirty="0">
                <a:latin typeface="+mn-ea"/>
                <a:ea typeface="+mn-ea"/>
              </a:rPr>
              <a:t>，以使得发生第一类错误概率不超过控制</a:t>
            </a:r>
            <a:r>
              <a:rPr lang="en-US" altLang="zh-CN" sz="2600" b="0" dirty="0">
                <a:latin typeface="+mn-ea"/>
                <a:ea typeface="+mn-ea"/>
              </a:rPr>
              <a:t>1%</a:t>
            </a:r>
            <a:r>
              <a:rPr lang="zh-CN" altLang="zh-CN" sz="2600" b="0" dirty="0">
                <a:latin typeface="+mn-ea"/>
                <a:ea typeface="+mn-ea"/>
              </a:rPr>
              <a:t>。</a:t>
            </a:r>
          </a:p>
          <a:p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040935"/>
              </p:ext>
            </p:extLst>
          </p:nvPr>
        </p:nvGraphicFramePr>
        <p:xfrm>
          <a:off x="2843808" y="2466694"/>
          <a:ext cx="3240360" cy="818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2" name="Equation" r:id="rId4" imgW="1358310" imgH="342751" progId="Equation.DSMT4">
                  <p:embed/>
                </p:oleObj>
              </mc:Choice>
              <mc:Fallback>
                <p:oleObj name="Equation" r:id="rId4" imgW="1358310" imgH="34275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466694"/>
                        <a:ext cx="3240360" cy="818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755623"/>
              </p:ext>
            </p:extLst>
          </p:nvPr>
        </p:nvGraphicFramePr>
        <p:xfrm>
          <a:off x="4139952" y="6237312"/>
          <a:ext cx="3446750" cy="476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3" name="Equation" r:id="rId6" imgW="1625600" imgH="203200" progId="Equation.DSMT4">
                  <p:embed/>
                </p:oleObj>
              </mc:Choice>
              <mc:Fallback>
                <p:oleObj name="Equation" r:id="rId6" imgW="1625600" imgH="203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6237312"/>
                        <a:ext cx="3446750" cy="47667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909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666091" y="2276872"/>
            <a:ext cx="8208912" cy="20162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4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临界值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方法是另一种常用的判断规则，其原理</a:t>
            </a:r>
            <a:r>
              <a:rPr lang="zh-CN" altLang="zh-CN" sz="3400" dirty="0" smtClean="0">
                <a:solidFill>
                  <a:schemeClr val="tx1"/>
                </a:solidFill>
                <a:latin typeface="+mn-ea"/>
              </a:rPr>
              <a:t>如下</a:t>
            </a:r>
            <a:r>
              <a:rPr lang="zh-CN" altLang="en-US" sz="3400" dirty="0" smtClean="0">
                <a:solidFill>
                  <a:schemeClr val="tx1"/>
                </a:solidFill>
                <a:latin typeface="+mn-ea"/>
              </a:rPr>
              <a:t>：</a:t>
            </a:r>
            <a:r>
              <a:rPr lang="zh-CN" altLang="zh-CN" sz="3400" dirty="0" smtClean="0">
                <a:solidFill>
                  <a:srgbClr val="FF0000"/>
                </a:solidFill>
                <a:latin typeface="+mn-ea"/>
              </a:rPr>
              <a:t>决策者</a:t>
            </a:r>
            <a:r>
              <a:rPr lang="zh-CN" altLang="zh-CN" sz="3400" dirty="0">
                <a:solidFill>
                  <a:srgbClr val="FF0000"/>
                </a:solidFill>
                <a:latin typeface="+mn-ea"/>
              </a:rPr>
              <a:t>确定显著性水平后，可以是根据显著性水平，为检验统计量设定一个标准，即临界值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。如果检验统计量</a:t>
            </a:r>
            <a:r>
              <a:rPr lang="zh-CN" altLang="zh-CN" sz="3400" dirty="0">
                <a:solidFill>
                  <a:srgbClr val="FF0000"/>
                </a:solidFill>
                <a:latin typeface="+mn-ea"/>
              </a:rPr>
              <a:t>没有超出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临界值，我们认为检验统计量处于</a:t>
            </a:r>
            <a:r>
              <a:rPr lang="zh-CN" altLang="zh-CN" sz="3400" dirty="0">
                <a:solidFill>
                  <a:srgbClr val="FF0000"/>
                </a:solidFill>
                <a:latin typeface="+mn-ea"/>
              </a:rPr>
              <a:t>合理范围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内，不拒绝原假设；如果检验统计量</a:t>
            </a:r>
            <a:r>
              <a:rPr lang="zh-CN" altLang="zh-CN" sz="3400" dirty="0">
                <a:solidFill>
                  <a:srgbClr val="FF0000"/>
                </a:solidFill>
                <a:latin typeface="+mn-ea"/>
              </a:rPr>
              <a:t>超出临界值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，那么我们就</a:t>
            </a:r>
            <a:r>
              <a:rPr lang="zh-CN" altLang="zh-CN" sz="3400" dirty="0">
                <a:solidFill>
                  <a:srgbClr val="FF0000"/>
                </a:solidFill>
                <a:latin typeface="+mn-ea"/>
              </a:rPr>
              <a:t>有理由怀疑原假设的正确性</a:t>
            </a:r>
            <a:r>
              <a:rPr lang="zh-CN" altLang="zh-CN" sz="3400" dirty="0">
                <a:solidFill>
                  <a:schemeClr val="tx1"/>
                </a:solidFill>
                <a:latin typeface="+mn-ea"/>
              </a:rPr>
              <a:t>。</a:t>
            </a:r>
            <a:endParaRPr kumimoji="1" lang="en-US" altLang="zh-CN" sz="3400" b="1" dirty="0" smtClean="0">
              <a:solidFill>
                <a:schemeClr val="tx1"/>
              </a:solidFill>
              <a:latin typeface="+mn-ea"/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631663" y="4869160"/>
            <a:ext cx="813690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</a:t>
            </a:r>
            <a:r>
              <a:rPr lang="zh-CN" altLang="zh-CN" sz="2600" b="0" dirty="0" smtClean="0">
                <a:latin typeface="+mn-ea"/>
                <a:ea typeface="+mn-ea"/>
              </a:rPr>
              <a:t>在</a:t>
            </a:r>
            <a:r>
              <a:rPr lang="zh-CN" altLang="zh-CN" sz="2600" b="0" dirty="0">
                <a:latin typeface="+mn-ea"/>
                <a:ea typeface="+mn-ea"/>
              </a:rPr>
              <a:t>薯片问题中，原假设为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        </a:t>
            </a:r>
            <a:r>
              <a:rPr lang="zh-CN" altLang="zh-CN" sz="2600" b="0" dirty="0" smtClean="0">
                <a:latin typeface="+mn-ea"/>
                <a:ea typeface="+mn-ea"/>
              </a:rPr>
              <a:t>，</a:t>
            </a:r>
            <a:r>
              <a:rPr lang="zh-CN" altLang="zh-CN" sz="2600" b="0" dirty="0">
                <a:latin typeface="+mn-ea"/>
                <a:ea typeface="+mn-ea"/>
              </a:rPr>
              <a:t>是下侧检验。其中，原假设中的不等号是大于等于号，这说明当原假设为真时，出现较大的检验统计量是正常的现象。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521578" y="1457223"/>
            <a:ext cx="83534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342900" indent="-342900" algn="l" eaLnBrk="1" hangingPunct="1">
              <a:buFont typeface="Wingdings" pitchFamily="2" charset="2"/>
              <a:buChar char="ü"/>
            </a:pPr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  <a:ea typeface="+mn-ea"/>
              </a:rPr>
              <a:t>临界值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法</a:t>
            </a:r>
            <a:endParaRPr lang="zh-CN" altLang="zh-CN" sz="2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638112"/>
              </p:ext>
            </p:extLst>
          </p:nvPr>
        </p:nvGraphicFramePr>
        <p:xfrm>
          <a:off x="4770547" y="5013176"/>
          <a:ext cx="100811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8" name="Equation" r:id="rId3" imgW="672808" imgH="190417" progId="Equation.DSMT4">
                  <p:embed/>
                </p:oleObj>
              </mc:Choice>
              <mc:Fallback>
                <p:oleObj name="Equation" r:id="rId3" imgW="672808" imgH="190417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0547" y="5013176"/>
                        <a:ext cx="1008112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09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467544" y="3356992"/>
            <a:ext cx="8208912" cy="831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假设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质检部门的检测结果发现其平均质量为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95.67g/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罐，那么有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613949" y="5085184"/>
            <a:ext cx="813690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 </a:t>
            </a:r>
            <a:r>
              <a:rPr lang="zh-CN" altLang="zh-CN" sz="2600" b="0" dirty="0" smtClean="0">
                <a:latin typeface="+mn-ea"/>
                <a:ea typeface="+mn-ea"/>
              </a:rPr>
              <a:t>由于</a:t>
            </a:r>
            <a:r>
              <a:rPr lang="en-US" altLang="zh-CN" sz="2600" b="0" dirty="0">
                <a:latin typeface="+mn-ea"/>
                <a:ea typeface="+mn-ea"/>
              </a:rPr>
              <a:t>-2.1650&gt;-2.33</a:t>
            </a:r>
            <a:r>
              <a:rPr lang="zh-CN" altLang="zh-CN" sz="2600" b="0" dirty="0">
                <a:latin typeface="+mn-ea"/>
                <a:ea typeface="+mn-ea"/>
              </a:rPr>
              <a:t>，因此检验统计量没有超出临界值，结论是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不能拒绝原假设</a:t>
            </a:r>
            <a:r>
              <a:rPr lang="zh-CN" altLang="zh-CN" sz="2600" b="0" dirty="0">
                <a:latin typeface="+mn-ea"/>
                <a:ea typeface="+mn-ea"/>
              </a:rPr>
              <a:t>。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altLang="zh-CN" sz="2600" b="0" dirty="0" smtClean="0">
                <a:latin typeface="+mn-ea"/>
                <a:ea typeface="+mn-ea"/>
              </a:rPr>
              <a:t>       </a:t>
            </a:r>
            <a:r>
              <a:rPr lang="zh-CN" altLang="zh-CN" sz="2600" b="0" dirty="0" smtClean="0">
                <a:latin typeface="+mn-ea"/>
                <a:ea typeface="+mn-ea"/>
              </a:rPr>
              <a:t>在</a:t>
            </a:r>
            <a:r>
              <a:rPr lang="zh-CN" altLang="zh-CN" sz="2600" b="0" dirty="0">
                <a:latin typeface="+mn-ea"/>
                <a:ea typeface="+mn-ea"/>
              </a:rPr>
              <a:t>薯片问题中，显著性水平α为</a:t>
            </a:r>
            <a:r>
              <a:rPr lang="en-US" altLang="zh-CN" sz="2600" b="0" dirty="0">
                <a:latin typeface="+mn-ea"/>
                <a:ea typeface="+mn-ea"/>
              </a:rPr>
              <a:t>1%</a:t>
            </a:r>
            <a:r>
              <a:rPr lang="zh-CN" altLang="zh-CN" sz="2600" b="0" dirty="0">
                <a:latin typeface="+mn-ea"/>
                <a:ea typeface="+mn-ea"/>
              </a:rPr>
              <a:t>，根据标准正态分布表，可以得到，</a:t>
            </a:r>
          </a:p>
          <a:p>
            <a:pPr algn="l" eaLnBrk="1" hangingPunct="1">
              <a:buClr>
                <a:srgbClr val="FF0000"/>
              </a:buClr>
            </a:pP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167626"/>
              </p:ext>
            </p:extLst>
          </p:nvPr>
        </p:nvGraphicFramePr>
        <p:xfrm>
          <a:off x="3275856" y="2492896"/>
          <a:ext cx="2088232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9" name="Equation" r:id="rId3" imgW="1028254" imgH="393529" progId="Equation.DSMT4">
                  <p:embed/>
                </p:oleObj>
              </mc:Choice>
              <mc:Fallback>
                <p:oleObj name="Equation" r:id="rId3" imgW="1028254" imgH="39352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492896"/>
                        <a:ext cx="2088232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577008"/>
              </p:ext>
            </p:extLst>
          </p:nvPr>
        </p:nvGraphicFramePr>
        <p:xfrm>
          <a:off x="2681287" y="4185307"/>
          <a:ext cx="3781425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0" name="Equation" r:id="rId5" imgW="1562040" imgH="380880" progId="Equation.DSMT4">
                  <p:embed/>
                </p:oleObj>
              </mc:Choice>
              <mc:Fallback>
                <p:oleObj name="Equation" r:id="rId5" imgW="1562040" imgH="3808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287" y="4185307"/>
                        <a:ext cx="3781425" cy="815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909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3548" y="3717032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</a:t>
            </a:r>
            <a:r>
              <a:rPr lang="zh-CN" altLang="zh-CN" sz="2600" b="0" dirty="0" smtClean="0">
                <a:latin typeface="+mn-ea"/>
                <a:ea typeface="+mn-ea"/>
              </a:rPr>
              <a:t>相应</a:t>
            </a:r>
            <a:r>
              <a:rPr lang="zh-CN" altLang="zh-CN" sz="2600" b="0" dirty="0">
                <a:latin typeface="+mn-ea"/>
                <a:ea typeface="+mn-ea"/>
              </a:rPr>
              <a:t>的，</a:t>
            </a:r>
            <a:r>
              <a:rPr lang="zh-CN" altLang="zh-CN" sz="2600" dirty="0">
                <a:solidFill>
                  <a:srgbClr val="FFFF00"/>
                </a:solidFill>
                <a:latin typeface="+mn-ea"/>
                <a:ea typeface="+mn-ea"/>
              </a:rPr>
              <a:t>上侧检验</a:t>
            </a:r>
            <a:r>
              <a:rPr lang="zh-CN" altLang="zh-CN" sz="2600" b="0" dirty="0">
                <a:latin typeface="+mn-ea"/>
                <a:ea typeface="+mn-ea"/>
              </a:rPr>
              <a:t>（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      </a:t>
            </a:r>
            <a:r>
              <a:rPr lang="zh-CN" altLang="zh-CN" sz="2600" b="0" dirty="0" smtClean="0">
                <a:latin typeface="+mn-ea"/>
                <a:ea typeface="+mn-ea"/>
              </a:rPr>
              <a:t>）</a:t>
            </a:r>
            <a:r>
              <a:rPr lang="zh-CN" altLang="zh-CN" sz="2600" b="0" dirty="0">
                <a:latin typeface="+mn-ea"/>
                <a:ea typeface="+mn-ea"/>
              </a:rPr>
              <a:t>的判断准则为：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altLang="zh-CN" sz="2600" b="0" dirty="0" smtClean="0">
                <a:solidFill>
                  <a:srgbClr val="FF0000"/>
                </a:solidFill>
                <a:latin typeface="+mn-ea"/>
                <a:ea typeface="+mn-ea"/>
              </a:rPr>
              <a:t>      </a:t>
            </a:r>
            <a:r>
              <a:rPr lang="zh-CN" altLang="zh-CN" sz="2600" b="0" dirty="0" smtClean="0">
                <a:solidFill>
                  <a:srgbClr val="FF0000"/>
                </a:solidFill>
                <a:latin typeface="+mn-ea"/>
                <a:ea typeface="+mn-ea"/>
              </a:rPr>
              <a:t>更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一般地</a:t>
            </a:r>
            <a:r>
              <a:rPr lang="zh-CN" altLang="zh-CN" sz="2600" b="0" dirty="0">
                <a:latin typeface="+mn-ea"/>
                <a:ea typeface="+mn-ea"/>
              </a:rPr>
              <a:t>，在</a:t>
            </a:r>
            <a:r>
              <a:rPr lang="zh-CN" altLang="zh-CN" sz="2600" dirty="0">
                <a:solidFill>
                  <a:srgbClr val="FFFF00"/>
                </a:solidFill>
                <a:latin typeface="+mn-ea"/>
                <a:ea typeface="+mn-ea"/>
              </a:rPr>
              <a:t>下侧检验</a:t>
            </a:r>
            <a:r>
              <a:rPr lang="zh-CN" altLang="zh-CN" sz="2600" b="0" dirty="0">
                <a:latin typeface="+mn-ea"/>
                <a:ea typeface="+mn-ea"/>
              </a:rPr>
              <a:t>中（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       </a:t>
            </a:r>
            <a:r>
              <a:rPr lang="zh-CN" altLang="zh-CN" sz="2600" b="0" dirty="0" smtClean="0">
                <a:latin typeface="+mn-ea"/>
                <a:ea typeface="+mn-ea"/>
              </a:rPr>
              <a:t>），</a:t>
            </a:r>
            <a:r>
              <a:rPr lang="zh-CN" altLang="zh-CN" sz="2600" b="0" dirty="0">
                <a:latin typeface="+mn-ea"/>
                <a:ea typeface="+mn-ea"/>
              </a:rPr>
              <a:t>应当采取如下判断准则：</a:t>
            </a:r>
          </a:p>
          <a:p>
            <a:pPr algn="l" eaLnBrk="1" hangingPunct="1">
              <a:buClr>
                <a:srgbClr val="FF0000"/>
              </a:buClr>
            </a:pP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215368"/>
              </p:ext>
            </p:extLst>
          </p:nvPr>
        </p:nvGraphicFramePr>
        <p:xfrm>
          <a:off x="5364088" y="1628800"/>
          <a:ext cx="1080120" cy="357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5" name="Equation" r:id="rId3" imgW="622030" imgH="190417" progId="Equation.DSMT4">
                  <p:embed/>
                </p:oleObj>
              </mc:Choice>
              <mc:Fallback>
                <p:oleObj name="Equation" r:id="rId3" imgW="622030" imgH="19041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1628800"/>
                        <a:ext cx="1080120" cy="3575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533458"/>
              </p:ext>
            </p:extLst>
          </p:nvPr>
        </p:nvGraphicFramePr>
        <p:xfrm>
          <a:off x="2699792" y="2564904"/>
          <a:ext cx="417646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6" name="Equation" r:id="rId5" imgW="1701800" imgH="393700" progId="Equation.DSMT4">
                  <p:embed/>
                </p:oleObj>
              </mc:Choice>
              <mc:Fallback>
                <p:oleObj name="Equation" r:id="rId5" imgW="1701800" imgH="393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564904"/>
                        <a:ext cx="4176464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999333"/>
              </p:ext>
            </p:extLst>
          </p:nvPr>
        </p:nvGraphicFramePr>
        <p:xfrm>
          <a:off x="4211960" y="3792517"/>
          <a:ext cx="961673" cy="341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7" name="Equation" r:id="rId7" imgW="622030" imgH="190417" progId="Equation.DSMT4">
                  <p:embed/>
                </p:oleObj>
              </mc:Choice>
              <mc:Fallback>
                <p:oleObj name="Equation" r:id="rId7" imgW="622030" imgH="190417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3792517"/>
                        <a:ext cx="961673" cy="3414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395164"/>
              </p:ext>
            </p:extLst>
          </p:nvPr>
        </p:nvGraphicFramePr>
        <p:xfrm>
          <a:off x="2771800" y="4509120"/>
          <a:ext cx="4104456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8" name="Equation" r:id="rId9" imgW="1625600" imgH="393700" progId="Equation.DSMT4">
                  <p:embed/>
                </p:oleObj>
              </mc:Choice>
              <mc:Fallback>
                <p:oleObj name="Equation" r:id="rId9" imgW="1625600" imgH="3937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509120"/>
                        <a:ext cx="4104456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909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503548" y="2309520"/>
            <a:ext cx="8208912" cy="831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在</a:t>
            </a:r>
            <a:r>
              <a:rPr lang="zh-CN" altLang="zh-CN" sz="2800" dirty="0">
                <a:solidFill>
                  <a:schemeClr val="tx1"/>
                </a:solidFill>
              </a:rPr>
              <a:t>假设检验中，关于总体平均数的双侧检验一般具有如下形式：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817149" y="4858190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latin typeface="+mn-ea"/>
                <a:ea typeface="+mn-ea"/>
              </a:rPr>
              <a:t>下面以一个案例</a:t>
            </a:r>
            <a:r>
              <a:rPr lang="zh-CN" altLang="zh-CN" sz="2600" b="0" dirty="0" smtClean="0">
                <a:latin typeface="+mn-ea"/>
                <a:ea typeface="+mn-ea"/>
              </a:rPr>
              <a:t>说明</a:t>
            </a:r>
            <a:r>
              <a:rPr lang="zh-CN" altLang="en-US" sz="2600" dirty="0">
                <a:solidFill>
                  <a:srgbClr val="FF0000"/>
                </a:solidFill>
                <a:latin typeface="+mn-ea"/>
                <a:ea typeface="+mn-ea"/>
              </a:rPr>
              <a:t>双侧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检验</a:t>
            </a:r>
            <a:r>
              <a:rPr lang="zh-CN" altLang="zh-CN" sz="2600" b="0" dirty="0" smtClean="0">
                <a:latin typeface="+mn-ea"/>
                <a:ea typeface="+mn-ea"/>
              </a:rPr>
              <a:t>的</a:t>
            </a:r>
            <a:r>
              <a:rPr lang="zh-CN" altLang="en-US" sz="2600" b="0" dirty="0" smtClean="0">
                <a:latin typeface="+mn-ea"/>
                <a:ea typeface="+mn-ea"/>
              </a:rPr>
              <a:t>实施步骤</a:t>
            </a:r>
            <a:r>
              <a:rPr lang="zh-CN" altLang="zh-CN" sz="2600" b="0" dirty="0" smtClean="0">
                <a:latin typeface="+mn-ea"/>
                <a:ea typeface="+mn-ea"/>
              </a:rPr>
              <a:t>。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6.3.2 </a:t>
            </a:r>
            <a:r>
              <a:rPr lang="zh-CN" altLang="en-US" sz="2800" b="0" dirty="0" smtClean="0">
                <a:latin typeface="+mn-ea"/>
                <a:ea typeface="+mn-ea"/>
              </a:rPr>
              <a:t>双侧检验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530846"/>
              </p:ext>
            </p:extLst>
          </p:nvPr>
        </p:nvGraphicFramePr>
        <p:xfrm>
          <a:off x="3419872" y="3140968"/>
          <a:ext cx="1656183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7" name="Equation" r:id="rId3" imgW="609336" imgH="393529" progId="Equation.DSMT4">
                  <p:embed/>
                </p:oleObj>
              </mc:Choice>
              <mc:Fallback>
                <p:oleObj name="Equation" r:id="rId3" imgW="609336" imgH="393529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140968"/>
                        <a:ext cx="1656183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909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6.3.2 </a:t>
            </a:r>
            <a:r>
              <a:rPr lang="zh-CN" altLang="en-US" sz="2800" b="0" dirty="0" smtClean="0">
                <a:latin typeface="+mn-ea"/>
                <a:ea typeface="+mn-ea"/>
              </a:rPr>
              <a:t>双侧检验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539552" y="2119430"/>
            <a:ext cx="7992888" cy="43339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l">
              <a:defRPr/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JSC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公司生产的一款办公桌价廉物美，深受市场欢迎。这家公司每周的产量服从平均数为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200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张，标准差为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16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张的正态分布。去年，由于新《劳动法》的实施，公司与所有员工重新签订劳动合同。在新的人事政策实施一年后，公司总裁希望了解，新人事政策下，这款办公桌的产量是否与过去不同。因此收集一年中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50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个工作周的统计数据，发现平均产量为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203.5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张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/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周。此外，公司总裁希望将显著性设定在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5%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的水平。</a:t>
            </a:r>
          </a:p>
          <a:p>
            <a:pPr marL="274320" indent="-274320" algn="l">
              <a:defRPr/>
            </a:pPr>
            <a:endParaRPr lang="zh-CN" altLang="en-US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流程图: 资料带 5"/>
          <p:cNvSpPr>
            <a:spLocks noChangeArrowheads="1"/>
          </p:cNvSpPr>
          <p:nvPr/>
        </p:nvSpPr>
        <p:spPr bwMode="auto">
          <a:xfrm>
            <a:off x="6908350" y="1432312"/>
            <a:ext cx="1871662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>
                <a:latin typeface="楷体" pitchFamily="49" charset="-122"/>
                <a:ea typeface="楷体" pitchFamily="49" charset="-122"/>
              </a:rPr>
              <a:t>例四</a:t>
            </a:r>
          </a:p>
        </p:txBody>
      </p:sp>
    </p:spTree>
    <p:extLst>
      <p:ext uri="{BB962C8B-B14F-4D97-AF65-F5344CB8AC3E}">
        <p14:creationId xmlns:p14="http://schemas.microsoft.com/office/powerpoint/2010/main" val="308772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726254" y="2080012"/>
            <a:ext cx="8208912" cy="615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解答这一问题可以采用假设检验的</a:t>
            </a:r>
            <a:r>
              <a:rPr lang="en-US" altLang="zh-CN" sz="2600" dirty="0">
                <a:solidFill>
                  <a:schemeClr val="tx1"/>
                </a:solidFill>
              </a:rPr>
              <a:t>5</a:t>
            </a:r>
            <a:r>
              <a:rPr lang="zh-CN" altLang="zh-CN" sz="2600" dirty="0">
                <a:solidFill>
                  <a:schemeClr val="tx1"/>
                </a:solidFill>
              </a:rPr>
              <a:t>个标准步骤进行。</a:t>
            </a:r>
          </a:p>
          <a:p>
            <a:pPr marL="274320" indent="-274320" algn="l">
              <a:defRPr/>
            </a:pPr>
            <a:endParaRPr kumimoji="1" lang="en-US" altLang="zh-CN" sz="2600" b="1" dirty="0" smtClean="0">
              <a:solidFill>
                <a:schemeClr val="tx1"/>
              </a:solidFill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702296" y="2695436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800" dirty="0">
                <a:solidFill>
                  <a:srgbClr val="FF0000"/>
                </a:solidFill>
                <a:latin typeface="+mn-ea"/>
                <a:ea typeface="+mn-ea"/>
              </a:rPr>
              <a:t>第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zh-CN" sz="2800" dirty="0">
                <a:solidFill>
                  <a:srgbClr val="FF0000"/>
                </a:solidFill>
                <a:latin typeface="+mn-ea"/>
                <a:ea typeface="+mn-ea"/>
              </a:rPr>
              <a:t>步：</a:t>
            </a:r>
            <a:r>
              <a:rPr lang="zh-CN" altLang="zh-CN" sz="2600" b="0" dirty="0">
                <a:latin typeface="+mn-ea"/>
                <a:ea typeface="+mn-ea"/>
              </a:rPr>
              <a:t>建立原假设与备择假设。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6.3.2 </a:t>
            </a:r>
            <a:r>
              <a:rPr lang="zh-CN" altLang="en-US" sz="2800" b="0" dirty="0" smtClean="0">
                <a:latin typeface="+mn-ea"/>
                <a:ea typeface="+mn-ea"/>
              </a:rPr>
              <a:t>双侧检验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495795" y="3218656"/>
            <a:ext cx="813690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  </a:t>
            </a:r>
            <a:r>
              <a:rPr lang="zh-CN" altLang="zh-CN" sz="2600" b="0" dirty="0" smtClean="0">
                <a:latin typeface="+mn-ea"/>
                <a:ea typeface="+mn-ea"/>
              </a:rPr>
              <a:t>根据</a:t>
            </a:r>
            <a:r>
              <a:rPr lang="zh-CN" altLang="zh-CN" sz="2600" b="0" dirty="0">
                <a:latin typeface="+mn-ea"/>
                <a:ea typeface="+mn-ea"/>
              </a:rPr>
              <a:t>题目给出的条件，过去公司每周的产量的平均数为</a:t>
            </a:r>
            <a:r>
              <a:rPr lang="en-US" altLang="zh-CN" sz="2600" b="0" dirty="0">
                <a:latin typeface="+mn-ea"/>
                <a:ea typeface="+mn-ea"/>
              </a:rPr>
              <a:t>200</a:t>
            </a:r>
            <a:r>
              <a:rPr lang="zh-CN" altLang="zh-CN" sz="2600" b="0" dirty="0">
                <a:latin typeface="+mn-ea"/>
                <a:ea typeface="+mn-ea"/>
              </a:rPr>
              <a:t>张，现在由于新劳动合同，产量可能发生变化。据此，建立如下的原假设与备择假设</a:t>
            </a:r>
            <a:r>
              <a:rPr lang="zh-CN" altLang="zh-CN" sz="2600" b="0" dirty="0" smtClean="0">
                <a:latin typeface="+mn-ea"/>
                <a:ea typeface="+mn-ea"/>
              </a:rPr>
              <a:t>：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819266"/>
              </p:ext>
            </p:extLst>
          </p:nvPr>
        </p:nvGraphicFramePr>
        <p:xfrm>
          <a:off x="3419872" y="4539736"/>
          <a:ext cx="1872208" cy="90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9" name="Equation" r:id="rId3" imgW="685800" imgH="393700" progId="Equation.DSMT4">
                  <p:embed/>
                </p:oleObj>
              </mc:Choice>
              <mc:Fallback>
                <p:oleObj name="Equation" r:id="rId3" imgW="6858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4539736"/>
                        <a:ext cx="1872208" cy="905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503548" y="5413491"/>
            <a:ext cx="8136904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第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ea typeface="+mn-ea"/>
              </a:rPr>
              <a:t>2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步：</a:t>
            </a:r>
            <a:r>
              <a:rPr lang="zh-CN" altLang="en-US" sz="2600" b="0" dirty="0">
                <a:latin typeface="+mn-ea"/>
                <a:ea typeface="+mn-ea"/>
              </a:rPr>
              <a:t>制定</a:t>
            </a:r>
            <a:r>
              <a:rPr lang="zh-CN" altLang="en-US" sz="2600" b="0" dirty="0" smtClean="0">
                <a:latin typeface="+mn-ea"/>
                <a:ea typeface="+mn-ea"/>
              </a:rPr>
              <a:t>显著性水平</a:t>
            </a:r>
            <a:endParaRPr lang="en-US" altLang="zh-CN" sz="2600" b="0" dirty="0" smtClean="0">
              <a:latin typeface="+mn-ea"/>
              <a:ea typeface="+mn-ea"/>
            </a:endParaRPr>
          </a:p>
          <a:p>
            <a:r>
              <a:rPr lang="en-US" altLang="zh-CN" sz="2600" b="0" dirty="0" smtClean="0">
                <a:latin typeface="+mn-ea"/>
                <a:ea typeface="+mn-ea"/>
              </a:rPr>
              <a:t>        </a:t>
            </a:r>
            <a:r>
              <a:rPr lang="zh-CN" altLang="zh-CN" sz="2600" b="0" dirty="0" smtClean="0">
                <a:latin typeface="+mn-ea"/>
                <a:ea typeface="+mn-ea"/>
              </a:rPr>
              <a:t>根据</a:t>
            </a:r>
            <a:r>
              <a:rPr lang="zh-CN" altLang="zh-CN" sz="2600" b="0" dirty="0">
                <a:latin typeface="+mn-ea"/>
                <a:ea typeface="+mn-ea"/>
              </a:rPr>
              <a:t>公司总裁的要求，将显著性α设定在</a:t>
            </a:r>
            <a:r>
              <a:rPr lang="en-US" altLang="zh-CN" sz="2600" b="0" dirty="0">
                <a:latin typeface="+mn-ea"/>
                <a:ea typeface="+mn-ea"/>
              </a:rPr>
              <a:t>5%</a:t>
            </a:r>
            <a:r>
              <a:rPr lang="zh-CN" altLang="zh-CN" sz="2600" b="0" dirty="0">
                <a:latin typeface="+mn-ea"/>
                <a:ea typeface="+mn-ea"/>
              </a:rPr>
              <a:t>的水平。</a:t>
            </a:r>
          </a:p>
          <a:p>
            <a:endParaRPr lang="zh-CN" altLang="zh-CN" sz="2600" b="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72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503548" y="1935996"/>
            <a:ext cx="8208912" cy="831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3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步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、收集样本数据并计算检验统计量。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405550" y="6286253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latin typeface="+mn-ea"/>
                <a:ea typeface="+mn-ea"/>
              </a:rPr>
              <a:t>下面以一个案例说明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下侧检验</a:t>
            </a:r>
            <a:r>
              <a:rPr lang="zh-CN" altLang="zh-CN" sz="2600" b="0" dirty="0">
                <a:latin typeface="+mn-ea"/>
                <a:ea typeface="+mn-ea"/>
              </a:rPr>
              <a:t>的使用方法。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606410" y="1412776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6.3.2 </a:t>
            </a:r>
            <a:r>
              <a:rPr lang="zh-CN" altLang="en-US" sz="2800" b="0" dirty="0" smtClean="0">
                <a:latin typeface="+mn-ea"/>
                <a:ea typeface="+mn-ea"/>
              </a:rPr>
              <a:t>双侧检验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77471" y="2492896"/>
            <a:ext cx="7993063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en-US" altLang="zh-CN" sz="2600" b="0" dirty="0" smtClean="0">
                <a:latin typeface="+mn-ea"/>
                <a:ea typeface="+mn-ea"/>
              </a:rPr>
              <a:t>         </a:t>
            </a:r>
            <a:r>
              <a:rPr lang="zh-CN" altLang="zh-CN" sz="2600" b="0" dirty="0" smtClean="0">
                <a:latin typeface="+mn-ea"/>
                <a:ea typeface="+mn-ea"/>
              </a:rPr>
              <a:t>在</a:t>
            </a:r>
            <a:r>
              <a:rPr lang="zh-CN" altLang="zh-CN" sz="2600" b="0" dirty="0">
                <a:latin typeface="+mn-ea"/>
                <a:ea typeface="+mn-ea"/>
              </a:rPr>
              <a:t>过去一年中，</a:t>
            </a:r>
            <a:r>
              <a:rPr lang="en-US" altLang="zh-CN" sz="2600" b="0" dirty="0">
                <a:latin typeface="+mn-ea"/>
                <a:ea typeface="+mn-ea"/>
              </a:rPr>
              <a:t>50</a:t>
            </a:r>
            <a:r>
              <a:rPr lang="zh-CN" altLang="zh-CN" sz="2600" b="0" dirty="0">
                <a:latin typeface="+mn-ea"/>
                <a:ea typeface="+mn-ea"/>
              </a:rPr>
              <a:t>个工作周生产数据表明，平均产量为</a:t>
            </a:r>
            <a:r>
              <a:rPr lang="en-US" altLang="zh-CN" sz="2600" b="0" dirty="0">
                <a:latin typeface="+mn-ea"/>
                <a:ea typeface="+mn-ea"/>
              </a:rPr>
              <a:t>203.5</a:t>
            </a:r>
            <a:r>
              <a:rPr lang="zh-CN" altLang="zh-CN" sz="2600" b="0" dirty="0">
                <a:latin typeface="+mn-ea"/>
                <a:ea typeface="+mn-ea"/>
              </a:rPr>
              <a:t>张</a:t>
            </a:r>
            <a:r>
              <a:rPr lang="en-US" altLang="zh-CN" sz="2600" b="0" dirty="0">
                <a:latin typeface="+mn-ea"/>
                <a:ea typeface="+mn-ea"/>
              </a:rPr>
              <a:t>/</a:t>
            </a:r>
            <a:r>
              <a:rPr lang="zh-CN" altLang="zh-CN" sz="2600" b="0" dirty="0">
                <a:latin typeface="+mn-ea"/>
                <a:ea typeface="+mn-ea"/>
              </a:rPr>
              <a:t>周。因此样本容量</a:t>
            </a:r>
            <a:r>
              <a:rPr lang="en-US" altLang="zh-CN" sz="2600" b="0" dirty="0">
                <a:latin typeface="+mn-ea"/>
                <a:ea typeface="+mn-ea"/>
              </a:rPr>
              <a:t>n=50</a:t>
            </a:r>
            <a:r>
              <a:rPr lang="zh-CN" altLang="zh-CN" sz="2600" b="0" dirty="0">
                <a:latin typeface="+mn-ea"/>
                <a:ea typeface="+mn-ea"/>
              </a:rPr>
              <a:t>，样本平均数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zh-CN" altLang="zh-CN" sz="2600" b="0" dirty="0">
                <a:latin typeface="+mn-ea"/>
                <a:ea typeface="+mn-ea"/>
              </a:rPr>
              <a:t>。</a:t>
            </a:r>
          </a:p>
          <a:p>
            <a:pPr algn="l" eaLnBrk="1" hangingPunct="1"/>
            <a:r>
              <a:rPr lang="zh-CN" altLang="zh-CN" sz="2600" b="0" dirty="0">
                <a:latin typeface="+mn-ea"/>
                <a:ea typeface="+mn-ea"/>
              </a:rPr>
              <a:t>本案例的研究对象为总体平均数，因此需借助样本平均数提供的信息。由于样本容量</a:t>
            </a:r>
            <a:r>
              <a:rPr lang="en-US" altLang="zh-CN" sz="2600" b="0" dirty="0">
                <a:latin typeface="+mn-ea"/>
                <a:ea typeface="+mn-ea"/>
              </a:rPr>
              <a:t>n=50</a:t>
            </a:r>
            <a:r>
              <a:rPr lang="zh-CN" altLang="zh-CN" sz="2600" b="0" dirty="0">
                <a:latin typeface="+mn-ea"/>
                <a:ea typeface="+mn-ea"/>
              </a:rPr>
              <a:t>，属于样本容量较大的情况。根据中心极限定理，此时样本平均数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zh-CN" altLang="zh-CN" sz="2600" b="0" dirty="0">
                <a:latin typeface="+mn-ea"/>
                <a:ea typeface="+mn-ea"/>
              </a:rPr>
              <a:t>近似服从正态分布：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683995"/>
              </p:ext>
            </p:extLst>
          </p:nvPr>
        </p:nvGraphicFramePr>
        <p:xfrm>
          <a:off x="899592" y="4985886"/>
          <a:ext cx="252028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0" name="Equation" r:id="rId3" imgW="977476" imgH="393529" progId="Equation.DSMT4">
                  <p:embed/>
                </p:oleObj>
              </mc:Choice>
              <mc:Fallback>
                <p:oleObj name="Equation" r:id="rId3" imgW="977476" imgH="393529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985886"/>
                        <a:ext cx="2520280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右箭头 10"/>
          <p:cNvSpPr/>
          <p:nvPr/>
        </p:nvSpPr>
        <p:spPr>
          <a:xfrm>
            <a:off x="3512250" y="5226723"/>
            <a:ext cx="936104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354191"/>
              </p:ext>
            </p:extLst>
          </p:nvPr>
        </p:nvGraphicFramePr>
        <p:xfrm>
          <a:off x="4641969" y="4859987"/>
          <a:ext cx="3924436" cy="1233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1" name="Equation" r:id="rId5" imgW="1688760" imgH="533160" progId="Equation.DSMT4">
                  <p:embed/>
                </p:oleObj>
              </mc:Choice>
              <mc:Fallback>
                <p:oleObj name="Equation" r:id="rId5" imgW="1688760" imgH="5331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1969" y="4859987"/>
                        <a:ext cx="3924436" cy="12333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椭圆形标注 15"/>
          <p:cNvSpPr/>
          <p:nvPr/>
        </p:nvSpPr>
        <p:spPr>
          <a:xfrm>
            <a:off x="4665149" y="5962217"/>
            <a:ext cx="1692188" cy="648072"/>
          </a:xfrm>
          <a:prstGeom prst="wedgeEllipseCallout">
            <a:avLst>
              <a:gd name="adj1" fmla="val -35438"/>
              <a:gd name="adj2" fmla="val -14194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检验统计量</a:t>
            </a:r>
            <a:endParaRPr lang="zh-CN" altLang="en-US" sz="20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72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0" grpId="0"/>
      <p:bldP spid="11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780108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在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假设检验中，我们首先提出关于总体参数的一个试探性假说。这一试探性假说称为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</a:rPr>
              <a:t>原假设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the null hypothesis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），用符号</a:t>
            </a:r>
            <a:r>
              <a:rPr lang="en-US" altLang="zh-CN" sz="2800" dirty="0">
                <a:solidFill>
                  <a:schemeClr val="tx1"/>
                </a:solidFill>
                <a:latin typeface="+mn-ea"/>
                <a:ea typeface="+mn-ea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表示</a:t>
            </a:r>
            <a:r>
              <a:rPr lang="zh-CN" altLang="zh-CN" sz="2800" dirty="0">
                <a:solidFill>
                  <a:schemeClr val="tx1"/>
                </a:solidFill>
                <a:latin typeface="+mn-ea"/>
                <a:ea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2204864"/>
            <a:ext cx="7992888" cy="1473200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我们</a:t>
            </a:r>
            <a:r>
              <a:rPr lang="zh-CN" altLang="zh-CN" sz="2800" dirty="0">
                <a:solidFill>
                  <a:schemeClr val="tx1"/>
                </a:solidFill>
              </a:rPr>
              <a:t>还需要定义</a:t>
            </a:r>
            <a:r>
              <a:rPr lang="zh-CN" altLang="zh-CN" sz="2800" b="1" dirty="0">
                <a:solidFill>
                  <a:srgbClr val="FF0000"/>
                </a:solidFill>
              </a:rPr>
              <a:t>与原假设相对立的一个命题，称为备择假设</a:t>
            </a:r>
            <a:r>
              <a:rPr lang="zh-CN" altLang="zh-CN" sz="2800" dirty="0">
                <a:solidFill>
                  <a:schemeClr val="tx1"/>
                </a:solidFill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</a:rPr>
              <a:t>the alternative hypothesis</a:t>
            </a:r>
            <a:r>
              <a:rPr lang="zh-CN" altLang="zh-CN" sz="2800" dirty="0">
                <a:solidFill>
                  <a:schemeClr val="tx1"/>
                </a:solidFill>
              </a:rPr>
              <a:t>）。备择假设通常用符号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</a:t>
            </a:r>
            <a:r>
              <a:rPr lang="zh-CN" altLang="zh-CN" sz="2800" dirty="0" smtClean="0">
                <a:solidFill>
                  <a:schemeClr val="tx1"/>
                </a:solidFill>
              </a:rPr>
              <a:t>或者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表示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111858"/>
              </p:ext>
            </p:extLst>
          </p:nvPr>
        </p:nvGraphicFramePr>
        <p:xfrm>
          <a:off x="5940152" y="1628800"/>
          <a:ext cx="47064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Equation" r:id="rId3" imgW="190417" imgH="190417" progId="Equation.DSMT4">
                  <p:embed/>
                </p:oleObj>
              </mc:Choice>
              <mc:Fallback>
                <p:oleObj name="Equation" r:id="rId3" imgW="190417" imgH="19041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1628800"/>
                        <a:ext cx="47064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503007"/>
              </p:ext>
            </p:extLst>
          </p:nvPr>
        </p:nvGraphicFramePr>
        <p:xfrm>
          <a:off x="5220072" y="3068960"/>
          <a:ext cx="60486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" name="Equation" r:id="rId5" imgW="190417" imgH="190417" progId="Equation.DSMT4">
                  <p:embed/>
                </p:oleObj>
              </mc:Choice>
              <mc:Fallback>
                <p:oleObj name="Equation" r:id="rId5" imgW="190417" imgH="19041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068960"/>
                        <a:ext cx="60486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731453"/>
              </p:ext>
            </p:extLst>
          </p:nvPr>
        </p:nvGraphicFramePr>
        <p:xfrm>
          <a:off x="4067944" y="3140968"/>
          <a:ext cx="504056" cy="45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" name="Equation" r:id="rId7" imgW="177646" imgH="190335" progId="Equation.DSMT4">
                  <p:embed/>
                </p:oleObj>
              </mc:Choice>
              <mc:Fallback>
                <p:oleObj name="Equation" r:id="rId7" imgW="177646" imgH="190335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140968"/>
                        <a:ext cx="504056" cy="453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152400" y="152400"/>
          <a:ext cx="17145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" name="Equation" r:id="rId9" imgW="177646" imgH="190335" progId="Equation.DSMT4">
                  <p:embed/>
                </p:oleObj>
              </mc:Choice>
              <mc:Fallback>
                <p:oleObj name="Equation" r:id="rId9" imgW="177646" imgH="190335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52400"/>
                        <a:ext cx="17145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3"/>
          <p:cNvSpPr txBox="1">
            <a:spLocks noRot="1" noChangeArrowheads="1"/>
          </p:cNvSpPr>
          <p:nvPr/>
        </p:nvSpPr>
        <p:spPr>
          <a:xfrm>
            <a:off x="1763688" y="4346894"/>
            <a:ext cx="6948151" cy="2305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zh-CN" altLang="zh-CN" sz="2600" dirty="0" smtClean="0">
                <a:solidFill>
                  <a:schemeClr val="tx1"/>
                </a:solidFill>
              </a:rPr>
              <a:t>第</a:t>
            </a:r>
            <a:r>
              <a:rPr lang="en-US" altLang="zh-CN" sz="2600" dirty="0" smtClean="0">
                <a:solidFill>
                  <a:schemeClr val="tx1"/>
                </a:solidFill>
              </a:rPr>
              <a:t>1</a:t>
            </a:r>
            <a:r>
              <a:rPr lang="zh-CN" altLang="zh-CN" sz="2600" dirty="0" smtClean="0">
                <a:solidFill>
                  <a:schemeClr val="tx1"/>
                </a:solidFill>
              </a:rPr>
              <a:t>步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r>
              <a:rPr lang="zh-CN" altLang="zh-CN" sz="2600" dirty="0" smtClean="0">
                <a:solidFill>
                  <a:schemeClr val="tx1"/>
                </a:solidFill>
              </a:rPr>
              <a:t>建立原假设与备择假设。</a:t>
            </a:r>
          </a:p>
          <a:p>
            <a:pPr algn="l">
              <a:lnSpc>
                <a:spcPct val="8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zh-CN" altLang="zh-CN" sz="2600" dirty="0" smtClean="0">
                <a:solidFill>
                  <a:schemeClr val="tx1"/>
                </a:solidFill>
              </a:rPr>
              <a:t>第</a:t>
            </a:r>
            <a:r>
              <a:rPr lang="en-US" altLang="zh-CN" sz="2600" dirty="0" smtClean="0">
                <a:solidFill>
                  <a:schemeClr val="tx1"/>
                </a:solidFill>
              </a:rPr>
              <a:t>2</a:t>
            </a:r>
            <a:r>
              <a:rPr lang="zh-CN" altLang="zh-CN" sz="2600" dirty="0" smtClean="0">
                <a:solidFill>
                  <a:schemeClr val="tx1"/>
                </a:solidFill>
              </a:rPr>
              <a:t>步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r>
              <a:rPr lang="zh-CN" altLang="zh-CN" sz="2600" dirty="0" smtClean="0">
                <a:solidFill>
                  <a:schemeClr val="tx1"/>
                </a:solidFill>
              </a:rPr>
              <a:t>制定显著性水平。</a:t>
            </a:r>
          </a:p>
          <a:p>
            <a:pPr algn="l">
              <a:lnSpc>
                <a:spcPct val="8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zh-CN" altLang="zh-CN" sz="2600" dirty="0" smtClean="0">
                <a:solidFill>
                  <a:schemeClr val="tx1"/>
                </a:solidFill>
              </a:rPr>
              <a:t>第</a:t>
            </a:r>
            <a:r>
              <a:rPr lang="en-US" altLang="zh-CN" sz="2600" dirty="0" smtClean="0">
                <a:solidFill>
                  <a:schemeClr val="tx1"/>
                </a:solidFill>
              </a:rPr>
              <a:t>3</a:t>
            </a:r>
            <a:r>
              <a:rPr lang="zh-CN" altLang="zh-CN" sz="2600" dirty="0" smtClean="0">
                <a:solidFill>
                  <a:schemeClr val="tx1"/>
                </a:solidFill>
              </a:rPr>
              <a:t>步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r>
              <a:rPr lang="zh-CN" altLang="zh-CN" sz="2600" dirty="0" smtClean="0">
                <a:solidFill>
                  <a:schemeClr val="tx1"/>
                </a:solidFill>
              </a:rPr>
              <a:t>收集样本数据并计算检验统计量。</a:t>
            </a:r>
          </a:p>
          <a:p>
            <a:pPr algn="l">
              <a:lnSpc>
                <a:spcPct val="8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zh-CN" altLang="zh-CN" sz="2600" dirty="0" smtClean="0">
                <a:solidFill>
                  <a:schemeClr val="tx1"/>
                </a:solidFill>
              </a:rPr>
              <a:t>第</a:t>
            </a:r>
            <a:r>
              <a:rPr lang="en-US" altLang="zh-CN" sz="2600" dirty="0" smtClean="0">
                <a:solidFill>
                  <a:schemeClr val="tx1"/>
                </a:solidFill>
              </a:rPr>
              <a:t>4</a:t>
            </a:r>
            <a:r>
              <a:rPr lang="zh-CN" altLang="zh-CN" sz="2600" dirty="0" smtClean="0">
                <a:solidFill>
                  <a:schemeClr val="tx1"/>
                </a:solidFill>
              </a:rPr>
              <a:t>步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r>
              <a:rPr lang="zh-CN" altLang="zh-CN" sz="2600" dirty="0" smtClean="0">
                <a:solidFill>
                  <a:schemeClr val="tx1"/>
                </a:solidFill>
              </a:rPr>
              <a:t>建立判断规则。</a:t>
            </a:r>
          </a:p>
          <a:p>
            <a:pPr algn="l">
              <a:lnSpc>
                <a:spcPct val="80000"/>
              </a:lnSpc>
              <a:buClr>
                <a:srgbClr val="7030A0"/>
              </a:buClr>
              <a:buFont typeface="Wingdings" pitchFamily="2" charset="2"/>
              <a:buChar char="Ø"/>
            </a:pPr>
            <a:r>
              <a:rPr lang="zh-CN" altLang="zh-CN" sz="2600" dirty="0" smtClean="0">
                <a:solidFill>
                  <a:schemeClr val="tx1"/>
                </a:solidFill>
              </a:rPr>
              <a:t>第</a:t>
            </a:r>
            <a:r>
              <a:rPr lang="en-US" altLang="zh-CN" sz="2600" dirty="0" smtClean="0">
                <a:solidFill>
                  <a:schemeClr val="tx1"/>
                </a:solidFill>
              </a:rPr>
              <a:t>5</a:t>
            </a:r>
            <a:r>
              <a:rPr lang="zh-CN" altLang="zh-CN" sz="2600" dirty="0" smtClean="0">
                <a:solidFill>
                  <a:schemeClr val="tx1"/>
                </a:solidFill>
              </a:rPr>
              <a:t>步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r>
              <a:rPr lang="zh-CN" altLang="zh-CN" sz="2600" dirty="0" smtClean="0">
                <a:solidFill>
                  <a:schemeClr val="tx1"/>
                </a:solidFill>
              </a:rPr>
              <a:t>做出结论</a:t>
            </a:r>
            <a:endParaRPr lang="zh-CN" altLang="en-US" sz="26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2555776" y="3789040"/>
            <a:ext cx="488816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7030A0"/>
              </a:buClr>
            </a:pPr>
            <a:r>
              <a:rPr lang="zh-CN" altLang="zh-CN" sz="2800" b="1" dirty="0" smtClean="0">
                <a:solidFill>
                  <a:srgbClr val="FF0000"/>
                </a:solidFill>
              </a:rPr>
              <a:t>假设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检验基本步骤</a:t>
            </a:r>
            <a:endParaRPr lang="zh-CN" altLang="zh-CN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43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503548" y="2139818"/>
            <a:ext cx="8208912" cy="543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4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步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建立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判断规则。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696683" y="5017209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 smtClean="0">
                <a:latin typeface="+mn-ea"/>
                <a:ea typeface="+mn-ea"/>
              </a:rPr>
              <a:t>下面</a:t>
            </a:r>
            <a:r>
              <a:rPr lang="zh-CN" altLang="en-US" sz="2600" b="0" dirty="0" smtClean="0">
                <a:latin typeface="+mn-ea"/>
                <a:ea typeface="+mn-ea"/>
              </a:rPr>
              <a:t>只介绍</a:t>
            </a:r>
            <a:r>
              <a:rPr lang="zh-CN" altLang="en-US" sz="2600" b="0" dirty="0" smtClean="0">
                <a:solidFill>
                  <a:srgbClr val="FF0000"/>
                </a:solidFill>
                <a:latin typeface="+mn-ea"/>
                <a:ea typeface="+mn-ea"/>
              </a:rPr>
              <a:t>临界值法</a:t>
            </a:r>
            <a:r>
              <a:rPr lang="zh-CN" altLang="zh-CN" sz="2600" b="0" dirty="0" smtClean="0">
                <a:latin typeface="+mn-ea"/>
                <a:ea typeface="+mn-ea"/>
              </a:rPr>
              <a:t>。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6.3.2 </a:t>
            </a:r>
            <a:r>
              <a:rPr lang="zh-CN" altLang="en-US" sz="2800" b="0" dirty="0" smtClean="0">
                <a:latin typeface="+mn-ea"/>
                <a:ea typeface="+mn-ea"/>
              </a:rPr>
              <a:t>双侧检验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323850" y="2683234"/>
            <a:ext cx="8540750" cy="1872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双侧检验与单侧检验的主要区别在于判断规则。在双侧检验中，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原假设的论断为等式形式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，无论真实情况是大于号成立，抑或是小于号成立，都可以证伪原假设。因此，建立判断规则时，必须考虑这一点。</a:t>
            </a:r>
          </a:p>
          <a:p>
            <a:pPr algn="l"/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772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503548" y="2852936"/>
            <a:ext cx="8208912" cy="1839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计算双侧检验的临界值时，同样需要考虑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与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这样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两种情况。因此，临界值的计算不是计算显著性水平α对应的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而是计算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题目中显著性水平α为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5%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，根据标准正态分布表，可以得到，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614862" y="5583748"/>
            <a:ext cx="813690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</a:t>
            </a:r>
            <a:r>
              <a:rPr lang="zh-CN" altLang="zh-CN" sz="2600" b="0" dirty="0" smtClean="0">
                <a:latin typeface="+mn-ea"/>
                <a:ea typeface="+mn-ea"/>
              </a:rPr>
              <a:t>在</a:t>
            </a:r>
            <a:r>
              <a:rPr lang="zh-CN" altLang="zh-CN" sz="2600" b="0" dirty="0">
                <a:latin typeface="+mn-ea"/>
                <a:ea typeface="+mn-ea"/>
              </a:rPr>
              <a:t>本例</a:t>
            </a:r>
            <a:r>
              <a:rPr lang="zh-CN" altLang="zh-CN" sz="2600" b="0" dirty="0" smtClean="0">
                <a:latin typeface="+mn-ea"/>
                <a:ea typeface="+mn-ea"/>
              </a:rPr>
              <a:t>中</a:t>
            </a:r>
            <a:r>
              <a:rPr lang="en-US" altLang="zh-CN" sz="2600" b="0" dirty="0" smtClean="0">
                <a:latin typeface="+mn-ea"/>
                <a:ea typeface="+mn-ea"/>
              </a:rPr>
              <a:t> </a:t>
            </a:r>
            <a:r>
              <a:rPr lang="zh-CN" altLang="zh-CN" sz="2600" b="0" dirty="0" smtClean="0">
                <a:latin typeface="+mn-ea"/>
                <a:ea typeface="+mn-ea"/>
              </a:rPr>
              <a:t>，</a:t>
            </a:r>
            <a:r>
              <a:rPr lang="en-US" altLang="zh-CN" sz="2600" b="0" dirty="0" smtClean="0">
                <a:latin typeface="+mn-ea"/>
                <a:ea typeface="+mn-ea"/>
              </a:rPr>
              <a:t>            </a:t>
            </a:r>
            <a:r>
              <a:rPr lang="zh-CN" altLang="zh-CN" sz="2600" b="0" dirty="0">
                <a:latin typeface="+mn-ea"/>
                <a:ea typeface="+mn-ea"/>
              </a:rPr>
              <a:t>，因此不能拒绝原假设。这与</a:t>
            </a:r>
            <a:r>
              <a:rPr lang="en-US" altLang="zh-CN" sz="2600" b="0" dirty="0">
                <a:latin typeface="+mn-ea"/>
                <a:ea typeface="+mn-ea"/>
              </a:rPr>
              <a:t>p</a:t>
            </a:r>
            <a:r>
              <a:rPr lang="zh-CN" altLang="zh-CN" sz="2600" b="0" dirty="0">
                <a:latin typeface="+mn-ea"/>
                <a:ea typeface="+mn-ea"/>
              </a:rPr>
              <a:t>值方法得到的结果是一致的。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6.3.2 </a:t>
            </a:r>
            <a:r>
              <a:rPr lang="zh-CN" altLang="en-US" sz="2800" b="0" dirty="0" smtClean="0">
                <a:latin typeface="+mn-ea"/>
                <a:ea typeface="+mn-ea"/>
              </a:rPr>
              <a:t>双侧检验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216365"/>
              </p:ext>
            </p:extLst>
          </p:nvPr>
        </p:nvGraphicFramePr>
        <p:xfrm>
          <a:off x="7524328" y="2924944"/>
          <a:ext cx="864096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7" name="Equation" r:id="rId3" imgW="380670" imgH="126890" progId="Equation.DSMT4">
                  <p:embed/>
                </p:oleObj>
              </mc:Choice>
              <mc:Fallback>
                <p:oleObj name="Equation" r:id="rId3" imgW="380670" imgH="12689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2924944"/>
                        <a:ext cx="864096" cy="288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885733"/>
              </p:ext>
            </p:extLst>
          </p:nvPr>
        </p:nvGraphicFramePr>
        <p:xfrm>
          <a:off x="827584" y="3356992"/>
          <a:ext cx="936104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8" name="Equation" r:id="rId5" imgW="304404" imgH="126835" progId="Equation.DSMT4">
                  <p:embed/>
                </p:oleObj>
              </mc:Choice>
              <mc:Fallback>
                <p:oleObj name="Equation" r:id="rId5" imgW="304404" imgH="126835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356992"/>
                        <a:ext cx="936104" cy="288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39552" y="2204864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+mn-ea"/>
                <a:ea typeface="+mn-ea"/>
              </a:rPr>
              <a:t>临界值法</a:t>
            </a:r>
            <a:endParaRPr lang="zh-CN" altLang="zh-CN" sz="28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733328"/>
              </p:ext>
            </p:extLst>
          </p:nvPr>
        </p:nvGraphicFramePr>
        <p:xfrm>
          <a:off x="3419872" y="3645024"/>
          <a:ext cx="477022" cy="504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59" name="Equation" r:id="rId7" imgW="152334" imgH="190417" progId="Equation.DSMT4">
                  <p:embed/>
                </p:oleObj>
              </mc:Choice>
              <mc:Fallback>
                <p:oleObj name="Equation" r:id="rId7" imgW="152334" imgH="190417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645024"/>
                        <a:ext cx="477022" cy="5040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9976878"/>
              </p:ext>
            </p:extLst>
          </p:nvPr>
        </p:nvGraphicFramePr>
        <p:xfrm>
          <a:off x="5508104" y="3573016"/>
          <a:ext cx="553186" cy="502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0" name="Equation" r:id="rId9" imgW="215713" imgH="190335" progId="Equation.DSMT4">
                  <p:embed/>
                </p:oleObj>
              </mc:Choice>
              <mc:Fallback>
                <p:oleObj name="Equation" r:id="rId9" imgW="215713" imgH="190335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3573016"/>
                        <a:ext cx="553186" cy="5028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776057"/>
              </p:ext>
            </p:extLst>
          </p:nvPr>
        </p:nvGraphicFramePr>
        <p:xfrm>
          <a:off x="3347863" y="4509120"/>
          <a:ext cx="3887961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1" name="Equation" r:id="rId11" imgW="1663560" imgH="393480" progId="Equation.DSMT4">
                  <p:embed/>
                </p:oleObj>
              </mc:Choice>
              <mc:Fallback>
                <p:oleObj name="Equation" r:id="rId11" imgW="1663560" imgH="39348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3" y="4509120"/>
                        <a:ext cx="3887961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5697689"/>
              </p:ext>
            </p:extLst>
          </p:nvPr>
        </p:nvGraphicFramePr>
        <p:xfrm>
          <a:off x="2483768" y="5693687"/>
          <a:ext cx="1224136" cy="336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62" name="Equation" r:id="rId13" imgW="571252" imgH="152334" progId="Equation.DSMT4">
                  <p:embed/>
                </p:oleObj>
              </mc:Choice>
              <mc:Fallback>
                <p:oleObj name="Equation" r:id="rId13" imgW="571252" imgH="152334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5693687"/>
                        <a:ext cx="1224136" cy="336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7721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>
                <a:solidFill>
                  <a:schemeClr val="tx1"/>
                </a:solidFill>
                <a:latin typeface="Garamond" pitchFamily="18" charset="0"/>
              </a:rPr>
              <a:t>σ已知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362563" y="1475323"/>
            <a:ext cx="8208912" cy="5434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l">
              <a:defRPr/>
            </a:pPr>
            <a:r>
              <a:rPr kumimoji="1" lang="zh-CN" altLang="en-US" sz="3200" b="1" dirty="0" smtClean="0">
                <a:solidFill>
                  <a:schemeClr val="tx1"/>
                </a:solidFill>
                <a:latin typeface="+mn-ea"/>
              </a:rPr>
              <a:t>                     小结  </a:t>
            </a:r>
            <a:r>
              <a:rPr kumimoji="1" lang="zh-CN" altLang="en-US" sz="2800" dirty="0" smtClean="0">
                <a:solidFill>
                  <a:schemeClr val="tx1"/>
                </a:solidFill>
                <a:latin typeface="+mn-ea"/>
              </a:rPr>
              <a:t>当推广至一般情形时</a:t>
            </a:r>
            <a:endParaRPr kumimoji="1"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3548" y="1980888"/>
            <a:ext cx="29883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600" b="0" dirty="0" smtClean="0">
                <a:solidFill>
                  <a:srgbClr val="FF0000"/>
                </a:solidFill>
                <a:latin typeface="+mn-ea"/>
                <a:ea typeface="+mn-ea"/>
              </a:rPr>
              <a:t>双侧检验</a:t>
            </a:r>
            <a:r>
              <a:rPr lang="en-US" altLang="zh-CN" sz="2600" b="0" dirty="0" smtClean="0">
                <a:solidFill>
                  <a:srgbClr val="FF0000"/>
                </a:solidFill>
                <a:latin typeface="+mn-ea"/>
                <a:ea typeface="+mn-ea"/>
              </a:rPr>
              <a:t>P</a:t>
            </a:r>
            <a:r>
              <a:rPr lang="zh-CN" altLang="en-US" sz="2600" b="0" dirty="0" smtClean="0">
                <a:solidFill>
                  <a:srgbClr val="FF0000"/>
                </a:solidFill>
                <a:latin typeface="+mn-ea"/>
                <a:ea typeface="+mn-ea"/>
              </a:rPr>
              <a:t>值检验</a:t>
            </a:r>
            <a:endParaRPr lang="zh-CN" altLang="zh-CN" sz="2600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401470" y="5921797"/>
            <a:ext cx="8217036" cy="1872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rgbClr val="FFFF00"/>
                </a:solidFill>
                <a:latin typeface="+mn-ea"/>
              </a:rPr>
              <a:t>第</a:t>
            </a:r>
            <a:r>
              <a:rPr lang="en-US" altLang="zh-CN" sz="2600" dirty="0">
                <a:solidFill>
                  <a:srgbClr val="FFFF00"/>
                </a:solidFill>
                <a:latin typeface="+mn-ea"/>
              </a:rPr>
              <a:t>4</a:t>
            </a:r>
            <a:r>
              <a:rPr lang="zh-CN" altLang="zh-CN" sz="2600" dirty="0">
                <a:solidFill>
                  <a:srgbClr val="FFFF00"/>
                </a:solidFill>
                <a:latin typeface="+mn-ea"/>
              </a:rPr>
              <a:t>步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、如果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值小于显著性水平，拒绝原假设；如果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值大于显著性水平，则不能拒绝原假设。</a:t>
            </a:r>
          </a:p>
          <a:p>
            <a:pPr algn="l"/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398567" y="2520032"/>
            <a:ext cx="431744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</a:t>
            </a:r>
            <a:r>
              <a:rPr lang="zh-CN" altLang="zh-CN" sz="2600" b="0" dirty="0" smtClean="0">
                <a:solidFill>
                  <a:srgbClr val="FFFF00"/>
                </a:solidFill>
                <a:latin typeface="+mn-ea"/>
                <a:ea typeface="+mn-ea"/>
              </a:rPr>
              <a:t>第</a:t>
            </a:r>
            <a:r>
              <a:rPr lang="en-US" altLang="zh-CN" sz="2600" b="0" dirty="0">
                <a:solidFill>
                  <a:srgbClr val="FFFF00"/>
                </a:solidFill>
                <a:latin typeface="+mn-ea"/>
                <a:ea typeface="+mn-ea"/>
              </a:rPr>
              <a:t>1</a:t>
            </a:r>
            <a:r>
              <a:rPr lang="zh-CN" altLang="zh-CN" sz="2600" b="0" dirty="0">
                <a:solidFill>
                  <a:srgbClr val="FFFF00"/>
                </a:solidFill>
                <a:latin typeface="+mn-ea"/>
                <a:ea typeface="+mn-ea"/>
              </a:rPr>
              <a:t>步</a:t>
            </a:r>
            <a:r>
              <a:rPr lang="zh-CN" altLang="zh-CN" sz="2600" b="0" dirty="0">
                <a:latin typeface="+mn-ea"/>
                <a:ea typeface="+mn-ea"/>
              </a:rPr>
              <a:t>、计算检验统计量</a:t>
            </a:r>
            <a:r>
              <a:rPr lang="en-US" altLang="zh-CN" sz="2600" b="0" dirty="0">
                <a:latin typeface="+mn-ea"/>
                <a:ea typeface="+mn-ea"/>
              </a:rPr>
              <a:t>z</a:t>
            </a:r>
            <a:r>
              <a:rPr lang="zh-CN" altLang="zh-CN" sz="2600" b="0" dirty="0">
                <a:latin typeface="+mn-ea"/>
                <a:ea typeface="+mn-ea"/>
              </a:rPr>
              <a:t>。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441536" y="3012475"/>
            <a:ext cx="4068452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 smtClean="0">
                <a:solidFill>
                  <a:srgbClr val="FFFF00"/>
                </a:solidFill>
                <a:latin typeface="+mn-ea"/>
                <a:ea typeface="+mn-ea"/>
              </a:rPr>
              <a:t>第</a:t>
            </a:r>
            <a:r>
              <a:rPr lang="en-US" altLang="zh-CN" sz="2600" b="0" dirty="0">
                <a:solidFill>
                  <a:srgbClr val="FFFF00"/>
                </a:solidFill>
                <a:latin typeface="+mn-ea"/>
                <a:ea typeface="+mn-ea"/>
              </a:rPr>
              <a:t>2</a:t>
            </a:r>
            <a:r>
              <a:rPr lang="zh-CN" altLang="zh-CN" sz="2600" b="0" dirty="0">
                <a:solidFill>
                  <a:srgbClr val="FFFF00"/>
                </a:solidFill>
                <a:latin typeface="+mn-ea"/>
                <a:ea typeface="+mn-ea"/>
              </a:rPr>
              <a:t>步</a:t>
            </a:r>
            <a:r>
              <a:rPr lang="zh-CN" altLang="zh-CN" sz="2600" b="0" dirty="0">
                <a:latin typeface="+mn-ea"/>
                <a:ea typeface="+mn-ea"/>
              </a:rPr>
              <a:t>、如果检验统计量</a:t>
            </a:r>
            <a:r>
              <a:rPr lang="en-US" altLang="zh-CN" sz="2600" b="0" dirty="0">
                <a:latin typeface="+mn-ea"/>
                <a:ea typeface="+mn-ea"/>
              </a:rPr>
              <a:t>z&gt;0</a:t>
            </a:r>
            <a:r>
              <a:rPr lang="zh-CN" altLang="zh-CN" sz="2600" b="0" dirty="0">
                <a:latin typeface="+mn-ea"/>
                <a:ea typeface="+mn-ea"/>
              </a:rPr>
              <a:t>，位于上侧，则查询标准正态分布表，获得其上侧概率</a:t>
            </a:r>
            <a:r>
              <a:rPr lang="zh-CN" altLang="zh-CN" sz="2600" b="0" dirty="0" smtClean="0">
                <a:latin typeface="+mn-ea"/>
                <a:ea typeface="+mn-ea"/>
              </a:rPr>
              <a:t>；</a:t>
            </a:r>
            <a:r>
              <a:rPr lang="zh-CN" altLang="en-US" sz="2600" b="0" dirty="0" smtClean="0">
                <a:latin typeface="+mn-ea"/>
                <a:ea typeface="+mn-ea"/>
              </a:rPr>
              <a:t>反之。</a:t>
            </a:r>
            <a:endParaRPr lang="zh-CN" altLang="zh-CN" sz="2800" dirty="0"/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441536" y="4712277"/>
            <a:ext cx="407541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solidFill>
                  <a:srgbClr val="FFFF00"/>
                </a:solidFill>
                <a:latin typeface="+mn-ea"/>
                <a:ea typeface="+mn-ea"/>
              </a:rPr>
              <a:t>第</a:t>
            </a:r>
            <a:r>
              <a:rPr lang="en-US" altLang="zh-CN" sz="2600" b="0" dirty="0">
                <a:solidFill>
                  <a:srgbClr val="FFFF00"/>
                </a:solidFill>
                <a:latin typeface="+mn-ea"/>
                <a:ea typeface="+mn-ea"/>
              </a:rPr>
              <a:t>3</a:t>
            </a:r>
            <a:r>
              <a:rPr lang="zh-CN" altLang="zh-CN" sz="2600" b="0" dirty="0">
                <a:solidFill>
                  <a:srgbClr val="FFFF00"/>
                </a:solidFill>
                <a:latin typeface="+mn-ea"/>
                <a:ea typeface="+mn-ea"/>
              </a:rPr>
              <a:t>步</a:t>
            </a:r>
            <a:r>
              <a:rPr lang="zh-CN" altLang="zh-CN" sz="2600" b="0" dirty="0">
                <a:latin typeface="+mn-ea"/>
                <a:ea typeface="+mn-ea"/>
              </a:rPr>
              <a:t>、将上侧概率（下侧概率）乘以</a:t>
            </a:r>
            <a:r>
              <a:rPr lang="en-US" altLang="zh-CN" sz="2600" b="0" dirty="0">
                <a:latin typeface="+mn-ea"/>
                <a:ea typeface="+mn-ea"/>
              </a:rPr>
              <a:t>2</a:t>
            </a:r>
            <a:r>
              <a:rPr lang="zh-CN" altLang="zh-CN" sz="2600" b="0" dirty="0">
                <a:latin typeface="+mn-ea"/>
                <a:ea typeface="+mn-ea"/>
              </a:rPr>
              <a:t>，即得到</a:t>
            </a:r>
            <a:r>
              <a:rPr lang="en-US" altLang="zh-CN" sz="2600" b="0" dirty="0">
                <a:latin typeface="+mn-ea"/>
                <a:ea typeface="+mn-ea"/>
              </a:rPr>
              <a:t>p</a:t>
            </a:r>
            <a:r>
              <a:rPr lang="zh-CN" altLang="zh-CN" sz="2600" b="0" dirty="0" smtClean="0">
                <a:latin typeface="+mn-ea"/>
                <a:ea typeface="+mn-ea"/>
              </a:rPr>
              <a:t>值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5403123" y="1980889"/>
            <a:ext cx="316835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600" b="0" dirty="0" smtClean="0">
                <a:solidFill>
                  <a:srgbClr val="FF0000"/>
                </a:solidFill>
                <a:latin typeface="+mn-ea"/>
                <a:ea typeface="+mn-ea"/>
              </a:rPr>
              <a:t>双侧检验临界值检验</a:t>
            </a:r>
            <a:endParaRPr lang="zh-CN" altLang="zh-CN" sz="2600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5137237" y="2319977"/>
            <a:ext cx="37660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</a:t>
            </a:r>
            <a:r>
              <a:rPr lang="zh-CN" altLang="zh-CN" sz="2800" dirty="0" smtClean="0">
                <a:solidFill>
                  <a:srgbClr val="7030A0"/>
                </a:solidFill>
                <a:latin typeface="+mn-ea"/>
                <a:ea typeface="+mn-ea"/>
              </a:rPr>
              <a:t>第</a:t>
            </a:r>
            <a:r>
              <a:rPr lang="en-US" altLang="zh-CN" sz="2800" dirty="0">
                <a:solidFill>
                  <a:srgbClr val="7030A0"/>
                </a:solidFill>
                <a:latin typeface="+mn-ea"/>
                <a:ea typeface="+mn-ea"/>
              </a:rPr>
              <a:t>1</a:t>
            </a:r>
            <a:r>
              <a:rPr lang="zh-CN" altLang="zh-CN" sz="2800" dirty="0">
                <a:solidFill>
                  <a:srgbClr val="7030A0"/>
                </a:solidFill>
                <a:latin typeface="+mn-ea"/>
                <a:ea typeface="+mn-ea"/>
              </a:rPr>
              <a:t>步</a:t>
            </a:r>
            <a:r>
              <a:rPr lang="zh-CN" altLang="zh-CN" sz="2600" b="0" dirty="0">
                <a:latin typeface="+mn-ea"/>
                <a:ea typeface="+mn-ea"/>
              </a:rPr>
              <a:t>、计算检验统计量</a:t>
            </a:r>
            <a:r>
              <a:rPr lang="en-US" altLang="zh-CN" sz="2600" b="0" dirty="0" smtClean="0">
                <a:latin typeface="+mn-ea"/>
                <a:ea typeface="+mn-ea"/>
              </a:rPr>
              <a:t>z</a:t>
            </a:r>
            <a:endParaRPr lang="zh-CN" altLang="zh-CN" sz="2600" b="0" dirty="0">
              <a:latin typeface="+mn-ea"/>
              <a:ea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716016" y="2063985"/>
            <a:ext cx="0" cy="385781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220071" y="3034781"/>
            <a:ext cx="380145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</a:t>
            </a:r>
            <a:r>
              <a:rPr lang="zh-CN" altLang="zh-CN" sz="2800" dirty="0" smtClean="0">
                <a:solidFill>
                  <a:srgbClr val="7030A0"/>
                </a:solidFill>
                <a:latin typeface="+mn-ea"/>
                <a:ea typeface="+mn-ea"/>
              </a:rPr>
              <a:t>第</a:t>
            </a:r>
            <a:r>
              <a:rPr lang="en-US" altLang="zh-CN" sz="2800" dirty="0">
                <a:solidFill>
                  <a:srgbClr val="7030A0"/>
                </a:solidFill>
                <a:latin typeface="+mn-ea"/>
                <a:ea typeface="+mn-ea"/>
              </a:rPr>
              <a:t>2</a:t>
            </a:r>
            <a:r>
              <a:rPr lang="zh-CN" altLang="zh-CN" sz="2800" dirty="0">
                <a:solidFill>
                  <a:srgbClr val="7030A0"/>
                </a:solidFill>
                <a:latin typeface="+mn-ea"/>
                <a:ea typeface="+mn-ea"/>
              </a:rPr>
              <a:t>步</a:t>
            </a:r>
            <a:r>
              <a:rPr lang="zh-CN" altLang="zh-CN" sz="2600" b="0" dirty="0">
                <a:latin typeface="+mn-ea"/>
                <a:ea typeface="+mn-ea"/>
              </a:rPr>
              <a:t>、将显著性水平α除以</a:t>
            </a:r>
            <a:r>
              <a:rPr lang="en-US" altLang="zh-CN" sz="2600" b="0" dirty="0">
                <a:latin typeface="+mn-ea"/>
                <a:ea typeface="+mn-ea"/>
              </a:rPr>
              <a:t>2</a:t>
            </a:r>
            <a:r>
              <a:rPr lang="zh-CN" altLang="zh-CN" sz="2600" b="0" dirty="0">
                <a:latin typeface="+mn-ea"/>
                <a:ea typeface="+mn-ea"/>
              </a:rPr>
              <a:t>，查询标准正态分布表，获得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 </a:t>
            </a:r>
            <a:r>
              <a:rPr lang="zh-CN" altLang="zh-CN" sz="2600" b="0" dirty="0" smtClean="0">
                <a:latin typeface="+mn-ea"/>
                <a:ea typeface="+mn-ea"/>
              </a:rPr>
              <a:t>。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2492313"/>
              </p:ext>
            </p:extLst>
          </p:nvPr>
        </p:nvGraphicFramePr>
        <p:xfrm>
          <a:off x="7035778" y="3858860"/>
          <a:ext cx="451579" cy="410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7" name="Equation" r:id="rId3" imgW="215713" imgH="190335" progId="Equation.DSMT4">
                  <p:embed/>
                </p:oleObj>
              </mc:Choice>
              <mc:Fallback>
                <p:oleObj name="Equation" r:id="rId3" imgW="215713" imgH="19033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5778" y="3858860"/>
                        <a:ext cx="451579" cy="4105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5187099" y="4312167"/>
            <a:ext cx="3716208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800" dirty="0" smtClean="0">
                <a:solidFill>
                  <a:srgbClr val="7030A0"/>
                </a:solidFill>
                <a:latin typeface="+mn-ea"/>
                <a:ea typeface="+mn-ea"/>
              </a:rPr>
              <a:t>   </a:t>
            </a:r>
            <a:r>
              <a:rPr lang="zh-CN" altLang="zh-CN" sz="2800" dirty="0" smtClean="0">
                <a:solidFill>
                  <a:srgbClr val="7030A0"/>
                </a:solidFill>
                <a:latin typeface="+mn-ea"/>
                <a:ea typeface="+mn-ea"/>
              </a:rPr>
              <a:t>第</a:t>
            </a:r>
            <a:r>
              <a:rPr lang="en-US" altLang="zh-CN" sz="2800" dirty="0">
                <a:solidFill>
                  <a:srgbClr val="7030A0"/>
                </a:solidFill>
                <a:latin typeface="+mn-ea"/>
                <a:ea typeface="+mn-ea"/>
              </a:rPr>
              <a:t>3</a:t>
            </a:r>
            <a:r>
              <a:rPr lang="zh-CN" altLang="zh-CN" sz="2800" dirty="0">
                <a:solidFill>
                  <a:srgbClr val="7030A0"/>
                </a:solidFill>
                <a:latin typeface="+mn-ea"/>
                <a:ea typeface="+mn-ea"/>
              </a:rPr>
              <a:t>步</a:t>
            </a:r>
            <a:r>
              <a:rPr lang="zh-CN" altLang="zh-CN" sz="2600" b="0" dirty="0">
                <a:latin typeface="+mn-ea"/>
                <a:ea typeface="+mn-ea"/>
              </a:rPr>
              <a:t>、如果</a:t>
            </a:r>
            <a:r>
              <a:rPr lang="zh-CN" altLang="zh-CN" sz="2600" b="0" dirty="0" smtClean="0">
                <a:latin typeface="+mn-ea"/>
                <a:ea typeface="+mn-ea"/>
              </a:rPr>
              <a:t>检验统计量</a:t>
            </a:r>
            <a:r>
              <a:rPr lang="en-US" altLang="zh-CN" sz="2600" b="0" dirty="0" smtClean="0">
                <a:latin typeface="+mn-ea"/>
                <a:ea typeface="+mn-ea"/>
              </a:rPr>
              <a:t>                   </a:t>
            </a:r>
            <a:r>
              <a:rPr lang="zh-CN" altLang="en-US" sz="2600" b="0" dirty="0">
                <a:latin typeface="+mn-ea"/>
                <a:ea typeface="+mn-ea"/>
              </a:rPr>
              <a:t>，</a:t>
            </a:r>
            <a:r>
              <a:rPr lang="zh-CN" altLang="zh-CN" sz="2600" b="0" dirty="0" smtClean="0">
                <a:latin typeface="+mn-ea"/>
                <a:ea typeface="+mn-ea"/>
              </a:rPr>
              <a:t>则</a:t>
            </a:r>
            <a:r>
              <a:rPr lang="zh-CN" altLang="zh-CN" sz="2600" b="0" dirty="0">
                <a:latin typeface="+mn-ea"/>
                <a:ea typeface="+mn-ea"/>
              </a:rPr>
              <a:t>拒绝原假设；否则，不拒绝原假设。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718304"/>
              </p:ext>
            </p:extLst>
          </p:nvPr>
        </p:nvGraphicFramePr>
        <p:xfrm>
          <a:off x="5719332" y="4726945"/>
          <a:ext cx="1296144" cy="453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8" name="Equation" r:id="rId5" imgW="812447" imgH="190417" progId="Equation.DSMT4">
                  <p:embed/>
                </p:oleObj>
              </mc:Choice>
              <mc:Fallback>
                <p:oleObj name="Equation" r:id="rId5" imgW="812447" imgH="19041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9332" y="4726945"/>
                        <a:ext cx="1296144" cy="4533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直接连接符 21"/>
          <p:cNvCxnSpPr/>
          <p:nvPr/>
        </p:nvCxnSpPr>
        <p:spPr>
          <a:xfrm flipH="1">
            <a:off x="4702747" y="5925808"/>
            <a:ext cx="41177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59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8" grpId="0"/>
      <p:bldP spid="9" grpId="0"/>
      <p:bldP spid="11" grpId="0"/>
      <p:bldP spid="12" grpId="0"/>
      <p:bldP spid="13" grpId="0"/>
      <p:bldP spid="16" grpId="0"/>
      <p:bldP spid="1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77281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6.4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总体平均数的假设检验</a:t>
            </a:r>
            <a:r>
              <a:rPr lang="en-US" altLang="zh-CN" sz="4400" dirty="0" smtClean="0">
                <a:solidFill>
                  <a:schemeClr val="tx1"/>
                </a:solidFill>
              </a:rPr>
              <a:t>——</a:t>
            </a:r>
            <a:r>
              <a:rPr lang="zh-CN" altLang="zh-CN" sz="4400" dirty="0" smtClean="0">
                <a:solidFill>
                  <a:schemeClr val="tx1"/>
                </a:solidFill>
              </a:rPr>
              <a:t>σ</a:t>
            </a:r>
            <a:r>
              <a:rPr lang="zh-CN" altLang="en-US" sz="4400" dirty="0" smtClean="0">
                <a:solidFill>
                  <a:srgbClr val="FF0000"/>
                </a:solidFill>
              </a:rPr>
              <a:t>未</a:t>
            </a:r>
            <a:r>
              <a:rPr lang="zh-CN" altLang="zh-CN" sz="4400" dirty="0" smtClean="0">
                <a:solidFill>
                  <a:srgbClr val="FF0000"/>
                </a:solidFill>
              </a:rPr>
              <a:t>知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78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σ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未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489769" y="4228026"/>
            <a:ext cx="8208912" cy="1145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总体标准差σ未知时，进行假设检验的基本步骤依然不变，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但是，</a:t>
            </a:r>
            <a:endParaRPr lang="en-US" altLang="zh-CN" sz="2600" dirty="0">
              <a:solidFill>
                <a:schemeClr val="tx1"/>
              </a:solidFill>
              <a:latin typeface="+mn-ea"/>
            </a:endParaRPr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488605" y="3068960"/>
            <a:ext cx="8136904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</a:t>
            </a:r>
            <a:r>
              <a:rPr lang="zh-CN" altLang="zh-CN" sz="2600" b="0" dirty="0" smtClean="0">
                <a:latin typeface="+mn-ea"/>
                <a:ea typeface="+mn-ea"/>
              </a:rPr>
              <a:t>在</a:t>
            </a:r>
            <a:r>
              <a:rPr lang="zh-CN" altLang="zh-CN" sz="2600" b="0" dirty="0">
                <a:latin typeface="+mn-ea"/>
                <a:ea typeface="+mn-ea"/>
              </a:rPr>
              <a:t>假设检验过程中，使用样本平均数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</a:t>
            </a:r>
            <a:r>
              <a:rPr lang="zh-CN" altLang="zh-CN" sz="2600" b="0" dirty="0" smtClean="0">
                <a:latin typeface="+mn-ea"/>
                <a:ea typeface="+mn-ea"/>
              </a:rPr>
              <a:t>作为</a:t>
            </a:r>
            <a:r>
              <a:rPr lang="zh-CN" altLang="zh-CN" sz="2600" b="0" dirty="0">
                <a:latin typeface="+mn-ea"/>
                <a:ea typeface="+mn-ea"/>
              </a:rPr>
              <a:t>总体平均数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     </a:t>
            </a:r>
            <a:r>
              <a:rPr lang="zh-CN" altLang="zh-CN" sz="2600" b="0" dirty="0" smtClean="0">
                <a:latin typeface="+mn-ea"/>
                <a:ea typeface="+mn-ea"/>
              </a:rPr>
              <a:t>的</a:t>
            </a:r>
            <a:r>
              <a:rPr lang="zh-CN" altLang="zh-CN" sz="2600" b="0" dirty="0">
                <a:latin typeface="+mn-ea"/>
                <a:ea typeface="+mn-ea"/>
              </a:rPr>
              <a:t>估计，使用样本标准差</a:t>
            </a:r>
            <a:r>
              <a:rPr lang="en-US" altLang="zh-CN" sz="2600" b="0" dirty="0">
                <a:latin typeface="+mn-ea"/>
                <a:ea typeface="+mn-ea"/>
              </a:rPr>
              <a:t> </a:t>
            </a:r>
            <a:r>
              <a:rPr lang="en-US" altLang="zh-CN" sz="2600" b="0" dirty="0" smtClean="0">
                <a:latin typeface="+mn-ea"/>
                <a:ea typeface="+mn-ea"/>
              </a:rPr>
              <a:t>s</a:t>
            </a:r>
            <a:r>
              <a:rPr lang="zh-CN" altLang="zh-CN" sz="2600" b="0" dirty="0" smtClean="0">
                <a:latin typeface="+mn-ea"/>
                <a:ea typeface="+mn-ea"/>
              </a:rPr>
              <a:t>作为</a:t>
            </a:r>
            <a:r>
              <a:rPr lang="zh-CN" altLang="zh-CN" sz="2600" b="0" dirty="0">
                <a:latin typeface="+mn-ea"/>
                <a:ea typeface="+mn-ea"/>
              </a:rPr>
              <a:t>总体</a:t>
            </a:r>
            <a:r>
              <a:rPr lang="zh-CN" altLang="zh-CN" sz="2600" b="0" dirty="0" smtClean="0">
                <a:latin typeface="+mn-ea"/>
                <a:ea typeface="+mn-ea"/>
              </a:rPr>
              <a:t>标准差</a:t>
            </a:r>
            <a:r>
              <a:rPr lang="zh-CN" altLang="zh-CN" sz="2600" dirty="0">
                <a:latin typeface="+mn-ea"/>
              </a:rPr>
              <a:t>σ</a:t>
            </a:r>
            <a:r>
              <a:rPr lang="en-US" altLang="zh-CN" sz="2600" b="0" dirty="0" smtClean="0">
                <a:latin typeface="+mn-ea"/>
                <a:ea typeface="+mn-ea"/>
              </a:rPr>
              <a:t> </a:t>
            </a:r>
            <a:r>
              <a:rPr lang="zh-CN" altLang="zh-CN" sz="2600" b="0" dirty="0">
                <a:latin typeface="+mn-ea"/>
                <a:ea typeface="+mn-ea"/>
              </a:rPr>
              <a:t>的估计。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323850" y="1700808"/>
            <a:ext cx="8540750" cy="1872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本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节将讨论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总体标准差σ未知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时关于总体平均数的假设检验，这是实际应用中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更加常见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的情况。由于总体标准差未知，因此需要使用样本数据获取关于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与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信息。</a:t>
            </a:r>
            <a:endParaRPr lang="zh-CN" altLang="en-US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62751"/>
              </p:ext>
            </p:extLst>
          </p:nvPr>
        </p:nvGraphicFramePr>
        <p:xfrm>
          <a:off x="6516216" y="3068960"/>
          <a:ext cx="360040" cy="3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3" name="Equation" r:id="rId3" imgW="126835" imgH="152202" progId="Equation.DSMT4">
                  <p:embed/>
                </p:oleObj>
              </mc:Choice>
              <mc:Fallback>
                <p:oleObj name="Equation" r:id="rId3" imgW="126835" imgH="15220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3068960"/>
                        <a:ext cx="360040" cy="390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347250"/>
              </p:ext>
            </p:extLst>
          </p:nvPr>
        </p:nvGraphicFramePr>
        <p:xfrm>
          <a:off x="1259632" y="3514191"/>
          <a:ext cx="468052" cy="4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4" name="Equation" r:id="rId5" imgW="139639" imgH="152334" progId="Equation.DSMT4">
                  <p:embed/>
                </p:oleObj>
              </mc:Choice>
              <mc:Fallback>
                <p:oleObj name="Equation" r:id="rId5" imgW="139639" imgH="15233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514191"/>
                        <a:ext cx="468052" cy="402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4794003"/>
              </p:ext>
            </p:extLst>
          </p:nvPr>
        </p:nvGraphicFramePr>
        <p:xfrm>
          <a:off x="6372200" y="2601604"/>
          <a:ext cx="468312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5" name="Equation" r:id="rId7" imgW="139639" imgH="152334" progId="Equation.DSMT4">
                  <p:embed/>
                </p:oleObj>
              </mc:Choice>
              <mc:Fallback>
                <p:oleObj name="Equation" r:id="rId7" imgW="139639" imgH="152334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2601604"/>
                        <a:ext cx="468312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68566"/>
              </p:ext>
            </p:extLst>
          </p:nvPr>
        </p:nvGraphicFramePr>
        <p:xfrm>
          <a:off x="7164288" y="2637011"/>
          <a:ext cx="279266" cy="260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6" name="Equation" r:id="rId8" imgW="139518" imgH="126835" progId="Equation.DSMT4">
                  <p:embed/>
                </p:oleObj>
              </mc:Choice>
              <mc:Fallback>
                <p:oleObj name="Equation" r:id="rId8" imgW="139518" imgH="126835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2637011"/>
                        <a:ext cx="279266" cy="2606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61777" y="5085184"/>
            <a:ext cx="813690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在标准差σ未知时，可以运用前文已经涉及的</a:t>
            </a:r>
            <a:r>
              <a:rPr lang="en-US" altLang="zh-CN" sz="2600" dirty="0">
                <a:solidFill>
                  <a:srgbClr val="FF0000"/>
                </a:solidFill>
                <a:latin typeface="+mn-ea"/>
                <a:ea typeface="+mn-ea"/>
              </a:rPr>
              <a:t>t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分布，进行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假设检验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  <a:ea typeface="+mn-ea"/>
              </a:rPr>
              <a:t>。</a:t>
            </a:r>
            <a:endParaRPr lang="en-US" altLang="zh-CN" sz="2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59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σ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未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659473" y="3501008"/>
            <a:ext cx="8208912" cy="15162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前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文提及，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分布的前提是总体服从正态分布。但是，应用研究也发现，当样本容量比较大时，即使这一前提不成立，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分布也可以很好的近似统计量的抽样分布。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3548" y="5007219"/>
            <a:ext cx="813690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dirty="0" smtClean="0">
                <a:latin typeface="+mn-ea"/>
                <a:ea typeface="+mn-ea"/>
              </a:rPr>
              <a:t>          </a:t>
            </a:r>
            <a:r>
              <a:rPr lang="zh-CN" altLang="zh-CN" sz="2600" dirty="0" smtClean="0">
                <a:latin typeface="+mn-ea"/>
                <a:ea typeface="+mn-ea"/>
              </a:rPr>
              <a:t>下面</a:t>
            </a:r>
            <a:r>
              <a:rPr lang="zh-CN" altLang="zh-CN" sz="2600" dirty="0">
                <a:latin typeface="+mn-ea"/>
                <a:ea typeface="+mn-ea"/>
              </a:rPr>
              <a:t>结合例子，介绍此时单侧检验、双侧检验的具体实施过程。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331640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>
              <a:buClr>
                <a:srgbClr val="FF0000"/>
              </a:buClr>
            </a:pPr>
            <a:r>
              <a:rPr lang="zh-CN" altLang="en-US" sz="2800" b="0" dirty="0" smtClean="0">
                <a:latin typeface="+mn-ea"/>
                <a:ea typeface="+mn-ea"/>
              </a:rPr>
              <a:t>此时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  <a:ea typeface="+mn-ea"/>
              </a:rPr>
              <a:t>检验统计量</a:t>
            </a:r>
            <a:r>
              <a:rPr lang="zh-CN" altLang="en-US" sz="2800" b="0" dirty="0" smtClean="0">
                <a:latin typeface="+mn-ea"/>
                <a:ea typeface="+mn-ea"/>
              </a:rPr>
              <a:t>为：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9863817"/>
              </p:ext>
            </p:extLst>
          </p:nvPr>
        </p:nvGraphicFramePr>
        <p:xfrm>
          <a:off x="2436019" y="2080012"/>
          <a:ext cx="4271962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2" name="Equation" r:id="rId3" imgW="1130040" imgH="596880" progId="Equation.DSMT4">
                  <p:embed/>
                </p:oleObj>
              </mc:Choice>
              <mc:Fallback>
                <p:oleObj name="Equation" r:id="rId3" imgW="1130040" imgH="596880" progId="Equation.DSMT4">
                  <p:embed/>
                  <p:pic>
                    <p:nvPicPr>
                      <p:cNvPr id="0" name="对象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6019" y="2080012"/>
                        <a:ext cx="4271962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859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σ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未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50122" y="5568368"/>
            <a:ext cx="842493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    </a:t>
            </a:r>
            <a:r>
              <a:rPr lang="zh-CN" altLang="zh-CN" sz="2600" b="0" dirty="0" smtClean="0">
                <a:latin typeface="+mn-ea"/>
                <a:ea typeface="+mn-ea"/>
              </a:rPr>
              <a:t>假设</a:t>
            </a:r>
            <a:r>
              <a:rPr lang="zh-CN" altLang="zh-CN" sz="2600" b="0" dirty="0">
                <a:latin typeface="+mn-ea"/>
                <a:ea typeface="+mn-ea"/>
              </a:rPr>
              <a:t>总体质量服从正态分布，基于以上抽样结果，</a:t>
            </a:r>
            <a:r>
              <a:rPr lang="en-US" altLang="zh-CN" sz="2600" b="0" dirty="0">
                <a:solidFill>
                  <a:srgbClr val="FF0000"/>
                </a:solidFill>
                <a:latin typeface="+mn-ea"/>
                <a:ea typeface="+mn-ea"/>
              </a:rPr>
              <a:t>X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品牌薯片是否存在缺斤少两问题？设定显著性水平α为</a:t>
            </a:r>
            <a:r>
              <a:rPr lang="en-US" altLang="zh-CN" sz="2600" b="0" dirty="0">
                <a:solidFill>
                  <a:srgbClr val="FF0000"/>
                </a:solidFill>
                <a:latin typeface="+mn-ea"/>
                <a:ea typeface="+mn-ea"/>
              </a:rPr>
              <a:t>1%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。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6.4.1</a:t>
            </a:r>
            <a:r>
              <a:rPr lang="zh-CN" altLang="en-US" sz="2800" b="0" dirty="0">
                <a:latin typeface="+mn-ea"/>
                <a:ea typeface="+mn-ea"/>
              </a:rPr>
              <a:t>单</a:t>
            </a:r>
            <a:r>
              <a:rPr lang="zh-CN" altLang="en-US" sz="2800" b="0" dirty="0" smtClean="0">
                <a:latin typeface="+mn-ea"/>
                <a:ea typeface="+mn-ea"/>
              </a:rPr>
              <a:t>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流程图: 资料带 5"/>
          <p:cNvSpPr>
            <a:spLocks noChangeArrowheads="1"/>
          </p:cNvSpPr>
          <p:nvPr/>
        </p:nvSpPr>
        <p:spPr bwMode="auto">
          <a:xfrm>
            <a:off x="6948488" y="1290864"/>
            <a:ext cx="1871662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>
                <a:latin typeface="楷体" pitchFamily="49" charset="-122"/>
                <a:ea typeface="楷体" pitchFamily="49" charset="-122"/>
              </a:rPr>
              <a:t>例五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539552" y="2080012"/>
            <a:ext cx="8064896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l">
              <a:defRPr/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质检机构定期对市场上流通的包装食品进行抽检，以保证消费者权益。例如，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X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品牌薯片的标称重量为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100g/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罐，质检人员希望了解其实际重量是否达到标准。质检人员了解，由于食品包装采用自动化设备操作，实际装填重量很难恰好等于标称重量。质检人员认为，只要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X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品牌薯片的平均重量不低于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100g/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罐，就可以认为达标。因此，质检人员在市场上抽取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36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罐薯片进行检测。并获得以下数据（参见数据文件：薯片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.</a:t>
            </a:r>
            <a:r>
              <a:rPr lang="en-US" altLang="zh-CN" sz="2600" dirty="0" err="1" smtClean="0">
                <a:solidFill>
                  <a:schemeClr val="tx1"/>
                </a:solidFill>
                <a:latin typeface="+mn-ea"/>
              </a:rPr>
              <a:t>xls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）：</a:t>
            </a:r>
            <a:endParaRPr lang="zh-CN" altLang="en-US" sz="26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0406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σ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未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503548" y="2139818"/>
            <a:ext cx="8208912" cy="543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步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建立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原假设与备择假设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3548" y="4166276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600" dirty="0" smtClean="0">
                <a:solidFill>
                  <a:srgbClr val="FF0000"/>
                </a:solidFill>
                <a:latin typeface="+mn-ea"/>
                <a:ea typeface="+mn-ea"/>
              </a:rPr>
              <a:t>第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3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  <a:ea typeface="+mn-ea"/>
              </a:rPr>
              <a:t>步</a:t>
            </a:r>
            <a:r>
              <a:rPr lang="zh-CN" altLang="en-US" sz="2600" b="0" dirty="0" smtClean="0">
                <a:latin typeface="+mn-ea"/>
                <a:ea typeface="+mn-ea"/>
              </a:rPr>
              <a:t>  收集样本数据并计算检验统计量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>
              <a:buClr>
                <a:srgbClr val="FF0000"/>
              </a:buClr>
            </a:pPr>
            <a:r>
              <a:rPr lang="zh-CN" altLang="en-US" sz="2800" b="0" dirty="0" smtClean="0">
                <a:latin typeface="+mn-ea"/>
                <a:ea typeface="+mn-ea"/>
              </a:rPr>
              <a:t>解答与上述例题一样，用假设检验的通用步骤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967822"/>
              </p:ext>
            </p:extLst>
          </p:nvPr>
        </p:nvGraphicFramePr>
        <p:xfrm>
          <a:off x="3743908" y="2564904"/>
          <a:ext cx="1656184" cy="961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4" name="Equation" r:id="rId3" imgW="672808" imgH="393529" progId="Equation.DSMT4">
                  <p:embed/>
                </p:oleObj>
              </mc:Choice>
              <mc:Fallback>
                <p:oleObj name="Equation" r:id="rId3" imgW="672808" imgH="39352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3908" y="2564904"/>
                        <a:ext cx="1656184" cy="9617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 txBox="1">
            <a:spLocks noRot="1" noChangeArrowheads="1"/>
          </p:cNvSpPr>
          <p:nvPr/>
        </p:nvSpPr>
        <p:spPr>
          <a:xfrm>
            <a:off x="528767" y="3408039"/>
            <a:ext cx="8208912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zh-CN" sz="2800" b="1" dirty="0" smtClean="0">
                <a:solidFill>
                  <a:srgbClr val="FF0000"/>
                </a:solidFill>
                <a:latin typeface="+mn-ea"/>
              </a:rPr>
              <a:t>步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制定显著性水平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----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根据题目要求，将显著性α设定在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1%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水平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。</a:t>
            </a: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2" name="Rectangle 3"/>
          <p:cNvSpPr txBox="1">
            <a:spLocks noRot="1" noChangeArrowheads="1"/>
          </p:cNvSpPr>
          <p:nvPr/>
        </p:nvSpPr>
        <p:spPr>
          <a:xfrm>
            <a:off x="1079612" y="4762941"/>
            <a:ext cx="2844316" cy="543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计算</a:t>
            </a:r>
            <a:r>
              <a:rPr lang="zh-CN" altLang="zh-CN" sz="2600" dirty="0" smtClean="0">
                <a:solidFill>
                  <a:schemeClr val="tx1"/>
                </a:solidFill>
              </a:rPr>
              <a:t>样本</a:t>
            </a:r>
            <a:r>
              <a:rPr lang="zh-CN" altLang="zh-CN" sz="2600" dirty="0">
                <a:solidFill>
                  <a:schemeClr val="tx1"/>
                </a:solidFill>
              </a:rPr>
              <a:t>平均数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748428"/>
              </p:ext>
            </p:extLst>
          </p:nvPr>
        </p:nvGraphicFramePr>
        <p:xfrm>
          <a:off x="1529662" y="5339965"/>
          <a:ext cx="1944216" cy="371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5" name="Equation" r:id="rId5" imgW="596900" imgH="152400" progId="Equation.DSMT4">
                  <p:embed/>
                </p:oleObj>
              </mc:Choice>
              <mc:Fallback>
                <p:oleObj name="Equation" r:id="rId5" imgW="596900" imgH="1524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9662" y="5339965"/>
                        <a:ext cx="1944216" cy="3712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3"/>
          <p:cNvSpPr txBox="1">
            <a:spLocks noRot="1" noChangeArrowheads="1"/>
          </p:cNvSpPr>
          <p:nvPr/>
        </p:nvSpPr>
        <p:spPr>
          <a:xfrm>
            <a:off x="5868144" y="4665962"/>
            <a:ext cx="2844316" cy="543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计算</a:t>
            </a:r>
            <a:r>
              <a:rPr lang="zh-CN" altLang="zh-CN" sz="2600" dirty="0" smtClean="0">
                <a:solidFill>
                  <a:schemeClr val="tx1"/>
                </a:solidFill>
              </a:rPr>
              <a:t>样本</a:t>
            </a:r>
            <a:r>
              <a:rPr lang="zh-CN" altLang="en-US" sz="2600" dirty="0" smtClean="0">
                <a:solidFill>
                  <a:schemeClr val="tx1"/>
                </a:solidFill>
              </a:rPr>
              <a:t>标准差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422381"/>
              </p:ext>
            </p:extLst>
          </p:nvPr>
        </p:nvGraphicFramePr>
        <p:xfrm>
          <a:off x="6462210" y="5314310"/>
          <a:ext cx="1656184" cy="371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6" name="Equation" r:id="rId7" imgW="571252" imgH="152334" progId="Equation.DSMT4">
                  <p:embed/>
                </p:oleObj>
              </mc:Choice>
              <mc:Fallback>
                <p:oleObj name="Equation" r:id="rId7" imgW="571252" imgH="152334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2210" y="5314310"/>
                        <a:ext cx="1656184" cy="371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5483511"/>
              </p:ext>
            </p:extLst>
          </p:nvPr>
        </p:nvGraphicFramePr>
        <p:xfrm>
          <a:off x="2946427" y="5711783"/>
          <a:ext cx="3744416" cy="1196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7" name="Equation" r:id="rId9" imgW="1930400" imgH="596900" progId="Equation.DSMT4">
                  <p:embed/>
                </p:oleObj>
              </mc:Choice>
              <mc:Fallback>
                <p:oleObj name="Equation" r:id="rId9" imgW="1930400" imgH="5969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6427" y="5711783"/>
                        <a:ext cx="3744416" cy="11967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上弧形箭头 19"/>
          <p:cNvSpPr/>
          <p:nvPr/>
        </p:nvSpPr>
        <p:spPr>
          <a:xfrm>
            <a:off x="4622518" y="5209378"/>
            <a:ext cx="781303" cy="55459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06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1" grpId="0"/>
      <p:bldP spid="12" grpId="0"/>
      <p:bldP spid="16" grpId="0"/>
      <p:bldP spid="2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σ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未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624675" y="1596402"/>
            <a:ext cx="8208912" cy="543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4</a:t>
            </a:r>
            <a:r>
              <a:rPr lang="zh-CN" altLang="zh-CN" sz="2600" b="1" dirty="0" smtClean="0">
                <a:solidFill>
                  <a:srgbClr val="FF0000"/>
                </a:solidFill>
                <a:latin typeface="+mn-ea"/>
              </a:rPr>
              <a:t>步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建立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判断规则。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660679" y="2139818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 smtClean="0">
                <a:latin typeface="+mn-ea"/>
                <a:ea typeface="+mn-ea"/>
              </a:rPr>
              <a:t>下面</a:t>
            </a:r>
            <a:r>
              <a:rPr lang="zh-CN" altLang="en-US" sz="2600" b="0" dirty="0" smtClean="0">
                <a:latin typeface="+mn-ea"/>
                <a:ea typeface="+mn-ea"/>
              </a:rPr>
              <a:t>只介绍</a:t>
            </a:r>
            <a:r>
              <a:rPr lang="zh-CN" altLang="en-US" sz="2600" b="0" dirty="0" smtClean="0">
                <a:solidFill>
                  <a:srgbClr val="FF0000"/>
                </a:solidFill>
                <a:latin typeface="+mn-ea"/>
                <a:ea typeface="+mn-ea"/>
              </a:rPr>
              <a:t>临界值法</a:t>
            </a:r>
            <a:r>
              <a:rPr lang="zh-CN" altLang="zh-CN" sz="2600" b="0" dirty="0" smtClean="0">
                <a:latin typeface="+mn-ea"/>
                <a:ea typeface="+mn-ea"/>
              </a:rPr>
              <a:t>。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323850" y="2683234"/>
            <a:ext cx="8540750" cy="2689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如果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原假设中的等号恰好成立，此时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统计量服从自由度为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35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的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分布。查询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分布表可知，在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1%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显著性水平下，临界值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由于原假设中为大于等于号，是下侧检验，因此临界值为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而检验统计量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超出临界值，因此拒绝原假设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。</a:t>
            </a:r>
          </a:p>
          <a:p>
            <a:pPr algn="l"/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247811"/>
              </p:ext>
            </p:extLst>
          </p:nvPr>
        </p:nvGraphicFramePr>
        <p:xfrm>
          <a:off x="3275856" y="3628575"/>
          <a:ext cx="1102344" cy="406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5" name="Equation" r:id="rId3" imgW="634725" imgH="190417" progId="Equation.DSMT4">
                  <p:embed/>
                </p:oleObj>
              </mc:Choice>
              <mc:Fallback>
                <p:oleObj name="Equation" r:id="rId3" imgW="634725" imgH="19041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628575"/>
                        <a:ext cx="1102344" cy="4065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510158"/>
              </p:ext>
            </p:extLst>
          </p:nvPr>
        </p:nvGraphicFramePr>
        <p:xfrm>
          <a:off x="5436096" y="4028225"/>
          <a:ext cx="1224136" cy="366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6" name="Equation" r:id="rId5" imgW="774364" imgH="190417" progId="Equation.DSMT4">
                  <p:embed/>
                </p:oleObj>
              </mc:Choice>
              <mc:Fallback>
                <p:oleObj name="Equation" r:id="rId5" imgW="774364" imgH="19041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4028225"/>
                        <a:ext cx="1224136" cy="3669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3225809"/>
              </p:ext>
            </p:extLst>
          </p:nvPr>
        </p:nvGraphicFramePr>
        <p:xfrm>
          <a:off x="827584" y="4509120"/>
          <a:ext cx="1368152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27" name="Equation" r:id="rId7" imgW="901309" imgH="152334" progId="Equation.DSMT4">
                  <p:embed/>
                </p:oleObj>
              </mc:Choice>
              <mc:Fallback>
                <p:oleObj name="Equation" r:id="rId7" imgW="901309" imgH="152334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509120"/>
                        <a:ext cx="1368152" cy="288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图片 15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15" y="5157192"/>
            <a:ext cx="7488832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06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σ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未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646813" y="2131522"/>
            <a:ext cx="8208912" cy="93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为了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说明关于总体平均数的双侧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检验，考虑下面的例子。</a:t>
            </a:r>
          </a:p>
          <a:p>
            <a:pPr algn="l"/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33661" y="5686934"/>
            <a:ext cx="813690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       </a:t>
            </a:r>
            <a:r>
              <a:rPr lang="zh-CN" altLang="zh-CN" sz="2600" b="0" dirty="0" smtClean="0">
                <a:latin typeface="+mn-ea"/>
                <a:ea typeface="+mn-ea"/>
              </a:rPr>
              <a:t>那么</a:t>
            </a:r>
            <a:r>
              <a:rPr lang="zh-CN" altLang="zh-CN" sz="2600" b="0" dirty="0">
                <a:latin typeface="+mn-ea"/>
                <a:ea typeface="+mn-ea"/>
              </a:rPr>
              <a:t>，这一调查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结果是否支持</a:t>
            </a:r>
            <a:r>
              <a:rPr lang="zh-CN" altLang="zh-CN" sz="2600" b="0" dirty="0">
                <a:latin typeface="+mn-ea"/>
                <a:ea typeface="+mn-ea"/>
              </a:rPr>
              <a:t>市场部主管的观点，按</a:t>
            </a:r>
            <a:r>
              <a:rPr lang="en-US" altLang="zh-CN" sz="2600" b="0" dirty="0">
                <a:latin typeface="+mn-ea"/>
                <a:ea typeface="+mn-ea"/>
              </a:rPr>
              <a:t>50</a:t>
            </a:r>
            <a:r>
              <a:rPr lang="zh-CN" altLang="zh-CN" sz="2600" b="0" dirty="0">
                <a:latin typeface="+mn-ea"/>
                <a:ea typeface="+mn-ea"/>
              </a:rPr>
              <a:t>箱</a:t>
            </a:r>
            <a:r>
              <a:rPr lang="en-US" altLang="zh-CN" sz="2600" b="0" dirty="0">
                <a:latin typeface="+mn-ea"/>
                <a:ea typeface="+mn-ea"/>
              </a:rPr>
              <a:t>/</a:t>
            </a:r>
            <a:r>
              <a:rPr lang="zh-CN" altLang="zh-CN" sz="2600" b="0" dirty="0">
                <a:latin typeface="+mn-ea"/>
                <a:ea typeface="+mn-ea"/>
              </a:rPr>
              <a:t>分销商的标准生产？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6.4.2 </a:t>
            </a:r>
            <a:r>
              <a:rPr lang="zh-CN" altLang="en-US" sz="2800" b="0" dirty="0" smtClean="0">
                <a:latin typeface="+mn-ea"/>
                <a:ea typeface="+mn-ea"/>
              </a:rPr>
              <a:t>双侧检验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312153" y="3068960"/>
            <a:ext cx="8540750" cy="26179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l" fontAlgn="auto"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     H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玩具公司是一家大型玩具制造商，拥有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1000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多家分销商。现在，新年假期即将到来，公司即将进入销售旺季，需要进行适当准备。对于公司主打的一款玩具，</a:t>
            </a:r>
            <a:r>
              <a:rPr lang="en-US" altLang="zh-CN" sz="2800" dirty="0">
                <a:solidFill>
                  <a:srgbClr val="FF0000"/>
                </a:solidFill>
                <a:latin typeface="+mn-ea"/>
              </a:rPr>
              <a:t>H</a:t>
            </a:r>
            <a:r>
              <a:rPr lang="zh-CN" altLang="zh-CN" sz="2800" dirty="0">
                <a:solidFill>
                  <a:srgbClr val="FF0000"/>
                </a:solidFill>
                <a:latin typeface="+mn-ea"/>
              </a:rPr>
              <a:t>公司的市场部主管估计，应当按每家分销商</a:t>
            </a:r>
            <a:r>
              <a:rPr lang="en-US" altLang="zh-CN" sz="2800" dirty="0">
                <a:solidFill>
                  <a:srgbClr val="FF0000"/>
                </a:solidFill>
                <a:latin typeface="+mn-ea"/>
              </a:rPr>
              <a:t>50</a:t>
            </a:r>
            <a:r>
              <a:rPr lang="zh-CN" altLang="zh-CN" sz="2800" dirty="0">
                <a:solidFill>
                  <a:srgbClr val="FF0000"/>
                </a:solidFill>
                <a:latin typeface="+mn-ea"/>
              </a:rPr>
              <a:t>个单位的标准进行生产。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为了验证这一观点，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H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公司随机向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25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位分销商进行调查，询问其预期销售量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（数据见书本）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algn="l"/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流程图: 资料带 5"/>
          <p:cNvSpPr>
            <a:spLocks noChangeArrowheads="1"/>
          </p:cNvSpPr>
          <p:nvPr/>
        </p:nvSpPr>
        <p:spPr bwMode="auto">
          <a:xfrm>
            <a:off x="6948488" y="1358900"/>
            <a:ext cx="1871662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>
                <a:latin typeface="楷体" pitchFamily="49" charset="-122"/>
                <a:ea typeface="楷体" pitchFamily="49" charset="-122"/>
              </a:rPr>
              <a:t>例六</a:t>
            </a:r>
          </a:p>
        </p:txBody>
      </p:sp>
    </p:spTree>
    <p:extLst>
      <p:ext uri="{BB962C8B-B14F-4D97-AF65-F5344CB8AC3E}">
        <p14:creationId xmlns:p14="http://schemas.microsoft.com/office/powerpoint/2010/main" val="110406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>
                <a:solidFill>
                  <a:schemeClr val="tx1"/>
                </a:solidFill>
              </a:rPr>
              <a:t>6</a:t>
            </a:r>
            <a:r>
              <a:rPr lang="zh-CN" altLang="en-US" sz="4800" dirty="0" smtClean="0">
                <a:solidFill>
                  <a:schemeClr val="tx1"/>
                </a:solidFill>
              </a:rPr>
              <a:t>章 假设检验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3548" y="1556792"/>
            <a:ext cx="8208912" cy="4104456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 </a:t>
            </a:r>
            <a:r>
              <a:rPr lang="zh-CN" altLang="en-US" sz="3600" dirty="0" smtClean="0">
                <a:solidFill>
                  <a:srgbClr val="FF0000"/>
                </a:solidFill>
                <a:latin typeface="+mn-ea"/>
              </a:rPr>
              <a:t>            </a:t>
            </a:r>
            <a:r>
              <a:rPr lang="zh-CN" altLang="en-US" sz="3600" dirty="0" smtClean="0">
                <a:solidFill>
                  <a:srgbClr val="FF0000"/>
                </a:solidFill>
                <a:latin typeface="+mn-ea"/>
              </a:rPr>
              <a:t>本章</a:t>
            </a: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主要学习</a:t>
            </a:r>
            <a:r>
              <a:rPr lang="zh-CN" altLang="en-US" sz="3600" dirty="0" smtClean="0">
                <a:solidFill>
                  <a:srgbClr val="FF0000"/>
                </a:solidFill>
                <a:latin typeface="+mn-ea"/>
              </a:rPr>
              <a:t>目标</a:t>
            </a:r>
            <a:endParaRPr lang="en-US" altLang="zh-CN" sz="3600" dirty="0">
              <a:solidFill>
                <a:schemeClr val="tx1"/>
              </a:solidFill>
              <a:latin typeface="+mn-ea"/>
            </a:endParaRPr>
          </a:p>
          <a:p>
            <a:pPr algn="l">
              <a:buClr>
                <a:srgbClr val="FF0000"/>
              </a:buClr>
            </a:pP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             </a:t>
            </a:r>
            <a:r>
              <a:rPr lang="zh-CN" altLang="zh-CN" sz="3000" dirty="0" smtClean="0">
                <a:solidFill>
                  <a:schemeClr val="tx1"/>
                </a:solidFill>
                <a:latin typeface="+mn-ea"/>
              </a:rPr>
              <a:t>重点讨论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：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建立原假设与备择假设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第一类错误与第二类错误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总体平均数的假设检验</a:t>
            </a:r>
            <a:r>
              <a:rPr lang="en-US" altLang="zh-CN" sz="2800" dirty="0" smtClean="0">
                <a:solidFill>
                  <a:schemeClr val="tx1"/>
                </a:solidFill>
              </a:rPr>
              <a:t>——</a:t>
            </a:r>
            <a:r>
              <a:rPr lang="zh-CN" altLang="zh-CN" sz="2800" dirty="0">
                <a:solidFill>
                  <a:schemeClr val="tx1"/>
                </a:solidFill>
              </a:rPr>
              <a:t>σ</a:t>
            </a:r>
            <a:r>
              <a:rPr lang="zh-CN" altLang="zh-CN" sz="2800" dirty="0" smtClean="0">
                <a:solidFill>
                  <a:schemeClr val="tx1"/>
                </a:solidFill>
              </a:rPr>
              <a:t>已知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>
                <a:solidFill>
                  <a:schemeClr val="tx1"/>
                </a:solidFill>
              </a:rPr>
              <a:t>总体平均数的假设检验</a:t>
            </a:r>
            <a:r>
              <a:rPr lang="en-US" altLang="zh-CN" sz="2800" dirty="0">
                <a:solidFill>
                  <a:schemeClr val="tx1"/>
                </a:solidFill>
              </a:rPr>
              <a:t>——</a:t>
            </a:r>
            <a:r>
              <a:rPr lang="zh-CN" altLang="zh-CN" sz="2800" dirty="0" smtClean="0">
                <a:solidFill>
                  <a:schemeClr val="tx1"/>
                </a:solidFill>
              </a:rPr>
              <a:t>σ</a:t>
            </a:r>
            <a:r>
              <a:rPr lang="zh-CN" altLang="en-US" sz="2800" dirty="0" smtClean="0">
                <a:solidFill>
                  <a:schemeClr val="tx1"/>
                </a:solidFill>
              </a:rPr>
              <a:t>未</a:t>
            </a:r>
            <a:r>
              <a:rPr lang="zh-CN" altLang="zh-CN" sz="2800" dirty="0" smtClean="0">
                <a:solidFill>
                  <a:schemeClr val="tx1"/>
                </a:solidFill>
              </a:rPr>
              <a:t>知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总体比例的假设检验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4"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             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4" algn="l">
              <a:buClr>
                <a:srgbClr val="FF0000"/>
              </a:buClr>
            </a:pPr>
            <a:endParaRPr lang="en-US" altLang="zh-CN" sz="2800" dirty="0">
              <a:solidFill>
                <a:schemeClr val="tx1"/>
              </a:solidFill>
            </a:endParaRPr>
          </a:p>
          <a:p>
            <a:pPr lvl="4"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296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σ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未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600" b="0" dirty="0" smtClean="0">
                <a:latin typeface="+mn-ea"/>
                <a:ea typeface="+mn-ea"/>
              </a:rPr>
              <a:t>建立原假设与备择假设</a:t>
            </a:r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827584" y="2708920"/>
            <a:ext cx="813690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eaLnBrk="1" hangingPunct="1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600" b="0" dirty="0">
                <a:latin typeface="+mn-ea"/>
                <a:ea typeface="+mn-ea"/>
              </a:rPr>
              <a:t>制定显著性水平</a:t>
            </a:r>
            <a:r>
              <a:rPr lang="en-US" altLang="zh-CN" sz="2600" b="0" dirty="0">
                <a:latin typeface="+mn-ea"/>
                <a:ea typeface="+mn-ea"/>
              </a:rPr>
              <a:t>----</a:t>
            </a:r>
            <a:r>
              <a:rPr lang="zh-CN" altLang="zh-CN" sz="2600" b="0" dirty="0">
                <a:latin typeface="+mn-ea"/>
                <a:ea typeface="+mn-ea"/>
              </a:rPr>
              <a:t>根据题目要求，将显著性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α设定在</a:t>
            </a:r>
            <a:r>
              <a:rPr lang="en-US" altLang="zh-CN" sz="2600" b="0" dirty="0">
                <a:solidFill>
                  <a:srgbClr val="FF0000"/>
                </a:solidFill>
                <a:latin typeface="+mn-ea"/>
                <a:ea typeface="+mn-ea"/>
              </a:rPr>
              <a:t>10%</a:t>
            </a:r>
            <a:r>
              <a:rPr lang="zh-CN" altLang="zh-CN" sz="2600" b="0" dirty="0">
                <a:latin typeface="+mn-ea"/>
                <a:ea typeface="+mn-ea"/>
              </a:rPr>
              <a:t>，一个比较宽松的水平。</a:t>
            </a:r>
            <a:endParaRPr lang="zh-CN" altLang="en-US" sz="2600" b="0" dirty="0">
              <a:latin typeface="+mn-ea"/>
              <a:ea typeface="+mn-ea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873980"/>
              </p:ext>
            </p:extLst>
          </p:nvPr>
        </p:nvGraphicFramePr>
        <p:xfrm>
          <a:off x="3936460" y="2030596"/>
          <a:ext cx="165735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4" name="Equation" r:id="rId3" imgW="622030" imgH="393529" progId="Equation.DSMT4">
                  <p:embed/>
                </p:oleObj>
              </mc:Choice>
              <mc:Fallback>
                <p:oleObj name="Equation" r:id="rId3" imgW="622030" imgH="393529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6460" y="2030596"/>
                        <a:ext cx="1657350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833917" y="3601472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600" b="0" dirty="0" smtClean="0">
                <a:latin typeface="+mn-ea"/>
                <a:ea typeface="+mn-ea"/>
              </a:rPr>
              <a:t>建立检验统计量。经过计算得到检验统计量为：</a:t>
            </a:r>
            <a:endParaRPr lang="en-US" altLang="zh-CN" sz="2600" b="0" dirty="0" smtClean="0">
              <a:latin typeface="+mn-ea"/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7048648"/>
              </p:ext>
            </p:extLst>
          </p:nvPr>
        </p:nvGraphicFramePr>
        <p:xfrm>
          <a:off x="3292465" y="4115867"/>
          <a:ext cx="3207141" cy="926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5" name="Equation" r:id="rId5" imgW="1689100" imgH="596900" progId="Equation.DSMT4">
                  <p:embed/>
                </p:oleObj>
              </mc:Choice>
              <mc:Fallback>
                <p:oleObj name="Equation" r:id="rId5" imgW="1689100" imgH="5969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465" y="4115867"/>
                        <a:ext cx="3207141" cy="9265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827584" y="5013176"/>
            <a:ext cx="8136904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eaLnBrk="1" hangingPunct="1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sz="2600" b="0" dirty="0" smtClean="0">
                <a:latin typeface="+mn-ea"/>
                <a:ea typeface="+mn-ea"/>
              </a:rPr>
              <a:t>判断原则（进采用临界值法）。</a:t>
            </a:r>
            <a:r>
              <a:rPr lang="zh-CN" altLang="zh-CN" sz="2600" b="0" dirty="0" smtClean="0">
                <a:latin typeface="+mn-ea"/>
                <a:ea typeface="+mn-ea"/>
              </a:rPr>
              <a:t>临界值</a:t>
            </a:r>
            <a:r>
              <a:rPr lang="zh-CN" altLang="zh-CN" sz="2600" b="0" dirty="0">
                <a:latin typeface="+mn-ea"/>
                <a:ea typeface="+mn-ea"/>
              </a:rPr>
              <a:t>时应当同时考虑</a:t>
            </a:r>
            <a:r>
              <a:rPr lang="en-US" altLang="zh-CN" sz="2600" b="0" dirty="0">
                <a:latin typeface="+mn-ea"/>
                <a:ea typeface="+mn-ea"/>
              </a:rPr>
              <a:t>t</a:t>
            </a:r>
            <a:r>
              <a:rPr lang="zh-CN" altLang="zh-CN" sz="2600" b="0" dirty="0">
                <a:latin typeface="+mn-ea"/>
                <a:ea typeface="+mn-ea"/>
              </a:rPr>
              <a:t>分布的上、下侧。由于调查对象涉及</a:t>
            </a:r>
            <a:r>
              <a:rPr lang="en-US" altLang="zh-CN" sz="2600" b="0" dirty="0">
                <a:latin typeface="+mn-ea"/>
                <a:ea typeface="+mn-ea"/>
              </a:rPr>
              <a:t>25</a:t>
            </a:r>
            <a:r>
              <a:rPr lang="zh-CN" altLang="zh-CN" sz="2600" b="0" dirty="0">
                <a:latin typeface="+mn-ea"/>
                <a:ea typeface="+mn-ea"/>
              </a:rPr>
              <a:t>家分销商，自由度为</a:t>
            </a:r>
            <a:r>
              <a:rPr lang="en-US" altLang="zh-CN" sz="2600" b="0" dirty="0">
                <a:latin typeface="+mn-ea"/>
                <a:ea typeface="+mn-ea"/>
              </a:rPr>
              <a:t>25-1=24</a:t>
            </a:r>
            <a:r>
              <a:rPr lang="zh-CN" altLang="zh-CN" sz="2600" b="0" dirty="0">
                <a:latin typeface="+mn-ea"/>
                <a:ea typeface="+mn-ea"/>
              </a:rPr>
              <a:t>。在显著性水平为</a:t>
            </a:r>
            <a:r>
              <a:rPr lang="en-US" altLang="zh-CN" sz="2600" b="0" dirty="0">
                <a:latin typeface="+mn-ea"/>
                <a:ea typeface="+mn-ea"/>
              </a:rPr>
              <a:t>10%</a:t>
            </a:r>
            <a:r>
              <a:rPr lang="zh-CN" altLang="zh-CN" sz="2600" b="0" dirty="0">
                <a:latin typeface="+mn-ea"/>
                <a:ea typeface="+mn-ea"/>
              </a:rPr>
              <a:t>时，临界值</a:t>
            </a:r>
            <a:r>
              <a:rPr lang="zh-CN" altLang="zh-CN" sz="2600" b="0" dirty="0" smtClean="0">
                <a:latin typeface="+mn-ea"/>
                <a:ea typeface="+mn-ea"/>
              </a:rPr>
              <a:t>为</a:t>
            </a:r>
            <a:r>
              <a:rPr lang="en-US" altLang="zh-CN" sz="2600" b="0" dirty="0" smtClean="0">
                <a:latin typeface="+mn-ea"/>
                <a:ea typeface="+mn-ea"/>
              </a:rPr>
              <a:t>                     &gt;1.0088</a:t>
            </a:r>
            <a:r>
              <a:rPr lang="zh-CN" altLang="en-US" sz="2600" b="0" dirty="0" smtClean="0">
                <a:latin typeface="+mn-ea"/>
                <a:ea typeface="+mn-ea"/>
              </a:rPr>
              <a:t>，</a:t>
            </a:r>
            <a:r>
              <a:rPr lang="zh-CN" altLang="zh-CN" sz="2600" b="0" dirty="0">
                <a:latin typeface="+mn-ea"/>
                <a:ea typeface="+mn-ea"/>
              </a:rPr>
              <a:t>因此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不能拒绝原假设</a:t>
            </a:r>
            <a:r>
              <a:rPr lang="zh-CN" altLang="zh-CN" sz="2600" b="0" dirty="0">
                <a:latin typeface="+mn-ea"/>
                <a:ea typeface="+mn-ea"/>
              </a:rPr>
              <a:t>。</a:t>
            </a:r>
          </a:p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l"/>
            </a:pPr>
            <a:endParaRPr lang="zh-CN" altLang="en-US" sz="2600" b="0" dirty="0">
              <a:latin typeface="+mn-ea"/>
              <a:ea typeface="+mn-ea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718218"/>
              </p:ext>
            </p:extLst>
          </p:nvPr>
        </p:nvGraphicFramePr>
        <p:xfrm>
          <a:off x="2483768" y="6303799"/>
          <a:ext cx="1584176" cy="548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6" name="Equation" r:id="rId7" imgW="850531" imgH="291973" progId="Equation.DSMT4">
                  <p:embed/>
                </p:oleObj>
              </mc:Choice>
              <mc:Fallback>
                <p:oleObj name="Equation" r:id="rId7" imgW="850531" imgH="291973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6303799"/>
                        <a:ext cx="1584176" cy="5486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406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总体平均数的假设检验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——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σ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未</a:t>
            </a:r>
            <a:r>
              <a:rPr lang="zh-CN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知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3548" y="4077270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800" b="0" dirty="0" smtClean="0">
                <a:solidFill>
                  <a:srgbClr val="FF0000"/>
                </a:solidFill>
                <a:latin typeface="+mn-ea"/>
                <a:ea typeface="+mn-ea"/>
              </a:rPr>
              <a:t>SPSS</a:t>
            </a:r>
            <a:r>
              <a:rPr lang="zh-CN" altLang="en-US" sz="2800" b="0" dirty="0" smtClean="0">
                <a:solidFill>
                  <a:srgbClr val="FF0000"/>
                </a:solidFill>
                <a:latin typeface="+mn-ea"/>
                <a:ea typeface="+mn-ea"/>
              </a:rPr>
              <a:t>软件中的步骤：</a:t>
            </a:r>
            <a:endParaRPr lang="zh-CN" altLang="zh-CN" sz="2800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1556792"/>
            <a:ext cx="81369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457200" indent="-457200" algn="l" eaLnBrk="1" hangingPunct="1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b="0" dirty="0" smtClean="0">
                <a:latin typeface="+mn-ea"/>
                <a:ea typeface="+mn-ea"/>
              </a:rPr>
              <a:t>  6.4.3 </a:t>
            </a:r>
            <a:r>
              <a:rPr lang="zh-CN" altLang="en-US" sz="2800" b="0" dirty="0" smtClean="0">
                <a:latin typeface="+mn-ea"/>
                <a:ea typeface="+mn-ea"/>
              </a:rPr>
              <a:t>统计软件操作步骤</a:t>
            </a:r>
            <a:endParaRPr lang="zh-CN" altLang="en-US" sz="2800" b="0" dirty="0"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423738" y="2204864"/>
            <a:ext cx="8540750" cy="18724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统计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软件通常可以实现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总体平均数的双侧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t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检验。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基于正态分布的检验需要总体平均数已知，前提比较强，因此通常不包含在统计软件中。此外，</a:t>
            </a:r>
            <a:r>
              <a:rPr lang="zh-CN" altLang="zh-CN" sz="2800" dirty="0">
                <a:solidFill>
                  <a:srgbClr val="FFFF00"/>
                </a:solidFill>
                <a:latin typeface="+mn-ea"/>
              </a:rPr>
              <a:t>统计软件通常也不包含单侧检验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zh-CN" sz="2800" dirty="0">
                <a:solidFill>
                  <a:srgbClr val="7030A0"/>
                </a:solidFill>
                <a:latin typeface="+mn-ea"/>
              </a:rPr>
              <a:t>如果需要计算单侧检验，可以在双侧检验的基础上把α增为</a:t>
            </a:r>
            <a:r>
              <a:rPr lang="en-US" altLang="zh-CN" sz="2800" dirty="0">
                <a:solidFill>
                  <a:srgbClr val="7030A0"/>
                </a:solidFill>
                <a:latin typeface="+mn-ea"/>
              </a:rPr>
              <a:t>2</a:t>
            </a:r>
            <a:r>
              <a:rPr lang="zh-CN" altLang="zh-CN" sz="2800" dirty="0">
                <a:solidFill>
                  <a:srgbClr val="7030A0"/>
                </a:solidFill>
                <a:latin typeface="+mn-ea"/>
              </a:rPr>
              <a:t>倍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，再结合研究者人工判断完成检验。</a:t>
            </a:r>
          </a:p>
          <a:p>
            <a:pPr algn="l"/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503548" y="4626288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   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菜单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--</a:t>
            </a:r>
            <a:r>
              <a:rPr lang="zh-CN" altLang="zh-CN" sz="2600" dirty="0" smtClean="0">
                <a:solidFill>
                  <a:srgbClr val="FFFF00"/>
                </a:solidFill>
                <a:latin typeface="+mn-ea"/>
                <a:ea typeface="+mn-ea"/>
              </a:rPr>
              <a:t>分析</a:t>
            </a:r>
            <a:r>
              <a:rPr lang="en-US" altLang="zh-CN" sz="2600" dirty="0" smtClean="0">
                <a:solidFill>
                  <a:srgbClr val="FFFF00"/>
                </a:solidFill>
                <a:latin typeface="+mn-ea"/>
                <a:ea typeface="+mn-ea"/>
              </a:rPr>
              <a:t>--</a:t>
            </a:r>
            <a:r>
              <a:rPr lang="zh-CN" altLang="zh-CN" sz="2600" dirty="0" smtClean="0">
                <a:solidFill>
                  <a:srgbClr val="0070C0"/>
                </a:solidFill>
                <a:latin typeface="+mn-ea"/>
                <a:ea typeface="+mn-ea"/>
              </a:rPr>
              <a:t>比较均值</a:t>
            </a:r>
            <a:r>
              <a:rPr lang="en-US" altLang="zh-CN" sz="2600" dirty="0" smtClean="0">
                <a:solidFill>
                  <a:srgbClr val="0070C0"/>
                </a:solidFill>
                <a:latin typeface="+mn-ea"/>
                <a:ea typeface="+mn-ea"/>
              </a:rPr>
              <a:t>--</a:t>
            </a:r>
            <a:r>
              <a:rPr lang="zh-CN" altLang="zh-CN" sz="2600" dirty="0" smtClean="0">
                <a:solidFill>
                  <a:srgbClr val="7030A0"/>
                </a:solidFill>
                <a:latin typeface="+mn-ea"/>
                <a:ea typeface="+mn-ea"/>
              </a:rPr>
              <a:t>单样本</a:t>
            </a:r>
            <a:r>
              <a:rPr lang="en-US" altLang="zh-CN" sz="2600" dirty="0" smtClean="0">
                <a:solidFill>
                  <a:srgbClr val="7030A0"/>
                </a:solidFill>
                <a:latin typeface="+mn-ea"/>
                <a:ea typeface="+mn-ea"/>
              </a:rPr>
              <a:t>t</a:t>
            </a:r>
            <a:r>
              <a:rPr lang="zh-CN" altLang="zh-CN" sz="2600" dirty="0" smtClean="0">
                <a:solidFill>
                  <a:srgbClr val="7030A0"/>
                </a:solidFill>
                <a:latin typeface="+mn-ea"/>
                <a:ea typeface="+mn-ea"/>
              </a:rPr>
              <a:t>检验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  <a:ea typeface="+mn-ea"/>
              </a:rPr>
              <a:t>。</a:t>
            </a:r>
            <a:endParaRPr lang="zh-CN" altLang="en-US" sz="2600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217631"/>
              </p:ext>
            </p:extLst>
          </p:nvPr>
        </p:nvGraphicFramePr>
        <p:xfrm>
          <a:off x="1547662" y="5118732"/>
          <a:ext cx="6624737" cy="17670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4305"/>
                <a:gridCol w="649873"/>
                <a:gridCol w="792088"/>
                <a:gridCol w="1224136"/>
                <a:gridCol w="1008112"/>
                <a:gridCol w="1081918"/>
                <a:gridCol w="934305"/>
              </a:tblGrid>
              <a:tr h="326492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单个样本检验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50990">
                <a:tc rowSpan="3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/>
                </a:tc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检验值</a:t>
                      </a:r>
                      <a:r>
                        <a:rPr lang="en-US" sz="1800" dirty="0">
                          <a:effectLst/>
                        </a:rPr>
                        <a:t> = 50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0979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df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Sig</a:t>
                      </a:r>
                      <a:r>
                        <a:rPr lang="en-US" sz="1800" dirty="0">
                          <a:effectLst/>
                        </a:rPr>
                        <a:t>.(</a:t>
                      </a:r>
                      <a:r>
                        <a:rPr lang="zh-CN" sz="1800" dirty="0">
                          <a:effectLst/>
                        </a:rPr>
                        <a:t>双侧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CN" sz="18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800" dirty="0" smtClean="0">
                          <a:effectLst/>
                        </a:rPr>
                        <a:t>均值</a:t>
                      </a:r>
                      <a:r>
                        <a:rPr lang="zh-CN" sz="1800" dirty="0">
                          <a:effectLst/>
                        </a:rPr>
                        <a:t>差值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 </a:t>
                      </a:r>
                      <a:r>
                        <a:rPr lang="en-US" sz="1800" dirty="0">
                          <a:effectLst/>
                        </a:rPr>
                        <a:t>95% </a:t>
                      </a:r>
                      <a:r>
                        <a:rPr lang="zh-CN" sz="1800" dirty="0">
                          <a:effectLst/>
                        </a:rPr>
                        <a:t>置信区间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3987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下限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上限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>
                    <a:solidFill>
                      <a:srgbClr val="FFC000"/>
                    </a:solidFill>
                  </a:tcPr>
                </a:tc>
              </a:tr>
              <a:tr h="33987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Sale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1.009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.323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2.280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-2.38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6.94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6" name="矩形标注 5"/>
          <p:cNvSpPr/>
          <p:nvPr/>
        </p:nvSpPr>
        <p:spPr>
          <a:xfrm>
            <a:off x="6588224" y="3861048"/>
            <a:ext cx="2232248" cy="1257683"/>
          </a:xfrm>
          <a:prstGeom prst="wedgeRectCallout">
            <a:avLst>
              <a:gd name="adj1" fmla="val -120891"/>
              <a:gd name="adj2" fmla="val 16619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</a:rPr>
              <a:t>案例六，</a:t>
            </a:r>
            <a:r>
              <a:rPr lang="zh-CN" altLang="zh-CN" sz="2000" dirty="0">
                <a:solidFill>
                  <a:schemeClr val="tx1"/>
                </a:solidFill>
              </a:rPr>
              <a:t>上述结果表明，在</a:t>
            </a:r>
            <a:r>
              <a:rPr lang="en-US" altLang="zh-CN" sz="2000" dirty="0">
                <a:solidFill>
                  <a:schemeClr val="tx1"/>
                </a:solidFill>
              </a:rPr>
              <a:t>5%</a:t>
            </a:r>
            <a:r>
              <a:rPr lang="zh-CN" altLang="zh-CN" sz="2000" dirty="0">
                <a:solidFill>
                  <a:schemeClr val="tx1"/>
                </a:solidFill>
              </a:rPr>
              <a:t>水平上，不能拒绝原假设。</a:t>
            </a: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406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8" grpId="0"/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77281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6.5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总体比例的假设检验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22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§6.5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总体比例的假设检验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03548" y="3553334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三种检验的原假设与备择假设具体形式如下。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323850" y="1844824"/>
            <a:ext cx="8540750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实际应用中，有时也需要对总体比例进行假设检验。与总体平均数的假设检验相似，总体比例的假设检验也分为上侧检验、下侧检验和双侧检验。</a:t>
            </a:r>
            <a:endParaRPr lang="zh-CN" altLang="en-US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232841"/>
              </p:ext>
            </p:extLst>
          </p:nvPr>
        </p:nvGraphicFramePr>
        <p:xfrm>
          <a:off x="1835696" y="4395301"/>
          <a:ext cx="3816424" cy="1091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7" name="Equation" r:id="rId3" imgW="2032000" imgH="584200" progId="Equation.DSMT4">
                  <p:embed/>
                </p:oleObj>
              </mc:Choice>
              <mc:Fallback>
                <p:oleObj name="Equation" r:id="rId3" imgW="2032000" imgH="584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395301"/>
                        <a:ext cx="3816424" cy="10917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接连接符 7"/>
          <p:cNvCxnSpPr/>
          <p:nvPr/>
        </p:nvCxnSpPr>
        <p:spPr>
          <a:xfrm>
            <a:off x="2987824" y="4395299"/>
            <a:ext cx="0" cy="1091733"/>
          </a:xfrm>
          <a:prstGeom prst="line">
            <a:avLst/>
          </a:prstGeom>
          <a:ln w="28575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355976" y="4395298"/>
            <a:ext cx="0" cy="1091733"/>
          </a:xfrm>
          <a:prstGeom prst="line">
            <a:avLst/>
          </a:prstGeom>
          <a:ln w="28575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6194513" y="4251284"/>
            <a:ext cx="2636416" cy="137976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en-US" altLang="zh-CN" sz="2000" dirty="0" err="1" smtClean="0">
                <a:solidFill>
                  <a:schemeClr val="tx1"/>
                </a:solidFill>
                <a:latin typeface="+mn-ea"/>
              </a:rPr>
              <a:t>表示假设的总体比例值</a:t>
            </a:r>
            <a:r>
              <a:rPr lang="en-US" altLang="zh-CN" sz="2000" dirty="0" err="1">
                <a:solidFill>
                  <a:schemeClr val="tx1"/>
                </a:solidFill>
                <a:latin typeface="+mn-ea"/>
              </a:rPr>
              <a:t>，字母</a:t>
            </a:r>
            <a:r>
              <a:rPr lang="en-US" altLang="zh-CN" sz="20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0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en-US" altLang="zh-CN" sz="2000" dirty="0" err="1" smtClean="0">
                <a:solidFill>
                  <a:schemeClr val="tx1"/>
                </a:solidFill>
                <a:latin typeface="+mn-ea"/>
              </a:rPr>
              <a:t>代表样本比例</a:t>
            </a:r>
            <a:r>
              <a:rPr lang="en-US" altLang="zh-CN" sz="2000" dirty="0" err="1">
                <a:solidFill>
                  <a:schemeClr val="tx1"/>
                </a:solidFill>
                <a:latin typeface="+mn-ea"/>
              </a:rPr>
              <a:t>，字母p代表总体比例</a:t>
            </a:r>
            <a:endParaRPr lang="zh-CN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219902"/>
              </p:ext>
            </p:extLst>
          </p:nvPr>
        </p:nvGraphicFramePr>
        <p:xfrm>
          <a:off x="6372200" y="4362411"/>
          <a:ext cx="324898" cy="262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8" name="Equation" r:id="rId5" imgW="164957" imgH="190335" progId="Equation.DSMT4">
                  <p:embed/>
                </p:oleObj>
              </mc:Choice>
              <mc:Fallback>
                <p:oleObj name="Equation" r:id="rId5" imgW="164957" imgH="19033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4362411"/>
                        <a:ext cx="324898" cy="2625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887323"/>
              </p:ext>
            </p:extLst>
          </p:nvPr>
        </p:nvGraphicFramePr>
        <p:xfrm>
          <a:off x="7884368" y="4625700"/>
          <a:ext cx="320022" cy="315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9" name="Equation" r:id="rId7" imgW="139579" imgH="177646" progId="Equation.DSMT4">
                  <p:embed/>
                </p:oleObj>
              </mc:Choice>
              <mc:Fallback>
                <p:oleObj name="Equation" r:id="rId7" imgW="139579" imgH="177646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4625700"/>
                        <a:ext cx="320022" cy="3154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949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 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总体比例的假设检验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655688" y="5445224"/>
            <a:ext cx="8208912" cy="543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l">
              <a:defRPr/>
            </a:pPr>
            <a:r>
              <a:rPr kumimoji="1" lang="zh-CN" altLang="en-US" sz="2800" dirty="0" smtClean="0">
                <a:solidFill>
                  <a:schemeClr val="tx1"/>
                </a:solidFill>
                <a:latin typeface="+mn-ea"/>
              </a:rPr>
              <a:t>接下来看</a:t>
            </a:r>
            <a:r>
              <a:rPr kumimoji="1" lang="zh-CN" altLang="en-US" sz="2800" b="1" dirty="0" smtClean="0">
                <a:solidFill>
                  <a:srgbClr val="FF0000"/>
                </a:solidFill>
                <a:latin typeface="+mn-ea"/>
              </a:rPr>
              <a:t>例</a:t>
            </a:r>
            <a:r>
              <a:rPr kumimoji="1" lang="en-US" altLang="zh-CN" sz="2800" b="1" dirty="0" smtClean="0">
                <a:solidFill>
                  <a:srgbClr val="FF0000"/>
                </a:solidFill>
                <a:latin typeface="+mn-ea"/>
              </a:rPr>
              <a:t>7</a:t>
            </a:r>
            <a:r>
              <a:rPr kumimoji="1" lang="zh-CN" altLang="en-US" sz="2800" dirty="0" smtClean="0">
                <a:solidFill>
                  <a:schemeClr val="tx1"/>
                </a:solidFill>
                <a:latin typeface="+mn-ea"/>
              </a:rPr>
              <a:t>。</a:t>
            </a:r>
            <a:endParaRPr kumimoji="1"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3730870" y="4179277"/>
            <a:ext cx="131836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b="0" dirty="0" smtClean="0">
                <a:solidFill>
                  <a:srgbClr val="FF0000"/>
                </a:solidFill>
                <a:latin typeface="+mn-ea"/>
                <a:ea typeface="+mn-ea"/>
              </a:rPr>
              <a:t>调整为</a:t>
            </a:r>
            <a:endParaRPr lang="zh-CN" altLang="zh-CN" b="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323850" y="2132856"/>
            <a:ext cx="8540750" cy="1872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总体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比例假设检验的基本思路是比较样本比例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与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假设的总体比例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之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差，其检验的步骤与前文总体平均数假设检验相似，但需对检验统计量与判断准则进行调整。</a:t>
            </a:r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861962"/>
              </p:ext>
            </p:extLst>
          </p:nvPr>
        </p:nvGraphicFramePr>
        <p:xfrm>
          <a:off x="7668344" y="2276872"/>
          <a:ext cx="507891" cy="360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1" name="Equation" r:id="rId4" imgW="139579" imgH="177646" progId="Equation.DSMT4">
                  <p:embed/>
                </p:oleObj>
              </mc:Choice>
              <mc:Fallback>
                <p:oleObj name="Equation" r:id="rId4" imgW="139579" imgH="17764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8344" y="2276872"/>
                        <a:ext cx="507891" cy="360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2452321"/>
              </p:ext>
            </p:extLst>
          </p:nvPr>
        </p:nvGraphicFramePr>
        <p:xfrm>
          <a:off x="2475993" y="2564904"/>
          <a:ext cx="360040" cy="334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2" name="Equation" r:id="rId6" imgW="164957" imgH="190335" progId="Equation.DSMT4">
                  <p:embed/>
                </p:oleObj>
              </mc:Choice>
              <mc:Fallback>
                <p:oleObj name="Equation" r:id="rId6" imgW="164957" imgH="19033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5993" y="2564904"/>
                        <a:ext cx="360040" cy="3345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22508"/>
              </p:ext>
            </p:extLst>
          </p:nvPr>
        </p:nvGraphicFramePr>
        <p:xfrm>
          <a:off x="5508104" y="4244898"/>
          <a:ext cx="168534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3" name="Equation" r:id="rId8" imgW="850531" imgH="380835" progId="Equation.DSMT4">
                  <p:embed/>
                </p:oleObj>
              </mc:Choice>
              <mc:Fallback>
                <p:oleObj name="Equation" r:id="rId8" imgW="850531" imgH="380835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244898"/>
                        <a:ext cx="1685342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723728"/>
              </p:ext>
            </p:extLst>
          </p:nvPr>
        </p:nvGraphicFramePr>
        <p:xfrm>
          <a:off x="1979712" y="3816303"/>
          <a:ext cx="1512168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4" name="Equation" r:id="rId10" imgW="850531" imgH="774364" progId="Equation.DSMT4">
                  <p:embed/>
                </p:oleObj>
              </mc:Choice>
              <mc:Fallback>
                <p:oleObj name="Equation" r:id="rId10" imgW="850531" imgH="77436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816303"/>
                        <a:ext cx="1512168" cy="15121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右箭头 15"/>
          <p:cNvSpPr/>
          <p:nvPr/>
        </p:nvSpPr>
        <p:spPr>
          <a:xfrm>
            <a:off x="3707904" y="4572387"/>
            <a:ext cx="1584176" cy="3855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49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 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总体比例的假设检验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493718" y="3801142"/>
            <a:ext cx="29981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+mn-ea"/>
                <a:ea typeface="+mn-ea"/>
              </a:rPr>
              <a:t>解答</a:t>
            </a:r>
            <a:r>
              <a:rPr lang="zh-CN" altLang="en-US" sz="2600" b="0" dirty="0" smtClean="0">
                <a:latin typeface="+mn-ea"/>
                <a:ea typeface="+mn-ea"/>
              </a:rPr>
              <a:t>：</a:t>
            </a:r>
            <a:r>
              <a:rPr lang="en-US" altLang="zh-CN" sz="2600" b="0" dirty="0" smtClean="0">
                <a:solidFill>
                  <a:srgbClr val="FF0000"/>
                </a:solidFill>
                <a:latin typeface="+mn-ea"/>
                <a:ea typeface="+mn-ea"/>
              </a:rPr>
              <a:t>1.</a:t>
            </a:r>
            <a:r>
              <a:rPr lang="zh-CN" altLang="en-US" sz="2600" b="0" dirty="0" smtClean="0">
                <a:latin typeface="+mn-ea"/>
                <a:ea typeface="+mn-ea"/>
              </a:rPr>
              <a:t>建立假设</a:t>
            </a:r>
            <a:endParaRPr lang="zh-CN" altLang="zh-CN" sz="2600" b="0" dirty="0">
              <a:latin typeface="+mn-ea"/>
              <a:ea typeface="+mn-ea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3441576" y="3860874"/>
            <a:ext cx="55446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solidFill>
                  <a:srgbClr val="FF0000"/>
                </a:solidFill>
                <a:latin typeface="+mn-ea"/>
                <a:ea typeface="+mn-ea"/>
              </a:rPr>
              <a:t>2.</a:t>
            </a:r>
            <a:r>
              <a:rPr lang="zh-CN" altLang="zh-CN" sz="2600" b="0" dirty="0" smtClean="0">
                <a:latin typeface="+mn-ea"/>
                <a:ea typeface="+mn-ea"/>
              </a:rPr>
              <a:t>利用</a:t>
            </a:r>
            <a:r>
              <a:rPr lang="zh-CN" altLang="zh-CN" sz="2600" b="0" dirty="0">
                <a:latin typeface="+mn-ea"/>
                <a:ea typeface="+mn-ea"/>
              </a:rPr>
              <a:t>样本数据计算检验统计量，有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291795" y="1988468"/>
            <a:ext cx="8540750" cy="1872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l" fontAlgn="auto">
              <a:spcAft>
                <a:spcPts val="0"/>
              </a:spcAft>
              <a:defRPr/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某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公司负责人发现开出去的发票有大量笔误，而且断定这些发票中，错误发票占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20%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以上。随机检查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100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张，发现错误的发票占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25%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。这是否可以证明负责人的判断正确？（显著性水平为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0.05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）</a:t>
            </a:r>
          </a:p>
          <a:p>
            <a:pPr algn="l"/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流程图: 资料带 5"/>
          <p:cNvSpPr>
            <a:spLocks noChangeArrowheads="1"/>
          </p:cNvSpPr>
          <p:nvPr/>
        </p:nvSpPr>
        <p:spPr bwMode="auto">
          <a:xfrm>
            <a:off x="6948488" y="1340768"/>
            <a:ext cx="1871662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>
                <a:latin typeface="楷体" pitchFamily="49" charset="-122"/>
                <a:ea typeface="楷体" pitchFamily="49" charset="-122"/>
              </a:rPr>
              <a:t>例七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387775"/>
              </p:ext>
            </p:extLst>
          </p:nvPr>
        </p:nvGraphicFramePr>
        <p:xfrm>
          <a:off x="1691680" y="4437112"/>
          <a:ext cx="144016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4" name="Equation" r:id="rId3" imgW="660113" imgH="393529" progId="Equation.DSMT4">
                  <p:embed/>
                </p:oleObj>
              </mc:Choice>
              <mc:Fallback>
                <p:oleObj name="Equation" r:id="rId3" imgW="660113" imgH="39352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437112"/>
                        <a:ext cx="1440160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90060"/>
              </p:ext>
            </p:extLst>
          </p:nvPr>
        </p:nvGraphicFramePr>
        <p:xfrm>
          <a:off x="3995937" y="4353318"/>
          <a:ext cx="4320480" cy="1177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5" name="Equation" r:id="rId5" imgW="1892160" imgH="545760" progId="Equation.DSMT4">
                  <p:embed/>
                </p:oleObj>
              </mc:Choice>
              <mc:Fallback>
                <p:oleObj name="Equation" r:id="rId5" imgW="1892160" imgH="5457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7" y="4353318"/>
                        <a:ext cx="4320480" cy="1177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1343713" y="5448163"/>
            <a:ext cx="74888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solidFill>
                  <a:srgbClr val="FF0000"/>
                </a:solidFill>
                <a:latin typeface="+mn-ea"/>
                <a:ea typeface="+mn-ea"/>
              </a:rPr>
              <a:t>3.</a:t>
            </a:r>
            <a:r>
              <a:rPr lang="zh-CN" altLang="zh-CN" sz="2600" b="0" dirty="0" smtClean="0">
                <a:latin typeface="+mn-ea"/>
                <a:ea typeface="+mn-ea"/>
              </a:rPr>
              <a:t>采用</a:t>
            </a:r>
            <a:r>
              <a:rPr lang="en-US" altLang="zh-CN" sz="2600" b="0" dirty="0">
                <a:latin typeface="+mn-ea"/>
                <a:ea typeface="+mn-ea"/>
              </a:rPr>
              <a:t>p</a:t>
            </a:r>
            <a:r>
              <a:rPr lang="zh-CN" altLang="zh-CN" sz="2600" b="0" dirty="0">
                <a:latin typeface="+mn-ea"/>
                <a:ea typeface="+mn-ea"/>
              </a:rPr>
              <a:t>值方法，查询标准正态分布表，得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2068781"/>
              </p:ext>
            </p:extLst>
          </p:nvPr>
        </p:nvGraphicFramePr>
        <p:xfrm>
          <a:off x="3203848" y="5940606"/>
          <a:ext cx="3384376" cy="368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6" name="Equation" r:id="rId7" imgW="1612900" imgH="190500" progId="Equation.DSMT4">
                  <p:embed/>
                </p:oleObj>
              </mc:Choice>
              <mc:Fallback>
                <p:oleObj name="Equation" r:id="rId7" imgW="1612900" imgH="1905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940606"/>
                        <a:ext cx="3384376" cy="3687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162746" y="6359343"/>
            <a:ext cx="8852205" cy="46166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>
            <a:extrusionClr>
              <a:srgbClr val="FFFF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zh-CN" altLang="zh-CN" b="0" dirty="0">
                <a:latin typeface="+mn-ea"/>
                <a:ea typeface="+mn-ea"/>
              </a:rPr>
              <a:t>与显著性水平</a:t>
            </a:r>
            <a:r>
              <a:rPr lang="en-US" altLang="zh-CN" b="0" dirty="0">
                <a:latin typeface="+mn-ea"/>
                <a:ea typeface="+mn-ea"/>
              </a:rPr>
              <a:t>0.05</a:t>
            </a:r>
            <a:r>
              <a:rPr lang="zh-CN" altLang="zh-CN" b="0" dirty="0">
                <a:latin typeface="+mn-ea"/>
                <a:ea typeface="+mn-ea"/>
              </a:rPr>
              <a:t>相比</a:t>
            </a:r>
            <a:r>
              <a:rPr lang="zh-CN" altLang="zh-CN" b="0" dirty="0" smtClean="0">
                <a:latin typeface="+mn-ea"/>
                <a:ea typeface="+mn-ea"/>
              </a:rPr>
              <a:t>，</a:t>
            </a:r>
            <a:r>
              <a:rPr lang="zh-CN" altLang="en-US" b="0" dirty="0" smtClean="0">
                <a:latin typeface="+mn-ea"/>
                <a:ea typeface="+mn-ea"/>
              </a:rPr>
              <a:t>大于</a:t>
            </a:r>
            <a:r>
              <a:rPr lang="zh-CN" altLang="zh-CN" b="0" dirty="0" smtClean="0">
                <a:latin typeface="+mn-ea"/>
                <a:ea typeface="+mn-ea"/>
              </a:rPr>
              <a:t>显著性水平</a:t>
            </a:r>
            <a:r>
              <a:rPr lang="zh-CN" altLang="zh-CN" b="0" dirty="0">
                <a:latin typeface="+mn-ea"/>
                <a:ea typeface="+mn-ea"/>
              </a:rPr>
              <a:t>，</a:t>
            </a:r>
            <a:r>
              <a:rPr lang="zh-CN" altLang="zh-CN" dirty="0">
                <a:solidFill>
                  <a:srgbClr val="FF0000"/>
                </a:solidFill>
                <a:latin typeface="+mn-ea"/>
                <a:ea typeface="+mn-ea"/>
              </a:rPr>
              <a:t>因此不能拒绝</a:t>
            </a:r>
            <a:r>
              <a:rPr lang="zh-CN" altLang="zh-CN" dirty="0" smtClean="0">
                <a:solidFill>
                  <a:srgbClr val="FF0000"/>
                </a:solidFill>
                <a:latin typeface="+mn-ea"/>
                <a:ea typeface="+mn-ea"/>
              </a:rPr>
              <a:t>原假设</a:t>
            </a:r>
            <a:endParaRPr lang="zh-CN" altLang="zh-CN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190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  <p:bldP spid="13" grpId="0"/>
      <p:bldP spid="1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77281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6.6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>
                <a:solidFill>
                  <a:schemeClr val="tx1"/>
                </a:solidFill>
              </a:rPr>
              <a:t>总</a:t>
            </a:r>
            <a:r>
              <a:rPr lang="zh-CN" altLang="en-US" sz="4400" dirty="0" smtClean="0">
                <a:solidFill>
                  <a:schemeClr val="tx1"/>
                </a:solidFill>
              </a:rPr>
              <a:t>结</a:t>
            </a:r>
            <a:endParaRPr lang="zh-CN" altLang="en-US" sz="44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00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 6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总结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367497" y="1844824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1</a:t>
            </a:r>
            <a:r>
              <a:rPr lang="zh-CN" altLang="en-US" sz="2600" b="0" dirty="0" smtClean="0">
                <a:latin typeface="+mn-ea"/>
                <a:ea typeface="+mn-ea"/>
              </a:rPr>
              <a:t>、</a:t>
            </a:r>
            <a:r>
              <a:rPr lang="zh-CN" altLang="zh-CN" sz="2600" b="0" dirty="0" smtClean="0">
                <a:latin typeface="+mn-ea"/>
                <a:ea typeface="+mn-ea"/>
              </a:rPr>
              <a:t>本章</a:t>
            </a:r>
            <a:r>
              <a:rPr lang="zh-CN" altLang="zh-CN" sz="2600" b="0" dirty="0">
                <a:latin typeface="+mn-ea"/>
                <a:ea typeface="+mn-ea"/>
              </a:rPr>
              <a:t>介绍了假设检验的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基本原理、实现步骤。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301625" y="3976435"/>
            <a:ext cx="8540750" cy="52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4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、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建立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判断规则的方法包括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p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值方法与临界值方法</a:t>
            </a:r>
            <a:endParaRPr lang="zh-CN" altLang="en-US" sz="2600" dirty="0" smtClean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435216" y="2467699"/>
            <a:ext cx="81369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2</a:t>
            </a:r>
            <a:r>
              <a:rPr lang="zh-CN" altLang="en-US" sz="2600" b="0" dirty="0" smtClean="0">
                <a:latin typeface="+mn-ea"/>
                <a:ea typeface="+mn-ea"/>
              </a:rPr>
              <a:t>、</a:t>
            </a:r>
            <a:r>
              <a:rPr lang="zh-CN" altLang="zh-CN" sz="2600" b="0" dirty="0" smtClean="0">
                <a:latin typeface="+mn-ea"/>
                <a:ea typeface="+mn-ea"/>
              </a:rPr>
              <a:t>它</a:t>
            </a:r>
            <a:r>
              <a:rPr lang="zh-CN" altLang="zh-CN" sz="2600" b="0" dirty="0">
                <a:latin typeface="+mn-ea"/>
                <a:ea typeface="+mn-ea"/>
              </a:rPr>
              <a:t>包括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五个</a:t>
            </a:r>
            <a:r>
              <a:rPr lang="zh-CN" altLang="zh-CN" sz="2600" b="0" dirty="0">
                <a:latin typeface="+mn-ea"/>
                <a:ea typeface="+mn-ea"/>
              </a:rPr>
              <a:t>基本步骤</a:t>
            </a: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301625" y="2973614"/>
            <a:ext cx="840408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r>
              <a:rPr lang="en-US" altLang="zh-CN" sz="2600" b="0" dirty="0" smtClean="0">
                <a:latin typeface="+mn-ea"/>
                <a:ea typeface="+mn-ea"/>
              </a:rPr>
              <a:t>   3</a:t>
            </a:r>
            <a:r>
              <a:rPr lang="zh-CN" altLang="en-US" sz="2600" b="0" dirty="0" smtClean="0">
                <a:latin typeface="+mn-ea"/>
                <a:ea typeface="+mn-ea"/>
              </a:rPr>
              <a:t>、</a:t>
            </a:r>
            <a:r>
              <a:rPr lang="zh-CN" altLang="zh-CN" sz="2600" b="0" dirty="0">
                <a:latin typeface="+mn-ea"/>
                <a:ea typeface="+mn-ea"/>
              </a:rPr>
              <a:t>有两类错误，分别称为第一类错误（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弃真错误</a:t>
            </a:r>
            <a:r>
              <a:rPr lang="zh-CN" altLang="zh-CN" sz="2600" b="0" dirty="0">
                <a:latin typeface="+mn-ea"/>
                <a:ea typeface="+mn-ea"/>
              </a:rPr>
              <a:t>）</a:t>
            </a:r>
            <a:r>
              <a:rPr lang="zh-CN" altLang="zh-CN" sz="2600" b="0" dirty="0" smtClean="0">
                <a:latin typeface="+mn-ea"/>
                <a:ea typeface="+mn-ea"/>
              </a:rPr>
              <a:t>、</a:t>
            </a:r>
            <a:r>
              <a:rPr lang="en-US" altLang="zh-CN" sz="2600" b="0" dirty="0" smtClean="0">
                <a:latin typeface="+mn-ea"/>
                <a:ea typeface="+mn-ea"/>
              </a:rPr>
              <a:t>  </a:t>
            </a:r>
            <a:r>
              <a:rPr lang="zh-CN" altLang="zh-CN" sz="2600" b="0" dirty="0" smtClean="0">
                <a:latin typeface="+mn-ea"/>
                <a:ea typeface="+mn-ea"/>
              </a:rPr>
              <a:t>第二类错误</a:t>
            </a:r>
            <a:r>
              <a:rPr lang="zh-CN" altLang="zh-CN" sz="2600" b="0" dirty="0">
                <a:latin typeface="+mn-ea"/>
                <a:ea typeface="+mn-ea"/>
              </a:rPr>
              <a:t>（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取伪错误</a:t>
            </a:r>
            <a:r>
              <a:rPr lang="zh-CN" altLang="zh-CN" sz="2600" b="0" dirty="0">
                <a:latin typeface="+mn-ea"/>
                <a:ea typeface="+mn-ea"/>
              </a:rPr>
              <a:t>）。</a:t>
            </a:r>
          </a:p>
        </p:txBody>
      </p:sp>
      <p:sp>
        <p:nvSpPr>
          <p:cNvPr id="12" name="内容占位符 2"/>
          <p:cNvSpPr txBox="1">
            <a:spLocks/>
          </p:cNvSpPr>
          <p:nvPr/>
        </p:nvSpPr>
        <p:spPr>
          <a:xfrm>
            <a:off x="367497" y="4521030"/>
            <a:ext cx="8540750" cy="99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5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、</a:t>
            </a:r>
            <a:r>
              <a:rPr lang="zh-CN" altLang="zh-CN" sz="2600" dirty="0">
                <a:solidFill>
                  <a:schemeClr val="tx1"/>
                </a:solidFill>
              </a:rPr>
              <a:t>对于总体平均数的假设检验，当总体标准差σ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已知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当</a:t>
            </a:r>
            <a:r>
              <a:rPr lang="zh-CN" altLang="zh-CN" sz="2600" dirty="0">
                <a:solidFill>
                  <a:schemeClr val="tx1"/>
                </a:solidFill>
              </a:rPr>
              <a:t>总体标准差σ</a:t>
            </a:r>
            <a:r>
              <a:rPr lang="zh-CN" altLang="zh-CN" sz="2600" b="1" dirty="0">
                <a:solidFill>
                  <a:srgbClr val="FF0000"/>
                </a:solidFill>
              </a:rPr>
              <a:t>未知</a:t>
            </a:r>
            <a:r>
              <a:rPr lang="zh-CN" altLang="zh-CN" sz="2600" dirty="0" smtClean="0">
                <a:solidFill>
                  <a:schemeClr val="tx1"/>
                </a:solidFill>
              </a:rPr>
              <a:t>时</a:t>
            </a:r>
            <a:r>
              <a:rPr lang="zh-CN" altLang="en-US" sz="2600" dirty="0" smtClean="0">
                <a:solidFill>
                  <a:schemeClr val="tx1"/>
                </a:solidFill>
              </a:rPr>
              <a:t>的差异。</a:t>
            </a:r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19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528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1700808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>
                <a:solidFill>
                  <a:schemeClr val="tx1"/>
                </a:solidFill>
              </a:rPr>
              <a:t>6</a:t>
            </a:r>
            <a:r>
              <a:rPr lang="en-US" altLang="zh-CN" sz="4800" b="1" dirty="0" smtClean="0">
                <a:solidFill>
                  <a:schemeClr val="tx1"/>
                </a:solidFill>
              </a:rPr>
              <a:t>.1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建立原假设与备择假设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81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建立原假设与备择假设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683568" y="1844824"/>
            <a:ext cx="8208912" cy="1511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 pitchFamily="2" charset="2"/>
              <a:buNone/>
              <a:defRPr/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在一些实际问题中，原假设与备择假设的建立方法并不明显。因此，</a:t>
            </a:r>
            <a:r>
              <a:rPr lang="zh-CN" altLang="zh-CN" sz="2800" dirty="0" smtClean="0">
                <a:solidFill>
                  <a:srgbClr val="FF0000"/>
                </a:solidFill>
              </a:rPr>
              <a:t>构造假说</a:t>
            </a:r>
            <a:r>
              <a:rPr lang="zh-CN" altLang="zh-CN" sz="2800" dirty="0" smtClean="0">
                <a:solidFill>
                  <a:schemeClr val="tx1"/>
                </a:solidFill>
              </a:rPr>
              <a:t>时必须保证假设检验的结论能够</a:t>
            </a:r>
            <a:r>
              <a:rPr lang="zh-CN" altLang="zh-CN" sz="2800" dirty="0" smtClean="0">
                <a:solidFill>
                  <a:srgbClr val="FF0000"/>
                </a:solidFill>
              </a:rPr>
              <a:t>提供研究者与决策者需要的信息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539552" y="4005064"/>
            <a:ext cx="81369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en-US" altLang="zh-CN" sz="2600" dirty="0" smtClean="0"/>
              <a:t>      </a:t>
            </a:r>
            <a:r>
              <a:rPr lang="zh-CN" altLang="zh-CN" sz="2800" dirty="0" smtClean="0">
                <a:latin typeface="+mn-ea"/>
                <a:ea typeface="+mn-ea"/>
              </a:rPr>
              <a:t>下面</a:t>
            </a:r>
            <a:r>
              <a:rPr lang="zh-CN" altLang="zh-CN" sz="2800" dirty="0">
                <a:latin typeface="+mn-ea"/>
                <a:ea typeface="+mn-ea"/>
              </a:rPr>
              <a:t>将结合几个例子，介绍不同情形下原假设与备择假设的建立方法。</a:t>
            </a:r>
            <a:endParaRPr lang="zh-CN" altLang="en-US" sz="28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3069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建立原假设与备择假设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530710" y="1988840"/>
            <a:ext cx="8137525" cy="27352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 pitchFamily="2" charset="2"/>
              <a:buNone/>
            </a:pPr>
            <a:r>
              <a:rPr lang="en-US" altLang="zh-CN" dirty="0" smtClean="0"/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某种车型的轿车其燃油效率为</a:t>
            </a:r>
            <a:r>
              <a:rPr lang="en-US" altLang="zh-CN" sz="2600" dirty="0" smtClean="0">
                <a:solidFill>
                  <a:schemeClr val="tx1"/>
                </a:solidFill>
              </a:rPr>
              <a:t>6</a:t>
            </a:r>
            <a:r>
              <a:rPr lang="zh-CN" altLang="zh-CN" sz="2600" dirty="0" smtClean="0">
                <a:solidFill>
                  <a:schemeClr val="tx1"/>
                </a:solidFill>
              </a:rPr>
              <a:t>升</a:t>
            </a:r>
            <a:r>
              <a:rPr lang="en-US" altLang="zh-CN" sz="2600" dirty="0" smtClean="0">
                <a:solidFill>
                  <a:schemeClr val="tx1"/>
                </a:solidFill>
              </a:rPr>
              <a:t>/</a:t>
            </a:r>
            <a:r>
              <a:rPr lang="zh-CN" altLang="zh-CN" sz="2600" dirty="0" smtClean="0">
                <a:solidFill>
                  <a:schemeClr val="tx1"/>
                </a:solidFill>
              </a:rPr>
              <a:t>百公里。现在工程师们设计了一种新的引擎，它可能提升燃油效率。为了评价这种新引擎的效果，工程师们将这种引擎装备在多辆样车上，并进行测试。在这个问题中，工程师们关心的问题时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该引擎能否改进燃油效率</a:t>
            </a:r>
            <a:r>
              <a:rPr lang="zh-CN" altLang="zh-CN" sz="2600" dirty="0" smtClean="0">
                <a:solidFill>
                  <a:schemeClr val="tx1"/>
                </a:solidFill>
              </a:rPr>
              <a:t>。如果百公里平均油耗低于</a:t>
            </a:r>
            <a:r>
              <a:rPr lang="en-US" altLang="zh-CN" sz="2600" dirty="0" smtClean="0">
                <a:solidFill>
                  <a:schemeClr val="tx1"/>
                </a:solidFill>
              </a:rPr>
              <a:t>6</a:t>
            </a:r>
            <a:r>
              <a:rPr lang="zh-CN" altLang="zh-CN" sz="2600" dirty="0" smtClean="0">
                <a:solidFill>
                  <a:schemeClr val="tx1"/>
                </a:solidFill>
              </a:rPr>
              <a:t>升，即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zh-CN" sz="2600" dirty="0" smtClean="0">
                <a:solidFill>
                  <a:schemeClr val="tx1"/>
                </a:solidFill>
              </a:rPr>
              <a:t>，则证明燃油效率得到改进。在这种情况下，合适的</a:t>
            </a:r>
            <a:r>
              <a:rPr lang="zh-CN" altLang="zh-CN" sz="2600" dirty="0" smtClean="0">
                <a:solidFill>
                  <a:srgbClr val="FF0000"/>
                </a:solidFill>
              </a:rPr>
              <a:t>原假说与备择假说</a:t>
            </a:r>
            <a:r>
              <a:rPr lang="zh-CN" altLang="zh-CN" sz="2600" dirty="0" smtClean="0">
                <a:solidFill>
                  <a:schemeClr val="tx1"/>
                </a:solidFill>
              </a:rPr>
              <a:t>应该如下：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529849"/>
              </p:ext>
            </p:extLst>
          </p:nvPr>
        </p:nvGraphicFramePr>
        <p:xfrm>
          <a:off x="3599656" y="4701155"/>
          <a:ext cx="194468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Equation" r:id="rId3" imgW="558558" imgH="393529" progId="Equation.DSMT4">
                  <p:embed/>
                </p:oleObj>
              </mc:Choice>
              <mc:Fallback>
                <p:oleObj name="Equation" r:id="rId3" imgW="558558" imgH="393529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9656" y="4701155"/>
                        <a:ext cx="1944687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11188" y="5636193"/>
            <a:ext cx="79216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en-US" altLang="zh-CN" dirty="0">
                <a:solidFill>
                  <a:srgbClr val="FF0000"/>
                </a:solidFill>
              </a:rPr>
              <a:t>       </a:t>
            </a:r>
            <a:r>
              <a:rPr lang="zh-CN" altLang="zh-CN" dirty="0">
                <a:solidFill>
                  <a:srgbClr val="FF0000"/>
                </a:solidFill>
              </a:rPr>
              <a:t>此时，如果原假设被拒绝，则证明燃油效率得到改进。在科学研究中，通常将研究假说作为备择假设。</a:t>
            </a:r>
          </a:p>
        </p:txBody>
      </p:sp>
      <p:sp>
        <p:nvSpPr>
          <p:cNvPr id="8" name="流程图: 资料带 5"/>
          <p:cNvSpPr>
            <a:spLocks noChangeArrowheads="1"/>
          </p:cNvSpPr>
          <p:nvPr/>
        </p:nvSpPr>
        <p:spPr bwMode="auto">
          <a:xfrm>
            <a:off x="6794985" y="1341140"/>
            <a:ext cx="1873250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>
                <a:latin typeface="楷体" pitchFamily="49" charset="-122"/>
                <a:ea typeface="楷体" pitchFamily="49" charset="-122"/>
              </a:rPr>
              <a:t>例一</a:t>
            </a:r>
          </a:p>
        </p:txBody>
      </p:sp>
    </p:spTree>
    <p:extLst>
      <p:ext uri="{BB962C8B-B14F-4D97-AF65-F5344CB8AC3E}">
        <p14:creationId xmlns:p14="http://schemas.microsoft.com/office/powerpoint/2010/main" val="2679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建立原假设与备择假设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17645" y="2132856"/>
            <a:ext cx="78486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dirty="0">
                <a:latin typeface="+mn-ea"/>
                <a:ea typeface="+mn-ea"/>
              </a:rPr>
              <a:t>       </a:t>
            </a:r>
            <a:r>
              <a:rPr lang="zh-CN" altLang="zh-CN" sz="2600" b="0" dirty="0">
                <a:latin typeface="+mn-ea"/>
                <a:ea typeface="+mn-ea"/>
              </a:rPr>
              <a:t>某公司进口一批精密元件，质检员需要判断它们是否合格。假设合格元件的标准是其平均质量为</a:t>
            </a:r>
            <a:r>
              <a:rPr lang="en-US" altLang="zh-CN" sz="2600" b="0" dirty="0">
                <a:latin typeface="+mn-ea"/>
                <a:ea typeface="+mn-ea"/>
              </a:rPr>
              <a:t>20</a:t>
            </a:r>
            <a:r>
              <a:rPr lang="zh-CN" altLang="zh-CN" sz="2600" b="0" dirty="0">
                <a:latin typeface="+mn-ea"/>
                <a:ea typeface="+mn-ea"/>
              </a:rPr>
              <a:t>克每件。</a:t>
            </a:r>
            <a:r>
              <a:rPr lang="zh-CN" altLang="zh-CN" sz="2600" b="0" dirty="0">
                <a:solidFill>
                  <a:srgbClr val="FF0000"/>
                </a:solidFill>
                <a:latin typeface="+mn-ea"/>
                <a:ea typeface="+mn-ea"/>
              </a:rPr>
              <a:t>合适的原假说与备择假说</a:t>
            </a:r>
            <a:r>
              <a:rPr lang="zh-CN" altLang="zh-CN" sz="2600" b="0" dirty="0">
                <a:latin typeface="+mn-ea"/>
                <a:ea typeface="+mn-ea"/>
              </a:rPr>
              <a:t>应该如下</a:t>
            </a:r>
            <a:r>
              <a:rPr lang="zh-CN" altLang="en-US" sz="2600" b="0" dirty="0">
                <a:latin typeface="+mn-ea"/>
                <a:ea typeface="+mn-ea"/>
              </a:rPr>
              <a:t>：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3941453"/>
              </p:ext>
            </p:extLst>
          </p:nvPr>
        </p:nvGraphicFramePr>
        <p:xfrm>
          <a:off x="3598863" y="3465423"/>
          <a:ext cx="208915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Equation" r:id="rId3" imgW="622030" imgH="393529" progId="Equation.DSMT4">
                  <p:embed/>
                </p:oleObj>
              </mc:Choice>
              <mc:Fallback>
                <p:oleObj name="Equation" r:id="rId3" imgW="622030" imgH="393529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8863" y="3465423"/>
                        <a:ext cx="208915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827087" y="4437112"/>
            <a:ext cx="7839157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l" eaLnBrk="1" hangingPunct="1"/>
            <a:r>
              <a:rPr lang="en-US" altLang="zh-CN" dirty="0">
                <a:solidFill>
                  <a:srgbClr val="FF0000"/>
                </a:solidFill>
              </a:rPr>
              <a:t>        </a:t>
            </a:r>
            <a:r>
              <a:rPr lang="zh-CN" altLang="zh-CN" sz="2600" dirty="0">
                <a:latin typeface="+mn-ea"/>
                <a:ea typeface="+mn-ea"/>
              </a:rPr>
              <a:t>如果质量抽检的结论是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不能拒绝</a:t>
            </a:r>
            <a:r>
              <a:rPr lang="en-US" altLang="zh-CN" sz="2600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，</a:t>
            </a:r>
            <a:r>
              <a:rPr lang="zh-CN" altLang="zh-CN" sz="2600" dirty="0">
                <a:latin typeface="+mn-ea"/>
                <a:ea typeface="+mn-ea"/>
              </a:rPr>
              <a:t>那么质检员可以认为这批货物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是合格的。</a:t>
            </a:r>
            <a:r>
              <a:rPr lang="zh-CN" altLang="zh-CN" sz="2600" dirty="0">
                <a:latin typeface="+mn-ea"/>
                <a:ea typeface="+mn-ea"/>
              </a:rPr>
              <a:t>如果质检结果是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拒绝</a:t>
            </a:r>
            <a:r>
              <a:rPr lang="en-US" altLang="zh-CN" sz="2600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，</a:t>
            </a:r>
            <a:r>
              <a:rPr lang="zh-CN" altLang="zh-CN" sz="2600" dirty="0">
                <a:latin typeface="+mn-ea"/>
                <a:ea typeface="+mn-ea"/>
              </a:rPr>
              <a:t>那么质检员将有充分的理由认为这批货物质量</a:t>
            </a:r>
            <a:r>
              <a:rPr lang="zh-CN" altLang="zh-CN" sz="2600" dirty="0">
                <a:solidFill>
                  <a:srgbClr val="FF0000"/>
                </a:solidFill>
                <a:latin typeface="+mn-ea"/>
                <a:ea typeface="+mn-ea"/>
              </a:rPr>
              <a:t>不合格，拒收这批货物</a:t>
            </a:r>
            <a:r>
              <a:rPr lang="zh-CN" altLang="en-US" sz="2600" dirty="0">
                <a:solidFill>
                  <a:srgbClr val="FF0000"/>
                </a:solidFill>
                <a:latin typeface="+mn-ea"/>
                <a:ea typeface="+mn-ea"/>
              </a:rPr>
              <a:t>。</a:t>
            </a:r>
          </a:p>
        </p:txBody>
      </p:sp>
      <p:sp>
        <p:nvSpPr>
          <p:cNvPr id="8" name="流程图: 资料带 1"/>
          <p:cNvSpPr>
            <a:spLocks noChangeArrowheads="1"/>
          </p:cNvSpPr>
          <p:nvPr/>
        </p:nvSpPr>
        <p:spPr bwMode="auto">
          <a:xfrm>
            <a:off x="6794582" y="1424768"/>
            <a:ext cx="1871663" cy="647700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例二</a:t>
            </a:r>
          </a:p>
        </p:txBody>
      </p:sp>
    </p:spTree>
    <p:extLst>
      <p:ext uri="{BB962C8B-B14F-4D97-AF65-F5344CB8AC3E}">
        <p14:creationId xmlns:p14="http://schemas.microsoft.com/office/powerpoint/2010/main" val="2679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§6.1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建立原假设与备择假设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Rectangle 3"/>
          <p:cNvSpPr txBox="1">
            <a:spLocks noRot="1" noChangeArrowheads="1"/>
          </p:cNvSpPr>
          <p:nvPr/>
        </p:nvSpPr>
        <p:spPr>
          <a:xfrm>
            <a:off x="683568" y="1844824"/>
            <a:ext cx="8208912" cy="1223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根据</a:t>
            </a:r>
            <a:r>
              <a:rPr lang="zh-CN" altLang="zh-CN" sz="2800" dirty="0">
                <a:solidFill>
                  <a:schemeClr val="tx1"/>
                </a:solidFill>
              </a:rPr>
              <a:t>实际问题的需要，假设检验一般采取以下三种形式中的一种：</a:t>
            </a:r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 marL="274320" indent="-274320"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b="1" dirty="0" smtClean="0"/>
          </a:p>
          <a:p>
            <a:pPr>
              <a:buFont typeface="Wingdings" pitchFamily="2" charset="2"/>
              <a:buNone/>
              <a:defRPr/>
            </a:pPr>
            <a:endParaRPr kumimoji="1" lang="en-US" altLang="zh-CN" sz="2800" b="1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683728"/>
              </p:ext>
            </p:extLst>
          </p:nvPr>
        </p:nvGraphicFramePr>
        <p:xfrm>
          <a:off x="2375756" y="3273752"/>
          <a:ext cx="4824536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2" name="Equation" r:id="rId3" imgW="2032000" imgH="393700" progId="Equation.DSMT4">
                  <p:embed/>
                </p:oleObj>
              </mc:Choice>
              <mc:Fallback>
                <p:oleObj name="Equation" r:id="rId3" imgW="20320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5756" y="3273752"/>
                        <a:ext cx="4824536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接连接符 5"/>
          <p:cNvCxnSpPr/>
          <p:nvPr/>
        </p:nvCxnSpPr>
        <p:spPr>
          <a:xfrm>
            <a:off x="2267744" y="3356819"/>
            <a:ext cx="1656184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267744" y="3400219"/>
            <a:ext cx="0" cy="1108901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923928" y="3356819"/>
            <a:ext cx="0" cy="1152301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267744" y="4509120"/>
            <a:ext cx="1656184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031940" y="3360838"/>
            <a:ext cx="1512168" cy="0"/>
          </a:xfrm>
          <a:prstGeom prst="line">
            <a:avLst/>
          </a:prstGeom>
          <a:ln w="1905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544108" y="3356819"/>
            <a:ext cx="0" cy="1152301"/>
          </a:xfrm>
          <a:prstGeom prst="line">
            <a:avLst/>
          </a:prstGeom>
          <a:ln w="1905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047795" y="4509120"/>
            <a:ext cx="1512168" cy="0"/>
          </a:xfrm>
          <a:prstGeom prst="line">
            <a:avLst/>
          </a:prstGeom>
          <a:ln w="1905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4031940" y="3400219"/>
            <a:ext cx="15855" cy="1108901"/>
          </a:xfrm>
          <a:prstGeom prst="line">
            <a:avLst/>
          </a:prstGeom>
          <a:ln w="1905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724128" y="3350343"/>
            <a:ext cx="1660771" cy="0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384899" y="3350343"/>
            <a:ext cx="0" cy="1158777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724129" y="4509120"/>
            <a:ext cx="1656556" cy="19314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5724128" y="3350343"/>
            <a:ext cx="1" cy="1158777"/>
          </a:xfrm>
          <a:prstGeom prst="line">
            <a:avLst/>
          </a:prstGeom>
          <a:ln w="19050">
            <a:solidFill>
              <a:srgbClr val="7030A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图示 42"/>
          <p:cNvGraphicFramePr/>
          <p:nvPr>
            <p:extLst>
              <p:ext uri="{D42A27DB-BD31-4B8C-83A1-F6EECF244321}">
                <p14:modId xmlns:p14="http://schemas.microsoft.com/office/powerpoint/2010/main" val="962591060"/>
              </p:ext>
            </p:extLst>
          </p:nvPr>
        </p:nvGraphicFramePr>
        <p:xfrm>
          <a:off x="1524000" y="4365104"/>
          <a:ext cx="6504384" cy="28162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5" name="上箭头 44"/>
          <p:cNvSpPr/>
          <p:nvPr/>
        </p:nvSpPr>
        <p:spPr>
          <a:xfrm>
            <a:off x="6012160" y="4653136"/>
            <a:ext cx="542353" cy="648072"/>
          </a:xfrm>
          <a:prstGeom prst="up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上箭头 45"/>
          <p:cNvSpPr/>
          <p:nvPr/>
        </p:nvSpPr>
        <p:spPr>
          <a:xfrm>
            <a:off x="3599892" y="4509097"/>
            <a:ext cx="648072" cy="448738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3" grpId="0">
        <p:bldAsOne/>
      </p:bldGraphic>
      <p:bldP spid="45" grpId="0" animBg="1"/>
      <p:bldP spid="4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827</TotalTime>
  <Words>3998</Words>
  <Application>Microsoft Office PowerPoint</Application>
  <PresentationFormat>全屏显示(4:3)</PresentationFormat>
  <Paragraphs>314</Paragraphs>
  <Slides>48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50" baseType="lpstr">
      <vt:lpstr>波形</vt:lpstr>
      <vt:lpstr>Equation</vt:lpstr>
      <vt:lpstr>目录</vt:lpstr>
      <vt:lpstr>PowerPoint 演示文稿</vt:lpstr>
      <vt:lpstr>               在假设检验中，我们首先提出关于总体参数的一个试探性假说。这一试探性假说称为原假设（the null hypothesis），用符号      表示。</vt:lpstr>
      <vt:lpstr>第6章 假设检验</vt:lpstr>
      <vt:lpstr>PowerPoint 演示文稿</vt:lpstr>
      <vt:lpstr>§6.1  建立原假设与备择假设</vt:lpstr>
      <vt:lpstr>§6.1  建立原假设与备择假设</vt:lpstr>
      <vt:lpstr>§6.1  建立原假设与备择假设</vt:lpstr>
      <vt:lpstr>§6.1  建立原假设与备择假设</vt:lpstr>
      <vt:lpstr>PowerPoint 演示文稿</vt:lpstr>
      <vt:lpstr>§6.2  第一类与第二类错误</vt:lpstr>
      <vt:lpstr>§6.2  第一类与第二类错误</vt:lpstr>
      <vt:lpstr>PowerPoint 演示文稿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§6.3  总体平均数的假设检验——σ已知</vt:lpstr>
      <vt:lpstr>PowerPoint 演示文稿</vt:lpstr>
      <vt:lpstr>§6.4  总体平均数的假设检验——σ未知</vt:lpstr>
      <vt:lpstr>§6.4  总体平均数的假设检验——σ未知</vt:lpstr>
      <vt:lpstr>§6.4  总体平均数的假设检验——σ未知</vt:lpstr>
      <vt:lpstr>§6.4  总体平均数的假设检验——σ未知</vt:lpstr>
      <vt:lpstr>§6.4  总体平均数的假设检验——σ未知</vt:lpstr>
      <vt:lpstr>§6.4  总体平均数的假设检验——σ未知</vt:lpstr>
      <vt:lpstr>§6.4  总体平均数的假设检验——σ未知</vt:lpstr>
      <vt:lpstr>§6.4  总体平均数的假设检验——σ未知</vt:lpstr>
      <vt:lpstr>PowerPoint 演示文稿</vt:lpstr>
      <vt:lpstr>§6.5  总体比例的假设检验</vt:lpstr>
      <vt:lpstr>§6. 5 总体比例的假设检验</vt:lpstr>
      <vt:lpstr>§6. 5 总体比例的假设检验</vt:lpstr>
      <vt:lpstr>PowerPoint 演示文稿</vt:lpstr>
      <vt:lpstr>§6. 6 总结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目录</dc:title>
  <dc:creator>Administrator</dc:creator>
  <cp:lastModifiedBy>Sky123.Org</cp:lastModifiedBy>
  <cp:revision>57</cp:revision>
  <dcterms:created xsi:type="dcterms:W3CDTF">2015-07-05T11:41:30Z</dcterms:created>
  <dcterms:modified xsi:type="dcterms:W3CDTF">2015-08-07T01:41:20Z</dcterms:modified>
</cp:coreProperties>
</file>