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77" r:id="rId10"/>
    <p:sldId id="265" r:id="rId11"/>
    <p:sldId id="266" r:id="rId12"/>
    <p:sldId id="267" r:id="rId13"/>
    <p:sldId id="275" r:id="rId14"/>
    <p:sldId id="268" r:id="rId15"/>
    <p:sldId id="269" r:id="rId16"/>
    <p:sldId id="270" r:id="rId17"/>
    <p:sldId id="271" r:id="rId18"/>
    <p:sldId id="272" r:id="rId19"/>
    <p:sldId id="273" r:id="rId20"/>
    <p:sldId id="280" r:id="rId21"/>
    <p:sldId id="274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3" r:id="rId33"/>
    <p:sldId id="291" r:id="rId34"/>
    <p:sldId id="294" r:id="rId35"/>
    <p:sldId id="302" r:id="rId36"/>
    <p:sldId id="296" r:id="rId37"/>
    <p:sldId id="297" r:id="rId38"/>
    <p:sldId id="298" r:id="rId39"/>
    <p:sldId id="299" r:id="rId40"/>
    <p:sldId id="303" r:id="rId41"/>
    <p:sldId id="309" r:id="rId42"/>
    <p:sldId id="315" r:id="rId43"/>
    <p:sldId id="305" r:id="rId44"/>
    <p:sldId id="310" r:id="rId45"/>
    <p:sldId id="316" r:id="rId46"/>
    <p:sldId id="312" r:id="rId47"/>
    <p:sldId id="317" r:id="rId4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396E18-32FF-4637-854A-CF3041991E22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A15D811A-9715-4623-A6BD-E66DF325DDD0}">
      <dgm:prSet phldrT="[文本]" custT="1"/>
      <dgm:spPr>
        <a:solidFill>
          <a:srgbClr val="FF0000"/>
        </a:solidFill>
      </dgm:spPr>
      <dgm:t>
        <a:bodyPr/>
        <a:lstStyle/>
        <a:p>
          <a:r>
            <a:rPr lang="zh-CN" altLang="en-US" sz="2000" dirty="0" smtClean="0">
              <a:solidFill>
                <a:schemeClr val="tx1"/>
              </a:solidFill>
            </a:rPr>
            <a:t>随机抽样</a:t>
          </a:r>
          <a:endParaRPr lang="zh-CN" altLang="en-US" sz="2000" dirty="0">
            <a:solidFill>
              <a:schemeClr val="tx1"/>
            </a:solidFill>
          </a:endParaRPr>
        </a:p>
      </dgm:t>
    </dgm:pt>
    <dgm:pt modelId="{540F7836-EE14-4580-8A76-0AE2B6617332}" type="parTrans" cxnId="{FEBD3078-304C-46BF-820D-EB435E7801CA}">
      <dgm:prSet/>
      <dgm:spPr/>
      <dgm:t>
        <a:bodyPr/>
        <a:lstStyle/>
        <a:p>
          <a:endParaRPr lang="zh-CN" altLang="en-US"/>
        </a:p>
      </dgm:t>
    </dgm:pt>
    <dgm:pt modelId="{D69354B9-D1CD-4967-9C34-9C83B74A2E8F}" type="sibTrans" cxnId="{FEBD3078-304C-46BF-820D-EB435E7801CA}">
      <dgm:prSet/>
      <dgm:spPr/>
      <dgm:t>
        <a:bodyPr/>
        <a:lstStyle/>
        <a:p>
          <a:endParaRPr lang="zh-CN" altLang="en-US"/>
        </a:p>
      </dgm:t>
    </dgm:pt>
    <dgm:pt modelId="{399D28C0-4130-4FDE-BBA8-C468713E606F}">
      <dgm:prSet phldrT="[文本]" custT="1"/>
      <dgm:spPr>
        <a:solidFill>
          <a:schemeClr val="accent4">
            <a:lumMod val="75000"/>
          </a:schemeClr>
        </a:solidFill>
      </dgm:spPr>
      <dgm:t>
        <a:bodyPr/>
        <a:lstStyle/>
        <a:p>
          <a:pPr algn="l"/>
          <a:r>
            <a:rPr lang="zh-CN" altLang="en-US" sz="2000" dirty="0" smtClean="0">
              <a:solidFill>
                <a:schemeClr val="tx1"/>
              </a:solidFill>
            </a:rPr>
            <a:t>简单随机抽样</a:t>
          </a:r>
          <a:endParaRPr lang="zh-CN" altLang="en-US" sz="2000" dirty="0">
            <a:solidFill>
              <a:schemeClr val="tx1"/>
            </a:solidFill>
          </a:endParaRPr>
        </a:p>
      </dgm:t>
    </dgm:pt>
    <dgm:pt modelId="{B42A9564-E9F0-4735-8112-666EC3FE88AF}" type="parTrans" cxnId="{486481D0-F46F-4632-93DF-33A24BB16EF6}">
      <dgm:prSet/>
      <dgm:spPr/>
      <dgm:t>
        <a:bodyPr/>
        <a:lstStyle/>
        <a:p>
          <a:endParaRPr lang="zh-CN" altLang="en-US"/>
        </a:p>
      </dgm:t>
    </dgm:pt>
    <dgm:pt modelId="{6315276B-6420-4535-AD76-E31574C79C5F}" type="sibTrans" cxnId="{486481D0-F46F-4632-93DF-33A24BB16EF6}">
      <dgm:prSet/>
      <dgm:spPr/>
      <dgm:t>
        <a:bodyPr/>
        <a:lstStyle/>
        <a:p>
          <a:endParaRPr lang="zh-CN" altLang="en-US"/>
        </a:p>
      </dgm:t>
    </dgm:pt>
    <dgm:pt modelId="{A6ACE988-87FE-45FF-A5E3-E5005514B156}">
      <dgm:prSet phldrT="[文本]" custT="1"/>
      <dgm:spPr>
        <a:solidFill>
          <a:schemeClr val="accent6"/>
        </a:solidFill>
      </dgm:spPr>
      <dgm:t>
        <a:bodyPr/>
        <a:lstStyle/>
        <a:p>
          <a:pPr algn="l"/>
          <a:r>
            <a:rPr lang="zh-CN" altLang="en-US" sz="2000" dirty="0" smtClean="0">
              <a:solidFill>
                <a:schemeClr val="tx1"/>
              </a:solidFill>
            </a:rPr>
            <a:t>系统抽样</a:t>
          </a:r>
          <a:endParaRPr lang="zh-CN" altLang="en-US" sz="2000" dirty="0">
            <a:solidFill>
              <a:schemeClr val="tx1"/>
            </a:solidFill>
          </a:endParaRPr>
        </a:p>
      </dgm:t>
    </dgm:pt>
    <dgm:pt modelId="{8CA35B68-0CE1-4D1A-8E7A-76932B5EC61E}" type="parTrans" cxnId="{7685725E-0EDF-4F23-B51C-87CF79B792BB}">
      <dgm:prSet/>
      <dgm:spPr/>
      <dgm:t>
        <a:bodyPr/>
        <a:lstStyle/>
        <a:p>
          <a:endParaRPr lang="zh-CN" altLang="en-US"/>
        </a:p>
      </dgm:t>
    </dgm:pt>
    <dgm:pt modelId="{3A38BE0D-76C8-4057-BEB0-F384F81658DB}" type="sibTrans" cxnId="{7685725E-0EDF-4F23-B51C-87CF79B792BB}">
      <dgm:prSet/>
      <dgm:spPr/>
      <dgm:t>
        <a:bodyPr/>
        <a:lstStyle/>
        <a:p>
          <a:endParaRPr lang="zh-CN" altLang="en-US"/>
        </a:p>
      </dgm:t>
    </dgm:pt>
    <dgm:pt modelId="{D2E560F8-B917-408C-B47F-C81DD0040B85}">
      <dgm:prSet phldrT="[文本]"/>
      <dgm:spPr>
        <a:solidFill>
          <a:srgbClr val="7030A0"/>
        </a:solidFill>
      </dgm:spPr>
      <dgm:t>
        <a:bodyPr/>
        <a:lstStyle/>
        <a:p>
          <a:pPr algn="l"/>
          <a:r>
            <a:rPr lang="zh-CN" altLang="en-US" dirty="0" smtClean="0">
              <a:solidFill>
                <a:schemeClr val="tx1"/>
              </a:solidFill>
            </a:rPr>
            <a:t>整群抽样</a:t>
          </a:r>
          <a:endParaRPr lang="zh-CN" altLang="en-US" dirty="0">
            <a:solidFill>
              <a:schemeClr val="tx1"/>
            </a:solidFill>
          </a:endParaRPr>
        </a:p>
      </dgm:t>
    </dgm:pt>
    <dgm:pt modelId="{7C7A2AB9-811B-440D-BA18-4D30FB3201D2}" type="parTrans" cxnId="{4A719CE1-A6F9-44E4-BAA5-8A18F9039AB0}">
      <dgm:prSet/>
      <dgm:spPr/>
      <dgm:t>
        <a:bodyPr/>
        <a:lstStyle/>
        <a:p>
          <a:endParaRPr lang="zh-CN" altLang="en-US"/>
        </a:p>
      </dgm:t>
    </dgm:pt>
    <dgm:pt modelId="{B508CC0F-92F0-4303-8780-CD4F775AB3D5}" type="sibTrans" cxnId="{4A719CE1-A6F9-44E4-BAA5-8A18F9039AB0}">
      <dgm:prSet/>
      <dgm:spPr/>
      <dgm:t>
        <a:bodyPr/>
        <a:lstStyle/>
        <a:p>
          <a:endParaRPr lang="zh-CN" altLang="en-US"/>
        </a:p>
      </dgm:t>
    </dgm:pt>
    <dgm:pt modelId="{184664E7-4473-452A-9E13-67A05A3CFAAD}">
      <dgm:prSet phldrT="[文本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pPr algn="l"/>
          <a:r>
            <a:rPr lang="zh-CN" altLang="en-US" sz="2000" dirty="0" smtClean="0">
              <a:solidFill>
                <a:schemeClr val="tx1"/>
              </a:solidFill>
            </a:rPr>
            <a:t>分层抽样</a:t>
          </a:r>
          <a:endParaRPr lang="zh-CN" altLang="en-US" sz="2000" dirty="0">
            <a:solidFill>
              <a:schemeClr val="tx1"/>
            </a:solidFill>
          </a:endParaRPr>
        </a:p>
      </dgm:t>
    </dgm:pt>
    <dgm:pt modelId="{22DA5B15-8E4F-4F4B-A96F-0E815D865A8E}" type="parTrans" cxnId="{0109FDDC-570B-4650-9285-ED0726BE77D7}">
      <dgm:prSet/>
      <dgm:spPr/>
      <dgm:t>
        <a:bodyPr/>
        <a:lstStyle/>
        <a:p>
          <a:endParaRPr lang="zh-CN" altLang="en-US"/>
        </a:p>
      </dgm:t>
    </dgm:pt>
    <dgm:pt modelId="{EB562933-91A5-44EA-A958-00F7BE9B413A}" type="sibTrans" cxnId="{0109FDDC-570B-4650-9285-ED0726BE77D7}">
      <dgm:prSet/>
      <dgm:spPr/>
      <dgm:t>
        <a:bodyPr/>
        <a:lstStyle/>
        <a:p>
          <a:endParaRPr lang="zh-CN" altLang="en-US"/>
        </a:p>
      </dgm:t>
    </dgm:pt>
    <dgm:pt modelId="{E071D4CF-E4E5-4DBF-AB25-8019F3941F0C}" type="pres">
      <dgm:prSet presAssocID="{94396E18-32FF-4637-854A-CF3041991E2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F0200113-CEF3-452E-8660-DFDE5D9DDE55}" type="pres">
      <dgm:prSet presAssocID="{A15D811A-9715-4623-A6BD-E66DF325DDD0}" presName="centerShape" presStyleLbl="node0" presStyleIdx="0" presStyleCnt="1" custScaleX="100167" custScaleY="91756" custLinFactNeighborX="1322" custLinFactNeighborY="-636"/>
      <dgm:spPr/>
      <dgm:t>
        <a:bodyPr/>
        <a:lstStyle/>
        <a:p>
          <a:endParaRPr lang="zh-CN" altLang="en-US"/>
        </a:p>
      </dgm:t>
    </dgm:pt>
    <dgm:pt modelId="{5C6F42EC-D580-43B6-AE9D-6A87120EA027}" type="pres">
      <dgm:prSet presAssocID="{399D28C0-4130-4FDE-BBA8-C468713E606F}" presName="node" presStyleLbl="node1" presStyleIdx="0" presStyleCnt="4" custScaleX="17116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188929D-2DD9-46D5-9608-09057468C856}" type="pres">
      <dgm:prSet presAssocID="{399D28C0-4130-4FDE-BBA8-C468713E606F}" presName="dummy" presStyleCnt="0"/>
      <dgm:spPr/>
    </dgm:pt>
    <dgm:pt modelId="{415A753C-E378-448C-87F0-3C8446EA155E}" type="pres">
      <dgm:prSet presAssocID="{6315276B-6420-4535-AD76-E31574C79C5F}" presName="sibTrans" presStyleLbl="sibTrans2D1" presStyleIdx="0" presStyleCnt="4"/>
      <dgm:spPr/>
      <dgm:t>
        <a:bodyPr/>
        <a:lstStyle/>
        <a:p>
          <a:endParaRPr lang="zh-CN" altLang="en-US"/>
        </a:p>
      </dgm:t>
    </dgm:pt>
    <dgm:pt modelId="{A4EDEF4D-FAA3-49C3-8631-7ACF663141F7}" type="pres">
      <dgm:prSet presAssocID="{A6ACE988-87FE-45FF-A5E3-E5005514B156}" presName="node" presStyleLbl="node1" presStyleIdx="1" presStyleCnt="4" custScaleX="185565" custScaleY="113918" custRadScaleRad="114911" custRadScaleInc="692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2F5F6A8-1DDF-4EEE-B96E-479DBB7006C5}" type="pres">
      <dgm:prSet presAssocID="{A6ACE988-87FE-45FF-A5E3-E5005514B156}" presName="dummy" presStyleCnt="0"/>
      <dgm:spPr/>
    </dgm:pt>
    <dgm:pt modelId="{ED3F5FD6-E679-4069-A082-BFDDB7DC087D}" type="pres">
      <dgm:prSet presAssocID="{3A38BE0D-76C8-4057-BEB0-F384F81658DB}" presName="sibTrans" presStyleLbl="sibTrans2D1" presStyleIdx="1" presStyleCnt="4"/>
      <dgm:spPr/>
      <dgm:t>
        <a:bodyPr/>
        <a:lstStyle/>
        <a:p>
          <a:endParaRPr lang="zh-CN" altLang="en-US"/>
        </a:p>
      </dgm:t>
    </dgm:pt>
    <dgm:pt modelId="{9700A09B-FA9C-46AA-AA45-C621F4922A44}" type="pres">
      <dgm:prSet presAssocID="{D2E560F8-B917-408C-B47F-C81DD0040B85}" presName="node" presStyleLbl="node1" presStyleIdx="2" presStyleCnt="4" custScaleX="214373" custScaleY="8858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A5B7478-B430-456E-B784-2EC281B35E4A}" type="pres">
      <dgm:prSet presAssocID="{D2E560F8-B917-408C-B47F-C81DD0040B85}" presName="dummy" presStyleCnt="0"/>
      <dgm:spPr/>
    </dgm:pt>
    <dgm:pt modelId="{9E51C909-22B9-4391-9124-67455693821E}" type="pres">
      <dgm:prSet presAssocID="{B508CC0F-92F0-4303-8780-CD4F775AB3D5}" presName="sibTrans" presStyleLbl="sibTrans2D1" presStyleIdx="2" presStyleCnt="4"/>
      <dgm:spPr/>
      <dgm:t>
        <a:bodyPr/>
        <a:lstStyle/>
        <a:p>
          <a:endParaRPr lang="zh-CN" altLang="en-US"/>
        </a:p>
      </dgm:t>
    </dgm:pt>
    <dgm:pt modelId="{E577C268-CB33-4ED6-BC8B-1997652640DC}" type="pres">
      <dgm:prSet presAssocID="{184664E7-4473-452A-9E13-67A05A3CFAAD}" presName="node" presStyleLbl="node1" presStyleIdx="3" presStyleCnt="4" custScaleX="197410" custScaleY="111211" custRadScaleRad="109429" custRadScaleInc="-743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52395FF-EC84-4CCD-82FB-BA01634A87E5}" type="pres">
      <dgm:prSet presAssocID="{184664E7-4473-452A-9E13-67A05A3CFAAD}" presName="dummy" presStyleCnt="0"/>
      <dgm:spPr/>
    </dgm:pt>
    <dgm:pt modelId="{CD488012-A9DA-45D9-98AD-4DFB4608AFC2}" type="pres">
      <dgm:prSet presAssocID="{EB562933-91A5-44EA-A958-00F7BE9B413A}" presName="sibTrans" presStyleLbl="sibTrans2D1" presStyleIdx="3" presStyleCnt="4"/>
      <dgm:spPr/>
      <dgm:t>
        <a:bodyPr/>
        <a:lstStyle/>
        <a:p>
          <a:endParaRPr lang="zh-CN" altLang="en-US"/>
        </a:p>
      </dgm:t>
    </dgm:pt>
  </dgm:ptLst>
  <dgm:cxnLst>
    <dgm:cxn modelId="{0109FDDC-570B-4650-9285-ED0726BE77D7}" srcId="{A15D811A-9715-4623-A6BD-E66DF325DDD0}" destId="{184664E7-4473-452A-9E13-67A05A3CFAAD}" srcOrd="3" destOrd="0" parTransId="{22DA5B15-8E4F-4F4B-A96F-0E815D865A8E}" sibTransId="{EB562933-91A5-44EA-A958-00F7BE9B413A}"/>
    <dgm:cxn modelId="{2A651846-67E7-4F14-839D-D72D3D96A92E}" type="presOf" srcId="{A15D811A-9715-4623-A6BD-E66DF325DDD0}" destId="{F0200113-CEF3-452E-8660-DFDE5D9DDE55}" srcOrd="0" destOrd="0" presId="urn:microsoft.com/office/officeart/2005/8/layout/radial6"/>
    <dgm:cxn modelId="{5972DE12-A48E-46EA-9E80-02022E1B58E1}" type="presOf" srcId="{399D28C0-4130-4FDE-BBA8-C468713E606F}" destId="{5C6F42EC-D580-43B6-AE9D-6A87120EA027}" srcOrd="0" destOrd="0" presId="urn:microsoft.com/office/officeart/2005/8/layout/radial6"/>
    <dgm:cxn modelId="{7685725E-0EDF-4F23-B51C-87CF79B792BB}" srcId="{A15D811A-9715-4623-A6BD-E66DF325DDD0}" destId="{A6ACE988-87FE-45FF-A5E3-E5005514B156}" srcOrd="1" destOrd="0" parTransId="{8CA35B68-0CE1-4D1A-8E7A-76932B5EC61E}" sibTransId="{3A38BE0D-76C8-4057-BEB0-F384F81658DB}"/>
    <dgm:cxn modelId="{20E5CC95-B3D5-43EB-ABAD-869745BF6113}" type="presOf" srcId="{184664E7-4473-452A-9E13-67A05A3CFAAD}" destId="{E577C268-CB33-4ED6-BC8B-1997652640DC}" srcOrd="0" destOrd="0" presId="urn:microsoft.com/office/officeart/2005/8/layout/radial6"/>
    <dgm:cxn modelId="{1AC97FC4-BBE1-4118-9F99-AACB7A7875A4}" type="presOf" srcId="{3A38BE0D-76C8-4057-BEB0-F384F81658DB}" destId="{ED3F5FD6-E679-4069-A082-BFDDB7DC087D}" srcOrd="0" destOrd="0" presId="urn:microsoft.com/office/officeart/2005/8/layout/radial6"/>
    <dgm:cxn modelId="{10A69C39-E5CF-441C-9BD0-25A1A78A1388}" type="presOf" srcId="{6315276B-6420-4535-AD76-E31574C79C5F}" destId="{415A753C-E378-448C-87F0-3C8446EA155E}" srcOrd="0" destOrd="0" presId="urn:microsoft.com/office/officeart/2005/8/layout/radial6"/>
    <dgm:cxn modelId="{09CF460B-317F-45B0-9668-4040FEBEA7A4}" type="presOf" srcId="{B508CC0F-92F0-4303-8780-CD4F775AB3D5}" destId="{9E51C909-22B9-4391-9124-67455693821E}" srcOrd="0" destOrd="0" presId="urn:microsoft.com/office/officeart/2005/8/layout/radial6"/>
    <dgm:cxn modelId="{52CCBB9B-B6F5-4774-8B16-C6B4B12FBC9D}" type="presOf" srcId="{94396E18-32FF-4637-854A-CF3041991E22}" destId="{E071D4CF-E4E5-4DBF-AB25-8019F3941F0C}" srcOrd="0" destOrd="0" presId="urn:microsoft.com/office/officeart/2005/8/layout/radial6"/>
    <dgm:cxn modelId="{4A719CE1-A6F9-44E4-BAA5-8A18F9039AB0}" srcId="{A15D811A-9715-4623-A6BD-E66DF325DDD0}" destId="{D2E560F8-B917-408C-B47F-C81DD0040B85}" srcOrd="2" destOrd="0" parTransId="{7C7A2AB9-811B-440D-BA18-4D30FB3201D2}" sibTransId="{B508CC0F-92F0-4303-8780-CD4F775AB3D5}"/>
    <dgm:cxn modelId="{486481D0-F46F-4632-93DF-33A24BB16EF6}" srcId="{A15D811A-9715-4623-A6BD-E66DF325DDD0}" destId="{399D28C0-4130-4FDE-BBA8-C468713E606F}" srcOrd="0" destOrd="0" parTransId="{B42A9564-E9F0-4735-8112-666EC3FE88AF}" sibTransId="{6315276B-6420-4535-AD76-E31574C79C5F}"/>
    <dgm:cxn modelId="{331C17F5-E80F-46B1-855E-F4EB95949B86}" type="presOf" srcId="{EB562933-91A5-44EA-A958-00F7BE9B413A}" destId="{CD488012-A9DA-45D9-98AD-4DFB4608AFC2}" srcOrd="0" destOrd="0" presId="urn:microsoft.com/office/officeart/2005/8/layout/radial6"/>
    <dgm:cxn modelId="{8D84DB80-F2D3-45BE-80D1-23979C795625}" type="presOf" srcId="{A6ACE988-87FE-45FF-A5E3-E5005514B156}" destId="{A4EDEF4D-FAA3-49C3-8631-7ACF663141F7}" srcOrd="0" destOrd="0" presId="urn:microsoft.com/office/officeart/2005/8/layout/radial6"/>
    <dgm:cxn modelId="{B24F0DB5-FC1D-46B8-9C04-02CC2DACDB8C}" type="presOf" srcId="{D2E560F8-B917-408C-B47F-C81DD0040B85}" destId="{9700A09B-FA9C-46AA-AA45-C621F4922A44}" srcOrd="0" destOrd="0" presId="urn:microsoft.com/office/officeart/2005/8/layout/radial6"/>
    <dgm:cxn modelId="{FEBD3078-304C-46BF-820D-EB435E7801CA}" srcId="{94396E18-32FF-4637-854A-CF3041991E22}" destId="{A15D811A-9715-4623-A6BD-E66DF325DDD0}" srcOrd="0" destOrd="0" parTransId="{540F7836-EE14-4580-8A76-0AE2B6617332}" sibTransId="{D69354B9-D1CD-4967-9C34-9C83B74A2E8F}"/>
    <dgm:cxn modelId="{10EBFF02-D781-4EAB-B5E3-6CE5BA7250FC}" type="presParOf" srcId="{E071D4CF-E4E5-4DBF-AB25-8019F3941F0C}" destId="{F0200113-CEF3-452E-8660-DFDE5D9DDE55}" srcOrd="0" destOrd="0" presId="urn:microsoft.com/office/officeart/2005/8/layout/radial6"/>
    <dgm:cxn modelId="{7ACA4326-F0B9-400A-A304-36579AAF46DD}" type="presParOf" srcId="{E071D4CF-E4E5-4DBF-AB25-8019F3941F0C}" destId="{5C6F42EC-D580-43B6-AE9D-6A87120EA027}" srcOrd="1" destOrd="0" presId="urn:microsoft.com/office/officeart/2005/8/layout/radial6"/>
    <dgm:cxn modelId="{A1A760A6-EED2-4238-B1D5-B45266DE1557}" type="presParOf" srcId="{E071D4CF-E4E5-4DBF-AB25-8019F3941F0C}" destId="{3188929D-2DD9-46D5-9608-09057468C856}" srcOrd="2" destOrd="0" presId="urn:microsoft.com/office/officeart/2005/8/layout/radial6"/>
    <dgm:cxn modelId="{6AE0532C-1F85-431E-BE32-D4F64B24E742}" type="presParOf" srcId="{E071D4CF-E4E5-4DBF-AB25-8019F3941F0C}" destId="{415A753C-E378-448C-87F0-3C8446EA155E}" srcOrd="3" destOrd="0" presId="urn:microsoft.com/office/officeart/2005/8/layout/radial6"/>
    <dgm:cxn modelId="{672A6D12-DD2C-4C74-B0CE-B01284C47A26}" type="presParOf" srcId="{E071D4CF-E4E5-4DBF-AB25-8019F3941F0C}" destId="{A4EDEF4D-FAA3-49C3-8631-7ACF663141F7}" srcOrd="4" destOrd="0" presId="urn:microsoft.com/office/officeart/2005/8/layout/radial6"/>
    <dgm:cxn modelId="{9ECB5160-D2A6-4BB8-8A3D-A2C8437823D2}" type="presParOf" srcId="{E071D4CF-E4E5-4DBF-AB25-8019F3941F0C}" destId="{92F5F6A8-1DDF-4EEE-B96E-479DBB7006C5}" srcOrd="5" destOrd="0" presId="urn:microsoft.com/office/officeart/2005/8/layout/radial6"/>
    <dgm:cxn modelId="{818B9FF6-96ED-4455-83B2-8318F627BF46}" type="presParOf" srcId="{E071D4CF-E4E5-4DBF-AB25-8019F3941F0C}" destId="{ED3F5FD6-E679-4069-A082-BFDDB7DC087D}" srcOrd="6" destOrd="0" presId="urn:microsoft.com/office/officeart/2005/8/layout/radial6"/>
    <dgm:cxn modelId="{1E4EAF34-EFC8-423E-83DD-D151680E9C80}" type="presParOf" srcId="{E071D4CF-E4E5-4DBF-AB25-8019F3941F0C}" destId="{9700A09B-FA9C-46AA-AA45-C621F4922A44}" srcOrd="7" destOrd="0" presId="urn:microsoft.com/office/officeart/2005/8/layout/radial6"/>
    <dgm:cxn modelId="{3397FFAC-5789-4ABF-B165-ADFF65B6D44F}" type="presParOf" srcId="{E071D4CF-E4E5-4DBF-AB25-8019F3941F0C}" destId="{4A5B7478-B430-456E-B784-2EC281B35E4A}" srcOrd="8" destOrd="0" presId="urn:microsoft.com/office/officeart/2005/8/layout/radial6"/>
    <dgm:cxn modelId="{6F618921-7E21-4CAC-AD78-FB55C37B99F3}" type="presParOf" srcId="{E071D4CF-E4E5-4DBF-AB25-8019F3941F0C}" destId="{9E51C909-22B9-4391-9124-67455693821E}" srcOrd="9" destOrd="0" presId="urn:microsoft.com/office/officeart/2005/8/layout/radial6"/>
    <dgm:cxn modelId="{3AE3E88C-2A7A-4D22-B5D6-F9C8F7EDA3EA}" type="presParOf" srcId="{E071D4CF-E4E5-4DBF-AB25-8019F3941F0C}" destId="{E577C268-CB33-4ED6-BC8B-1997652640DC}" srcOrd="10" destOrd="0" presId="urn:microsoft.com/office/officeart/2005/8/layout/radial6"/>
    <dgm:cxn modelId="{E84DEE89-4BF6-4711-9D27-882203300131}" type="presParOf" srcId="{E071D4CF-E4E5-4DBF-AB25-8019F3941F0C}" destId="{852395FF-EC84-4CCD-82FB-BA01634A87E5}" srcOrd="11" destOrd="0" presId="urn:microsoft.com/office/officeart/2005/8/layout/radial6"/>
    <dgm:cxn modelId="{B6680B09-2622-4895-B7C0-6869ACA29E6C}" type="presParOf" srcId="{E071D4CF-E4E5-4DBF-AB25-8019F3941F0C}" destId="{CD488012-A9DA-45D9-98AD-4DFB4608AFC2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7BC42C6-22BC-4310-9D49-B4963080AE1E}" type="doc">
      <dgm:prSet loTypeId="urn:microsoft.com/office/officeart/2005/8/layout/h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5206D159-15C5-4CE7-8CA7-8616C92545D6}">
      <dgm:prSet phldrT="[文本]" custT="1"/>
      <dgm:spPr/>
      <dgm:t>
        <a:bodyPr/>
        <a:lstStyle/>
        <a:p>
          <a:r>
            <a:rPr lang="zh-CN" altLang="en-US" sz="2800" b="1" dirty="0" smtClean="0">
              <a:solidFill>
                <a:srgbClr val="FF0000"/>
              </a:solidFill>
            </a:rPr>
            <a:t>分层抽样</a:t>
          </a:r>
          <a:endParaRPr lang="zh-CN" altLang="en-US" sz="2800" b="1" dirty="0">
            <a:solidFill>
              <a:srgbClr val="FF0000"/>
            </a:solidFill>
          </a:endParaRPr>
        </a:p>
      </dgm:t>
    </dgm:pt>
    <dgm:pt modelId="{7D4AF77F-4FFC-4A38-8CE0-187E2BD023EA}" type="parTrans" cxnId="{8007F3DF-D711-46CE-82B6-E52FA3239C2E}">
      <dgm:prSet/>
      <dgm:spPr/>
      <dgm:t>
        <a:bodyPr/>
        <a:lstStyle/>
        <a:p>
          <a:endParaRPr lang="zh-CN" altLang="en-US"/>
        </a:p>
      </dgm:t>
    </dgm:pt>
    <dgm:pt modelId="{499865BC-A6E6-4BF0-8CC3-0CFECD84ED23}" type="sibTrans" cxnId="{8007F3DF-D711-46CE-82B6-E52FA3239C2E}">
      <dgm:prSet/>
      <dgm:spPr/>
      <dgm:t>
        <a:bodyPr/>
        <a:lstStyle/>
        <a:p>
          <a:endParaRPr lang="zh-CN" altLang="en-US"/>
        </a:p>
      </dgm:t>
    </dgm:pt>
    <dgm:pt modelId="{EAB6C5D6-A5CE-45C0-9B34-ACE358ADDEC8}">
      <dgm:prSet phldrT="[文本]" custT="1"/>
      <dgm:spPr/>
      <dgm:t>
        <a:bodyPr/>
        <a:lstStyle/>
        <a:p>
          <a:r>
            <a:rPr lang="zh-CN" altLang="en-US" sz="2800" dirty="0" smtClean="0">
              <a:solidFill>
                <a:srgbClr val="FF0000"/>
              </a:solidFill>
            </a:rPr>
            <a:t>系统抽样</a:t>
          </a:r>
          <a:endParaRPr lang="zh-CN" altLang="en-US" sz="2800" dirty="0">
            <a:solidFill>
              <a:srgbClr val="FF0000"/>
            </a:solidFill>
          </a:endParaRPr>
        </a:p>
      </dgm:t>
    </dgm:pt>
    <dgm:pt modelId="{FC47A563-1203-43A1-8BD5-359958677FF9}" type="parTrans" cxnId="{AB6FDE7A-1517-4ACD-90C7-EAF0C5EA3258}">
      <dgm:prSet/>
      <dgm:spPr/>
      <dgm:t>
        <a:bodyPr/>
        <a:lstStyle/>
        <a:p>
          <a:endParaRPr lang="zh-CN" altLang="en-US"/>
        </a:p>
      </dgm:t>
    </dgm:pt>
    <dgm:pt modelId="{12852B33-F4BF-4DEA-85B7-464513EC0ACD}" type="sibTrans" cxnId="{AB6FDE7A-1517-4ACD-90C7-EAF0C5EA3258}">
      <dgm:prSet/>
      <dgm:spPr/>
      <dgm:t>
        <a:bodyPr/>
        <a:lstStyle/>
        <a:p>
          <a:endParaRPr lang="zh-CN" altLang="en-US"/>
        </a:p>
      </dgm:t>
    </dgm:pt>
    <dgm:pt modelId="{6F48F5ED-D217-4FF6-9219-C464BA031CFF}">
      <dgm:prSet phldrT="[文本]" custT="1"/>
      <dgm:spPr/>
      <dgm:t>
        <a:bodyPr/>
        <a:lstStyle/>
        <a:p>
          <a:r>
            <a:rPr lang="zh-CN" altLang="en-US" sz="2800" dirty="0" smtClean="0">
              <a:solidFill>
                <a:srgbClr val="FF0000"/>
              </a:solidFill>
            </a:rPr>
            <a:t>整群抽样</a:t>
          </a:r>
          <a:endParaRPr lang="zh-CN" altLang="en-US" sz="2800" dirty="0">
            <a:solidFill>
              <a:srgbClr val="FF0000"/>
            </a:solidFill>
          </a:endParaRPr>
        </a:p>
      </dgm:t>
    </dgm:pt>
    <dgm:pt modelId="{E9D2FBF0-D28C-496F-9A19-47060714950C}" type="parTrans" cxnId="{C713A707-14B3-4A0B-9056-8B497486776F}">
      <dgm:prSet/>
      <dgm:spPr/>
      <dgm:t>
        <a:bodyPr/>
        <a:lstStyle/>
        <a:p>
          <a:endParaRPr lang="zh-CN" altLang="en-US"/>
        </a:p>
      </dgm:t>
    </dgm:pt>
    <dgm:pt modelId="{7493B5CA-12C4-45D5-8BDA-9AB30303B184}" type="sibTrans" cxnId="{C713A707-14B3-4A0B-9056-8B497486776F}">
      <dgm:prSet/>
      <dgm:spPr/>
      <dgm:t>
        <a:bodyPr/>
        <a:lstStyle/>
        <a:p>
          <a:endParaRPr lang="zh-CN" altLang="en-US"/>
        </a:p>
      </dgm:t>
    </dgm:pt>
    <dgm:pt modelId="{345F34FA-4E64-4B2F-AB28-1B7055561B69}">
      <dgm:prSet custT="1"/>
      <dgm:spPr/>
      <dgm:t>
        <a:bodyPr/>
        <a:lstStyle/>
        <a:p>
          <a:r>
            <a:rPr lang="zh-CN" altLang="en-US" sz="2000" dirty="0" smtClean="0">
              <a:solidFill>
                <a:schemeClr val="tx1"/>
              </a:solidFill>
            </a:rPr>
            <a:t>也称分类抽样，它是在抽样之前先将总体的元素切分为若干层（类），然后从各个从中抽取一定数量的元素组成一个个样本。</a:t>
          </a:r>
          <a:endParaRPr lang="zh-CN" altLang="en-US" sz="2000" dirty="0">
            <a:solidFill>
              <a:schemeClr val="tx1"/>
            </a:solidFill>
          </a:endParaRPr>
        </a:p>
      </dgm:t>
    </dgm:pt>
    <dgm:pt modelId="{4E0DDB5A-C42B-42BB-8FC7-C355C1A2B1D9}" type="parTrans" cxnId="{83469ECE-4498-4BA6-8145-5BB0D4F710B5}">
      <dgm:prSet/>
      <dgm:spPr/>
      <dgm:t>
        <a:bodyPr/>
        <a:lstStyle/>
        <a:p>
          <a:endParaRPr lang="zh-CN" altLang="en-US"/>
        </a:p>
      </dgm:t>
    </dgm:pt>
    <dgm:pt modelId="{DDD7C090-FD76-413C-93CB-6C5FD0219EDD}" type="sibTrans" cxnId="{83469ECE-4498-4BA6-8145-5BB0D4F710B5}">
      <dgm:prSet/>
      <dgm:spPr/>
      <dgm:t>
        <a:bodyPr/>
        <a:lstStyle/>
        <a:p>
          <a:endParaRPr lang="zh-CN" altLang="en-US"/>
        </a:p>
      </dgm:t>
    </dgm:pt>
    <dgm:pt modelId="{817A0494-BA6F-4EB6-BCD9-77A021219F39}">
      <dgm:prSet custT="1"/>
      <dgm:spPr/>
      <dgm:t>
        <a:bodyPr/>
        <a:lstStyle/>
        <a:p>
          <a:r>
            <a:rPr lang="zh-CN" sz="2000" dirty="0" smtClean="0">
              <a:solidFill>
                <a:schemeClr val="tx1"/>
              </a:solidFill>
            </a:rPr>
            <a:t>也称等距抽样，将总体的元素按某种顺序排列，按某种规则随机</a:t>
          </a:r>
          <a:r>
            <a:rPr lang="zh-CN" altLang="en-US" sz="2000" dirty="0" smtClean="0">
              <a:solidFill>
                <a:schemeClr val="tx1"/>
              </a:solidFill>
            </a:rPr>
            <a:t>确定</a:t>
          </a:r>
          <a:r>
            <a:rPr lang="zh-CN" sz="2000" dirty="0" smtClean="0">
              <a:solidFill>
                <a:schemeClr val="tx1"/>
              </a:solidFill>
            </a:rPr>
            <a:t>起点。每隔一定的间隔抽取一个元素，直至抽取</a:t>
          </a:r>
          <a:r>
            <a:rPr lang="en-US" sz="2000" dirty="0" smtClean="0">
              <a:solidFill>
                <a:schemeClr val="tx1"/>
              </a:solidFill>
            </a:rPr>
            <a:t> </a:t>
          </a:r>
          <a:r>
            <a:rPr lang="zh-CN" sz="2000" dirty="0" smtClean="0">
              <a:solidFill>
                <a:schemeClr val="tx1"/>
              </a:solidFill>
            </a:rPr>
            <a:t>个元素组成一个样本。</a:t>
          </a:r>
          <a:endParaRPr lang="zh-CN" altLang="en-US" sz="2000" dirty="0">
            <a:solidFill>
              <a:schemeClr val="tx1"/>
            </a:solidFill>
          </a:endParaRPr>
        </a:p>
      </dgm:t>
    </dgm:pt>
    <dgm:pt modelId="{32A4AA90-81C7-4E54-8BD2-4BF12FEE20DF}" type="parTrans" cxnId="{24C59C95-F4DA-40D1-A481-174AD964C4AE}">
      <dgm:prSet/>
      <dgm:spPr/>
      <dgm:t>
        <a:bodyPr/>
        <a:lstStyle/>
        <a:p>
          <a:endParaRPr lang="zh-CN" altLang="en-US"/>
        </a:p>
      </dgm:t>
    </dgm:pt>
    <dgm:pt modelId="{A2A22B43-46FC-4E80-9BAC-6630302A8B61}" type="sibTrans" cxnId="{24C59C95-F4DA-40D1-A481-174AD964C4AE}">
      <dgm:prSet/>
      <dgm:spPr/>
      <dgm:t>
        <a:bodyPr/>
        <a:lstStyle/>
        <a:p>
          <a:endParaRPr lang="zh-CN" altLang="en-US"/>
        </a:p>
      </dgm:t>
    </dgm:pt>
    <dgm:pt modelId="{DDC84551-7E69-41E4-995E-3C14F9901D84}">
      <dgm:prSet custT="1"/>
      <dgm:spPr/>
      <dgm:t>
        <a:bodyPr/>
        <a:lstStyle/>
        <a:p>
          <a:r>
            <a:rPr lang="zh-CN" altLang="en-US" sz="2000" dirty="0" smtClean="0">
              <a:solidFill>
                <a:schemeClr val="tx1"/>
              </a:solidFill>
            </a:rPr>
            <a:t>是先将总体划分成若干群，然后以群作为抽样单元，从中抽取部分群组成一个样本，再对抽中的每个群中包含的所有元素进行观察。</a:t>
          </a:r>
          <a:endParaRPr lang="zh-CN" altLang="en-US" sz="2000" dirty="0">
            <a:solidFill>
              <a:schemeClr val="tx1"/>
            </a:solidFill>
          </a:endParaRPr>
        </a:p>
      </dgm:t>
    </dgm:pt>
    <dgm:pt modelId="{9BEE9D7A-E19E-4CE8-9B96-CCA66D58242B}" type="parTrans" cxnId="{A67DD307-260F-4727-95D8-390B0409012C}">
      <dgm:prSet/>
      <dgm:spPr/>
      <dgm:t>
        <a:bodyPr/>
        <a:lstStyle/>
        <a:p>
          <a:endParaRPr lang="zh-CN" altLang="en-US"/>
        </a:p>
      </dgm:t>
    </dgm:pt>
    <dgm:pt modelId="{C511B5FC-5CB9-4E21-8D7A-09A12D40BCAE}" type="sibTrans" cxnId="{A67DD307-260F-4727-95D8-390B0409012C}">
      <dgm:prSet/>
      <dgm:spPr/>
      <dgm:t>
        <a:bodyPr/>
        <a:lstStyle/>
        <a:p>
          <a:endParaRPr lang="zh-CN" altLang="en-US"/>
        </a:p>
      </dgm:t>
    </dgm:pt>
    <dgm:pt modelId="{30C7FA79-F63E-4655-BA59-4A71429F8107}" type="pres">
      <dgm:prSet presAssocID="{97BC42C6-22BC-4310-9D49-B4963080AE1E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E91CF97E-DC56-442D-8774-6236FB5C55F1}" type="pres">
      <dgm:prSet presAssocID="{5206D159-15C5-4CE7-8CA7-8616C92545D6}" presName="compositeNode" presStyleCnt="0">
        <dgm:presLayoutVars>
          <dgm:bulletEnabled val="1"/>
        </dgm:presLayoutVars>
      </dgm:prSet>
      <dgm:spPr/>
    </dgm:pt>
    <dgm:pt modelId="{0F1E1DC7-189F-4924-95D0-707554B74940}" type="pres">
      <dgm:prSet presAssocID="{5206D159-15C5-4CE7-8CA7-8616C92545D6}" presName="image" presStyleLbl="fgImgPlace1" presStyleIdx="0" presStyleCnt="3" custScaleX="44354" custScaleY="57868"/>
      <dgm:spPr/>
    </dgm:pt>
    <dgm:pt modelId="{939F7D3E-977D-4242-A135-ECC115E525CB}" type="pres">
      <dgm:prSet presAssocID="{5206D159-15C5-4CE7-8CA7-8616C92545D6}" presName="childNode" presStyleLbl="node1" presStyleIdx="0" presStyleCnt="3" custScaleY="12796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00FD416-579A-42F0-AD34-D38A024A55C5}" type="pres">
      <dgm:prSet presAssocID="{5206D159-15C5-4CE7-8CA7-8616C92545D6}" presName="parentNode" presStyleLbl="revTx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436BB5D-C172-447E-8623-09EAAC4AC457}" type="pres">
      <dgm:prSet presAssocID="{499865BC-A6E6-4BF0-8CC3-0CFECD84ED23}" presName="sibTrans" presStyleCnt="0"/>
      <dgm:spPr/>
    </dgm:pt>
    <dgm:pt modelId="{7CB1C2CF-43CE-4569-8506-5D1793C0ABF0}" type="pres">
      <dgm:prSet presAssocID="{EAB6C5D6-A5CE-45C0-9B34-ACE358ADDEC8}" presName="compositeNode" presStyleCnt="0">
        <dgm:presLayoutVars>
          <dgm:bulletEnabled val="1"/>
        </dgm:presLayoutVars>
      </dgm:prSet>
      <dgm:spPr/>
    </dgm:pt>
    <dgm:pt modelId="{A7A2A833-EE6A-40E0-8F89-C2C976ADD146}" type="pres">
      <dgm:prSet presAssocID="{EAB6C5D6-A5CE-45C0-9B34-ACE358ADDEC8}" presName="image" presStyleLbl="fgImgPlace1" presStyleIdx="1" presStyleCnt="3" custScaleX="39933" custScaleY="58313"/>
      <dgm:spPr/>
    </dgm:pt>
    <dgm:pt modelId="{AADC34CF-EE69-48AC-8436-9EC1E0347916}" type="pres">
      <dgm:prSet presAssocID="{EAB6C5D6-A5CE-45C0-9B34-ACE358ADDEC8}" presName="childNode" presStyleLbl="node1" presStyleIdx="1" presStyleCnt="3" custScaleY="12703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C7E54C4-DEEC-4C61-8BF5-8334EB4B2B74}" type="pres">
      <dgm:prSet presAssocID="{EAB6C5D6-A5CE-45C0-9B34-ACE358ADDEC8}" presName="parentNode" presStyleLbl="revTx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BEFA9AD-E958-4468-B995-AA0FEAFF12C2}" type="pres">
      <dgm:prSet presAssocID="{12852B33-F4BF-4DEA-85B7-464513EC0ACD}" presName="sibTrans" presStyleCnt="0"/>
      <dgm:spPr/>
    </dgm:pt>
    <dgm:pt modelId="{D20D18C6-60E5-46F4-AB90-245BD1D3F546}" type="pres">
      <dgm:prSet presAssocID="{6F48F5ED-D217-4FF6-9219-C464BA031CFF}" presName="compositeNode" presStyleCnt="0">
        <dgm:presLayoutVars>
          <dgm:bulletEnabled val="1"/>
        </dgm:presLayoutVars>
      </dgm:prSet>
      <dgm:spPr/>
    </dgm:pt>
    <dgm:pt modelId="{42321B4B-4F7E-4DA6-8F25-60EA363C9D2E}" type="pres">
      <dgm:prSet presAssocID="{6F48F5ED-D217-4FF6-9219-C464BA031CFF}" presName="image" presStyleLbl="fgImgPlace1" presStyleIdx="2" presStyleCnt="3" custScaleX="43257" custScaleY="54452"/>
      <dgm:spPr/>
    </dgm:pt>
    <dgm:pt modelId="{7495774B-E24A-4D69-A48E-0EE760F5564B}" type="pres">
      <dgm:prSet presAssocID="{6F48F5ED-D217-4FF6-9219-C464BA031CFF}" presName="childNode" presStyleLbl="node1" presStyleIdx="2" presStyleCnt="3" custScaleY="12788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07DE7A8-CDAB-4CDD-8548-A675894DE620}" type="pres">
      <dgm:prSet presAssocID="{6F48F5ED-D217-4FF6-9219-C464BA031CFF}" presName="parentNode" presStyleLbl="revTx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8007F3DF-D711-46CE-82B6-E52FA3239C2E}" srcId="{97BC42C6-22BC-4310-9D49-B4963080AE1E}" destId="{5206D159-15C5-4CE7-8CA7-8616C92545D6}" srcOrd="0" destOrd="0" parTransId="{7D4AF77F-4FFC-4A38-8CE0-187E2BD023EA}" sibTransId="{499865BC-A6E6-4BF0-8CC3-0CFECD84ED23}"/>
    <dgm:cxn modelId="{A67DD307-260F-4727-95D8-390B0409012C}" srcId="{6F48F5ED-D217-4FF6-9219-C464BA031CFF}" destId="{DDC84551-7E69-41E4-995E-3C14F9901D84}" srcOrd="0" destOrd="0" parTransId="{9BEE9D7A-E19E-4CE8-9B96-CCA66D58242B}" sibTransId="{C511B5FC-5CB9-4E21-8D7A-09A12D40BCAE}"/>
    <dgm:cxn modelId="{9A55FDB7-DAB7-4EDF-B5BF-4894ECC7AA7C}" type="presOf" srcId="{EAB6C5D6-A5CE-45C0-9B34-ACE358ADDEC8}" destId="{1C7E54C4-DEEC-4C61-8BF5-8334EB4B2B74}" srcOrd="0" destOrd="0" presId="urn:microsoft.com/office/officeart/2005/8/layout/hList2"/>
    <dgm:cxn modelId="{83469ECE-4498-4BA6-8145-5BB0D4F710B5}" srcId="{5206D159-15C5-4CE7-8CA7-8616C92545D6}" destId="{345F34FA-4E64-4B2F-AB28-1B7055561B69}" srcOrd="0" destOrd="0" parTransId="{4E0DDB5A-C42B-42BB-8FC7-C355C1A2B1D9}" sibTransId="{DDD7C090-FD76-413C-93CB-6C5FD0219EDD}"/>
    <dgm:cxn modelId="{AB6FDE7A-1517-4ACD-90C7-EAF0C5EA3258}" srcId="{97BC42C6-22BC-4310-9D49-B4963080AE1E}" destId="{EAB6C5D6-A5CE-45C0-9B34-ACE358ADDEC8}" srcOrd="1" destOrd="0" parTransId="{FC47A563-1203-43A1-8BD5-359958677FF9}" sibTransId="{12852B33-F4BF-4DEA-85B7-464513EC0ACD}"/>
    <dgm:cxn modelId="{24C59C95-F4DA-40D1-A481-174AD964C4AE}" srcId="{EAB6C5D6-A5CE-45C0-9B34-ACE358ADDEC8}" destId="{817A0494-BA6F-4EB6-BCD9-77A021219F39}" srcOrd="0" destOrd="0" parTransId="{32A4AA90-81C7-4E54-8BD2-4BF12FEE20DF}" sibTransId="{A2A22B43-46FC-4E80-9BAC-6630302A8B61}"/>
    <dgm:cxn modelId="{CDE801FA-4338-45FC-80A7-9520AFBDBAED}" type="presOf" srcId="{345F34FA-4E64-4B2F-AB28-1B7055561B69}" destId="{939F7D3E-977D-4242-A135-ECC115E525CB}" srcOrd="0" destOrd="0" presId="urn:microsoft.com/office/officeart/2005/8/layout/hList2"/>
    <dgm:cxn modelId="{41DDBC57-5937-4B3B-A6BA-73D2C396E59F}" type="presOf" srcId="{6F48F5ED-D217-4FF6-9219-C464BA031CFF}" destId="{E07DE7A8-CDAB-4CDD-8548-A675894DE620}" srcOrd="0" destOrd="0" presId="urn:microsoft.com/office/officeart/2005/8/layout/hList2"/>
    <dgm:cxn modelId="{D70AA6F7-2BE9-49C3-BA4E-DF151C0DA5BE}" type="presOf" srcId="{817A0494-BA6F-4EB6-BCD9-77A021219F39}" destId="{AADC34CF-EE69-48AC-8436-9EC1E0347916}" srcOrd="0" destOrd="0" presId="urn:microsoft.com/office/officeart/2005/8/layout/hList2"/>
    <dgm:cxn modelId="{F32A43A5-4A8D-4F90-8035-5A573A1C8974}" type="presOf" srcId="{97BC42C6-22BC-4310-9D49-B4963080AE1E}" destId="{30C7FA79-F63E-4655-BA59-4A71429F8107}" srcOrd="0" destOrd="0" presId="urn:microsoft.com/office/officeart/2005/8/layout/hList2"/>
    <dgm:cxn modelId="{C713A707-14B3-4A0B-9056-8B497486776F}" srcId="{97BC42C6-22BC-4310-9D49-B4963080AE1E}" destId="{6F48F5ED-D217-4FF6-9219-C464BA031CFF}" srcOrd="2" destOrd="0" parTransId="{E9D2FBF0-D28C-496F-9A19-47060714950C}" sibTransId="{7493B5CA-12C4-45D5-8BDA-9AB30303B184}"/>
    <dgm:cxn modelId="{B742B2E2-593F-4D74-8C2E-321A6E21BA9A}" type="presOf" srcId="{DDC84551-7E69-41E4-995E-3C14F9901D84}" destId="{7495774B-E24A-4D69-A48E-0EE760F5564B}" srcOrd="0" destOrd="0" presId="urn:microsoft.com/office/officeart/2005/8/layout/hList2"/>
    <dgm:cxn modelId="{10FC80F5-78C5-4106-A61F-2433A1F2D670}" type="presOf" srcId="{5206D159-15C5-4CE7-8CA7-8616C92545D6}" destId="{100FD416-579A-42F0-AD34-D38A024A55C5}" srcOrd="0" destOrd="0" presId="urn:microsoft.com/office/officeart/2005/8/layout/hList2"/>
    <dgm:cxn modelId="{012EFB4E-CB54-4E02-AF5B-B7A6D34A8A15}" type="presParOf" srcId="{30C7FA79-F63E-4655-BA59-4A71429F8107}" destId="{E91CF97E-DC56-442D-8774-6236FB5C55F1}" srcOrd="0" destOrd="0" presId="urn:microsoft.com/office/officeart/2005/8/layout/hList2"/>
    <dgm:cxn modelId="{FFB40682-6ED2-4743-A9CF-0F5D4E803CD1}" type="presParOf" srcId="{E91CF97E-DC56-442D-8774-6236FB5C55F1}" destId="{0F1E1DC7-189F-4924-95D0-707554B74940}" srcOrd="0" destOrd="0" presId="urn:microsoft.com/office/officeart/2005/8/layout/hList2"/>
    <dgm:cxn modelId="{F06BADCA-E24D-42EF-B9A2-F4491B9F4BC1}" type="presParOf" srcId="{E91CF97E-DC56-442D-8774-6236FB5C55F1}" destId="{939F7D3E-977D-4242-A135-ECC115E525CB}" srcOrd="1" destOrd="0" presId="urn:microsoft.com/office/officeart/2005/8/layout/hList2"/>
    <dgm:cxn modelId="{C89811C7-EBB4-41C0-ABDC-C70E6E50CC7D}" type="presParOf" srcId="{E91CF97E-DC56-442D-8774-6236FB5C55F1}" destId="{100FD416-579A-42F0-AD34-D38A024A55C5}" srcOrd="2" destOrd="0" presId="urn:microsoft.com/office/officeart/2005/8/layout/hList2"/>
    <dgm:cxn modelId="{F5A775A3-667B-41B2-8221-E85042E948BC}" type="presParOf" srcId="{30C7FA79-F63E-4655-BA59-4A71429F8107}" destId="{F436BB5D-C172-447E-8623-09EAAC4AC457}" srcOrd="1" destOrd="0" presId="urn:microsoft.com/office/officeart/2005/8/layout/hList2"/>
    <dgm:cxn modelId="{56F8B1BB-7AD6-4440-B2D1-7CA860311C7C}" type="presParOf" srcId="{30C7FA79-F63E-4655-BA59-4A71429F8107}" destId="{7CB1C2CF-43CE-4569-8506-5D1793C0ABF0}" srcOrd="2" destOrd="0" presId="urn:microsoft.com/office/officeart/2005/8/layout/hList2"/>
    <dgm:cxn modelId="{C1A6D61B-512D-49A7-A965-4C4B0F0EC882}" type="presParOf" srcId="{7CB1C2CF-43CE-4569-8506-5D1793C0ABF0}" destId="{A7A2A833-EE6A-40E0-8F89-C2C976ADD146}" srcOrd="0" destOrd="0" presId="urn:microsoft.com/office/officeart/2005/8/layout/hList2"/>
    <dgm:cxn modelId="{71F7257B-8D45-49D8-ABF7-437B18D4EA73}" type="presParOf" srcId="{7CB1C2CF-43CE-4569-8506-5D1793C0ABF0}" destId="{AADC34CF-EE69-48AC-8436-9EC1E0347916}" srcOrd="1" destOrd="0" presId="urn:microsoft.com/office/officeart/2005/8/layout/hList2"/>
    <dgm:cxn modelId="{30BCA9A0-2CC3-46FC-8B68-D41B50E14069}" type="presParOf" srcId="{7CB1C2CF-43CE-4569-8506-5D1793C0ABF0}" destId="{1C7E54C4-DEEC-4C61-8BF5-8334EB4B2B74}" srcOrd="2" destOrd="0" presId="urn:microsoft.com/office/officeart/2005/8/layout/hList2"/>
    <dgm:cxn modelId="{7CE04721-F5E3-44ED-8EFC-FB4274C3309D}" type="presParOf" srcId="{30C7FA79-F63E-4655-BA59-4A71429F8107}" destId="{0BEFA9AD-E958-4468-B995-AA0FEAFF12C2}" srcOrd="3" destOrd="0" presId="urn:microsoft.com/office/officeart/2005/8/layout/hList2"/>
    <dgm:cxn modelId="{8C740CB1-546A-4111-AB6E-41C17BCEE127}" type="presParOf" srcId="{30C7FA79-F63E-4655-BA59-4A71429F8107}" destId="{D20D18C6-60E5-46F4-AB90-245BD1D3F546}" srcOrd="4" destOrd="0" presId="urn:microsoft.com/office/officeart/2005/8/layout/hList2"/>
    <dgm:cxn modelId="{B24055E1-D5CC-4DD1-8C66-0461872FCECF}" type="presParOf" srcId="{D20D18C6-60E5-46F4-AB90-245BD1D3F546}" destId="{42321B4B-4F7E-4DA6-8F25-60EA363C9D2E}" srcOrd="0" destOrd="0" presId="urn:microsoft.com/office/officeart/2005/8/layout/hList2"/>
    <dgm:cxn modelId="{38D280EE-11EB-4E6E-8F0F-3A20C93B0B79}" type="presParOf" srcId="{D20D18C6-60E5-46F4-AB90-245BD1D3F546}" destId="{7495774B-E24A-4D69-A48E-0EE760F5564B}" srcOrd="1" destOrd="0" presId="urn:microsoft.com/office/officeart/2005/8/layout/hList2"/>
    <dgm:cxn modelId="{088DEBCF-F833-457B-B31A-12DDE9358911}" type="presParOf" srcId="{D20D18C6-60E5-46F4-AB90-245BD1D3F546}" destId="{E07DE7A8-CDAB-4CDD-8548-A675894DE620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488012-A9DA-45D9-98AD-4DFB4608AFC2}">
      <dsp:nvSpPr>
        <dsp:cNvPr id="0" name=""/>
        <dsp:cNvSpPr/>
      </dsp:nvSpPr>
      <dsp:spPr>
        <a:xfrm>
          <a:off x="2211797" y="352205"/>
          <a:ext cx="2252054" cy="2252054"/>
        </a:xfrm>
        <a:prstGeom prst="blockArc">
          <a:avLst>
            <a:gd name="adj1" fmla="val 10638220"/>
            <a:gd name="adj2" fmla="val 16525591"/>
            <a:gd name="adj3" fmla="val 463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51C909-22B9-4391-9124-67455693821E}">
      <dsp:nvSpPr>
        <dsp:cNvPr id="0" name=""/>
        <dsp:cNvSpPr/>
      </dsp:nvSpPr>
      <dsp:spPr>
        <a:xfrm>
          <a:off x="2212215" y="362024"/>
          <a:ext cx="2252054" cy="2252054"/>
        </a:xfrm>
        <a:prstGeom prst="blockArc">
          <a:avLst>
            <a:gd name="adj1" fmla="val 5075723"/>
            <a:gd name="adj2" fmla="val 10668938"/>
            <a:gd name="adj3" fmla="val 463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3F5FD6-E679-4069-A082-BFDDB7DC087D}">
      <dsp:nvSpPr>
        <dsp:cNvPr id="0" name=""/>
        <dsp:cNvSpPr/>
      </dsp:nvSpPr>
      <dsp:spPr>
        <a:xfrm>
          <a:off x="2479509" y="369383"/>
          <a:ext cx="2252054" cy="2252054"/>
        </a:xfrm>
        <a:prstGeom prst="blockArc">
          <a:avLst>
            <a:gd name="adj1" fmla="val 104981"/>
            <a:gd name="adj2" fmla="val 5913515"/>
            <a:gd name="adj3" fmla="val 463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5A753C-E378-448C-87F0-3C8446EA155E}">
      <dsp:nvSpPr>
        <dsp:cNvPr id="0" name=""/>
        <dsp:cNvSpPr/>
      </dsp:nvSpPr>
      <dsp:spPr>
        <a:xfrm>
          <a:off x="2480539" y="344730"/>
          <a:ext cx="2252054" cy="2252054"/>
        </a:xfrm>
        <a:prstGeom prst="blockArc">
          <a:avLst>
            <a:gd name="adj1" fmla="val 15683230"/>
            <a:gd name="adj2" fmla="val 182100"/>
            <a:gd name="adj3" fmla="val 463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200113-CEF3-452E-8660-DFDE5D9DDE55}">
      <dsp:nvSpPr>
        <dsp:cNvPr id="0" name=""/>
        <dsp:cNvSpPr/>
      </dsp:nvSpPr>
      <dsp:spPr>
        <a:xfrm>
          <a:off x="2952328" y="994119"/>
          <a:ext cx="1037195" cy="950102"/>
        </a:xfrm>
        <a:prstGeom prst="ellipse">
          <a:avLst/>
        </a:prstGeom>
        <a:solidFill>
          <a:srgbClr val="FF0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>
              <a:solidFill>
                <a:schemeClr val="tx1"/>
              </a:solidFill>
            </a:rPr>
            <a:t>随机抽样</a:t>
          </a:r>
          <a:endParaRPr lang="zh-CN" altLang="en-US" sz="2000" kern="1200" dirty="0">
            <a:solidFill>
              <a:schemeClr val="tx1"/>
            </a:solidFill>
          </a:endParaRPr>
        </a:p>
      </dsp:txBody>
      <dsp:txXfrm>
        <a:off x="3104222" y="1133258"/>
        <a:ext cx="733407" cy="671824"/>
      </dsp:txXfrm>
    </dsp:sp>
    <dsp:sp modelId="{5C6F42EC-D580-43B6-AE9D-6A87120EA027}">
      <dsp:nvSpPr>
        <dsp:cNvPr id="0" name=""/>
        <dsp:cNvSpPr/>
      </dsp:nvSpPr>
      <dsp:spPr>
        <a:xfrm>
          <a:off x="2821526" y="20815"/>
          <a:ext cx="1240634" cy="724826"/>
        </a:xfrm>
        <a:prstGeom prst="ellipse">
          <a:avLst/>
        </a:prstGeom>
        <a:solidFill>
          <a:schemeClr val="accent4">
            <a:lumMod val="7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>
              <a:solidFill>
                <a:schemeClr val="tx1"/>
              </a:solidFill>
            </a:rPr>
            <a:t>简单随机抽样</a:t>
          </a:r>
          <a:endParaRPr lang="zh-CN" altLang="en-US" sz="2000" kern="1200" dirty="0">
            <a:solidFill>
              <a:schemeClr val="tx1"/>
            </a:solidFill>
          </a:endParaRPr>
        </a:p>
      </dsp:txBody>
      <dsp:txXfrm>
        <a:off x="3003213" y="126963"/>
        <a:ext cx="877260" cy="512530"/>
      </dsp:txXfrm>
    </dsp:sp>
    <dsp:sp modelId="{A4EDEF4D-FAA3-49C3-8631-7ACF663141F7}">
      <dsp:nvSpPr>
        <dsp:cNvPr id="0" name=""/>
        <dsp:cNvSpPr/>
      </dsp:nvSpPr>
      <dsp:spPr>
        <a:xfrm>
          <a:off x="4032444" y="1116140"/>
          <a:ext cx="1345024" cy="825707"/>
        </a:xfrm>
        <a:prstGeom prst="ellipse">
          <a:avLst/>
        </a:prstGeom>
        <a:solidFill>
          <a:schemeClr val="accent6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>
              <a:solidFill>
                <a:schemeClr val="tx1"/>
              </a:solidFill>
            </a:rPr>
            <a:t>系统抽样</a:t>
          </a:r>
          <a:endParaRPr lang="zh-CN" altLang="en-US" sz="2000" kern="1200" dirty="0">
            <a:solidFill>
              <a:schemeClr val="tx1"/>
            </a:solidFill>
          </a:endParaRPr>
        </a:p>
      </dsp:txBody>
      <dsp:txXfrm>
        <a:off x="4229418" y="1237062"/>
        <a:ext cx="951076" cy="583863"/>
      </dsp:txXfrm>
    </dsp:sp>
    <dsp:sp modelId="{9700A09B-FA9C-46AA-AA45-C621F4922A44}">
      <dsp:nvSpPr>
        <dsp:cNvPr id="0" name=""/>
        <dsp:cNvSpPr/>
      </dsp:nvSpPr>
      <dsp:spPr>
        <a:xfrm>
          <a:off x="2664927" y="2262062"/>
          <a:ext cx="1553832" cy="642065"/>
        </a:xfrm>
        <a:prstGeom prst="ellipse">
          <a:avLst/>
        </a:prstGeom>
        <a:solidFill>
          <a:srgbClr val="7030A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>
              <a:solidFill>
                <a:schemeClr val="tx1"/>
              </a:solidFill>
            </a:rPr>
            <a:t>整群抽样</a:t>
          </a:r>
          <a:endParaRPr lang="zh-CN" altLang="en-US" sz="2000" kern="1200" dirty="0">
            <a:solidFill>
              <a:schemeClr val="tx1"/>
            </a:solidFill>
          </a:endParaRPr>
        </a:p>
      </dsp:txBody>
      <dsp:txXfrm>
        <a:off x="2892480" y="2356090"/>
        <a:ext cx="1098726" cy="454009"/>
      </dsp:txXfrm>
    </dsp:sp>
    <dsp:sp modelId="{E577C268-CB33-4ED6-BC8B-1997652640DC}">
      <dsp:nvSpPr>
        <dsp:cNvPr id="0" name=""/>
        <dsp:cNvSpPr/>
      </dsp:nvSpPr>
      <dsp:spPr>
        <a:xfrm>
          <a:off x="1523668" y="1126932"/>
          <a:ext cx="1430880" cy="806086"/>
        </a:xfrm>
        <a:prstGeom prst="ellipse">
          <a:avLst/>
        </a:prstGeom>
        <a:solidFill>
          <a:schemeClr val="accent5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>
              <a:solidFill>
                <a:schemeClr val="tx1"/>
              </a:solidFill>
            </a:rPr>
            <a:t>分层抽样</a:t>
          </a:r>
          <a:endParaRPr lang="zh-CN" altLang="en-US" sz="2000" kern="1200" dirty="0">
            <a:solidFill>
              <a:schemeClr val="tx1"/>
            </a:solidFill>
          </a:endParaRPr>
        </a:p>
      </dsp:txBody>
      <dsp:txXfrm>
        <a:off x="1733216" y="1244981"/>
        <a:ext cx="1011784" cy="5699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0FD416-579A-42F0-AD34-D38A024A55C5}">
      <dsp:nvSpPr>
        <dsp:cNvPr id="0" name=""/>
        <dsp:cNvSpPr/>
      </dsp:nvSpPr>
      <dsp:spPr>
        <a:xfrm rot="16200000">
          <a:off x="-1498230" y="2039919"/>
          <a:ext cx="3482306" cy="3846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39245" bIns="0" numCol="1" spcCol="1270" anchor="t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>
              <a:solidFill>
                <a:srgbClr val="FF0000"/>
              </a:solidFill>
            </a:rPr>
            <a:t>分层抽样</a:t>
          </a:r>
          <a:endParaRPr lang="zh-CN" altLang="en-US" sz="2800" b="1" kern="1200" dirty="0">
            <a:solidFill>
              <a:srgbClr val="FF0000"/>
            </a:solidFill>
          </a:endParaRPr>
        </a:p>
      </dsp:txBody>
      <dsp:txXfrm>
        <a:off x="-1498230" y="2039919"/>
        <a:ext cx="3482306" cy="384656"/>
      </dsp:txXfrm>
    </dsp:sp>
    <dsp:sp modelId="{939F7D3E-977D-4242-A135-ECC115E525CB}">
      <dsp:nvSpPr>
        <dsp:cNvPr id="0" name=""/>
        <dsp:cNvSpPr/>
      </dsp:nvSpPr>
      <dsp:spPr>
        <a:xfrm>
          <a:off x="435250" y="4215"/>
          <a:ext cx="1915995" cy="44560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339245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>
              <a:solidFill>
                <a:schemeClr val="tx1"/>
              </a:solidFill>
            </a:rPr>
            <a:t>也称分类抽样，它是在抽样之前先将总体的元素切分为若干层（类），然后从各个从中抽取一定数量的元素组成一个个样本。</a:t>
          </a:r>
          <a:endParaRPr lang="zh-CN" altLang="en-US" sz="2000" kern="1200" dirty="0">
            <a:solidFill>
              <a:schemeClr val="tx1"/>
            </a:solidFill>
          </a:endParaRPr>
        </a:p>
      </dsp:txBody>
      <dsp:txXfrm>
        <a:off x="435250" y="4215"/>
        <a:ext cx="1915995" cy="4456064"/>
      </dsp:txXfrm>
    </dsp:sp>
    <dsp:sp modelId="{0F1E1DC7-189F-4924-95D0-707554B74940}">
      <dsp:nvSpPr>
        <dsp:cNvPr id="0" name=""/>
        <dsp:cNvSpPr/>
      </dsp:nvSpPr>
      <dsp:spPr>
        <a:xfrm>
          <a:off x="264640" y="145411"/>
          <a:ext cx="341220" cy="445185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7E54C4-DEEC-4C61-8BF5-8334EB4B2B74}">
      <dsp:nvSpPr>
        <dsp:cNvPr id="0" name=""/>
        <dsp:cNvSpPr/>
      </dsp:nvSpPr>
      <dsp:spPr>
        <a:xfrm rot="16200000">
          <a:off x="1297292" y="2023674"/>
          <a:ext cx="3482306" cy="3846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39245" bIns="0" numCol="1" spcCol="1270" anchor="t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>
              <a:solidFill>
                <a:srgbClr val="FF0000"/>
              </a:solidFill>
            </a:rPr>
            <a:t>系统抽样</a:t>
          </a:r>
          <a:endParaRPr lang="zh-CN" altLang="en-US" sz="2800" kern="1200" dirty="0">
            <a:solidFill>
              <a:srgbClr val="FF0000"/>
            </a:solidFill>
          </a:endParaRPr>
        </a:p>
      </dsp:txBody>
      <dsp:txXfrm>
        <a:off x="1297292" y="2023674"/>
        <a:ext cx="3482306" cy="384656"/>
      </dsp:txXfrm>
    </dsp:sp>
    <dsp:sp modelId="{AADC34CF-EE69-48AC-8436-9EC1E0347916}">
      <dsp:nvSpPr>
        <dsp:cNvPr id="0" name=""/>
        <dsp:cNvSpPr/>
      </dsp:nvSpPr>
      <dsp:spPr>
        <a:xfrm>
          <a:off x="3230774" y="4215"/>
          <a:ext cx="1915995" cy="44235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339245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sz="2000" kern="1200" dirty="0" smtClean="0">
              <a:solidFill>
                <a:schemeClr val="tx1"/>
              </a:solidFill>
            </a:rPr>
            <a:t>也称等距抽样，将总体的元素按某种顺序排列，按某种规则随机</a:t>
          </a:r>
          <a:r>
            <a:rPr lang="zh-CN" altLang="en-US" sz="2000" kern="1200" dirty="0" smtClean="0">
              <a:solidFill>
                <a:schemeClr val="tx1"/>
              </a:solidFill>
            </a:rPr>
            <a:t>确定</a:t>
          </a:r>
          <a:r>
            <a:rPr lang="zh-CN" sz="2000" kern="1200" dirty="0" smtClean="0">
              <a:solidFill>
                <a:schemeClr val="tx1"/>
              </a:solidFill>
            </a:rPr>
            <a:t>起点。每隔一定的间隔抽取一个元素，直至抽取</a:t>
          </a:r>
          <a:r>
            <a:rPr lang="en-US" sz="2000" kern="1200" dirty="0" smtClean="0">
              <a:solidFill>
                <a:schemeClr val="tx1"/>
              </a:solidFill>
            </a:rPr>
            <a:t> </a:t>
          </a:r>
          <a:r>
            <a:rPr lang="zh-CN" sz="2000" kern="1200" dirty="0" smtClean="0">
              <a:solidFill>
                <a:schemeClr val="tx1"/>
              </a:solidFill>
            </a:rPr>
            <a:t>个元素组成一个样本。</a:t>
          </a:r>
          <a:endParaRPr lang="zh-CN" altLang="en-US" sz="2000" kern="1200" dirty="0">
            <a:solidFill>
              <a:schemeClr val="tx1"/>
            </a:solidFill>
          </a:endParaRPr>
        </a:p>
      </dsp:txBody>
      <dsp:txXfrm>
        <a:off x="3230774" y="4215"/>
        <a:ext cx="1915995" cy="4423574"/>
      </dsp:txXfrm>
    </dsp:sp>
    <dsp:sp modelId="{A7A2A833-EE6A-40E0-8F89-C2C976ADD146}">
      <dsp:nvSpPr>
        <dsp:cNvPr id="0" name=""/>
        <dsp:cNvSpPr/>
      </dsp:nvSpPr>
      <dsp:spPr>
        <a:xfrm>
          <a:off x="3077169" y="127455"/>
          <a:ext cx="307209" cy="448609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7DE7A8-CDAB-4CDD-8548-A675894DE620}">
      <dsp:nvSpPr>
        <dsp:cNvPr id="0" name=""/>
        <dsp:cNvSpPr/>
      </dsp:nvSpPr>
      <dsp:spPr>
        <a:xfrm rot="16200000">
          <a:off x="4092816" y="2038527"/>
          <a:ext cx="3482306" cy="3846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39245" bIns="0" numCol="1" spcCol="1270" anchor="t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>
              <a:solidFill>
                <a:srgbClr val="FF0000"/>
              </a:solidFill>
            </a:rPr>
            <a:t>整群抽样</a:t>
          </a:r>
          <a:endParaRPr lang="zh-CN" altLang="en-US" sz="2800" kern="1200" dirty="0">
            <a:solidFill>
              <a:srgbClr val="FF0000"/>
            </a:solidFill>
          </a:endParaRPr>
        </a:p>
      </dsp:txBody>
      <dsp:txXfrm>
        <a:off x="4092816" y="2038527"/>
        <a:ext cx="3482306" cy="384656"/>
      </dsp:txXfrm>
    </dsp:sp>
    <dsp:sp modelId="{7495774B-E24A-4D69-A48E-0EE760F5564B}">
      <dsp:nvSpPr>
        <dsp:cNvPr id="0" name=""/>
        <dsp:cNvSpPr/>
      </dsp:nvSpPr>
      <dsp:spPr>
        <a:xfrm>
          <a:off x="6026298" y="4215"/>
          <a:ext cx="1915995" cy="44532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339245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>
              <a:solidFill>
                <a:schemeClr val="tx1"/>
              </a:solidFill>
            </a:rPr>
            <a:t>是先将总体划分成若干群，然后以群作为抽样单元，从中抽取部分群组成一个样本，再对抽中的每个群中包含的所有元素进行观察。</a:t>
          </a:r>
          <a:endParaRPr lang="zh-CN" altLang="en-US" sz="2000" kern="1200" dirty="0">
            <a:solidFill>
              <a:schemeClr val="tx1"/>
            </a:solidFill>
          </a:endParaRPr>
        </a:p>
      </dsp:txBody>
      <dsp:txXfrm>
        <a:off x="6026298" y="4215"/>
        <a:ext cx="1915995" cy="4453278"/>
      </dsp:txXfrm>
    </dsp:sp>
    <dsp:sp modelId="{42321B4B-4F7E-4DA6-8F25-60EA363C9D2E}">
      <dsp:nvSpPr>
        <dsp:cNvPr id="0" name=""/>
        <dsp:cNvSpPr/>
      </dsp:nvSpPr>
      <dsp:spPr>
        <a:xfrm>
          <a:off x="5859907" y="157158"/>
          <a:ext cx="332781" cy="418905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9.wmf"/><Relationship Id="rId1" Type="http://schemas.openxmlformats.org/officeDocument/2006/relationships/image" Target="../media/image46.wmf"/><Relationship Id="rId5" Type="http://schemas.openxmlformats.org/officeDocument/2006/relationships/image" Target="../media/image51.wmf"/><Relationship Id="rId4" Type="http://schemas.openxmlformats.org/officeDocument/2006/relationships/image" Target="../media/image50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53.wmf"/><Relationship Id="rId1" Type="http://schemas.openxmlformats.org/officeDocument/2006/relationships/image" Target="../media/image52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56.wmf"/><Relationship Id="rId1" Type="http://schemas.openxmlformats.org/officeDocument/2006/relationships/image" Target="../media/image55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58.wmf"/><Relationship Id="rId1" Type="http://schemas.openxmlformats.org/officeDocument/2006/relationships/image" Target="../media/image57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60.wmf"/><Relationship Id="rId1" Type="http://schemas.openxmlformats.org/officeDocument/2006/relationships/image" Target="../media/image59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62.wmf"/><Relationship Id="rId1" Type="http://schemas.openxmlformats.org/officeDocument/2006/relationships/image" Target="../media/image5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5.wmf"/><Relationship Id="rId2" Type="http://schemas.openxmlformats.org/officeDocument/2006/relationships/image" Target="../media/image64.wmf"/><Relationship Id="rId1" Type="http://schemas.openxmlformats.org/officeDocument/2006/relationships/image" Target="../media/image63.wmf"/><Relationship Id="rId4" Type="http://schemas.openxmlformats.org/officeDocument/2006/relationships/image" Target="../media/image66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9.wmf"/><Relationship Id="rId2" Type="http://schemas.openxmlformats.org/officeDocument/2006/relationships/image" Target="../media/image68.wmf"/><Relationship Id="rId1" Type="http://schemas.openxmlformats.org/officeDocument/2006/relationships/image" Target="../media/image67.wmf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1.wmf"/><Relationship Id="rId1" Type="http://schemas.openxmlformats.org/officeDocument/2006/relationships/image" Target="../media/image70.wmf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3.wmf"/><Relationship Id="rId1" Type="http://schemas.openxmlformats.org/officeDocument/2006/relationships/image" Target="../media/image72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6.wmf"/><Relationship Id="rId2" Type="http://schemas.openxmlformats.org/officeDocument/2006/relationships/image" Target="../media/image75.wmf"/><Relationship Id="rId1" Type="http://schemas.openxmlformats.org/officeDocument/2006/relationships/image" Target="../media/image74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7.wmf"/></Relationships>
</file>

<file path=ppt/drawings/_rels/vmlDrawing26.vml.rels><?xml version="1.0" encoding="UTF-8" standalone="yes"?>
<Relationships xmlns="http://schemas.openxmlformats.org/package/2006/relationships"><Relationship Id="rId8" Type="http://schemas.openxmlformats.org/officeDocument/2006/relationships/image" Target="../media/image88.wmf"/><Relationship Id="rId3" Type="http://schemas.openxmlformats.org/officeDocument/2006/relationships/image" Target="../media/image83.wmf"/><Relationship Id="rId7" Type="http://schemas.openxmlformats.org/officeDocument/2006/relationships/image" Target="../media/image87.wmf"/><Relationship Id="rId2" Type="http://schemas.openxmlformats.org/officeDocument/2006/relationships/image" Target="../media/image82.wmf"/><Relationship Id="rId1" Type="http://schemas.openxmlformats.org/officeDocument/2006/relationships/image" Target="../media/image81.wmf"/><Relationship Id="rId6" Type="http://schemas.openxmlformats.org/officeDocument/2006/relationships/image" Target="../media/image86.wmf"/><Relationship Id="rId5" Type="http://schemas.openxmlformats.org/officeDocument/2006/relationships/image" Target="../media/image85.wmf"/><Relationship Id="rId4" Type="http://schemas.openxmlformats.org/officeDocument/2006/relationships/image" Target="../media/image84.wmf"/><Relationship Id="rId9" Type="http://schemas.openxmlformats.org/officeDocument/2006/relationships/image" Target="../media/image7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9.wmf"/><Relationship Id="rId7" Type="http://schemas.openxmlformats.org/officeDocument/2006/relationships/image" Target="../media/image15.wmf"/><Relationship Id="rId2" Type="http://schemas.openxmlformats.org/officeDocument/2006/relationships/image" Target="../media/image8.wmf"/><Relationship Id="rId1" Type="http://schemas.openxmlformats.org/officeDocument/2006/relationships/image" Target="../media/image11.wmf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Relationship Id="rId9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4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6" Type="http://schemas.openxmlformats.org/officeDocument/2006/relationships/image" Target="../media/image25.wmf"/><Relationship Id="rId5" Type="http://schemas.openxmlformats.org/officeDocument/2006/relationships/image" Target="../media/image21.wmf"/><Relationship Id="rId4" Type="http://schemas.openxmlformats.org/officeDocument/2006/relationships/image" Target="../media/image24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4" Type="http://schemas.openxmlformats.org/officeDocument/2006/relationships/image" Target="../media/image32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oleObject" Target="../embeddings/oleObject19.bin"/><Relationship Id="rId18" Type="http://schemas.openxmlformats.org/officeDocument/2006/relationships/image" Target="../media/image16.wmf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12" Type="http://schemas.openxmlformats.org/officeDocument/2006/relationships/image" Target="../media/image13.wmf"/><Relationship Id="rId17" Type="http://schemas.openxmlformats.org/officeDocument/2006/relationships/oleObject" Target="../embeddings/oleObject21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5.wmf"/><Relationship Id="rId20" Type="http://schemas.openxmlformats.org/officeDocument/2006/relationships/image" Target="../media/image17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18.bin"/><Relationship Id="rId5" Type="http://schemas.openxmlformats.org/officeDocument/2006/relationships/oleObject" Target="../embeddings/oleObject15.bin"/><Relationship Id="rId15" Type="http://schemas.openxmlformats.org/officeDocument/2006/relationships/oleObject" Target="../embeddings/oleObject20.bin"/><Relationship Id="rId10" Type="http://schemas.openxmlformats.org/officeDocument/2006/relationships/image" Target="../media/image12.wmf"/><Relationship Id="rId19" Type="http://schemas.openxmlformats.org/officeDocument/2006/relationships/oleObject" Target="../embeddings/oleObject22.bin"/><Relationship Id="rId4" Type="http://schemas.openxmlformats.org/officeDocument/2006/relationships/image" Target="../media/image11.wmf"/><Relationship Id="rId9" Type="http://schemas.openxmlformats.org/officeDocument/2006/relationships/oleObject" Target="../embeddings/oleObject17.bin"/><Relationship Id="rId14" Type="http://schemas.openxmlformats.org/officeDocument/2006/relationships/image" Target="../media/image14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3" Type="http://schemas.openxmlformats.org/officeDocument/2006/relationships/oleObject" Target="../embeddings/oleObject23.bin"/><Relationship Id="rId7" Type="http://schemas.openxmlformats.org/officeDocument/2006/relationships/image" Target="../media/image19.wmf"/><Relationship Id="rId12" Type="http://schemas.openxmlformats.org/officeDocument/2006/relationships/image" Target="../media/image21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5.bin"/><Relationship Id="rId11" Type="http://schemas.openxmlformats.org/officeDocument/2006/relationships/oleObject" Target="../embeddings/oleObject28.bin"/><Relationship Id="rId5" Type="http://schemas.openxmlformats.org/officeDocument/2006/relationships/oleObject" Target="../embeddings/oleObject24.bin"/><Relationship Id="rId10" Type="http://schemas.openxmlformats.org/officeDocument/2006/relationships/oleObject" Target="../embeddings/oleObject27.bin"/><Relationship Id="rId4" Type="http://schemas.openxmlformats.org/officeDocument/2006/relationships/image" Target="../media/image18.wmf"/><Relationship Id="rId9" Type="http://schemas.openxmlformats.org/officeDocument/2006/relationships/image" Target="../media/image20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13" Type="http://schemas.openxmlformats.org/officeDocument/2006/relationships/image" Target="../media/image21.wmf"/><Relationship Id="rId3" Type="http://schemas.openxmlformats.org/officeDocument/2006/relationships/oleObject" Target="../embeddings/oleObject29.bin"/><Relationship Id="rId7" Type="http://schemas.openxmlformats.org/officeDocument/2006/relationships/oleObject" Target="../embeddings/oleObject31.bin"/><Relationship Id="rId12" Type="http://schemas.openxmlformats.org/officeDocument/2006/relationships/oleObject" Target="../embeddings/oleObject3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3.wmf"/><Relationship Id="rId11" Type="http://schemas.openxmlformats.org/officeDocument/2006/relationships/image" Target="../media/image24.wmf"/><Relationship Id="rId5" Type="http://schemas.openxmlformats.org/officeDocument/2006/relationships/oleObject" Target="../embeddings/oleObject30.bin"/><Relationship Id="rId15" Type="http://schemas.openxmlformats.org/officeDocument/2006/relationships/image" Target="../media/image25.wmf"/><Relationship Id="rId10" Type="http://schemas.openxmlformats.org/officeDocument/2006/relationships/oleObject" Target="../embeddings/oleObject33.bin"/><Relationship Id="rId4" Type="http://schemas.openxmlformats.org/officeDocument/2006/relationships/image" Target="../media/image22.wmf"/><Relationship Id="rId9" Type="http://schemas.openxmlformats.org/officeDocument/2006/relationships/oleObject" Target="../embeddings/oleObject32.bin"/><Relationship Id="rId14" Type="http://schemas.openxmlformats.org/officeDocument/2006/relationships/oleObject" Target="../embeddings/oleObject35.bin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7" Type="http://schemas.openxmlformats.org/officeDocument/2006/relationships/oleObject" Target="../embeddings/oleObject3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37.bin"/><Relationship Id="rId4" Type="http://schemas.openxmlformats.org/officeDocument/2006/relationships/image" Target="../media/image27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2.bin"/><Relationship Id="rId3" Type="http://schemas.openxmlformats.org/officeDocument/2006/relationships/oleObject" Target="../embeddings/oleObject39.bin"/><Relationship Id="rId7" Type="http://schemas.openxmlformats.org/officeDocument/2006/relationships/oleObject" Target="../embeddings/oleObject41.bin"/><Relationship Id="rId12" Type="http://schemas.openxmlformats.org/officeDocument/2006/relationships/image" Target="../media/image32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0.wmf"/><Relationship Id="rId11" Type="http://schemas.openxmlformats.org/officeDocument/2006/relationships/oleObject" Target="../embeddings/oleObject44.bin"/><Relationship Id="rId5" Type="http://schemas.openxmlformats.org/officeDocument/2006/relationships/oleObject" Target="../embeddings/oleObject40.bin"/><Relationship Id="rId10" Type="http://schemas.openxmlformats.org/officeDocument/2006/relationships/oleObject" Target="../embeddings/oleObject43.bin"/><Relationship Id="rId4" Type="http://schemas.openxmlformats.org/officeDocument/2006/relationships/image" Target="../media/image29.wmf"/><Relationship Id="rId9" Type="http://schemas.openxmlformats.org/officeDocument/2006/relationships/image" Target="../media/image31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3" Type="http://schemas.openxmlformats.org/officeDocument/2006/relationships/oleObject" Target="../embeddings/oleObject45.bin"/><Relationship Id="rId7" Type="http://schemas.openxmlformats.org/officeDocument/2006/relationships/oleObject" Target="../embeddings/oleObject4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4.wmf"/><Relationship Id="rId5" Type="http://schemas.openxmlformats.org/officeDocument/2006/relationships/oleObject" Target="../embeddings/oleObject46.bin"/><Relationship Id="rId4" Type="http://schemas.openxmlformats.org/officeDocument/2006/relationships/image" Target="../media/image33.wmf"/><Relationship Id="rId9" Type="http://schemas.openxmlformats.org/officeDocument/2006/relationships/image" Target="../media/image36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9.bin"/><Relationship Id="rId13" Type="http://schemas.openxmlformats.org/officeDocument/2006/relationships/image" Target="../media/image39.wmf"/><Relationship Id="rId3" Type="http://schemas.openxmlformats.org/officeDocument/2006/relationships/image" Target="../media/image40.emf"/><Relationship Id="rId7" Type="http://schemas.openxmlformats.org/officeDocument/2006/relationships/image" Target="../media/image37.wmf"/><Relationship Id="rId12" Type="http://schemas.openxmlformats.org/officeDocument/2006/relationships/oleObject" Target="../embeddings/oleObject5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48.bin"/><Relationship Id="rId11" Type="http://schemas.openxmlformats.org/officeDocument/2006/relationships/oleObject" Target="../embeddings/oleObject51.bin"/><Relationship Id="rId5" Type="http://schemas.openxmlformats.org/officeDocument/2006/relationships/image" Target="../media/image42.png"/><Relationship Id="rId15" Type="http://schemas.openxmlformats.org/officeDocument/2006/relationships/oleObject" Target="../embeddings/oleObject54.bin"/><Relationship Id="rId10" Type="http://schemas.openxmlformats.org/officeDocument/2006/relationships/oleObject" Target="../embeddings/oleObject50.bin"/><Relationship Id="rId4" Type="http://schemas.openxmlformats.org/officeDocument/2006/relationships/image" Target="../media/image41.png"/><Relationship Id="rId9" Type="http://schemas.openxmlformats.org/officeDocument/2006/relationships/image" Target="../media/image38.wmf"/><Relationship Id="rId14" Type="http://schemas.openxmlformats.org/officeDocument/2006/relationships/oleObject" Target="../embeddings/oleObject53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3" Type="http://schemas.openxmlformats.org/officeDocument/2006/relationships/oleObject" Target="../embeddings/oleObject55.bin"/><Relationship Id="rId7" Type="http://schemas.openxmlformats.org/officeDocument/2006/relationships/oleObject" Target="../embeddings/oleObject5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42.wmf"/><Relationship Id="rId5" Type="http://schemas.openxmlformats.org/officeDocument/2006/relationships/oleObject" Target="../embeddings/oleObject56.bin"/><Relationship Id="rId4" Type="http://schemas.openxmlformats.org/officeDocument/2006/relationships/image" Target="../media/image41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45.wmf"/><Relationship Id="rId5" Type="http://schemas.openxmlformats.org/officeDocument/2006/relationships/oleObject" Target="../embeddings/oleObject59.bin"/><Relationship Id="rId4" Type="http://schemas.openxmlformats.org/officeDocument/2006/relationships/image" Target="../media/image44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wmf"/><Relationship Id="rId3" Type="http://schemas.openxmlformats.org/officeDocument/2006/relationships/oleObject" Target="../embeddings/oleObject60.bin"/><Relationship Id="rId7" Type="http://schemas.openxmlformats.org/officeDocument/2006/relationships/oleObject" Target="../embeddings/oleObject6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47.wmf"/><Relationship Id="rId5" Type="http://schemas.openxmlformats.org/officeDocument/2006/relationships/oleObject" Target="../embeddings/oleObject61.bin"/><Relationship Id="rId4" Type="http://schemas.openxmlformats.org/officeDocument/2006/relationships/image" Target="../media/image46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3" Type="http://schemas.openxmlformats.org/officeDocument/2006/relationships/oleObject" Target="../embeddings/oleObject63.bin"/><Relationship Id="rId7" Type="http://schemas.openxmlformats.org/officeDocument/2006/relationships/oleObject" Target="../embeddings/oleObject65.bin"/><Relationship Id="rId12" Type="http://schemas.openxmlformats.org/officeDocument/2006/relationships/image" Target="../media/image51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49.wmf"/><Relationship Id="rId11" Type="http://schemas.openxmlformats.org/officeDocument/2006/relationships/oleObject" Target="../embeddings/oleObject67.bin"/><Relationship Id="rId5" Type="http://schemas.openxmlformats.org/officeDocument/2006/relationships/oleObject" Target="../embeddings/oleObject64.bin"/><Relationship Id="rId10" Type="http://schemas.openxmlformats.org/officeDocument/2006/relationships/image" Target="../media/image50.wmf"/><Relationship Id="rId4" Type="http://schemas.openxmlformats.org/officeDocument/2006/relationships/image" Target="../media/image46.wmf"/><Relationship Id="rId9" Type="http://schemas.openxmlformats.org/officeDocument/2006/relationships/oleObject" Target="../embeddings/oleObject66.bin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wmf"/><Relationship Id="rId3" Type="http://schemas.openxmlformats.org/officeDocument/2006/relationships/oleObject" Target="../embeddings/oleObject68.bin"/><Relationship Id="rId7" Type="http://schemas.openxmlformats.org/officeDocument/2006/relationships/oleObject" Target="../embeddings/oleObject7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53.wmf"/><Relationship Id="rId5" Type="http://schemas.openxmlformats.org/officeDocument/2006/relationships/oleObject" Target="../embeddings/oleObject69.bin"/><Relationship Id="rId4" Type="http://schemas.openxmlformats.org/officeDocument/2006/relationships/image" Target="../media/image52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1.bin"/><Relationship Id="rId7" Type="http://schemas.openxmlformats.org/officeDocument/2006/relationships/image" Target="../media/image56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73.bin"/><Relationship Id="rId5" Type="http://schemas.openxmlformats.org/officeDocument/2006/relationships/oleObject" Target="../embeddings/oleObject72.bin"/><Relationship Id="rId4" Type="http://schemas.openxmlformats.org/officeDocument/2006/relationships/image" Target="../media/image55.w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58.wmf"/><Relationship Id="rId5" Type="http://schemas.openxmlformats.org/officeDocument/2006/relationships/oleObject" Target="../embeddings/oleObject75.bin"/><Relationship Id="rId4" Type="http://schemas.openxmlformats.org/officeDocument/2006/relationships/image" Target="../media/image57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wmf"/><Relationship Id="rId3" Type="http://schemas.openxmlformats.org/officeDocument/2006/relationships/oleObject" Target="../embeddings/oleObject76.bin"/><Relationship Id="rId7" Type="http://schemas.openxmlformats.org/officeDocument/2006/relationships/oleObject" Target="../embeddings/oleObject7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60.wmf"/><Relationship Id="rId5" Type="http://schemas.openxmlformats.org/officeDocument/2006/relationships/oleObject" Target="../embeddings/oleObject77.bin"/><Relationship Id="rId4" Type="http://schemas.openxmlformats.org/officeDocument/2006/relationships/image" Target="../media/image59.w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62.wmf"/><Relationship Id="rId5" Type="http://schemas.openxmlformats.org/officeDocument/2006/relationships/oleObject" Target="../embeddings/oleObject80.bin"/><Relationship Id="rId4" Type="http://schemas.openxmlformats.org/officeDocument/2006/relationships/image" Target="../media/image58.wm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wmf"/><Relationship Id="rId3" Type="http://schemas.openxmlformats.org/officeDocument/2006/relationships/oleObject" Target="../embeddings/oleObject81.bin"/><Relationship Id="rId7" Type="http://schemas.openxmlformats.org/officeDocument/2006/relationships/oleObject" Target="../embeddings/oleObject8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64.wmf"/><Relationship Id="rId5" Type="http://schemas.openxmlformats.org/officeDocument/2006/relationships/oleObject" Target="../embeddings/oleObject82.bin"/><Relationship Id="rId10" Type="http://schemas.openxmlformats.org/officeDocument/2006/relationships/image" Target="../media/image66.wmf"/><Relationship Id="rId4" Type="http://schemas.openxmlformats.org/officeDocument/2006/relationships/image" Target="../media/image63.wmf"/><Relationship Id="rId9" Type="http://schemas.openxmlformats.org/officeDocument/2006/relationships/oleObject" Target="../embeddings/oleObject84.bin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wmf"/><Relationship Id="rId3" Type="http://schemas.openxmlformats.org/officeDocument/2006/relationships/oleObject" Target="../embeddings/oleObject85.bin"/><Relationship Id="rId7" Type="http://schemas.openxmlformats.org/officeDocument/2006/relationships/oleObject" Target="../embeddings/oleObject8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68.wmf"/><Relationship Id="rId5" Type="http://schemas.openxmlformats.org/officeDocument/2006/relationships/oleObject" Target="../embeddings/oleObject86.bin"/><Relationship Id="rId4" Type="http://schemas.openxmlformats.org/officeDocument/2006/relationships/image" Target="../media/image67.w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71.wmf"/><Relationship Id="rId5" Type="http://schemas.openxmlformats.org/officeDocument/2006/relationships/oleObject" Target="../embeddings/oleObject89.bin"/><Relationship Id="rId4" Type="http://schemas.openxmlformats.org/officeDocument/2006/relationships/image" Target="../media/image70.w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73.wmf"/><Relationship Id="rId5" Type="http://schemas.openxmlformats.org/officeDocument/2006/relationships/oleObject" Target="../embeddings/oleObject91.bin"/><Relationship Id="rId4" Type="http://schemas.openxmlformats.org/officeDocument/2006/relationships/image" Target="../media/image72.wmf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wmf"/><Relationship Id="rId3" Type="http://schemas.openxmlformats.org/officeDocument/2006/relationships/oleObject" Target="../embeddings/oleObject92.bin"/><Relationship Id="rId7" Type="http://schemas.openxmlformats.org/officeDocument/2006/relationships/oleObject" Target="../embeddings/oleObject9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75.wmf"/><Relationship Id="rId5" Type="http://schemas.openxmlformats.org/officeDocument/2006/relationships/oleObject" Target="../embeddings/oleObject93.bin"/><Relationship Id="rId4" Type="http://schemas.openxmlformats.org/officeDocument/2006/relationships/image" Target="../media/image74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5.vml"/><Relationship Id="rId4" Type="http://schemas.openxmlformats.org/officeDocument/2006/relationships/image" Target="../media/image77.w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9.bin"/><Relationship Id="rId13" Type="http://schemas.openxmlformats.org/officeDocument/2006/relationships/oleObject" Target="../embeddings/oleObject102.bin"/><Relationship Id="rId18" Type="http://schemas.openxmlformats.org/officeDocument/2006/relationships/image" Target="../media/image87.wmf"/><Relationship Id="rId3" Type="http://schemas.openxmlformats.org/officeDocument/2006/relationships/oleObject" Target="../embeddings/oleObject96.bin"/><Relationship Id="rId21" Type="http://schemas.openxmlformats.org/officeDocument/2006/relationships/oleObject" Target="../embeddings/oleObject106.bin"/><Relationship Id="rId7" Type="http://schemas.openxmlformats.org/officeDocument/2006/relationships/oleObject" Target="../embeddings/oleObject98.bin"/><Relationship Id="rId12" Type="http://schemas.openxmlformats.org/officeDocument/2006/relationships/image" Target="../media/image84.wmf"/><Relationship Id="rId17" Type="http://schemas.openxmlformats.org/officeDocument/2006/relationships/oleObject" Target="../embeddings/oleObject104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86.wmf"/><Relationship Id="rId20" Type="http://schemas.openxmlformats.org/officeDocument/2006/relationships/image" Target="../media/image88.wmf"/><Relationship Id="rId1" Type="http://schemas.openxmlformats.org/officeDocument/2006/relationships/vmlDrawing" Target="../drawings/vmlDrawing26.vml"/><Relationship Id="rId6" Type="http://schemas.openxmlformats.org/officeDocument/2006/relationships/image" Target="../media/image82.wmf"/><Relationship Id="rId11" Type="http://schemas.openxmlformats.org/officeDocument/2006/relationships/oleObject" Target="../embeddings/oleObject101.bin"/><Relationship Id="rId5" Type="http://schemas.openxmlformats.org/officeDocument/2006/relationships/oleObject" Target="../embeddings/oleObject97.bin"/><Relationship Id="rId15" Type="http://schemas.openxmlformats.org/officeDocument/2006/relationships/oleObject" Target="../embeddings/oleObject103.bin"/><Relationship Id="rId10" Type="http://schemas.openxmlformats.org/officeDocument/2006/relationships/oleObject" Target="../embeddings/oleObject100.bin"/><Relationship Id="rId19" Type="http://schemas.openxmlformats.org/officeDocument/2006/relationships/oleObject" Target="../embeddings/oleObject105.bin"/><Relationship Id="rId4" Type="http://schemas.openxmlformats.org/officeDocument/2006/relationships/image" Target="../media/image81.wmf"/><Relationship Id="rId9" Type="http://schemas.openxmlformats.org/officeDocument/2006/relationships/image" Target="../media/image83.wmf"/><Relationship Id="rId14" Type="http://schemas.openxmlformats.org/officeDocument/2006/relationships/image" Target="../media/image85.wmf"/><Relationship Id="rId22" Type="http://schemas.openxmlformats.org/officeDocument/2006/relationships/image" Target="../media/image71.wmf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w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13" Type="http://schemas.microsoft.com/office/2007/relationships/diagramDrawing" Target="../diagrams/drawing1.xml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diagramColors" Target="../diagrams/colors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11" Type="http://schemas.openxmlformats.org/officeDocument/2006/relationships/diagramQuickStyle" Target="../diagrams/quickStyle1.xml"/><Relationship Id="rId5" Type="http://schemas.openxmlformats.org/officeDocument/2006/relationships/oleObject" Target="../embeddings/oleObject2.bin"/><Relationship Id="rId10" Type="http://schemas.openxmlformats.org/officeDocument/2006/relationships/diagramLayout" Target="../diagrams/layout1.xml"/><Relationship Id="rId4" Type="http://schemas.openxmlformats.org/officeDocument/2006/relationships/image" Target="../media/image2.wmf"/><Relationship Id="rId9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oleObject" Target="../embeddings/oleObject13.bin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9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wmf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9.bin"/><Relationship Id="rId10" Type="http://schemas.openxmlformats.org/officeDocument/2006/relationships/image" Target="../media/image8.wmf"/><Relationship Id="rId4" Type="http://schemas.openxmlformats.org/officeDocument/2006/relationships/image" Target="../media/image5.wmf"/><Relationship Id="rId9" Type="http://schemas.openxmlformats.org/officeDocument/2006/relationships/oleObject" Target="../embeddings/oleObject11.bin"/><Relationship Id="rId14" Type="http://schemas.openxmlformats.org/officeDocument/2006/relationships/image" Target="../media/image10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7772400" cy="720080"/>
          </a:xfrm>
        </p:spPr>
        <p:txBody>
          <a:bodyPr>
            <a:noAutofit/>
          </a:bodyPr>
          <a:lstStyle/>
          <a:p>
            <a:r>
              <a:rPr lang="zh-CN" altLang="en-US" sz="4800" dirty="0">
                <a:solidFill>
                  <a:schemeClr val="tx1"/>
                </a:solidFill>
              </a:rPr>
              <a:t>目录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23528" y="1412776"/>
            <a:ext cx="8640960" cy="4896544"/>
          </a:xfrm>
        </p:spPr>
        <p:txBody>
          <a:bodyPr>
            <a:noAutofit/>
          </a:bodyPr>
          <a:lstStyle/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1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绪论                                      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9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分类数据的统计检验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2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描述统计</a:t>
            </a:r>
            <a:r>
              <a:rPr lang="en-US" altLang="zh-CN" sz="2500" dirty="0" smtClean="0">
                <a:solidFill>
                  <a:schemeClr val="tx1"/>
                </a:solidFill>
              </a:rPr>
              <a:t>—</a:t>
            </a:r>
            <a:r>
              <a:rPr lang="zh-CN" altLang="en-US" sz="2500" dirty="0" smtClean="0">
                <a:solidFill>
                  <a:schemeClr val="tx1"/>
                </a:solidFill>
              </a:rPr>
              <a:t>表格图形法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10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</a:t>
            </a:r>
            <a:r>
              <a:rPr lang="zh-CN" altLang="en-US" sz="2500" dirty="0" smtClean="0">
                <a:solidFill>
                  <a:schemeClr val="tx1"/>
                </a:solidFill>
              </a:rPr>
              <a:t>方差</a:t>
            </a:r>
            <a:r>
              <a:rPr lang="zh-CN" altLang="en-US" sz="2500" dirty="0" smtClean="0">
                <a:solidFill>
                  <a:schemeClr val="tx1"/>
                </a:solidFill>
              </a:rPr>
              <a:t>分析引论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3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描述统计</a:t>
            </a:r>
            <a:r>
              <a:rPr lang="en-US" altLang="zh-CN" sz="2500" dirty="0" smtClean="0">
                <a:solidFill>
                  <a:schemeClr val="tx1"/>
                </a:solidFill>
              </a:rPr>
              <a:t>—</a:t>
            </a:r>
            <a:r>
              <a:rPr lang="zh-CN" altLang="en-US" sz="2500" dirty="0" smtClean="0">
                <a:solidFill>
                  <a:schemeClr val="tx1"/>
                </a:solidFill>
              </a:rPr>
              <a:t>数值方法    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11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 非参数检验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4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概率基础                           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12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 回归分析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b="1" dirty="0" smtClean="0">
                <a:solidFill>
                  <a:srgbClr val="FF0000"/>
                </a:solidFill>
              </a:rPr>
              <a:t>第</a:t>
            </a:r>
            <a:r>
              <a:rPr lang="en-US" altLang="zh-CN" sz="2500" b="1" dirty="0" smtClean="0">
                <a:solidFill>
                  <a:srgbClr val="FF0000"/>
                </a:solidFill>
              </a:rPr>
              <a:t>5</a:t>
            </a:r>
            <a:r>
              <a:rPr lang="zh-CN" altLang="en-US" sz="2500" b="1" dirty="0" smtClean="0">
                <a:solidFill>
                  <a:srgbClr val="FF0000"/>
                </a:solidFill>
              </a:rPr>
              <a:t>章   抽样理论与参数估计       </a:t>
            </a:r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13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 统计指数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6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假设检验                           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14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 时间序列分析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7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两总体均值推断             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15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  综合评价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8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总体方差的统计推断       主要参考文献</a:t>
            </a:r>
            <a:endParaRPr lang="zh-CN" altLang="en-US" sz="2500" dirty="0">
              <a:solidFill>
                <a:schemeClr val="tx1"/>
              </a:solidFill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251520" y="1196752"/>
            <a:ext cx="8640960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2996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§5.2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抽样</a:t>
            </a:r>
            <a:r>
              <a:rPr lang="zh-CN" altLang="en-US" sz="3200" b="1" dirty="0">
                <a:solidFill>
                  <a:schemeClr val="tx1"/>
                </a:solidFill>
                <a:latin typeface="Garamond" pitchFamily="18" charset="0"/>
              </a:rPr>
              <a:t>分布</a:t>
            </a:r>
          </a:p>
        </p:txBody>
      </p:sp>
      <p:sp>
        <p:nvSpPr>
          <p:cNvPr id="14" name="副标题 13"/>
          <p:cNvSpPr>
            <a:spLocks noGrp="1"/>
          </p:cNvSpPr>
          <p:nvPr>
            <p:ph type="subTitle" idx="1"/>
          </p:nvPr>
        </p:nvSpPr>
        <p:spPr>
          <a:xfrm>
            <a:off x="755576" y="1484784"/>
            <a:ext cx="7848872" cy="4752528"/>
          </a:xfrm>
        </p:spPr>
        <p:txBody>
          <a:bodyPr>
            <a:normAutofit/>
          </a:bodyPr>
          <a:lstStyle/>
          <a:p>
            <a:pPr algn="l"/>
            <a:r>
              <a:rPr lang="en-US" altLang="zh-CN" sz="3200" dirty="0" smtClean="0">
                <a:solidFill>
                  <a:schemeClr val="tx1"/>
                </a:solidFill>
              </a:rPr>
              <a:t>    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如果</a:t>
            </a:r>
            <a:r>
              <a:rPr lang="zh-CN" altLang="zh-CN" sz="2600" dirty="0">
                <a:solidFill>
                  <a:schemeClr val="tx1"/>
                </a:solidFill>
              </a:rPr>
              <a:t>我们不断地</a:t>
            </a:r>
            <a:r>
              <a:rPr lang="zh-CN" altLang="zh-CN" sz="2600" dirty="0">
                <a:solidFill>
                  <a:srgbClr val="FF0000"/>
                </a:solidFill>
              </a:rPr>
              <a:t>重复</a:t>
            </a:r>
            <a:r>
              <a:rPr lang="zh-CN" altLang="zh-CN" sz="2600" dirty="0">
                <a:solidFill>
                  <a:schemeClr val="tx1"/>
                </a:solidFill>
              </a:rPr>
              <a:t>相同容量的</a:t>
            </a:r>
            <a:r>
              <a:rPr lang="zh-CN" altLang="zh-CN" sz="2600" dirty="0">
                <a:solidFill>
                  <a:srgbClr val="FF0000"/>
                </a:solidFill>
              </a:rPr>
              <a:t>简单随机抽样</a:t>
            </a:r>
            <a:r>
              <a:rPr lang="zh-CN" altLang="zh-CN" sz="2600" dirty="0">
                <a:solidFill>
                  <a:schemeClr val="tx1"/>
                </a:solidFill>
              </a:rPr>
              <a:t>，我们会得到大量的样本，随之产生大量的</a:t>
            </a:r>
            <a:r>
              <a:rPr lang="zh-CN" altLang="zh-CN" sz="2600" u="sng" dirty="0">
                <a:solidFill>
                  <a:srgbClr val="FF0000"/>
                </a:solidFill>
              </a:rPr>
              <a:t>样本均值、样本方差及样本比例</a:t>
            </a:r>
            <a:r>
              <a:rPr lang="zh-CN" altLang="zh-CN" sz="2600" dirty="0">
                <a:solidFill>
                  <a:schemeClr val="tx1"/>
                </a:solidFill>
              </a:rPr>
              <a:t>。而在这些大量的数据中，样本均值、样本方差、样本比例等统计量，均</a:t>
            </a:r>
            <a:r>
              <a:rPr lang="zh-CN" altLang="zh-CN" sz="2600" dirty="0">
                <a:solidFill>
                  <a:srgbClr val="FF0000"/>
                </a:solidFill>
              </a:rPr>
              <a:t>存在一定的分布规律</a:t>
            </a:r>
            <a:r>
              <a:rPr lang="zh-CN" altLang="zh-CN" sz="2600" dirty="0">
                <a:solidFill>
                  <a:schemeClr val="tx1"/>
                </a:solidFill>
              </a:rPr>
              <a:t>。</a:t>
            </a:r>
            <a:r>
              <a:rPr lang="zh-CN" altLang="zh-CN" sz="2600" b="1" i="1" u="sng" dirty="0">
                <a:solidFill>
                  <a:srgbClr val="FF0000"/>
                </a:solidFill>
              </a:rPr>
              <a:t>统计量的分布，即为抽样分布</a:t>
            </a:r>
            <a:r>
              <a:rPr lang="zh-CN" altLang="zh-CN" sz="2600" b="1" i="1" u="sng" dirty="0" smtClean="0">
                <a:solidFill>
                  <a:srgbClr val="FF0000"/>
                </a:solidFill>
              </a:rPr>
              <a:t>。</a:t>
            </a:r>
            <a:endParaRPr lang="en-US" altLang="zh-CN" sz="2600" b="1" i="1" u="sng" dirty="0" smtClean="0">
              <a:solidFill>
                <a:srgbClr val="FF0000"/>
              </a:solidFill>
            </a:endParaRPr>
          </a:p>
          <a:p>
            <a:pPr algn="l"/>
            <a:endParaRPr lang="en-US" altLang="zh-CN" sz="2600" b="1" i="1" u="sng" dirty="0" smtClean="0">
              <a:solidFill>
                <a:srgbClr val="FF0000"/>
              </a:solidFill>
            </a:endParaRPr>
          </a:p>
          <a:p>
            <a:pPr marL="914400" lvl="1" indent="-457200" algn="l">
              <a:buClr>
                <a:srgbClr val="FF0000"/>
              </a:buClr>
              <a:buFont typeface="Wingdings" pitchFamily="2" charset="2"/>
              <a:buChar char="p"/>
            </a:pPr>
            <a:r>
              <a:rPr lang="en-US" altLang="zh-CN" sz="3200" dirty="0" smtClean="0">
                <a:solidFill>
                  <a:schemeClr val="tx1"/>
                </a:solidFill>
              </a:rPr>
              <a:t>  </a:t>
            </a:r>
            <a:r>
              <a:rPr lang="en-US" altLang="zh-CN" sz="3200" dirty="0">
                <a:solidFill>
                  <a:schemeClr val="tx1"/>
                </a:solidFill>
              </a:rPr>
              <a:t>5.2.1</a:t>
            </a:r>
            <a:r>
              <a:rPr lang="zh-CN" altLang="en-US" sz="3200" dirty="0">
                <a:solidFill>
                  <a:schemeClr val="tx1"/>
                </a:solidFill>
              </a:rPr>
              <a:t>正态总体的</a:t>
            </a:r>
            <a:r>
              <a:rPr lang="zh-CN" altLang="en-US" sz="3200" dirty="0" smtClean="0">
                <a:solidFill>
                  <a:schemeClr val="tx1"/>
                </a:solidFill>
              </a:rPr>
              <a:t>抽样分布</a:t>
            </a:r>
            <a:endParaRPr lang="en-US" altLang="zh-CN" sz="3200" dirty="0" smtClean="0">
              <a:solidFill>
                <a:schemeClr val="tx1"/>
              </a:solidFill>
            </a:endParaRPr>
          </a:p>
          <a:p>
            <a:pPr lvl="1" algn="l">
              <a:buClr>
                <a:srgbClr val="FF0000"/>
              </a:buClr>
            </a:pPr>
            <a:r>
              <a:rPr lang="en-US" altLang="zh-CN" sz="3400" dirty="0">
                <a:solidFill>
                  <a:schemeClr val="tx1"/>
                </a:solidFill>
              </a:rPr>
              <a:t> </a:t>
            </a:r>
            <a:r>
              <a:rPr lang="en-US" altLang="zh-CN" sz="3400" dirty="0" smtClean="0">
                <a:solidFill>
                  <a:schemeClr val="tx1"/>
                </a:solidFill>
              </a:rPr>
              <a:t>    </a:t>
            </a:r>
            <a:r>
              <a:rPr lang="zh-CN" altLang="en-US" sz="2600" dirty="0" smtClean="0">
                <a:solidFill>
                  <a:schemeClr val="tx1"/>
                </a:solidFill>
              </a:rPr>
              <a:t>我们已知道正态分布具有很多良好的性质，进而我们能通过统计推断得到很多统计量的分布性质。  见</a:t>
            </a:r>
            <a:r>
              <a:rPr lang="zh-CN" altLang="en-US" sz="2800" b="1" i="1" dirty="0" smtClean="0">
                <a:solidFill>
                  <a:srgbClr val="FF0000"/>
                </a:solidFill>
              </a:rPr>
              <a:t>定理</a:t>
            </a:r>
            <a:r>
              <a:rPr lang="en-US" altLang="zh-CN" sz="2800" b="1" i="1" dirty="0" smtClean="0">
                <a:solidFill>
                  <a:srgbClr val="FF0000"/>
                </a:solidFill>
              </a:rPr>
              <a:t>5-1</a:t>
            </a:r>
            <a:r>
              <a:rPr lang="zh-CN" altLang="en-US" sz="2800" b="1" i="1" dirty="0" smtClean="0">
                <a:solidFill>
                  <a:srgbClr val="FF0000"/>
                </a:solidFill>
              </a:rPr>
              <a:t>。</a:t>
            </a:r>
            <a:endParaRPr lang="zh-CN" altLang="en-US" sz="2800" b="1" i="1" dirty="0">
              <a:solidFill>
                <a:srgbClr val="FF0000"/>
              </a:solidFill>
            </a:endParaRPr>
          </a:p>
        </p:txBody>
      </p:sp>
      <p:sp>
        <p:nvSpPr>
          <p:cNvPr id="3" name="圆角矩形标注 2"/>
          <p:cNvSpPr/>
          <p:nvPr/>
        </p:nvSpPr>
        <p:spPr>
          <a:xfrm>
            <a:off x="255170" y="2115344"/>
            <a:ext cx="504056" cy="1152128"/>
          </a:xfrm>
          <a:prstGeom prst="wedgeRoundRectCallout">
            <a:avLst>
              <a:gd name="adj1" fmla="val 74190"/>
              <a:gd name="adj2" fmla="val -11827"/>
              <a:gd name="adj3" fmla="val 16667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chemeClr val="tx1"/>
                </a:solidFill>
              </a:rPr>
              <a:t>统计量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55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§5.2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抽样</a:t>
            </a:r>
            <a:r>
              <a:rPr lang="zh-CN" altLang="en-US" sz="3200" b="1" dirty="0">
                <a:solidFill>
                  <a:schemeClr val="tx1"/>
                </a:solidFill>
                <a:latin typeface="Garamond" pitchFamily="18" charset="0"/>
              </a:rPr>
              <a:t>分布</a:t>
            </a:r>
          </a:p>
        </p:txBody>
      </p:sp>
      <p:sp>
        <p:nvSpPr>
          <p:cNvPr id="14" name="副标题 13"/>
          <p:cNvSpPr>
            <a:spLocks noGrp="1"/>
          </p:cNvSpPr>
          <p:nvPr>
            <p:ph type="subTitle" idx="1"/>
          </p:nvPr>
        </p:nvSpPr>
        <p:spPr>
          <a:xfrm>
            <a:off x="683568" y="1484784"/>
            <a:ext cx="7848872" cy="1872208"/>
          </a:xfrm>
        </p:spPr>
        <p:txBody>
          <a:bodyPr/>
          <a:lstStyle/>
          <a:p>
            <a:pPr algn="l"/>
            <a:r>
              <a:rPr lang="zh-CN" altLang="zh-CN" sz="3200" b="1" dirty="0">
                <a:solidFill>
                  <a:srgbClr val="FF0000"/>
                </a:solidFill>
              </a:rPr>
              <a:t>【定理</a:t>
            </a:r>
            <a:r>
              <a:rPr lang="en-US" altLang="zh-CN" sz="3200" b="1" dirty="0">
                <a:solidFill>
                  <a:srgbClr val="FF0000"/>
                </a:solidFill>
              </a:rPr>
              <a:t>5-1</a:t>
            </a:r>
            <a:r>
              <a:rPr lang="zh-CN" altLang="zh-CN" sz="3200" b="1" dirty="0">
                <a:solidFill>
                  <a:srgbClr val="FF0000"/>
                </a:solidFill>
              </a:rPr>
              <a:t>】</a:t>
            </a:r>
            <a:r>
              <a:rPr lang="zh-CN" altLang="zh-CN" sz="2600" dirty="0">
                <a:solidFill>
                  <a:schemeClr val="tx1"/>
                </a:solidFill>
              </a:rPr>
              <a:t>设总体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                         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是</a:t>
            </a:r>
            <a:r>
              <a:rPr lang="zh-CN" altLang="zh-CN" sz="2600" dirty="0">
                <a:solidFill>
                  <a:schemeClr val="tx1"/>
                </a:solidFill>
              </a:rPr>
              <a:t>来自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X</a:t>
            </a:r>
            <a:r>
              <a:rPr lang="zh-CN" altLang="zh-CN" sz="2600" dirty="0" smtClean="0">
                <a:solidFill>
                  <a:schemeClr val="tx1"/>
                </a:solidFill>
              </a:rPr>
              <a:t>的</a:t>
            </a:r>
            <a:r>
              <a:rPr lang="zh-CN" altLang="zh-CN" sz="2600" dirty="0">
                <a:solidFill>
                  <a:schemeClr val="tx1"/>
                </a:solidFill>
              </a:rPr>
              <a:t>简单随机样本</a:t>
            </a:r>
            <a:r>
              <a:rPr lang="zh-CN" altLang="zh-CN" sz="2600" dirty="0" smtClean="0">
                <a:solidFill>
                  <a:schemeClr val="tx1"/>
                </a:solidFill>
              </a:rPr>
              <a:t>，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    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，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                    </a:t>
            </a:r>
            <a:r>
              <a:rPr lang="zh-CN" altLang="en-US" sz="2600" dirty="0">
                <a:solidFill>
                  <a:schemeClr val="tx1"/>
                </a:solidFill>
              </a:rPr>
              <a:t>，</a:t>
            </a:r>
            <a:r>
              <a:rPr lang="zh-CN" altLang="zh-CN" sz="2600" dirty="0" smtClean="0">
                <a:solidFill>
                  <a:schemeClr val="tx1"/>
                </a:solidFill>
              </a:rPr>
              <a:t>那么</a:t>
            </a:r>
            <a:r>
              <a:rPr lang="en-US" altLang="zh-CN" sz="2600" dirty="0" smtClean="0">
                <a:solidFill>
                  <a:schemeClr val="tx1"/>
                </a:solidFill>
              </a:rPr>
              <a:t>:</a:t>
            </a:r>
            <a:endParaRPr lang="zh-CN" altLang="zh-CN" sz="2600" dirty="0">
              <a:solidFill>
                <a:schemeClr val="tx1"/>
              </a:solidFill>
            </a:endParaRPr>
          </a:p>
          <a:p>
            <a:pPr algn="l"/>
            <a:r>
              <a:rPr lang="en-US" altLang="zh-CN" dirty="0" smtClean="0"/>
              <a:t>  </a:t>
            </a:r>
            <a:endParaRPr lang="zh-CN" altLang="en-US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7625613"/>
              </p:ext>
            </p:extLst>
          </p:nvPr>
        </p:nvGraphicFramePr>
        <p:xfrm>
          <a:off x="3995936" y="1556792"/>
          <a:ext cx="2952328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67" name="Equation" r:id="rId3" imgW="1954951" imgH="253890" progId="Equation.DSMT4">
                  <p:embed/>
                </p:oleObj>
              </mc:Choice>
              <mc:Fallback>
                <p:oleObj name="Equation" r:id="rId3" imgW="1954951" imgH="25389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936" y="1556792"/>
                        <a:ext cx="2952328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副标题 13"/>
          <p:cNvSpPr txBox="1">
            <a:spLocks/>
          </p:cNvSpPr>
          <p:nvPr/>
        </p:nvSpPr>
        <p:spPr>
          <a:xfrm>
            <a:off x="842141" y="4887807"/>
            <a:ext cx="7523429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600" dirty="0" smtClean="0">
                <a:solidFill>
                  <a:schemeClr val="tx1"/>
                </a:solidFill>
              </a:rPr>
              <a:t>（</a:t>
            </a:r>
            <a:r>
              <a:rPr lang="en-US" altLang="zh-CN" sz="2600" dirty="0" smtClean="0">
                <a:solidFill>
                  <a:schemeClr val="tx1"/>
                </a:solidFill>
              </a:rPr>
              <a:t>4</a:t>
            </a:r>
            <a:r>
              <a:rPr lang="zh-CN" altLang="en-US" sz="2600" dirty="0" smtClean="0">
                <a:solidFill>
                  <a:schemeClr val="tx1"/>
                </a:solidFill>
              </a:rPr>
              <a:t>）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2918441"/>
              </p:ext>
            </p:extLst>
          </p:nvPr>
        </p:nvGraphicFramePr>
        <p:xfrm>
          <a:off x="3347864" y="1916832"/>
          <a:ext cx="1728192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68" name="Equation" r:id="rId5" imgW="901309" imgH="444307" progId="Equation.DSMT4">
                  <p:embed/>
                </p:oleObj>
              </mc:Choice>
              <mc:Fallback>
                <p:oleObj name="Equation" r:id="rId5" imgW="901309" imgH="444307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7864" y="1916832"/>
                        <a:ext cx="1728192" cy="792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1399769"/>
              </p:ext>
            </p:extLst>
          </p:nvPr>
        </p:nvGraphicFramePr>
        <p:xfrm>
          <a:off x="5292080" y="1916832"/>
          <a:ext cx="2232248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69" name="Equation" r:id="rId7" imgW="1663700" imgH="444500" progId="Equation.DSMT4">
                  <p:embed/>
                </p:oleObj>
              </mc:Choice>
              <mc:Fallback>
                <p:oleObj name="Equation" r:id="rId7" imgW="1663700" imgH="4445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080" y="1916832"/>
                        <a:ext cx="2232248" cy="792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副标题 13"/>
          <p:cNvSpPr txBox="1">
            <a:spLocks/>
          </p:cNvSpPr>
          <p:nvPr/>
        </p:nvSpPr>
        <p:spPr>
          <a:xfrm>
            <a:off x="937003" y="4183528"/>
            <a:ext cx="7416824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600" dirty="0" smtClean="0">
                <a:solidFill>
                  <a:schemeClr val="tx1"/>
                </a:solidFill>
              </a:rPr>
              <a:t>（</a:t>
            </a:r>
            <a:r>
              <a:rPr lang="en-US" altLang="zh-CN" sz="2600" dirty="0" smtClean="0">
                <a:solidFill>
                  <a:schemeClr val="tx1"/>
                </a:solidFill>
              </a:rPr>
              <a:t>3</a:t>
            </a:r>
            <a:r>
              <a:rPr lang="zh-CN" altLang="en-US" sz="2600" dirty="0" smtClean="0">
                <a:solidFill>
                  <a:schemeClr val="tx1"/>
                </a:solidFill>
              </a:rPr>
              <a:t>）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12" name="副标题 13"/>
          <p:cNvSpPr txBox="1">
            <a:spLocks/>
          </p:cNvSpPr>
          <p:nvPr/>
        </p:nvSpPr>
        <p:spPr>
          <a:xfrm>
            <a:off x="963306" y="3535456"/>
            <a:ext cx="7056783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600" dirty="0" smtClean="0">
                <a:solidFill>
                  <a:schemeClr val="tx1"/>
                </a:solidFill>
              </a:rPr>
              <a:t>（</a:t>
            </a:r>
            <a:r>
              <a:rPr lang="en-US" altLang="zh-CN" sz="2600" dirty="0" smtClean="0">
                <a:solidFill>
                  <a:schemeClr val="tx1"/>
                </a:solidFill>
              </a:rPr>
              <a:t>2</a:t>
            </a:r>
            <a:r>
              <a:rPr lang="zh-CN" altLang="en-US" sz="2600" dirty="0" smtClean="0">
                <a:solidFill>
                  <a:schemeClr val="tx1"/>
                </a:solidFill>
              </a:rPr>
              <a:t>）                               或   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13" name="副标题 13"/>
          <p:cNvSpPr txBox="1">
            <a:spLocks/>
          </p:cNvSpPr>
          <p:nvPr/>
        </p:nvSpPr>
        <p:spPr>
          <a:xfrm>
            <a:off x="963306" y="2887384"/>
            <a:ext cx="7281101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600" dirty="0" smtClean="0">
                <a:solidFill>
                  <a:schemeClr val="tx1"/>
                </a:solidFill>
              </a:rPr>
              <a:t>（</a:t>
            </a:r>
            <a:r>
              <a:rPr lang="en-US" altLang="zh-CN" sz="2600" dirty="0" smtClean="0">
                <a:solidFill>
                  <a:schemeClr val="tx1"/>
                </a:solidFill>
              </a:rPr>
              <a:t>1</a:t>
            </a:r>
            <a:r>
              <a:rPr lang="zh-CN" altLang="en-US" sz="2600" dirty="0" smtClean="0">
                <a:solidFill>
                  <a:schemeClr val="tx1"/>
                </a:solidFill>
              </a:rPr>
              <a:t>）      </a:t>
            </a:r>
            <a:r>
              <a:rPr lang="en-US" altLang="zh-CN" sz="2600" dirty="0" smtClean="0">
                <a:solidFill>
                  <a:schemeClr val="tx1"/>
                </a:solidFill>
              </a:rPr>
              <a:t>和      </a:t>
            </a:r>
            <a:r>
              <a:rPr lang="en-US" altLang="zh-CN" sz="2600" dirty="0" err="1" smtClean="0">
                <a:solidFill>
                  <a:schemeClr val="tx1"/>
                </a:solidFill>
              </a:rPr>
              <a:t>相互独立</a:t>
            </a:r>
            <a:r>
              <a:rPr lang="en-US" altLang="zh-CN" sz="2600" dirty="0">
                <a:solidFill>
                  <a:schemeClr val="tx1"/>
                </a:solidFill>
              </a:rPr>
              <a:t>；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5" name="对象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4737830"/>
              </p:ext>
            </p:extLst>
          </p:nvPr>
        </p:nvGraphicFramePr>
        <p:xfrm>
          <a:off x="1763688" y="2869704"/>
          <a:ext cx="432048" cy="48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70" name="Equation" r:id="rId9" imgW="164957" imgH="190335" progId="Equation.DSMT4">
                  <p:embed/>
                </p:oleObj>
              </mc:Choice>
              <mc:Fallback>
                <p:oleObj name="Equation" r:id="rId9" imgW="164957" imgH="190335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2869704"/>
                        <a:ext cx="432048" cy="4872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7" name="对象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1018782"/>
              </p:ext>
            </p:extLst>
          </p:nvPr>
        </p:nvGraphicFramePr>
        <p:xfrm>
          <a:off x="2627784" y="2887385"/>
          <a:ext cx="360040" cy="4696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71" name="Equation" r:id="rId11" imgW="190417" imgH="203112" progId="Equation.DSMT4">
                  <p:embed/>
                </p:oleObj>
              </mc:Choice>
              <mc:Fallback>
                <p:oleObj name="Equation" r:id="rId11" imgW="190417" imgH="203112" progId="Equation.DSMT4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784" y="2887385"/>
                        <a:ext cx="360040" cy="4696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9" name="对象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5791222"/>
              </p:ext>
            </p:extLst>
          </p:nvPr>
        </p:nvGraphicFramePr>
        <p:xfrm>
          <a:off x="1835696" y="3535457"/>
          <a:ext cx="2160240" cy="5416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72" name="Equation" r:id="rId13" imgW="1193800" imgH="241300" progId="Equation.DSMT4">
                  <p:embed/>
                </p:oleObj>
              </mc:Choice>
              <mc:Fallback>
                <p:oleObj name="Equation" r:id="rId13" imgW="1193800" imgH="241300" progId="Equation.DSMT4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3535457"/>
                        <a:ext cx="2160240" cy="54161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1" name="对象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9206593"/>
              </p:ext>
            </p:extLst>
          </p:nvPr>
        </p:nvGraphicFramePr>
        <p:xfrm>
          <a:off x="4491697" y="3356992"/>
          <a:ext cx="2312551" cy="8265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73" name="Equation" r:id="rId15" imgW="1181100" imgH="457200" progId="Equation.DSMT4">
                  <p:embed/>
                </p:oleObj>
              </mc:Choice>
              <mc:Fallback>
                <p:oleObj name="Equation" r:id="rId15" imgW="1181100" imgH="457200" progId="Equation.DSMT4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1697" y="3356992"/>
                        <a:ext cx="2312551" cy="82653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3" name="对象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107081"/>
              </p:ext>
            </p:extLst>
          </p:nvPr>
        </p:nvGraphicFramePr>
        <p:xfrm>
          <a:off x="1763688" y="4183528"/>
          <a:ext cx="3672408" cy="5385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74" name="Equation" r:id="rId17" imgW="1803400" imgH="241300" progId="Equation.DSMT4">
                  <p:embed/>
                </p:oleObj>
              </mc:Choice>
              <mc:Fallback>
                <p:oleObj name="Equation" r:id="rId17" imgW="1803400" imgH="241300" progId="Equation.DSMT4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4183528"/>
                        <a:ext cx="3672408" cy="53850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5" name="对象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8842098"/>
              </p:ext>
            </p:extLst>
          </p:nvPr>
        </p:nvGraphicFramePr>
        <p:xfrm>
          <a:off x="1979712" y="4831600"/>
          <a:ext cx="2592288" cy="9736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75" name="Equation" r:id="rId19" imgW="1117600" imgH="457200" progId="Equation.DSMT4">
                  <p:embed/>
                </p:oleObj>
              </mc:Choice>
              <mc:Fallback>
                <p:oleObj name="Equation" r:id="rId19" imgW="1117600" imgH="457200" progId="Equation.DSMT4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4831600"/>
                        <a:ext cx="2592288" cy="9736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ectangle 35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6555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§5.2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抽样分布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4" name="副标题 13"/>
          <p:cNvSpPr>
            <a:spLocks noGrp="1"/>
          </p:cNvSpPr>
          <p:nvPr>
            <p:ph type="subTitle" idx="1"/>
          </p:nvPr>
        </p:nvSpPr>
        <p:spPr>
          <a:xfrm>
            <a:off x="719572" y="1628800"/>
            <a:ext cx="7884876" cy="2520280"/>
          </a:xfrm>
        </p:spPr>
        <p:txBody>
          <a:bodyPr/>
          <a:lstStyle/>
          <a:p>
            <a:pPr lvl="2" indent="-457200" algn="l">
              <a:buClr>
                <a:srgbClr val="FF0000"/>
              </a:buClr>
              <a:buFont typeface="Wingdings" pitchFamily="2" charset="2"/>
              <a:buChar char="p"/>
            </a:pPr>
            <a:r>
              <a:rPr lang="en-US" altLang="zh-CN" sz="3200" dirty="0" smtClean="0">
                <a:solidFill>
                  <a:schemeClr val="tx1"/>
                </a:solidFill>
              </a:rPr>
              <a:t>   5.2.2  </a:t>
            </a:r>
            <a:r>
              <a:rPr lang="zh-CN" altLang="en-US" sz="3200" dirty="0" smtClean="0">
                <a:solidFill>
                  <a:schemeClr val="tx1"/>
                </a:solidFill>
              </a:rPr>
              <a:t>样本均值的抽样</a:t>
            </a:r>
            <a:endParaRPr lang="en-US" altLang="zh-CN" sz="3200" dirty="0" smtClean="0">
              <a:solidFill>
                <a:schemeClr val="tx1"/>
              </a:solidFill>
            </a:endParaRPr>
          </a:p>
          <a:p>
            <a:pPr marL="457200" lvl="2" algn="l">
              <a:buClr>
                <a:srgbClr val="FF0000"/>
              </a:buClr>
            </a:pPr>
            <a:r>
              <a:rPr lang="en-US" altLang="zh-CN" sz="3200" dirty="0">
                <a:solidFill>
                  <a:schemeClr val="tx1"/>
                </a:solidFill>
              </a:rPr>
              <a:t> </a:t>
            </a:r>
            <a:r>
              <a:rPr lang="en-US" altLang="zh-CN" sz="3200" dirty="0" smtClean="0">
                <a:solidFill>
                  <a:schemeClr val="tx1"/>
                </a:solidFill>
              </a:rPr>
              <a:t>  </a:t>
            </a:r>
            <a:r>
              <a:rPr lang="zh-CN" altLang="en-US" sz="3200" dirty="0" smtClean="0">
                <a:solidFill>
                  <a:schemeClr val="tx1"/>
                </a:solidFill>
              </a:rPr>
              <a:t>例：                     </a:t>
            </a:r>
            <a:r>
              <a:rPr lang="en-US" altLang="zh-CN" sz="2600" dirty="0" err="1" smtClean="0">
                <a:solidFill>
                  <a:schemeClr val="tx1"/>
                </a:solidFill>
                <a:latin typeface="+mn-ea"/>
              </a:rPr>
              <a:t>为某一总体中抽出来的随机样本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， 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            </a:t>
            </a:r>
            <a:r>
              <a:rPr lang="en-US" altLang="zh-CN" sz="2600" dirty="0" err="1" smtClean="0">
                <a:solidFill>
                  <a:schemeClr val="tx1"/>
                </a:solidFill>
                <a:latin typeface="+mn-ea"/>
              </a:rPr>
              <a:t>是相互独立并与总体有相同分布的随机变量</a:t>
            </a:r>
            <a:r>
              <a:rPr lang="en-US" altLang="zh-CN" sz="2600" dirty="0" err="1">
                <a:solidFill>
                  <a:schemeClr val="tx1"/>
                </a:solidFill>
                <a:latin typeface="+mn-ea"/>
              </a:rPr>
              <a:t>。要知道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 </a:t>
            </a:r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均值     </a:t>
            </a:r>
            <a:r>
              <a:rPr lang="en-US" altLang="zh-CN" sz="2600" dirty="0" err="1" smtClean="0">
                <a:solidFill>
                  <a:schemeClr val="tx1"/>
                </a:solidFill>
                <a:latin typeface="+mn-ea"/>
              </a:rPr>
              <a:t>的分布</a:t>
            </a:r>
            <a:r>
              <a:rPr lang="zh-CN" altLang="en-US" sz="2600" dirty="0">
                <a:solidFill>
                  <a:schemeClr val="tx1"/>
                </a:solidFill>
                <a:latin typeface="+mn-ea"/>
              </a:rPr>
              <a:t>，</a:t>
            </a:r>
            <a:r>
              <a:rPr lang="en-US" altLang="zh-CN" sz="2600" dirty="0" err="1" smtClean="0">
                <a:solidFill>
                  <a:schemeClr val="tx1"/>
                </a:solidFill>
                <a:latin typeface="+mn-ea"/>
              </a:rPr>
              <a:t>必须知道总体的分</a:t>
            </a:r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布。</a:t>
            </a:r>
            <a:endParaRPr lang="zh-CN" altLang="en-US" sz="2600" dirty="0">
              <a:latin typeface="+mn-ea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8814397"/>
              </p:ext>
            </p:extLst>
          </p:nvPr>
        </p:nvGraphicFramePr>
        <p:xfrm>
          <a:off x="2267744" y="2204864"/>
          <a:ext cx="1800200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8" name="Equation" r:id="rId3" imgW="939392" imgH="241195" progId="Equation.DSMT4">
                  <p:embed/>
                </p:oleObj>
              </mc:Choice>
              <mc:Fallback>
                <p:oleObj name="Equation" r:id="rId3" imgW="939392" imgH="241195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2204864"/>
                        <a:ext cx="1800200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0099079"/>
              </p:ext>
            </p:extLst>
          </p:nvPr>
        </p:nvGraphicFramePr>
        <p:xfrm>
          <a:off x="1979712" y="2636912"/>
          <a:ext cx="1584176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9" name="Equation" r:id="rId5" imgW="939392" imgH="241195" progId="Equation.DSMT4">
                  <p:embed/>
                </p:oleObj>
              </mc:Choice>
              <mc:Fallback>
                <p:oleObj name="Equation" r:id="rId5" imgW="939392" imgH="241195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2636912"/>
                        <a:ext cx="1584176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4827723"/>
              </p:ext>
            </p:extLst>
          </p:nvPr>
        </p:nvGraphicFramePr>
        <p:xfrm>
          <a:off x="5004048" y="3140968"/>
          <a:ext cx="432048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0" name="Equation" r:id="rId6" imgW="164957" imgH="190335" progId="Equation.DSMT4">
                  <p:embed/>
                </p:oleObj>
              </mc:Choice>
              <mc:Fallback>
                <p:oleObj name="Equation" r:id="rId6" imgW="164957" imgH="190335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4048" y="3140968"/>
                        <a:ext cx="432048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副标题 13"/>
          <p:cNvSpPr txBox="1">
            <a:spLocks/>
          </p:cNvSpPr>
          <p:nvPr/>
        </p:nvSpPr>
        <p:spPr>
          <a:xfrm>
            <a:off x="1187624" y="4041068"/>
            <a:ext cx="7281101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600" dirty="0" smtClean="0">
                <a:solidFill>
                  <a:srgbClr val="FF0000"/>
                </a:solidFill>
              </a:rPr>
              <a:t>当总体分布为正态分布</a:t>
            </a:r>
            <a:r>
              <a:rPr lang="zh-CN" altLang="en-US" sz="2600" dirty="0" smtClean="0">
                <a:solidFill>
                  <a:schemeClr val="tx1"/>
                </a:solidFill>
              </a:rPr>
              <a:t>时，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7064870"/>
              </p:ext>
            </p:extLst>
          </p:nvPr>
        </p:nvGraphicFramePr>
        <p:xfrm>
          <a:off x="5148064" y="4041068"/>
          <a:ext cx="1296144" cy="4680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1" name="Equation" r:id="rId8" imgW="596900" imgH="241300" progId="Equation.DSMT4">
                  <p:embed/>
                </p:oleObj>
              </mc:Choice>
              <mc:Fallback>
                <p:oleObj name="Equation" r:id="rId8" imgW="596900" imgH="24130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64" y="4041068"/>
                        <a:ext cx="1296144" cy="46805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副标题 13"/>
          <p:cNvSpPr txBox="1">
            <a:spLocks/>
          </p:cNvSpPr>
          <p:nvPr/>
        </p:nvSpPr>
        <p:spPr>
          <a:xfrm>
            <a:off x="1043608" y="4690166"/>
            <a:ext cx="7281101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600" dirty="0" smtClean="0">
                <a:solidFill>
                  <a:schemeClr val="tx1"/>
                </a:solidFill>
              </a:rPr>
              <a:t>     的抽样分布也为正态分布，且服从分布为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7489627"/>
              </p:ext>
            </p:extLst>
          </p:nvPr>
        </p:nvGraphicFramePr>
        <p:xfrm>
          <a:off x="1212843" y="4689140"/>
          <a:ext cx="4318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2" name="Equation" r:id="rId10" imgW="164957" imgH="190335" progId="Equation.DSMT4">
                  <p:embed/>
                </p:oleObj>
              </mc:Choice>
              <mc:Fallback>
                <p:oleObj name="Equation" r:id="rId10" imgW="164957" imgH="190335" progId="Equation.DSMT4">
                  <p:embed/>
                  <p:pic>
                    <p:nvPicPr>
                      <p:cNvPr id="0" name="对象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2843" y="4689140"/>
                        <a:ext cx="431800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6" name="对象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264162"/>
              </p:ext>
            </p:extLst>
          </p:nvPr>
        </p:nvGraphicFramePr>
        <p:xfrm>
          <a:off x="3491880" y="5338238"/>
          <a:ext cx="2160240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3" name="Equation" r:id="rId11" imgW="1193800" imgH="241300" progId="Equation.DSMT4">
                  <p:embed/>
                </p:oleObj>
              </mc:Choice>
              <mc:Fallback>
                <p:oleObj name="Equation" r:id="rId11" imgW="1193800" imgH="241300" progId="Equation.DSMT4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5338238"/>
                        <a:ext cx="2160240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副标题 13"/>
          <p:cNvSpPr txBox="1">
            <a:spLocks/>
          </p:cNvSpPr>
          <p:nvPr/>
        </p:nvSpPr>
        <p:spPr>
          <a:xfrm>
            <a:off x="1212843" y="5877272"/>
            <a:ext cx="7281101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600" dirty="0" smtClean="0">
                <a:solidFill>
                  <a:schemeClr val="tx1"/>
                </a:solidFill>
              </a:rPr>
              <a:t>于是，我们可以看如下的定理</a:t>
            </a:r>
            <a:r>
              <a:rPr lang="en-US" altLang="zh-CN" sz="2600" dirty="0" smtClean="0">
                <a:solidFill>
                  <a:schemeClr val="tx1"/>
                </a:solidFill>
              </a:rPr>
              <a:t>5.2</a:t>
            </a:r>
            <a:r>
              <a:rPr lang="zh-CN" altLang="en-US" sz="2600" dirty="0" smtClean="0">
                <a:solidFill>
                  <a:schemeClr val="tx1"/>
                </a:solidFill>
              </a:rPr>
              <a:t>，</a:t>
            </a:r>
            <a:r>
              <a:rPr lang="zh-CN" altLang="en-US" sz="2600" b="1" i="1" dirty="0" smtClean="0">
                <a:solidFill>
                  <a:srgbClr val="FF0000"/>
                </a:solidFill>
              </a:rPr>
              <a:t>中心极限定理</a:t>
            </a:r>
            <a:endParaRPr lang="zh-CN" altLang="en-US" sz="26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555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§5.2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抽样</a:t>
            </a:r>
            <a:r>
              <a:rPr lang="zh-CN" altLang="en-US" sz="3200" b="1" dirty="0">
                <a:solidFill>
                  <a:schemeClr val="tx1"/>
                </a:solidFill>
                <a:latin typeface="Garamond" pitchFamily="18" charset="0"/>
              </a:rPr>
              <a:t>分布</a:t>
            </a:r>
          </a:p>
        </p:txBody>
      </p:sp>
      <p:sp>
        <p:nvSpPr>
          <p:cNvPr id="14" name="副标题 13"/>
          <p:cNvSpPr>
            <a:spLocks noGrp="1"/>
          </p:cNvSpPr>
          <p:nvPr>
            <p:ph type="subTitle" idx="1"/>
          </p:nvPr>
        </p:nvSpPr>
        <p:spPr>
          <a:xfrm>
            <a:off x="683568" y="1484784"/>
            <a:ext cx="7992888" cy="252028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zh-CN" altLang="zh-CN" sz="3200" b="1" dirty="0">
                <a:solidFill>
                  <a:srgbClr val="FF0000"/>
                </a:solidFill>
              </a:rPr>
              <a:t>【定理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5-2</a:t>
            </a:r>
            <a:r>
              <a:rPr lang="zh-CN" altLang="zh-CN" sz="3200" b="1" dirty="0" smtClean="0">
                <a:solidFill>
                  <a:srgbClr val="FF0000"/>
                </a:solidFill>
              </a:rPr>
              <a:t>】</a:t>
            </a:r>
            <a:r>
              <a:rPr lang="zh-CN" altLang="en-US" sz="3000" b="1" dirty="0" smtClean="0">
                <a:solidFill>
                  <a:srgbClr val="FF0000"/>
                </a:solidFill>
              </a:rPr>
              <a:t>中心极限定理</a:t>
            </a:r>
            <a:endParaRPr lang="en-US" altLang="zh-CN" sz="3000" b="1" dirty="0" smtClean="0">
              <a:solidFill>
                <a:srgbClr val="FF0000"/>
              </a:solidFill>
            </a:endParaRPr>
          </a:p>
          <a:p>
            <a:pPr algn="l"/>
            <a:r>
              <a:rPr lang="en-US" altLang="zh-CN" sz="2800" dirty="0" smtClean="0"/>
              <a:t>           </a:t>
            </a:r>
            <a:r>
              <a:rPr lang="zh-CN" altLang="zh-CN" sz="2800" dirty="0" smtClean="0">
                <a:solidFill>
                  <a:schemeClr val="tx1"/>
                </a:solidFill>
              </a:rPr>
              <a:t>设</a:t>
            </a:r>
            <a:r>
              <a:rPr lang="zh-CN" altLang="zh-CN" sz="2800" dirty="0">
                <a:solidFill>
                  <a:schemeClr val="tx1"/>
                </a:solidFill>
              </a:rPr>
              <a:t>从</a:t>
            </a:r>
            <a:r>
              <a:rPr lang="zh-CN" altLang="zh-CN" sz="2800" dirty="0">
                <a:solidFill>
                  <a:srgbClr val="FF0000"/>
                </a:solidFill>
              </a:rPr>
              <a:t>均值</a:t>
            </a:r>
            <a:r>
              <a:rPr lang="zh-CN" altLang="zh-CN" sz="2800" dirty="0" smtClean="0">
                <a:solidFill>
                  <a:srgbClr val="FF0000"/>
                </a:solidFill>
              </a:rPr>
              <a:t>为</a:t>
            </a:r>
            <a:r>
              <a:rPr lang="en-US" altLang="zh-CN" sz="2800" dirty="0" smtClean="0">
                <a:solidFill>
                  <a:srgbClr val="FF0000"/>
                </a:solidFill>
              </a:rPr>
              <a:t>     </a:t>
            </a:r>
            <a:r>
              <a:rPr lang="zh-CN" altLang="zh-CN" sz="2800" dirty="0">
                <a:solidFill>
                  <a:srgbClr val="FF0000"/>
                </a:solidFill>
              </a:rPr>
              <a:t>、方差为</a:t>
            </a:r>
            <a:r>
              <a:rPr lang="en-US" altLang="zh-CN" sz="2800" dirty="0">
                <a:solidFill>
                  <a:srgbClr val="FF0000"/>
                </a:solidFill>
              </a:rPr>
              <a:t> </a:t>
            </a:r>
            <a:r>
              <a:rPr lang="en-US" altLang="zh-CN" sz="2800" dirty="0" smtClean="0">
                <a:solidFill>
                  <a:srgbClr val="FF0000"/>
                </a:solidFill>
              </a:rPr>
              <a:t>   </a:t>
            </a:r>
            <a:r>
              <a:rPr lang="zh-CN" altLang="zh-CN" sz="2800" dirty="0" smtClean="0">
                <a:solidFill>
                  <a:schemeClr val="tx1"/>
                </a:solidFill>
              </a:rPr>
              <a:t>（</a:t>
            </a:r>
            <a:r>
              <a:rPr lang="zh-CN" altLang="zh-CN" sz="2800" dirty="0">
                <a:solidFill>
                  <a:schemeClr val="tx1"/>
                </a:solidFill>
              </a:rPr>
              <a:t>有限）的任意一个总体中抽取样本量</a:t>
            </a:r>
            <a:r>
              <a:rPr lang="zh-CN" altLang="zh-CN" sz="2800" dirty="0" smtClean="0">
                <a:solidFill>
                  <a:schemeClr val="tx1"/>
                </a:solidFill>
              </a:rPr>
              <a:t>为</a:t>
            </a:r>
            <a:r>
              <a:rPr lang="en-US" altLang="zh-CN" sz="2800" dirty="0" smtClean="0">
                <a:solidFill>
                  <a:schemeClr val="tx1"/>
                </a:solidFill>
              </a:rPr>
              <a:t>n </a:t>
            </a:r>
            <a:r>
              <a:rPr lang="zh-CN" altLang="en-US" sz="2800" dirty="0" smtClean="0">
                <a:solidFill>
                  <a:schemeClr val="tx1"/>
                </a:solidFill>
              </a:rPr>
              <a:t>（很大）</a:t>
            </a:r>
            <a:r>
              <a:rPr lang="zh-CN" altLang="zh-CN" sz="2800" dirty="0" smtClean="0">
                <a:solidFill>
                  <a:schemeClr val="tx1"/>
                </a:solidFill>
              </a:rPr>
              <a:t>的</a:t>
            </a:r>
            <a:r>
              <a:rPr lang="zh-CN" altLang="zh-CN" sz="2800" dirty="0">
                <a:solidFill>
                  <a:schemeClr val="tx1"/>
                </a:solidFill>
              </a:rPr>
              <a:t>样本</a:t>
            </a:r>
            <a:r>
              <a:rPr lang="zh-CN" altLang="zh-CN" sz="2800" dirty="0" smtClean="0">
                <a:solidFill>
                  <a:schemeClr val="tx1"/>
                </a:solidFill>
              </a:rPr>
              <a:t>，样本均值</a:t>
            </a:r>
            <a:r>
              <a:rPr lang="en-US" altLang="zh-CN" sz="2800" dirty="0" smtClean="0">
                <a:solidFill>
                  <a:schemeClr val="tx1"/>
                </a:solidFill>
              </a:rPr>
              <a:t>      </a:t>
            </a:r>
            <a:r>
              <a:rPr lang="zh-CN" altLang="zh-CN" sz="2800" dirty="0" smtClean="0">
                <a:solidFill>
                  <a:schemeClr val="tx1"/>
                </a:solidFill>
              </a:rPr>
              <a:t>的</a:t>
            </a:r>
            <a:r>
              <a:rPr lang="zh-CN" altLang="zh-CN" sz="2800" dirty="0">
                <a:solidFill>
                  <a:schemeClr val="tx1"/>
                </a:solidFill>
              </a:rPr>
              <a:t>分布</a:t>
            </a:r>
            <a:r>
              <a:rPr lang="zh-CN" altLang="zh-CN" sz="2800" dirty="0">
                <a:solidFill>
                  <a:srgbClr val="FF0000"/>
                </a:solidFill>
              </a:rPr>
              <a:t>近似服从</a:t>
            </a:r>
            <a:r>
              <a:rPr lang="zh-CN" altLang="zh-CN" sz="2800" dirty="0">
                <a:solidFill>
                  <a:schemeClr val="tx1"/>
                </a:solidFill>
              </a:rPr>
              <a:t>均值为</a:t>
            </a:r>
            <a:r>
              <a:rPr lang="en-US" altLang="zh-CN" sz="2800" dirty="0">
                <a:solidFill>
                  <a:schemeClr val="tx1"/>
                </a:solidFill>
              </a:rPr>
              <a:t> </a:t>
            </a:r>
            <a:r>
              <a:rPr lang="en-US" altLang="zh-CN" sz="2800" dirty="0" smtClean="0">
                <a:solidFill>
                  <a:schemeClr val="tx1"/>
                </a:solidFill>
              </a:rPr>
              <a:t>     </a:t>
            </a:r>
            <a:r>
              <a:rPr lang="zh-CN" altLang="zh-CN" sz="2800" dirty="0" smtClean="0">
                <a:solidFill>
                  <a:schemeClr val="tx1"/>
                </a:solidFill>
              </a:rPr>
              <a:t>，</a:t>
            </a:r>
            <a:r>
              <a:rPr lang="zh-CN" altLang="zh-CN" sz="2800" dirty="0">
                <a:solidFill>
                  <a:schemeClr val="tx1"/>
                </a:solidFill>
              </a:rPr>
              <a:t>方差为</a:t>
            </a:r>
            <a:r>
              <a:rPr lang="en-US" altLang="zh-CN" sz="2800" dirty="0">
                <a:solidFill>
                  <a:schemeClr val="tx1"/>
                </a:solidFill>
              </a:rPr>
              <a:t> </a:t>
            </a:r>
            <a:r>
              <a:rPr lang="en-US" altLang="zh-CN" sz="2800" dirty="0" smtClean="0">
                <a:solidFill>
                  <a:schemeClr val="tx1"/>
                </a:solidFill>
              </a:rPr>
              <a:t>           </a:t>
            </a:r>
            <a:r>
              <a:rPr lang="zh-CN" altLang="zh-CN" sz="2800" dirty="0" smtClean="0">
                <a:solidFill>
                  <a:schemeClr val="tx1"/>
                </a:solidFill>
              </a:rPr>
              <a:t>的</a:t>
            </a:r>
            <a:r>
              <a:rPr lang="zh-CN" altLang="zh-CN" sz="2800" dirty="0">
                <a:solidFill>
                  <a:schemeClr val="tx1"/>
                </a:solidFill>
              </a:rPr>
              <a:t>正态分布，即</a:t>
            </a:r>
            <a:r>
              <a:rPr lang="en-US" altLang="zh-CN" sz="2800" dirty="0">
                <a:solidFill>
                  <a:schemeClr val="tx1"/>
                </a:solidFill>
              </a:rPr>
              <a:t> </a:t>
            </a:r>
            <a:r>
              <a:rPr lang="en-US" altLang="zh-CN" sz="2800" dirty="0" smtClean="0">
                <a:solidFill>
                  <a:schemeClr val="tx1"/>
                </a:solidFill>
              </a:rPr>
              <a:t>                              </a:t>
            </a:r>
            <a:r>
              <a:rPr lang="zh-CN" altLang="zh-CN" sz="2800" dirty="0" smtClean="0">
                <a:solidFill>
                  <a:schemeClr val="tx1"/>
                </a:solidFill>
              </a:rPr>
              <a:t>。</a:t>
            </a:r>
            <a:endParaRPr lang="zh-CN" altLang="zh-CN" sz="2800" dirty="0">
              <a:solidFill>
                <a:schemeClr val="tx1"/>
              </a:solidFill>
            </a:endParaRPr>
          </a:p>
          <a:p>
            <a:pPr algn="l"/>
            <a:endParaRPr lang="zh-CN" altLang="zh-CN" sz="2800" dirty="0">
              <a:solidFill>
                <a:schemeClr val="tx1"/>
              </a:solidFill>
            </a:endParaRPr>
          </a:p>
          <a:p>
            <a:pPr algn="l"/>
            <a:r>
              <a:rPr lang="en-US" altLang="zh-CN" dirty="0" smtClean="0"/>
              <a:t>  </a:t>
            </a:r>
            <a:endParaRPr lang="zh-CN" altLang="en-US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副标题 13"/>
          <p:cNvSpPr txBox="1">
            <a:spLocks/>
          </p:cNvSpPr>
          <p:nvPr/>
        </p:nvSpPr>
        <p:spPr>
          <a:xfrm>
            <a:off x="2182938" y="4437112"/>
            <a:ext cx="6349502" cy="1080120"/>
          </a:xfrm>
          <a:prstGeom prst="rect">
            <a:avLst/>
          </a:prstGeom>
          <a:ln w="31750" cmpd="sng">
            <a:solidFill>
              <a:srgbClr val="FF0000"/>
            </a:solidFill>
            <a:prstDash val="sysDash"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600" dirty="0" smtClean="0">
                <a:solidFill>
                  <a:schemeClr val="tx1"/>
                </a:solidFill>
              </a:rPr>
              <a:t>一般来说，</a:t>
            </a:r>
            <a:r>
              <a:rPr lang="en-US" altLang="zh-CN" sz="2600" dirty="0" smtClean="0">
                <a:solidFill>
                  <a:schemeClr val="tx1"/>
                </a:solidFill>
              </a:rPr>
              <a:t>n</a:t>
            </a:r>
            <a:r>
              <a:rPr lang="zh-CN" altLang="en-US" sz="2600" dirty="0" smtClean="0">
                <a:solidFill>
                  <a:schemeClr val="tx1"/>
                </a:solidFill>
              </a:rPr>
              <a:t>越大越好，但是在实际生活中总体分布未知时，我们要求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8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0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2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4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6" name="Rectangle 35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8" name="对象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6431782"/>
              </p:ext>
            </p:extLst>
          </p:nvPr>
        </p:nvGraphicFramePr>
        <p:xfrm>
          <a:off x="3131840" y="1916832"/>
          <a:ext cx="450050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65" name="Equation" r:id="rId3" imgW="152268" imgH="164957" progId="Equation.DSMT4">
                  <p:embed/>
                </p:oleObj>
              </mc:Choice>
              <mc:Fallback>
                <p:oleObj name="Equation" r:id="rId3" imgW="152268" imgH="164957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1840" y="1916832"/>
                        <a:ext cx="450050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0" name="对象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8200150"/>
              </p:ext>
            </p:extLst>
          </p:nvPr>
        </p:nvGraphicFramePr>
        <p:xfrm>
          <a:off x="4860032" y="1772816"/>
          <a:ext cx="432048" cy="5184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66" name="Equation" r:id="rId5" imgW="203024" imgH="215713" progId="Equation.DSMT4">
                  <p:embed/>
                </p:oleObj>
              </mc:Choice>
              <mc:Fallback>
                <p:oleObj name="Equation" r:id="rId5" imgW="203024" imgH="215713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0032" y="1772816"/>
                        <a:ext cx="432048" cy="51845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对象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2330324"/>
              </p:ext>
            </p:extLst>
          </p:nvPr>
        </p:nvGraphicFramePr>
        <p:xfrm>
          <a:off x="7668344" y="2204864"/>
          <a:ext cx="4318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67" name="Equation" r:id="rId7" imgW="164957" imgH="190335" progId="Equation.DSMT4">
                  <p:embed/>
                </p:oleObj>
              </mc:Choice>
              <mc:Fallback>
                <p:oleObj name="Equation" r:id="rId7" imgW="164957" imgH="190335" progId="Equation.DSMT4">
                  <p:embed/>
                  <p:pic>
                    <p:nvPicPr>
                      <p:cNvPr id="0" name="对象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68344" y="2204864"/>
                        <a:ext cx="431800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对象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5081426"/>
              </p:ext>
            </p:extLst>
          </p:nvPr>
        </p:nvGraphicFramePr>
        <p:xfrm>
          <a:off x="3707904" y="2564904"/>
          <a:ext cx="45085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68" name="Equation" r:id="rId9" imgW="152268" imgH="164957" progId="Equation.DSMT4">
                  <p:embed/>
                </p:oleObj>
              </mc:Choice>
              <mc:Fallback>
                <p:oleObj name="Equation" r:id="rId9" imgW="152268" imgH="164957" progId="Equation.DSMT4">
                  <p:embed/>
                  <p:pic>
                    <p:nvPicPr>
                      <p:cNvPr id="0" name="对象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7904" y="2564904"/>
                        <a:ext cx="450850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4" name="对象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146446"/>
              </p:ext>
            </p:extLst>
          </p:nvPr>
        </p:nvGraphicFramePr>
        <p:xfrm>
          <a:off x="5436096" y="2492896"/>
          <a:ext cx="792088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69" name="Equation" r:id="rId10" imgW="482181" imgH="215713" progId="Equation.DSMT4">
                  <p:embed/>
                </p:oleObj>
              </mc:Choice>
              <mc:Fallback>
                <p:oleObj name="Equation" r:id="rId10" imgW="482181" imgH="215713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6" y="2492896"/>
                        <a:ext cx="792088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对象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3199175"/>
              </p:ext>
            </p:extLst>
          </p:nvPr>
        </p:nvGraphicFramePr>
        <p:xfrm>
          <a:off x="1115616" y="2852936"/>
          <a:ext cx="2159000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70" name="Equation" r:id="rId12" imgW="1193800" imgH="241300" progId="Equation.DSMT4">
                  <p:embed/>
                </p:oleObj>
              </mc:Choice>
              <mc:Fallback>
                <p:oleObj name="Equation" r:id="rId12" imgW="1193800" imgH="241300" progId="Equation.DSMT4">
                  <p:embed/>
                  <p:pic>
                    <p:nvPicPr>
                      <p:cNvPr id="0" name="对象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2852936"/>
                        <a:ext cx="2159000" cy="503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矩形 35"/>
          <p:cNvSpPr/>
          <p:nvPr/>
        </p:nvSpPr>
        <p:spPr>
          <a:xfrm>
            <a:off x="323528" y="3429000"/>
            <a:ext cx="1440160" cy="20162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chemeClr val="tx1"/>
                </a:solidFill>
              </a:rPr>
              <a:t>样本量</a:t>
            </a:r>
            <a:r>
              <a:rPr lang="en-US" altLang="zh-CN" sz="2400" dirty="0" smtClean="0">
                <a:solidFill>
                  <a:schemeClr val="tx1"/>
                </a:solidFill>
              </a:rPr>
              <a:t>n</a:t>
            </a:r>
            <a:r>
              <a:rPr lang="zh-CN" altLang="en-US" sz="2400" dirty="0" smtClean="0">
                <a:solidFill>
                  <a:schemeClr val="tx1"/>
                </a:solidFill>
              </a:rPr>
              <a:t>很大，那么多大为宜呢？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cxnSp>
        <p:nvCxnSpPr>
          <p:cNvPr id="38" name="直接箭头连接符 37"/>
          <p:cNvCxnSpPr>
            <a:stCxn id="36" idx="0"/>
          </p:cNvCxnSpPr>
          <p:nvPr/>
        </p:nvCxnSpPr>
        <p:spPr>
          <a:xfrm flipV="1">
            <a:off x="1043608" y="2564904"/>
            <a:ext cx="2736304" cy="86409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40" name="对象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5843415"/>
              </p:ext>
            </p:extLst>
          </p:nvPr>
        </p:nvGraphicFramePr>
        <p:xfrm>
          <a:off x="6300192" y="4977172"/>
          <a:ext cx="1296144" cy="3293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71" name="Equation" r:id="rId14" imgW="507780" imgH="165028" progId="Equation.DSMT4">
                  <p:embed/>
                </p:oleObj>
              </mc:Choice>
              <mc:Fallback>
                <p:oleObj name="Equation" r:id="rId14" imgW="507780" imgH="165028" progId="Equation.DSMT4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192" y="4977172"/>
                        <a:ext cx="1296144" cy="32939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25453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§5.2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抽样分布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4" name="副标题 13"/>
          <p:cNvSpPr>
            <a:spLocks noGrp="1"/>
          </p:cNvSpPr>
          <p:nvPr>
            <p:ph type="subTitle" idx="1"/>
          </p:nvPr>
        </p:nvSpPr>
        <p:spPr>
          <a:xfrm>
            <a:off x="827584" y="1484784"/>
            <a:ext cx="7560840" cy="4536504"/>
          </a:xfrm>
        </p:spPr>
        <p:txBody>
          <a:bodyPr>
            <a:normAutofit/>
          </a:bodyPr>
          <a:lstStyle/>
          <a:p>
            <a:r>
              <a:rPr lang="zh-CN" altLang="zh-CN" sz="2800" dirty="0">
                <a:solidFill>
                  <a:schemeClr val="tx1"/>
                </a:solidFill>
              </a:rPr>
              <a:t>样本均值的抽样分布趋于正态分布的过程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pic>
        <p:nvPicPr>
          <p:cNvPr id="5" name="图片 4" descr="C:\Users\Administrator\AppData\Roaming\Tencent\Users\66843374\QQ\WinTemp\RichOle\5RMI5HJXQ5@W%`O7NE0]JWB.jpg"/>
          <p:cNvPicPr/>
          <p:nvPr/>
        </p:nvPicPr>
        <p:blipFill>
          <a:blip r:embed="rId2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  <a14:imgEffect>
                      <a14:sharpenSoften amount="38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988840"/>
            <a:ext cx="6048672" cy="432048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椭圆形标注 1"/>
          <p:cNvSpPr/>
          <p:nvPr/>
        </p:nvSpPr>
        <p:spPr>
          <a:xfrm>
            <a:off x="251520" y="4149080"/>
            <a:ext cx="1440160" cy="2016224"/>
          </a:xfrm>
          <a:prstGeom prst="wedgeEllipseCallout">
            <a:avLst>
              <a:gd name="adj1" fmla="val 87676"/>
              <a:gd name="adj2" fmla="val 21948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000" dirty="0" smtClean="0">
                <a:solidFill>
                  <a:schemeClr val="tx1"/>
                </a:solidFill>
              </a:rPr>
              <a:t>N=30</a:t>
            </a:r>
            <a:r>
              <a:rPr lang="zh-CN" altLang="en-US" sz="2000" dirty="0" smtClean="0">
                <a:solidFill>
                  <a:schemeClr val="tx1"/>
                </a:solidFill>
              </a:rPr>
              <a:t>时分布图像最像正态分布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0220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§5.2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抽样分布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4" name="副标题 13"/>
          <p:cNvSpPr>
            <a:spLocks noGrp="1"/>
          </p:cNvSpPr>
          <p:nvPr>
            <p:ph type="subTitle" idx="1"/>
          </p:nvPr>
        </p:nvSpPr>
        <p:spPr>
          <a:xfrm>
            <a:off x="467544" y="1484784"/>
            <a:ext cx="8496944" cy="4536504"/>
          </a:xfrm>
        </p:spPr>
        <p:txBody>
          <a:bodyPr/>
          <a:lstStyle/>
          <a:p>
            <a:r>
              <a:rPr lang="zh-CN" altLang="zh-CN" sz="2800" dirty="0">
                <a:solidFill>
                  <a:srgbClr val="FF0000"/>
                </a:solidFill>
              </a:rPr>
              <a:t>【例</a:t>
            </a:r>
            <a:r>
              <a:rPr lang="en-US" altLang="zh-CN" sz="2800" dirty="0">
                <a:solidFill>
                  <a:srgbClr val="FF0000"/>
                </a:solidFill>
              </a:rPr>
              <a:t>5-2</a:t>
            </a:r>
            <a:r>
              <a:rPr lang="zh-CN" altLang="zh-CN" sz="2800" dirty="0" smtClean="0">
                <a:solidFill>
                  <a:srgbClr val="FF0000"/>
                </a:solidFill>
              </a:rPr>
              <a:t>】</a:t>
            </a:r>
            <a:r>
              <a:rPr lang="en-US" altLang="zh-CN" sz="2800" dirty="0" smtClean="0">
                <a:solidFill>
                  <a:srgbClr val="FF0000"/>
                </a:solidFill>
              </a:rPr>
              <a:t>     </a:t>
            </a:r>
            <a:r>
              <a:rPr lang="zh-CN" altLang="zh-CN" sz="2600" dirty="0" smtClean="0">
                <a:solidFill>
                  <a:schemeClr val="tx1"/>
                </a:solidFill>
              </a:rPr>
              <a:t>设</a:t>
            </a:r>
            <a:r>
              <a:rPr lang="zh-CN" altLang="zh-CN" sz="2600" dirty="0">
                <a:solidFill>
                  <a:schemeClr val="tx1"/>
                </a:solidFill>
              </a:rPr>
              <a:t>从一个均值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、</a:t>
            </a:r>
            <a:r>
              <a:rPr lang="zh-CN" altLang="zh-CN" sz="2600" dirty="0">
                <a:solidFill>
                  <a:schemeClr val="tx1"/>
                </a:solidFill>
              </a:rPr>
              <a:t>标准差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的未知</a:t>
            </a:r>
            <a:r>
              <a:rPr lang="zh-CN" altLang="zh-CN" sz="2600" dirty="0">
                <a:solidFill>
                  <a:schemeClr val="tx1"/>
                </a:solidFill>
              </a:rPr>
              <a:t>分布的总体中随机选取容量为</a:t>
            </a:r>
            <a:r>
              <a:rPr lang="en-US" altLang="zh-CN" sz="2600" dirty="0">
                <a:solidFill>
                  <a:schemeClr val="tx1"/>
                </a:solidFill>
              </a:rPr>
              <a:t>49</a:t>
            </a:r>
            <a:r>
              <a:rPr lang="zh-CN" altLang="zh-CN" sz="2600" dirty="0">
                <a:solidFill>
                  <a:schemeClr val="tx1"/>
                </a:solidFill>
              </a:rPr>
              <a:t>的样本。求：</a:t>
            </a:r>
          </a:p>
          <a:p>
            <a:pPr lvl="0" algn="l"/>
            <a:r>
              <a:rPr lang="zh-CN" altLang="en-US" sz="2600" dirty="0" smtClean="0">
                <a:solidFill>
                  <a:schemeClr val="tx1"/>
                </a:solidFill>
              </a:rPr>
              <a:t>（</a:t>
            </a:r>
            <a:r>
              <a:rPr lang="en-US" altLang="zh-CN" sz="2600" dirty="0" smtClean="0">
                <a:solidFill>
                  <a:schemeClr val="tx1"/>
                </a:solidFill>
              </a:rPr>
              <a:t>1</a:t>
            </a:r>
            <a:r>
              <a:rPr lang="zh-CN" altLang="en-US" sz="2600" dirty="0" smtClean="0">
                <a:solidFill>
                  <a:schemeClr val="tx1"/>
                </a:solidFill>
              </a:rPr>
              <a:t>）</a:t>
            </a:r>
            <a:r>
              <a:rPr lang="zh-CN" altLang="zh-CN" sz="2600" dirty="0" smtClean="0">
                <a:solidFill>
                  <a:schemeClr val="tx1"/>
                </a:solidFill>
              </a:rPr>
              <a:t>计算</a:t>
            </a:r>
            <a:r>
              <a:rPr lang="zh-CN" altLang="zh-CN" sz="2600" dirty="0">
                <a:solidFill>
                  <a:schemeClr val="tx1"/>
                </a:solidFill>
              </a:rPr>
              <a:t>样本均值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zh-CN" altLang="zh-CN" sz="2600" dirty="0">
                <a:solidFill>
                  <a:schemeClr val="tx1"/>
                </a:solidFill>
              </a:rPr>
              <a:t>小于</a:t>
            </a:r>
            <a:r>
              <a:rPr lang="en-US" altLang="zh-CN" sz="2600" dirty="0">
                <a:solidFill>
                  <a:schemeClr val="tx1"/>
                </a:solidFill>
              </a:rPr>
              <a:t>49.5</a:t>
            </a:r>
            <a:r>
              <a:rPr lang="zh-CN" altLang="zh-CN" sz="2600" dirty="0">
                <a:solidFill>
                  <a:schemeClr val="tx1"/>
                </a:solidFill>
              </a:rPr>
              <a:t>的近似概率；</a:t>
            </a:r>
          </a:p>
          <a:p>
            <a:pPr lvl="0" algn="l"/>
            <a:r>
              <a:rPr lang="zh-CN" altLang="en-US" sz="2600" dirty="0" smtClean="0">
                <a:solidFill>
                  <a:schemeClr val="tx1"/>
                </a:solidFill>
              </a:rPr>
              <a:t>（</a:t>
            </a:r>
            <a:r>
              <a:rPr lang="en-US" altLang="zh-CN" sz="2600" dirty="0" smtClean="0">
                <a:solidFill>
                  <a:schemeClr val="tx1"/>
                </a:solidFill>
              </a:rPr>
              <a:t>2</a:t>
            </a:r>
            <a:r>
              <a:rPr lang="zh-CN" altLang="en-US" sz="2600" dirty="0" smtClean="0">
                <a:solidFill>
                  <a:schemeClr val="tx1"/>
                </a:solidFill>
              </a:rPr>
              <a:t>）</a:t>
            </a:r>
            <a:r>
              <a:rPr lang="zh-CN" altLang="zh-CN" sz="2600" dirty="0" smtClean="0">
                <a:solidFill>
                  <a:schemeClr val="tx1"/>
                </a:solidFill>
              </a:rPr>
              <a:t>计算</a:t>
            </a:r>
            <a:r>
              <a:rPr lang="zh-CN" altLang="zh-CN" sz="2600" dirty="0">
                <a:solidFill>
                  <a:schemeClr val="tx1"/>
                </a:solidFill>
              </a:rPr>
              <a:t>样本均值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zh-CN" altLang="zh-CN" sz="2600" dirty="0">
                <a:solidFill>
                  <a:schemeClr val="tx1"/>
                </a:solidFill>
              </a:rPr>
              <a:t>超过</a:t>
            </a:r>
            <a:r>
              <a:rPr lang="en-US" altLang="zh-CN" sz="2600" dirty="0">
                <a:solidFill>
                  <a:schemeClr val="tx1"/>
                </a:solidFill>
              </a:rPr>
              <a:t>49.5</a:t>
            </a:r>
            <a:r>
              <a:rPr lang="zh-CN" altLang="zh-CN" sz="2600" dirty="0">
                <a:solidFill>
                  <a:schemeClr val="tx1"/>
                </a:solidFill>
              </a:rPr>
              <a:t>的近似概率；</a:t>
            </a:r>
          </a:p>
          <a:p>
            <a:pPr lvl="0" algn="l"/>
            <a:r>
              <a:rPr lang="zh-CN" altLang="en-US" sz="2600" dirty="0" smtClean="0">
                <a:solidFill>
                  <a:schemeClr val="tx1"/>
                </a:solidFill>
              </a:rPr>
              <a:t>（</a:t>
            </a:r>
            <a:r>
              <a:rPr lang="en-US" altLang="zh-CN" sz="2600" dirty="0" smtClean="0">
                <a:solidFill>
                  <a:schemeClr val="tx1"/>
                </a:solidFill>
              </a:rPr>
              <a:t>3</a:t>
            </a:r>
            <a:r>
              <a:rPr lang="zh-CN" altLang="en-US" sz="2600" dirty="0" smtClean="0">
                <a:solidFill>
                  <a:schemeClr val="tx1"/>
                </a:solidFill>
              </a:rPr>
              <a:t>）</a:t>
            </a:r>
            <a:r>
              <a:rPr lang="zh-CN" altLang="zh-CN" sz="2600" dirty="0" smtClean="0">
                <a:solidFill>
                  <a:schemeClr val="tx1"/>
                </a:solidFill>
              </a:rPr>
              <a:t>计算</a:t>
            </a:r>
            <a:r>
              <a:rPr lang="zh-CN" altLang="zh-CN" sz="2600" dirty="0">
                <a:solidFill>
                  <a:schemeClr val="tx1"/>
                </a:solidFill>
              </a:rPr>
              <a:t>样本均值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zh-CN" altLang="zh-CN" sz="2600" dirty="0">
                <a:solidFill>
                  <a:schemeClr val="tx1"/>
                </a:solidFill>
              </a:rPr>
              <a:t>在总体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附</a:t>
            </a:r>
            <a:r>
              <a:rPr lang="en-US" altLang="zh-CN" sz="2600" dirty="0" smtClean="0">
                <a:solidFill>
                  <a:schemeClr val="tx1"/>
                </a:solidFill>
              </a:rPr>
              <a:t> </a:t>
            </a:r>
            <a:r>
              <a:rPr lang="zh-CN" altLang="zh-CN" sz="2600" dirty="0" smtClean="0">
                <a:solidFill>
                  <a:schemeClr val="tx1"/>
                </a:solidFill>
              </a:rPr>
              <a:t>近</a:t>
            </a:r>
            <a:r>
              <a:rPr lang="en-US" altLang="zh-CN" sz="2600" dirty="0">
                <a:solidFill>
                  <a:schemeClr val="tx1"/>
                </a:solidFill>
              </a:rPr>
              <a:t>5</a:t>
            </a:r>
            <a:r>
              <a:rPr lang="zh-CN" altLang="zh-CN" sz="2600" dirty="0">
                <a:solidFill>
                  <a:schemeClr val="tx1"/>
                </a:solidFill>
              </a:rPr>
              <a:t>范围内的</a:t>
            </a:r>
            <a:r>
              <a:rPr lang="zh-CN" altLang="zh-CN" sz="2600" dirty="0" smtClean="0">
                <a:solidFill>
                  <a:schemeClr val="tx1"/>
                </a:solidFill>
              </a:rPr>
              <a:t>近似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概率</a:t>
            </a:r>
            <a:r>
              <a:rPr lang="zh-CN" altLang="zh-CN" sz="2600" dirty="0">
                <a:solidFill>
                  <a:schemeClr val="tx1"/>
                </a:solidFill>
              </a:rPr>
              <a:t>。</a:t>
            </a:r>
          </a:p>
          <a:p>
            <a:pPr algn="l"/>
            <a:endParaRPr lang="zh-CN" altLang="en-US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7249588"/>
              </p:ext>
            </p:extLst>
          </p:nvPr>
        </p:nvGraphicFramePr>
        <p:xfrm>
          <a:off x="4788024" y="1556792"/>
          <a:ext cx="936104" cy="4160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7" name="Equation" r:id="rId3" imgW="533169" imgH="203112" progId="Equation.DSMT4">
                  <p:embed/>
                </p:oleObj>
              </mc:Choice>
              <mc:Fallback>
                <p:oleObj name="Equation" r:id="rId3" imgW="533169" imgH="203112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8024" y="1556792"/>
                        <a:ext cx="936104" cy="41604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2344641"/>
              </p:ext>
            </p:extLst>
          </p:nvPr>
        </p:nvGraphicFramePr>
        <p:xfrm>
          <a:off x="7236296" y="1556792"/>
          <a:ext cx="1008112" cy="3249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8" name="Equation" r:id="rId5" imgW="609336" imgH="177723" progId="Equation.DSMT4">
                  <p:embed/>
                </p:oleObj>
              </mc:Choice>
              <mc:Fallback>
                <p:oleObj name="Equation" r:id="rId5" imgW="609336" imgH="177723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6296" y="1556792"/>
                        <a:ext cx="1008112" cy="32499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6329907"/>
              </p:ext>
            </p:extLst>
          </p:nvPr>
        </p:nvGraphicFramePr>
        <p:xfrm>
          <a:off x="4605806" y="3356992"/>
          <a:ext cx="974306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9" name="Equation" r:id="rId7" imgW="533169" imgH="203112" progId="Equation.DSMT4">
                  <p:embed/>
                </p:oleObj>
              </mc:Choice>
              <mc:Fallback>
                <p:oleObj name="Equation" r:id="rId7" imgW="533169" imgH="203112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5806" y="3356992"/>
                        <a:ext cx="974306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动作按钮: 帮助 8">
            <a:hlinkClick r:id="" action="ppaction://noaction" highlightClick="1"/>
          </p:cNvPr>
          <p:cNvSpPr/>
          <p:nvPr/>
        </p:nvSpPr>
        <p:spPr>
          <a:xfrm>
            <a:off x="7380312" y="5386502"/>
            <a:ext cx="1368152" cy="1224136"/>
          </a:xfrm>
          <a:prstGeom prst="actionButtonHelp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0220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§5.2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抽样分布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4" name="副标题 13"/>
          <p:cNvSpPr>
            <a:spLocks noGrp="1"/>
          </p:cNvSpPr>
          <p:nvPr>
            <p:ph type="subTitle" idx="1"/>
          </p:nvPr>
        </p:nvSpPr>
        <p:spPr>
          <a:xfrm>
            <a:off x="455283" y="4657463"/>
            <a:ext cx="7884876" cy="1512168"/>
          </a:xfrm>
        </p:spPr>
        <p:txBody>
          <a:bodyPr>
            <a:normAutofit/>
          </a:bodyPr>
          <a:lstStyle/>
          <a:p>
            <a:pPr algn="l"/>
            <a:r>
              <a:rPr lang="en-US" altLang="zh-CN" sz="2600" dirty="0" smtClean="0">
                <a:solidFill>
                  <a:srgbClr val="FF0000"/>
                </a:solidFill>
              </a:rPr>
              <a:t>       </a:t>
            </a:r>
            <a:r>
              <a:rPr lang="zh-CN" altLang="zh-CN" sz="2600" dirty="0" smtClean="0">
                <a:solidFill>
                  <a:srgbClr val="FF0000"/>
                </a:solidFill>
              </a:rPr>
              <a:t>二项分布</a:t>
            </a:r>
            <a:r>
              <a:rPr lang="zh-CN" altLang="zh-CN" sz="2600" dirty="0">
                <a:solidFill>
                  <a:srgbClr val="FF0000"/>
                </a:solidFill>
              </a:rPr>
              <a:t>的原理和渐进分布的理论</a:t>
            </a:r>
            <a:r>
              <a:rPr lang="zh-CN" altLang="zh-CN" sz="2600" dirty="0" smtClean="0">
                <a:solidFill>
                  <a:schemeClr val="tx1"/>
                </a:solidFill>
              </a:rPr>
              <a:t>可知</a:t>
            </a:r>
            <a:r>
              <a:rPr lang="zh-CN" altLang="en-US" sz="2600" dirty="0" smtClean="0">
                <a:solidFill>
                  <a:schemeClr val="tx1"/>
                </a:solidFill>
              </a:rPr>
              <a:t>，</a:t>
            </a:r>
            <a:r>
              <a:rPr lang="zh-CN" altLang="zh-CN" sz="2600" dirty="0">
                <a:solidFill>
                  <a:schemeClr val="tx1"/>
                </a:solidFill>
              </a:rPr>
              <a:t>当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n</a:t>
            </a:r>
            <a:r>
              <a:rPr lang="zh-CN" altLang="zh-CN" sz="2600" dirty="0" smtClean="0">
                <a:solidFill>
                  <a:schemeClr val="tx1"/>
                </a:solidFill>
              </a:rPr>
              <a:t>充分</a:t>
            </a:r>
            <a:r>
              <a:rPr lang="zh-CN" altLang="zh-CN" sz="2600" dirty="0">
                <a:solidFill>
                  <a:schemeClr val="tx1"/>
                </a:solidFill>
              </a:rPr>
              <a:t>大时，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的</a:t>
            </a:r>
            <a:r>
              <a:rPr lang="zh-CN" altLang="zh-CN" sz="2600" dirty="0">
                <a:solidFill>
                  <a:schemeClr val="tx1"/>
                </a:solidFill>
              </a:rPr>
              <a:t>分布可用正态分布去逼近。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5" name="副标题 13"/>
          <p:cNvSpPr txBox="1">
            <a:spLocks/>
          </p:cNvSpPr>
          <p:nvPr/>
        </p:nvSpPr>
        <p:spPr>
          <a:xfrm>
            <a:off x="467544" y="1489111"/>
            <a:ext cx="7884876" cy="3168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2" indent="-457200" algn="l">
              <a:buClr>
                <a:srgbClr val="FF0000"/>
              </a:buClr>
              <a:buFont typeface="Wingdings" pitchFamily="2" charset="2"/>
              <a:buChar char="p"/>
            </a:pPr>
            <a:r>
              <a:rPr lang="en-US" altLang="zh-CN" sz="3200" dirty="0" smtClean="0">
                <a:solidFill>
                  <a:schemeClr val="tx1"/>
                </a:solidFill>
              </a:rPr>
              <a:t>   5.2.3  </a:t>
            </a:r>
            <a:r>
              <a:rPr lang="zh-CN" altLang="en-US" sz="3200" dirty="0" smtClean="0">
                <a:solidFill>
                  <a:schemeClr val="tx1"/>
                </a:solidFill>
              </a:rPr>
              <a:t>样本比例的抽样</a:t>
            </a:r>
            <a:endParaRPr lang="en-US" altLang="zh-CN" sz="3200" dirty="0" smtClean="0">
              <a:solidFill>
                <a:schemeClr val="tx1"/>
              </a:solidFill>
            </a:endParaRPr>
          </a:p>
          <a:p>
            <a:pPr marL="457200" lvl="2" algn="l">
              <a:buClr>
                <a:srgbClr val="FF0000"/>
              </a:buClr>
            </a:pPr>
            <a:r>
              <a:rPr lang="en-US" altLang="zh-CN" sz="2600" dirty="0" smtClean="0">
                <a:solidFill>
                  <a:schemeClr val="tx1"/>
                </a:solidFill>
              </a:rPr>
              <a:t>           </a:t>
            </a:r>
            <a:r>
              <a:rPr lang="zh-CN" altLang="zh-CN" sz="2600" b="1" i="1" dirty="0" smtClean="0">
                <a:solidFill>
                  <a:srgbClr val="FF0000"/>
                </a:solidFill>
              </a:rPr>
              <a:t>样本</a:t>
            </a:r>
            <a:r>
              <a:rPr lang="zh-CN" altLang="zh-CN" sz="2600" b="1" i="1" dirty="0">
                <a:solidFill>
                  <a:srgbClr val="FF0000"/>
                </a:solidFill>
              </a:rPr>
              <a:t>比例</a:t>
            </a:r>
            <a:r>
              <a:rPr lang="zh-CN" altLang="zh-CN" sz="2600" dirty="0">
                <a:solidFill>
                  <a:schemeClr val="tx1"/>
                </a:solidFill>
              </a:rPr>
              <a:t>用来描述总体中具有</a:t>
            </a:r>
            <a:r>
              <a:rPr lang="zh-CN" altLang="zh-CN" sz="2600" dirty="0">
                <a:solidFill>
                  <a:srgbClr val="FF0000"/>
                </a:solidFill>
              </a:rPr>
              <a:t>某一特征</a:t>
            </a:r>
            <a:r>
              <a:rPr lang="zh-CN" altLang="zh-CN" sz="2600" dirty="0">
                <a:solidFill>
                  <a:schemeClr val="tx1"/>
                </a:solidFill>
              </a:rPr>
              <a:t>个体的</a:t>
            </a:r>
            <a:r>
              <a:rPr lang="zh-CN" altLang="zh-CN" sz="2600" dirty="0">
                <a:solidFill>
                  <a:srgbClr val="FF0000"/>
                </a:solidFill>
              </a:rPr>
              <a:t>占比</a:t>
            </a:r>
            <a:r>
              <a:rPr lang="zh-CN" altLang="zh-CN" sz="2600" dirty="0">
                <a:solidFill>
                  <a:schemeClr val="tx1"/>
                </a:solidFill>
              </a:rPr>
              <a:t>，一般地，我们用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来</a:t>
            </a:r>
            <a:r>
              <a:rPr lang="zh-CN" altLang="zh-CN" sz="2600" dirty="0">
                <a:solidFill>
                  <a:schemeClr val="tx1"/>
                </a:solidFill>
              </a:rPr>
              <a:t>表示总体中的真实占比，用样本比例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</a:t>
            </a:r>
            <a:r>
              <a:rPr lang="zh-CN" altLang="zh-CN" sz="2600" dirty="0" smtClean="0">
                <a:solidFill>
                  <a:schemeClr val="tx1"/>
                </a:solidFill>
              </a:rPr>
              <a:t>表示</a:t>
            </a:r>
            <a:r>
              <a:rPr lang="zh-CN" altLang="zh-CN" sz="2600" dirty="0">
                <a:solidFill>
                  <a:schemeClr val="tx1"/>
                </a:solidFill>
              </a:rPr>
              <a:t>对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</a:t>
            </a:r>
            <a:r>
              <a:rPr lang="zh-CN" altLang="zh-CN" sz="2600" dirty="0" smtClean="0">
                <a:solidFill>
                  <a:schemeClr val="tx1"/>
                </a:solidFill>
              </a:rPr>
              <a:t>的</a:t>
            </a:r>
            <a:r>
              <a:rPr lang="zh-CN" altLang="zh-CN" sz="2600" dirty="0">
                <a:solidFill>
                  <a:schemeClr val="tx1"/>
                </a:solidFill>
              </a:rPr>
              <a:t>估计，若样本大小</a:t>
            </a:r>
            <a:r>
              <a:rPr lang="zh-CN" altLang="zh-CN" sz="2600" dirty="0" smtClean="0">
                <a:solidFill>
                  <a:schemeClr val="tx1"/>
                </a:solidFill>
              </a:rPr>
              <a:t>为</a:t>
            </a:r>
            <a:r>
              <a:rPr lang="en-US" altLang="zh-CN" sz="2600" dirty="0" smtClean="0">
                <a:solidFill>
                  <a:schemeClr val="tx1"/>
                </a:solidFill>
              </a:rPr>
              <a:t>n </a:t>
            </a:r>
            <a:r>
              <a:rPr lang="zh-CN" altLang="zh-CN" sz="2600" dirty="0">
                <a:solidFill>
                  <a:schemeClr val="tx1"/>
                </a:solidFill>
              </a:rPr>
              <a:t>随机的样本中具有某特征的个体数为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X</a:t>
            </a:r>
            <a:r>
              <a:rPr lang="zh-CN" altLang="zh-CN" sz="2600" dirty="0" smtClean="0">
                <a:solidFill>
                  <a:schemeClr val="tx1"/>
                </a:solidFill>
              </a:rPr>
              <a:t>，则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marL="457200" lvl="2" algn="l">
              <a:buClr>
                <a:srgbClr val="FF0000"/>
              </a:buClr>
            </a:pPr>
            <a:endParaRPr lang="zh-CN" altLang="zh-CN" sz="2600" dirty="0">
              <a:solidFill>
                <a:schemeClr val="tx1"/>
              </a:solidFill>
            </a:endParaRPr>
          </a:p>
          <a:p>
            <a:pPr marL="457200" lvl="2" algn="l">
              <a:buClr>
                <a:srgbClr val="FF0000"/>
              </a:buClr>
            </a:pPr>
            <a:endParaRPr lang="zh-CN" altLang="en-US" sz="2600" dirty="0">
              <a:latin typeface="+mn-ea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1595498"/>
              </p:ext>
            </p:extLst>
          </p:nvPr>
        </p:nvGraphicFramePr>
        <p:xfrm>
          <a:off x="4788024" y="2564904"/>
          <a:ext cx="450050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5" name="Equation" r:id="rId3" imgW="139700" imgH="139700" progId="Equation.DSMT4">
                  <p:embed/>
                </p:oleObj>
              </mc:Choice>
              <mc:Fallback>
                <p:oleObj name="Equation" r:id="rId3" imgW="139700" imgH="139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8024" y="2564904"/>
                        <a:ext cx="450050" cy="36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5795479"/>
              </p:ext>
            </p:extLst>
          </p:nvPr>
        </p:nvGraphicFramePr>
        <p:xfrm>
          <a:off x="3779912" y="2870764"/>
          <a:ext cx="360040" cy="4050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6" name="Equation" r:id="rId5" imgW="139639" imgH="203112" progId="Equation.DSMT4">
                  <p:embed/>
                </p:oleObj>
              </mc:Choice>
              <mc:Fallback>
                <p:oleObj name="Equation" r:id="rId5" imgW="139639" imgH="203112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912" y="2870764"/>
                        <a:ext cx="360040" cy="40504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5193355"/>
              </p:ext>
            </p:extLst>
          </p:nvPr>
        </p:nvGraphicFramePr>
        <p:xfrm>
          <a:off x="5076056" y="2893105"/>
          <a:ext cx="450850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7" name="Equation" r:id="rId7" imgW="139700" imgH="139700" progId="Equation.DSMT4">
                  <p:embed/>
                </p:oleObj>
              </mc:Choice>
              <mc:Fallback>
                <p:oleObj name="Equation" r:id="rId7" imgW="139700" imgH="139700" progId="Equation.DSMT4">
                  <p:embed/>
                  <p:pic>
                    <p:nvPicPr>
                      <p:cNvPr id="0" name="对象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056" y="2893105"/>
                        <a:ext cx="450850" cy="360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220712"/>
              </p:ext>
            </p:extLst>
          </p:nvPr>
        </p:nvGraphicFramePr>
        <p:xfrm>
          <a:off x="3923928" y="3789040"/>
          <a:ext cx="1296144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8" name="Equation" r:id="rId8" imgW="507780" imgH="406224" progId="Equation.DSMT4">
                  <p:embed/>
                </p:oleObj>
              </mc:Choice>
              <mc:Fallback>
                <p:oleObj name="Equation" r:id="rId8" imgW="507780" imgH="406224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3928" y="3789040"/>
                        <a:ext cx="1296144" cy="8640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0001226"/>
              </p:ext>
            </p:extLst>
          </p:nvPr>
        </p:nvGraphicFramePr>
        <p:xfrm>
          <a:off x="1619672" y="5157192"/>
          <a:ext cx="504056" cy="40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9" name="Equation" r:id="rId10" imgW="139639" imgH="203112" progId="Equation.DSMT4">
                  <p:embed/>
                </p:oleObj>
              </mc:Choice>
              <mc:Fallback>
                <p:oleObj name="Equation" r:id="rId10" imgW="139639" imgH="203112" progId="Equation.DSMT4">
                  <p:embed/>
                  <p:pic>
                    <p:nvPicPr>
                      <p:cNvPr id="0" name="对象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5157192"/>
                        <a:ext cx="504056" cy="404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3455988"/>
              </p:ext>
            </p:extLst>
          </p:nvPr>
        </p:nvGraphicFramePr>
        <p:xfrm>
          <a:off x="3491880" y="5661248"/>
          <a:ext cx="2736304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0" name="Equation" r:id="rId11" imgW="1333440" imgH="406080" progId="Equation.DSMT4">
                  <p:embed/>
                </p:oleObj>
              </mc:Choice>
              <mc:Fallback>
                <p:oleObj name="Equation" r:id="rId11" imgW="1333440" imgH="40608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5661248"/>
                        <a:ext cx="2736304" cy="8640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50220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§5.2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抽样分布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4" name="副标题 13"/>
          <p:cNvSpPr>
            <a:spLocks noGrp="1"/>
          </p:cNvSpPr>
          <p:nvPr>
            <p:ph type="subTitle" idx="1"/>
          </p:nvPr>
        </p:nvSpPr>
        <p:spPr>
          <a:xfrm>
            <a:off x="827584" y="3645024"/>
            <a:ext cx="7992888" cy="2664296"/>
          </a:xfrm>
        </p:spPr>
        <p:txBody>
          <a:bodyPr/>
          <a:lstStyle/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1</a:t>
            </a:r>
            <a:r>
              <a:rPr lang="zh-CN" altLang="zh-CN" sz="2600" dirty="0">
                <a:solidFill>
                  <a:schemeClr val="tx1"/>
                </a:solidFill>
              </a:rPr>
              <a:t>、无偏性（</a:t>
            </a:r>
            <a:r>
              <a:rPr lang="en-US" altLang="zh-CN" sz="2600" dirty="0" err="1">
                <a:solidFill>
                  <a:srgbClr val="FF0000"/>
                </a:solidFill>
              </a:rPr>
              <a:t>unbiasedness</a:t>
            </a:r>
            <a:r>
              <a:rPr lang="zh-CN" altLang="zh-CN" sz="2600" dirty="0">
                <a:solidFill>
                  <a:schemeClr val="tx1"/>
                </a:solidFill>
              </a:rPr>
              <a:t>）</a:t>
            </a: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若</a:t>
            </a:r>
            <a:r>
              <a:rPr lang="zh-CN" altLang="zh-CN" sz="2600" dirty="0">
                <a:solidFill>
                  <a:schemeClr val="tx1"/>
                </a:solidFill>
              </a:rPr>
              <a:t>样本统计量的</a:t>
            </a:r>
            <a:r>
              <a:rPr lang="zh-CN" altLang="zh-CN" sz="2600" dirty="0">
                <a:solidFill>
                  <a:srgbClr val="FF0000"/>
                </a:solidFill>
              </a:rPr>
              <a:t>数学期望等于它所估计的总体参数</a:t>
            </a:r>
            <a:r>
              <a:rPr lang="zh-CN" altLang="zh-CN" sz="2600" dirty="0">
                <a:solidFill>
                  <a:schemeClr val="tx1"/>
                </a:solidFill>
              </a:rPr>
              <a:t>，</a:t>
            </a:r>
            <a:r>
              <a:rPr lang="zh-CN" altLang="zh-CN" sz="2600" dirty="0" smtClean="0">
                <a:solidFill>
                  <a:schemeClr val="tx1"/>
                </a:solidFill>
              </a:rPr>
              <a:t>即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，</a:t>
            </a:r>
            <a:r>
              <a:rPr lang="zh-CN" altLang="zh-CN" sz="2600" dirty="0">
                <a:solidFill>
                  <a:schemeClr val="tx1"/>
                </a:solidFill>
              </a:rPr>
              <a:t>则样本统计量是总体参数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zh-CN" altLang="zh-CN" sz="2600" dirty="0">
                <a:solidFill>
                  <a:schemeClr val="tx1"/>
                </a:solidFill>
              </a:rPr>
              <a:t>的无偏估计量。</a:t>
            </a:r>
          </a:p>
          <a:p>
            <a:pPr algn="l"/>
            <a:endParaRPr lang="zh-CN" altLang="en-US" dirty="0"/>
          </a:p>
        </p:txBody>
      </p:sp>
      <p:sp>
        <p:nvSpPr>
          <p:cNvPr id="5" name="副标题 13"/>
          <p:cNvSpPr txBox="1">
            <a:spLocks/>
          </p:cNvSpPr>
          <p:nvPr/>
        </p:nvSpPr>
        <p:spPr>
          <a:xfrm>
            <a:off x="395536" y="1412776"/>
            <a:ext cx="8352928" cy="23870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2" indent="-457200" algn="l">
              <a:buClr>
                <a:srgbClr val="FF0000"/>
              </a:buClr>
              <a:buFont typeface="Wingdings" pitchFamily="2" charset="2"/>
              <a:buChar char="p"/>
            </a:pPr>
            <a:r>
              <a:rPr lang="en-US" altLang="zh-CN" sz="3200" dirty="0" smtClean="0">
                <a:solidFill>
                  <a:schemeClr val="tx1"/>
                </a:solidFill>
              </a:rPr>
              <a:t>   5.2.4  </a:t>
            </a:r>
            <a:r>
              <a:rPr lang="zh-CN" altLang="en-US" sz="3200" dirty="0" smtClean="0">
                <a:solidFill>
                  <a:schemeClr val="tx1"/>
                </a:solidFill>
              </a:rPr>
              <a:t>点估计量的性质</a:t>
            </a:r>
            <a:endParaRPr lang="en-US" altLang="zh-CN" sz="2600" dirty="0" smtClean="0">
              <a:latin typeface="+mn-ea"/>
            </a:endParaRPr>
          </a:p>
          <a:p>
            <a:pPr marL="457200" lvl="2" algn="l">
              <a:buClr>
                <a:srgbClr val="FF0000"/>
              </a:buClr>
            </a:pPr>
            <a:r>
              <a:rPr lang="en-US" altLang="zh-CN" sz="2600" dirty="0" smtClean="0">
                <a:solidFill>
                  <a:schemeClr val="tx1"/>
                </a:solidFill>
              </a:rPr>
              <a:t>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在</a:t>
            </a:r>
            <a:r>
              <a:rPr lang="zh-CN" altLang="zh-CN" sz="2600" dirty="0">
                <a:solidFill>
                  <a:schemeClr val="tx1"/>
                </a:solidFill>
              </a:rPr>
              <a:t>实际运用中，我们需要讨论估计量所应具备的良好性质：</a:t>
            </a:r>
            <a:r>
              <a:rPr lang="zh-CN" altLang="zh-CN" sz="2600" b="1" i="1" dirty="0">
                <a:solidFill>
                  <a:srgbClr val="FF0000"/>
                </a:solidFill>
              </a:rPr>
              <a:t>无偏性、有效性和一致性</a:t>
            </a:r>
            <a:r>
              <a:rPr lang="zh-CN" altLang="zh-CN" sz="2600" dirty="0">
                <a:solidFill>
                  <a:schemeClr val="tx1"/>
                </a:solidFill>
              </a:rPr>
              <a:t>。我们用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</a:t>
            </a:r>
            <a:r>
              <a:rPr lang="zh-CN" altLang="zh-CN" sz="2600" dirty="0" smtClean="0">
                <a:solidFill>
                  <a:schemeClr val="tx1"/>
                </a:solidFill>
              </a:rPr>
              <a:t>代表</a:t>
            </a:r>
            <a:r>
              <a:rPr lang="zh-CN" altLang="zh-CN" sz="2600" dirty="0">
                <a:solidFill>
                  <a:schemeClr val="tx1"/>
                </a:solidFill>
              </a:rPr>
              <a:t>有关的总体参数，用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</a:t>
            </a:r>
            <a:r>
              <a:rPr lang="zh-CN" altLang="zh-CN" sz="2600" dirty="0" smtClean="0">
                <a:solidFill>
                  <a:schemeClr val="tx1"/>
                </a:solidFill>
              </a:rPr>
              <a:t>代表</a:t>
            </a:r>
            <a:r>
              <a:rPr lang="zh-CN" altLang="zh-CN" sz="2600" dirty="0">
                <a:solidFill>
                  <a:schemeClr val="tx1"/>
                </a:solidFill>
              </a:rPr>
              <a:t>相对应的样本统计量或点估计量。</a:t>
            </a:r>
          </a:p>
          <a:p>
            <a:pPr marL="457200" lvl="2" algn="l">
              <a:buClr>
                <a:srgbClr val="FF0000"/>
              </a:buClr>
            </a:pPr>
            <a:endParaRPr lang="en-US" altLang="zh-CN" sz="3200" dirty="0" smtClean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595559"/>
              </p:ext>
            </p:extLst>
          </p:nvPr>
        </p:nvGraphicFramePr>
        <p:xfrm>
          <a:off x="7596336" y="2406803"/>
          <a:ext cx="288032" cy="398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8" name="Equation" r:id="rId3" imgW="139579" imgH="177646" progId="Equation.DSMT4">
                  <p:embed/>
                </p:oleObj>
              </mc:Choice>
              <mc:Fallback>
                <p:oleObj name="Equation" r:id="rId3" imgW="139579" imgH="177646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96336" y="2406803"/>
                        <a:ext cx="288032" cy="3989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8328184"/>
              </p:ext>
            </p:extLst>
          </p:nvPr>
        </p:nvGraphicFramePr>
        <p:xfrm>
          <a:off x="3913359" y="2852936"/>
          <a:ext cx="648071" cy="4297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9" name="Equation" r:id="rId5" imgW="139579" imgH="215713" progId="Equation.DSMT4">
                  <p:embed/>
                </p:oleObj>
              </mc:Choice>
              <mc:Fallback>
                <p:oleObj name="Equation" r:id="rId5" imgW="139579" imgH="215713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13359" y="2852936"/>
                        <a:ext cx="648071" cy="4297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4650000"/>
              </p:ext>
            </p:extLst>
          </p:nvPr>
        </p:nvGraphicFramePr>
        <p:xfrm>
          <a:off x="1965896" y="4509120"/>
          <a:ext cx="1152128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70" name="Equation" r:id="rId7" imgW="660400" imgH="228600" progId="Equation.DSMT4">
                  <p:embed/>
                </p:oleObj>
              </mc:Choice>
              <mc:Fallback>
                <p:oleObj name="Equation" r:id="rId7" imgW="660400" imgH="2286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5896" y="4509120"/>
                        <a:ext cx="1152128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图片 10"/>
          <p:cNvPicPr/>
          <p:nvPr/>
        </p:nvPicPr>
        <p:blipFill>
          <a:blip r:embed="rId9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5129808"/>
            <a:ext cx="5184576" cy="1728192"/>
          </a:xfrm>
          <a:prstGeom prst="rect">
            <a:avLst/>
          </a:prstGeom>
          <a:ln>
            <a:noFill/>
          </a:ln>
          <a:effectLst>
            <a:glow rad="1905000">
              <a:schemeClr val="tx1">
                <a:alpha val="22000"/>
              </a:schemeClr>
            </a:glo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50220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§5.2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抽样分布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4" name="副标题 13"/>
          <p:cNvSpPr>
            <a:spLocks noGrp="1"/>
          </p:cNvSpPr>
          <p:nvPr>
            <p:ph type="subTitle" idx="1"/>
          </p:nvPr>
        </p:nvSpPr>
        <p:spPr>
          <a:xfrm>
            <a:off x="611560" y="3068960"/>
            <a:ext cx="7200800" cy="1080120"/>
          </a:xfrm>
        </p:spPr>
        <p:txBody>
          <a:bodyPr>
            <a:normAutofit/>
          </a:bodyPr>
          <a:lstStyle/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两</a:t>
            </a:r>
            <a:r>
              <a:rPr lang="zh-CN" altLang="zh-CN" sz="2600" dirty="0">
                <a:solidFill>
                  <a:schemeClr val="tx1"/>
                </a:solidFill>
              </a:rPr>
              <a:t>个以上的无偏点估计量中，</a:t>
            </a:r>
            <a:r>
              <a:rPr lang="zh-CN" altLang="zh-CN" sz="2600" dirty="0">
                <a:solidFill>
                  <a:srgbClr val="FF0000"/>
                </a:solidFill>
              </a:rPr>
              <a:t>方差最小的</a:t>
            </a:r>
            <a:r>
              <a:rPr lang="zh-CN" altLang="zh-CN" sz="2600" dirty="0">
                <a:solidFill>
                  <a:schemeClr val="tx1"/>
                </a:solidFill>
              </a:rPr>
              <a:t>那个我们称它具有相对</a:t>
            </a:r>
            <a:r>
              <a:rPr lang="zh-CN" altLang="zh-CN" sz="2600" b="1" i="1" dirty="0">
                <a:solidFill>
                  <a:srgbClr val="FF0000"/>
                </a:solidFill>
              </a:rPr>
              <a:t>有效性</a:t>
            </a:r>
            <a:r>
              <a:rPr lang="zh-CN" altLang="zh-CN" sz="2600" dirty="0">
                <a:solidFill>
                  <a:srgbClr val="FF0000"/>
                </a:solidFill>
              </a:rPr>
              <a:t>。</a:t>
            </a:r>
            <a:endParaRPr lang="zh-CN" altLang="en-US" sz="2600" dirty="0">
              <a:solidFill>
                <a:srgbClr val="FF0000"/>
              </a:solidFill>
            </a:endParaRPr>
          </a:p>
        </p:txBody>
      </p:sp>
      <p:sp>
        <p:nvSpPr>
          <p:cNvPr id="5" name="副标题 13"/>
          <p:cNvSpPr txBox="1">
            <a:spLocks/>
          </p:cNvSpPr>
          <p:nvPr/>
        </p:nvSpPr>
        <p:spPr>
          <a:xfrm>
            <a:off x="611560" y="1556792"/>
            <a:ext cx="7992888" cy="1512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</a:t>
            </a:r>
            <a:r>
              <a:rPr lang="en-US" altLang="zh-CN" sz="2800" dirty="0" smtClean="0">
                <a:solidFill>
                  <a:schemeClr val="tx1"/>
                </a:solidFill>
              </a:rPr>
              <a:t>2</a:t>
            </a:r>
            <a:r>
              <a:rPr lang="zh-CN" altLang="zh-CN" sz="2800" dirty="0" smtClean="0">
                <a:solidFill>
                  <a:schemeClr val="tx1"/>
                </a:solidFill>
              </a:rPr>
              <a:t>、</a:t>
            </a:r>
            <a:r>
              <a:rPr lang="zh-CN" altLang="en-US" sz="2800" dirty="0">
                <a:solidFill>
                  <a:schemeClr val="tx1"/>
                </a:solidFill>
              </a:rPr>
              <a:t>有效</a:t>
            </a:r>
            <a:r>
              <a:rPr lang="zh-CN" altLang="zh-CN" sz="2800" dirty="0" smtClean="0">
                <a:solidFill>
                  <a:schemeClr val="tx1"/>
                </a:solidFill>
              </a:rPr>
              <a:t>性（</a:t>
            </a:r>
            <a:r>
              <a:rPr lang="en-US" altLang="zh-CN" sz="2800" dirty="0" err="1" smtClean="0">
                <a:solidFill>
                  <a:srgbClr val="FF0000"/>
                </a:solidFill>
              </a:rPr>
              <a:t>unbiasedness</a:t>
            </a:r>
            <a:r>
              <a:rPr lang="zh-CN" altLang="zh-CN" sz="2800" dirty="0" smtClean="0">
                <a:solidFill>
                  <a:schemeClr val="tx1"/>
                </a:solidFill>
              </a:rPr>
              <a:t>）</a:t>
            </a: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假设</a:t>
            </a:r>
            <a:r>
              <a:rPr lang="zh-CN" altLang="zh-CN" sz="2600" dirty="0">
                <a:solidFill>
                  <a:schemeClr val="tx1"/>
                </a:solidFill>
              </a:rPr>
              <a:t>同一个简单随机样本针对同一个总体参数存在</a:t>
            </a:r>
            <a:r>
              <a:rPr lang="zh-CN" altLang="zh-CN" sz="2600" dirty="0">
                <a:solidFill>
                  <a:srgbClr val="FF0000"/>
                </a:solidFill>
              </a:rPr>
              <a:t>两个无偏点估计量</a:t>
            </a:r>
            <a:r>
              <a:rPr lang="zh-CN" altLang="zh-CN" sz="2600" dirty="0">
                <a:solidFill>
                  <a:schemeClr val="tx1"/>
                </a:solidFill>
              </a:rPr>
              <a:t>，我们应该</a:t>
            </a:r>
            <a:r>
              <a:rPr lang="zh-CN" altLang="zh-CN" sz="2600" dirty="0">
                <a:solidFill>
                  <a:srgbClr val="FF0000"/>
                </a:solidFill>
              </a:rPr>
              <a:t>如何抉择</a:t>
            </a:r>
            <a:r>
              <a:rPr lang="zh-CN" altLang="zh-CN" sz="2600" dirty="0">
                <a:solidFill>
                  <a:schemeClr val="tx1"/>
                </a:solidFill>
              </a:rPr>
              <a:t>呢？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2" name="动作按钮: 帮助 1">
            <a:hlinkClick r:id="" action="ppaction://noaction" highlightClick="1"/>
          </p:cNvPr>
          <p:cNvSpPr/>
          <p:nvPr/>
        </p:nvSpPr>
        <p:spPr>
          <a:xfrm>
            <a:off x="7452320" y="2564904"/>
            <a:ext cx="360040" cy="324036"/>
          </a:xfrm>
          <a:prstGeom prst="actionButtonHelp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标注 2"/>
          <p:cNvSpPr/>
          <p:nvPr/>
        </p:nvSpPr>
        <p:spPr>
          <a:xfrm>
            <a:off x="8028384" y="2726922"/>
            <a:ext cx="792088" cy="1854206"/>
          </a:xfrm>
          <a:prstGeom prst="wedgeRectCallout">
            <a:avLst>
              <a:gd name="adj1" fmla="val -101459"/>
              <a:gd name="adj2" fmla="val -40826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dirty="0" smtClean="0">
                <a:solidFill>
                  <a:schemeClr val="tx1"/>
                </a:solidFill>
              </a:rPr>
              <a:t>我们选择</a:t>
            </a:r>
            <a:r>
              <a:rPr lang="zh-CN" altLang="en-US" sz="2000" dirty="0" smtClean="0">
                <a:solidFill>
                  <a:srgbClr val="FF0000"/>
                </a:solidFill>
              </a:rPr>
              <a:t>方差较小的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pic>
        <p:nvPicPr>
          <p:cNvPr id="7" name="图片 6"/>
          <p:cNvPicPr/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05064"/>
            <a:ext cx="3510280" cy="25025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椭圆 5"/>
              <p:cNvSpPr/>
              <p:nvPr/>
            </p:nvSpPr>
            <p:spPr>
              <a:xfrm>
                <a:off x="827584" y="4581128"/>
                <a:ext cx="504056" cy="360040"/>
              </a:xfrm>
              <a:prstGeom prst="ellips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𝜃</m:t>
                      </m:r>
                      <m:r>
                        <a:rPr lang="en-US" altLang="zh-CN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zh-CN" alt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椭圆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4581128"/>
                <a:ext cx="504056" cy="360040"/>
              </a:xfrm>
              <a:prstGeom prst="ellipse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椭圆 9"/>
              <p:cNvSpPr/>
              <p:nvPr/>
            </p:nvSpPr>
            <p:spPr>
              <a:xfrm>
                <a:off x="2915816" y="4883648"/>
                <a:ext cx="504056" cy="360040"/>
              </a:xfrm>
              <a:prstGeom prst="ellipse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𝜃</m:t>
                      </m:r>
                      <m:r>
                        <a:rPr lang="en-US" altLang="zh-CN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zh-CN" alt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椭圆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816" y="4883648"/>
                <a:ext cx="504056" cy="360040"/>
              </a:xfrm>
              <a:prstGeom prst="ellipse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副标题 13"/>
          <p:cNvSpPr txBox="1">
            <a:spLocks/>
          </p:cNvSpPr>
          <p:nvPr/>
        </p:nvSpPr>
        <p:spPr>
          <a:xfrm>
            <a:off x="4211960" y="4581128"/>
            <a:ext cx="4608512" cy="19264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400" dirty="0" smtClean="0">
                <a:solidFill>
                  <a:schemeClr val="tx1"/>
                </a:solidFill>
              </a:rPr>
              <a:t>      </a:t>
            </a:r>
            <a:r>
              <a:rPr lang="en-US" altLang="zh-CN" sz="2400" dirty="0" err="1" smtClean="0">
                <a:solidFill>
                  <a:schemeClr val="tx1"/>
                </a:solidFill>
              </a:rPr>
              <a:t>的标准差小于</a:t>
            </a:r>
            <a:r>
              <a:rPr lang="en-US" altLang="zh-CN" sz="2400" dirty="0" smtClean="0">
                <a:solidFill>
                  <a:schemeClr val="tx1"/>
                </a:solidFill>
              </a:rPr>
              <a:t>      </a:t>
            </a:r>
            <a:r>
              <a:rPr lang="en-US" altLang="zh-CN" sz="2400" dirty="0" err="1" smtClean="0">
                <a:solidFill>
                  <a:schemeClr val="tx1"/>
                </a:solidFill>
              </a:rPr>
              <a:t>的标准差</a:t>
            </a:r>
            <a:r>
              <a:rPr lang="en-US" altLang="zh-CN" sz="2400" dirty="0">
                <a:solidFill>
                  <a:schemeClr val="tx1"/>
                </a:solidFill>
              </a:rPr>
              <a:t>， </a:t>
            </a:r>
            <a:r>
              <a:rPr lang="en-US" altLang="zh-CN" sz="2400" dirty="0" smtClean="0">
                <a:solidFill>
                  <a:schemeClr val="tx1"/>
                </a:solidFill>
              </a:rPr>
              <a:t>   </a:t>
            </a:r>
            <a:r>
              <a:rPr lang="en-US" altLang="zh-CN" sz="2400" dirty="0" err="1" smtClean="0">
                <a:solidFill>
                  <a:schemeClr val="tx1"/>
                </a:solidFill>
              </a:rPr>
              <a:t>的值相比</a:t>
            </a:r>
            <a:r>
              <a:rPr lang="en-US" altLang="zh-CN" sz="2400" dirty="0" smtClean="0">
                <a:solidFill>
                  <a:schemeClr val="tx1"/>
                </a:solidFill>
              </a:rPr>
              <a:t>     </a:t>
            </a:r>
            <a:r>
              <a:rPr lang="en-US" altLang="zh-CN" sz="2400" dirty="0" err="1" smtClean="0">
                <a:solidFill>
                  <a:schemeClr val="tx1"/>
                </a:solidFill>
              </a:rPr>
              <a:t>的值具有更大的可能性接近于总体参数</a:t>
            </a:r>
            <a:r>
              <a:rPr lang="en-US" altLang="zh-CN" sz="2400" dirty="0" smtClean="0">
                <a:solidFill>
                  <a:schemeClr val="tx1"/>
                </a:solidFill>
              </a:rPr>
              <a:t>      </a:t>
            </a:r>
            <a:r>
              <a:rPr lang="zh-CN" altLang="en-US" sz="2400" dirty="0" smtClean="0">
                <a:solidFill>
                  <a:schemeClr val="tx1"/>
                </a:solidFill>
              </a:rPr>
              <a:t>，</a:t>
            </a:r>
            <a:r>
              <a:rPr lang="en-US" altLang="zh-CN" sz="2400" dirty="0" err="1" smtClean="0">
                <a:solidFill>
                  <a:schemeClr val="tx1"/>
                </a:solidFill>
              </a:rPr>
              <a:t>因此</a:t>
            </a:r>
            <a:r>
              <a:rPr lang="en-US" altLang="zh-CN" sz="2400" dirty="0" smtClean="0">
                <a:solidFill>
                  <a:schemeClr val="tx1"/>
                </a:solidFill>
              </a:rPr>
              <a:t>      </a:t>
            </a:r>
            <a:r>
              <a:rPr lang="en-US" altLang="zh-CN" sz="2400" dirty="0" err="1" smtClean="0">
                <a:solidFill>
                  <a:schemeClr val="tx1"/>
                </a:solidFill>
              </a:rPr>
              <a:t>相对</a:t>
            </a:r>
            <a:r>
              <a:rPr lang="en-US" altLang="zh-CN" sz="2400" dirty="0" smtClean="0">
                <a:solidFill>
                  <a:schemeClr val="tx1"/>
                </a:solidFill>
              </a:rPr>
              <a:t>     </a:t>
            </a:r>
            <a:r>
              <a:rPr lang="en-US" altLang="zh-CN" sz="2400" dirty="0" err="1" smtClean="0">
                <a:solidFill>
                  <a:schemeClr val="tx1"/>
                </a:solidFill>
              </a:rPr>
              <a:t>更有效</a:t>
            </a:r>
            <a:r>
              <a:rPr lang="zh-CN" altLang="en-US" sz="2400" dirty="0">
                <a:solidFill>
                  <a:schemeClr val="tx1"/>
                </a:solidFill>
              </a:rPr>
              <a:t>。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4088420"/>
              </p:ext>
            </p:extLst>
          </p:nvPr>
        </p:nvGraphicFramePr>
        <p:xfrm>
          <a:off x="4242115" y="4581128"/>
          <a:ext cx="504054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9" name="Equation" r:id="rId6" imgW="152268" imgH="253780" progId="Equation.DSMT4">
                  <p:embed/>
                </p:oleObj>
              </mc:Choice>
              <mc:Fallback>
                <p:oleObj name="Equation" r:id="rId6" imgW="152268" imgH="25378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42115" y="4581128"/>
                        <a:ext cx="504054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5" name="对象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3884121"/>
              </p:ext>
            </p:extLst>
          </p:nvPr>
        </p:nvGraphicFramePr>
        <p:xfrm>
          <a:off x="6516216" y="4559611"/>
          <a:ext cx="432048" cy="5040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0" name="Equation" r:id="rId8" imgW="164957" imgH="253780" progId="Equation.DSMT4">
                  <p:embed/>
                </p:oleObj>
              </mc:Choice>
              <mc:Fallback>
                <p:oleObj name="Equation" r:id="rId8" imgW="164957" imgH="25378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6216" y="4559611"/>
                        <a:ext cx="432048" cy="50405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对象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2495499"/>
              </p:ext>
            </p:extLst>
          </p:nvPr>
        </p:nvGraphicFramePr>
        <p:xfrm>
          <a:off x="8315647" y="4581128"/>
          <a:ext cx="504825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1" name="Equation" r:id="rId10" imgW="152268" imgH="253780" progId="Equation.DSMT4">
                  <p:embed/>
                </p:oleObj>
              </mc:Choice>
              <mc:Fallback>
                <p:oleObj name="Equation" r:id="rId10" imgW="152268" imgH="253780" progId="Equation.DSMT4">
                  <p:embed/>
                  <p:pic>
                    <p:nvPicPr>
                      <p:cNvPr id="0" name="对象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15647" y="4581128"/>
                        <a:ext cx="504825" cy="503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对象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968466"/>
              </p:ext>
            </p:extLst>
          </p:nvPr>
        </p:nvGraphicFramePr>
        <p:xfrm>
          <a:off x="5508104" y="4941168"/>
          <a:ext cx="431800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2" name="Equation" r:id="rId11" imgW="164957" imgH="253780" progId="Equation.DSMT4">
                  <p:embed/>
                </p:oleObj>
              </mc:Choice>
              <mc:Fallback>
                <p:oleObj name="Equation" r:id="rId11" imgW="164957" imgH="253780" progId="Equation.DSMT4">
                  <p:embed/>
                  <p:pic>
                    <p:nvPicPr>
                      <p:cNvPr id="0" name="对象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104" y="4941168"/>
                        <a:ext cx="431800" cy="504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9" name="对象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0993553"/>
              </p:ext>
            </p:extLst>
          </p:nvPr>
        </p:nvGraphicFramePr>
        <p:xfrm>
          <a:off x="6732240" y="5364343"/>
          <a:ext cx="463984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3" name="Equation" r:id="rId12" imgW="139579" imgH="177646" progId="Equation.DSMT4">
                  <p:embed/>
                </p:oleObj>
              </mc:Choice>
              <mc:Fallback>
                <p:oleObj name="Equation" r:id="rId12" imgW="139579" imgH="177646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2240" y="5364343"/>
                        <a:ext cx="463984" cy="36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对象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2996436"/>
              </p:ext>
            </p:extLst>
          </p:nvPr>
        </p:nvGraphicFramePr>
        <p:xfrm>
          <a:off x="8079474" y="5292744"/>
          <a:ext cx="504825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4" name="Equation" r:id="rId14" imgW="152268" imgH="253780" progId="Equation.DSMT4">
                  <p:embed/>
                </p:oleObj>
              </mc:Choice>
              <mc:Fallback>
                <p:oleObj name="Equation" r:id="rId14" imgW="152268" imgH="253780" progId="Equation.DSMT4">
                  <p:embed/>
                  <p:pic>
                    <p:nvPicPr>
                      <p:cNvPr id="0" name="对象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79474" y="5292744"/>
                        <a:ext cx="504825" cy="503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对象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8482982"/>
              </p:ext>
            </p:extLst>
          </p:nvPr>
        </p:nvGraphicFramePr>
        <p:xfrm>
          <a:off x="4860032" y="5661248"/>
          <a:ext cx="431800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5" name="Equation" r:id="rId15" imgW="164957" imgH="253780" progId="Equation.DSMT4">
                  <p:embed/>
                </p:oleObj>
              </mc:Choice>
              <mc:Fallback>
                <p:oleObj name="Equation" r:id="rId15" imgW="164957" imgH="253780" progId="Equation.DSMT4">
                  <p:embed/>
                  <p:pic>
                    <p:nvPicPr>
                      <p:cNvPr id="0" name="对象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0032" y="5661248"/>
                        <a:ext cx="431800" cy="504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50220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" grpId="0" animBg="1"/>
      <p:bldP spid="3" grpId="0" animBg="1"/>
      <p:bldP spid="6" grpId="0" animBg="1"/>
      <p:bldP spid="10" grpId="0" animBg="1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§5.2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抽样分布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4" name="副标题 13"/>
          <p:cNvSpPr>
            <a:spLocks noGrp="1"/>
          </p:cNvSpPr>
          <p:nvPr>
            <p:ph type="subTitle" idx="1"/>
          </p:nvPr>
        </p:nvSpPr>
        <p:spPr>
          <a:xfrm>
            <a:off x="827584" y="3068960"/>
            <a:ext cx="7776864" cy="3384376"/>
          </a:xfrm>
        </p:spPr>
        <p:txBody>
          <a:bodyPr>
            <a:normAutofit/>
          </a:bodyPr>
          <a:lstStyle/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</a:t>
            </a:r>
            <a:r>
              <a:rPr lang="zh-CN" altLang="zh-CN" sz="2600" dirty="0" smtClean="0">
                <a:solidFill>
                  <a:schemeClr val="tx1"/>
                </a:solidFill>
              </a:rPr>
              <a:t>以</a:t>
            </a:r>
            <a:r>
              <a:rPr lang="zh-CN" altLang="zh-CN" sz="2600" dirty="0">
                <a:solidFill>
                  <a:schemeClr val="tx1"/>
                </a:solidFill>
              </a:rPr>
              <a:t>样本均值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</a:t>
            </a:r>
            <a:r>
              <a:rPr lang="zh-CN" altLang="zh-CN" sz="2600" dirty="0" smtClean="0">
                <a:solidFill>
                  <a:schemeClr val="tx1"/>
                </a:solidFill>
              </a:rPr>
              <a:t>为</a:t>
            </a:r>
            <a:r>
              <a:rPr lang="zh-CN" altLang="zh-CN" sz="2600" dirty="0">
                <a:solidFill>
                  <a:schemeClr val="tx1"/>
                </a:solidFill>
              </a:rPr>
              <a:t>例，其</a:t>
            </a:r>
            <a:r>
              <a:rPr lang="zh-CN" altLang="zh-CN" sz="2600" dirty="0" smtClean="0">
                <a:solidFill>
                  <a:schemeClr val="tx1"/>
                </a:solidFill>
              </a:rPr>
              <a:t>标准差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  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，</a:t>
            </a:r>
            <a:r>
              <a:rPr lang="zh-CN" altLang="zh-CN" sz="2600" dirty="0">
                <a:solidFill>
                  <a:schemeClr val="tx1"/>
                </a:solidFill>
              </a:rPr>
              <a:t>与样本容量大小有关，当我们用较大的样本容量时，可以得到更小的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</a:t>
            </a:r>
            <a:r>
              <a:rPr lang="zh-CN" altLang="zh-CN" sz="2600" dirty="0" smtClean="0">
                <a:solidFill>
                  <a:schemeClr val="tx1"/>
                </a:solidFill>
              </a:rPr>
              <a:t>值</a:t>
            </a:r>
            <a:r>
              <a:rPr lang="zh-CN" altLang="zh-CN" sz="2600" dirty="0">
                <a:solidFill>
                  <a:schemeClr val="tx1"/>
                </a:solidFill>
              </a:rPr>
              <a:t>，因此对于样本均值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zh-CN" altLang="zh-CN" sz="2600" dirty="0">
                <a:solidFill>
                  <a:schemeClr val="tx1"/>
                </a:solidFill>
              </a:rPr>
              <a:t>来说，样本容量增加，点估计量的值会趋近于总体均值，</a:t>
            </a:r>
            <a:r>
              <a:rPr lang="zh-CN" altLang="zh-CN" sz="2600" dirty="0">
                <a:solidFill>
                  <a:srgbClr val="FF0000"/>
                </a:solidFill>
              </a:rPr>
              <a:t>因此</a:t>
            </a:r>
            <a:r>
              <a:rPr lang="zh-CN" altLang="zh-CN" sz="2600" dirty="0">
                <a:solidFill>
                  <a:schemeClr val="tx1"/>
                </a:solidFill>
              </a:rPr>
              <a:t>我们</a:t>
            </a:r>
            <a:r>
              <a:rPr lang="zh-CN" altLang="zh-CN" sz="2600" dirty="0">
                <a:solidFill>
                  <a:srgbClr val="FF0000"/>
                </a:solidFill>
              </a:rPr>
              <a:t>称样本均值</a:t>
            </a:r>
            <a:r>
              <a:rPr lang="en-US" altLang="zh-CN" sz="2600" dirty="0">
                <a:solidFill>
                  <a:srgbClr val="FF0000"/>
                </a:solidFill>
              </a:rPr>
              <a:t> </a:t>
            </a:r>
            <a:r>
              <a:rPr lang="zh-CN" altLang="zh-CN" sz="2600" dirty="0">
                <a:solidFill>
                  <a:srgbClr val="FF0000"/>
                </a:solidFill>
              </a:rPr>
              <a:t>是具有一致性的点估计量。</a:t>
            </a:r>
          </a:p>
          <a:p>
            <a:pPr algn="l"/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5" name="副标题 13"/>
          <p:cNvSpPr txBox="1">
            <a:spLocks/>
          </p:cNvSpPr>
          <p:nvPr/>
        </p:nvSpPr>
        <p:spPr>
          <a:xfrm>
            <a:off x="611560" y="1412776"/>
            <a:ext cx="7992888" cy="1512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       3</a:t>
            </a:r>
            <a:r>
              <a:rPr lang="zh-CN" altLang="zh-CN" sz="2800" dirty="0" smtClean="0">
                <a:solidFill>
                  <a:schemeClr val="tx1"/>
                </a:solidFill>
              </a:rPr>
              <a:t>、</a:t>
            </a:r>
            <a:r>
              <a:rPr lang="zh-CN" altLang="en-US" sz="2800" dirty="0" smtClean="0">
                <a:solidFill>
                  <a:schemeClr val="tx1"/>
                </a:solidFill>
              </a:rPr>
              <a:t>一致</a:t>
            </a:r>
            <a:r>
              <a:rPr lang="zh-CN" altLang="zh-CN" sz="2800" dirty="0" smtClean="0">
                <a:solidFill>
                  <a:schemeClr val="tx1"/>
                </a:solidFill>
              </a:rPr>
              <a:t>性（</a:t>
            </a:r>
            <a:r>
              <a:rPr lang="en-US" altLang="zh-CN" sz="2800" dirty="0">
                <a:solidFill>
                  <a:srgbClr val="FF0000"/>
                </a:solidFill>
              </a:rPr>
              <a:t>consistency</a:t>
            </a:r>
            <a:r>
              <a:rPr lang="zh-CN" altLang="zh-CN" sz="2800" dirty="0" smtClean="0">
                <a:solidFill>
                  <a:schemeClr val="tx1"/>
                </a:solidFill>
              </a:rPr>
              <a:t>）</a:t>
            </a: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当</a:t>
            </a:r>
            <a:r>
              <a:rPr lang="zh-CN" altLang="zh-CN" sz="2600" dirty="0">
                <a:solidFill>
                  <a:schemeClr val="tx1"/>
                </a:solidFill>
              </a:rPr>
              <a:t>样本</a:t>
            </a:r>
            <a:r>
              <a:rPr lang="zh-CN" altLang="zh-CN" sz="2600" dirty="0">
                <a:solidFill>
                  <a:srgbClr val="FF0000"/>
                </a:solidFill>
              </a:rPr>
              <a:t>容量增加</a:t>
            </a:r>
            <a:r>
              <a:rPr lang="zh-CN" altLang="zh-CN" sz="2600" dirty="0">
                <a:solidFill>
                  <a:schemeClr val="tx1"/>
                </a:solidFill>
              </a:rPr>
              <a:t>时，点估计量的值若</a:t>
            </a:r>
            <a:r>
              <a:rPr lang="zh-CN" altLang="zh-CN" sz="2600" dirty="0">
                <a:solidFill>
                  <a:srgbClr val="FF0000"/>
                </a:solidFill>
              </a:rPr>
              <a:t>趋近于</a:t>
            </a:r>
            <a:r>
              <a:rPr lang="zh-CN" altLang="zh-CN" sz="2600" dirty="0">
                <a:solidFill>
                  <a:schemeClr val="tx1"/>
                </a:solidFill>
              </a:rPr>
              <a:t>总体参数，则称点估计量</a:t>
            </a:r>
            <a:r>
              <a:rPr lang="zh-CN" altLang="zh-CN" sz="2600" dirty="0">
                <a:solidFill>
                  <a:srgbClr val="FF0000"/>
                </a:solidFill>
              </a:rPr>
              <a:t>是一致的</a:t>
            </a:r>
            <a:r>
              <a:rPr lang="zh-CN" altLang="zh-CN" sz="2600" dirty="0">
                <a:solidFill>
                  <a:schemeClr val="tx1"/>
                </a:solidFill>
              </a:rPr>
              <a:t>。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3919682"/>
              </p:ext>
            </p:extLst>
          </p:nvPr>
        </p:nvGraphicFramePr>
        <p:xfrm>
          <a:off x="2843808" y="3087666"/>
          <a:ext cx="432048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0" name="Equation" r:id="rId3" imgW="164957" imgH="190335" progId="Equation.DSMT4">
                  <p:embed/>
                </p:oleObj>
              </mc:Choice>
              <mc:Fallback>
                <p:oleObj name="Equation" r:id="rId3" imgW="164957" imgH="190335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3087666"/>
                        <a:ext cx="432048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9356000"/>
              </p:ext>
            </p:extLst>
          </p:nvPr>
        </p:nvGraphicFramePr>
        <p:xfrm>
          <a:off x="5652120" y="2973806"/>
          <a:ext cx="1512168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1" name="Equation" r:id="rId5" imgW="939392" imgH="266584" progId="Equation.DSMT4">
                  <p:embed/>
                </p:oleObj>
              </mc:Choice>
              <mc:Fallback>
                <p:oleObj name="Equation" r:id="rId5" imgW="939392" imgH="266584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120" y="2973806"/>
                        <a:ext cx="1512168" cy="5760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1121319"/>
              </p:ext>
            </p:extLst>
          </p:nvPr>
        </p:nvGraphicFramePr>
        <p:xfrm>
          <a:off x="2555776" y="3789040"/>
          <a:ext cx="432048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2" name="Equation" r:id="rId7" imgW="203112" imgH="241195" progId="Equation.DSMT4">
                  <p:embed/>
                </p:oleObj>
              </mc:Choice>
              <mc:Fallback>
                <p:oleObj name="Equation" r:id="rId7" imgW="203112" imgH="241195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3789040"/>
                        <a:ext cx="432048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50220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8424936" cy="720080"/>
          </a:xfrm>
        </p:spPr>
        <p:txBody>
          <a:bodyPr>
            <a:noAutofit/>
          </a:bodyPr>
          <a:lstStyle/>
          <a:p>
            <a:r>
              <a:rPr lang="zh-CN" altLang="en-US" sz="4800" dirty="0" smtClean="0">
                <a:solidFill>
                  <a:schemeClr val="tx1"/>
                </a:solidFill>
              </a:rPr>
              <a:t>第</a:t>
            </a:r>
            <a:r>
              <a:rPr lang="en-US" altLang="zh-CN" sz="4800" dirty="0">
                <a:solidFill>
                  <a:schemeClr val="tx1"/>
                </a:solidFill>
              </a:rPr>
              <a:t>5</a:t>
            </a:r>
            <a:r>
              <a:rPr lang="zh-CN" altLang="en-US" sz="4800" dirty="0" smtClean="0">
                <a:solidFill>
                  <a:schemeClr val="tx1"/>
                </a:solidFill>
              </a:rPr>
              <a:t>章 抽样理论与参数估计</a:t>
            </a:r>
            <a:endParaRPr lang="zh-CN" altLang="en-US" sz="4800" dirty="0">
              <a:solidFill>
                <a:schemeClr val="tx1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03548" y="1556792"/>
            <a:ext cx="8208912" cy="4968552"/>
          </a:xfrm>
        </p:spPr>
        <p:txBody>
          <a:bodyPr>
            <a:noAutofit/>
          </a:bodyPr>
          <a:lstStyle/>
          <a:p>
            <a:pPr marL="457200" indent="-457200" algn="l"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zh-CN" sz="2800" dirty="0" smtClean="0">
                <a:solidFill>
                  <a:schemeClr val="tx1"/>
                </a:solidFill>
              </a:rPr>
              <a:t>       </a:t>
            </a:r>
            <a:r>
              <a:rPr lang="zh-CN" altLang="en-US" sz="2800" dirty="0">
                <a:solidFill>
                  <a:srgbClr val="FF0000"/>
                </a:solidFill>
              </a:rPr>
              <a:t> </a:t>
            </a:r>
            <a:r>
              <a:rPr lang="zh-CN" altLang="en-US" sz="2800" dirty="0" smtClean="0">
                <a:solidFill>
                  <a:srgbClr val="FF0000"/>
                </a:solidFill>
              </a:rPr>
              <a:t>                     </a:t>
            </a:r>
            <a:r>
              <a:rPr lang="zh-CN" altLang="en-US" sz="3600" dirty="0" smtClean="0">
                <a:solidFill>
                  <a:srgbClr val="FF0000"/>
                </a:solidFill>
              </a:rPr>
              <a:t>本章</a:t>
            </a:r>
            <a:r>
              <a:rPr lang="zh-CN" altLang="en-US" sz="3600" dirty="0">
                <a:solidFill>
                  <a:srgbClr val="FF0000"/>
                </a:solidFill>
              </a:rPr>
              <a:t>主要学习</a:t>
            </a:r>
            <a:r>
              <a:rPr lang="zh-CN" altLang="en-US" sz="3600" dirty="0" smtClean="0">
                <a:solidFill>
                  <a:srgbClr val="FF0000"/>
                </a:solidFill>
              </a:rPr>
              <a:t>目标</a:t>
            </a:r>
            <a:endParaRPr lang="en-US" altLang="zh-CN" sz="3200" dirty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sz="2800" dirty="0" smtClean="0">
                <a:solidFill>
                  <a:schemeClr val="tx1"/>
                </a:solidFill>
              </a:rPr>
              <a:t>             </a:t>
            </a:r>
            <a:r>
              <a:rPr lang="zh-CN" altLang="zh-CN" sz="3000" dirty="0" smtClean="0">
                <a:solidFill>
                  <a:schemeClr val="tx1"/>
                </a:solidFill>
              </a:rPr>
              <a:t>重点讨论</a:t>
            </a:r>
            <a:r>
              <a:rPr lang="zh-CN" altLang="en-US" sz="3000" dirty="0" smtClean="0">
                <a:solidFill>
                  <a:schemeClr val="tx1"/>
                </a:solidFill>
              </a:rPr>
              <a:t>：</a:t>
            </a:r>
            <a:endParaRPr lang="en-US" altLang="zh-CN" sz="3000" dirty="0" smtClean="0">
              <a:solidFill>
                <a:schemeClr val="tx1"/>
              </a:solidFill>
            </a:endParaRPr>
          </a:p>
          <a:p>
            <a:pPr marL="2286000" lvl="4" indent="-457200" algn="l"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800" dirty="0" smtClean="0">
                <a:solidFill>
                  <a:schemeClr val="tx1"/>
                </a:solidFill>
              </a:rPr>
              <a:t>抽样的基本概念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marL="2286000" lvl="4" indent="-457200" algn="l"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800" dirty="0" smtClean="0">
                <a:solidFill>
                  <a:schemeClr val="tx1"/>
                </a:solidFill>
              </a:rPr>
              <a:t>抽样分布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marL="2286000" lvl="4" indent="-457200" algn="l"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800" dirty="0" smtClean="0">
                <a:solidFill>
                  <a:schemeClr val="tx1"/>
                </a:solidFill>
              </a:rPr>
              <a:t>区间估计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marL="2286000" lvl="4" indent="-457200" algn="l"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800" dirty="0" smtClean="0">
                <a:solidFill>
                  <a:schemeClr val="tx1"/>
                </a:solidFill>
              </a:rPr>
              <a:t>估算必要样本容量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marL="2286000" lvl="4" indent="-457200" algn="l"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800" dirty="0" smtClean="0">
                <a:solidFill>
                  <a:schemeClr val="tx1"/>
                </a:solidFill>
              </a:rPr>
              <a:t>总体比例的区间估计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marL="2286000" lvl="4" indent="-457200" algn="l"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800" dirty="0" smtClean="0">
                <a:solidFill>
                  <a:schemeClr val="tx1"/>
                </a:solidFill>
              </a:rPr>
              <a:t>利用统计软件计算置信区间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lvl="4" algn="l">
              <a:buClr>
                <a:srgbClr val="FF0000"/>
              </a:buClr>
            </a:pPr>
            <a:endParaRPr lang="zh-CN" altLang="zh-CN" sz="24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zh-CN" altLang="en-US" sz="2800" dirty="0" smtClean="0">
                <a:solidFill>
                  <a:schemeClr val="tx1"/>
                </a:solidFill>
              </a:rPr>
              <a:t>             </a:t>
            </a:r>
            <a:endParaRPr lang="en-US" altLang="zh-CN" sz="3200" dirty="0">
              <a:solidFill>
                <a:schemeClr val="tx1"/>
              </a:solidFill>
            </a:endParaRPr>
          </a:p>
          <a:p>
            <a:pPr marL="457200" indent="-457200" algn="l">
              <a:buClr>
                <a:srgbClr val="FF0000"/>
              </a:buClr>
              <a:buFont typeface="Wingdings" pitchFamily="2" charset="2"/>
              <a:buChar char="u"/>
            </a:pPr>
            <a:endParaRPr lang="en-US" altLang="zh-CN" sz="3200" dirty="0">
              <a:solidFill>
                <a:schemeClr val="tx1"/>
              </a:solidFill>
            </a:endParaRPr>
          </a:p>
          <a:p>
            <a:pPr marL="457200" indent="-457200" algn="l">
              <a:buClr>
                <a:srgbClr val="FF0000"/>
              </a:buClr>
              <a:buFont typeface="Wingdings" pitchFamily="2" charset="2"/>
              <a:buChar char="u"/>
            </a:pPr>
            <a:endParaRPr lang="en-US" altLang="zh-CN" sz="3200" dirty="0" smtClean="0">
              <a:solidFill>
                <a:schemeClr val="tx1"/>
              </a:solidFill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323528" y="1556792"/>
            <a:ext cx="8568952" cy="0"/>
          </a:xfrm>
          <a:prstGeom prst="line">
            <a:avLst/>
          </a:prstGeom>
          <a:ln w="317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42966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11560" y="2132856"/>
            <a:ext cx="7848872" cy="3450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zh-CN" sz="36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en-US" altLang="zh-CN" sz="36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altLang="zh-CN" sz="4800" b="1" dirty="0" smtClean="0">
                <a:solidFill>
                  <a:schemeClr val="tx1"/>
                </a:solidFill>
              </a:rPr>
              <a:t>5.3  </a:t>
            </a:r>
            <a:r>
              <a:rPr lang="zh-CN" altLang="en-US" sz="4800" b="1" dirty="0" smtClean="0">
                <a:solidFill>
                  <a:schemeClr val="tx1"/>
                </a:solidFill>
              </a:rPr>
              <a:t>区间估计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372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§5.3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区间估计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4" name="副标题 13"/>
          <p:cNvSpPr>
            <a:spLocks noGrp="1"/>
          </p:cNvSpPr>
          <p:nvPr>
            <p:ph type="subTitle" idx="1"/>
          </p:nvPr>
        </p:nvSpPr>
        <p:spPr>
          <a:xfrm>
            <a:off x="683568" y="1484784"/>
            <a:ext cx="7920880" cy="4896544"/>
          </a:xfrm>
        </p:spPr>
        <p:txBody>
          <a:bodyPr/>
          <a:lstStyle/>
          <a:p>
            <a:r>
              <a:rPr lang="zh-CN" altLang="zh-CN" sz="3000" dirty="0">
                <a:solidFill>
                  <a:schemeClr val="tx1"/>
                </a:solidFill>
              </a:rPr>
              <a:t>区间估计是</a:t>
            </a:r>
            <a:r>
              <a:rPr lang="zh-CN" altLang="zh-CN" sz="3000" dirty="0">
                <a:solidFill>
                  <a:srgbClr val="FF0000"/>
                </a:solidFill>
              </a:rPr>
              <a:t>推断统计</a:t>
            </a:r>
            <a:r>
              <a:rPr lang="zh-CN" altLang="zh-CN" sz="3000" dirty="0">
                <a:solidFill>
                  <a:schemeClr val="tx1"/>
                </a:solidFill>
              </a:rPr>
              <a:t>的重要内容</a:t>
            </a:r>
            <a:r>
              <a:rPr lang="zh-CN" altLang="zh-CN" sz="3000" dirty="0" smtClean="0">
                <a:solidFill>
                  <a:schemeClr val="tx1"/>
                </a:solidFill>
              </a:rPr>
              <a:t>之一</a:t>
            </a:r>
            <a:endParaRPr lang="en-US" altLang="zh-CN" sz="30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 </a:t>
            </a:r>
          </a:p>
          <a:p>
            <a:pPr algn="l"/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区间估计</a:t>
            </a:r>
            <a:r>
              <a:rPr lang="en-US" altLang="zh-CN" sz="2600" dirty="0" smtClean="0">
                <a:solidFill>
                  <a:schemeClr val="tx1"/>
                </a:solidFill>
              </a:rPr>
              <a:t>:  </a:t>
            </a:r>
            <a:r>
              <a:rPr lang="zh-CN" altLang="zh-CN" sz="2600" dirty="0" smtClean="0">
                <a:solidFill>
                  <a:schemeClr val="tx1"/>
                </a:solidFill>
              </a:rPr>
              <a:t>根据</a:t>
            </a:r>
            <a:r>
              <a:rPr lang="zh-CN" altLang="zh-CN" sz="2600" b="1" i="1" dirty="0">
                <a:solidFill>
                  <a:srgbClr val="FF0000"/>
                </a:solidFill>
              </a:rPr>
              <a:t>样本统计量</a:t>
            </a:r>
            <a:r>
              <a:rPr lang="zh-CN" altLang="zh-CN" sz="2600" dirty="0">
                <a:solidFill>
                  <a:schemeClr val="tx1"/>
                </a:solidFill>
              </a:rPr>
              <a:t>的数值对</a:t>
            </a:r>
            <a:r>
              <a:rPr lang="zh-CN" altLang="zh-CN" sz="2600" b="1" i="1" dirty="0">
                <a:solidFill>
                  <a:srgbClr val="FF0000"/>
                </a:solidFill>
              </a:rPr>
              <a:t>总体参数</a:t>
            </a:r>
            <a:r>
              <a:rPr lang="zh-CN" altLang="zh-CN" sz="2600" dirty="0">
                <a:solidFill>
                  <a:schemeClr val="tx1"/>
                </a:solidFill>
              </a:rPr>
              <a:t>进行估计的过程</a:t>
            </a:r>
            <a:r>
              <a:rPr lang="zh-CN" altLang="zh-CN" sz="2600" dirty="0" smtClean="0">
                <a:solidFill>
                  <a:schemeClr val="tx1"/>
                </a:solidFill>
              </a:rPr>
              <a:t>。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例如</a:t>
            </a:r>
            <a:r>
              <a:rPr lang="zh-CN" altLang="zh-CN" sz="2600" dirty="0">
                <a:solidFill>
                  <a:schemeClr val="tx1"/>
                </a:solidFill>
              </a:rPr>
              <a:t>，利用样本平均数估计总体平均数、利用样本比例估计总体比例，都属于区间估计</a:t>
            </a:r>
            <a:r>
              <a:rPr lang="zh-CN" altLang="zh-CN" sz="2600" dirty="0" smtClean="0">
                <a:solidFill>
                  <a:schemeClr val="tx1"/>
                </a:solidFill>
              </a:rPr>
              <a:t>。</a:t>
            </a:r>
            <a:r>
              <a:rPr lang="zh-CN" altLang="en-US" sz="2600" dirty="0">
                <a:solidFill>
                  <a:schemeClr val="tx1"/>
                </a:solidFill>
              </a:rPr>
              <a:t>但是</a:t>
            </a:r>
            <a:r>
              <a:rPr lang="zh-CN" altLang="zh-CN" sz="2600" dirty="0" smtClean="0">
                <a:solidFill>
                  <a:schemeClr val="tx1"/>
                </a:solidFill>
              </a:rPr>
              <a:t>由于</a:t>
            </a:r>
            <a:r>
              <a:rPr lang="zh-CN" altLang="zh-CN" sz="2600" dirty="0">
                <a:solidFill>
                  <a:schemeClr val="tx1"/>
                </a:solidFill>
              </a:rPr>
              <a:t>进入抽样样本的个体</a:t>
            </a:r>
            <a:r>
              <a:rPr lang="zh-CN" altLang="zh-CN" sz="2600" dirty="0">
                <a:solidFill>
                  <a:srgbClr val="FF0000"/>
                </a:solidFill>
              </a:rPr>
              <a:t>只占总体的一小部分</a:t>
            </a:r>
            <a:r>
              <a:rPr lang="zh-CN" altLang="zh-CN" sz="2600" dirty="0">
                <a:solidFill>
                  <a:schemeClr val="tx1"/>
                </a:solidFill>
              </a:rPr>
              <a:t>，这不可避免地会带来</a:t>
            </a:r>
            <a:r>
              <a:rPr lang="zh-CN" altLang="zh-CN" sz="2600" dirty="0">
                <a:solidFill>
                  <a:srgbClr val="FF0000"/>
                </a:solidFill>
              </a:rPr>
              <a:t>一定误差</a:t>
            </a:r>
            <a:r>
              <a:rPr lang="zh-CN" altLang="zh-CN" sz="2600" dirty="0" smtClean="0">
                <a:solidFill>
                  <a:schemeClr val="tx1"/>
                </a:solidFill>
              </a:rPr>
              <a:t>。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</a:t>
            </a:r>
            <a:r>
              <a:rPr lang="zh-CN" altLang="en-US" sz="2600" dirty="0" smtClean="0">
                <a:solidFill>
                  <a:schemeClr val="tx1"/>
                </a:solidFill>
              </a:rPr>
              <a:t>我们可以看看书本的</a:t>
            </a:r>
            <a:r>
              <a:rPr lang="zh-CN" altLang="en-US" sz="2600" dirty="0" smtClean="0">
                <a:solidFill>
                  <a:srgbClr val="FF0000"/>
                </a:solidFill>
              </a:rPr>
              <a:t>案例</a:t>
            </a:r>
            <a:r>
              <a:rPr lang="en-US" altLang="zh-CN" sz="2600" dirty="0">
                <a:solidFill>
                  <a:srgbClr val="FF0000"/>
                </a:solidFill>
              </a:rPr>
              <a:t>2</a:t>
            </a:r>
            <a:r>
              <a:rPr lang="zh-CN" altLang="en-US" sz="2600" dirty="0" smtClean="0">
                <a:solidFill>
                  <a:srgbClr val="FF0000"/>
                </a:solidFill>
              </a:rPr>
              <a:t>。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022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§5.3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区间估计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4" name="副标题 13"/>
          <p:cNvSpPr>
            <a:spLocks noGrp="1"/>
          </p:cNvSpPr>
          <p:nvPr>
            <p:ph type="subTitle" idx="1"/>
          </p:nvPr>
        </p:nvSpPr>
        <p:spPr>
          <a:xfrm>
            <a:off x="683568" y="1484784"/>
            <a:ext cx="7920880" cy="5112568"/>
          </a:xfr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>
            <a:normAutofit/>
          </a:bodyPr>
          <a:lstStyle/>
          <a:p>
            <a:pPr algn="l"/>
            <a:r>
              <a:rPr lang="zh-CN" altLang="zh-CN" sz="2800" b="1" dirty="0">
                <a:solidFill>
                  <a:srgbClr val="FF0000"/>
                </a:solidFill>
              </a:rPr>
              <a:t>案例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2</a:t>
            </a: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据</a:t>
            </a:r>
            <a:r>
              <a:rPr lang="zh-CN" altLang="zh-CN" sz="2600" dirty="0">
                <a:solidFill>
                  <a:schemeClr val="tx1"/>
                </a:solidFill>
              </a:rPr>
              <a:t>国家统计局深圳调查队对</a:t>
            </a:r>
            <a:r>
              <a:rPr lang="zh-CN" altLang="zh-CN" sz="2600" u="sng" dirty="0">
                <a:solidFill>
                  <a:schemeClr val="tx1"/>
                </a:solidFill>
              </a:rPr>
              <a:t>深圳</a:t>
            </a:r>
            <a:r>
              <a:rPr lang="en-US" altLang="zh-CN" sz="2600" u="sng" dirty="0">
                <a:solidFill>
                  <a:srgbClr val="FF0000"/>
                </a:solidFill>
              </a:rPr>
              <a:t>600</a:t>
            </a:r>
            <a:r>
              <a:rPr lang="zh-CN" altLang="zh-CN" sz="2600" u="sng" dirty="0">
                <a:solidFill>
                  <a:srgbClr val="FF0000"/>
                </a:solidFill>
              </a:rPr>
              <a:t>户</a:t>
            </a:r>
            <a:r>
              <a:rPr lang="zh-CN" altLang="zh-CN" sz="2600" u="sng" dirty="0">
                <a:solidFill>
                  <a:schemeClr val="tx1"/>
                </a:solidFill>
              </a:rPr>
              <a:t>常住居民</a:t>
            </a:r>
            <a:r>
              <a:rPr lang="zh-CN" altLang="zh-CN" sz="2600" dirty="0">
                <a:solidFill>
                  <a:schemeClr val="tx1"/>
                </a:solidFill>
              </a:rPr>
              <a:t>家庭的抽样调查，</a:t>
            </a:r>
            <a:r>
              <a:rPr lang="en-US" altLang="zh-CN" sz="2600" dirty="0">
                <a:solidFill>
                  <a:schemeClr val="tx1"/>
                </a:solidFill>
              </a:rPr>
              <a:t>2012</a:t>
            </a:r>
            <a:r>
              <a:rPr lang="zh-CN" altLang="zh-CN" sz="2600" dirty="0">
                <a:solidFill>
                  <a:schemeClr val="tx1"/>
                </a:solidFill>
              </a:rPr>
              <a:t>年深圳居民人均可支配收入达到</a:t>
            </a:r>
            <a:r>
              <a:rPr lang="en-US" altLang="zh-CN" sz="2600" u="sng" dirty="0">
                <a:solidFill>
                  <a:srgbClr val="FF0000"/>
                </a:solidFill>
              </a:rPr>
              <a:t>40742</a:t>
            </a:r>
            <a:r>
              <a:rPr lang="zh-CN" altLang="zh-CN" sz="2600" u="sng" dirty="0">
                <a:solidFill>
                  <a:schemeClr val="tx1"/>
                </a:solidFill>
              </a:rPr>
              <a:t>元</a:t>
            </a:r>
            <a:r>
              <a:rPr lang="zh-CN" altLang="zh-CN" sz="2600" dirty="0">
                <a:solidFill>
                  <a:schemeClr val="tx1"/>
                </a:solidFill>
              </a:rPr>
              <a:t>，比上年</a:t>
            </a:r>
            <a:r>
              <a:rPr lang="zh-CN" altLang="zh-CN" sz="2600" u="sng" dirty="0">
                <a:solidFill>
                  <a:srgbClr val="FF0000"/>
                </a:solidFill>
              </a:rPr>
              <a:t>名义增长</a:t>
            </a:r>
            <a:r>
              <a:rPr lang="en-US" altLang="zh-CN" sz="2600" u="sng" dirty="0">
                <a:solidFill>
                  <a:srgbClr val="FF0000"/>
                </a:solidFill>
              </a:rPr>
              <a:t>11.6%</a:t>
            </a:r>
            <a:r>
              <a:rPr lang="zh-CN" altLang="zh-CN" sz="2600" dirty="0">
                <a:solidFill>
                  <a:schemeClr val="tx1"/>
                </a:solidFill>
              </a:rPr>
              <a:t>，扣除价格因素后，</a:t>
            </a:r>
            <a:r>
              <a:rPr lang="zh-CN" altLang="zh-CN" sz="2600" u="sng" dirty="0">
                <a:solidFill>
                  <a:srgbClr val="FF0000"/>
                </a:solidFill>
              </a:rPr>
              <a:t>实际增长</a:t>
            </a:r>
            <a:r>
              <a:rPr lang="en-US" altLang="zh-CN" sz="2600" u="sng" dirty="0">
                <a:solidFill>
                  <a:srgbClr val="FF0000"/>
                </a:solidFill>
              </a:rPr>
              <a:t>8.6%</a:t>
            </a:r>
            <a:r>
              <a:rPr lang="zh-CN" altLang="zh-CN" sz="2600" dirty="0">
                <a:solidFill>
                  <a:schemeClr val="tx1"/>
                </a:solidFill>
              </a:rPr>
              <a:t>。然而，和去年</a:t>
            </a:r>
            <a:r>
              <a:rPr lang="en-US" altLang="zh-CN" sz="2600" dirty="0">
                <a:solidFill>
                  <a:schemeClr val="tx1"/>
                </a:solidFill>
              </a:rPr>
              <a:t>10%</a:t>
            </a:r>
            <a:r>
              <a:rPr lang="zh-CN" altLang="zh-CN" sz="2600" dirty="0">
                <a:solidFill>
                  <a:schemeClr val="tx1"/>
                </a:solidFill>
              </a:rPr>
              <a:t>的</a:t>
            </a:r>
            <a:r>
              <a:rPr lang="en-US" altLang="zh-CN" sz="2600" dirty="0">
                <a:solidFill>
                  <a:schemeClr val="tx1"/>
                </a:solidFill>
              </a:rPr>
              <a:t>GDP</a:t>
            </a:r>
            <a:r>
              <a:rPr lang="zh-CN" altLang="zh-CN" sz="2600" dirty="0">
                <a:solidFill>
                  <a:schemeClr val="tx1"/>
                </a:solidFill>
              </a:rPr>
              <a:t>增速相比较，收入增长仍未“跑赢”</a:t>
            </a:r>
            <a:r>
              <a:rPr lang="en-US" altLang="zh-CN" sz="2600" dirty="0">
                <a:solidFill>
                  <a:schemeClr val="tx1"/>
                </a:solidFill>
              </a:rPr>
              <a:t>GDP</a:t>
            </a:r>
            <a:r>
              <a:rPr lang="zh-CN" altLang="zh-CN" sz="2600" dirty="0">
                <a:solidFill>
                  <a:schemeClr val="tx1"/>
                </a:solidFill>
              </a:rPr>
              <a:t>增速</a:t>
            </a:r>
            <a:r>
              <a:rPr lang="zh-CN" altLang="zh-CN" sz="2600" dirty="0" smtClean="0">
                <a:solidFill>
                  <a:schemeClr val="tx1"/>
                </a:solidFill>
              </a:rPr>
              <a:t>。</a:t>
            </a:r>
            <a:r>
              <a:rPr lang="zh-CN" altLang="en-US" sz="2600" dirty="0" smtClean="0">
                <a:solidFill>
                  <a:schemeClr val="tx1"/>
                </a:solidFill>
              </a:rPr>
              <a:t>（</a:t>
            </a:r>
            <a:r>
              <a:rPr lang="en-US" altLang="zh-CN" sz="2600" dirty="0" smtClean="0">
                <a:solidFill>
                  <a:schemeClr val="tx1"/>
                </a:solidFill>
              </a:rPr>
              <a:t>2013</a:t>
            </a:r>
            <a:r>
              <a:rPr lang="zh-CN" altLang="en-US" sz="2600" dirty="0" smtClean="0">
                <a:solidFill>
                  <a:schemeClr val="tx1"/>
                </a:solidFill>
              </a:rPr>
              <a:t>年</a:t>
            </a:r>
            <a:r>
              <a:rPr lang="en-US" altLang="zh-CN" sz="2600" dirty="0" smtClean="0">
                <a:solidFill>
                  <a:schemeClr val="tx1"/>
                </a:solidFill>
              </a:rPr>
              <a:t>1</a:t>
            </a:r>
            <a:r>
              <a:rPr lang="zh-CN" altLang="en-US" sz="2600" dirty="0" smtClean="0">
                <a:solidFill>
                  <a:schemeClr val="tx1"/>
                </a:solidFill>
              </a:rPr>
              <a:t>月</a:t>
            </a:r>
            <a:r>
              <a:rPr lang="en-US" altLang="zh-CN" sz="2600" dirty="0" smtClean="0">
                <a:solidFill>
                  <a:schemeClr val="tx1"/>
                </a:solidFill>
              </a:rPr>
              <a:t>28</a:t>
            </a:r>
            <a:r>
              <a:rPr lang="zh-CN" altLang="en-US" sz="2600" dirty="0" smtClean="0">
                <a:solidFill>
                  <a:schemeClr val="tx1"/>
                </a:solidFill>
              </a:rPr>
              <a:t>日）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2195736" y="4471781"/>
            <a:ext cx="3456384" cy="122413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600" dirty="0" smtClean="0">
                <a:solidFill>
                  <a:schemeClr val="tx1"/>
                </a:solidFill>
              </a:rPr>
              <a:t>都不是比较准确的数据表述，存在一定的误差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 flipV="1">
            <a:off x="5436096" y="2420888"/>
            <a:ext cx="648072" cy="208823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 flipH="1" flipV="1">
            <a:off x="4355976" y="3212976"/>
            <a:ext cx="72008" cy="129614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 flipH="1" flipV="1">
            <a:off x="2339752" y="3465004"/>
            <a:ext cx="720080" cy="104411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动作按钮: 帮助 10">
            <a:hlinkClick r:id="" action="ppaction://noaction" highlightClick="1"/>
          </p:cNvPr>
          <p:cNvSpPr/>
          <p:nvPr/>
        </p:nvSpPr>
        <p:spPr>
          <a:xfrm>
            <a:off x="6804248" y="4509120"/>
            <a:ext cx="1656184" cy="1206134"/>
          </a:xfrm>
          <a:prstGeom prst="actionButtonHelp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 smtClean="0">
                <a:solidFill>
                  <a:srgbClr val="FF0000"/>
                </a:solidFill>
              </a:rPr>
              <a:t>如何去量化误差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燕尾形箭头 11"/>
          <p:cNvSpPr/>
          <p:nvPr/>
        </p:nvSpPr>
        <p:spPr>
          <a:xfrm>
            <a:off x="5825593" y="5049180"/>
            <a:ext cx="864096" cy="25202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5252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§5.3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区间估计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4" name="副标题 13"/>
          <p:cNvSpPr>
            <a:spLocks noGrp="1"/>
          </p:cNvSpPr>
          <p:nvPr>
            <p:ph type="subTitle" idx="1"/>
          </p:nvPr>
        </p:nvSpPr>
        <p:spPr>
          <a:xfrm>
            <a:off x="683568" y="1484784"/>
            <a:ext cx="7920880" cy="4896544"/>
          </a:xfrm>
        </p:spPr>
        <p:txBody>
          <a:bodyPr>
            <a:normAutofit/>
          </a:bodyPr>
          <a:lstStyle/>
          <a:p>
            <a:pPr algn="l"/>
            <a:r>
              <a:rPr lang="en-US" altLang="zh-CN" sz="2600" dirty="0" smtClean="0">
                <a:solidFill>
                  <a:srgbClr val="FF0000"/>
                </a:solidFill>
              </a:rPr>
              <a:t>            </a:t>
            </a:r>
            <a:r>
              <a:rPr lang="zh-CN" altLang="zh-CN" sz="2600" dirty="0" smtClean="0">
                <a:solidFill>
                  <a:srgbClr val="FF0000"/>
                </a:solidFill>
              </a:rPr>
              <a:t>区间估计</a:t>
            </a:r>
            <a:r>
              <a:rPr lang="zh-CN" altLang="zh-CN" sz="2600" dirty="0">
                <a:solidFill>
                  <a:schemeClr val="tx1"/>
                </a:solidFill>
              </a:rPr>
              <a:t>给出的不是参数空间中的一个点，</a:t>
            </a:r>
            <a:r>
              <a:rPr lang="zh-CN" altLang="zh-CN" sz="2600" dirty="0">
                <a:solidFill>
                  <a:srgbClr val="FF0000"/>
                </a:solidFill>
              </a:rPr>
              <a:t>而是一个区间</a:t>
            </a:r>
            <a:r>
              <a:rPr lang="zh-CN" altLang="zh-CN" sz="2600" dirty="0">
                <a:solidFill>
                  <a:schemeClr val="tx1"/>
                </a:solidFill>
              </a:rPr>
              <a:t>，或者说</a:t>
            </a:r>
            <a:r>
              <a:rPr lang="zh-CN" altLang="zh-CN" sz="2600" dirty="0">
                <a:solidFill>
                  <a:srgbClr val="FF0000"/>
                </a:solidFill>
              </a:rPr>
              <a:t>范围</a:t>
            </a:r>
            <a:r>
              <a:rPr lang="zh-CN" altLang="zh-CN" sz="2600" dirty="0">
                <a:solidFill>
                  <a:schemeClr val="tx1"/>
                </a:solidFill>
              </a:rPr>
              <a:t>。通常，统计学家在点估计的基础上加减一个称为</a:t>
            </a:r>
            <a:r>
              <a:rPr lang="zh-CN" altLang="zh-CN" sz="2600" b="1" dirty="0">
                <a:solidFill>
                  <a:srgbClr val="FF0000"/>
                </a:solidFill>
              </a:rPr>
              <a:t>估计误差</a:t>
            </a:r>
            <a:r>
              <a:rPr lang="zh-CN" altLang="zh-CN" sz="2600" dirty="0">
                <a:solidFill>
                  <a:schemeClr val="tx1"/>
                </a:solidFill>
              </a:rPr>
              <a:t>的值来构造</a:t>
            </a:r>
            <a:r>
              <a:rPr lang="zh-CN" altLang="zh-CN" sz="2600" dirty="0" smtClean="0">
                <a:solidFill>
                  <a:schemeClr val="tx1"/>
                </a:solidFill>
              </a:rPr>
              <a:t>区间估计</a:t>
            </a:r>
            <a:r>
              <a:rPr lang="zh-CN" altLang="en-US" sz="2600" dirty="0" smtClean="0">
                <a:solidFill>
                  <a:schemeClr val="tx1"/>
                </a:solidFill>
              </a:rPr>
              <a:t>。</a:t>
            </a:r>
            <a:endParaRPr lang="zh-CN" altLang="zh-CN" sz="2600" dirty="0">
              <a:solidFill>
                <a:schemeClr val="tx1"/>
              </a:solidFill>
            </a:endParaRP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 </a:t>
            </a:r>
          </a:p>
          <a:p>
            <a:pPr algn="l"/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3089320"/>
              </p:ext>
            </p:extLst>
          </p:nvPr>
        </p:nvGraphicFramePr>
        <p:xfrm>
          <a:off x="2987824" y="2996952"/>
          <a:ext cx="2880320" cy="4968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1" name="Equation" r:id="rId3" imgW="1040948" imgH="190417" progId="Equation.DSMT4">
                  <p:embed/>
                </p:oleObj>
              </mc:Choice>
              <mc:Fallback>
                <p:oleObj name="Equation" r:id="rId3" imgW="1040948" imgH="190417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2996952"/>
                        <a:ext cx="2880320" cy="49681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副标题 13"/>
          <p:cNvSpPr txBox="1">
            <a:spLocks/>
          </p:cNvSpPr>
          <p:nvPr/>
        </p:nvSpPr>
        <p:spPr>
          <a:xfrm>
            <a:off x="778842" y="3861048"/>
            <a:ext cx="7920880" cy="2232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600" dirty="0" smtClean="0">
                <a:solidFill>
                  <a:schemeClr val="tx1"/>
                </a:solidFill>
              </a:rPr>
              <a:t>例如：</a:t>
            </a:r>
            <a:r>
              <a:rPr lang="zh-CN" altLang="zh-CN" sz="2600" dirty="0" smtClean="0">
                <a:solidFill>
                  <a:schemeClr val="tx1"/>
                </a:solidFill>
              </a:rPr>
              <a:t>对于</a:t>
            </a:r>
            <a:r>
              <a:rPr lang="zh-CN" altLang="zh-CN" sz="2600" dirty="0">
                <a:solidFill>
                  <a:schemeClr val="tx1"/>
                </a:solidFill>
              </a:rPr>
              <a:t>总体平均数的区间估计，其形式为：</a:t>
            </a: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 </a:t>
            </a: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2679198"/>
              </p:ext>
            </p:extLst>
          </p:nvPr>
        </p:nvGraphicFramePr>
        <p:xfrm>
          <a:off x="3275856" y="4581128"/>
          <a:ext cx="2088232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2" name="Equation" r:id="rId5" imgW="749300" imgH="190500" progId="Equation.DSMT4">
                  <p:embed/>
                </p:oleObj>
              </mc:Choice>
              <mc:Fallback>
                <p:oleObj name="Equation" r:id="rId5" imgW="749300" imgH="1905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856" y="4581128"/>
                        <a:ext cx="2088232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97927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§5.3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区间估计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5" name="副标题 13"/>
          <p:cNvSpPr txBox="1">
            <a:spLocks/>
          </p:cNvSpPr>
          <p:nvPr/>
        </p:nvSpPr>
        <p:spPr>
          <a:xfrm>
            <a:off x="791580" y="3501008"/>
            <a:ext cx="7848872" cy="316835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600" dirty="0" smtClean="0">
                <a:solidFill>
                  <a:schemeClr val="tx1"/>
                </a:solidFill>
              </a:rPr>
              <a:t>           例如课本上的</a:t>
            </a:r>
            <a:r>
              <a:rPr lang="en-US" altLang="zh-CN" sz="2600" dirty="0" smtClean="0">
                <a:solidFill>
                  <a:schemeClr val="tx1"/>
                </a:solidFill>
              </a:rPr>
              <a:t>XYZ</a:t>
            </a:r>
            <a:r>
              <a:rPr lang="zh-CN" altLang="en-US" sz="2600" dirty="0" smtClean="0">
                <a:solidFill>
                  <a:schemeClr val="tx1"/>
                </a:solidFill>
              </a:rPr>
              <a:t>电子商务公司，拟定样本容量</a:t>
            </a:r>
            <a:r>
              <a:rPr lang="en-US" altLang="zh-CN" sz="2600" dirty="0" smtClean="0">
                <a:solidFill>
                  <a:schemeClr val="tx1"/>
                </a:solidFill>
              </a:rPr>
              <a:t>n=1000</a:t>
            </a:r>
            <a:r>
              <a:rPr lang="zh-CN" altLang="en-US" sz="2600" dirty="0" smtClean="0">
                <a:solidFill>
                  <a:schemeClr val="tx1"/>
                </a:solidFill>
              </a:rPr>
              <a:t>，调查消费者的满意度得分，</a:t>
            </a:r>
            <a:r>
              <a:rPr lang="zh-CN" altLang="zh-CN" sz="2600" dirty="0" smtClean="0">
                <a:solidFill>
                  <a:schemeClr val="tx1"/>
                </a:solidFill>
              </a:rPr>
              <a:t>运用中心极限定理</a:t>
            </a:r>
            <a:r>
              <a:rPr lang="zh-CN" altLang="zh-CN" sz="2600" dirty="0">
                <a:solidFill>
                  <a:schemeClr val="tx1"/>
                </a:solidFill>
              </a:rPr>
              <a:t>，我们可以近似认为样本平均数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</a:t>
            </a:r>
            <a:r>
              <a:rPr lang="zh-CN" altLang="zh-CN" sz="2600" dirty="0" smtClean="0">
                <a:solidFill>
                  <a:schemeClr val="tx1"/>
                </a:solidFill>
              </a:rPr>
              <a:t>服从</a:t>
            </a:r>
            <a:r>
              <a:rPr lang="zh-CN" altLang="zh-CN" sz="2600" dirty="0">
                <a:solidFill>
                  <a:schemeClr val="tx1"/>
                </a:solidFill>
              </a:rPr>
              <a:t>正态分布</a:t>
            </a:r>
            <a:r>
              <a:rPr lang="zh-CN" altLang="zh-CN" sz="2600" dirty="0" smtClean="0">
                <a:solidFill>
                  <a:schemeClr val="tx1"/>
                </a:solidFill>
              </a:rPr>
              <a:t>。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600" dirty="0" smtClean="0">
                <a:solidFill>
                  <a:schemeClr val="tx1"/>
                </a:solidFill>
              </a:rPr>
              <a:t>得到标准差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 </a:t>
            </a: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6" name="副标题 13"/>
          <p:cNvSpPr txBox="1">
            <a:spLocks/>
          </p:cNvSpPr>
          <p:nvPr/>
        </p:nvSpPr>
        <p:spPr>
          <a:xfrm>
            <a:off x="611560" y="1412776"/>
            <a:ext cx="8208912" cy="43924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2" indent="-457200" algn="l">
              <a:buClr>
                <a:srgbClr val="FF0000"/>
              </a:buClr>
              <a:buFont typeface="Wingdings" pitchFamily="2" charset="2"/>
              <a:buChar char="p"/>
            </a:pPr>
            <a:r>
              <a:rPr lang="en-US" altLang="zh-CN" sz="3200" dirty="0" smtClean="0">
                <a:solidFill>
                  <a:schemeClr val="tx1"/>
                </a:solidFill>
              </a:rPr>
              <a:t>   5.3.1  </a:t>
            </a:r>
            <a:r>
              <a:rPr lang="zh-CN" altLang="en-US" sz="3200" dirty="0" smtClean="0">
                <a:solidFill>
                  <a:schemeClr val="tx1"/>
                </a:solidFill>
              </a:rPr>
              <a:t>总体平均数的区间估计</a:t>
            </a:r>
            <a:endParaRPr lang="en-US" altLang="zh-CN" sz="3200" dirty="0" smtClean="0">
              <a:solidFill>
                <a:schemeClr val="tx1"/>
              </a:solidFill>
            </a:endParaRPr>
          </a:p>
          <a:p>
            <a:pPr marL="457200" lvl="2" algn="l">
              <a:buClr>
                <a:srgbClr val="FF0000"/>
              </a:buClr>
            </a:pPr>
            <a:r>
              <a:rPr lang="en-US" altLang="zh-CN" sz="2600" dirty="0" smtClean="0">
                <a:solidFill>
                  <a:schemeClr val="tx1"/>
                </a:solidFill>
              </a:rPr>
              <a:t> </a:t>
            </a:r>
            <a:r>
              <a:rPr lang="zh-CN" altLang="en-US" sz="2600" dirty="0" smtClean="0">
                <a:solidFill>
                  <a:schemeClr val="tx1"/>
                </a:solidFill>
              </a:rPr>
              <a:t>（</a:t>
            </a:r>
            <a:r>
              <a:rPr lang="en-US" altLang="zh-CN" sz="2600" dirty="0" smtClean="0">
                <a:solidFill>
                  <a:schemeClr val="tx1"/>
                </a:solidFill>
              </a:rPr>
              <a:t>1</a:t>
            </a:r>
            <a:r>
              <a:rPr lang="zh-CN" altLang="en-US" sz="2600" dirty="0" smtClean="0">
                <a:solidFill>
                  <a:schemeClr val="tx1"/>
                </a:solidFill>
              </a:rPr>
              <a:t>）大样本情况</a:t>
            </a:r>
            <a:r>
              <a:rPr lang="en-US" altLang="zh-CN" sz="2600" dirty="0" smtClean="0">
                <a:solidFill>
                  <a:schemeClr val="tx1"/>
                </a:solidFill>
              </a:rPr>
              <a:t>-----</a:t>
            </a:r>
            <a:r>
              <a:rPr lang="zh-CN" altLang="en-US" sz="2600" dirty="0" smtClean="0">
                <a:solidFill>
                  <a:schemeClr val="tx1"/>
                </a:solidFill>
              </a:rPr>
              <a:t>中心极限定理</a:t>
            </a:r>
            <a:r>
              <a:rPr lang="en-US" altLang="zh-CN" sz="2600" dirty="0" smtClean="0">
                <a:solidFill>
                  <a:schemeClr val="tx1"/>
                </a:solidFill>
              </a:rPr>
              <a:t>+</a:t>
            </a:r>
            <a:r>
              <a:rPr lang="zh-CN" altLang="en-US" sz="2600" dirty="0" smtClean="0">
                <a:solidFill>
                  <a:schemeClr val="tx1"/>
                </a:solidFill>
              </a:rPr>
              <a:t>正态分布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marL="457200" lvl="2" algn="l">
              <a:buClr>
                <a:srgbClr val="FF0000"/>
              </a:buClr>
            </a:pP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</a:t>
            </a:r>
            <a:r>
              <a:rPr lang="zh-CN" altLang="en-US" sz="2600" dirty="0" smtClean="0">
                <a:solidFill>
                  <a:schemeClr val="tx1"/>
                </a:solidFill>
              </a:rPr>
              <a:t>大样本的情况下一般均可以使用中心极限定理，逼近正态分布；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marL="457200" lvl="2" algn="l">
              <a:buClr>
                <a:srgbClr val="FF0000"/>
              </a:buClr>
            </a:pPr>
            <a:r>
              <a:rPr lang="en-US" altLang="zh-CN" sz="2600" dirty="0" smtClean="0">
                <a:solidFill>
                  <a:schemeClr val="tx1"/>
                </a:solidFill>
              </a:rPr>
              <a:t>           </a:t>
            </a:r>
            <a:endParaRPr lang="zh-CN" altLang="zh-CN" sz="2600" dirty="0">
              <a:solidFill>
                <a:schemeClr val="tx1"/>
              </a:solidFill>
            </a:endParaRPr>
          </a:p>
          <a:p>
            <a:pPr marL="457200" lvl="2" algn="l">
              <a:buClr>
                <a:srgbClr val="FF0000"/>
              </a:buClr>
            </a:pPr>
            <a:endParaRPr lang="zh-CN" altLang="en-US" sz="2600" dirty="0">
              <a:latin typeface="+mn-ea"/>
            </a:endParaRPr>
          </a:p>
        </p:txBody>
      </p:sp>
      <p:sp>
        <p:nvSpPr>
          <p:cNvPr id="2" name="副标题 1"/>
          <p:cNvSpPr>
            <a:spLocks noGrp="1"/>
          </p:cNvSpPr>
          <p:nvPr>
            <p:ph type="subTitle" idx="1"/>
          </p:nvPr>
        </p:nvSpPr>
        <p:spPr>
          <a:xfrm>
            <a:off x="791580" y="5222117"/>
            <a:ext cx="8028892" cy="1473200"/>
          </a:xfrm>
        </p:spPr>
        <p:txBody>
          <a:bodyPr>
            <a:normAutofit/>
          </a:bodyPr>
          <a:lstStyle/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抽样误差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             </a:t>
            </a:r>
            <a:endParaRPr lang="en-US" altLang="zh-CN" sz="2600" b="1" dirty="0" smtClean="0">
              <a:solidFill>
                <a:srgbClr val="FF0000"/>
              </a:solidFill>
            </a:endParaRP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样本</a:t>
            </a:r>
            <a:r>
              <a:rPr lang="zh-CN" altLang="zh-CN" sz="2600" dirty="0">
                <a:solidFill>
                  <a:schemeClr val="tx1"/>
                </a:solidFill>
              </a:rPr>
              <a:t>平均数和总体平均数</a:t>
            </a:r>
            <a:r>
              <a:rPr lang="zh-CN" altLang="zh-CN" sz="2600" dirty="0">
                <a:solidFill>
                  <a:srgbClr val="FF0000"/>
                </a:solidFill>
              </a:rPr>
              <a:t>偏差的</a:t>
            </a:r>
            <a:r>
              <a:rPr lang="zh-CN" altLang="zh-CN" sz="2600" dirty="0" smtClean="0">
                <a:solidFill>
                  <a:srgbClr val="FF0000"/>
                </a:solidFill>
              </a:rPr>
              <a:t>绝对</a:t>
            </a:r>
            <a:r>
              <a:rPr lang="zh-CN" altLang="en-US" sz="2600" dirty="0" smtClean="0">
                <a:solidFill>
                  <a:srgbClr val="FF0000"/>
                </a:solidFill>
              </a:rPr>
              <a:t>值</a:t>
            </a:r>
            <a:r>
              <a:rPr lang="zh-CN" altLang="zh-CN" sz="2600" dirty="0" smtClean="0">
                <a:solidFill>
                  <a:schemeClr val="tx1"/>
                </a:solidFill>
              </a:rPr>
              <a:t>即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   </a:t>
            </a:r>
            <a:r>
              <a:rPr lang="zh-CN" altLang="en-US" sz="2600" dirty="0" smtClean="0">
                <a:solidFill>
                  <a:schemeClr val="tx1"/>
                </a:solidFill>
              </a:rPr>
              <a:t>，</a:t>
            </a:r>
            <a:r>
              <a:rPr lang="zh-CN" altLang="zh-CN" sz="2600" dirty="0" smtClean="0">
                <a:solidFill>
                  <a:schemeClr val="tx1"/>
                </a:solidFill>
              </a:rPr>
              <a:t>被</a:t>
            </a:r>
            <a:r>
              <a:rPr lang="zh-CN" altLang="zh-CN" sz="2600" dirty="0">
                <a:solidFill>
                  <a:schemeClr val="tx1"/>
                </a:solidFill>
              </a:rPr>
              <a:t>统计学家称为</a:t>
            </a:r>
            <a:r>
              <a:rPr lang="zh-CN" altLang="zh-CN" sz="2600" dirty="0">
                <a:solidFill>
                  <a:srgbClr val="FF0000"/>
                </a:solidFill>
              </a:rPr>
              <a:t>抽样误差。</a:t>
            </a:r>
            <a:endParaRPr lang="zh-CN" altLang="en-US" sz="2600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344012"/>
              </p:ext>
            </p:extLst>
          </p:nvPr>
        </p:nvGraphicFramePr>
        <p:xfrm>
          <a:off x="5796136" y="4221088"/>
          <a:ext cx="504056" cy="4200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8" name="Equation" r:id="rId3" imgW="126835" imgH="152202" progId="Equation.DSMT4">
                  <p:embed/>
                </p:oleObj>
              </mc:Choice>
              <mc:Fallback>
                <p:oleObj name="Equation" r:id="rId3" imgW="126835" imgH="152202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6136" y="4221088"/>
                        <a:ext cx="504056" cy="42004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0753624"/>
              </p:ext>
            </p:extLst>
          </p:nvPr>
        </p:nvGraphicFramePr>
        <p:xfrm>
          <a:off x="2627784" y="4581128"/>
          <a:ext cx="2088232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9" name="Equation" r:id="rId5" imgW="1117600" imgH="368300" progId="Equation.DSMT4">
                  <p:embed/>
                </p:oleObj>
              </mc:Choice>
              <mc:Fallback>
                <p:oleObj name="Equation" r:id="rId5" imgW="1117600" imgH="3683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784" y="4581128"/>
                        <a:ext cx="2088232" cy="6480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0187894"/>
              </p:ext>
            </p:extLst>
          </p:nvPr>
        </p:nvGraphicFramePr>
        <p:xfrm>
          <a:off x="7452320" y="5733256"/>
          <a:ext cx="936104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0" name="Equation" r:id="rId7" imgW="368140" imgH="215806" progId="Equation.DSMT4">
                  <p:embed/>
                </p:oleObj>
              </mc:Choice>
              <mc:Fallback>
                <p:oleObj name="Equation" r:id="rId7" imgW="368140" imgH="215806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2320" y="5733256"/>
                        <a:ext cx="936104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椭圆 11"/>
          <p:cNvSpPr/>
          <p:nvPr/>
        </p:nvSpPr>
        <p:spPr>
          <a:xfrm>
            <a:off x="6955319" y="4725144"/>
            <a:ext cx="1800200" cy="86409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solidFill>
                  <a:schemeClr val="tx1"/>
                </a:solidFill>
              </a:rPr>
              <a:t>一般是未知常数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101855" y="4787860"/>
            <a:ext cx="4128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/>
              <a:t>μ</a:t>
            </a:r>
            <a:endParaRPr lang="zh-CN" altLang="en-US" dirty="0"/>
          </a:p>
        </p:txBody>
      </p:sp>
      <p:cxnSp>
        <p:nvCxnSpPr>
          <p:cNvPr id="15" name="直接箭头连接符 14"/>
          <p:cNvCxnSpPr/>
          <p:nvPr/>
        </p:nvCxnSpPr>
        <p:spPr>
          <a:xfrm>
            <a:off x="8172400" y="5589240"/>
            <a:ext cx="0" cy="21602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7927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 build="p"/>
      <p:bldP spid="12" grpId="0" animBg="1"/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§5.3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区间估计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4" name="副标题 13"/>
          <p:cNvSpPr>
            <a:spLocks noGrp="1"/>
          </p:cNvSpPr>
          <p:nvPr>
            <p:ph type="subTitle" idx="1"/>
          </p:nvPr>
        </p:nvSpPr>
        <p:spPr>
          <a:xfrm>
            <a:off x="683568" y="1484784"/>
            <a:ext cx="7920880" cy="5112568"/>
          </a:xfrm>
        </p:spPr>
        <p:txBody>
          <a:bodyPr>
            <a:normAutofit/>
          </a:bodyPr>
          <a:lstStyle/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运用</a:t>
            </a:r>
            <a:r>
              <a:rPr lang="zh-CN" altLang="zh-CN" sz="2600" dirty="0">
                <a:solidFill>
                  <a:schemeClr val="tx1"/>
                </a:solidFill>
              </a:rPr>
              <a:t>标准正态分布的概率表，我们可以计算出任意一个正态随机变量有</a:t>
            </a:r>
            <a:r>
              <a:rPr lang="en-US" altLang="zh-CN" sz="2600" dirty="0">
                <a:solidFill>
                  <a:schemeClr val="tx1"/>
                </a:solidFill>
              </a:rPr>
              <a:t>95%</a:t>
            </a:r>
            <a:r>
              <a:rPr lang="zh-CN" altLang="zh-CN" sz="2600" dirty="0">
                <a:solidFill>
                  <a:schemeClr val="tx1"/>
                </a:solidFill>
              </a:rPr>
              <a:t>的概率落入距离总体平均数μ为</a:t>
            </a:r>
            <a:r>
              <a:rPr lang="en-US" altLang="zh-CN" sz="2600" dirty="0">
                <a:solidFill>
                  <a:schemeClr val="tx1"/>
                </a:solidFill>
              </a:rPr>
              <a:t>1.96</a:t>
            </a:r>
            <a:r>
              <a:rPr lang="zh-CN" altLang="zh-CN" sz="2600" dirty="0">
                <a:solidFill>
                  <a:schemeClr val="tx1"/>
                </a:solidFill>
              </a:rPr>
              <a:t>倍标准差的范围内。因为</a:t>
            </a:r>
            <a:r>
              <a:rPr lang="zh-CN" altLang="zh-CN" sz="2600" dirty="0">
                <a:solidFill>
                  <a:srgbClr val="FF0000"/>
                </a:solidFill>
              </a:rPr>
              <a:t>样本平均数</a:t>
            </a:r>
            <a:r>
              <a:rPr lang="en-US" altLang="zh-CN" sz="2600" dirty="0">
                <a:solidFill>
                  <a:srgbClr val="FF0000"/>
                </a:solidFill>
              </a:rPr>
              <a:t> </a:t>
            </a:r>
            <a:r>
              <a:rPr lang="zh-CN" altLang="zh-CN" sz="2600" dirty="0">
                <a:solidFill>
                  <a:srgbClr val="FF0000"/>
                </a:solidFill>
              </a:rPr>
              <a:t>的抽样分布可以近似地看作正态分布</a:t>
            </a:r>
            <a:r>
              <a:rPr lang="zh-CN" altLang="zh-CN" sz="2600" dirty="0">
                <a:solidFill>
                  <a:schemeClr val="tx1"/>
                </a:solidFill>
              </a:rPr>
              <a:t>，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</a:t>
            </a:r>
            <a:r>
              <a:rPr lang="zh-CN" altLang="zh-CN" sz="2600" dirty="0" smtClean="0">
                <a:solidFill>
                  <a:schemeClr val="tx1"/>
                </a:solidFill>
              </a:rPr>
              <a:t>有</a:t>
            </a:r>
            <a:r>
              <a:rPr lang="en-US" altLang="zh-CN" sz="2600" dirty="0">
                <a:solidFill>
                  <a:schemeClr val="tx1"/>
                </a:solidFill>
              </a:rPr>
              <a:t>95%</a:t>
            </a:r>
            <a:r>
              <a:rPr lang="zh-CN" altLang="zh-CN" sz="2600" dirty="0">
                <a:solidFill>
                  <a:schemeClr val="tx1"/>
                </a:solidFill>
              </a:rPr>
              <a:t>的概率会落入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              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的</a:t>
            </a:r>
            <a:r>
              <a:rPr lang="zh-CN" altLang="zh-CN" sz="2600" dirty="0">
                <a:solidFill>
                  <a:schemeClr val="tx1"/>
                </a:solidFill>
              </a:rPr>
              <a:t>区间范围。</a:t>
            </a: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 </a:t>
            </a:r>
          </a:p>
          <a:p>
            <a:pPr algn="l"/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5" name="副标题 13"/>
          <p:cNvSpPr txBox="1">
            <a:spLocks/>
          </p:cNvSpPr>
          <p:nvPr/>
        </p:nvSpPr>
        <p:spPr>
          <a:xfrm>
            <a:off x="683568" y="3717032"/>
            <a:ext cx="7920880" cy="3284984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600" dirty="0" smtClean="0">
                <a:solidFill>
                  <a:schemeClr val="tx1"/>
                </a:solidFill>
              </a:rPr>
              <a:t>          </a:t>
            </a:r>
            <a:r>
              <a:rPr lang="zh-CN" altLang="en-US" sz="3400" dirty="0" smtClean="0">
                <a:solidFill>
                  <a:schemeClr val="tx1"/>
                </a:solidFill>
              </a:rPr>
              <a:t>在</a:t>
            </a:r>
            <a:r>
              <a:rPr lang="en-US" altLang="zh-CN" sz="3400" dirty="0" smtClean="0">
                <a:solidFill>
                  <a:schemeClr val="tx1"/>
                </a:solidFill>
              </a:rPr>
              <a:t>XYZ</a:t>
            </a:r>
            <a:r>
              <a:rPr lang="zh-CN" altLang="en-US" sz="3400" dirty="0" smtClean="0">
                <a:solidFill>
                  <a:schemeClr val="tx1"/>
                </a:solidFill>
              </a:rPr>
              <a:t>公司的例子中                               ，于是</a:t>
            </a:r>
            <a:r>
              <a:rPr lang="zh-CN" altLang="zh-CN" sz="3400" dirty="0">
                <a:solidFill>
                  <a:schemeClr val="tx1"/>
                </a:solidFill>
              </a:rPr>
              <a:t>样本平均数有</a:t>
            </a:r>
            <a:r>
              <a:rPr lang="en-US" altLang="zh-CN" sz="3400" dirty="0">
                <a:solidFill>
                  <a:schemeClr val="tx1"/>
                </a:solidFill>
              </a:rPr>
              <a:t>95%</a:t>
            </a:r>
            <a:r>
              <a:rPr lang="zh-CN" altLang="zh-CN" sz="3400" dirty="0">
                <a:solidFill>
                  <a:schemeClr val="tx1"/>
                </a:solidFill>
              </a:rPr>
              <a:t>的可能会</a:t>
            </a:r>
            <a:r>
              <a:rPr lang="zh-CN" altLang="zh-CN" sz="3400" dirty="0" smtClean="0">
                <a:solidFill>
                  <a:schemeClr val="tx1"/>
                </a:solidFill>
              </a:rPr>
              <a:t>落入</a:t>
            </a:r>
            <a:endParaRPr lang="en-US" altLang="zh-CN" sz="3400" dirty="0" smtClean="0">
              <a:solidFill>
                <a:schemeClr val="tx1"/>
              </a:solidFill>
            </a:endParaRPr>
          </a:p>
          <a:p>
            <a:pPr algn="l"/>
            <a:endParaRPr lang="en-US" altLang="zh-CN" sz="2600" dirty="0">
              <a:solidFill>
                <a:schemeClr val="tx1"/>
              </a:solidFill>
            </a:endParaRPr>
          </a:p>
          <a:p>
            <a:pPr algn="l"/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endParaRPr lang="en-US" altLang="zh-CN" sz="2600" dirty="0">
              <a:solidFill>
                <a:schemeClr val="tx1"/>
              </a:solidFill>
            </a:endParaRPr>
          </a:p>
          <a:p>
            <a:pPr algn="l"/>
            <a:r>
              <a:rPr lang="en-US" altLang="zh-CN" sz="3400" dirty="0" smtClean="0">
                <a:solidFill>
                  <a:schemeClr val="tx1"/>
                </a:solidFill>
              </a:rPr>
              <a:t>    </a:t>
            </a:r>
            <a:r>
              <a:rPr lang="zh-CN" altLang="zh-CN" sz="3400" dirty="0" smtClean="0">
                <a:solidFill>
                  <a:schemeClr val="tx1"/>
                </a:solidFill>
              </a:rPr>
              <a:t>因此</a:t>
            </a:r>
            <a:r>
              <a:rPr lang="zh-CN" altLang="zh-CN" sz="3400" dirty="0">
                <a:solidFill>
                  <a:schemeClr val="tx1"/>
                </a:solidFill>
              </a:rPr>
              <a:t>，总体平均数μ的区间估计可以写作：</a:t>
            </a:r>
          </a:p>
          <a:p>
            <a:pPr algn="l"/>
            <a:endParaRPr lang="en-US" altLang="zh-CN" sz="46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 </a:t>
            </a: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</a:t>
            </a:r>
            <a:endParaRPr lang="zh-CN" altLang="en-US" dirty="0">
              <a:solidFill>
                <a:srgbClr val="FF0000"/>
              </a:solidFill>
            </a:endParaRP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3021058"/>
              </p:ext>
            </p:extLst>
          </p:nvPr>
        </p:nvGraphicFramePr>
        <p:xfrm>
          <a:off x="5508104" y="2786608"/>
          <a:ext cx="504825" cy="420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83" name="Equation" r:id="rId3" imgW="126835" imgH="152202" progId="Equation.DSMT4">
                  <p:embed/>
                </p:oleObj>
              </mc:Choice>
              <mc:Fallback>
                <p:oleObj name="Equation" r:id="rId3" imgW="126835" imgH="152202" progId="Equation.DSMT4">
                  <p:embed/>
                  <p:pic>
                    <p:nvPicPr>
                      <p:cNvPr id="0" name="对象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104" y="2786608"/>
                        <a:ext cx="504825" cy="420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5240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3648920"/>
              </p:ext>
            </p:extLst>
          </p:nvPr>
        </p:nvGraphicFramePr>
        <p:xfrm>
          <a:off x="1115616" y="3140968"/>
          <a:ext cx="2520280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84" name="Equation" r:id="rId5" imgW="1244600" imgH="190500" progId="Equation.DSMT4">
                  <p:embed/>
                </p:oleObj>
              </mc:Choice>
              <mc:Fallback>
                <p:oleObj name="Equation" r:id="rId5" imgW="1244600" imgH="1905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3140968"/>
                        <a:ext cx="2520280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4840473"/>
              </p:ext>
            </p:extLst>
          </p:nvPr>
        </p:nvGraphicFramePr>
        <p:xfrm>
          <a:off x="4283968" y="3573016"/>
          <a:ext cx="208915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85" name="Equation" r:id="rId7" imgW="1117600" imgH="368300" progId="Equation.DSMT4">
                  <p:embed/>
                </p:oleObj>
              </mc:Choice>
              <mc:Fallback>
                <p:oleObj name="Equation" r:id="rId7" imgW="1117600" imgH="368300" progId="Equation.DSMT4">
                  <p:embed/>
                  <p:pic>
                    <p:nvPicPr>
                      <p:cNvPr id="0" name="对象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3968" y="3573016"/>
                        <a:ext cx="2089150" cy="64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696401"/>
              </p:ext>
            </p:extLst>
          </p:nvPr>
        </p:nvGraphicFramePr>
        <p:xfrm>
          <a:off x="2771800" y="4509120"/>
          <a:ext cx="2952328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86" name="Equation" r:id="rId9" imgW="952087" imgH="190417" progId="Equation.DSMT4">
                  <p:embed/>
                </p:oleObj>
              </mc:Choice>
              <mc:Fallback>
                <p:oleObj name="Equation" r:id="rId9" imgW="952087" imgH="190417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4509120"/>
                        <a:ext cx="2952328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2315269"/>
              </p:ext>
            </p:extLst>
          </p:nvPr>
        </p:nvGraphicFramePr>
        <p:xfrm>
          <a:off x="2483768" y="5949280"/>
          <a:ext cx="3816424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87" name="Equation" r:id="rId11" imgW="927100" imgH="190500" progId="Equation.DSMT4">
                  <p:embed/>
                </p:oleObj>
              </mc:Choice>
              <mc:Fallback>
                <p:oleObj name="Equation" r:id="rId11" imgW="927100" imgH="19050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768" y="5949280"/>
                        <a:ext cx="3816424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65536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§5.3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区间估计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4" name="副标题 13"/>
          <p:cNvSpPr>
            <a:spLocks noGrp="1"/>
          </p:cNvSpPr>
          <p:nvPr>
            <p:ph type="subTitle" idx="1"/>
          </p:nvPr>
        </p:nvSpPr>
        <p:spPr>
          <a:xfrm>
            <a:off x="683568" y="1484784"/>
            <a:ext cx="7920880" cy="4824536"/>
          </a:xfrm>
        </p:spPr>
        <p:txBody>
          <a:bodyPr>
            <a:normAutofit/>
          </a:bodyPr>
          <a:lstStyle/>
          <a:p>
            <a:pPr algn="l"/>
            <a:r>
              <a:rPr lang="zh-CN" altLang="en-US" sz="2600" dirty="0" smtClean="0">
                <a:solidFill>
                  <a:schemeClr val="tx1"/>
                </a:solidFill>
              </a:rPr>
              <a:t>            当然了，也有</a:t>
            </a:r>
            <a:r>
              <a:rPr lang="en-US" altLang="zh-CN" sz="2600" dirty="0" smtClean="0">
                <a:solidFill>
                  <a:schemeClr val="tx1"/>
                </a:solidFill>
              </a:rPr>
              <a:t>99%</a:t>
            </a:r>
            <a:r>
              <a:rPr lang="zh-CN" altLang="en-US" sz="2600" dirty="0" smtClean="0">
                <a:solidFill>
                  <a:schemeClr val="tx1"/>
                </a:solidFill>
              </a:rPr>
              <a:t>与</a:t>
            </a:r>
            <a:r>
              <a:rPr lang="en-US" altLang="zh-CN" sz="2600" dirty="0" smtClean="0">
                <a:solidFill>
                  <a:schemeClr val="tx1"/>
                </a:solidFill>
              </a:rPr>
              <a:t>90%</a:t>
            </a:r>
            <a:r>
              <a:rPr lang="zh-CN" altLang="en-US" sz="2600" dirty="0" smtClean="0">
                <a:solidFill>
                  <a:schemeClr val="tx1"/>
                </a:solidFill>
              </a:rPr>
              <a:t>的置信区间</a:t>
            </a:r>
            <a:r>
              <a:rPr lang="en-US" altLang="zh-CN" sz="2600" dirty="0" smtClean="0">
                <a:solidFill>
                  <a:schemeClr val="tx1"/>
                </a:solidFill>
              </a:rPr>
              <a:t> </a:t>
            </a:r>
            <a:r>
              <a:rPr lang="zh-CN" altLang="en-US" sz="2600" dirty="0" smtClean="0">
                <a:solidFill>
                  <a:schemeClr val="tx1"/>
                </a:solidFill>
              </a:rPr>
              <a:t>，这些都是研究人员自己按照研究需要定下的。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r>
              <a:rPr lang="zh-CN" altLang="zh-CN" sz="2600" dirty="0">
                <a:solidFill>
                  <a:schemeClr val="tx1"/>
                </a:solidFill>
              </a:rPr>
              <a:t>例如，</a:t>
            </a:r>
            <a:r>
              <a:rPr lang="en-US" altLang="zh-CN" sz="2600" dirty="0">
                <a:solidFill>
                  <a:srgbClr val="FF0000"/>
                </a:solidFill>
              </a:rPr>
              <a:t>99%</a:t>
            </a:r>
            <a:r>
              <a:rPr lang="zh-CN" altLang="zh-CN" sz="2600" dirty="0">
                <a:solidFill>
                  <a:srgbClr val="FF0000"/>
                </a:solidFill>
              </a:rPr>
              <a:t>置信水平</a:t>
            </a:r>
            <a:r>
              <a:rPr lang="zh-CN" altLang="zh-CN" sz="2600" dirty="0">
                <a:solidFill>
                  <a:schemeClr val="tx1"/>
                </a:solidFill>
              </a:rPr>
              <a:t>的置信区间为</a:t>
            </a:r>
            <a:r>
              <a:rPr lang="zh-CN" altLang="zh-CN" sz="2600" dirty="0" smtClean="0">
                <a:solidFill>
                  <a:schemeClr val="tx1"/>
                </a:solidFill>
              </a:rPr>
              <a:t>：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endParaRPr lang="en-US" altLang="zh-CN" sz="2600" dirty="0">
              <a:solidFill>
                <a:schemeClr val="tx1"/>
              </a:solidFill>
            </a:endParaRP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    </a:t>
            </a:r>
            <a:r>
              <a:rPr lang="en-US" altLang="zh-CN" sz="2600" dirty="0" smtClean="0">
                <a:solidFill>
                  <a:srgbClr val="FF0000"/>
                </a:solidFill>
              </a:rPr>
              <a:t>90%</a:t>
            </a:r>
            <a:r>
              <a:rPr lang="zh-CN" altLang="zh-CN" sz="2600" dirty="0">
                <a:solidFill>
                  <a:srgbClr val="FF0000"/>
                </a:solidFill>
              </a:rPr>
              <a:t>置信水平</a:t>
            </a:r>
            <a:r>
              <a:rPr lang="zh-CN" altLang="zh-CN" sz="2600" dirty="0">
                <a:solidFill>
                  <a:schemeClr val="tx1"/>
                </a:solidFill>
              </a:rPr>
              <a:t>的置信区间为：</a:t>
            </a:r>
            <a:endParaRPr lang="en-US" altLang="zh-CN" sz="2600" dirty="0">
              <a:solidFill>
                <a:schemeClr val="tx1"/>
              </a:solidFill>
            </a:endParaRPr>
          </a:p>
          <a:p>
            <a:pPr algn="l"/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endParaRPr lang="en-US" altLang="zh-CN" sz="2600" dirty="0">
              <a:solidFill>
                <a:schemeClr val="tx1"/>
              </a:solidFill>
            </a:endParaRP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</a:t>
            </a:r>
          </a:p>
          <a:p>
            <a:pPr algn="l"/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5" name="副标题 13"/>
          <p:cNvSpPr txBox="1">
            <a:spLocks/>
          </p:cNvSpPr>
          <p:nvPr/>
        </p:nvSpPr>
        <p:spPr>
          <a:xfrm>
            <a:off x="683568" y="4509120"/>
            <a:ext cx="7776864" cy="2016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zh-CN" sz="2600" dirty="0">
                <a:solidFill>
                  <a:schemeClr val="tx1"/>
                </a:solidFill>
              </a:rPr>
              <a:t>更一般地，我们可以通过以下公式估计总体平均数</a:t>
            </a:r>
            <a:r>
              <a:rPr lang="zh-CN" altLang="zh-CN" sz="2600" dirty="0" smtClean="0">
                <a:solidFill>
                  <a:schemeClr val="tx1"/>
                </a:solidFill>
              </a:rPr>
              <a:t>：</a:t>
            </a:r>
            <a:endParaRPr lang="zh-CN" altLang="zh-CN" sz="2600" dirty="0">
              <a:solidFill>
                <a:schemeClr val="tx1"/>
              </a:solidFill>
            </a:endParaRP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 </a:t>
            </a: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0165728"/>
              </p:ext>
            </p:extLst>
          </p:nvPr>
        </p:nvGraphicFramePr>
        <p:xfrm>
          <a:off x="2771800" y="2896939"/>
          <a:ext cx="3312368" cy="4600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0" name="Equation" r:id="rId3" imgW="1384300" imgH="190500" progId="Equation.DSMT4">
                  <p:embed/>
                </p:oleObj>
              </mc:Choice>
              <mc:Fallback>
                <p:oleObj name="Equation" r:id="rId3" imgW="1384300" imgH="1905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2896939"/>
                        <a:ext cx="3312368" cy="46005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9538440"/>
              </p:ext>
            </p:extLst>
          </p:nvPr>
        </p:nvGraphicFramePr>
        <p:xfrm>
          <a:off x="2411760" y="3789040"/>
          <a:ext cx="3609781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1" name="Equation" r:id="rId5" imgW="1371600" imgH="190500" progId="Equation.DSMT4">
                  <p:embed/>
                </p:oleObj>
              </mc:Choice>
              <mc:Fallback>
                <p:oleObj name="Equation" r:id="rId5" imgW="1371600" imgH="1905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60" y="3789040"/>
                        <a:ext cx="3609781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2476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2313609"/>
              </p:ext>
            </p:extLst>
          </p:nvPr>
        </p:nvGraphicFramePr>
        <p:xfrm>
          <a:off x="3059832" y="4869160"/>
          <a:ext cx="2448272" cy="10090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2" name="Equation" r:id="rId7" imgW="634725" imgH="368140" progId="Equation.DSMT4">
                  <p:embed/>
                </p:oleObj>
              </mc:Choice>
              <mc:Fallback>
                <p:oleObj name="Equation" r:id="rId7" imgW="634725" imgH="36814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2" y="4869160"/>
                        <a:ext cx="2448272" cy="100906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矩形 11"/>
          <p:cNvSpPr/>
          <p:nvPr/>
        </p:nvSpPr>
        <p:spPr>
          <a:xfrm>
            <a:off x="6732240" y="2348880"/>
            <a:ext cx="1224136" cy="20162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</a:rPr>
              <a:t>是</a:t>
            </a:r>
            <a:r>
              <a:rPr lang="zh-CN" altLang="en-US" sz="2800" dirty="0" smtClean="0">
                <a:solidFill>
                  <a:schemeClr val="tx1"/>
                </a:solidFill>
              </a:rPr>
              <a:t>分布表的临界值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 flipV="1">
            <a:off x="5292080" y="2636912"/>
            <a:ext cx="1440160" cy="360040"/>
          </a:xfrm>
          <a:prstGeom prst="straightConnector1">
            <a:avLst/>
          </a:prstGeom>
          <a:ln w="254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 flipV="1">
            <a:off x="5292080" y="2636912"/>
            <a:ext cx="1440160" cy="1296144"/>
          </a:xfrm>
          <a:prstGeom prst="straightConnector1">
            <a:avLst/>
          </a:prstGeom>
          <a:ln w="254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圆角矩形标注 17"/>
          <p:cNvSpPr/>
          <p:nvPr/>
        </p:nvSpPr>
        <p:spPr>
          <a:xfrm>
            <a:off x="1043608" y="6021288"/>
            <a:ext cx="7704856" cy="504056"/>
          </a:xfrm>
          <a:prstGeom prst="wedgeRoundRectCallout">
            <a:avLst>
              <a:gd name="adj1" fmla="val -9907"/>
              <a:gd name="adj2" fmla="val -141944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chemeClr val="tx1"/>
                </a:solidFill>
              </a:rPr>
              <a:t>表示</a:t>
            </a:r>
            <a:r>
              <a:rPr lang="zh-CN" altLang="zh-CN" sz="2400" dirty="0">
                <a:solidFill>
                  <a:schemeClr val="tx1"/>
                </a:solidFill>
              </a:rPr>
              <a:t>置信水平为</a:t>
            </a:r>
            <a:r>
              <a:rPr lang="en-US" altLang="zh-CN" sz="2400" dirty="0">
                <a:solidFill>
                  <a:schemeClr val="tx1"/>
                </a:solidFill>
              </a:rPr>
              <a:t>1-</a:t>
            </a:r>
            <a:r>
              <a:rPr lang="zh-CN" altLang="zh-CN" sz="2400" dirty="0">
                <a:solidFill>
                  <a:schemeClr val="tx1"/>
                </a:solidFill>
              </a:rPr>
              <a:t>α的总体平均数的置信区间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536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 animBg="1"/>
      <p:bldP spid="1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§5.3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区间估计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4" name="副标题 13"/>
          <p:cNvSpPr>
            <a:spLocks noGrp="1"/>
          </p:cNvSpPr>
          <p:nvPr>
            <p:ph type="subTitle" idx="1"/>
          </p:nvPr>
        </p:nvSpPr>
        <p:spPr>
          <a:xfrm>
            <a:off x="323528" y="1340768"/>
            <a:ext cx="8568952" cy="5400600"/>
          </a:xfrm>
        </p:spPr>
        <p:txBody>
          <a:bodyPr>
            <a:normAutofit/>
          </a:bodyPr>
          <a:lstStyle/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       </a:t>
            </a:r>
            <a:r>
              <a:rPr lang="zh-CN" altLang="zh-CN" sz="2800" dirty="0" smtClean="0">
                <a:solidFill>
                  <a:srgbClr val="FF0000"/>
                </a:solidFill>
              </a:rPr>
              <a:t>以上</a:t>
            </a:r>
            <a:r>
              <a:rPr lang="zh-CN" altLang="zh-CN" sz="2800" dirty="0">
                <a:solidFill>
                  <a:srgbClr val="FF0000"/>
                </a:solidFill>
              </a:rPr>
              <a:t>关于总体平均数的区间估计的计算步骤可以总结如下</a:t>
            </a:r>
            <a:r>
              <a:rPr lang="zh-CN" altLang="zh-CN" sz="2800" dirty="0" smtClean="0">
                <a:solidFill>
                  <a:srgbClr val="FF0000"/>
                </a:solidFill>
              </a:rPr>
              <a:t>：</a:t>
            </a:r>
            <a:endParaRPr lang="en-US" altLang="zh-CN" sz="2800" dirty="0" smtClean="0">
              <a:solidFill>
                <a:srgbClr val="FF0000"/>
              </a:solidFill>
            </a:endParaRP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第</a:t>
            </a:r>
            <a:r>
              <a:rPr lang="en-US" altLang="zh-CN" sz="2600" dirty="0">
                <a:solidFill>
                  <a:schemeClr val="tx1"/>
                </a:solidFill>
              </a:rPr>
              <a:t>1</a:t>
            </a:r>
            <a:r>
              <a:rPr lang="zh-CN" altLang="zh-CN" sz="2600" dirty="0">
                <a:solidFill>
                  <a:schemeClr val="tx1"/>
                </a:solidFill>
              </a:rPr>
              <a:t>步，根据中心极限定理，样本平均数近似服从以总体平均数为中心的正态分布。</a:t>
            </a: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第</a:t>
            </a:r>
            <a:r>
              <a:rPr lang="en-US" altLang="zh-CN" sz="2600" dirty="0">
                <a:solidFill>
                  <a:schemeClr val="tx1"/>
                </a:solidFill>
              </a:rPr>
              <a:t>2</a:t>
            </a:r>
            <a:r>
              <a:rPr lang="zh-CN" altLang="zh-CN" sz="2600" dirty="0">
                <a:solidFill>
                  <a:schemeClr val="tx1"/>
                </a:solidFill>
              </a:rPr>
              <a:t>步，以总体平均数为中心，以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为</a:t>
            </a:r>
            <a:r>
              <a:rPr lang="zh-CN" altLang="zh-CN" sz="2600" dirty="0">
                <a:solidFill>
                  <a:schemeClr val="tx1"/>
                </a:solidFill>
              </a:rPr>
              <a:t>半径构建区间</a:t>
            </a:r>
            <a:r>
              <a:rPr lang="zh-CN" altLang="zh-CN" sz="2600" dirty="0" smtClean="0">
                <a:solidFill>
                  <a:schemeClr val="tx1"/>
                </a:solidFill>
              </a:rPr>
              <a:t>。</a:t>
            </a:r>
            <a:endParaRPr lang="zh-CN" altLang="zh-CN" sz="2600" dirty="0">
              <a:solidFill>
                <a:schemeClr val="tx1"/>
              </a:solidFill>
            </a:endParaRP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第</a:t>
            </a:r>
            <a:r>
              <a:rPr lang="en-US" altLang="zh-CN" sz="2600" dirty="0">
                <a:solidFill>
                  <a:schemeClr val="tx1"/>
                </a:solidFill>
              </a:rPr>
              <a:t>3</a:t>
            </a:r>
            <a:r>
              <a:rPr lang="zh-CN" altLang="zh-CN" sz="2600" dirty="0">
                <a:solidFill>
                  <a:schemeClr val="tx1"/>
                </a:solidFill>
              </a:rPr>
              <a:t>步，以样本平均数为中心，以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为</a:t>
            </a:r>
            <a:r>
              <a:rPr lang="zh-CN" altLang="zh-CN" sz="2600" dirty="0">
                <a:solidFill>
                  <a:schemeClr val="tx1"/>
                </a:solidFill>
              </a:rPr>
              <a:t>区间半径，构建</a:t>
            </a:r>
            <a:r>
              <a:rPr lang="zh-CN" altLang="zh-CN" sz="2600" dirty="0" smtClean="0">
                <a:solidFill>
                  <a:schemeClr val="tx1"/>
                </a:solidFill>
              </a:rPr>
              <a:t>区间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  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。</a:t>
            </a:r>
            <a:endParaRPr lang="zh-CN" altLang="zh-CN" sz="2600" dirty="0">
              <a:solidFill>
                <a:schemeClr val="tx1"/>
              </a:solidFill>
            </a:endParaRP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 </a:t>
            </a:r>
          </a:p>
          <a:p>
            <a:pPr algn="l"/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1374734"/>
              </p:ext>
            </p:extLst>
          </p:nvPr>
        </p:nvGraphicFramePr>
        <p:xfrm>
          <a:off x="5940152" y="2996952"/>
          <a:ext cx="936104" cy="866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2" name="Equation" r:id="rId3" imgW="444307" imgH="368140" progId="Equation.DSMT4">
                  <p:embed/>
                </p:oleObj>
              </mc:Choice>
              <mc:Fallback>
                <p:oleObj name="Equation" r:id="rId3" imgW="444307" imgH="36814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152" y="2996952"/>
                        <a:ext cx="936104" cy="8667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5845435"/>
              </p:ext>
            </p:extLst>
          </p:nvPr>
        </p:nvGraphicFramePr>
        <p:xfrm>
          <a:off x="5940152" y="3789040"/>
          <a:ext cx="935038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3" name="Equation" r:id="rId5" imgW="444307" imgH="368140" progId="Equation.DSMT4">
                  <p:embed/>
                </p:oleObj>
              </mc:Choice>
              <mc:Fallback>
                <p:oleObj name="Equation" r:id="rId5" imgW="444307" imgH="368140" progId="Equation.DSMT4">
                  <p:embed/>
                  <p:pic>
                    <p:nvPicPr>
                      <p:cNvPr id="0" name="对象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152" y="3789040"/>
                        <a:ext cx="935038" cy="86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9371577"/>
              </p:ext>
            </p:extLst>
          </p:nvPr>
        </p:nvGraphicFramePr>
        <p:xfrm>
          <a:off x="1835696" y="4293096"/>
          <a:ext cx="1492529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4" name="Equation" r:id="rId6" imgW="634725" imgH="368140" progId="Equation.DSMT4">
                  <p:embed/>
                </p:oleObj>
              </mc:Choice>
              <mc:Fallback>
                <p:oleObj name="Equation" r:id="rId6" imgW="634725" imgH="36814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4293096"/>
                        <a:ext cx="1492529" cy="8640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6553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§5.3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区间估计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6" name="副标题 13"/>
          <p:cNvSpPr txBox="1">
            <a:spLocks/>
          </p:cNvSpPr>
          <p:nvPr/>
        </p:nvSpPr>
        <p:spPr>
          <a:xfrm>
            <a:off x="611560" y="1412776"/>
            <a:ext cx="8208912" cy="53285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2" algn="l">
              <a:buClr>
                <a:srgbClr val="FF0000"/>
              </a:buClr>
            </a:pPr>
            <a:r>
              <a:rPr lang="zh-CN" altLang="en-US" sz="2600" dirty="0" smtClean="0">
                <a:solidFill>
                  <a:schemeClr val="tx1"/>
                </a:solidFill>
              </a:rPr>
              <a:t>（</a:t>
            </a:r>
            <a:r>
              <a:rPr lang="en-US" altLang="zh-CN" sz="2600" dirty="0">
                <a:solidFill>
                  <a:schemeClr val="tx1"/>
                </a:solidFill>
              </a:rPr>
              <a:t>2</a:t>
            </a:r>
            <a:r>
              <a:rPr lang="zh-CN" altLang="en-US" sz="2600" dirty="0" smtClean="0">
                <a:solidFill>
                  <a:schemeClr val="tx1"/>
                </a:solidFill>
              </a:rPr>
              <a:t>）</a:t>
            </a:r>
            <a:r>
              <a:rPr lang="zh-CN" altLang="en-US" sz="2600" dirty="0">
                <a:solidFill>
                  <a:schemeClr val="tx1"/>
                </a:solidFill>
              </a:rPr>
              <a:t>小</a:t>
            </a:r>
            <a:r>
              <a:rPr lang="zh-CN" altLang="en-US" sz="2600" dirty="0" smtClean="0">
                <a:solidFill>
                  <a:schemeClr val="tx1"/>
                </a:solidFill>
              </a:rPr>
              <a:t>样本情况</a:t>
            </a:r>
            <a:r>
              <a:rPr lang="en-US" altLang="zh-CN" sz="2600" dirty="0" smtClean="0">
                <a:solidFill>
                  <a:schemeClr val="tx1"/>
                </a:solidFill>
              </a:rPr>
              <a:t>-----</a:t>
            </a:r>
            <a:r>
              <a:rPr lang="en-US" altLang="zh-CN" sz="2600" dirty="0">
                <a:solidFill>
                  <a:schemeClr val="tx1"/>
                </a:solidFill>
              </a:rPr>
              <a:t>t</a:t>
            </a:r>
            <a:r>
              <a:rPr lang="zh-CN" altLang="en-US" sz="2600" dirty="0" smtClean="0">
                <a:solidFill>
                  <a:schemeClr val="tx1"/>
                </a:solidFill>
              </a:rPr>
              <a:t>分布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  </a:t>
            </a:r>
            <a:r>
              <a:rPr lang="zh-CN" altLang="zh-CN" sz="2600" dirty="0" smtClean="0">
                <a:solidFill>
                  <a:srgbClr val="FF0000"/>
                </a:solidFill>
              </a:rPr>
              <a:t>当</a:t>
            </a:r>
            <a:r>
              <a:rPr lang="en-US" altLang="zh-CN" sz="2600" dirty="0">
                <a:solidFill>
                  <a:srgbClr val="FF0000"/>
                </a:solidFill>
              </a:rPr>
              <a:t>n&lt;30</a:t>
            </a:r>
            <a:r>
              <a:rPr lang="zh-CN" altLang="zh-CN" sz="2600" dirty="0">
                <a:solidFill>
                  <a:srgbClr val="FF0000"/>
                </a:solidFill>
              </a:rPr>
              <a:t>的小样本条件下</a:t>
            </a:r>
            <a:r>
              <a:rPr lang="zh-CN" altLang="zh-CN" sz="2600" dirty="0">
                <a:solidFill>
                  <a:schemeClr val="tx1"/>
                </a:solidFill>
              </a:rPr>
              <a:t>，总体分布对样本平均数的抽样分布有</a:t>
            </a:r>
            <a:r>
              <a:rPr lang="zh-CN" altLang="zh-CN" sz="2600" dirty="0">
                <a:solidFill>
                  <a:srgbClr val="FF0000"/>
                </a:solidFill>
              </a:rPr>
              <a:t>很大影响</a:t>
            </a:r>
            <a:r>
              <a:rPr lang="zh-CN" altLang="zh-CN" sz="2600" dirty="0" smtClean="0">
                <a:solidFill>
                  <a:schemeClr val="tx1"/>
                </a:solidFill>
              </a:rPr>
              <a:t>。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如果</a:t>
            </a:r>
            <a:r>
              <a:rPr lang="zh-CN" altLang="zh-CN" sz="2600" dirty="0">
                <a:solidFill>
                  <a:schemeClr val="tx1"/>
                </a:solidFill>
              </a:rPr>
              <a:t>总体服从正态分布，则样本</a:t>
            </a:r>
            <a:r>
              <a:rPr lang="zh-CN" altLang="zh-CN" sz="2600" dirty="0" smtClean="0">
                <a:solidFill>
                  <a:schemeClr val="tx1"/>
                </a:solidFill>
              </a:rPr>
              <a:t>平均数</a:t>
            </a:r>
            <a:r>
              <a:rPr lang="zh-CN" altLang="en-US" sz="2600" dirty="0" smtClean="0">
                <a:solidFill>
                  <a:schemeClr val="tx1"/>
                </a:solidFill>
              </a:rPr>
              <a:t>有可能</a:t>
            </a:r>
            <a:r>
              <a:rPr lang="zh-CN" altLang="zh-CN" sz="2600" dirty="0" smtClean="0">
                <a:solidFill>
                  <a:schemeClr val="tx1"/>
                </a:solidFill>
              </a:rPr>
              <a:t>服从</a:t>
            </a:r>
            <a:r>
              <a:rPr lang="zh-CN" altLang="zh-CN" sz="2600" dirty="0">
                <a:solidFill>
                  <a:schemeClr val="tx1"/>
                </a:solidFill>
              </a:rPr>
              <a:t>正态分布</a:t>
            </a:r>
            <a:r>
              <a:rPr lang="zh-CN" altLang="zh-CN" sz="2600" dirty="0" smtClean="0">
                <a:solidFill>
                  <a:schemeClr val="tx1"/>
                </a:solidFill>
              </a:rPr>
              <a:t>；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如果</a:t>
            </a:r>
            <a:r>
              <a:rPr lang="zh-CN" altLang="zh-CN" sz="2600" dirty="0">
                <a:solidFill>
                  <a:schemeClr val="tx1"/>
                </a:solidFill>
              </a:rPr>
              <a:t>总体不服从正态分布，则样本平均数的抽样分布很难判断</a:t>
            </a:r>
            <a:r>
              <a:rPr lang="zh-CN" altLang="zh-CN" sz="2600" dirty="0" smtClean="0">
                <a:solidFill>
                  <a:schemeClr val="tx1"/>
                </a:solidFill>
              </a:rPr>
              <a:t>。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</a:t>
            </a:r>
          </a:p>
          <a:p>
            <a:pPr algn="l"/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下面</a:t>
            </a:r>
            <a:r>
              <a:rPr lang="zh-CN" altLang="zh-CN" sz="2600" dirty="0">
                <a:solidFill>
                  <a:schemeClr val="tx1"/>
                </a:solidFill>
              </a:rPr>
              <a:t>介绍小样本情况下，当</a:t>
            </a:r>
            <a:r>
              <a:rPr lang="zh-CN" altLang="zh-CN" sz="2600" dirty="0" smtClean="0">
                <a:solidFill>
                  <a:schemeClr val="tx1"/>
                </a:solidFill>
              </a:rPr>
              <a:t>总体服从</a:t>
            </a:r>
            <a:r>
              <a:rPr lang="zh-CN" altLang="zh-CN" sz="2600" dirty="0">
                <a:solidFill>
                  <a:schemeClr val="tx1"/>
                </a:solidFill>
              </a:rPr>
              <a:t>正态分布时，总体平均数μ的区间估计。</a:t>
            </a:r>
          </a:p>
          <a:p>
            <a:pPr marL="457200" lvl="2" algn="l">
              <a:buClr>
                <a:srgbClr val="FF0000"/>
              </a:buClr>
            </a:pPr>
            <a:r>
              <a:rPr lang="en-US" altLang="zh-CN" sz="2600" dirty="0" smtClean="0">
                <a:solidFill>
                  <a:schemeClr val="tx1"/>
                </a:solidFill>
              </a:rPr>
              <a:t>           </a:t>
            </a:r>
            <a:endParaRPr lang="zh-CN" altLang="zh-CN" sz="2600" dirty="0">
              <a:solidFill>
                <a:schemeClr val="tx1"/>
              </a:solidFill>
            </a:endParaRPr>
          </a:p>
          <a:p>
            <a:pPr marL="457200" lvl="2" algn="l">
              <a:buClr>
                <a:srgbClr val="FF0000"/>
              </a:buClr>
            </a:pPr>
            <a:endParaRPr lang="zh-CN" altLang="en-US" sz="26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6553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§5.3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区间估计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4" name="副标题 13"/>
          <p:cNvSpPr>
            <a:spLocks noGrp="1"/>
          </p:cNvSpPr>
          <p:nvPr>
            <p:ph type="subTitle" idx="1"/>
          </p:nvPr>
        </p:nvSpPr>
        <p:spPr>
          <a:xfrm>
            <a:off x="683568" y="1484784"/>
            <a:ext cx="7920880" cy="4824536"/>
          </a:xfrm>
        </p:spPr>
        <p:txBody>
          <a:bodyPr>
            <a:normAutofit/>
          </a:bodyPr>
          <a:lstStyle/>
          <a:p>
            <a:pPr algn="l"/>
            <a:r>
              <a:rPr lang="zh-CN" altLang="en-US" sz="2600" dirty="0" smtClean="0">
                <a:solidFill>
                  <a:srgbClr val="FF0000"/>
                </a:solidFill>
              </a:rPr>
              <a:t> （</a:t>
            </a:r>
            <a:r>
              <a:rPr lang="en-US" altLang="zh-CN" sz="2600" dirty="0" smtClean="0">
                <a:solidFill>
                  <a:srgbClr val="FF0000"/>
                </a:solidFill>
              </a:rPr>
              <a:t>I</a:t>
            </a:r>
            <a:r>
              <a:rPr lang="zh-CN" altLang="en-US" sz="2600" dirty="0" smtClean="0">
                <a:solidFill>
                  <a:srgbClr val="FF0000"/>
                </a:solidFill>
              </a:rPr>
              <a:t>）总体方差     已知</a:t>
            </a:r>
            <a:r>
              <a:rPr lang="en-US" altLang="zh-CN" sz="2600" dirty="0" smtClean="0">
                <a:solidFill>
                  <a:srgbClr val="FF0000"/>
                </a:solidFill>
              </a:rPr>
              <a:t>  </a:t>
            </a:r>
            <a:r>
              <a:rPr lang="zh-CN" altLang="en-US" sz="2600" dirty="0" smtClean="0">
                <a:solidFill>
                  <a:srgbClr val="FF0000"/>
                </a:solidFill>
              </a:rPr>
              <a:t>。</a:t>
            </a:r>
            <a:r>
              <a:rPr lang="zh-CN" altLang="zh-CN" sz="2600" dirty="0">
                <a:solidFill>
                  <a:schemeClr val="tx1"/>
                </a:solidFill>
              </a:rPr>
              <a:t>即使在小样本的情况下，也可以按照上一节的公式建立总体平均数的置信区间</a:t>
            </a:r>
            <a:r>
              <a:rPr lang="zh-CN" altLang="zh-CN" sz="2600" dirty="0" smtClean="0">
                <a:solidFill>
                  <a:schemeClr val="tx1"/>
                </a:solidFill>
              </a:rPr>
              <a:t>。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600" dirty="0" smtClean="0">
                <a:solidFill>
                  <a:srgbClr val="FF0000"/>
                </a:solidFill>
              </a:rPr>
              <a:t> （</a:t>
            </a:r>
            <a:r>
              <a:rPr lang="en-US" altLang="zh-CN" sz="2600" dirty="0" smtClean="0">
                <a:solidFill>
                  <a:srgbClr val="FF0000"/>
                </a:solidFill>
              </a:rPr>
              <a:t>II</a:t>
            </a:r>
            <a:r>
              <a:rPr lang="zh-CN" altLang="en-US" sz="2600" dirty="0" smtClean="0">
                <a:solidFill>
                  <a:srgbClr val="FF0000"/>
                </a:solidFill>
              </a:rPr>
              <a:t>）</a:t>
            </a:r>
            <a:r>
              <a:rPr lang="zh-CN" altLang="en-US" sz="2600" dirty="0">
                <a:solidFill>
                  <a:srgbClr val="FF0000"/>
                </a:solidFill>
              </a:rPr>
              <a:t>总体方差     </a:t>
            </a:r>
            <a:r>
              <a:rPr lang="zh-CN" altLang="en-US" sz="2600" dirty="0" smtClean="0">
                <a:solidFill>
                  <a:srgbClr val="FF0000"/>
                </a:solidFill>
              </a:rPr>
              <a:t> 未知</a:t>
            </a:r>
            <a:r>
              <a:rPr lang="en-US" altLang="zh-CN" sz="2600" dirty="0" smtClean="0">
                <a:solidFill>
                  <a:srgbClr val="FF0000"/>
                </a:solidFill>
              </a:rPr>
              <a:t>  </a:t>
            </a:r>
            <a:r>
              <a:rPr lang="zh-CN" altLang="en-US" sz="2600" dirty="0" smtClean="0">
                <a:solidFill>
                  <a:srgbClr val="FF0000"/>
                </a:solidFill>
              </a:rPr>
              <a:t>。</a:t>
            </a:r>
            <a:r>
              <a:rPr lang="zh-CN" altLang="zh-CN" sz="2600" dirty="0">
                <a:solidFill>
                  <a:schemeClr val="tx1"/>
                </a:solidFill>
              </a:rPr>
              <a:t>需要用样本标准差</a:t>
            </a:r>
            <a:r>
              <a:rPr lang="en-US" altLang="zh-CN" sz="2600" dirty="0">
                <a:solidFill>
                  <a:schemeClr val="tx1"/>
                </a:solidFill>
              </a:rPr>
              <a:t>s</a:t>
            </a:r>
            <a:r>
              <a:rPr lang="zh-CN" altLang="zh-CN" sz="2600" dirty="0">
                <a:solidFill>
                  <a:schemeClr val="tx1"/>
                </a:solidFill>
              </a:rPr>
              <a:t>代替总体标准差σ，这时样本平均数经过标准化以后的随机变量服从</a:t>
            </a:r>
            <a:r>
              <a:rPr lang="zh-CN" altLang="zh-CN" sz="2600" b="1" dirty="0">
                <a:solidFill>
                  <a:srgbClr val="FF0000"/>
                </a:solidFill>
              </a:rPr>
              <a:t>自由度为</a:t>
            </a:r>
            <a:r>
              <a:rPr lang="en-US" altLang="zh-CN" sz="2600" b="1" dirty="0">
                <a:solidFill>
                  <a:srgbClr val="FF0000"/>
                </a:solidFill>
              </a:rPr>
              <a:t>n-1</a:t>
            </a:r>
            <a:r>
              <a:rPr lang="zh-CN" altLang="zh-CN" sz="2600" b="1" dirty="0">
                <a:solidFill>
                  <a:srgbClr val="FF0000"/>
                </a:solidFill>
              </a:rPr>
              <a:t>的</a:t>
            </a:r>
            <a:r>
              <a:rPr lang="en-US" altLang="zh-CN" sz="2600" b="1" dirty="0">
                <a:solidFill>
                  <a:srgbClr val="FF0000"/>
                </a:solidFill>
              </a:rPr>
              <a:t>t</a:t>
            </a:r>
            <a:r>
              <a:rPr lang="zh-CN" altLang="zh-CN" sz="2600" b="1" dirty="0">
                <a:solidFill>
                  <a:srgbClr val="FF0000"/>
                </a:solidFill>
              </a:rPr>
              <a:t>分布</a:t>
            </a:r>
            <a:r>
              <a:rPr lang="zh-CN" altLang="zh-CN" sz="2600" dirty="0">
                <a:solidFill>
                  <a:schemeClr val="tx1"/>
                </a:solidFill>
              </a:rPr>
              <a:t>，即</a:t>
            </a: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</a:t>
            </a:r>
          </a:p>
          <a:p>
            <a:pPr algn="l"/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5" name="副标题 13"/>
          <p:cNvSpPr txBox="1">
            <a:spLocks/>
          </p:cNvSpPr>
          <p:nvPr/>
        </p:nvSpPr>
        <p:spPr>
          <a:xfrm>
            <a:off x="539552" y="4581128"/>
            <a:ext cx="8064896" cy="2016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利用</a:t>
            </a:r>
            <a:r>
              <a:rPr lang="en-US" altLang="zh-CN" sz="2600" dirty="0">
                <a:solidFill>
                  <a:schemeClr val="tx1"/>
                </a:solidFill>
              </a:rPr>
              <a:t>t</a:t>
            </a:r>
            <a:r>
              <a:rPr lang="zh-CN" altLang="zh-CN" sz="2600" dirty="0">
                <a:solidFill>
                  <a:schemeClr val="tx1"/>
                </a:solidFill>
              </a:rPr>
              <a:t>分布来构建总体平均数μ的置信区间，如下式：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 </a:t>
            </a: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2843808" y="1547500"/>
            <a:ext cx="504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/>
              <a:t>σ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994444" y="2456892"/>
            <a:ext cx="504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/>
              <a:t>σ</a:t>
            </a:r>
            <a:endParaRPr lang="zh-CN" altLang="en-US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379577"/>
              </p:ext>
            </p:extLst>
          </p:nvPr>
        </p:nvGraphicFramePr>
        <p:xfrm>
          <a:off x="2843808" y="3717032"/>
          <a:ext cx="2592288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2" name="Equation" r:id="rId3" imgW="1104900" imgH="419100" progId="Equation.DSMT4">
                  <p:embed/>
                </p:oleObj>
              </mc:Choice>
              <mc:Fallback>
                <p:oleObj name="Equation" r:id="rId3" imgW="1104900" imgH="4191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3717032"/>
                        <a:ext cx="2592288" cy="792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2123025"/>
              </p:ext>
            </p:extLst>
          </p:nvPr>
        </p:nvGraphicFramePr>
        <p:xfrm>
          <a:off x="2483768" y="5227290"/>
          <a:ext cx="2880320" cy="8660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3" name="Equation" r:id="rId5" imgW="914400" imgH="368300" progId="Equation.DSMT4">
                  <p:embed/>
                </p:oleObj>
              </mc:Choice>
              <mc:Fallback>
                <p:oleObj name="Equation" r:id="rId5" imgW="914400" imgH="3683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768" y="5227290"/>
                        <a:ext cx="2880320" cy="86600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65536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11560" y="2132856"/>
            <a:ext cx="7848872" cy="3450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zh-CN" sz="36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en-US" altLang="zh-CN" sz="36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altLang="zh-CN" sz="4800" b="1" dirty="0">
                <a:solidFill>
                  <a:schemeClr val="tx1"/>
                </a:solidFill>
              </a:rPr>
              <a:t>5</a:t>
            </a:r>
            <a:r>
              <a:rPr lang="en-US" altLang="zh-CN" sz="4800" b="1" dirty="0" smtClean="0">
                <a:solidFill>
                  <a:schemeClr val="tx1"/>
                </a:solidFill>
              </a:rPr>
              <a:t>.1</a:t>
            </a:r>
            <a:r>
              <a:rPr lang="en-US" altLang="zh-CN" sz="4400" dirty="0" smtClean="0">
                <a:solidFill>
                  <a:schemeClr val="tx1"/>
                </a:solidFill>
              </a:rPr>
              <a:t> </a:t>
            </a:r>
            <a:r>
              <a:rPr lang="zh-CN" altLang="en-US" sz="4400" dirty="0" smtClean="0">
                <a:solidFill>
                  <a:schemeClr val="tx1"/>
                </a:solidFill>
              </a:rPr>
              <a:t>抽样的</a:t>
            </a:r>
            <a:r>
              <a:rPr lang="zh-CN" altLang="en-US" sz="4400" dirty="0" smtClean="0">
                <a:solidFill>
                  <a:srgbClr val="FF0000"/>
                </a:solidFill>
              </a:rPr>
              <a:t>基本概念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781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§5.3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区间估计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4" name="副标题 13"/>
          <p:cNvSpPr>
            <a:spLocks noGrp="1"/>
          </p:cNvSpPr>
          <p:nvPr>
            <p:ph type="subTitle" idx="1"/>
          </p:nvPr>
        </p:nvSpPr>
        <p:spPr>
          <a:xfrm>
            <a:off x="683568" y="1484784"/>
            <a:ext cx="7920880" cy="5184576"/>
          </a:xfrm>
        </p:spPr>
        <p:txBody>
          <a:bodyPr>
            <a:normAutofit/>
          </a:bodyPr>
          <a:lstStyle/>
          <a:p>
            <a:pPr algn="l"/>
            <a:r>
              <a:rPr lang="zh-CN" altLang="zh-CN" sz="2800" dirty="0">
                <a:solidFill>
                  <a:srgbClr val="FF0000"/>
                </a:solidFill>
              </a:rPr>
              <a:t>【例</a:t>
            </a:r>
            <a:r>
              <a:rPr lang="en-US" altLang="zh-CN" sz="2800" dirty="0" smtClean="0">
                <a:solidFill>
                  <a:srgbClr val="FF0000"/>
                </a:solidFill>
              </a:rPr>
              <a:t>5-5</a:t>
            </a:r>
            <a:r>
              <a:rPr lang="zh-CN" altLang="zh-CN" sz="2800" dirty="0" smtClean="0">
                <a:solidFill>
                  <a:srgbClr val="FF0000"/>
                </a:solidFill>
              </a:rPr>
              <a:t>】</a:t>
            </a:r>
            <a:r>
              <a:rPr lang="en-US" altLang="zh-CN" sz="2800" dirty="0" smtClean="0">
                <a:solidFill>
                  <a:srgbClr val="FF0000"/>
                </a:solidFill>
              </a:rPr>
              <a:t>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根据</a:t>
            </a:r>
            <a:r>
              <a:rPr lang="zh-CN" altLang="zh-CN" sz="2600" dirty="0">
                <a:solidFill>
                  <a:schemeClr val="tx1"/>
                </a:solidFill>
              </a:rPr>
              <a:t>中国证券投资基金业协会报告，近年来我国基金行业得到快速发展。截至</a:t>
            </a:r>
            <a:r>
              <a:rPr lang="en-US" altLang="zh-CN" sz="2600" dirty="0">
                <a:solidFill>
                  <a:schemeClr val="tx1"/>
                </a:solidFill>
              </a:rPr>
              <a:t>2013</a:t>
            </a:r>
            <a:r>
              <a:rPr lang="zh-CN" altLang="zh-CN" sz="2600" dirty="0">
                <a:solidFill>
                  <a:schemeClr val="tx1"/>
                </a:solidFill>
              </a:rPr>
              <a:t>年</a:t>
            </a:r>
            <a:r>
              <a:rPr lang="en-US" altLang="zh-CN" sz="2600" dirty="0">
                <a:solidFill>
                  <a:schemeClr val="tx1"/>
                </a:solidFill>
              </a:rPr>
              <a:t>12</a:t>
            </a:r>
            <a:r>
              <a:rPr lang="zh-CN" altLang="zh-CN" sz="2600" dirty="0">
                <a:solidFill>
                  <a:schemeClr val="tx1"/>
                </a:solidFill>
              </a:rPr>
              <a:t>月底，我国境内共有基金管理公司</a:t>
            </a:r>
            <a:r>
              <a:rPr lang="en-US" altLang="zh-CN" sz="2600" dirty="0">
                <a:solidFill>
                  <a:schemeClr val="tx1"/>
                </a:solidFill>
              </a:rPr>
              <a:t>89</a:t>
            </a:r>
            <a:r>
              <a:rPr lang="zh-CN" altLang="zh-CN" sz="2600" dirty="0">
                <a:solidFill>
                  <a:schemeClr val="tx1"/>
                </a:solidFill>
              </a:rPr>
              <a:t>家，管理资产合计</a:t>
            </a:r>
            <a:r>
              <a:rPr lang="en-US" altLang="zh-CN" sz="2600" dirty="0">
                <a:solidFill>
                  <a:schemeClr val="tx1"/>
                </a:solidFill>
              </a:rPr>
              <a:t>42213.10</a:t>
            </a:r>
            <a:r>
              <a:rPr lang="zh-CN" altLang="zh-CN" sz="2600" dirty="0">
                <a:solidFill>
                  <a:schemeClr val="tx1"/>
                </a:solidFill>
              </a:rPr>
              <a:t>亿元，其中开放式基金</a:t>
            </a:r>
            <a:r>
              <a:rPr lang="en-US" altLang="zh-CN" sz="2600" dirty="0">
                <a:solidFill>
                  <a:schemeClr val="tx1"/>
                </a:solidFill>
              </a:rPr>
              <a:t>1415</a:t>
            </a:r>
            <a:r>
              <a:rPr lang="zh-CN" altLang="zh-CN" sz="2600" dirty="0">
                <a:solidFill>
                  <a:schemeClr val="tx1"/>
                </a:solidFill>
              </a:rPr>
              <a:t>支，数量众多。</a:t>
            </a: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对</a:t>
            </a:r>
            <a:r>
              <a:rPr lang="zh-CN" altLang="zh-CN" sz="2600" dirty="0">
                <a:solidFill>
                  <a:schemeClr val="tx1"/>
                </a:solidFill>
              </a:rPr>
              <a:t>某一年度</a:t>
            </a:r>
            <a:r>
              <a:rPr lang="en-US" altLang="zh-CN" sz="2600" dirty="0">
                <a:solidFill>
                  <a:schemeClr val="tx1"/>
                </a:solidFill>
              </a:rPr>
              <a:t>25</a:t>
            </a:r>
            <a:r>
              <a:rPr lang="zh-CN" altLang="zh-CN" sz="2600" dirty="0">
                <a:solidFill>
                  <a:schemeClr val="tx1"/>
                </a:solidFill>
              </a:rPr>
              <a:t>支开放式基金的抽样调查获得它们该年度的收益数据（参见下表）。假定全体</a:t>
            </a:r>
            <a:r>
              <a:rPr lang="en-US" altLang="zh-CN" sz="2600" dirty="0">
                <a:solidFill>
                  <a:schemeClr val="tx1"/>
                </a:solidFill>
              </a:rPr>
              <a:t>1415</a:t>
            </a:r>
            <a:r>
              <a:rPr lang="zh-CN" altLang="zh-CN" sz="2600" dirty="0">
                <a:solidFill>
                  <a:schemeClr val="tx1"/>
                </a:solidFill>
              </a:rPr>
              <a:t>支开放式基金的收益近似服从正态分布，试对开放式基金的平均收益率进行</a:t>
            </a:r>
            <a:r>
              <a:rPr lang="zh-CN" altLang="zh-CN" sz="2600" dirty="0" smtClean="0">
                <a:solidFill>
                  <a:schemeClr val="tx1"/>
                </a:solidFill>
              </a:rPr>
              <a:t>区间估计</a:t>
            </a:r>
            <a:r>
              <a:rPr lang="zh-CN" altLang="en-US" sz="2600" dirty="0" smtClean="0">
                <a:solidFill>
                  <a:schemeClr val="tx1"/>
                </a:solidFill>
              </a:rPr>
              <a:t>，</a:t>
            </a:r>
            <a:r>
              <a:rPr lang="zh-CN" altLang="zh-CN" sz="2600" dirty="0" smtClean="0">
                <a:solidFill>
                  <a:schemeClr val="tx1"/>
                </a:solidFill>
              </a:rPr>
              <a:t>要求</a:t>
            </a:r>
            <a:r>
              <a:rPr lang="zh-CN" altLang="zh-CN" sz="2600" dirty="0">
                <a:solidFill>
                  <a:schemeClr val="tx1"/>
                </a:solidFill>
              </a:rPr>
              <a:t>置信水平为</a:t>
            </a:r>
            <a:r>
              <a:rPr lang="en-US" altLang="zh-CN" sz="2600" dirty="0">
                <a:solidFill>
                  <a:schemeClr val="tx1"/>
                </a:solidFill>
              </a:rPr>
              <a:t>99%</a:t>
            </a:r>
            <a:r>
              <a:rPr lang="zh-CN" altLang="zh-CN" sz="2600" dirty="0" smtClean="0">
                <a:solidFill>
                  <a:schemeClr val="tx1"/>
                </a:solidFill>
              </a:rPr>
              <a:t>。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</a:t>
            </a:r>
          </a:p>
          <a:p>
            <a:pPr algn="l"/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5" name="副标题 13"/>
          <p:cNvSpPr txBox="1">
            <a:spLocks/>
          </p:cNvSpPr>
          <p:nvPr/>
        </p:nvSpPr>
        <p:spPr>
          <a:xfrm>
            <a:off x="611560" y="5229200"/>
            <a:ext cx="7992888" cy="144016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3200" dirty="0" smtClean="0">
                <a:solidFill>
                  <a:srgbClr val="FF0000"/>
                </a:solidFill>
              </a:rPr>
              <a:t>解：</a:t>
            </a:r>
            <a:r>
              <a:rPr lang="zh-CN" altLang="zh-CN" sz="2600" dirty="0">
                <a:solidFill>
                  <a:schemeClr val="tx1"/>
                </a:solidFill>
              </a:rPr>
              <a:t>抽样调查涉及</a:t>
            </a:r>
            <a:r>
              <a:rPr lang="en-US" altLang="zh-CN" sz="2600" dirty="0">
                <a:solidFill>
                  <a:schemeClr val="tx1"/>
                </a:solidFill>
              </a:rPr>
              <a:t>25</a:t>
            </a:r>
            <a:r>
              <a:rPr lang="zh-CN" altLang="zh-CN" sz="2600" dirty="0">
                <a:solidFill>
                  <a:schemeClr val="tx1"/>
                </a:solidFill>
              </a:rPr>
              <a:t>支开放式基金，因此属于小样本情形。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 </a:t>
            </a: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53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§5.3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区间估计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4" name="副标题 13"/>
          <p:cNvSpPr>
            <a:spLocks noGrp="1"/>
          </p:cNvSpPr>
          <p:nvPr>
            <p:ph type="subTitle" idx="1"/>
          </p:nvPr>
        </p:nvSpPr>
        <p:spPr>
          <a:xfrm>
            <a:off x="683568" y="1484784"/>
            <a:ext cx="7920880" cy="4968552"/>
          </a:xfrm>
        </p:spPr>
        <p:txBody>
          <a:bodyPr>
            <a:normAutofit/>
          </a:bodyPr>
          <a:lstStyle/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根据</a:t>
            </a:r>
            <a:r>
              <a:rPr lang="zh-CN" altLang="zh-CN" sz="2600" dirty="0">
                <a:solidFill>
                  <a:schemeClr val="tx1"/>
                </a:solidFill>
              </a:rPr>
              <a:t>题目给出的信息，全体</a:t>
            </a:r>
            <a:r>
              <a:rPr lang="en-US" altLang="zh-CN" sz="2600" dirty="0">
                <a:solidFill>
                  <a:schemeClr val="tx1"/>
                </a:solidFill>
              </a:rPr>
              <a:t>1415</a:t>
            </a:r>
            <a:r>
              <a:rPr lang="zh-CN" altLang="zh-CN" sz="2600" dirty="0">
                <a:solidFill>
                  <a:schemeClr val="tx1"/>
                </a:solidFill>
              </a:rPr>
              <a:t>支开放式基金的收益近似服从正态分布，</a:t>
            </a:r>
            <a:r>
              <a:rPr lang="zh-CN" altLang="zh-CN" sz="2600" dirty="0">
                <a:solidFill>
                  <a:srgbClr val="FF0000"/>
                </a:solidFill>
              </a:rPr>
              <a:t>因此总体服从正态分布</a:t>
            </a:r>
            <a:r>
              <a:rPr lang="zh-CN" altLang="zh-CN" sz="2600" dirty="0">
                <a:solidFill>
                  <a:schemeClr val="tx1"/>
                </a:solidFill>
              </a:rPr>
              <a:t>，可以采用</a:t>
            </a:r>
            <a:r>
              <a:rPr lang="en-US" altLang="zh-CN" sz="2600" dirty="0">
                <a:solidFill>
                  <a:schemeClr val="tx1"/>
                </a:solidFill>
              </a:rPr>
              <a:t>t</a:t>
            </a:r>
            <a:r>
              <a:rPr lang="zh-CN" altLang="zh-CN" sz="2600" dirty="0">
                <a:solidFill>
                  <a:schemeClr val="tx1"/>
                </a:solidFill>
              </a:rPr>
              <a:t>分布计算置信区间</a:t>
            </a:r>
            <a:r>
              <a:rPr lang="zh-CN" altLang="zh-CN" sz="2600" dirty="0" smtClean="0">
                <a:solidFill>
                  <a:schemeClr val="tx1"/>
                </a:solidFill>
              </a:rPr>
              <a:t>。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</a:t>
            </a:r>
            <a:r>
              <a:rPr lang="zh-CN" altLang="zh-CN" sz="2600" dirty="0" smtClean="0">
                <a:solidFill>
                  <a:srgbClr val="FFFF00"/>
                </a:solidFill>
              </a:rPr>
              <a:t>第一</a:t>
            </a:r>
            <a:r>
              <a:rPr lang="zh-CN" altLang="zh-CN" sz="2600" dirty="0">
                <a:solidFill>
                  <a:srgbClr val="FFFF00"/>
                </a:solidFill>
              </a:rPr>
              <a:t>步</a:t>
            </a:r>
            <a:r>
              <a:rPr lang="zh-CN" altLang="zh-CN" sz="2600" dirty="0">
                <a:solidFill>
                  <a:schemeClr val="tx1"/>
                </a:solidFill>
              </a:rPr>
              <a:t>，利用样本数据计算样本平均数、样本标准差</a:t>
            </a:r>
            <a:r>
              <a:rPr lang="zh-CN" altLang="zh-CN" sz="2600" dirty="0" smtClean="0">
                <a:solidFill>
                  <a:schemeClr val="tx1"/>
                </a:solidFill>
              </a:rPr>
              <a:t>。</a:t>
            </a:r>
            <a:r>
              <a:rPr lang="zh-CN" altLang="zh-CN" sz="2600" dirty="0" smtClean="0">
                <a:solidFill>
                  <a:srgbClr val="FFFF00"/>
                </a:solidFill>
              </a:rPr>
              <a:t>第二</a:t>
            </a:r>
            <a:r>
              <a:rPr lang="zh-CN" altLang="zh-CN" sz="2600" dirty="0">
                <a:solidFill>
                  <a:srgbClr val="FFFF00"/>
                </a:solidFill>
              </a:rPr>
              <a:t>步</a:t>
            </a:r>
            <a:r>
              <a:rPr lang="zh-CN" altLang="zh-CN" sz="2600" dirty="0">
                <a:solidFill>
                  <a:schemeClr val="tx1"/>
                </a:solidFill>
              </a:rPr>
              <a:t>，利用</a:t>
            </a:r>
            <a:r>
              <a:rPr lang="en-US" altLang="zh-CN" sz="2600" dirty="0">
                <a:solidFill>
                  <a:schemeClr val="tx1"/>
                </a:solidFill>
              </a:rPr>
              <a:t>t</a:t>
            </a:r>
            <a:r>
              <a:rPr lang="zh-CN" altLang="zh-CN" sz="2600" dirty="0">
                <a:solidFill>
                  <a:schemeClr val="tx1"/>
                </a:solidFill>
              </a:rPr>
              <a:t>分布估计总体平均数的置信区间。</a:t>
            </a:r>
          </a:p>
          <a:p>
            <a:pPr algn="l"/>
            <a:r>
              <a:rPr lang="zh-CN" altLang="zh-CN" sz="2600" dirty="0">
                <a:solidFill>
                  <a:schemeClr val="tx1"/>
                </a:solidFill>
              </a:rPr>
              <a:t>首先利用</a:t>
            </a:r>
            <a:r>
              <a:rPr lang="en-US" altLang="zh-CN" sz="2600" dirty="0">
                <a:solidFill>
                  <a:schemeClr val="tx1"/>
                </a:solidFill>
              </a:rPr>
              <a:t>Excel</a:t>
            </a:r>
            <a:r>
              <a:rPr lang="zh-CN" altLang="zh-CN" sz="2600" dirty="0">
                <a:solidFill>
                  <a:schemeClr val="tx1"/>
                </a:solidFill>
              </a:rPr>
              <a:t>等统计软件，计算得到样本平均数、样本标准差为</a:t>
            </a:r>
          </a:p>
          <a:p>
            <a:pPr algn="l"/>
            <a:endParaRPr lang="zh-CN" altLang="zh-CN" sz="2600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3227685"/>
              </p:ext>
            </p:extLst>
          </p:nvPr>
        </p:nvGraphicFramePr>
        <p:xfrm>
          <a:off x="899592" y="4725144"/>
          <a:ext cx="2304256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1" name="Equation" r:id="rId3" imgW="672840" imgH="368280" progId="Equation.DSMT4">
                  <p:embed/>
                </p:oleObj>
              </mc:Choice>
              <mc:Fallback>
                <p:oleObj name="Equation" r:id="rId3" imgW="672840" imgH="36828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4725144"/>
                        <a:ext cx="2304256" cy="792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4359944"/>
              </p:ext>
            </p:extLst>
          </p:nvPr>
        </p:nvGraphicFramePr>
        <p:xfrm>
          <a:off x="827584" y="5661248"/>
          <a:ext cx="1872208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2" name="Equation" r:id="rId5" imgW="838200" imgH="190500" progId="Equation.DSMT4">
                  <p:embed/>
                </p:oleObj>
              </mc:Choice>
              <mc:Fallback>
                <p:oleObj name="Equation" r:id="rId5" imgW="838200" imgH="1905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5661248"/>
                        <a:ext cx="1872208" cy="36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9893573"/>
              </p:ext>
            </p:extLst>
          </p:nvPr>
        </p:nvGraphicFramePr>
        <p:xfrm>
          <a:off x="5652120" y="4221088"/>
          <a:ext cx="2952328" cy="20882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3" name="Equation" r:id="rId7" imgW="1397000" imgH="1130300" progId="Equation.DSMT4">
                  <p:embed/>
                </p:oleObj>
              </mc:Choice>
              <mc:Fallback>
                <p:oleObj name="Equation" r:id="rId7" imgW="1397000" imgH="11303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120" y="4221088"/>
                        <a:ext cx="2952328" cy="20882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右箭头 9"/>
          <p:cNvSpPr/>
          <p:nvPr/>
        </p:nvSpPr>
        <p:spPr>
          <a:xfrm>
            <a:off x="3131840" y="5301208"/>
            <a:ext cx="2160240" cy="432048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3635896" y="4869160"/>
            <a:ext cx="936104" cy="43204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tx1"/>
                </a:solidFill>
              </a:rPr>
              <a:t>代入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683568" y="6237312"/>
            <a:ext cx="1512168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solidFill>
                  <a:schemeClr val="tx1"/>
                </a:solidFill>
              </a:rPr>
              <a:t>99%</a:t>
            </a:r>
            <a:r>
              <a:rPr lang="zh-CN" altLang="en-US" sz="2000" dirty="0" smtClean="0">
                <a:solidFill>
                  <a:schemeClr val="tx1"/>
                </a:solidFill>
              </a:rPr>
              <a:t>的区间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 flipV="1">
            <a:off x="1115616" y="5949280"/>
            <a:ext cx="0" cy="2880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5536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11560" y="2132856"/>
            <a:ext cx="7848872" cy="3450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zh-CN" sz="36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en-US" altLang="zh-CN" sz="36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altLang="zh-CN" sz="4800" b="1" dirty="0" smtClean="0">
                <a:solidFill>
                  <a:schemeClr val="tx1"/>
                </a:solidFill>
              </a:rPr>
              <a:t>5.4  </a:t>
            </a:r>
            <a:r>
              <a:rPr lang="zh-CN" altLang="en-US" sz="4800" b="1" dirty="0" smtClean="0">
                <a:solidFill>
                  <a:schemeClr val="tx1"/>
                </a:solidFill>
              </a:rPr>
              <a:t>估算必要样本容量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35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§5.4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估算必要样本容量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4" name="副标题 13"/>
          <p:cNvSpPr>
            <a:spLocks noGrp="1"/>
          </p:cNvSpPr>
          <p:nvPr>
            <p:ph type="subTitle" idx="1"/>
          </p:nvPr>
        </p:nvSpPr>
        <p:spPr>
          <a:xfrm>
            <a:off x="683568" y="1484784"/>
            <a:ext cx="7920880" cy="4824536"/>
          </a:xfrm>
        </p:spPr>
        <p:txBody>
          <a:bodyPr>
            <a:normAutofit/>
          </a:bodyPr>
          <a:lstStyle/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我们</a:t>
            </a:r>
            <a:r>
              <a:rPr lang="zh-CN" altLang="zh-CN" sz="2600" dirty="0">
                <a:solidFill>
                  <a:schemeClr val="tx1"/>
                </a:solidFill>
              </a:rPr>
              <a:t>发现</a:t>
            </a:r>
            <a:r>
              <a:rPr lang="zh-CN" altLang="zh-CN" sz="2600" dirty="0">
                <a:solidFill>
                  <a:srgbClr val="FF0000"/>
                </a:solidFill>
              </a:rPr>
              <a:t>样本容量与抽样调查的精确程度</a:t>
            </a:r>
            <a:r>
              <a:rPr lang="zh-CN" altLang="zh-CN" sz="2600" b="1" dirty="0">
                <a:solidFill>
                  <a:srgbClr val="FF0000"/>
                </a:solidFill>
              </a:rPr>
              <a:t>有着密切的关系</a:t>
            </a:r>
            <a:r>
              <a:rPr lang="zh-CN" altLang="zh-CN" sz="2600" dirty="0">
                <a:solidFill>
                  <a:schemeClr val="tx1"/>
                </a:solidFill>
              </a:rPr>
              <a:t>。增加样本容量，我们就可以比较精确的估计总体平均数</a:t>
            </a:r>
            <a:r>
              <a:rPr lang="zh-CN" altLang="zh-CN" sz="2600" dirty="0" smtClean="0">
                <a:solidFill>
                  <a:schemeClr val="tx1"/>
                </a:solidFill>
              </a:rPr>
              <a:t>。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</a:t>
            </a:r>
            <a:r>
              <a:rPr lang="zh-CN" altLang="en-US" sz="2600" dirty="0" smtClean="0">
                <a:solidFill>
                  <a:schemeClr val="tx1"/>
                </a:solidFill>
              </a:rPr>
              <a:t>以</a:t>
            </a:r>
            <a:r>
              <a:rPr lang="en-US" altLang="zh-CN" sz="2600" dirty="0" smtClean="0">
                <a:solidFill>
                  <a:schemeClr val="tx1"/>
                </a:solidFill>
              </a:rPr>
              <a:t>t</a:t>
            </a:r>
            <a:r>
              <a:rPr lang="zh-CN" altLang="en-US" sz="2600" dirty="0" smtClean="0">
                <a:solidFill>
                  <a:schemeClr val="tx1"/>
                </a:solidFill>
              </a:rPr>
              <a:t>分布为例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endParaRPr lang="en-US" altLang="zh-CN" sz="2600" dirty="0">
              <a:solidFill>
                <a:schemeClr val="tx1"/>
              </a:solidFill>
            </a:endParaRPr>
          </a:p>
          <a:p>
            <a:pPr algn="l"/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 </a:t>
            </a:r>
          </a:p>
          <a:p>
            <a:pPr algn="l"/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5" name="副标题 13"/>
          <p:cNvSpPr txBox="1">
            <a:spLocks/>
          </p:cNvSpPr>
          <p:nvPr/>
        </p:nvSpPr>
        <p:spPr>
          <a:xfrm>
            <a:off x="827584" y="4365104"/>
            <a:ext cx="4680520" cy="2376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3200" dirty="0">
                <a:solidFill>
                  <a:schemeClr val="tx1"/>
                </a:solidFill>
              </a:rPr>
              <a:t> </a:t>
            </a:r>
            <a:r>
              <a:rPr lang="zh-CN" altLang="en-US" sz="3200" dirty="0" smtClean="0">
                <a:solidFill>
                  <a:schemeClr val="tx1"/>
                </a:solidFill>
              </a:rPr>
              <a:t>   </a:t>
            </a:r>
            <a:r>
              <a:rPr lang="zh-CN" altLang="en-US" sz="2600" dirty="0" smtClean="0">
                <a:solidFill>
                  <a:schemeClr val="tx1"/>
                </a:solidFill>
              </a:rPr>
              <a:t>但是</a:t>
            </a:r>
            <a:r>
              <a:rPr lang="zh-CN" altLang="en-US" sz="2600" dirty="0">
                <a:solidFill>
                  <a:schemeClr val="tx1"/>
                </a:solidFill>
              </a:rPr>
              <a:t>，增大样本容量，往往会增加调查工作量，耗费更多时间与成本，这也值得研究人员好好权衡。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 </a:t>
            </a: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</a:t>
            </a:r>
            <a:endParaRPr lang="zh-CN" altLang="en-US" sz="2600" dirty="0">
              <a:solidFill>
                <a:srgbClr val="FF0000"/>
              </a:solidFill>
            </a:endParaRP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5295877"/>
              </p:ext>
            </p:extLst>
          </p:nvPr>
        </p:nvGraphicFramePr>
        <p:xfrm>
          <a:off x="3491880" y="2564358"/>
          <a:ext cx="2879725" cy="865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7" name="Equation" r:id="rId3" imgW="914400" imgH="368300" progId="Equation.DSMT4">
                  <p:embed/>
                </p:oleObj>
              </mc:Choice>
              <mc:Fallback>
                <p:oleObj name="Equation" r:id="rId3" imgW="914400" imgH="368300" progId="Equation.DSMT4">
                  <p:embed/>
                  <p:pic>
                    <p:nvPicPr>
                      <p:cNvPr id="0" name="对象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2564358"/>
                        <a:ext cx="2879725" cy="865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矩形标注 6"/>
          <p:cNvSpPr/>
          <p:nvPr/>
        </p:nvSpPr>
        <p:spPr>
          <a:xfrm>
            <a:off x="5652120" y="3789040"/>
            <a:ext cx="3312368" cy="2708439"/>
          </a:xfrm>
          <a:prstGeom prst="wedgeRectCallout">
            <a:avLst>
              <a:gd name="adj1" fmla="val -34459"/>
              <a:gd name="adj2" fmla="val -63946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600" dirty="0" smtClean="0">
                <a:solidFill>
                  <a:schemeClr val="tx1"/>
                </a:solidFill>
              </a:rPr>
              <a:t>当</a:t>
            </a:r>
            <a:r>
              <a:rPr lang="en-US" altLang="zh-CN" sz="2600" dirty="0" smtClean="0">
                <a:solidFill>
                  <a:schemeClr val="tx1"/>
                </a:solidFill>
              </a:rPr>
              <a:t>n</a:t>
            </a:r>
            <a:r>
              <a:rPr lang="zh-CN" altLang="en-US" sz="2600" dirty="0" smtClean="0">
                <a:solidFill>
                  <a:schemeClr val="tx1"/>
                </a:solidFill>
              </a:rPr>
              <a:t>增大时，                     减小 ，使得总体平均数的区间估计长度更短，也就是范围越小，更加精确。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5273323"/>
              </p:ext>
            </p:extLst>
          </p:nvPr>
        </p:nvGraphicFramePr>
        <p:xfrm>
          <a:off x="7308304" y="4023066"/>
          <a:ext cx="1584176" cy="6840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8" name="Equation" r:id="rId5" imgW="736560" imgH="368280" progId="Equation.DSMT4">
                  <p:embed/>
                </p:oleObj>
              </mc:Choice>
              <mc:Fallback>
                <p:oleObj name="Equation" r:id="rId5" imgW="736560" imgH="3682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308304" y="4023066"/>
                        <a:ext cx="1584176" cy="6840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65536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§5.4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估算必要样本容量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4" name="副标题 13"/>
          <p:cNvSpPr>
            <a:spLocks noGrp="1"/>
          </p:cNvSpPr>
          <p:nvPr>
            <p:ph type="subTitle" idx="1"/>
          </p:nvPr>
        </p:nvSpPr>
        <p:spPr>
          <a:xfrm>
            <a:off x="683568" y="1484784"/>
            <a:ext cx="7920880" cy="4824536"/>
          </a:xfrm>
        </p:spPr>
        <p:txBody>
          <a:bodyPr>
            <a:normAutofit/>
          </a:bodyPr>
          <a:lstStyle/>
          <a:p>
            <a:pPr algn="l"/>
            <a:r>
              <a:rPr lang="zh-CN" altLang="zh-CN" sz="2600" dirty="0">
                <a:solidFill>
                  <a:schemeClr val="tx1"/>
                </a:solidFill>
              </a:rPr>
              <a:t>我们知道总体平均数的区间估计有以下计算公式</a:t>
            </a:r>
            <a:r>
              <a:rPr lang="zh-CN" altLang="zh-CN" sz="2600" dirty="0" smtClean="0">
                <a:solidFill>
                  <a:schemeClr val="tx1"/>
                </a:solidFill>
              </a:rPr>
              <a:t>：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endParaRPr lang="en-US" altLang="zh-CN" sz="2600" dirty="0">
              <a:solidFill>
                <a:schemeClr val="tx1"/>
              </a:solidFill>
            </a:endParaRPr>
          </a:p>
          <a:p>
            <a:pPr algn="l"/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r>
              <a:rPr lang="zh-CN" altLang="zh-CN" sz="2600" dirty="0">
                <a:solidFill>
                  <a:schemeClr val="tx1"/>
                </a:solidFill>
              </a:rPr>
              <a:t>用字母</a:t>
            </a:r>
            <a:r>
              <a:rPr lang="en-US" altLang="zh-CN" sz="2600" dirty="0">
                <a:solidFill>
                  <a:schemeClr val="tx1"/>
                </a:solidFill>
              </a:rPr>
              <a:t>E</a:t>
            </a:r>
            <a:r>
              <a:rPr lang="zh-CN" altLang="zh-CN" sz="2600" dirty="0">
                <a:solidFill>
                  <a:schemeClr val="tx1"/>
                </a:solidFill>
              </a:rPr>
              <a:t>代表上式中的估计误差，即：</a:t>
            </a:r>
          </a:p>
          <a:p>
            <a:pPr algn="l"/>
            <a:endParaRPr lang="en-US" altLang="zh-CN" sz="2600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9138834"/>
              </p:ext>
            </p:extLst>
          </p:nvPr>
        </p:nvGraphicFramePr>
        <p:xfrm>
          <a:off x="3563888" y="1916832"/>
          <a:ext cx="1872208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1" name="Equation" r:id="rId3" imgW="634725" imgH="368140" progId="Equation.DSMT4">
                  <p:embed/>
                </p:oleObj>
              </mc:Choice>
              <mc:Fallback>
                <p:oleObj name="Equation" r:id="rId3" imgW="634725" imgH="36814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888" y="1916832"/>
                        <a:ext cx="1872208" cy="792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4719936"/>
              </p:ext>
            </p:extLst>
          </p:nvPr>
        </p:nvGraphicFramePr>
        <p:xfrm>
          <a:off x="3491880" y="3429000"/>
          <a:ext cx="1944216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2" name="Equation" r:id="rId5" imgW="660400" imgH="368300" progId="Equation.DSMT4">
                  <p:embed/>
                </p:oleObj>
              </mc:Choice>
              <mc:Fallback>
                <p:oleObj name="Equation" r:id="rId5" imgW="660400" imgH="3683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3429000"/>
                        <a:ext cx="1944216" cy="792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" name="直接连接符 8"/>
          <p:cNvCxnSpPr/>
          <p:nvPr/>
        </p:nvCxnSpPr>
        <p:spPr>
          <a:xfrm>
            <a:off x="683568" y="2719610"/>
            <a:ext cx="7344816" cy="36004"/>
          </a:xfrm>
          <a:prstGeom prst="line">
            <a:avLst/>
          </a:prstGeom>
          <a:ln w="254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683568" y="2719610"/>
            <a:ext cx="0" cy="1573486"/>
          </a:xfrm>
          <a:prstGeom prst="line">
            <a:avLst/>
          </a:prstGeom>
          <a:ln w="254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683568" y="4293096"/>
            <a:ext cx="7344816" cy="50880"/>
          </a:xfrm>
          <a:prstGeom prst="line">
            <a:avLst/>
          </a:prstGeom>
          <a:ln w="254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8028384" y="2755614"/>
            <a:ext cx="0" cy="1588362"/>
          </a:xfrm>
          <a:prstGeom prst="line">
            <a:avLst/>
          </a:prstGeom>
          <a:ln w="254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下箭头 24"/>
          <p:cNvSpPr/>
          <p:nvPr/>
        </p:nvSpPr>
        <p:spPr>
          <a:xfrm>
            <a:off x="4139952" y="4343976"/>
            <a:ext cx="432048" cy="741208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7" name="对象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0325365"/>
              </p:ext>
            </p:extLst>
          </p:nvPr>
        </p:nvGraphicFramePr>
        <p:xfrm>
          <a:off x="3131840" y="5085184"/>
          <a:ext cx="2520280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3" name="Equation" r:id="rId7" imgW="748975" imgH="355446" progId="Equation.DSMT4">
                  <p:embed/>
                </p:oleObj>
              </mc:Choice>
              <mc:Fallback>
                <p:oleObj name="Equation" r:id="rId7" imgW="748975" imgH="355446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1840" y="5085184"/>
                        <a:ext cx="2520280" cy="9361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矩形标注 27"/>
          <p:cNvSpPr/>
          <p:nvPr/>
        </p:nvSpPr>
        <p:spPr>
          <a:xfrm>
            <a:off x="6228184" y="4437112"/>
            <a:ext cx="2592288" cy="2160240"/>
          </a:xfrm>
          <a:prstGeom prst="wedgeRectCallout">
            <a:avLst>
              <a:gd name="adj1" fmla="val -71142"/>
              <a:gd name="adj2" fmla="val 2824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dirty="0" smtClean="0">
                <a:solidFill>
                  <a:schemeClr val="tx1"/>
                </a:solidFill>
              </a:rPr>
              <a:t>             </a:t>
            </a:r>
            <a:r>
              <a:rPr lang="en-US" altLang="zh-CN" sz="2400" dirty="0" err="1" smtClean="0">
                <a:solidFill>
                  <a:schemeClr val="tx1"/>
                </a:solidFill>
              </a:rPr>
              <a:t>与置信水平有关</a:t>
            </a:r>
            <a:r>
              <a:rPr lang="en-US" altLang="zh-CN" sz="2400" dirty="0" err="1">
                <a:solidFill>
                  <a:schemeClr val="tx1"/>
                </a:solidFill>
              </a:rPr>
              <a:t>，估计误差E与置信区间的宽度有关</a:t>
            </a:r>
            <a:r>
              <a:rPr lang="en-US" altLang="zh-CN" sz="2400" dirty="0" smtClean="0">
                <a:solidFill>
                  <a:schemeClr val="tx1"/>
                </a:solidFill>
              </a:rPr>
              <a:t>，</a:t>
            </a:r>
            <a:r>
              <a:rPr lang="zh-CN" altLang="zh-CN" sz="2400" dirty="0">
                <a:solidFill>
                  <a:schemeClr val="tx1"/>
                </a:solidFill>
              </a:rPr>
              <a:t>σ为总体标准差，其精确取值通常</a:t>
            </a:r>
            <a:r>
              <a:rPr lang="zh-CN" altLang="zh-CN" sz="2400" dirty="0" smtClean="0">
                <a:solidFill>
                  <a:schemeClr val="tx1"/>
                </a:solidFill>
              </a:rPr>
              <a:t>未知</a:t>
            </a:r>
            <a:r>
              <a:rPr lang="zh-CN" altLang="en-US" sz="2400" dirty="0" smtClean="0">
                <a:solidFill>
                  <a:schemeClr val="tx1"/>
                </a:solidFill>
              </a:rPr>
              <a:t>。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2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0" name="对象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4887639"/>
              </p:ext>
            </p:extLst>
          </p:nvPr>
        </p:nvGraphicFramePr>
        <p:xfrm>
          <a:off x="6588224" y="4330745"/>
          <a:ext cx="596514" cy="5146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4" name="Equation" r:id="rId9" imgW="228600" imgH="190500" progId="Equation.DSMT4">
                  <p:embed/>
                </p:oleObj>
              </mc:Choice>
              <mc:Fallback>
                <p:oleObj name="Equation" r:id="rId9" imgW="228600" imgH="1905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8224" y="4330745"/>
                        <a:ext cx="596514" cy="5146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56936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11560" y="2132856"/>
            <a:ext cx="7848872" cy="3450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zh-CN" sz="36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en-US" altLang="zh-CN" sz="36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altLang="zh-CN" sz="4800" b="1" dirty="0" smtClean="0">
                <a:solidFill>
                  <a:schemeClr val="tx1"/>
                </a:solidFill>
              </a:rPr>
              <a:t>5.5  </a:t>
            </a:r>
            <a:r>
              <a:rPr lang="zh-CN" altLang="en-US" sz="4800" b="1" dirty="0" smtClean="0">
                <a:solidFill>
                  <a:schemeClr val="tx1"/>
                </a:solidFill>
              </a:rPr>
              <a:t>总体比例的区间估计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971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§5.5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总体比例的区间估计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4" name="副标题 13"/>
          <p:cNvSpPr>
            <a:spLocks noGrp="1"/>
          </p:cNvSpPr>
          <p:nvPr>
            <p:ph type="subTitle" idx="1"/>
          </p:nvPr>
        </p:nvSpPr>
        <p:spPr>
          <a:xfrm>
            <a:off x="683568" y="1484784"/>
            <a:ext cx="7920880" cy="4968552"/>
          </a:xfrm>
        </p:spPr>
        <p:txBody>
          <a:bodyPr>
            <a:normAutofit/>
          </a:bodyPr>
          <a:lstStyle/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本章</a:t>
            </a:r>
            <a:r>
              <a:rPr lang="zh-CN" altLang="zh-CN" sz="2600" dirty="0">
                <a:solidFill>
                  <a:schemeClr val="tx1"/>
                </a:solidFill>
              </a:rPr>
              <a:t>的案例</a:t>
            </a:r>
            <a:r>
              <a:rPr lang="en-US" altLang="zh-CN" sz="2600" dirty="0">
                <a:solidFill>
                  <a:schemeClr val="tx1"/>
                </a:solidFill>
              </a:rPr>
              <a:t>1</a:t>
            </a:r>
            <a:r>
              <a:rPr lang="zh-CN" altLang="zh-CN" sz="2600" dirty="0">
                <a:solidFill>
                  <a:schemeClr val="tx1"/>
                </a:solidFill>
              </a:rPr>
              <a:t>提到：“面向武汉地区</a:t>
            </a:r>
            <a:r>
              <a:rPr lang="en-US" altLang="zh-CN" sz="2600" dirty="0">
                <a:solidFill>
                  <a:schemeClr val="tx1"/>
                </a:solidFill>
              </a:rPr>
              <a:t>5</a:t>
            </a:r>
            <a:r>
              <a:rPr lang="zh-CN" altLang="zh-CN" sz="2600" dirty="0">
                <a:solidFill>
                  <a:schemeClr val="tx1"/>
                </a:solidFill>
              </a:rPr>
              <a:t>所高校的一项抽样调查显示……参加考证的学生占</a:t>
            </a:r>
            <a:r>
              <a:rPr lang="en-US" altLang="zh-CN" sz="2600" dirty="0">
                <a:solidFill>
                  <a:schemeClr val="tx1"/>
                </a:solidFill>
              </a:rPr>
              <a:t>87%</a:t>
            </a:r>
            <a:r>
              <a:rPr lang="zh-CN" altLang="zh-CN" sz="2600" dirty="0">
                <a:solidFill>
                  <a:schemeClr val="tx1"/>
                </a:solidFill>
              </a:rPr>
              <a:t>。”这实际上是利用</a:t>
            </a:r>
            <a:r>
              <a:rPr lang="zh-CN" altLang="zh-CN" sz="2600" b="1" i="1" dirty="0">
                <a:solidFill>
                  <a:srgbClr val="FF0000"/>
                </a:solidFill>
              </a:rPr>
              <a:t>样本比例估计总体比例</a:t>
            </a:r>
            <a:r>
              <a:rPr lang="zh-CN" altLang="zh-CN" sz="2600" dirty="0">
                <a:solidFill>
                  <a:schemeClr val="tx1"/>
                </a:solidFill>
              </a:rPr>
              <a:t>的问题</a:t>
            </a:r>
            <a:r>
              <a:rPr lang="zh-CN" altLang="zh-CN" sz="2600" dirty="0" smtClean="0">
                <a:solidFill>
                  <a:schemeClr val="tx1"/>
                </a:solidFill>
              </a:rPr>
              <a:t>。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</a:t>
            </a:r>
          </a:p>
          <a:p>
            <a:pPr algn="l"/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</a:t>
            </a:r>
            <a:r>
              <a:rPr lang="zh-CN" altLang="en-US" sz="2600" dirty="0" smtClean="0">
                <a:solidFill>
                  <a:schemeClr val="tx1"/>
                </a:solidFill>
              </a:rPr>
              <a:t>一般来说，我们用</a:t>
            </a:r>
            <a:r>
              <a:rPr lang="zh-CN" altLang="zh-CN" sz="2600" dirty="0">
                <a:solidFill>
                  <a:srgbClr val="FF0000"/>
                </a:solidFill>
              </a:rPr>
              <a:t>字母</a:t>
            </a:r>
            <a:r>
              <a:rPr lang="en-US" altLang="zh-CN" sz="2600" dirty="0">
                <a:solidFill>
                  <a:srgbClr val="FF0000"/>
                </a:solidFill>
              </a:rPr>
              <a:t> </a:t>
            </a:r>
            <a:r>
              <a:rPr lang="en-US" altLang="zh-CN" sz="2600" dirty="0" smtClean="0">
                <a:solidFill>
                  <a:srgbClr val="FF0000"/>
                </a:solidFill>
              </a:rPr>
              <a:t>       </a:t>
            </a:r>
            <a:r>
              <a:rPr lang="zh-CN" altLang="zh-CN" sz="2600" dirty="0" smtClean="0">
                <a:solidFill>
                  <a:srgbClr val="FF0000"/>
                </a:solidFill>
              </a:rPr>
              <a:t>代表</a:t>
            </a:r>
            <a:r>
              <a:rPr lang="zh-CN" altLang="zh-CN" sz="2600" dirty="0">
                <a:solidFill>
                  <a:srgbClr val="FF0000"/>
                </a:solidFill>
              </a:rPr>
              <a:t>样本比例，字母</a:t>
            </a:r>
            <a:r>
              <a:rPr lang="en-US" altLang="zh-CN" sz="2600" dirty="0">
                <a:solidFill>
                  <a:srgbClr val="FF0000"/>
                </a:solidFill>
              </a:rPr>
              <a:t>p</a:t>
            </a:r>
            <a:r>
              <a:rPr lang="zh-CN" altLang="zh-CN" sz="2600" dirty="0">
                <a:solidFill>
                  <a:srgbClr val="FF0000"/>
                </a:solidFill>
              </a:rPr>
              <a:t>代表总体比例。</a:t>
            </a: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</a:t>
            </a:r>
            <a:r>
              <a:rPr lang="zh-CN" altLang="en-US" sz="2600" dirty="0" smtClean="0">
                <a:solidFill>
                  <a:schemeClr val="tx1"/>
                </a:solidFill>
              </a:rPr>
              <a:t>同样根据中心极限定理有：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5" name="副标题 13"/>
          <p:cNvSpPr txBox="1">
            <a:spLocks/>
          </p:cNvSpPr>
          <p:nvPr/>
        </p:nvSpPr>
        <p:spPr>
          <a:xfrm>
            <a:off x="529619" y="5301208"/>
            <a:ext cx="7776864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3000" dirty="0" smtClean="0">
                <a:solidFill>
                  <a:schemeClr val="tx1"/>
                </a:solidFill>
              </a:rPr>
              <a:t>            样本比例的期望与标准差分别为：</a:t>
            </a:r>
            <a:endParaRPr lang="en-US" altLang="zh-CN" sz="30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 </a:t>
            </a: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5247370"/>
              </p:ext>
            </p:extLst>
          </p:nvPr>
        </p:nvGraphicFramePr>
        <p:xfrm>
          <a:off x="4788024" y="3284984"/>
          <a:ext cx="504056" cy="4320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3" name="Equation" r:id="rId3" imgW="139579" imgH="177646" progId="Equation.DSMT4">
                  <p:embed/>
                </p:oleObj>
              </mc:Choice>
              <mc:Fallback>
                <p:oleObj name="Equation" r:id="rId3" imgW="139579" imgH="177646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8024" y="3284984"/>
                        <a:ext cx="504056" cy="43204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3184211"/>
              </p:ext>
            </p:extLst>
          </p:nvPr>
        </p:nvGraphicFramePr>
        <p:xfrm>
          <a:off x="3275856" y="4509120"/>
          <a:ext cx="2448271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4" name="Equation" r:id="rId5" imgW="1002865" imgH="368140" progId="Equation.DSMT4">
                  <p:embed/>
                </p:oleObj>
              </mc:Choice>
              <mc:Fallback>
                <p:oleObj name="Equation" r:id="rId5" imgW="1002865" imgH="36814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856" y="4509120"/>
                        <a:ext cx="2448271" cy="792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2663300"/>
              </p:ext>
            </p:extLst>
          </p:nvPr>
        </p:nvGraphicFramePr>
        <p:xfrm>
          <a:off x="3203848" y="5661248"/>
          <a:ext cx="2088232" cy="11967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5" name="Equation" r:id="rId7" imgW="965200" imgH="571500" progId="Equation.DSMT4">
                  <p:embed/>
                </p:oleObj>
              </mc:Choice>
              <mc:Fallback>
                <p:oleObj name="Equation" r:id="rId7" imgW="965200" imgH="5715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848" y="5661248"/>
                        <a:ext cx="2088232" cy="11967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56936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§5.5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总体比例的区间估计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4" name="副标题 13"/>
          <p:cNvSpPr>
            <a:spLocks noGrp="1"/>
          </p:cNvSpPr>
          <p:nvPr>
            <p:ph type="subTitle" idx="1"/>
          </p:nvPr>
        </p:nvSpPr>
        <p:spPr>
          <a:xfrm>
            <a:off x="683568" y="1484784"/>
            <a:ext cx="7920880" cy="4752528"/>
          </a:xfrm>
        </p:spPr>
        <p:txBody>
          <a:bodyPr>
            <a:normAutofit/>
          </a:bodyPr>
          <a:lstStyle/>
          <a:p>
            <a:pPr algn="l"/>
            <a:r>
              <a:rPr lang="zh-CN" altLang="zh-CN" sz="2600" dirty="0">
                <a:solidFill>
                  <a:schemeClr val="tx1"/>
                </a:solidFill>
              </a:rPr>
              <a:t>据此，可以采用与估计总体平均数相似的方法计算总体比例的区间估计，如下</a:t>
            </a:r>
            <a:r>
              <a:rPr lang="zh-CN" altLang="zh-CN" sz="2600" dirty="0" smtClean="0">
                <a:solidFill>
                  <a:schemeClr val="tx1"/>
                </a:solidFill>
              </a:rPr>
              <a:t>：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endParaRPr lang="en-US" altLang="zh-CN" sz="2600" dirty="0">
              <a:solidFill>
                <a:schemeClr val="tx1"/>
              </a:solidFill>
            </a:endParaRPr>
          </a:p>
          <a:p>
            <a:pPr algn="l"/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endParaRPr lang="en-US" altLang="zh-CN" sz="2600" dirty="0">
              <a:solidFill>
                <a:schemeClr val="tx1"/>
              </a:solidFill>
            </a:endParaRPr>
          </a:p>
          <a:p>
            <a:pPr algn="l"/>
            <a:endParaRPr lang="zh-CN" altLang="zh-CN" sz="2600" dirty="0">
              <a:solidFill>
                <a:schemeClr val="tx1"/>
              </a:solidFill>
            </a:endParaRP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5" name="副标题 13"/>
          <p:cNvSpPr txBox="1">
            <a:spLocks/>
          </p:cNvSpPr>
          <p:nvPr/>
        </p:nvSpPr>
        <p:spPr>
          <a:xfrm>
            <a:off x="827584" y="3861048"/>
            <a:ext cx="7776864" cy="266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600" dirty="0" smtClean="0">
                <a:solidFill>
                  <a:schemeClr val="tx1"/>
                </a:solidFill>
              </a:rPr>
              <a:t>于是，在</a:t>
            </a:r>
            <a:r>
              <a:rPr lang="zh-CN" altLang="zh-CN" sz="2600" dirty="0">
                <a:solidFill>
                  <a:schemeClr val="tx1"/>
                </a:solidFill>
              </a:rPr>
              <a:t>实践中可以采用样本比例代替总体比例</a:t>
            </a:r>
            <a:r>
              <a:rPr lang="en-US" altLang="zh-CN" sz="2600" dirty="0">
                <a:solidFill>
                  <a:schemeClr val="tx1"/>
                </a:solidFill>
              </a:rPr>
              <a:t>p</a:t>
            </a:r>
            <a:r>
              <a:rPr lang="zh-CN" altLang="zh-CN" sz="2600" dirty="0">
                <a:solidFill>
                  <a:schemeClr val="tx1"/>
                </a:solidFill>
              </a:rPr>
              <a:t>，具体如下：</a:t>
            </a: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 </a:t>
            </a: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6636611"/>
              </p:ext>
            </p:extLst>
          </p:nvPr>
        </p:nvGraphicFramePr>
        <p:xfrm>
          <a:off x="3203848" y="2276872"/>
          <a:ext cx="2808312" cy="9361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9" name="Equation" r:id="rId3" imgW="965200" imgH="381000" progId="Equation.DSMT4">
                  <p:embed/>
                </p:oleObj>
              </mc:Choice>
              <mc:Fallback>
                <p:oleObj name="Equation" r:id="rId3" imgW="965200" imgH="3810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848" y="2276872"/>
                        <a:ext cx="2808312" cy="93610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5"/>
          <p:cNvSpPr/>
          <p:nvPr/>
        </p:nvSpPr>
        <p:spPr>
          <a:xfrm>
            <a:off x="6372200" y="2420888"/>
            <a:ext cx="1728192" cy="100811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chemeClr val="tx1"/>
                </a:solidFill>
              </a:rPr>
              <a:t>总体比例</a:t>
            </a:r>
            <a:r>
              <a:rPr lang="en-US" altLang="zh-CN" sz="2400" dirty="0" smtClean="0">
                <a:solidFill>
                  <a:schemeClr val="tx1"/>
                </a:solidFill>
              </a:rPr>
              <a:t>p</a:t>
            </a:r>
            <a:r>
              <a:rPr lang="zh-CN" altLang="en-US" sz="2400" dirty="0" smtClean="0">
                <a:solidFill>
                  <a:schemeClr val="tx1"/>
                </a:solidFill>
              </a:rPr>
              <a:t>常常是</a:t>
            </a:r>
            <a:r>
              <a:rPr lang="zh-CN" altLang="en-US" sz="2400" dirty="0" smtClean="0">
                <a:solidFill>
                  <a:srgbClr val="FF0000"/>
                </a:solidFill>
              </a:rPr>
              <a:t>未知的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3599112"/>
              </p:ext>
            </p:extLst>
          </p:nvPr>
        </p:nvGraphicFramePr>
        <p:xfrm>
          <a:off x="2843808" y="4509120"/>
          <a:ext cx="2808312" cy="108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0" name="Equation" r:id="rId5" imgW="977900" imgH="381000" progId="Equation.DSMT4">
                  <p:embed/>
                </p:oleObj>
              </mc:Choice>
              <mc:Fallback>
                <p:oleObj name="Equation" r:id="rId5" imgW="977900" imgH="3810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4509120"/>
                        <a:ext cx="2808312" cy="10801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56936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§5.5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总体比例的区间估计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4" name="副标题 13"/>
          <p:cNvSpPr>
            <a:spLocks noGrp="1"/>
          </p:cNvSpPr>
          <p:nvPr>
            <p:ph type="subTitle" idx="1"/>
          </p:nvPr>
        </p:nvSpPr>
        <p:spPr>
          <a:xfrm>
            <a:off x="683568" y="1484784"/>
            <a:ext cx="7920880" cy="4752528"/>
          </a:xfrm>
        </p:spPr>
        <p:txBody>
          <a:bodyPr>
            <a:normAutofit lnSpcReduction="10000"/>
          </a:bodyPr>
          <a:lstStyle/>
          <a:p>
            <a:pPr algn="l"/>
            <a:r>
              <a:rPr lang="zh-CN" altLang="zh-CN" sz="2800" b="1" dirty="0">
                <a:solidFill>
                  <a:srgbClr val="FF0000"/>
                </a:solidFill>
              </a:rPr>
              <a:t>【例</a:t>
            </a:r>
            <a:r>
              <a:rPr lang="en-US" altLang="zh-CN" sz="2800" b="1" dirty="0">
                <a:solidFill>
                  <a:srgbClr val="FF0000"/>
                </a:solidFill>
              </a:rPr>
              <a:t>5-8</a:t>
            </a:r>
            <a:r>
              <a:rPr lang="zh-CN" altLang="zh-CN" sz="2800" b="1" dirty="0" smtClean="0">
                <a:solidFill>
                  <a:srgbClr val="FF0000"/>
                </a:solidFill>
              </a:rPr>
              <a:t>】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   </a:t>
            </a:r>
            <a:r>
              <a:rPr lang="zh-CN" altLang="zh-CN" sz="2600" dirty="0" smtClean="0">
                <a:solidFill>
                  <a:schemeClr val="tx1"/>
                </a:solidFill>
              </a:rPr>
              <a:t>某</a:t>
            </a:r>
            <a:r>
              <a:rPr lang="zh-CN" altLang="zh-CN" sz="2600" dirty="0">
                <a:solidFill>
                  <a:schemeClr val="tx1"/>
                </a:solidFill>
              </a:rPr>
              <a:t>城市想要估计下岗职工中女性所占比例，随机抽取</a:t>
            </a:r>
            <a:r>
              <a:rPr lang="en-US" altLang="zh-CN" sz="2600" dirty="0">
                <a:solidFill>
                  <a:schemeClr val="tx1"/>
                </a:solidFill>
              </a:rPr>
              <a:t>100</a:t>
            </a:r>
            <a:r>
              <a:rPr lang="zh-CN" altLang="zh-CN" sz="2600" dirty="0">
                <a:solidFill>
                  <a:schemeClr val="tx1"/>
                </a:solidFill>
              </a:rPr>
              <a:t>个下岗职工，其中</a:t>
            </a:r>
            <a:r>
              <a:rPr lang="en-US" altLang="zh-CN" sz="2600" dirty="0">
                <a:solidFill>
                  <a:schemeClr val="tx1"/>
                </a:solidFill>
              </a:rPr>
              <a:t>65</a:t>
            </a:r>
            <a:r>
              <a:rPr lang="zh-CN" altLang="zh-CN" sz="2600" dirty="0">
                <a:solidFill>
                  <a:schemeClr val="tx1"/>
                </a:solidFill>
              </a:rPr>
              <a:t>人为女职工。试估计该城市下岗</a:t>
            </a:r>
            <a:r>
              <a:rPr lang="zh-CN" altLang="zh-CN" sz="2600" dirty="0">
                <a:solidFill>
                  <a:srgbClr val="FF0000"/>
                </a:solidFill>
              </a:rPr>
              <a:t>女职工比例的</a:t>
            </a:r>
            <a:r>
              <a:rPr lang="en-US" altLang="zh-CN" sz="2600" dirty="0">
                <a:solidFill>
                  <a:srgbClr val="FF0000"/>
                </a:solidFill>
              </a:rPr>
              <a:t>95%</a:t>
            </a:r>
            <a:r>
              <a:rPr lang="zh-CN" altLang="zh-CN" sz="2600" dirty="0">
                <a:solidFill>
                  <a:srgbClr val="FF0000"/>
                </a:solidFill>
              </a:rPr>
              <a:t>置信区间</a:t>
            </a:r>
            <a:r>
              <a:rPr lang="zh-CN" altLang="zh-CN" sz="2600" dirty="0" smtClean="0">
                <a:solidFill>
                  <a:schemeClr val="tx1"/>
                </a:solidFill>
              </a:rPr>
              <a:t>。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endParaRPr lang="en-US" altLang="zh-CN" sz="2600" dirty="0">
              <a:solidFill>
                <a:schemeClr val="tx1"/>
              </a:solidFill>
            </a:endParaRPr>
          </a:p>
          <a:p>
            <a:pPr algn="l"/>
            <a:r>
              <a:rPr lang="zh-CN" altLang="zh-CN" sz="2800" b="1" dirty="0" smtClean="0">
                <a:solidFill>
                  <a:srgbClr val="FF0000"/>
                </a:solidFill>
              </a:rPr>
              <a:t>解答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：</a:t>
            </a:r>
            <a:r>
              <a:rPr lang="zh-CN" altLang="zh-CN" sz="2600" dirty="0" smtClean="0">
                <a:solidFill>
                  <a:srgbClr val="FF0000"/>
                </a:solidFill>
              </a:rPr>
              <a:t>研究</a:t>
            </a:r>
            <a:r>
              <a:rPr lang="zh-CN" altLang="zh-CN" sz="2600" dirty="0">
                <a:solidFill>
                  <a:srgbClr val="FF0000"/>
                </a:solidFill>
              </a:rPr>
              <a:t>对象为整个城市</a:t>
            </a:r>
            <a:r>
              <a:rPr lang="zh-CN" altLang="zh-CN" sz="2600" dirty="0">
                <a:solidFill>
                  <a:schemeClr val="tx1"/>
                </a:solidFill>
              </a:rPr>
              <a:t>下岗职工中女性比例，即总体比例。</a:t>
            </a:r>
            <a:r>
              <a:rPr lang="en-US" altLang="zh-CN" sz="2600" dirty="0">
                <a:solidFill>
                  <a:schemeClr val="tx1"/>
                </a:solidFill>
              </a:rPr>
              <a:t>100</a:t>
            </a:r>
            <a:r>
              <a:rPr lang="zh-CN" altLang="zh-CN" sz="2600" dirty="0">
                <a:solidFill>
                  <a:schemeClr val="tx1"/>
                </a:solidFill>
              </a:rPr>
              <a:t>人中</a:t>
            </a:r>
            <a:r>
              <a:rPr lang="en-US" altLang="zh-CN" sz="2600" dirty="0">
                <a:solidFill>
                  <a:schemeClr val="tx1"/>
                </a:solidFill>
              </a:rPr>
              <a:t>65</a:t>
            </a:r>
            <a:r>
              <a:rPr lang="zh-CN" altLang="zh-CN" sz="2600" dirty="0">
                <a:solidFill>
                  <a:schemeClr val="tx1"/>
                </a:solidFill>
              </a:rPr>
              <a:t>人下岗，这是</a:t>
            </a:r>
            <a:r>
              <a:rPr lang="zh-CN" altLang="zh-CN" sz="2600" dirty="0">
                <a:solidFill>
                  <a:srgbClr val="FF0000"/>
                </a:solidFill>
              </a:rPr>
              <a:t>样本比例</a:t>
            </a:r>
            <a:r>
              <a:rPr lang="zh-CN" altLang="zh-CN" sz="2600" dirty="0" smtClean="0">
                <a:solidFill>
                  <a:schemeClr val="tx1"/>
                </a:solidFill>
              </a:rPr>
              <a:t>。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r>
              <a:rPr lang="zh-CN" altLang="zh-CN" sz="2600" dirty="0">
                <a:solidFill>
                  <a:schemeClr val="tx1"/>
                </a:solidFill>
              </a:rPr>
              <a:t>由题目可知，样本容量</a:t>
            </a:r>
            <a:r>
              <a:rPr lang="en-US" altLang="zh-CN" sz="2600" dirty="0">
                <a:solidFill>
                  <a:schemeClr val="tx1"/>
                </a:solidFill>
              </a:rPr>
              <a:t>n=100</a:t>
            </a:r>
            <a:r>
              <a:rPr lang="zh-CN" altLang="zh-CN" sz="2600" dirty="0">
                <a:solidFill>
                  <a:schemeClr val="tx1"/>
                </a:solidFill>
              </a:rPr>
              <a:t>，样本比例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，</a:t>
            </a:r>
            <a:r>
              <a:rPr lang="zh-CN" altLang="zh-CN" sz="2600" dirty="0">
                <a:solidFill>
                  <a:schemeClr val="tx1"/>
                </a:solidFill>
              </a:rPr>
              <a:t>置信水平为</a:t>
            </a:r>
            <a:r>
              <a:rPr lang="en-US" altLang="zh-CN" sz="2600" dirty="0">
                <a:solidFill>
                  <a:schemeClr val="tx1"/>
                </a:solidFill>
              </a:rPr>
              <a:t>95%</a:t>
            </a:r>
            <a:r>
              <a:rPr lang="zh-CN" altLang="zh-CN" sz="2600" dirty="0">
                <a:solidFill>
                  <a:schemeClr val="tx1"/>
                </a:solidFill>
              </a:rPr>
              <a:t>，据此得到总体比例的区间估计</a:t>
            </a:r>
          </a:p>
          <a:p>
            <a:pPr algn="l"/>
            <a:endParaRPr lang="zh-CN" altLang="zh-CN" sz="2600" dirty="0">
              <a:solidFill>
                <a:schemeClr val="tx1"/>
              </a:solidFill>
            </a:endParaRP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 </a:t>
            </a:r>
          </a:p>
          <a:p>
            <a:pPr algn="l"/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1930654"/>
              </p:ext>
            </p:extLst>
          </p:nvPr>
        </p:nvGraphicFramePr>
        <p:xfrm>
          <a:off x="6588224" y="4005064"/>
          <a:ext cx="792088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1" name="Equation" r:id="rId3" imgW="431425" imgH="177646" progId="Equation.DSMT4">
                  <p:embed/>
                </p:oleObj>
              </mc:Choice>
              <mc:Fallback>
                <p:oleObj name="Equation" r:id="rId3" imgW="431425" imgH="177646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8224" y="4005064"/>
                        <a:ext cx="792088" cy="36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2712872"/>
              </p:ext>
            </p:extLst>
          </p:nvPr>
        </p:nvGraphicFramePr>
        <p:xfrm>
          <a:off x="3059832" y="4653136"/>
          <a:ext cx="2664296" cy="22048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2" name="Equation" r:id="rId5" imgW="1536700" imgH="1155700" progId="Equation.DSMT4">
                  <p:embed/>
                </p:oleObj>
              </mc:Choice>
              <mc:Fallback>
                <p:oleObj name="Equation" r:id="rId5" imgW="1536700" imgH="11557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2" y="4653136"/>
                        <a:ext cx="2664296" cy="22048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矩形标注 7"/>
          <p:cNvSpPr/>
          <p:nvPr/>
        </p:nvSpPr>
        <p:spPr>
          <a:xfrm>
            <a:off x="539552" y="4797152"/>
            <a:ext cx="1656184" cy="1656184"/>
          </a:xfrm>
          <a:prstGeom prst="wedgeRectCallout">
            <a:avLst>
              <a:gd name="adj1" fmla="val 177384"/>
              <a:gd name="adj2" fmla="val -84127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chemeClr val="tx1"/>
                </a:solidFill>
              </a:rPr>
              <a:t>可以看成是大样本，采用中心极限定理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6228184" y="4797152"/>
            <a:ext cx="2520280" cy="167813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chemeClr val="tx1"/>
                </a:solidFill>
              </a:rPr>
              <a:t>得到的区间较大，</a:t>
            </a:r>
            <a:r>
              <a:rPr lang="zh-CN" altLang="zh-CN" sz="2400" dirty="0" smtClean="0">
                <a:solidFill>
                  <a:schemeClr val="tx1"/>
                </a:solidFill>
              </a:rPr>
              <a:t>这</a:t>
            </a:r>
            <a:r>
              <a:rPr lang="zh-CN" altLang="zh-CN" sz="2400" dirty="0">
                <a:solidFill>
                  <a:schemeClr val="tx1"/>
                </a:solidFill>
              </a:rPr>
              <a:t>说明就业市场可能对女性存在歧视。</a:t>
            </a:r>
          </a:p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56936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§5.5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总体比例的区间估计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4" name="副标题 13"/>
          <p:cNvSpPr>
            <a:spLocks noGrp="1"/>
          </p:cNvSpPr>
          <p:nvPr>
            <p:ph type="subTitle" idx="1"/>
          </p:nvPr>
        </p:nvSpPr>
        <p:spPr>
          <a:xfrm>
            <a:off x="683568" y="1484784"/>
            <a:ext cx="7920880" cy="5040560"/>
          </a:xfrm>
        </p:spPr>
        <p:txBody>
          <a:bodyPr>
            <a:normAutofit/>
          </a:bodyPr>
          <a:lstStyle/>
          <a:p>
            <a:pPr algn="l"/>
            <a:r>
              <a:rPr lang="zh-CN" altLang="en-US" sz="2600" dirty="0" smtClean="0">
                <a:solidFill>
                  <a:srgbClr val="FF0000"/>
                </a:solidFill>
              </a:rPr>
              <a:t>     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估计必要样本容量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           </a:t>
            </a:r>
            <a:endParaRPr lang="en-US" altLang="zh-CN" sz="2600" b="1" dirty="0" smtClean="0">
              <a:solidFill>
                <a:srgbClr val="FF0000"/>
              </a:solidFill>
            </a:endParaRPr>
          </a:p>
          <a:p>
            <a:pPr algn="l"/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 </a:t>
            </a:r>
            <a:r>
              <a:rPr lang="zh-CN" altLang="en-US" sz="2600" dirty="0" smtClean="0">
                <a:solidFill>
                  <a:schemeClr val="tx1"/>
                </a:solidFill>
              </a:rPr>
              <a:t>与上一节估计方法一致，</a:t>
            </a:r>
            <a:r>
              <a:rPr lang="zh-CN" altLang="zh-CN" sz="2600" dirty="0">
                <a:solidFill>
                  <a:schemeClr val="tx1"/>
                </a:solidFill>
              </a:rPr>
              <a:t>在总体比例的区间估计中，令</a:t>
            </a:r>
            <a:r>
              <a:rPr lang="en-US" altLang="zh-CN" sz="2600" dirty="0">
                <a:solidFill>
                  <a:schemeClr val="tx1"/>
                </a:solidFill>
              </a:rPr>
              <a:t>E</a:t>
            </a:r>
            <a:r>
              <a:rPr lang="zh-CN" altLang="zh-CN" sz="2600" dirty="0">
                <a:solidFill>
                  <a:schemeClr val="tx1"/>
                </a:solidFill>
              </a:rPr>
              <a:t>为置信水平中估计误差的</a:t>
            </a:r>
            <a:r>
              <a:rPr lang="zh-CN" altLang="zh-CN" sz="2600" dirty="0" smtClean="0">
                <a:solidFill>
                  <a:schemeClr val="tx1"/>
                </a:solidFill>
              </a:rPr>
              <a:t>上限</a:t>
            </a:r>
            <a:r>
              <a:rPr lang="zh-CN" altLang="en-US" sz="2600" dirty="0" smtClean="0">
                <a:solidFill>
                  <a:schemeClr val="tx1"/>
                </a:solidFill>
              </a:rPr>
              <a:t>，即有：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5" name="副标题 13"/>
          <p:cNvSpPr txBox="1">
            <a:spLocks/>
          </p:cNvSpPr>
          <p:nvPr/>
        </p:nvSpPr>
        <p:spPr>
          <a:xfrm>
            <a:off x="827584" y="4653136"/>
            <a:ext cx="7776864" cy="19442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    </a:t>
            </a:r>
            <a:r>
              <a:rPr lang="en-US" altLang="zh-CN" sz="2600" dirty="0" err="1" smtClean="0">
                <a:solidFill>
                  <a:schemeClr val="tx1"/>
                </a:solidFill>
                <a:latin typeface="+mn-ea"/>
              </a:rPr>
              <a:t>与估计误差</a:t>
            </a:r>
            <a:r>
              <a:rPr lang="en-US" altLang="zh-CN" sz="2600" dirty="0" err="1">
                <a:solidFill>
                  <a:schemeClr val="tx1"/>
                </a:solidFill>
                <a:latin typeface="+mn-ea"/>
              </a:rPr>
              <a:t>E是研究人员根据调查需要主观确定的精度标准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。</a:t>
            </a:r>
          </a:p>
          <a:p>
            <a:pPr algn="l"/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p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为总体比例，其精确取值通常未知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。</a:t>
            </a:r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但是可以通过历史数据以及主观经验计算。</a:t>
            </a:r>
            <a:endParaRPr lang="zh-CN" altLang="en-US" sz="26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9082756"/>
              </p:ext>
            </p:extLst>
          </p:nvPr>
        </p:nvGraphicFramePr>
        <p:xfrm>
          <a:off x="3347864" y="2852936"/>
          <a:ext cx="2016224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2" name="Equation" r:id="rId3" imgW="990170" imgH="380835" progId="Equation.DSMT4">
                  <p:embed/>
                </p:oleObj>
              </mc:Choice>
              <mc:Fallback>
                <p:oleObj name="Equation" r:id="rId3" imgW="990170" imgH="380835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7864" y="2852936"/>
                        <a:ext cx="2016224" cy="8640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燕尾形箭头 6"/>
          <p:cNvSpPr/>
          <p:nvPr/>
        </p:nvSpPr>
        <p:spPr>
          <a:xfrm>
            <a:off x="1187624" y="3861048"/>
            <a:ext cx="1368152" cy="504056"/>
          </a:xfrm>
          <a:prstGeom prst="notch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555106"/>
              </p:ext>
            </p:extLst>
          </p:nvPr>
        </p:nvGraphicFramePr>
        <p:xfrm>
          <a:off x="2987824" y="3861048"/>
          <a:ext cx="2016224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3" name="Equation" r:id="rId5" imgW="1015559" imgH="355446" progId="Equation.DSMT4">
                  <p:embed/>
                </p:oleObj>
              </mc:Choice>
              <mc:Fallback>
                <p:oleObj name="Equation" r:id="rId5" imgW="1015559" imgH="355446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3861048"/>
                        <a:ext cx="2016224" cy="7200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7389475"/>
              </p:ext>
            </p:extLst>
          </p:nvPr>
        </p:nvGraphicFramePr>
        <p:xfrm>
          <a:off x="1403648" y="4653136"/>
          <a:ext cx="468051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4" name="Equation" r:id="rId7" imgW="228600" imgH="190500" progId="Equation.DSMT4">
                  <p:embed/>
                </p:oleObj>
              </mc:Choice>
              <mc:Fallback>
                <p:oleObj name="Equation" r:id="rId7" imgW="228600" imgH="1905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4653136"/>
                        <a:ext cx="468051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56936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§5.1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抽样的基本概念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4" name="副标题 13"/>
          <p:cNvSpPr>
            <a:spLocks noGrp="1"/>
          </p:cNvSpPr>
          <p:nvPr>
            <p:ph type="subTitle" idx="1"/>
          </p:nvPr>
        </p:nvSpPr>
        <p:spPr>
          <a:xfrm>
            <a:off x="611560" y="908720"/>
            <a:ext cx="8136904" cy="5032017"/>
          </a:xfrm>
        </p:spPr>
        <p:txBody>
          <a:bodyPr>
            <a:normAutofit/>
          </a:bodyPr>
          <a:lstStyle/>
          <a:p>
            <a:pPr lvl="1" algn="l">
              <a:buClr>
                <a:srgbClr val="FF0000"/>
              </a:buClr>
            </a:pPr>
            <a:endParaRPr lang="en-US" altLang="zh-CN" sz="3200" dirty="0" smtClean="0">
              <a:solidFill>
                <a:schemeClr val="tx1"/>
              </a:solidFill>
            </a:endParaRPr>
          </a:p>
          <a:p>
            <a:pPr lvl="1" algn="l">
              <a:buClr>
                <a:srgbClr val="FF0000"/>
              </a:buClr>
            </a:pPr>
            <a:r>
              <a:rPr lang="en-US" altLang="zh-CN" sz="2800" dirty="0">
                <a:solidFill>
                  <a:schemeClr val="tx1"/>
                </a:solidFill>
              </a:rPr>
              <a:t> </a:t>
            </a:r>
            <a:r>
              <a:rPr lang="en-US" altLang="zh-CN" sz="2800" dirty="0" smtClean="0">
                <a:solidFill>
                  <a:schemeClr val="tx1"/>
                </a:solidFill>
              </a:rPr>
              <a:t> </a:t>
            </a:r>
            <a:r>
              <a:rPr lang="zh-CN" altLang="en-US" sz="3200" b="1" i="1" dirty="0" smtClean="0">
                <a:solidFill>
                  <a:srgbClr val="FF0000"/>
                </a:solidFill>
              </a:rPr>
              <a:t>引例</a:t>
            </a:r>
            <a:r>
              <a:rPr lang="zh-CN" altLang="en-US" sz="2800" dirty="0" smtClean="0">
                <a:solidFill>
                  <a:schemeClr val="tx1"/>
                </a:solidFill>
              </a:rPr>
              <a:t>：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lvl="1" algn="l">
              <a:buClr>
                <a:srgbClr val="FF0000"/>
              </a:buClr>
            </a:pPr>
            <a:r>
              <a:rPr lang="en-US" altLang="zh-CN" sz="2800" dirty="0">
                <a:solidFill>
                  <a:schemeClr val="tx1"/>
                </a:solidFill>
              </a:rPr>
              <a:t> </a:t>
            </a:r>
            <a:r>
              <a:rPr lang="en-US" altLang="zh-CN" sz="2800" dirty="0" smtClean="0">
                <a:solidFill>
                  <a:schemeClr val="tx1"/>
                </a:solidFill>
              </a:rPr>
              <a:t>    </a:t>
            </a:r>
            <a:r>
              <a:rPr lang="zh-CN" altLang="zh-CN" sz="2600" dirty="0" smtClean="0">
                <a:solidFill>
                  <a:schemeClr val="tx1"/>
                </a:solidFill>
              </a:rPr>
              <a:t>我们</a:t>
            </a:r>
            <a:r>
              <a:rPr lang="zh-CN" altLang="zh-CN" sz="2600" dirty="0">
                <a:solidFill>
                  <a:schemeClr val="tx1"/>
                </a:solidFill>
              </a:rPr>
              <a:t>想调查研究全国大学生的</a:t>
            </a:r>
            <a:r>
              <a:rPr lang="zh-CN" altLang="zh-CN" sz="2600" dirty="0">
                <a:solidFill>
                  <a:srgbClr val="FF0000"/>
                </a:solidFill>
              </a:rPr>
              <a:t>每月支出情况</a:t>
            </a:r>
            <a:r>
              <a:rPr lang="zh-CN" altLang="zh-CN" sz="2600" dirty="0">
                <a:solidFill>
                  <a:schemeClr val="tx1"/>
                </a:solidFill>
              </a:rPr>
              <a:t>，那么全国大学生的</a:t>
            </a:r>
            <a:r>
              <a:rPr lang="zh-CN" altLang="zh-CN" sz="2600" dirty="0">
                <a:solidFill>
                  <a:srgbClr val="FF0000"/>
                </a:solidFill>
              </a:rPr>
              <a:t>每月支出金额的集合</a:t>
            </a:r>
            <a:r>
              <a:rPr lang="zh-CN" altLang="zh-CN" sz="2600" dirty="0">
                <a:solidFill>
                  <a:schemeClr val="tx1"/>
                </a:solidFill>
              </a:rPr>
              <a:t>就是</a:t>
            </a:r>
            <a:r>
              <a:rPr lang="zh-CN" altLang="zh-CN" sz="2600" b="1" i="1" dirty="0">
                <a:solidFill>
                  <a:srgbClr val="FF0000"/>
                </a:solidFill>
              </a:rPr>
              <a:t>总体</a:t>
            </a:r>
            <a:r>
              <a:rPr lang="zh-CN" altLang="zh-CN" sz="2600" dirty="0">
                <a:solidFill>
                  <a:schemeClr val="tx1"/>
                </a:solidFill>
              </a:rPr>
              <a:t>，</a:t>
            </a:r>
            <a:r>
              <a:rPr lang="zh-CN" altLang="zh-CN" sz="2600" dirty="0">
                <a:solidFill>
                  <a:srgbClr val="FF0000"/>
                </a:solidFill>
              </a:rPr>
              <a:t>一个大学生</a:t>
            </a:r>
            <a:r>
              <a:rPr lang="zh-CN" altLang="zh-CN" sz="2600" dirty="0">
                <a:solidFill>
                  <a:schemeClr val="tx1"/>
                </a:solidFill>
              </a:rPr>
              <a:t>的每月支出金额是</a:t>
            </a:r>
            <a:r>
              <a:rPr lang="zh-CN" altLang="zh-CN" sz="2600" b="1" i="1" dirty="0">
                <a:solidFill>
                  <a:srgbClr val="FF0000"/>
                </a:solidFill>
              </a:rPr>
              <a:t>一个个体</a:t>
            </a:r>
            <a:r>
              <a:rPr lang="zh-CN" altLang="zh-CN" sz="2600" dirty="0">
                <a:solidFill>
                  <a:schemeClr val="tx1"/>
                </a:solidFill>
              </a:rPr>
              <a:t>，此时我们需要用一个变量来表示“全国大学生的每月支出情况”，并可以用</a:t>
            </a:r>
            <a:r>
              <a:rPr lang="zh-CN" altLang="zh-CN" sz="2600" dirty="0" smtClean="0">
                <a:solidFill>
                  <a:schemeClr val="tx1"/>
                </a:solidFill>
              </a:rPr>
              <a:t>符号</a:t>
            </a:r>
            <a:r>
              <a:rPr lang="en-US" altLang="zh-CN" sz="2600" dirty="0" smtClean="0">
                <a:solidFill>
                  <a:srgbClr val="FF0000"/>
                </a:solidFill>
              </a:rPr>
              <a:t>X </a:t>
            </a:r>
            <a:r>
              <a:rPr lang="zh-CN" altLang="zh-CN" sz="2600" dirty="0">
                <a:solidFill>
                  <a:srgbClr val="FF0000"/>
                </a:solidFill>
              </a:rPr>
              <a:t>来标记</a:t>
            </a:r>
            <a:r>
              <a:rPr lang="zh-CN" altLang="zh-CN" sz="2600" dirty="0" smtClean="0">
                <a:solidFill>
                  <a:schemeClr val="tx1"/>
                </a:solidFill>
              </a:rPr>
              <a:t>。通过</a:t>
            </a:r>
            <a:r>
              <a:rPr lang="zh-CN" altLang="en-US" sz="2600" dirty="0" smtClean="0">
                <a:solidFill>
                  <a:srgbClr val="FF0000"/>
                </a:solidFill>
              </a:rPr>
              <a:t>统计</a:t>
            </a:r>
            <a:r>
              <a:rPr lang="zh-CN" altLang="zh-CN" sz="2600" dirty="0" smtClean="0">
                <a:solidFill>
                  <a:srgbClr val="FF0000"/>
                </a:solidFill>
              </a:rPr>
              <a:t>概率</a:t>
            </a:r>
            <a:r>
              <a:rPr lang="zh-CN" altLang="zh-CN" sz="2600" dirty="0">
                <a:solidFill>
                  <a:srgbClr val="FF0000"/>
                </a:solidFill>
              </a:rPr>
              <a:t>推断</a:t>
            </a:r>
            <a:r>
              <a:rPr lang="zh-CN" altLang="zh-CN" sz="2600" dirty="0">
                <a:solidFill>
                  <a:schemeClr val="tx1"/>
                </a:solidFill>
              </a:rPr>
              <a:t>，得到我们想知道的</a:t>
            </a:r>
            <a:r>
              <a:rPr lang="zh-CN" altLang="zh-CN" sz="2600" dirty="0" smtClean="0">
                <a:solidFill>
                  <a:schemeClr val="tx1"/>
                </a:solidFill>
              </a:rPr>
              <a:t>信息</a:t>
            </a:r>
            <a:r>
              <a:rPr lang="zh-CN" altLang="en-US" sz="2600" dirty="0" smtClean="0">
                <a:solidFill>
                  <a:schemeClr val="tx1"/>
                </a:solidFill>
              </a:rPr>
              <a:t>。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15" name="副标题 13"/>
          <p:cNvSpPr txBox="1">
            <a:spLocks/>
          </p:cNvSpPr>
          <p:nvPr/>
        </p:nvSpPr>
        <p:spPr>
          <a:xfrm>
            <a:off x="611284" y="4797152"/>
            <a:ext cx="7848872" cy="1008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>
              <a:buClr>
                <a:srgbClr val="FF0000"/>
              </a:buClr>
            </a:pPr>
            <a:r>
              <a:rPr lang="en-US" altLang="zh-CN" sz="2600" b="1" dirty="0" smtClean="0">
                <a:solidFill>
                  <a:schemeClr val="tx1"/>
                </a:solidFill>
              </a:rPr>
              <a:t>        </a:t>
            </a:r>
            <a:r>
              <a:rPr lang="zh-CN" altLang="zh-CN" sz="2600" b="1" i="1" dirty="0" smtClean="0">
                <a:solidFill>
                  <a:srgbClr val="FF0000"/>
                </a:solidFill>
              </a:rPr>
              <a:t>统计推断</a:t>
            </a:r>
            <a:r>
              <a:rPr lang="zh-CN" altLang="zh-CN" sz="2600" dirty="0">
                <a:solidFill>
                  <a:schemeClr val="tx1"/>
                </a:solidFill>
              </a:rPr>
              <a:t>即通过抽取样本，并利用样本来推断总体的各种性质或特征。</a:t>
            </a:r>
          </a:p>
          <a:p>
            <a:pPr lvl="1" algn="l">
              <a:buClr>
                <a:srgbClr val="FF0000"/>
              </a:buClr>
            </a:pP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79236" y="1597067"/>
            <a:ext cx="864096" cy="39518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dirty="0" smtClean="0">
                <a:solidFill>
                  <a:schemeClr val="tx1"/>
                </a:solidFill>
              </a:rPr>
              <a:t>  X</a:t>
            </a:r>
            <a:r>
              <a:rPr lang="zh-CN" altLang="en-US" sz="2400" dirty="0" smtClean="0">
                <a:solidFill>
                  <a:schemeClr val="tx1"/>
                </a:solidFill>
              </a:rPr>
              <a:t>是一个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随机变量</a:t>
            </a:r>
            <a:r>
              <a:rPr lang="zh-CN" altLang="en-US" sz="2400" dirty="0" smtClean="0">
                <a:solidFill>
                  <a:schemeClr val="tx1"/>
                </a:solidFill>
              </a:rPr>
              <a:t>，服从一定的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分布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cxnSp>
        <p:nvCxnSpPr>
          <p:cNvPr id="20" name="直接箭头连接符 19"/>
          <p:cNvCxnSpPr/>
          <p:nvPr/>
        </p:nvCxnSpPr>
        <p:spPr>
          <a:xfrm>
            <a:off x="1043332" y="3111059"/>
            <a:ext cx="3168352" cy="823820"/>
          </a:xfrm>
          <a:prstGeom prst="straightConnector1">
            <a:avLst/>
          </a:prstGeom>
          <a:ln w="254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0695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§5.5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总体比例的区间估计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4" name="副标题 13"/>
          <p:cNvSpPr>
            <a:spLocks noGrp="1"/>
          </p:cNvSpPr>
          <p:nvPr>
            <p:ph type="subTitle" idx="1"/>
          </p:nvPr>
        </p:nvSpPr>
        <p:spPr>
          <a:xfrm>
            <a:off x="683568" y="1484784"/>
            <a:ext cx="7920880" cy="4680520"/>
          </a:xfrm>
        </p:spPr>
        <p:txBody>
          <a:bodyPr>
            <a:normAutofit/>
          </a:bodyPr>
          <a:lstStyle/>
          <a:p>
            <a:pPr algn="l"/>
            <a:r>
              <a:rPr lang="zh-CN" altLang="zh-CN" sz="2800" dirty="0">
                <a:solidFill>
                  <a:srgbClr val="FF0000"/>
                </a:solidFill>
              </a:rPr>
              <a:t>【例</a:t>
            </a:r>
            <a:r>
              <a:rPr lang="en-US" altLang="zh-CN" sz="2800" dirty="0">
                <a:solidFill>
                  <a:srgbClr val="FF0000"/>
                </a:solidFill>
              </a:rPr>
              <a:t>5-9</a:t>
            </a:r>
            <a:r>
              <a:rPr lang="zh-CN" altLang="zh-CN" sz="2800" dirty="0" smtClean="0">
                <a:solidFill>
                  <a:srgbClr val="FF0000"/>
                </a:solidFill>
              </a:rPr>
              <a:t>】</a:t>
            </a:r>
            <a:r>
              <a:rPr lang="en-US" altLang="zh-CN" sz="2800" dirty="0" smtClean="0">
                <a:solidFill>
                  <a:srgbClr val="FF0000"/>
                </a:solidFill>
              </a:rPr>
              <a:t>  </a:t>
            </a:r>
            <a:r>
              <a:rPr lang="zh-CN" altLang="zh-CN" sz="2600" dirty="0" smtClean="0">
                <a:solidFill>
                  <a:schemeClr val="tx1"/>
                </a:solidFill>
              </a:rPr>
              <a:t>在</a:t>
            </a:r>
            <a:r>
              <a:rPr lang="zh-CN" altLang="zh-CN" sz="2600" dirty="0">
                <a:solidFill>
                  <a:schemeClr val="tx1"/>
                </a:solidFill>
              </a:rPr>
              <a:t>前一问题中，市长对于该调查的准确程度非常不满意，提出需要重新对下岗职工进行抽样调查，并且限定抽样误差在</a:t>
            </a:r>
            <a:r>
              <a:rPr lang="en-US" altLang="zh-CN" sz="2600" dirty="0">
                <a:solidFill>
                  <a:schemeClr val="tx1"/>
                </a:solidFill>
              </a:rPr>
              <a:t>1%</a:t>
            </a:r>
            <a:r>
              <a:rPr lang="zh-CN" altLang="zh-CN" sz="2600" dirty="0">
                <a:solidFill>
                  <a:schemeClr val="tx1"/>
                </a:solidFill>
              </a:rPr>
              <a:t>以内，置信水平则提高至</a:t>
            </a:r>
            <a:r>
              <a:rPr lang="en-US" altLang="zh-CN" sz="2600" dirty="0">
                <a:solidFill>
                  <a:schemeClr val="tx1"/>
                </a:solidFill>
              </a:rPr>
              <a:t>99%</a:t>
            </a:r>
            <a:r>
              <a:rPr lang="zh-CN" altLang="zh-CN" sz="2600" dirty="0">
                <a:solidFill>
                  <a:schemeClr val="tx1"/>
                </a:solidFill>
              </a:rPr>
              <a:t>。那么，需要抽取多少样本？</a:t>
            </a: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 </a:t>
            </a:r>
          </a:p>
          <a:p>
            <a:pPr algn="l"/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5" name="副标题 13"/>
          <p:cNvSpPr txBox="1">
            <a:spLocks/>
          </p:cNvSpPr>
          <p:nvPr/>
        </p:nvSpPr>
        <p:spPr>
          <a:xfrm>
            <a:off x="899592" y="3429000"/>
            <a:ext cx="7488832" cy="3168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zh-CN" sz="2600" b="1" i="1" dirty="0">
                <a:solidFill>
                  <a:srgbClr val="FF0000"/>
                </a:solidFill>
              </a:rPr>
              <a:t>解答</a:t>
            </a:r>
            <a:r>
              <a:rPr lang="en-US" altLang="zh-CN" sz="2600" dirty="0"/>
              <a:t> </a:t>
            </a:r>
            <a:r>
              <a:rPr lang="en-US" altLang="zh-CN" sz="2600" dirty="0" smtClean="0"/>
              <a:t>   </a:t>
            </a:r>
            <a:r>
              <a:rPr lang="en-US" altLang="zh-CN" sz="2600" dirty="0" smtClean="0">
                <a:solidFill>
                  <a:schemeClr val="tx1"/>
                </a:solidFill>
              </a:rPr>
              <a:t>E=0.01</a:t>
            </a:r>
            <a:r>
              <a:rPr lang="zh-CN" altLang="zh-CN" sz="2600" dirty="0">
                <a:solidFill>
                  <a:schemeClr val="tx1"/>
                </a:solidFill>
              </a:rPr>
              <a:t>，且</a:t>
            </a:r>
            <a:r>
              <a:rPr lang="en-US" altLang="zh-CN" sz="2600" dirty="0">
                <a:solidFill>
                  <a:schemeClr val="tx1"/>
                </a:solidFill>
              </a:rPr>
              <a:t>1-</a:t>
            </a:r>
            <a:r>
              <a:rPr lang="zh-CN" altLang="zh-CN" sz="2600" dirty="0">
                <a:solidFill>
                  <a:schemeClr val="tx1"/>
                </a:solidFill>
              </a:rPr>
              <a:t>α</a:t>
            </a:r>
            <a:r>
              <a:rPr lang="en-US" altLang="zh-CN" sz="2600" dirty="0">
                <a:solidFill>
                  <a:schemeClr val="tx1"/>
                </a:solidFill>
              </a:rPr>
              <a:t>=99%</a:t>
            </a:r>
            <a:r>
              <a:rPr lang="zh-CN" altLang="zh-CN" sz="2600" dirty="0">
                <a:solidFill>
                  <a:schemeClr val="tx1"/>
                </a:solidFill>
              </a:rPr>
              <a:t>，对</a:t>
            </a:r>
            <a:r>
              <a:rPr lang="en-US" altLang="zh-CN" sz="2600" dirty="0">
                <a:solidFill>
                  <a:schemeClr val="tx1"/>
                </a:solidFill>
              </a:rPr>
              <a:t>p</a:t>
            </a:r>
            <a:r>
              <a:rPr lang="zh-CN" altLang="zh-CN" sz="2600" dirty="0">
                <a:solidFill>
                  <a:schemeClr val="tx1"/>
                </a:solidFill>
              </a:rPr>
              <a:t>的估算沿用上一次调查的数据</a:t>
            </a:r>
            <a:r>
              <a:rPr lang="en-US" altLang="zh-CN" sz="2600" dirty="0">
                <a:solidFill>
                  <a:schemeClr val="tx1"/>
                </a:solidFill>
              </a:rPr>
              <a:t>p=0.65</a:t>
            </a:r>
            <a:r>
              <a:rPr lang="zh-CN" altLang="zh-CN" sz="2600" dirty="0">
                <a:solidFill>
                  <a:schemeClr val="tx1"/>
                </a:solidFill>
              </a:rPr>
              <a:t>，根据这些数据可得</a:t>
            </a: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 </a:t>
            </a: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7231217"/>
              </p:ext>
            </p:extLst>
          </p:nvPr>
        </p:nvGraphicFramePr>
        <p:xfrm>
          <a:off x="2051720" y="4365104"/>
          <a:ext cx="3168352" cy="19442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1" name="Equation" r:id="rId3" imgW="1459866" imgH="901309" progId="Equation.DSMT4">
                  <p:embed/>
                </p:oleObj>
              </mc:Choice>
              <mc:Fallback>
                <p:oleObj name="Equation" r:id="rId3" imgW="1459866" imgH="901309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720" y="4365104"/>
                        <a:ext cx="3168352" cy="194421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标注 5"/>
          <p:cNvSpPr/>
          <p:nvPr/>
        </p:nvSpPr>
        <p:spPr>
          <a:xfrm>
            <a:off x="6012160" y="4365104"/>
            <a:ext cx="2736304" cy="2232248"/>
          </a:xfrm>
          <a:prstGeom prst="wedgeRectCallout">
            <a:avLst>
              <a:gd name="adj1" fmla="val -100136"/>
              <a:gd name="adj2" fmla="val 28567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chemeClr val="tx1"/>
                </a:solidFill>
              </a:rPr>
              <a:t>显然，为了达到这一精度需要调查的员工很多，样本量太大，</a:t>
            </a:r>
            <a:r>
              <a:rPr lang="zh-CN" altLang="zh-CN" sz="2400" dirty="0">
                <a:solidFill>
                  <a:schemeClr val="tx1"/>
                </a:solidFill>
              </a:rPr>
              <a:t>调查的时间成本、经济成本是比较高的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061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11560" y="2132856"/>
            <a:ext cx="7848872" cy="3450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zh-CN" sz="36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en-US" altLang="zh-CN" sz="36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altLang="zh-CN" sz="4800" b="1" dirty="0" smtClean="0">
                <a:solidFill>
                  <a:schemeClr val="tx1"/>
                </a:solidFill>
              </a:rPr>
              <a:t>5.6  </a:t>
            </a:r>
            <a:r>
              <a:rPr lang="zh-CN" altLang="en-US" sz="4800" b="1" dirty="0" smtClean="0">
                <a:solidFill>
                  <a:schemeClr val="tx1"/>
                </a:solidFill>
              </a:rPr>
              <a:t>利用统计软件计算置信区间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835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§5.6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利用统计软件计算置信区间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4" name="副标题 13"/>
          <p:cNvSpPr>
            <a:spLocks noGrp="1"/>
          </p:cNvSpPr>
          <p:nvPr>
            <p:ph type="subTitle" idx="1"/>
          </p:nvPr>
        </p:nvSpPr>
        <p:spPr>
          <a:xfrm>
            <a:off x="611560" y="1484784"/>
            <a:ext cx="7992888" cy="720080"/>
          </a:xfrm>
        </p:spPr>
        <p:txBody>
          <a:bodyPr>
            <a:normAutofit/>
          </a:bodyPr>
          <a:lstStyle/>
          <a:p>
            <a:pPr marL="914400" lvl="1" indent="-457200" algn="l"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zh-CN" sz="3000" dirty="0" smtClean="0">
                <a:solidFill>
                  <a:schemeClr val="tx1"/>
                </a:solidFill>
              </a:rPr>
              <a:t>5.6.1</a:t>
            </a:r>
            <a:r>
              <a:rPr lang="en-US" altLang="zh-CN" sz="2800" dirty="0" smtClean="0">
                <a:solidFill>
                  <a:schemeClr val="tx1"/>
                </a:solidFill>
              </a:rPr>
              <a:t>    Excel</a:t>
            </a:r>
            <a:r>
              <a:rPr lang="zh-CN" altLang="en-US" sz="2800" dirty="0" smtClean="0">
                <a:solidFill>
                  <a:schemeClr val="tx1"/>
                </a:solidFill>
              </a:rPr>
              <a:t>计算置信区间</a:t>
            </a:r>
            <a:r>
              <a:rPr lang="en-US" altLang="zh-CN" sz="2800" dirty="0" smtClean="0">
                <a:solidFill>
                  <a:schemeClr val="tx1"/>
                </a:solidFill>
              </a:rPr>
              <a:t>           </a:t>
            </a:r>
          </a:p>
          <a:p>
            <a:pPr algn="l"/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5" name="副标题 13"/>
          <p:cNvSpPr txBox="1">
            <a:spLocks/>
          </p:cNvSpPr>
          <p:nvPr/>
        </p:nvSpPr>
        <p:spPr>
          <a:xfrm>
            <a:off x="539552" y="2132856"/>
            <a:ext cx="4536504" cy="136815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3200" dirty="0">
                <a:solidFill>
                  <a:schemeClr val="tx1"/>
                </a:solidFill>
              </a:rPr>
              <a:t> </a:t>
            </a:r>
            <a:r>
              <a:rPr lang="zh-CN" altLang="en-US" sz="3100" dirty="0">
                <a:solidFill>
                  <a:schemeClr val="tx1"/>
                </a:solidFill>
              </a:rPr>
              <a:t>以本章的共同基金数据为例</a:t>
            </a:r>
            <a:r>
              <a:rPr lang="zh-CN" altLang="en-US" sz="3100" dirty="0" smtClean="0">
                <a:solidFill>
                  <a:schemeClr val="tx1"/>
                </a:solidFill>
              </a:rPr>
              <a:t>。</a:t>
            </a:r>
            <a:endParaRPr lang="en-US" altLang="zh-CN" sz="31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3100" dirty="0" smtClean="0">
                <a:solidFill>
                  <a:schemeClr val="tx1"/>
                </a:solidFill>
              </a:rPr>
              <a:t>    Excel</a:t>
            </a:r>
            <a:r>
              <a:rPr lang="zh-CN" altLang="en-US" sz="3100" dirty="0">
                <a:solidFill>
                  <a:schemeClr val="tx1"/>
                </a:solidFill>
              </a:rPr>
              <a:t>计算步骤如下：</a:t>
            </a:r>
            <a:r>
              <a:rPr lang="en-US" altLang="zh-CN" sz="3100" dirty="0" smtClean="0">
                <a:solidFill>
                  <a:schemeClr val="tx1"/>
                </a:solidFill>
              </a:rPr>
              <a:t>           </a:t>
            </a: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6" name="副标题 13"/>
          <p:cNvSpPr txBox="1">
            <a:spLocks/>
          </p:cNvSpPr>
          <p:nvPr/>
        </p:nvSpPr>
        <p:spPr>
          <a:xfrm>
            <a:off x="535265" y="3064703"/>
            <a:ext cx="6989063" cy="6840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zh-CN" sz="2600" dirty="0">
                <a:solidFill>
                  <a:schemeClr val="tx1"/>
                </a:solidFill>
              </a:rPr>
              <a:t>对数据进行预处理，处理后的</a:t>
            </a:r>
            <a:r>
              <a:rPr lang="zh-CN" altLang="zh-CN" sz="2600" dirty="0" smtClean="0">
                <a:solidFill>
                  <a:schemeClr val="tx1"/>
                </a:solidFill>
              </a:rPr>
              <a:t>数据</a:t>
            </a:r>
            <a:r>
              <a:rPr lang="zh-CN" altLang="en-US" sz="2600" dirty="0" smtClean="0">
                <a:solidFill>
                  <a:schemeClr val="tx1"/>
                </a:solidFill>
              </a:rPr>
              <a:t>见相应表格。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7470827" y="2973353"/>
            <a:ext cx="1404143" cy="43338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zh-CN" altLang="en-US" dirty="0" smtClean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b="1" dirty="0" smtClean="0">
                <a:latin typeface="楷体_GB2312" pitchFamily="49" charset="-122"/>
                <a:ea typeface="楷体_GB2312" pitchFamily="49" charset="-122"/>
              </a:rPr>
              <a:t>第一步</a:t>
            </a:r>
            <a:endParaRPr lang="zh-CN" altLang="en-US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8" name="副标题 13"/>
          <p:cNvSpPr txBox="1">
            <a:spLocks/>
          </p:cNvSpPr>
          <p:nvPr/>
        </p:nvSpPr>
        <p:spPr>
          <a:xfrm>
            <a:off x="481764" y="3534836"/>
            <a:ext cx="6989063" cy="6840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zh-CN" sz="2600" dirty="0">
                <a:solidFill>
                  <a:schemeClr val="tx1"/>
                </a:solidFill>
              </a:rPr>
              <a:t>点击</a:t>
            </a:r>
            <a:r>
              <a:rPr lang="en-US" altLang="zh-CN" sz="2600" dirty="0">
                <a:solidFill>
                  <a:schemeClr val="tx1"/>
                </a:solidFill>
              </a:rPr>
              <a:t>Excel-</a:t>
            </a:r>
            <a:r>
              <a:rPr lang="zh-CN" altLang="zh-CN" sz="2600" dirty="0">
                <a:solidFill>
                  <a:schemeClr val="tx1"/>
                </a:solidFill>
              </a:rPr>
              <a:t>数据选项卡</a:t>
            </a:r>
            <a:r>
              <a:rPr lang="en-US" altLang="zh-CN" sz="2600" dirty="0">
                <a:solidFill>
                  <a:schemeClr val="tx1"/>
                </a:solidFill>
              </a:rPr>
              <a:t>-</a:t>
            </a:r>
            <a:r>
              <a:rPr lang="zh-CN" altLang="zh-CN" sz="2600" dirty="0">
                <a:solidFill>
                  <a:schemeClr val="tx1"/>
                </a:solidFill>
              </a:rPr>
              <a:t>数据分析</a:t>
            </a:r>
            <a:r>
              <a:rPr lang="en-US" altLang="zh-CN" sz="2600" dirty="0">
                <a:solidFill>
                  <a:schemeClr val="tx1"/>
                </a:solidFill>
              </a:rPr>
              <a:t>-</a:t>
            </a:r>
            <a:r>
              <a:rPr lang="zh-CN" altLang="zh-CN" sz="2600" dirty="0">
                <a:solidFill>
                  <a:schemeClr val="tx1"/>
                </a:solidFill>
              </a:rPr>
              <a:t>描述统计。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7480436" y="3595886"/>
            <a:ext cx="1404143" cy="43338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zh-CN" altLang="en-US" dirty="0" smtClean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b="1" dirty="0" smtClean="0">
                <a:latin typeface="楷体_GB2312" pitchFamily="49" charset="-122"/>
                <a:ea typeface="楷体_GB2312" pitchFamily="49" charset="-122"/>
              </a:rPr>
              <a:t>第二步</a:t>
            </a:r>
            <a:endParaRPr lang="zh-CN" altLang="en-US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0" name="副标题 13"/>
          <p:cNvSpPr txBox="1">
            <a:spLocks/>
          </p:cNvSpPr>
          <p:nvPr/>
        </p:nvSpPr>
        <p:spPr>
          <a:xfrm>
            <a:off x="481763" y="4029274"/>
            <a:ext cx="6989063" cy="6840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zh-CN" sz="2600" dirty="0">
                <a:solidFill>
                  <a:schemeClr val="tx1"/>
                </a:solidFill>
              </a:rPr>
              <a:t>在“输入区域”中圈选数据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7480437" y="4214387"/>
            <a:ext cx="1404143" cy="43338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zh-CN" altLang="en-US" dirty="0" smtClean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b="1" dirty="0" smtClean="0">
                <a:latin typeface="楷体_GB2312" pitchFamily="49" charset="-122"/>
                <a:ea typeface="楷体_GB2312" pitchFamily="49" charset="-122"/>
              </a:rPr>
              <a:t>第三步</a:t>
            </a:r>
            <a:endParaRPr lang="zh-CN" altLang="en-US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2" name="副标题 13"/>
          <p:cNvSpPr txBox="1">
            <a:spLocks/>
          </p:cNvSpPr>
          <p:nvPr/>
        </p:nvSpPr>
        <p:spPr>
          <a:xfrm>
            <a:off x="463061" y="4647775"/>
            <a:ext cx="6989063" cy="6840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zh-CN" sz="2600" dirty="0">
                <a:solidFill>
                  <a:schemeClr val="tx1"/>
                </a:solidFill>
              </a:rPr>
              <a:t>在“汇总统计”、“平均数置信度”前方打勾。如下图：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7480437" y="4782690"/>
            <a:ext cx="1404143" cy="43338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zh-CN" altLang="en-US" dirty="0" smtClean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b="1" dirty="0" smtClean="0">
                <a:latin typeface="楷体_GB2312" pitchFamily="49" charset="-122"/>
                <a:ea typeface="楷体_GB2312" pitchFamily="49" charset="-122"/>
              </a:rPr>
              <a:t>第四步</a:t>
            </a:r>
            <a:endParaRPr lang="zh-CN" altLang="en-US" b="1" dirty="0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5" name="图片 1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973353"/>
            <a:ext cx="5832648" cy="3551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508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9" grpId="0" animBg="1"/>
      <p:bldP spid="10" grpId="0"/>
      <p:bldP spid="11" grpId="0" animBg="1"/>
      <p:bldP spid="12" grpId="0"/>
      <p:bldP spid="13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§5.6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利用统计软件计算置信区间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4" name="副标题 13"/>
          <p:cNvSpPr>
            <a:spLocks noGrp="1"/>
          </p:cNvSpPr>
          <p:nvPr>
            <p:ph type="subTitle" idx="1"/>
          </p:nvPr>
        </p:nvSpPr>
        <p:spPr>
          <a:xfrm>
            <a:off x="683568" y="1484784"/>
            <a:ext cx="7920880" cy="1800200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en-US" altLang="zh-CN" sz="3400" dirty="0" smtClean="0">
                <a:solidFill>
                  <a:schemeClr val="tx1"/>
                </a:solidFill>
              </a:rPr>
              <a:t>  </a:t>
            </a:r>
            <a:r>
              <a:rPr lang="zh-CN" altLang="zh-CN" sz="3400" dirty="0" smtClean="0">
                <a:solidFill>
                  <a:schemeClr val="tx1"/>
                </a:solidFill>
              </a:rPr>
              <a:t>点击</a:t>
            </a:r>
            <a:r>
              <a:rPr lang="zh-CN" altLang="zh-CN" sz="3400" dirty="0">
                <a:solidFill>
                  <a:schemeClr val="tx1"/>
                </a:solidFill>
              </a:rPr>
              <a:t>确定，计算得到下图。注意图中“平均”、“置信度</a:t>
            </a:r>
            <a:r>
              <a:rPr lang="en-US" altLang="zh-CN" sz="3400" dirty="0">
                <a:solidFill>
                  <a:schemeClr val="tx1"/>
                </a:solidFill>
              </a:rPr>
              <a:t>(95.0%)</a:t>
            </a:r>
            <a:r>
              <a:rPr lang="zh-CN" altLang="zh-CN" sz="3400" dirty="0">
                <a:solidFill>
                  <a:schemeClr val="tx1"/>
                </a:solidFill>
              </a:rPr>
              <a:t>”项的输出结果。它们就是区间估计中样本平均数与估计误差。</a:t>
            </a:r>
          </a:p>
          <a:p>
            <a:pPr algn="l"/>
            <a:r>
              <a:rPr lang="en-US" altLang="zh-CN" sz="3400" dirty="0" smtClean="0">
                <a:solidFill>
                  <a:schemeClr val="tx1"/>
                </a:solidFill>
              </a:rPr>
              <a:t>           </a:t>
            </a:r>
          </a:p>
          <a:p>
            <a:pPr algn="l"/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5" name="副标题 13"/>
          <p:cNvSpPr txBox="1">
            <a:spLocks/>
          </p:cNvSpPr>
          <p:nvPr/>
        </p:nvSpPr>
        <p:spPr>
          <a:xfrm>
            <a:off x="755575" y="2673586"/>
            <a:ext cx="7956871" cy="1080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zh-CN" sz="2600" dirty="0">
                <a:solidFill>
                  <a:schemeClr val="tx1"/>
                </a:solidFill>
              </a:rPr>
              <a:t>利用公式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zh-CN" altLang="zh-CN" sz="2600" dirty="0">
                <a:solidFill>
                  <a:schemeClr val="tx1"/>
                </a:solidFill>
              </a:rPr>
              <a:t>进行少许额外计算，就得到总体均值的区间估计。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308304" y="2240198"/>
            <a:ext cx="1404143" cy="43338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zh-CN" altLang="en-US" dirty="0" smtClean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b="1" dirty="0" smtClean="0">
                <a:latin typeface="楷体_GB2312" pitchFamily="49" charset="-122"/>
                <a:ea typeface="楷体_GB2312" pitchFamily="49" charset="-122"/>
              </a:rPr>
              <a:t>第五步</a:t>
            </a:r>
            <a:endParaRPr lang="zh-CN" altLang="en-US" b="1" dirty="0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7" name="图片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3440456"/>
            <a:ext cx="5904656" cy="2828981"/>
          </a:xfrm>
          <a:prstGeom prst="rect">
            <a:avLst/>
          </a:prstGeom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7308304" y="3190590"/>
            <a:ext cx="1404143" cy="43338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zh-CN" altLang="en-US" dirty="0" smtClean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b="1" dirty="0" smtClean="0">
                <a:latin typeface="楷体_GB2312" pitchFamily="49" charset="-122"/>
                <a:ea typeface="楷体_GB2312" pitchFamily="49" charset="-122"/>
              </a:rPr>
              <a:t>第六步</a:t>
            </a:r>
            <a:endParaRPr lang="zh-CN" altLang="en-US" b="1" dirty="0">
              <a:latin typeface="楷体_GB2312" pitchFamily="49" charset="-122"/>
              <a:ea typeface="楷体_GB2312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92061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8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§5.6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利用统计软件计算置信区间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6" name="副标题 13"/>
          <p:cNvSpPr txBox="1">
            <a:spLocks/>
          </p:cNvSpPr>
          <p:nvPr/>
        </p:nvSpPr>
        <p:spPr>
          <a:xfrm>
            <a:off x="588427" y="1484784"/>
            <a:ext cx="7992888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1" indent="-457200" algn="l"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zh-CN" sz="3000" dirty="0" smtClean="0">
                <a:solidFill>
                  <a:schemeClr val="tx1"/>
                </a:solidFill>
              </a:rPr>
              <a:t>5.6.2</a:t>
            </a:r>
            <a:r>
              <a:rPr lang="en-US" altLang="zh-CN" sz="2800" dirty="0" smtClean="0">
                <a:solidFill>
                  <a:schemeClr val="tx1"/>
                </a:solidFill>
              </a:rPr>
              <a:t>    SPSS</a:t>
            </a:r>
            <a:r>
              <a:rPr lang="zh-CN" altLang="en-US" sz="2800" dirty="0" smtClean="0">
                <a:solidFill>
                  <a:schemeClr val="tx1"/>
                </a:solidFill>
              </a:rPr>
              <a:t>计算置信区间</a:t>
            </a:r>
            <a:r>
              <a:rPr lang="en-US" altLang="zh-CN" sz="2800" dirty="0" smtClean="0">
                <a:solidFill>
                  <a:schemeClr val="tx1"/>
                </a:solidFill>
              </a:rPr>
              <a:t>           </a:t>
            </a:r>
          </a:p>
          <a:p>
            <a:pPr algn="l"/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7" name="副标题 13"/>
          <p:cNvSpPr txBox="1">
            <a:spLocks/>
          </p:cNvSpPr>
          <p:nvPr/>
        </p:nvSpPr>
        <p:spPr>
          <a:xfrm>
            <a:off x="588427" y="2374458"/>
            <a:ext cx="6989063" cy="6840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zh-CN" sz="2600" dirty="0">
                <a:solidFill>
                  <a:schemeClr val="tx1"/>
                </a:solidFill>
              </a:rPr>
              <a:t>对数据进行预处理，处理后的</a:t>
            </a:r>
            <a:r>
              <a:rPr lang="zh-CN" altLang="zh-CN" sz="2600" dirty="0" smtClean="0">
                <a:solidFill>
                  <a:schemeClr val="tx1"/>
                </a:solidFill>
              </a:rPr>
              <a:t>数据</a:t>
            </a:r>
            <a:r>
              <a:rPr lang="zh-CN" altLang="en-US" sz="2600" dirty="0" smtClean="0">
                <a:solidFill>
                  <a:schemeClr val="tx1"/>
                </a:solidFill>
              </a:rPr>
              <a:t>见相应表格。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7577491" y="2374584"/>
            <a:ext cx="1314990" cy="43338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zh-CN" altLang="en-US" dirty="0" smtClean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b="1" dirty="0" smtClean="0">
                <a:latin typeface="楷体_GB2312" pitchFamily="49" charset="-122"/>
                <a:ea typeface="楷体_GB2312" pitchFamily="49" charset="-122"/>
              </a:rPr>
              <a:t>第一步</a:t>
            </a:r>
            <a:endParaRPr lang="zh-CN" altLang="en-US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9" name="副标题 13"/>
          <p:cNvSpPr txBox="1">
            <a:spLocks/>
          </p:cNvSpPr>
          <p:nvPr/>
        </p:nvSpPr>
        <p:spPr>
          <a:xfrm>
            <a:off x="588428" y="3058534"/>
            <a:ext cx="6989063" cy="6840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zh-CN" sz="2600" dirty="0">
                <a:solidFill>
                  <a:schemeClr val="tx1"/>
                </a:solidFill>
              </a:rPr>
              <a:t>点击菜单</a:t>
            </a:r>
            <a:r>
              <a:rPr lang="en-US" altLang="zh-CN" sz="2600" dirty="0">
                <a:solidFill>
                  <a:schemeClr val="tx1"/>
                </a:solidFill>
              </a:rPr>
              <a:t>-</a:t>
            </a:r>
            <a:r>
              <a:rPr lang="zh-CN" altLang="zh-CN" sz="2600" dirty="0">
                <a:solidFill>
                  <a:schemeClr val="tx1"/>
                </a:solidFill>
              </a:rPr>
              <a:t>分析</a:t>
            </a:r>
            <a:r>
              <a:rPr lang="en-US" altLang="zh-CN" sz="2600" dirty="0">
                <a:solidFill>
                  <a:schemeClr val="tx1"/>
                </a:solidFill>
              </a:rPr>
              <a:t>-</a:t>
            </a:r>
            <a:r>
              <a:rPr lang="zh-CN" altLang="zh-CN" sz="2600" dirty="0">
                <a:solidFill>
                  <a:schemeClr val="tx1"/>
                </a:solidFill>
              </a:rPr>
              <a:t>比较均值</a:t>
            </a:r>
            <a:r>
              <a:rPr lang="en-US" altLang="zh-CN" sz="2600" dirty="0">
                <a:solidFill>
                  <a:schemeClr val="tx1"/>
                </a:solidFill>
              </a:rPr>
              <a:t>-</a:t>
            </a:r>
            <a:r>
              <a:rPr lang="zh-CN" altLang="zh-CN" sz="2600" dirty="0">
                <a:solidFill>
                  <a:schemeClr val="tx1"/>
                </a:solidFill>
              </a:rPr>
              <a:t>单样本</a:t>
            </a:r>
            <a:r>
              <a:rPr lang="en-US" altLang="zh-CN" sz="2600" dirty="0">
                <a:solidFill>
                  <a:schemeClr val="tx1"/>
                </a:solidFill>
              </a:rPr>
              <a:t>t</a:t>
            </a:r>
            <a:r>
              <a:rPr lang="zh-CN" altLang="zh-CN" sz="2600" dirty="0">
                <a:solidFill>
                  <a:schemeClr val="tx1"/>
                </a:solidFill>
              </a:rPr>
              <a:t>检验。如图：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7494179" y="3058534"/>
            <a:ext cx="1404143" cy="43338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zh-CN" altLang="en-US" dirty="0" smtClean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b="1" dirty="0" smtClean="0">
                <a:latin typeface="楷体_GB2312" pitchFamily="49" charset="-122"/>
                <a:ea typeface="楷体_GB2312" pitchFamily="49" charset="-122"/>
              </a:rPr>
              <a:t>第二步</a:t>
            </a:r>
            <a:endParaRPr lang="zh-CN" altLang="en-US" b="1" dirty="0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1" name="图片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4" y="4556956"/>
            <a:ext cx="3494531" cy="2112404"/>
          </a:xfrm>
          <a:prstGeom prst="rect">
            <a:avLst/>
          </a:prstGeom>
        </p:spPr>
      </p:pic>
      <p:sp>
        <p:nvSpPr>
          <p:cNvPr id="12" name="副标题 13"/>
          <p:cNvSpPr txBox="1">
            <a:spLocks/>
          </p:cNvSpPr>
          <p:nvPr/>
        </p:nvSpPr>
        <p:spPr>
          <a:xfrm>
            <a:off x="511494" y="3735270"/>
            <a:ext cx="6989063" cy="8216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zh-CN" sz="2600" dirty="0">
                <a:solidFill>
                  <a:schemeClr val="tx1"/>
                </a:solidFill>
              </a:rPr>
              <a:t>设置检验变量为</a:t>
            </a:r>
            <a:r>
              <a:rPr lang="en-US" altLang="zh-CN" sz="2600" dirty="0">
                <a:solidFill>
                  <a:schemeClr val="tx1"/>
                </a:solidFill>
              </a:rPr>
              <a:t>Return</a:t>
            </a:r>
            <a:r>
              <a:rPr lang="zh-CN" altLang="zh-CN" sz="2600" dirty="0">
                <a:solidFill>
                  <a:schemeClr val="tx1"/>
                </a:solidFill>
              </a:rPr>
              <a:t>，设置检验值为</a:t>
            </a:r>
            <a:r>
              <a:rPr lang="en-US" altLang="zh-CN" sz="2600" dirty="0">
                <a:solidFill>
                  <a:schemeClr val="tx1"/>
                </a:solidFill>
              </a:rPr>
              <a:t>0</a:t>
            </a:r>
            <a:r>
              <a:rPr lang="zh-CN" altLang="zh-CN" sz="2600" dirty="0">
                <a:solidFill>
                  <a:schemeClr val="tx1"/>
                </a:solidFill>
              </a:rPr>
              <a:t>，在选项中修改置信水平为</a:t>
            </a:r>
            <a:r>
              <a:rPr lang="en-US" altLang="zh-CN" sz="2600" dirty="0">
                <a:solidFill>
                  <a:schemeClr val="tx1"/>
                </a:solidFill>
              </a:rPr>
              <a:t>95%</a:t>
            </a:r>
            <a:r>
              <a:rPr lang="zh-CN" altLang="zh-CN" sz="2600" dirty="0">
                <a:solidFill>
                  <a:schemeClr val="tx1"/>
                </a:solidFill>
              </a:rPr>
              <a:t>。点击确定完成计算。</a:t>
            </a: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7480437" y="4123568"/>
            <a:ext cx="1404143" cy="43338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zh-CN" altLang="en-US" dirty="0" smtClean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b="1" dirty="0" smtClean="0">
                <a:latin typeface="楷体_GB2312" pitchFamily="49" charset="-122"/>
                <a:ea typeface="楷体_GB2312" pitchFamily="49" charset="-122"/>
              </a:rPr>
              <a:t>第三步</a:t>
            </a:r>
            <a:endParaRPr lang="zh-CN" altLang="en-US" b="1" dirty="0">
              <a:latin typeface="楷体_GB2312" pitchFamily="49" charset="-122"/>
              <a:ea typeface="楷体_GB2312" pitchFamily="49" charset="-122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5509311"/>
              </p:ext>
            </p:extLst>
          </p:nvPr>
        </p:nvGraphicFramePr>
        <p:xfrm>
          <a:off x="4283968" y="4556956"/>
          <a:ext cx="4410075" cy="23459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21957"/>
                <a:gridCol w="458163"/>
                <a:gridCol w="432048"/>
                <a:gridCol w="1008112"/>
                <a:gridCol w="645881"/>
                <a:gridCol w="621957"/>
                <a:gridCol w="621957"/>
              </a:tblGrid>
              <a:tr h="361527">
                <a:tc gridSpan="7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altLang="zh-CN" sz="1800" kern="100" dirty="0" smtClean="0">
                        <a:effectLst/>
                      </a:endParaRPr>
                    </a:p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 smtClean="0">
                          <a:effectLst/>
                        </a:rPr>
                        <a:t>单个</a:t>
                      </a:r>
                      <a:r>
                        <a:rPr lang="zh-CN" sz="1800" kern="100" dirty="0">
                          <a:effectLst/>
                        </a:rPr>
                        <a:t>样本检验</a:t>
                      </a:r>
                      <a:endParaRPr lang="zh-CN" sz="1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61527">
                <a:tc rowSpan="3"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 </a:t>
                      </a:r>
                      <a:endParaRPr lang="zh-CN" sz="12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92D050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 smtClean="0">
                          <a:effectLst/>
                        </a:rPr>
                        <a:t>检验</a:t>
                      </a:r>
                      <a:r>
                        <a:rPr lang="zh-CN" sz="1800" kern="100" dirty="0">
                          <a:effectLst/>
                        </a:rPr>
                        <a:t>值</a:t>
                      </a:r>
                      <a:r>
                        <a:rPr lang="en-US" sz="1800" kern="100" dirty="0">
                          <a:effectLst/>
                        </a:rPr>
                        <a:t> = 0</a:t>
                      </a:r>
                      <a:endParaRPr lang="zh-CN" sz="1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73947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600" kern="100" dirty="0" smtClean="0">
                        <a:effectLst/>
                      </a:endParaRPr>
                    </a:p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600" kern="100" dirty="0" smtClean="0">
                        <a:effectLst/>
                      </a:endParaRPr>
                    </a:p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t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600" kern="100" dirty="0" smtClean="0">
                        <a:effectLst/>
                      </a:endParaRPr>
                    </a:p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600" kern="100" dirty="0" smtClean="0">
                        <a:effectLst/>
                      </a:endParaRPr>
                    </a:p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err="1" smtClean="0">
                          <a:effectLst/>
                        </a:rPr>
                        <a:t>df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600" kern="100" dirty="0" smtClean="0">
                        <a:effectLst/>
                      </a:endParaRPr>
                    </a:p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600" kern="100" dirty="0" smtClean="0">
                        <a:effectLst/>
                      </a:endParaRPr>
                    </a:p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Sig</a:t>
                      </a:r>
                      <a:r>
                        <a:rPr lang="en-US" sz="1600" kern="100" dirty="0">
                          <a:effectLst/>
                        </a:rPr>
                        <a:t>.(</a:t>
                      </a:r>
                      <a:r>
                        <a:rPr lang="zh-CN" sz="1600" kern="100" dirty="0">
                          <a:effectLst/>
                        </a:rPr>
                        <a:t>双侧</a:t>
                      </a:r>
                      <a:r>
                        <a:rPr lang="en-US" sz="1600" kern="100" dirty="0">
                          <a:effectLst/>
                        </a:rPr>
                        <a:t>)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altLang="zh-CN" sz="1600" kern="100" dirty="0" smtClean="0">
                        <a:effectLst/>
                      </a:endParaRPr>
                    </a:p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 smtClean="0">
                          <a:effectLst/>
                        </a:rPr>
                        <a:t>均值</a:t>
                      </a:r>
                      <a:r>
                        <a:rPr lang="zh-CN" sz="1600" kern="100" dirty="0">
                          <a:effectLst/>
                        </a:rPr>
                        <a:t>差值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altLang="zh-CN" sz="1600" kern="100" dirty="0" smtClean="0">
                        <a:effectLst/>
                      </a:endParaRPr>
                    </a:p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 smtClean="0">
                          <a:effectLst/>
                        </a:rPr>
                        <a:t>差分</a:t>
                      </a:r>
                      <a:r>
                        <a:rPr lang="zh-CN" sz="1600" kern="100" dirty="0">
                          <a:effectLst/>
                        </a:rPr>
                        <a:t>的</a:t>
                      </a:r>
                      <a:r>
                        <a:rPr lang="en-US" sz="1600" kern="100" dirty="0">
                          <a:effectLst/>
                        </a:rPr>
                        <a:t> 95% </a:t>
                      </a:r>
                      <a:r>
                        <a:rPr lang="zh-CN" sz="1600" kern="100" dirty="0">
                          <a:effectLst/>
                        </a:rPr>
                        <a:t>置信区间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6152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下限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上限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476989"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Return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7.319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24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.000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3.3480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2.404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4.292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2508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/>
      <p:bldP spid="10" grpId="0" animBg="1"/>
      <p:bldP spid="12" grpId="0"/>
      <p:bldP spid="13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11560" y="2132856"/>
            <a:ext cx="7848872" cy="3450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zh-CN" sz="36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en-US" altLang="zh-CN" sz="36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zh-CN" altLang="en-US" sz="6000" b="1" dirty="0" smtClean="0">
                <a:solidFill>
                  <a:schemeClr val="tx1"/>
                </a:solidFill>
              </a:rPr>
              <a:t>小结</a:t>
            </a:r>
            <a:endParaRPr lang="zh-CN" altLang="en-US" sz="6000" b="1" dirty="0">
              <a:solidFill>
                <a:schemeClr val="tx1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1253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   小结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5" name="副标题 13"/>
          <p:cNvSpPr txBox="1">
            <a:spLocks/>
          </p:cNvSpPr>
          <p:nvPr/>
        </p:nvSpPr>
        <p:spPr>
          <a:xfrm>
            <a:off x="755576" y="1556792"/>
            <a:ext cx="7632848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zh-CN" sz="3300" b="1" dirty="0">
                <a:solidFill>
                  <a:schemeClr val="tx1"/>
                </a:solidFill>
              </a:rPr>
              <a:t>各种情况下的区间估计方法</a:t>
            </a: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 </a:t>
            </a: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</a:t>
            </a:r>
            <a:endParaRPr lang="zh-CN" altLang="en-US" dirty="0">
              <a:solidFill>
                <a:srgbClr val="FF0000"/>
              </a:solidFill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4114548"/>
              </p:ext>
            </p:extLst>
          </p:nvPr>
        </p:nvGraphicFramePr>
        <p:xfrm>
          <a:off x="467544" y="2096852"/>
          <a:ext cx="8352927" cy="450049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720080"/>
                <a:gridCol w="1152128"/>
                <a:gridCol w="1368152"/>
                <a:gridCol w="1584176"/>
                <a:gridCol w="1800200"/>
                <a:gridCol w="1728191"/>
              </a:tblGrid>
              <a:tr h="12114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chemeClr val="tx1"/>
                          </a:solidFill>
                          <a:effectLst/>
                        </a:rPr>
                        <a:t>研究对象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chemeClr val="tx1"/>
                          </a:solidFill>
                          <a:effectLst/>
                        </a:rPr>
                        <a:t>样本容量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chemeClr val="tx1"/>
                          </a:solidFill>
                          <a:effectLst/>
                        </a:rPr>
                        <a:t>总体分布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chemeClr val="tx1"/>
                          </a:solidFill>
                          <a:effectLst/>
                        </a:rPr>
                        <a:t>方差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chemeClr val="tx1"/>
                          </a:solidFill>
                          <a:effectLst/>
                        </a:rPr>
                        <a:t>抽样分布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chemeClr val="tx1"/>
                          </a:solidFill>
                          <a:effectLst/>
                        </a:rPr>
                        <a:t>置信区间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/>
                    </a:solidFill>
                  </a:tcPr>
                </a:tc>
              </a:tr>
              <a:tr h="632133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chemeClr val="tx1"/>
                          </a:solidFill>
                          <a:effectLst/>
                        </a:rPr>
                        <a:t>总体平均数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/>
                          </a:solidFill>
                          <a:effectLst/>
                        </a:rPr>
                        <a:t>n</a:t>
                      </a:r>
                      <a:r>
                        <a:rPr lang="zh-CN" sz="1800" kern="100" dirty="0">
                          <a:solidFill>
                            <a:schemeClr val="tx1"/>
                          </a:solidFill>
                          <a:effectLst/>
                        </a:rPr>
                        <a:t>≥</a:t>
                      </a:r>
                      <a:r>
                        <a:rPr lang="en-US" sz="1800" kern="100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chemeClr val="tx1"/>
                          </a:solidFill>
                          <a:effectLst/>
                        </a:rPr>
                        <a:t>任意分布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chemeClr val="tx1"/>
                          </a:solidFill>
                          <a:effectLst/>
                        </a:rPr>
                        <a:t>已知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kern="100" dirty="0">
                        <a:solidFill>
                          <a:schemeClr val="tx1"/>
                        </a:solidFill>
                        <a:effectLst/>
                        <a:latin typeface="宋体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kern="100" dirty="0">
                        <a:solidFill>
                          <a:schemeClr val="tx1"/>
                        </a:solidFill>
                        <a:effectLst/>
                        <a:latin typeface="宋体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</a:tr>
              <a:tr h="63213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/>
                          </a:solidFill>
                          <a:effectLst/>
                        </a:rPr>
                        <a:t>n</a:t>
                      </a:r>
                      <a:r>
                        <a:rPr lang="zh-CN" sz="1800" kern="100" dirty="0">
                          <a:solidFill>
                            <a:schemeClr val="tx1"/>
                          </a:solidFill>
                          <a:effectLst/>
                        </a:rPr>
                        <a:t>≥</a:t>
                      </a:r>
                      <a:r>
                        <a:rPr lang="en-US" sz="1800" kern="100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chemeClr val="tx1"/>
                          </a:solidFill>
                          <a:effectLst/>
                        </a:rPr>
                        <a:t>任意分布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chemeClr val="tx1"/>
                          </a:solidFill>
                          <a:effectLst/>
                        </a:rPr>
                        <a:t>未知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kern="100">
                        <a:solidFill>
                          <a:schemeClr val="tx1"/>
                        </a:solidFill>
                        <a:effectLst/>
                        <a:latin typeface="宋体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kern="100" dirty="0">
                        <a:solidFill>
                          <a:schemeClr val="tx1"/>
                        </a:solidFill>
                        <a:effectLst/>
                        <a:latin typeface="宋体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</a:tr>
              <a:tr h="63213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/>
                          </a:solidFill>
                          <a:effectLst/>
                        </a:rPr>
                        <a:t>n</a:t>
                      </a:r>
                      <a:r>
                        <a:rPr lang="zh-CN" sz="1800" kern="100" dirty="0">
                          <a:solidFill>
                            <a:schemeClr val="tx1"/>
                          </a:solidFill>
                          <a:effectLst/>
                        </a:rPr>
                        <a:t>＜</a:t>
                      </a:r>
                      <a:r>
                        <a:rPr lang="en-US" sz="1800" kern="100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chemeClr val="tx1"/>
                          </a:solidFill>
                          <a:effectLst/>
                        </a:rPr>
                        <a:t>正态分布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chemeClr val="tx1"/>
                          </a:solidFill>
                          <a:effectLst/>
                        </a:rPr>
                        <a:t>已知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kern="100">
                        <a:solidFill>
                          <a:schemeClr val="tx1"/>
                        </a:solidFill>
                        <a:effectLst/>
                        <a:latin typeface="宋体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kern="100" dirty="0">
                        <a:solidFill>
                          <a:schemeClr val="tx1"/>
                        </a:solidFill>
                        <a:effectLst/>
                        <a:latin typeface="宋体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</a:tr>
              <a:tr h="63213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solidFill>
                            <a:schemeClr val="tx1"/>
                          </a:solidFill>
                          <a:effectLst/>
                        </a:rPr>
                        <a:t>n</a:t>
                      </a:r>
                      <a:r>
                        <a:rPr lang="zh-CN" sz="1800" kern="100" dirty="0">
                          <a:solidFill>
                            <a:schemeClr val="tx1"/>
                          </a:solidFill>
                          <a:effectLst/>
                        </a:rPr>
                        <a:t>＜</a:t>
                      </a:r>
                      <a:r>
                        <a:rPr lang="en-US" sz="1800" kern="100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chemeClr val="tx1"/>
                          </a:solidFill>
                          <a:effectLst/>
                        </a:rPr>
                        <a:t>正态分布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chemeClr val="tx1"/>
                          </a:solidFill>
                          <a:effectLst/>
                        </a:rPr>
                        <a:t>未知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kern="100" dirty="0">
                        <a:solidFill>
                          <a:schemeClr val="tx1"/>
                        </a:solidFill>
                        <a:effectLst/>
                        <a:latin typeface="宋体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kern="100" dirty="0">
                        <a:solidFill>
                          <a:schemeClr val="tx1"/>
                        </a:solidFill>
                        <a:effectLst/>
                        <a:latin typeface="宋体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</a:tr>
              <a:tr h="7604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chemeClr val="tx1"/>
                          </a:solidFill>
                          <a:effectLst/>
                        </a:rPr>
                        <a:t>总体比例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kern="100" dirty="0">
                        <a:solidFill>
                          <a:schemeClr val="tx1"/>
                        </a:solidFill>
                        <a:effectLst/>
                        <a:latin typeface="宋体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chemeClr val="tx1"/>
                          </a:solidFill>
                          <a:effectLst/>
                        </a:rPr>
                        <a:t>任意分布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solidFill>
                            <a:schemeClr val="tx1"/>
                          </a:solidFill>
                          <a:effectLst/>
                        </a:rPr>
                        <a:t>未知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kern="100" dirty="0">
                        <a:solidFill>
                          <a:schemeClr val="tx1"/>
                        </a:solidFill>
                        <a:effectLst/>
                        <a:latin typeface="宋体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kern="100" dirty="0">
                        <a:solidFill>
                          <a:schemeClr val="tx1"/>
                        </a:solidFill>
                        <a:effectLst/>
                        <a:latin typeface="宋体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4133767"/>
              </p:ext>
            </p:extLst>
          </p:nvPr>
        </p:nvGraphicFramePr>
        <p:xfrm>
          <a:off x="5508104" y="4725144"/>
          <a:ext cx="1152128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6" name="Equation" r:id="rId3" imgW="748975" imgH="241195" progId="Equation.DSMT4">
                  <p:embed/>
                </p:oleObj>
              </mc:Choice>
              <mc:Fallback>
                <p:oleObj name="Equation" r:id="rId3" imgW="748975" imgH="241195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104" y="4725144"/>
                        <a:ext cx="1152128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4714033"/>
              </p:ext>
            </p:extLst>
          </p:nvPr>
        </p:nvGraphicFramePr>
        <p:xfrm>
          <a:off x="7308304" y="4581128"/>
          <a:ext cx="1224136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7" name="Equation" r:id="rId5" imgW="634725" imgH="368140" progId="Equation.DSMT4">
                  <p:embed/>
                </p:oleObj>
              </mc:Choice>
              <mc:Fallback>
                <p:oleObj name="Equation" r:id="rId5" imgW="634725" imgH="36814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8304" y="4581128"/>
                        <a:ext cx="1224136" cy="5760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9252122"/>
              </p:ext>
            </p:extLst>
          </p:nvPr>
        </p:nvGraphicFramePr>
        <p:xfrm>
          <a:off x="5436096" y="3429000"/>
          <a:ext cx="1224136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8" name="Equation" r:id="rId7" imgW="748975" imgH="241195" progId="Equation.DSMT4">
                  <p:embed/>
                </p:oleObj>
              </mc:Choice>
              <mc:Fallback>
                <p:oleObj name="Equation" r:id="rId7" imgW="748975" imgH="241195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6" y="3429000"/>
                        <a:ext cx="1224136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1829260"/>
              </p:ext>
            </p:extLst>
          </p:nvPr>
        </p:nvGraphicFramePr>
        <p:xfrm>
          <a:off x="7308304" y="3861048"/>
          <a:ext cx="1224136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9" name="Equation" r:id="rId8" imgW="634725" imgH="368140" progId="Equation.DSMT4">
                  <p:embed/>
                </p:oleObj>
              </mc:Choice>
              <mc:Fallback>
                <p:oleObj name="Equation" r:id="rId8" imgW="634725" imgH="36814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8304" y="3861048"/>
                        <a:ext cx="1224136" cy="6480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6864910"/>
              </p:ext>
            </p:extLst>
          </p:nvPr>
        </p:nvGraphicFramePr>
        <p:xfrm>
          <a:off x="5436096" y="4005064"/>
          <a:ext cx="1368152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0" name="Equation" r:id="rId10" imgW="748975" imgH="241195" progId="Equation.DSMT4">
                  <p:embed/>
                </p:oleObj>
              </mc:Choice>
              <mc:Fallback>
                <p:oleObj name="Equation" r:id="rId10" imgW="748975" imgH="241195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6" y="4005064"/>
                        <a:ext cx="1368152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8235802"/>
              </p:ext>
            </p:extLst>
          </p:nvPr>
        </p:nvGraphicFramePr>
        <p:xfrm>
          <a:off x="7308304" y="3356992"/>
          <a:ext cx="1296144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1" name="Equation" r:id="rId11" imgW="634725" imgH="368140" progId="Equation.DSMT4">
                  <p:embed/>
                </p:oleObj>
              </mc:Choice>
              <mc:Fallback>
                <p:oleObj name="Equation" r:id="rId11" imgW="634725" imgH="36814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8304" y="3356992"/>
                        <a:ext cx="1296144" cy="5760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1832043"/>
              </p:ext>
            </p:extLst>
          </p:nvPr>
        </p:nvGraphicFramePr>
        <p:xfrm>
          <a:off x="5436096" y="5229200"/>
          <a:ext cx="1512168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2" name="Equation" r:id="rId13" imgW="1104840" imgH="419040" progId="Equation.DSMT4">
                  <p:embed/>
                </p:oleObj>
              </mc:Choice>
              <mc:Fallback>
                <p:oleObj name="Equation" r:id="rId13" imgW="1104840" imgH="41904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6" y="5229200"/>
                        <a:ext cx="1512168" cy="5760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2178474"/>
              </p:ext>
            </p:extLst>
          </p:nvPr>
        </p:nvGraphicFramePr>
        <p:xfrm>
          <a:off x="7236296" y="5157192"/>
          <a:ext cx="1368152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3" name="Equation" r:id="rId15" imgW="914400" imgH="368300" progId="Equation.DSMT4">
                  <p:embed/>
                </p:oleObj>
              </mc:Choice>
              <mc:Fallback>
                <p:oleObj name="Equation" r:id="rId15" imgW="914400" imgH="3683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6296" y="5157192"/>
                        <a:ext cx="1368152" cy="6480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对象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0306816"/>
              </p:ext>
            </p:extLst>
          </p:nvPr>
        </p:nvGraphicFramePr>
        <p:xfrm>
          <a:off x="1259632" y="5877272"/>
          <a:ext cx="1008112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4" name="Equation" r:id="rId17" imgW="622030" imgH="558558" progId="Equation.DSMT4">
                  <p:embed/>
                </p:oleObj>
              </mc:Choice>
              <mc:Fallback>
                <p:oleObj name="Equation" r:id="rId17" imgW="622030" imgH="558558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5877272"/>
                        <a:ext cx="1008112" cy="7200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对象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8938540"/>
              </p:ext>
            </p:extLst>
          </p:nvPr>
        </p:nvGraphicFramePr>
        <p:xfrm>
          <a:off x="5292080" y="5877272"/>
          <a:ext cx="1656184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5" name="Equation" r:id="rId19" imgW="1002865" imgH="368140" progId="Equation.DSMT4">
                  <p:embed/>
                </p:oleObj>
              </mc:Choice>
              <mc:Fallback>
                <p:oleObj name="Equation" r:id="rId19" imgW="1002865" imgH="36814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080" y="5877272"/>
                        <a:ext cx="1656184" cy="6480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对象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2803992"/>
              </p:ext>
            </p:extLst>
          </p:nvPr>
        </p:nvGraphicFramePr>
        <p:xfrm>
          <a:off x="7164288" y="5949280"/>
          <a:ext cx="1584176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6" name="Equation" r:id="rId21" imgW="977900" imgH="381000" progId="Equation.DSMT4">
                  <p:embed/>
                </p:oleObj>
              </mc:Choice>
              <mc:Fallback>
                <p:oleObj name="Equation" r:id="rId21" imgW="977900" imgH="3810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4288" y="5949280"/>
                        <a:ext cx="1584176" cy="6480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22508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27584" y="620688"/>
            <a:ext cx="6840760" cy="5256584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6350" contourW="6350">
              <a:bevelT w="12700"/>
              <a:bevelB w="6350"/>
            </a:sp3d>
          </a:bodyPr>
          <a:lstStyle/>
          <a:p>
            <a:r>
              <a:rPr lang="zh-CN" altLang="en-US" sz="88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谢谢！</a:t>
            </a:r>
            <a:endParaRPr lang="zh-CN" altLang="en-US" sz="8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zh-CN" altLang="en-US" sz="8800" i="1" dirty="0" smtClean="0">
                <a:solidFill>
                  <a:schemeClr val="tx1"/>
                </a:solidFill>
              </a:rPr>
              <a:t>  </a:t>
            </a:r>
            <a:endParaRPr lang="en-US" altLang="zh-CN" sz="8800" i="1" dirty="0" smtClean="0">
              <a:solidFill>
                <a:schemeClr val="tx1"/>
              </a:solidFill>
            </a:endParaRPr>
          </a:p>
        </p:txBody>
      </p:sp>
      <p:pic>
        <p:nvPicPr>
          <p:cNvPr id="5" name="Picture 1027" descr="PE07677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4108" y="2060848"/>
            <a:ext cx="380047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55284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§5.1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抽样的基本概念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4" name="副标题 13"/>
          <p:cNvSpPr>
            <a:spLocks noGrp="1"/>
          </p:cNvSpPr>
          <p:nvPr>
            <p:ph type="subTitle" idx="1"/>
          </p:nvPr>
        </p:nvSpPr>
        <p:spPr>
          <a:xfrm>
            <a:off x="683568" y="1484784"/>
            <a:ext cx="7560840" cy="1152128"/>
          </a:xfrm>
        </p:spPr>
        <p:txBody>
          <a:bodyPr/>
          <a:lstStyle/>
          <a:p>
            <a:pPr algn="l"/>
            <a:r>
              <a:rPr lang="en-US" altLang="zh-CN" dirty="0" smtClean="0"/>
              <a:t>        </a:t>
            </a:r>
            <a:r>
              <a:rPr lang="zh-CN" altLang="en-US" sz="2800" dirty="0" smtClean="0">
                <a:solidFill>
                  <a:schemeClr val="tx1"/>
                </a:solidFill>
              </a:rPr>
              <a:t>在上例中，抽取部分学生构成一个样本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l"/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3637956"/>
              </p:ext>
            </p:extLst>
          </p:nvPr>
        </p:nvGraphicFramePr>
        <p:xfrm>
          <a:off x="3213100" y="2036763"/>
          <a:ext cx="2717800" cy="411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9" name="Equation" r:id="rId3" imgW="1104840" imgH="266400" progId="Equation.DSMT4">
                  <p:embed/>
                </p:oleObj>
              </mc:Choice>
              <mc:Fallback>
                <p:oleObj name="Equation" r:id="rId3" imgW="1104840" imgH="2664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3100" y="2036763"/>
                        <a:ext cx="2717800" cy="4111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3143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副标题 13"/>
          <p:cNvSpPr txBox="1">
            <a:spLocks/>
          </p:cNvSpPr>
          <p:nvPr/>
        </p:nvSpPr>
        <p:spPr>
          <a:xfrm>
            <a:off x="323528" y="2580760"/>
            <a:ext cx="8496944" cy="3296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>
              <a:buClr>
                <a:srgbClr val="FF0000"/>
              </a:buClr>
            </a:pPr>
            <a:r>
              <a:rPr lang="zh-CN" altLang="en-US" sz="2600" dirty="0" smtClean="0">
                <a:solidFill>
                  <a:schemeClr val="tx1"/>
                </a:solidFill>
              </a:rPr>
              <a:t>   观察得到值成为样本值，表示为                </a:t>
            </a:r>
            <a:r>
              <a:rPr lang="en-US" altLang="zh-CN" sz="2600" dirty="0" smtClean="0">
                <a:solidFill>
                  <a:schemeClr val="tx1"/>
                </a:solidFill>
              </a:rPr>
              <a:t>…..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lvl="1" algn="l">
              <a:buClr>
                <a:srgbClr val="FF0000"/>
              </a:buClr>
            </a:pPr>
            <a:r>
              <a:rPr lang="zh-CN" altLang="en-US" sz="2800" dirty="0" smtClean="0">
                <a:solidFill>
                  <a:schemeClr val="tx1"/>
                </a:solidFill>
              </a:rPr>
              <a:t>假设</a:t>
            </a:r>
            <a:r>
              <a:rPr lang="en-US" altLang="zh-CN" sz="2800" dirty="0" smtClean="0">
                <a:solidFill>
                  <a:schemeClr val="tx1"/>
                </a:solidFill>
              </a:rPr>
              <a:t>n=1000</a:t>
            </a:r>
            <a:r>
              <a:rPr lang="zh-CN" altLang="en-US" sz="2800" dirty="0" smtClean="0">
                <a:solidFill>
                  <a:schemeClr val="tx1"/>
                </a:solidFill>
              </a:rPr>
              <a:t>，</a:t>
            </a:r>
            <a:r>
              <a:rPr lang="zh-CN" altLang="en-US" sz="2800" dirty="0" smtClean="0">
                <a:solidFill>
                  <a:srgbClr val="FF0000"/>
                </a:solidFill>
              </a:rPr>
              <a:t>每个学生被抽中是随机的</a:t>
            </a:r>
            <a:r>
              <a:rPr lang="zh-CN" altLang="en-US" sz="2800" dirty="0" smtClean="0">
                <a:solidFill>
                  <a:schemeClr val="tx1"/>
                </a:solidFill>
              </a:rPr>
              <a:t>，且</a:t>
            </a:r>
            <a:r>
              <a:rPr lang="zh-CN" altLang="en-US" sz="2800" dirty="0" smtClean="0">
                <a:solidFill>
                  <a:srgbClr val="FF0000"/>
                </a:solidFill>
              </a:rPr>
              <a:t>抽中概率已知</a:t>
            </a:r>
            <a:r>
              <a:rPr lang="zh-CN" altLang="en-US" sz="2800" dirty="0" smtClean="0">
                <a:solidFill>
                  <a:schemeClr val="tx1"/>
                </a:solidFill>
              </a:rPr>
              <a:t>，则这样的抽样方法成为</a:t>
            </a:r>
            <a:r>
              <a:rPr lang="zh-CN" altLang="en-US" sz="2800" dirty="0" smtClean="0">
                <a:solidFill>
                  <a:srgbClr val="FF0000"/>
                </a:solidFill>
              </a:rPr>
              <a:t>随机抽样</a:t>
            </a:r>
            <a:r>
              <a:rPr lang="zh-CN" altLang="en-US" sz="2800" dirty="0" smtClean="0">
                <a:solidFill>
                  <a:schemeClr val="tx1"/>
                </a:solidFill>
              </a:rPr>
              <a:t>。</a:t>
            </a:r>
            <a:endParaRPr lang="en-US" altLang="zh-CN" sz="2600" dirty="0" smtClean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7728609"/>
              </p:ext>
            </p:extLst>
          </p:nvPr>
        </p:nvGraphicFramePr>
        <p:xfrm>
          <a:off x="5796136" y="2526865"/>
          <a:ext cx="1080120" cy="5230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0" name="Equation" r:id="rId5" imgW="431613" imgH="241195" progId="Equation.DSMT4">
                  <p:embed/>
                </p:oleObj>
              </mc:Choice>
              <mc:Fallback>
                <p:oleObj name="Equation" r:id="rId5" imgW="431613" imgH="241195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6136" y="2526865"/>
                        <a:ext cx="1080120" cy="52307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0222750"/>
              </p:ext>
            </p:extLst>
          </p:nvPr>
        </p:nvGraphicFramePr>
        <p:xfrm>
          <a:off x="7596336" y="2494083"/>
          <a:ext cx="635724" cy="5886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1" name="Equation" r:id="rId7" imgW="253890" imgH="241195" progId="Equation.DSMT4">
                  <p:embed/>
                </p:oleObj>
              </mc:Choice>
              <mc:Fallback>
                <p:oleObj name="Equation" r:id="rId7" imgW="253890" imgH="241195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96336" y="2494083"/>
                        <a:ext cx="635724" cy="58863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椭圆 11"/>
          <p:cNvSpPr/>
          <p:nvPr/>
        </p:nvSpPr>
        <p:spPr>
          <a:xfrm>
            <a:off x="2771800" y="3068960"/>
            <a:ext cx="288032" cy="21602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</a:rPr>
              <a:t>1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7524328" y="2924944"/>
            <a:ext cx="288032" cy="25202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</a:rPr>
              <a:t>2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graphicFrame>
        <p:nvGraphicFramePr>
          <p:cNvPr id="19" name="图示 18"/>
          <p:cNvGraphicFramePr/>
          <p:nvPr>
            <p:extLst>
              <p:ext uri="{D42A27DB-BD31-4B8C-83A1-F6EECF244321}">
                <p14:modId xmlns:p14="http://schemas.microsoft.com/office/powerpoint/2010/main" val="3426310544"/>
              </p:ext>
            </p:extLst>
          </p:nvPr>
        </p:nvGraphicFramePr>
        <p:xfrm>
          <a:off x="1259632" y="3933056"/>
          <a:ext cx="6840760" cy="2924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2266555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 animBg="1"/>
      <p:bldP spid="13" grpId="0" animBg="1"/>
      <p:bldGraphic spid="19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§5.1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抽样的基本概念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4" name="副标题 13"/>
          <p:cNvSpPr>
            <a:spLocks noGrp="1"/>
          </p:cNvSpPr>
          <p:nvPr>
            <p:ph type="subTitle" idx="1"/>
          </p:nvPr>
        </p:nvSpPr>
        <p:spPr>
          <a:xfrm>
            <a:off x="611560" y="1484784"/>
            <a:ext cx="7920880" cy="2160240"/>
          </a:xfrm>
        </p:spPr>
        <p:txBody>
          <a:bodyPr/>
          <a:lstStyle/>
          <a:p>
            <a:pPr marL="342900" indent="-342900" algn="l"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3200" dirty="0" smtClean="0">
                <a:solidFill>
                  <a:schemeClr val="tx1"/>
                </a:solidFill>
              </a:rPr>
              <a:t> 5.1.1   </a:t>
            </a:r>
            <a:r>
              <a:rPr lang="zh-CN" altLang="en-US" sz="3200" dirty="0" smtClean="0">
                <a:solidFill>
                  <a:schemeClr val="tx1"/>
                </a:solidFill>
              </a:rPr>
              <a:t>简单随机抽样</a:t>
            </a:r>
            <a:endParaRPr lang="en-US" altLang="zh-CN" sz="32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dirty="0" smtClean="0">
                <a:solidFill>
                  <a:schemeClr val="tx1"/>
                </a:solidFill>
              </a:rPr>
              <a:t>                    </a:t>
            </a:r>
            <a:r>
              <a:rPr lang="zh-CN" altLang="en-US" sz="2800" b="1" i="1" dirty="0" smtClean="0">
                <a:solidFill>
                  <a:srgbClr val="FF0000"/>
                </a:solidFill>
              </a:rPr>
              <a:t>定义：</a:t>
            </a:r>
            <a:r>
              <a:rPr lang="zh-CN" altLang="zh-CN" sz="2600" dirty="0">
                <a:solidFill>
                  <a:schemeClr val="tx1"/>
                </a:solidFill>
              </a:rPr>
              <a:t>从含有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N</a:t>
            </a:r>
            <a:r>
              <a:rPr lang="zh-CN" altLang="zh-CN" sz="2600" dirty="0" smtClean="0">
                <a:solidFill>
                  <a:schemeClr val="tx1"/>
                </a:solidFill>
              </a:rPr>
              <a:t>个</a:t>
            </a:r>
            <a:r>
              <a:rPr lang="zh-CN" altLang="zh-CN" sz="2600" dirty="0">
                <a:solidFill>
                  <a:schemeClr val="tx1"/>
                </a:solidFill>
              </a:rPr>
              <a:t>元素的</a:t>
            </a:r>
            <a:r>
              <a:rPr lang="zh-CN" altLang="zh-CN" sz="2600" dirty="0">
                <a:solidFill>
                  <a:srgbClr val="FF0000"/>
                </a:solidFill>
              </a:rPr>
              <a:t>总体</a:t>
            </a:r>
            <a:r>
              <a:rPr lang="zh-CN" altLang="zh-CN" sz="2600" dirty="0">
                <a:solidFill>
                  <a:schemeClr val="tx1"/>
                </a:solidFill>
              </a:rPr>
              <a:t>中，抽取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zh-CN" altLang="zh-CN" sz="2600" dirty="0">
                <a:solidFill>
                  <a:schemeClr val="tx1"/>
                </a:solidFill>
              </a:rPr>
              <a:t>个元素组成一个样本．使得总体中的</a:t>
            </a:r>
            <a:r>
              <a:rPr lang="zh-CN" altLang="zh-CN" sz="2600" dirty="0">
                <a:solidFill>
                  <a:srgbClr val="FF0000"/>
                </a:solidFill>
              </a:rPr>
              <a:t>每一个元素都有相同的机会</a:t>
            </a:r>
            <a:r>
              <a:rPr lang="zh-CN" altLang="zh-CN" sz="2600" dirty="0">
                <a:solidFill>
                  <a:schemeClr val="tx1"/>
                </a:solidFill>
              </a:rPr>
              <a:t>（概率）被</a:t>
            </a:r>
            <a:r>
              <a:rPr lang="zh-CN" altLang="zh-CN" sz="2600" dirty="0" smtClean="0">
                <a:solidFill>
                  <a:schemeClr val="tx1"/>
                </a:solidFill>
              </a:rPr>
              <a:t>抽中</a:t>
            </a:r>
            <a:r>
              <a:rPr lang="zh-CN" altLang="en-US" sz="2600" dirty="0" smtClean="0">
                <a:solidFill>
                  <a:schemeClr val="tx1"/>
                </a:solidFill>
              </a:rPr>
              <a:t>。</a:t>
            </a:r>
            <a:endParaRPr lang="zh-CN" altLang="en-US" sz="2600" b="1" i="1" dirty="0">
              <a:solidFill>
                <a:schemeClr val="tx1"/>
              </a:solidFill>
            </a:endParaRPr>
          </a:p>
        </p:txBody>
      </p:sp>
      <p:sp>
        <p:nvSpPr>
          <p:cNvPr id="5" name="副标题 13"/>
          <p:cNvSpPr txBox="1">
            <a:spLocks/>
          </p:cNvSpPr>
          <p:nvPr/>
        </p:nvSpPr>
        <p:spPr>
          <a:xfrm>
            <a:off x="1043608" y="4941168"/>
            <a:ext cx="7704856" cy="2088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0000"/>
              </a:buClr>
            </a:pPr>
            <a:r>
              <a:rPr lang="zh-CN" altLang="en-US" sz="2600" i="1" dirty="0" smtClean="0">
                <a:solidFill>
                  <a:srgbClr val="FF0000"/>
                </a:solidFill>
              </a:rPr>
              <a:t>简单随机样本</a:t>
            </a:r>
            <a:r>
              <a:rPr lang="zh-CN" altLang="en-US" sz="2600" dirty="0" smtClean="0">
                <a:solidFill>
                  <a:schemeClr val="tx1"/>
                </a:solidFill>
              </a:rPr>
              <a:t>满足以下两个条件：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zh-CN" altLang="en-US" sz="2600" dirty="0" smtClean="0">
                <a:solidFill>
                  <a:schemeClr val="tx1"/>
                </a:solidFill>
              </a:rPr>
              <a:t>（</a:t>
            </a:r>
            <a:r>
              <a:rPr lang="en-US" altLang="zh-CN" sz="2600" dirty="0" smtClean="0">
                <a:solidFill>
                  <a:schemeClr val="tx1"/>
                </a:solidFill>
              </a:rPr>
              <a:t>1</a:t>
            </a:r>
            <a:r>
              <a:rPr lang="zh-CN" altLang="en-US" sz="2600" dirty="0" smtClean="0">
                <a:solidFill>
                  <a:schemeClr val="tx1"/>
                </a:solidFill>
              </a:rPr>
              <a:t>）         </a:t>
            </a:r>
            <a:r>
              <a:rPr lang="en-US" altLang="zh-CN" sz="2600" dirty="0" smtClean="0">
                <a:solidFill>
                  <a:schemeClr val="tx1"/>
                </a:solidFill>
              </a:rPr>
              <a:t>……       </a:t>
            </a:r>
            <a:r>
              <a:rPr lang="zh-CN" altLang="en-US" sz="2600" dirty="0" smtClean="0">
                <a:solidFill>
                  <a:schemeClr val="tx1"/>
                </a:solidFill>
              </a:rPr>
              <a:t>与</a:t>
            </a:r>
            <a:r>
              <a:rPr lang="en-US" altLang="zh-CN" sz="2600" dirty="0" smtClean="0">
                <a:solidFill>
                  <a:schemeClr val="tx1"/>
                </a:solidFill>
              </a:rPr>
              <a:t>X</a:t>
            </a:r>
            <a:r>
              <a:rPr lang="zh-CN" altLang="en-US" sz="2600" dirty="0" smtClean="0">
                <a:solidFill>
                  <a:schemeClr val="tx1"/>
                </a:solidFill>
              </a:rPr>
              <a:t>有相同的分布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zh-CN" altLang="en-US" sz="2600" dirty="0" smtClean="0">
                <a:solidFill>
                  <a:schemeClr val="tx1"/>
                </a:solidFill>
              </a:rPr>
              <a:t>（</a:t>
            </a:r>
            <a:r>
              <a:rPr lang="en-US" altLang="zh-CN" sz="2600" dirty="0" smtClean="0">
                <a:solidFill>
                  <a:schemeClr val="tx1"/>
                </a:solidFill>
              </a:rPr>
              <a:t>2</a:t>
            </a:r>
            <a:r>
              <a:rPr lang="zh-CN" altLang="en-US" sz="2600" dirty="0" smtClean="0">
                <a:solidFill>
                  <a:schemeClr val="tx1"/>
                </a:solidFill>
              </a:rPr>
              <a:t>）        </a:t>
            </a:r>
            <a:r>
              <a:rPr lang="en-US" altLang="zh-CN" sz="2600" dirty="0" smtClean="0">
                <a:solidFill>
                  <a:schemeClr val="tx1"/>
                </a:solidFill>
              </a:rPr>
              <a:t>……       </a:t>
            </a:r>
            <a:r>
              <a:rPr lang="zh-CN" altLang="en-US" sz="2600" dirty="0" smtClean="0">
                <a:solidFill>
                  <a:schemeClr val="tx1"/>
                </a:solidFill>
              </a:rPr>
              <a:t>相互独立</a:t>
            </a:r>
            <a:endParaRPr lang="en-US" altLang="zh-CN" sz="2600" dirty="0" smtClean="0">
              <a:solidFill>
                <a:schemeClr val="tx1"/>
              </a:solidFill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1557806" y="3356992"/>
            <a:ext cx="1944216" cy="1061346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chemeClr val="tx1"/>
                </a:solidFill>
              </a:rPr>
              <a:t>有</a:t>
            </a:r>
            <a:r>
              <a:rPr lang="zh-CN" altLang="en-US" sz="2400" dirty="0" smtClean="0">
                <a:solidFill>
                  <a:schemeClr val="tx1"/>
                </a:solidFill>
              </a:rPr>
              <a:t>放回的叫重复抽样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5724128" y="3356992"/>
            <a:ext cx="2016224" cy="106134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chemeClr val="tx1"/>
                </a:solidFill>
              </a:rPr>
              <a:t>无放回的叫不重复抽样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9692580"/>
              </p:ext>
            </p:extLst>
          </p:nvPr>
        </p:nvGraphicFramePr>
        <p:xfrm>
          <a:off x="1783169" y="5373216"/>
          <a:ext cx="721232" cy="4680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7" name="Equation" r:id="rId3" imgW="444307" imgH="241195" progId="Equation.DSMT4">
                  <p:embed/>
                </p:oleObj>
              </mc:Choice>
              <mc:Fallback>
                <p:oleObj name="Equation" r:id="rId3" imgW="444307" imgH="241195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3169" y="5373216"/>
                        <a:ext cx="721232" cy="4680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2656651"/>
              </p:ext>
            </p:extLst>
          </p:nvPr>
        </p:nvGraphicFramePr>
        <p:xfrm>
          <a:off x="3244923" y="5373216"/>
          <a:ext cx="514198" cy="4680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8" name="Equation" r:id="rId5" imgW="266469" imgH="241091" progId="Equation.DSMT4">
                  <p:embed/>
                </p:oleObj>
              </mc:Choice>
              <mc:Fallback>
                <p:oleObj name="Equation" r:id="rId5" imgW="266469" imgH="241091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4923" y="5373216"/>
                        <a:ext cx="514198" cy="4680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2659583"/>
              </p:ext>
            </p:extLst>
          </p:nvPr>
        </p:nvGraphicFramePr>
        <p:xfrm>
          <a:off x="1691680" y="5877272"/>
          <a:ext cx="720725" cy="468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9" name="Equation" r:id="rId7" imgW="444307" imgH="241195" progId="Equation.DSMT4">
                  <p:embed/>
                </p:oleObj>
              </mc:Choice>
              <mc:Fallback>
                <p:oleObj name="Equation" r:id="rId7" imgW="444307" imgH="241195" progId="Equation.DSMT4">
                  <p:embed/>
                  <p:pic>
                    <p:nvPicPr>
                      <p:cNvPr id="0" name="对象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5877272"/>
                        <a:ext cx="720725" cy="468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6257267"/>
              </p:ext>
            </p:extLst>
          </p:nvPr>
        </p:nvGraphicFramePr>
        <p:xfrm>
          <a:off x="3244847" y="5877272"/>
          <a:ext cx="514350" cy="468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" name="Equation" r:id="rId8" imgW="266469" imgH="241091" progId="Equation.DSMT4">
                  <p:embed/>
                </p:oleObj>
              </mc:Choice>
              <mc:Fallback>
                <p:oleObj name="Equation" r:id="rId8" imgW="266469" imgH="241091" progId="Equation.DSMT4">
                  <p:embed/>
                  <p:pic>
                    <p:nvPicPr>
                      <p:cNvPr id="0" name="对象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4847" y="5877272"/>
                        <a:ext cx="514350" cy="468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椭圆 14"/>
          <p:cNvSpPr/>
          <p:nvPr/>
        </p:nvSpPr>
        <p:spPr>
          <a:xfrm>
            <a:off x="3635896" y="4077072"/>
            <a:ext cx="2088232" cy="72008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7030A0"/>
                </a:solidFill>
              </a:rPr>
              <a:t>得到样本</a:t>
            </a:r>
            <a:endParaRPr lang="zh-CN" altLang="en-US" sz="2400" dirty="0">
              <a:solidFill>
                <a:srgbClr val="7030A0"/>
              </a:solidFill>
            </a:endParaRPr>
          </a:p>
        </p:txBody>
      </p:sp>
      <p:cxnSp>
        <p:nvCxnSpPr>
          <p:cNvPr id="17" name="直接箭头连接符 16"/>
          <p:cNvCxnSpPr/>
          <p:nvPr/>
        </p:nvCxnSpPr>
        <p:spPr>
          <a:xfrm>
            <a:off x="3995936" y="3212976"/>
            <a:ext cx="432048" cy="864096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>
            <a:stCxn id="15" idx="3"/>
          </p:cNvCxnSpPr>
          <p:nvPr/>
        </p:nvCxnSpPr>
        <p:spPr>
          <a:xfrm flipH="1">
            <a:off x="2843808" y="4691699"/>
            <a:ext cx="1097902" cy="39348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6555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 animBg="1"/>
      <p:bldP spid="6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§5.1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抽样的基本概念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4" name="副标题 13"/>
          <p:cNvSpPr>
            <a:spLocks noGrp="1"/>
          </p:cNvSpPr>
          <p:nvPr>
            <p:ph type="subTitle" idx="1"/>
          </p:nvPr>
        </p:nvSpPr>
        <p:spPr>
          <a:xfrm>
            <a:off x="467544" y="3933056"/>
            <a:ext cx="8208912" cy="2304256"/>
          </a:xfrm>
        </p:spPr>
        <p:txBody>
          <a:bodyPr>
            <a:normAutofit/>
          </a:bodyPr>
          <a:lstStyle/>
          <a:p>
            <a:pPr algn="l"/>
            <a:r>
              <a:rPr lang="zh-CN" altLang="zh-CN" sz="2800" b="1" dirty="0">
                <a:solidFill>
                  <a:srgbClr val="FF0000"/>
                </a:solidFill>
              </a:rPr>
              <a:t>【例</a:t>
            </a:r>
            <a:r>
              <a:rPr lang="en-US" altLang="zh-CN" sz="2800" b="1" dirty="0">
                <a:solidFill>
                  <a:srgbClr val="FF0000"/>
                </a:solidFill>
              </a:rPr>
              <a:t>5-1</a:t>
            </a:r>
            <a:r>
              <a:rPr lang="zh-CN" altLang="zh-CN" sz="2800" b="1" dirty="0" smtClean="0">
                <a:solidFill>
                  <a:srgbClr val="FF0000"/>
                </a:solidFill>
              </a:rPr>
              <a:t>】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  </a:t>
            </a:r>
            <a:r>
              <a:rPr lang="zh-CN" altLang="en-US" sz="2600" dirty="0" smtClean="0">
                <a:solidFill>
                  <a:schemeClr val="tx1"/>
                </a:solidFill>
              </a:rPr>
              <a:t>有如下几个表达式：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5" name="副标题 13"/>
          <p:cNvSpPr txBox="1">
            <a:spLocks/>
          </p:cNvSpPr>
          <p:nvPr/>
        </p:nvSpPr>
        <p:spPr>
          <a:xfrm>
            <a:off x="611560" y="1484784"/>
            <a:ext cx="7920880" cy="266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3200" dirty="0" smtClean="0">
                <a:solidFill>
                  <a:schemeClr val="tx1"/>
                </a:solidFill>
              </a:rPr>
              <a:t> 5.1.2   </a:t>
            </a:r>
            <a:r>
              <a:rPr lang="zh-CN" altLang="en-US" sz="3200" dirty="0" smtClean="0">
                <a:solidFill>
                  <a:schemeClr val="tx1"/>
                </a:solidFill>
              </a:rPr>
              <a:t>统计量的点估计</a:t>
            </a:r>
            <a:endParaRPr lang="en-US" altLang="zh-CN" sz="32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dirty="0" smtClean="0">
                <a:solidFill>
                  <a:schemeClr val="tx1"/>
                </a:solidFill>
              </a:rPr>
              <a:t>                    </a:t>
            </a:r>
            <a:r>
              <a:rPr lang="zh-CN" altLang="en-US" sz="2800" b="1" i="1" dirty="0" smtClean="0">
                <a:solidFill>
                  <a:srgbClr val="FF0000"/>
                </a:solidFill>
              </a:rPr>
              <a:t>统计量定义：</a:t>
            </a:r>
            <a:r>
              <a:rPr lang="zh-CN" altLang="zh-CN" sz="2600" dirty="0">
                <a:solidFill>
                  <a:schemeClr val="tx1"/>
                </a:solidFill>
              </a:rPr>
              <a:t>设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…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是</a:t>
            </a:r>
            <a:r>
              <a:rPr lang="zh-CN" altLang="zh-CN" sz="2600" dirty="0">
                <a:solidFill>
                  <a:schemeClr val="tx1"/>
                </a:solidFill>
              </a:rPr>
              <a:t>来自总体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X</a:t>
            </a:r>
            <a:r>
              <a:rPr lang="zh-CN" altLang="zh-CN" sz="2600" dirty="0" smtClean="0">
                <a:solidFill>
                  <a:schemeClr val="tx1"/>
                </a:solidFill>
              </a:rPr>
              <a:t>中</a:t>
            </a:r>
            <a:r>
              <a:rPr lang="zh-CN" altLang="zh-CN" sz="2600" dirty="0">
                <a:solidFill>
                  <a:schemeClr val="tx1"/>
                </a:solidFill>
              </a:rPr>
              <a:t>抽取的容量</a:t>
            </a:r>
            <a:r>
              <a:rPr lang="zh-CN" altLang="zh-CN" sz="2600" dirty="0" smtClean="0">
                <a:solidFill>
                  <a:schemeClr val="tx1"/>
                </a:solidFill>
              </a:rPr>
              <a:t>为</a:t>
            </a:r>
            <a:r>
              <a:rPr lang="en-US" altLang="zh-CN" sz="2600" dirty="0" smtClean="0">
                <a:solidFill>
                  <a:schemeClr val="tx1"/>
                </a:solidFill>
              </a:rPr>
              <a:t>n </a:t>
            </a:r>
            <a:r>
              <a:rPr lang="zh-CN" altLang="zh-CN" sz="2600" dirty="0">
                <a:solidFill>
                  <a:schemeClr val="tx1"/>
                </a:solidFill>
              </a:rPr>
              <a:t>的一个样本，如果由此样本构造一个</a:t>
            </a:r>
            <a:r>
              <a:rPr lang="zh-CN" altLang="zh-CN" sz="2600" dirty="0" smtClean="0">
                <a:solidFill>
                  <a:schemeClr val="tx1"/>
                </a:solidFill>
              </a:rPr>
              <a:t>函数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          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，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                                 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，</a:t>
            </a:r>
            <a:r>
              <a:rPr lang="zh-CN" altLang="zh-CN" sz="2600" dirty="0">
                <a:solidFill>
                  <a:schemeClr val="tx1"/>
                </a:solidFill>
              </a:rPr>
              <a:t>则将</a:t>
            </a:r>
            <a:r>
              <a:rPr lang="zh-CN" altLang="zh-CN" sz="2600" dirty="0" smtClean="0">
                <a:solidFill>
                  <a:schemeClr val="tx1"/>
                </a:solidFill>
              </a:rPr>
              <a:t>函数</a:t>
            </a:r>
            <a:r>
              <a:rPr lang="en-US" altLang="zh-CN" sz="2600" dirty="0">
                <a:solidFill>
                  <a:schemeClr val="tx1"/>
                </a:solidFill>
              </a:rPr>
              <a:t>T</a:t>
            </a:r>
            <a:r>
              <a:rPr lang="zh-CN" altLang="zh-CN" sz="2600" dirty="0" smtClean="0">
                <a:solidFill>
                  <a:schemeClr val="tx1"/>
                </a:solidFill>
              </a:rPr>
              <a:t>称为</a:t>
            </a:r>
            <a:r>
              <a:rPr lang="zh-CN" altLang="zh-CN" sz="2600" b="1" i="1" dirty="0">
                <a:solidFill>
                  <a:srgbClr val="FF0000"/>
                </a:solidFill>
              </a:rPr>
              <a:t>统计量</a:t>
            </a:r>
            <a:r>
              <a:rPr lang="zh-CN" altLang="zh-CN" sz="2600" dirty="0">
                <a:solidFill>
                  <a:schemeClr val="tx1"/>
                </a:solidFill>
              </a:rPr>
              <a:t>，又称</a:t>
            </a:r>
            <a:r>
              <a:rPr lang="zh-CN" altLang="zh-CN" sz="2600" b="1" dirty="0">
                <a:solidFill>
                  <a:srgbClr val="FF0000"/>
                </a:solidFill>
              </a:rPr>
              <a:t>样本统计量</a:t>
            </a:r>
            <a:r>
              <a:rPr lang="zh-CN" altLang="zh-CN" sz="2600" dirty="0">
                <a:solidFill>
                  <a:schemeClr val="tx1"/>
                </a:solidFill>
              </a:rPr>
              <a:t>。</a:t>
            </a:r>
          </a:p>
          <a:p>
            <a:pPr algn="l">
              <a:buClr>
                <a:srgbClr val="FF0000"/>
              </a:buClr>
            </a:pPr>
            <a:endParaRPr lang="zh-CN" altLang="en-US" sz="2600" b="1" i="1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1424363"/>
              </p:ext>
            </p:extLst>
          </p:nvPr>
        </p:nvGraphicFramePr>
        <p:xfrm>
          <a:off x="4352924" y="2132856"/>
          <a:ext cx="723132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9" name="Equation" r:id="rId3" imgW="444307" imgH="241195" progId="Equation.DSMT4">
                  <p:embed/>
                </p:oleObj>
              </mc:Choice>
              <mc:Fallback>
                <p:oleObj name="Equation" r:id="rId3" imgW="444307" imgH="241195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2924" y="2132856"/>
                        <a:ext cx="723132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1720693"/>
              </p:ext>
            </p:extLst>
          </p:nvPr>
        </p:nvGraphicFramePr>
        <p:xfrm>
          <a:off x="5436096" y="2132856"/>
          <a:ext cx="432048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0" name="Equation" r:id="rId5" imgW="266469" imgH="241091" progId="Equation.DSMT4">
                  <p:embed/>
                </p:oleObj>
              </mc:Choice>
              <mc:Fallback>
                <p:oleObj name="Equation" r:id="rId5" imgW="266469" imgH="241091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6" y="2132856"/>
                        <a:ext cx="432048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3337378"/>
              </p:ext>
            </p:extLst>
          </p:nvPr>
        </p:nvGraphicFramePr>
        <p:xfrm>
          <a:off x="1390650" y="2979738"/>
          <a:ext cx="2029222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1" name="Equation" r:id="rId7" imgW="1206360" imgH="266400" progId="Equation.DSMT4">
                  <p:embed/>
                </p:oleObj>
              </mc:Choice>
              <mc:Fallback>
                <p:oleObj name="Equation" r:id="rId7" imgW="1206360" imgH="2664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0650" y="2979738"/>
                        <a:ext cx="2029222" cy="377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6279860"/>
              </p:ext>
            </p:extLst>
          </p:nvPr>
        </p:nvGraphicFramePr>
        <p:xfrm>
          <a:off x="2555776" y="4437112"/>
          <a:ext cx="1656184" cy="10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2" name="Equation" r:id="rId9" imgW="901309" imgH="444307" progId="Equation.DSMT4">
                  <p:embed/>
                </p:oleObj>
              </mc:Choice>
              <mc:Fallback>
                <p:oleObj name="Equation" r:id="rId9" imgW="901309" imgH="444307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4437112"/>
                        <a:ext cx="1656184" cy="10081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5" name="对象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1758765"/>
              </p:ext>
            </p:extLst>
          </p:nvPr>
        </p:nvGraphicFramePr>
        <p:xfrm>
          <a:off x="2339752" y="5589240"/>
          <a:ext cx="2592288" cy="10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3" name="Equation" r:id="rId11" imgW="1663700" imgH="444500" progId="Equation.DSMT4">
                  <p:embed/>
                </p:oleObj>
              </mc:Choice>
              <mc:Fallback>
                <p:oleObj name="Equation" r:id="rId11" imgW="1663700" imgH="444500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5589240"/>
                        <a:ext cx="2592288" cy="10081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7" name="对象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6049809"/>
              </p:ext>
            </p:extLst>
          </p:nvPr>
        </p:nvGraphicFramePr>
        <p:xfrm>
          <a:off x="5724128" y="5013176"/>
          <a:ext cx="2520280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4" name="Equation" r:id="rId13" imgW="1333500" imgH="444500" progId="Equation.DSMT4">
                  <p:embed/>
                </p:oleObj>
              </mc:Choice>
              <mc:Fallback>
                <p:oleObj name="Equation" r:id="rId13" imgW="1333500" imgH="444500" progId="Equation.DSMT4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4128" y="5013176"/>
                        <a:ext cx="2520280" cy="9361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矩形 18"/>
          <p:cNvSpPr/>
          <p:nvPr/>
        </p:nvSpPr>
        <p:spPr>
          <a:xfrm>
            <a:off x="1008088" y="4869160"/>
            <a:ext cx="1080120" cy="1152128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chemeClr val="tx1"/>
                </a:solidFill>
              </a:rPr>
              <a:t>是统计量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cxnSp>
        <p:nvCxnSpPr>
          <p:cNvPr id="21" name="直接箭头连接符 20"/>
          <p:cNvCxnSpPr/>
          <p:nvPr/>
        </p:nvCxnSpPr>
        <p:spPr>
          <a:xfrm flipV="1">
            <a:off x="2088208" y="5133347"/>
            <a:ext cx="539576" cy="21602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>
            <a:stCxn id="19" idx="3"/>
          </p:cNvCxnSpPr>
          <p:nvPr/>
        </p:nvCxnSpPr>
        <p:spPr>
          <a:xfrm>
            <a:off x="2088208" y="5445224"/>
            <a:ext cx="395560" cy="57606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圆角矩形标注 24"/>
          <p:cNvSpPr/>
          <p:nvPr/>
        </p:nvSpPr>
        <p:spPr>
          <a:xfrm>
            <a:off x="6444208" y="4149080"/>
            <a:ext cx="1296144" cy="576064"/>
          </a:xfrm>
          <a:prstGeom prst="wedgeRoundRectCallout">
            <a:avLst>
              <a:gd name="adj1" fmla="val -95257"/>
              <a:gd name="adj2" fmla="val 15320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 smtClean="0">
                <a:solidFill>
                  <a:schemeClr val="tx1"/>
                </a:solidFill>
              </a:rPr>
              <a:t>非统计量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26" name="动作按钮: 帮助 25">
            <a:hlinkClick r:id="" action="ppaction://noaction" highlightClick="1"/>
          </p:cNvPr>
          <p:cNvSpPr/>
          <p:nvPr/>
        </p:nvSpPr>
        <p:spPr>
          <a:xfrm>
            <a:off x="7884368" y="5877272"/>
            <a:ext cx="648072" cy="576064"/>
          </a:xfrm>
          <a:prstGeom prst="actionButtonHelp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副标题 13"/>
          <p:cNvSpPr txBox="1">
            <a:spLocks/>
          </p:cNvSpPr>
          <p:nvPr/>
        </p:nvSpPr>
        <p:spPr>
          <a:xfrm>
            <a:off x="3699352" y="2911816"/>
            <a:ext cx="396044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0000"/>
              </a:buClr>
            </a:pPr>
            <a:r>
              <a:rPr lang="zh-CN" altLang="zh-CN" sz="2800" b="1" dirty="0">
                <a:solidFill>
                  <a:srgbClr val="FF0000"/>
                </a:solidFill>
              </a:rPr>
              <a:t>不依赖于任何未知参数</a:t>
            </a:r>
            <a:endParaRPr lang="en-US" altLang="zh-CN" sz="28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555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19" grpId="0" animBg="1"/>
      <p:bldP spid="25" grpId="0" animBg="1"/>
      <p:bldP spid="26" grpId="0" animBg="1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§5.1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抽样的基本概念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6" name="副标题 13"/>
          <p:cNvSpPr txBox="1">
            <a:spLocks/>
          </p:cNvSpPr>
          <p:nvPr/>
        </p:nvSpPr>
        <p:spPr>
          <a:xfrm>
            <a:off x="611560" y="1484784"/>
            <a:ext cx="7920880" cy="40324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3200" dirty="0" smtClean="0">
                <a:solidFill>
                  <a:schemeClr val="tx1"/>
                </a:solidFill>
              </a:rPr>
              <a:t> 5.1.3   </a:t>
            </a:r>
            <a:r>
              <a:rPr lang="zh-CN" altLang="en-US" sz="3200" dirty="0" smtClean="0">
                <a:solidFill>
                  <a:schemeClr val="tx1"/>
                </a:solidFill>
              </a:rPr>
              <a:t>其他随机抽样</a:t>
            </a:r>
            <a:endParaRPr lang="en-US" altLang="zh-CN" sz="32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dirty="0" smtClean="0">
                <a:solidFill>
                  <a:schemeClr val="tx1"/>
                </a:solidFill>
              </a:rPr>
              <a:t>                    </a:t>
            </a:r>
            <a:endParaRPr lang="zh-CN" altLang="en-US" sz="2600" b="1" i="1" dirty="0">
              <a:solidFill>
                <a:schemeClr val="tx1"/>
              </a:solidFill>
            </a:endParaRPr>
          </a:p>
        </p:txBody>
      </p:sp>
      <p:graphicFrame>
        <p:nvGraphicFramePr>
          <p:cNvPr id="2" name="图示 1"/>
          <p:cNvGraphicFramePr/>
          <p:nvPr>
            <p:extLst>
              <p:ext uri="{D42A27DB-BD31-4B8C-83A1-F6EECF244321}">
                <p14:modId xmlns:p14="http://schemas.microsoft.com/office/powerpoint/2010/main" val="1432925531"/>
              </p:ext>
            </p:extLst>
          </p:nvPr>
        </p:nvGraphicFramePr>
        <p:xfrm>
          <a:off x="539552" y="2132856"/>
          <a:ext cx="7992888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66555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11560" y="2132856"/>
            <a:ext cx="7848872" cy="3450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zh-CN" sz="36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en-US" altLang="zh-CN" sz="36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altLang="zh-CN" sz="4800" b="1" dirty="0" smtClean="0">
                <a:solidFill>
                  <a:schemeClr val="tx1"/>
                </a:solidFill>
              </a:rPr>
              <a:t>5.2  </a:t>
            </a:r>
            <a:r>
              <a:rPr lang="zh-CN" altLang="en-US" sz="4400" dirty="0" smtClean="0">
                <a:solidFill>
                  <a:schemeClr val="tx1"/>
                </a:solidFill>
              </a:rPr>
              <a:t>抽样分布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765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642</TotalTime>
  <Words>3101</Words>
  <Application>Microsoft Office PowerPoint</Application>
  <PresentationFormat>全屏显示(4:3)</PresentationFormat>
  <Paragraphs>376</Paragraphs>
  <Slides>47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47</vt:i4>
      </vt:variant>
    </vt:vector>
  </HeadingPairs>
  <TitlesOfParts>
    <vt:vector size="50" baseType="lpstr">
      <vt:lpstr>波形</vt:lpstr>
      <vt:lpstr>MathType 5.0 Equation</vt:lpstr>
      <vt:lpstr>Equation</vt:lpstr>
      <vt:lpstr>目录</vt:lpstr>
      <vt:lpstr>第5章 抽样理论与参数估计</vt:lpstr>
      <vt:lpstr>PowerPoint 演示文稿</vt:lpstr>
      <vt:lpstr>§5.1  抽样的基本概念</vt:lpstr>
      <vt:lpstr>§5.1  抽样的基本概念</vt:lpstr>
      <vt:lpstr>§5.1  抽样的基本概念</vt:lpstr>
      <vt:lpstr>§5.1  抽样的基本概念</vt:lpstr>
      <vt:lpstr>§5.1  抽样的基本概念</vt:lpstr>
      <vt:lpstr>PowerPoint 演示文稿</vt:lpstr>
      <vt:lpstr>§5.2  抽样分布</vt:lpstr>
      <vt:lpstr>§5.2  抽样分布</vt:lpstr>
      <vt:lpstr>§5.2  抽样分布</vt:lpstr>
      <vt:lpstr>§5.2  抽样分布</vt:lpstr>
      <vt:lpstr>§5.2  抽样分布</vt:lpstr>
      <vt:lpstr>§5.2  抽样分布</vt:lpstr>
      <vt:lpstr>§5.2  抽样分布</vt:lpstr>
      <vt:lpstr>§5.2  抽样分布</vt:lpstr>
      <vt:lpstr>§5.2  抽样分布</vt:lpstr>
      <vt:lpstr>§5.2  抽样分布</vt:lpstr>
      <vt:lpstr>PowerPoint 演示文稿</vt:lpstr>
      <vt:lpstr>§5.3  区间估计</vt:lpstr>
      <vt:lpstr>§5.3  区间估计</vt:lpstr>
      <vt:lpstr>§5.3  区间估计</vt:lpstr>
      <vt:lpstr>§5.3  区间估计</vt:lpstr>
      <vt:lpstr>§5.3  区间估计</vt:lpstr>
      <vt:lpstr>§5.3  区间估计</vt:lpstr>
      <vt:lpstr>§5.3  区间估计</vt:lpstr>
      <vt:lpstr>§5.3  区间估计</vt:lpstr>
      <vt:lpstr>§5.3  区间估计</vt:lpstr>
      <vt:lpstr>§5.3  区间估计</vt:lpstr>
      <vt:lpstr>§5.3  区间估计</vt:lpstr>
      <vt:lpstr>PowerPoint 演示文稿</vt:lpstr>
      <vt:lpstr>§5.4  估算必要样本容量</vt:lpstr>
      <vt:lpstr>§5.4  估算必要样本容量</vt:lpstr>
      <vt:lpstr>PowerPoint 演示文稿</vt:lpstr>
      <vt:lpstr>§5.5  总体比例的区间估计</vt:lpstr>
      <vt:lpstr>§5.5  总体比例的区间估计</vt:lpstr>
      <vt:lpstr>§5.5  总体比例的区间估计</vt:lpstr>
      <vt:lpstr>§5.5  总体比例的区间估计</vt:lpstr>
      <vt:lpstr>§5.5  总体比例的区间估计</vt:lpstr>
      <vt:lpstr>PowerPoint 演示文稿</vt:lpstr>
      <vt:lpstr>§5.6  利用统计软件计算置信区间</vt:lpstr>
      <vt:lpstr>§5.6  利用统计软件计算置信区间</vt:lpstr>
      <vt:lpstr>§5.6  利用统计软件计算置信区间</vt:lpstr>
      <vt:lpstr>PowerPoint 演示文稿</vt:lpstr>
      <vt:lpstr>   小结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目录</dc:title>
  <dc:creator>Administrator</dc:creator>
  <cp:lastModifiedBy>Sky123.Org</cp:lastModifiedBy>
  <cp:revision>55</cp:revision>
  <dcterms:created xsi:type="dcterms:W3CDTF">2015-07-05T11:41:30Z</dcterms:created>
  <dcterms:modified xsi:type="dcterms:W3CDTF">2015-08-07T01:32:36Z</dcterms:modified>
</cp:coreProperties>
</file>