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7" r:id="rId2"/>
    <p:sldId id="258" r:id="rId3"/>
    <p:sldId id="259" r:id="rId4"/>
    <p:sldId id="256" r:id="rId5"/>
    <p:sldId id="260" r:id="rId6"/>
    <p:sldId id="271" r:id="rId7"/>
    <p:sldId id="272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88" r:id="rId16"/>
    <p:sldId id="268" r:id="rId17"/>
    <p:sldId id="269" r:id="rId18"/>
    <p:sldId id="270" r:id="rId19"/>
    <p:sldId id="273" r:id="rId20"/>
    <p:sldId id="274" r:id="rId21"/>
    <p:sldId id="275" r:id="rId22"/>
    <p:sldId id="276" r:id="rId23"/>
    <p:sldId id="277" r:id="rId24"/>
    <p:sldId id="286" r:id="rId25"/>
    <p:sldId id="289" r:id="rId26"/>
    <p:sldId id="278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11" r:id="rId40"/>
    <p:sldId id="322" r:id="rId41"/>
    <p:sldId id="303" r:id="rId42"/>
    <p:sldId id="312" r:id="rId43"/>
    <p:sldId id="313" r:id="rId44"/>
    <p:sldId id="314" r:id="rId45"/>
    <p:sldId id="315" r:id="rId46"/>
    <p:sldId id="316" r:id="rId47"/>
    <p:sldId id="323" r:id="rId4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70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582DBF-5F08-4C93-BA20-A1D1B4C6679F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11E2FA2-2B75-47E4-ACEE-3857C3E1AAE8}">
      <dgm:prSet phldrT="[文本]" custT="1"/>
      <dgm:spPr/>
      <dgm:t>
        <a:bodyPr/>
        <a:lstStyle/>
        <a:p>
          <a:r>
            <a:rPr lang="zh-CN" sz="1800" dirty="0" smtClean="0">
              <a:solidFill>
                <a:schemeClr val="tx1"/>
              </a:solidFill>
            </a:rPr>
            <a:t>如果</a:t>
          </a:r>
          <a:r>
            <a:rPr lang="en-US" sz="1800" dirty="0" smtClean="0">
              <a:solidFill>
                <a:schemeClr val="tx1"/>
              </a:solidFill>
            </a:rPr>
            <a:t> </a:t>
          </a:r>
          <a:r>
            <a:rPr lang="zh-CN" sz="1800" dirty="0" smtClean="0">
              <a:solidFill>
                <a:schemeClr val="tx1"/>
              </a:solidFill>
            </a:rPr>
            <a:t>中可能包括无限个样本点，则</a:t>
          </a:r>
          <a:r>
            <a:rPr lang="en-US" sz="1800" dirty="0" smtClean="0">
              <a:solidFill>
                <a:schemeClr val="tx1"/>
              </a:solidFill>
            </a:rPr>
            <a:t> </a:t>
          </a:r>
          <a:r>
            <a:rPr lang="zh-CN" sz="1800" dirty="0" smtClean="0">
              <a:solidFill>
                <a:schemeClr val="tx1"/>
              </a:solidFill>
            </a:rPr>
            <a:t>是一个无限的样本空间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7DAB4500-AA45-40EB-890A-DB20F746B98A}" type="parTrans" cxnId="{B4FCC941-DD66-4651-94B7-196D217842A3}">
      <dgm:prSet/>
      <dgm:spPr/>
      <dgm:t>
        <a:bodyPr/>
        <a:lstStyle/>
        <a:p>
          <a:endParaRPr lang="zh-CN" altLang="en-US"/>
        </a:p>
      </dgm:t>
    </dgm:pt>
    <dgm:pt modelId="{95D4FE8D-9089-431C-8B3C-1BCEB4C6D4A2}" type="sibTrans" cxnId="{B4FCC941-DD66-4651-94B7-196D217842A3}">
      <dgm:prSet/>
      <dgm:spPr/>
      <dgm:t>
        <a:bodyPr/>
        <a:lstStyle/>
        <a:p>
          <a:endParaRPr lang="zh-CN" altLang="en-US"/>
        </a:p>
      </dgm:t>
    </dgm:pt>
    <dgm:pt modelId="{622A68F7-4F98-4AF2-9B13-9797975832DA}">
      <dgm:prSet phldrT="[文本]" custT="1"/>
      <dgm:spPr/>
      <dgm:t>
        <a:bodyPr/>
        <a:lstStyle/>
        <a:p>
          <a:r>
            <a:rPr lang="zh-CN" sz="1800" dirty="0" smtClean="0">
              <a:solidFill>
                <a:schemeClr val="tx1"/>
              </a:solidFill>
            </a:rPr>
            <a:t>如果样本空间中样本点的数目是有限的，则</a:t>
          </a:r>
          <a:r>
            <a:rPr lang="en-US" sz="1800" dirty="0" smtClean="0">
              <a:solidFill>
                <a:schemeClr val="tx1"/>
              </a:solidFill>
            </a:rPr>
            <a:t> </a:t>
          </a:r>
          <a:r>
            <a:rPr lang="zh-CN" sz="1800" dirty="0" smtClean="0">
              <a:solidFill>
                <a:schemeClr val="tx1"/>
              </a:solidFill>
            </a:rPr>
            <a:t>是一个有限的样本空间。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96CFBC9E-BF63-4D2C-8D39-9B96571A21CB}" type="parTrans" cxnId="{C766443E-ADD5-4CFE-993A-C537DD2D4F5F}">
      <dgm:prSet/>
      <dgm:spPr/>
      <dgm:t>
        <a:bodyPr/>
        <a:lstStyle/>
        <a:p>
          <a:endParaRPr lang="zh-CN" altLang="en-US"/>
        </a:p>
      </dgm:t>
    </dgm:pt>
    <dgm:pt modelId="{C1F3DE5C-593C-4FF5-A9D9-4DA46DAEFB8E}" type="sibTrans" cxnId="{C766443E-ADD5-4CFE-993A-C537DD2D4F5F}">
      <dgm:prSet/>
      <dgm:spPr/>
      <dgm:t>
        <a:bodyPr/>
        <a:lstStyle/>
        <a:p>
          <a:endParaRPr lang="zh-CN" altLang="en-US"/>
        </a:p>
      </dgm:t>
    </dgm:pt>
    <dgm:pt modelId="{343D0B6D-2666-4055-A358-0EC8CC5FA4D1}" type="pres">
      <dgm:prSet presAssocID="{BA582DBF-5F08-4C93-BA20-A1D1B4C6679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8A7BE1AD-3AA6-4966-8DCF-2E70AEC5CFDE}" type="pres">
      <dgm:prSet presAssocID="{BA582DBF-5F08-4C93-BA20-A1D1B4C6679F}" presName="dot1" presStyleLbl="alignNode1" presStyleIdx="0" presStyleCnt="10"/>
      <dgm:spPr/>
    </dgm:pt>
    <dgm:pt modelId="{7FFDB6E9-49BE-4198-B629-17ED840B899E}" type="pres">
      <dgm:prSet presAssocID="{BA582DBF-5F08-4C93-BA20-A1D1B4C6679F}" presName="dot2" presStyleLbl="alignNode1" presStyleIdx="1" presStyleCnt="10"/>
      <dgm:spPr/>
    </dgm:pt>
    <dgm:pt modelId="{9EEE09C0-B4D2-4B59-8C82-65AB7D3627FE}" type="pres">
      <dgm:prSet presAssocID="{BA582DBF-5F08-4C93-BA20-A1D1B4C6679F}" presName="dot3" presStyleLbl="alignNode1" presStyleIdx="2" presStyleCnt="10"/>
      <dgm:spPr/>
    </dgm:pt>
    <dgm:pt modelId="{1701F388-EBD6-4210-9453-61461985086B}" type="pres">
      <dgm:prSet presAssocID="{BA582DBF-5F08-4C93-BA20-A1D1B4C6679F}" presName="dotArrow1" presStyleLbl="alignNode1" presStyleIdx="3" presStyleCnt="10"/>
      <dgm:spPr/>
    </dgm:pt>
    <dgm:pt modelId="{A72C25E1-7B81-4877-96FA-35C4A686D6D3}" type="pres">
      <dgm:prSet presAssocID="{BA582DBF-5F08-4C93-BA20-A1D1B4C6679F}" presName="dotArrow2" presStyleLbl="alignNode1" presStyleIdx="4" presStyleCnt="10"/>
      <dgm:spPr/>
    </dgm:pt>
    <dgm:pt modelId="{C09CAFD8-000E-4E14-B269-EA8505598621}" type="pres">
      <dgm:prSet presAssocID="{BA582DBF-5F08-4C93-BA20-A1D1B4C6679F}" presName="dotArrow3" presStyleLbl="alignNode1" presStyleIdx="5" presStyleCnt="10"/>
      <dgm:spPr/>
    </dgm:pt>
    <dgm:pt modelId="{FD4DFA21-D286-4B1C-953E-0A3C4A240530}" type="pres">
      <dgm:prSet presAssocID="{BA582DBF-5F08-4C93-BA20-A1D1B4C6679F}" presName="dotArrow4" presStyleLbl="alignNode1" presStyleIdx="6" presStyleCnt="10"/>
      <dgm:spPr/>
    </dgm:pt>
    <dgm:pt modelId="{C76E85E8-E756-4354-BF41-D61BA3887248}" type="pres">
      <dgm:prSet presAssocID="{BA582DBF-5F08-4C93-BA20-A1D1B4C6679F}" presName="dotArrow5" presStyleLbl="alignNode1" presStyleIdx="7" presStyleCnt="10"/>
      <dgm:spPr/>
    </dgm:pt>
    <dgm:pt modelId="{4B5B0ED1-7C7E-4EB4-9E09-3C7AF7867FB4}" type="pres">
      <dgm:prSet presAssocID="{BA582DBF-5F08-4C93-BA20-A1D1B4C6679F}" presName="dotArrow6" presStyleLbl="alignNode1" presStyleIdx="8" presStyleCnt="10"/>
      <dgm:spPr/>
    </dgm:pt>
    <dgm:pt modelId="{5C8333E9-B8D5-41AD-9DF5-756977FADCEC}" type="pres">
      <dgm:prSet presAssocID="{BA582DBF-5F08-4C93-BA20-A1D1B4C6679F}" presName="dotArrow7" presStyleLbl="alignNode1" presStyleIdx="9" presStyleCnt="10"/>
      <dgm:spPr/>
    </dgm:pt>
    <dgm:pt modelId="{E311CD04-2BFD-457A-AC76-6F7C727CB78C}" type="pres">
      <dgm:prSet presAssocID="{E11E2FA2-2B75-47E4-ACEE-3857C3E1AAE8}" presName="parTx1" presStyleLbl="node1" presStyleIdx="0" presStyleCnt="2" custScaleX="276748" custScaleY="351760" custLinFactNeighborX="-18626" custLinFactNeighborY="84416"/>
      <dgm:spPr/>
      <dgm:t>
        <a:bodyPr/>
        <a:lstStyle/>
        <a:p>
          <a:endParaRPr lang="zh-CN" altLang="en-US"/>
        </a:p>
      </dgm:t>
    </dgm:pt>
    <dgm:pt modelId="{2660CE4F-38B5-42D6-9734-BDC5DCF14BF2}" type="pres">
      <dgm:prSet presAssocID="{95D4FE8D-9089-431C-8B3C-1BCEB4C6D4A2}" presName="picture1" presStyleCnt="0"/>
      <dgm:spPr/>
    </dgm:pt>
    <dgm:pt modelId="{7726908E-38BD-478B-8BDC-1545869C7963}" type="pres">
      <dgm:prSet presAssocID="{95D4FE8D-9089-431C-8B3C-1BCEB4C6D4A2}" presName="imageRepeatNode" presStyleLbl="fgImgPlace1" presStyleIdx="0" presStyleCnt="2" custLinFactX="-83812" custLinFactNeighborX="-100000" custLinFactNeighborY="-42801"/>
      <dgm:spPr/>
      <dgm:t>
        <a:bodyPr/>
        <a:lstStyle/>
        <a:p>
          <a:endParaRPr lang="zh-CN" altLang="en-US"/>
        </a:p>
      </dgm:t>
    </dgm:pt>
    <dgm:pt modelId="{7E407C18-C7A6-42DC-91DC-5DF2BE54F33B}" type="pres">
      <dgm:prSet presAssocID="{622A68F7-4F98-4AF2-9B13-9797975832DA}" presName="parTx2" presStyleLbl="node1" presStyleIdx="1" presStyleCnt="2" custScaleX="261407" custScaleY="328675" custLinFactNeighborX="92383" custLinFactNeighborY="-86024"/>
      <dgm:spPr/>
      <dgm:t>
        <a:bodyPr/>
        <a:lstStyle/>
        <a:p>
          <a:endParaRPr lang="zh-CN" altLang="en-US"/>
        </a:p>
      </dgm:t>
    </dgm:pt>
    <dgm:pt modelId="{DEA4B391-47B4-44EB-B5DB-311079766A10}" type="pres">
      <dgm:prSet presAssocID="{C1F3DE5C-593C-4FF5-A9D9-4DA46DAEFB8E}" presName="picture2" presStyleCnt="0"/>
      <dgm:spPr/>
    </dgm:pt>
    <dgm:pt modelId="{C778E671-B441-4EFF-A648-D0AD18F005D5}" type="pres">
      <dgm:prSet presAssocID="{C1F3DE5C-593C-4FF5-A9D9-4DA46DAEFB8E}" presName="imageRepeatNode" presStyleLbl="fgImgPlace1" presStyleIdx="1" presStyleCnt="2" custLinFactNeighborX="-73392" custLinFactNeighborY="-51635"/>
      <dgm:spPr/>
      <dgm:t>
        <a:bodyPr/>
        <a:lstStyle/>
        <a:p>
          <a:endParaRPr lang="zh-CN" altLang="en-US"/>
        </a:p>
      </dgm:t>
    </dgm:pt>
  </dgm:ptLst>
  <dgm:cxnLst>
    <dgm:cxn modelId="{DD6F956B-88E9-4186-A7EC-E01CA75BDFC2}" type="presOf" srcId="{95D4FE8D-9089-431C-8B3C-1BCEB4C6D4A2}" destId="{7726908E-38BD-478B-8BDC-1545869C7963}" srcOrd="0" destOrd="0" presId="urn:microsoft.com/office/officeart/2008/layout/AscendingPictureAccentProcess"/>
    <dgm:cxn modelId="{C766443E-ADD5-4CFE-993A-C537DD2D4F5F}" srcId="{BA582DBF-5F08-4C93-BA20-A1D1B4C6679F}" destId="{622A68F7-4F98-4AF2-9B13-9797975832DA}" srcOrd="1" destOrd="0" parTransId="{96CFBC9E-BF63-4D2C-8D39-9B96571A21CB}" sibTransId="{C1F3DE5C-593C-4FF5-A9D9-4DA46DAEFB8E}"/>
    <dgm:cxn modelId="{96707F0F-E231-4E20-AF2D-4FDF5402D13B}" type="presOf" srcId="{622A68F7-4F98-4AF2-9B13-9797975832DA}" destId="{7E407C18-C7A6-42DC-91DC-5DF2BE54F33B}" srcOrd="0" destOrd="0" presId="urn:microsoft.com/office/officeart/2008/layout/AscendingPictureAccentProcess"/>
    <dgm:cxn modelId="{C2A2CB7E-B392-4AC2-ABCB-416532357925}" type="presOf" srcId="{E11E2FA2-2B75-47E4-ACEE-3857C3E1AAE8}" destId="{E311CD04-2BFD-457A-AC76-6F7C727CB78C}" srcOrd="0" destOrd="0" presId="urn:microsoft.com/office/officeart/2008/layout/AscendingPictureAccentProcess"/>
    <dgm:cxn modelId="{210689F9-CF59-4A5C-880D-27982FC521B4}" type="presOf" srcId="{C1F3DE5C-593C-4FF5-A9D9-4DA46DAEFB8E}" destId="{C778E671-B441-4EFF-A648-D0AD18F005D5}" srcOrd="0" destOrd="0" presId="urn:microsoft.com/office/officeart/2008/layout/AscendingPictureAccentProcess"/>
    <dgm:cxn modelId="{4E434850-2B59-42E7-83DA-11DE05BF9C35}" type="presOf" srcId="{BA582DBF-5F08-4C93-BA20-A1D1B4C6679F}" destId="{343D0B6D-2666-4055-A358-0EC8CC5FA4D1}" srcOrd="0" destOrd="0" presId="urn:microsoft.com/office/officeart/2008/layout/AscendingPictureAccentProcess"/>
    <dgm:cxn modelId="{B4FCC941-DD66-4651-94B7-196D217842A3}" srcId="{BA582DBF-5F08-4C93-BA20-A1D1B4C6679F}" destId="{E11E2FA2-2B75-47E4-ACEE-3857C3E1AAE8}" srcOrd="0" destOrd="0" parTransId="{7DAB4500-AA45-40EB-890A-DB20F746B98A}" sibTransId="{95D4FE8D-9089-431C-8B3C-1BCEB4C6D4A2}"/>
    <dgm:cxn modelId="{7865314C-CE96-4101-9287-3176183C4148}" type="presParOf" srcId="{343D0B6D-2666-4055-A358-0EC8CC5FA4D1}" destId="{8A7BE1AD-3AA6-4966-8DCF-2E70AEC5CFDE}" srcOrd="0" destOrd="0" presId="urn:microsoft.com/office/officeart/2008/layout/AscendingPictureAccentProcess"/>
    <dgm:cxn modelId="{2C53C6E4-1DC2-49C7-B47A-772241A9D316}" type="presParOf" srcId="{343D0B6D-2666-4055-A358-0EC8CC5FA4D1}" destId="{7FFDB6E9-49BE-4198-B629-17ED840B899E}" srcOrd="1" destOrd="0" presId="urn:microsoft.com/office/officeart/2008/layout/AscendingPictureAccentProcess"/>
    <dgm:cxn modelId="{D5D5151F-7C07-4C81-8DB5-D64C4062C8D2}" type="presParOf" srcId="{343D0B6D-2666-4055-A358-0EC8CC5FA4D1}" destId="{9EEE09C0-B4D2-4B59-8C82-65AB7D3627FE}" srcOrd="2" destOrd="0" presId="urn:microsoft.com/office/officeart/2008/layout/AscendingPictureAccentProcess"/>
    <dgm:cxn modelId="{A87F10DA-B142-45F1-B348-8A9B46029BB7}" type="presParOf" srcId="{343D0B6D-2666-4055-A358-0EC8CC5FA4D1}" destId="{1701F388-EBD6-4210-9453-61461985086B}" srcOrd="3" destOrd="0" presId="urn:microsoft.com/office/officeart/2008/layout/AscendingPictureAccentProcess"/>
    <dgm:cxn modelId="{2560E5CB-DA3F-469C-BF8A-94248B958E5E}" type="presParOf" srcId="{343D0B6D-2666-4055-A358-0EC8CC5FA4D1}" destId="{A72C25E1-7B81-4877-96FA-35C4A686D6D3}" srcOrd="4" destOrd="0" presId="urn:microsoft.com/office/officeart/2008/layout/AscendingPictureAccentProcess"/>
    <dgm:cxn modelId="{53FCF260-5FEF-4B5A-8BC5-DCFC068DF4BB}" type="presParOf" srcId="{343D0B6D-2666-4055-A358-0EC8CC5FA4D1}" destId="{C09CAFD8-000E-4E14-B269-EA8505598621}" srcOrd="5" destOrd="0" presId="urn:microsoft.com/office/officeart/2008/layout/AscendingPictureAccentProcess"/>
    <dgm:cxn modelId="{14D5A4D1-D21A-45B7-B95C-10C9E5340337}" type="presParOf" srcId="{343D0B6D-2666-4055-A358-0EC8CC5FA4D1}" destId="{FD4DFA21-D286-4B1C-953E-0A3C4A240530}" srcOrd="6" destOrd="0" presId="urn:microsoft.com/office/officeart/2008/layout/AscendingPictureAccentProcess"/>
    <dgm:cxn modelId="{72F2A5D8-352A-4B47-81E9-3A8E506CAA4C}" type="presParOf" srcId="{343D0B6D-2666-4055-A358-0EC8CC5FA4D1}" destId="{C76E85E8-E756-4354-BF41-D61BA3887248}" srcOrd="7" destOrd="0" presId="urn:microsoft.com/office/officeart/2008/layout/AscendingPictureAccentProcess"/>
    <dgm:cxn modelId="{86B5189F-A138-411B-8E42-E9254C92A3CF}" type="presParOf" srcId="{343D0B6D-2666-4055-A358-0EC8CC5FA4D1}" destId="{4B5B0ED1-7C7E-4EB4-9E09-3C7AF7867FB4}" srcOrd="8" destOrd="0" presId="urn:microsoft.com/office/officeart/2008/layout/AscendingPictureAccentProcess"/>
    <dgm:cxn modelId="{5B58EA5B-3880-4BAF-9FDD-C6EDAEFF45F3}" type="presParOf" srcId="{343D0B6D-2666-4055-A358-0EC8CC5FA4D1}" destId="{5C8333E9-B8D5-41AD-9DF5-756977FADCEC}" srcOrd="9" destOrd="0" presId="urn:microsoft.com/office/officeart/2008/layout/AscendingPictureAccentProcess"/>
    <dgm:cxn modelId="{EB916735-8290-49B3-A404-33453B7C2839}" type="presParOf" srcId="{343D0B6D-2666-4055-A358-0EC8CC5FA4D1}" destId="{E311CD04-2BFD-457A-AC76-6F7C727CB78C}" srcOrd="10" destOrd="0" presId="urn:microsoft.com/office/officeart/2008/layout/AscendingPictureAccentProcess"/>
    <dgm:cxn modelId="{3760DF49-3B88-4166-8268-28644EB78A7A}" type="presParOf" srcId="{343D0B6D-2666-4055-A358-0EC8CC5FA4D1}" destId="{2660CE4F-38B5-42D6-9734-BDC5DCF14BF2}" srcOrd="11" destOrd="0" presId="urn:microsoft.com/office/officeart/2008/layout/AscendingPictureAccentProcess"/>
    <dgm:cxn modelId="{217AAB50-6575-4260-9E91-9091545BD0A8}" type="presParOf" srcId="{2660CE4F-38B5-42D6-9734-BDC5DCF14BF2}" destId="{7726908E-38BD-478B-8BDC-1545869C7963}" srcOrd="0" destOrd="0" presId="urn:microsoft.com/office/officeart/2008/layout/AscendingPictureAccentProcess"/>
    <dgm:cxn modelId="{D45D2E75-E2EB-4335-AA41-7DB27A1E833C}" type="presParOf" srcId="{343D0B6D-2666-4055-A358-0EC8CC5FA4D1}" destId="{7E407C18-C7A6-42DC-91DC-5DF2BE54F33B}" srcOrd="12" destOrd="0" presId="urn:microsoft.com/office/officeart/2008/layout/AscendingPictureAccentProcess"/>
    <dgm:cxn modelId="{511A7942-2FC8-4383-B167-F22F9C5B2C50}" type="presParOf" srcId="{343D0B6D-2666-4055-A358-0EC8CC5FA4D1}" destId="{DEA4B391-47B4-44EB-B5DB-311079766A10}" srcOrd="13" destOrd="0" presId="urn:microsoft.com/office/officeart/2008/layout/AscendingPictureAccentProcess"/>
    <dgm:cxn modelId="{0D9175C7-05A8-4295-B20E-A7C8F01A3940}" type="presParOf" srcId="{DEA4B391-47B4-44EB-B5DB-311079766A10}" destId="{C778E671-B441-4EFF-A648-D0AD18F005D5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9A717D-7B3A-49D3-A887-45DA0425A38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F3F0C51-3C91-4CA5-8629-211CED92B891}">
      <dgm:prSet phldrT="[文本]" custT="1"/>
      <dgm:spPr>
        <a:solidFill>
          <a:srgbClr val="00B050">
            <a:alpha val="90000"/>
          </a:srgbClr>
        </a:solidFill>
      </dgm:spPr>
      <dgm:t>
        <a:bodyPr/>
        <a:lstStyle/>
        <a:p>
          <a:pPr algn="ctr"/>
          <a:endParaRPr lang="en-US" altLang="zh-CN" sz="2400" dirty="0" smtClean="0">
            <a:solidFill>
              <a:schemeClr val="tx1"/>
            </a:solidFill>
          </a:endParaRPr>
        </a:p>
        <a:p>
          <a:pPr algn="ctr"/>
          <a:r>
            <a:rPr lang="zh-CN" altLang="en-US" sz="2400" b="1" dirty="0" smtClean="0">
              <a:solidFill>
                <a:srgbClr val="FF0000"/>
              </a:solidFill>
            </a:rPr>
            <a:t>满足条件</a:t>
          </a:r>
          <a:r>
            <a:rPr lang="en-US" altLang="zh-CN" sz="2400" dirty="0" smtClean="0">
              <a:solidFill>
                <a:schemeClr val="tx1"/>
              </a:solidFill>
            </a:rPr>
            <a:t>	</a:t>
          </a:r>
          <a:endParaRPr lang="zh-CN" altLang="en-US" sz="2400" dirty="0">
            <a:solidFill>
              <a:schemeClr val="tx1"/>
            </a:solidFill>
          </a:endParaRPr>
        </a:p>
      </dgm:t>
    </dgm:pt>
    <dgm:pt modelId="{DDE4B975-38D8-4BB5-96C1-FE857C89AE80}" type="parTrans" cxnId="{1225FB72-0327-4DC0-B9AA-BD4038785945}">
      <dgm:prSet/>
      <dgm:spPr/>
      <dgm:t>
        <a:bodyPr/>
        <a:lstStyle/>
        <a:p>
          <a:endParaRPr lang="zh-CN" altLang="en-US"/>
        </a:p>
      </dgm:t>
    </dgm:pt>
    <dgm:pt modelId="{2AEDEC25-5DEE-469C-9E01-21018693CF4A}" type="sibTrans" cxnId="{1225FB72-0327-4DC0-B9AA-BD4038785945}">
      <dgm:prSet/>
      <dgm:spPr/>
      <dgm:t>
        <a:bodyPr/>
        <a:lstStyle/>
        <a:p>
          <a:endParaRPr lang="zh-CN" altLang="en-US"/>
        </a:p>
      </dgm:t>
    </dgm:pt>
    <dgm:pt modelId="{55A4BBF9-682F-46EC-9447-B4977979F10B}">
      <dgm:prSet phldrT="[文本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</a:rPr>
            <a:t>结果有限</a:t>
          </a:r>
          <a:endParaRPr lang="zh-CN" altLang="en-US" sz="2000" b="1" dirty="0">
            <a:solidFill>
              <a:schemeClr val="tx1"/>
            </a:solidFill>
          </a:endParaRPr>
        </a:p>
      </dgm:t>
    </dgm:pt>
    <dgm:pt modelId="{55F95226-512A-4AC4-8C0A-B59354F491D3}" type="parTrans" cxnId="{838F14BD-50E6-48FB-9399-E5C53FC0672E}">
      <dgm:prSet/>
      <dgm:spPr/>
      <dgm:t>
        <a:bodyPr/>
        <a:lstStyle/>
        <a:p>
          <a:endParaRPr lang="zh-CN" altLang="en-US"/>
        </a:p>
      </dgm:t>
    </dgm:pt>
    <dgm:pt modelId="{449815E4-0D57-4575-8E04-4300C726277B}" type="sibTrans" cxnId="{838F14BD-50E6-48FB-9399-E5C53FC0672E}">
      <dgm:prSet/>
      <dgm:spPr/>
      <dgm:t>
        <a:bodyPr/>
        <a:lstStyle/>
        <a:p>
          <a:endParaRPr lang="zh-CN" altLang="en-US"/>
        </a:p>
      </dgm:t>
    </dgm:pt>
    <dgm:pt modelId="{C96CA422-5EB3-4AD4-B058-CB99402AF47F}">
      <dgm:prSet phldrT="[文本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pPr algn="l"/>
          <a:r>
            <a:rPr lang="zh-CN" altLang="en-US" sz="2000" b="1" dirty="0" smtClean="0">
              <a:solidFill>
                <a:schemeClr val="tx1"/>
              </a:solidFill>
            </a:rPr>
            <a:t>各个结果出现的可能性被认为是相同的</a:t>
          </a:r>
          <a:r>
            <a:rPr lang="zh-CN" altLang="en-US" sz="1800" b="1" dirty="0" smtClean="0">
              <a:solidFill>
                <a:schemeClr val="tx1"/>
              </a:solidFill>
            </a:rPr>
            <a:t>。</a:t>
          </a:r>
          <a:endParaRPr lang="zh-CN" altLang="en-US" sz="1800" b="1" dirty="0">
            <a:solidFill>
              <a:schemeClr val="tx1"/>
            </a:solidFill>
          </a:endParaRPr>
        </a:p>
      </dgm:t>
    </dgm:pt>
    <dgm:pt modelId="{5AC4EBCF-8DEE-4EF5-BE89-B072634BB4A1}" type="parTrans" cxnId="{2491CF15-E84C-4111-A4E9-FCD3B2E02EC4}">
      <dgm:prSet/>
      <dgm:spPr/>
      <dgm:t>
        <a:bodyPr/>
        <a:lstStyle/>
        <a:p>
          <a:endParaRPr lang="zh-CN" altLang="en-US"/>
        </a:p>
      </dgm:t>
    </dgm:pt>
    <dgm:pt modelId="{91FFDFC1-E83A-41D9-AE15-4C5314249BFC}" type="sibTrans" cxnId="{2491CF15-E84C-4111-A4E9-FCD3B2E02EC4}">
      <dgm:prSet/>
      <dgm:spPr/>
      <dgm:t>
        <a:bodyPr/>
        <a:lstStyle/>
        <a:p>
          <a:endParaRPr lang="zh-CN" altLang="en-US"/>
        </a:p>
      </dgm:t>
    </dgm:pt>
    <dgm:pt modelId="{4AED4AE4-20F5-41B7-85A5-32972C848445}" type="pres">
      <dgm:prSet presAssocID="{639A717D-7B3A-49D3-A887-45DA0425A38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D9BF2A7D-3EA9-484F-917D-09AF33C23E6A}" type="pres">
      <dgm:prSet presAssocID="{AF3F0C51-3C91-4CA5-8629-211CED92B891}" presName="hierRoot1" presStyleCnt="0"/>
      <dgm:spPr/>
    </dgm:pt>
    <dgm:pt modelId="{DC0BF9F7-55BF-488A-9E04-FE024429A75E}" type="pres">
      <dgm:prSet presAssocID="{AF3F0C51-3C91-4CA5-8629-211CED92B891}" presName="composite" presStyleCnt="0"/>
      <dgm:spPr/>
    </dgm:pt>
    <dgm:pt modelId="{7EF09E36-EEAA-4148-8592-1F2E654C5476}" type="pres">
      <dgm:prSet presAssocID="{AF3F0C51-3C91-4CA5-8629-211CED92B891}" presName="background" presStyleLbl="node0" presStyleIdx="0" presStyleCnt="1"/>
      <dgm:spPr/>
    </dgm:pt>
    <dgm:pt modelId="{0141DD39-55D3-4B87-918B-520DEBEA9918}" type="pres">
      <dgm:prSet presAssocID="{AF3F0C51-3C91-4CA5-8629-211CED92B891}" presName="text" presStyleLbl="fgAcc0" presStyleIdx="0" presStyleCnt="1" custScaleX="118245" custScaleY="6622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0D5B8A7-6651-4283-ABFA-2E9A25CEA2B6}" type="pres">
      <dgm:prSet presAssocID="{AF3F0C51-3C91-4CA5-8629-211CED92B891}" presName="hierChild2" presStyleCnt="0"/>
      <dgm:spPr/>
    </dgm:pt>
    <dgm:pt modelId="{5D53FADE-F2ED-4F6A-AD4F-5F331201B288}" type="pres">
      <dgm:prSet presAssocID="{55F95226-512A-4AC4-8C0A-B59354F491D3}" presName="Name10" presStyleLbl="parChTrans1D2" presStyleIdx="0" presStyleCnt="2"/>
      <dgm:spPr/>
      <dgm:t>
        <a:bodyPr/>
        <a:lstStyle/>
        <a:p>
          <a:endParaRPr lang="zh-CN" altLang="en-US"/>
        </a:p>
      </dgm:t>
    </dgm:pt>
    <dgm:pt modelId="{E58E1DAC-B5B3-4EA7-97FB-D9EF49F49D91}" type="pres">
      <dgm:prSet presAssocID="{55A4BBF9-682F-46EC-9447-B4977979F10B}" presName="hierRoot2" presStyleCnt="0"/>
      <dgm:spPr/>
    </dgm:pt>
    <dgm:pt modelId="{AF410B62-B790-47E9-9DBC-31A45A589F28}" type="pres">
      <dgm:prSet presAssocID="{55A4BBF9-682F-46EC-9447-B4977979F10B}" presName="composite2" presStyleCnt="0"/>
      <dgm:spPr/>
    </dgm:pt>
    <dgm:pt modelId="{809A1569-B94B-40D5-B585-227E22829EA9}" type="pres">
      <dgm:prSet presAssocID="{55A4BBF9-682F-46EC-9447-B4977979F10B}" presName="background2" presStyleLbl="node2" presStyleIdx="0" presStyleCnt="2"/>
      <dgm:spPr/>
    </dgm:pt>
    <dgm:pt modelId="{0D29C8C5-C115-4956-99AB-D5CCCDCB7F2E}" type="pres">
      <dgm:prSet presAssocID="{55A4BBF9-682F-46EC-9447-B4977979F10B}" presName="text2" presStyleLbl="fgAcc2" presStyleIdx="0" presStyleCnt="2" custScaleX="98737" custLinFactNeighborX="-26933" custLinFactNeighborY="-9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FD678AD-2AA9-4D95-AB26-449AE7EB2AAD}" type="pres">
      <dgm:prSet presAssocID="{55A4BBF9-682F-46EC-9447-B4977979F10B}" presName="hierChild3" presStyleCnt="0"/>
      <dgm:spPr/>
    </dgm:pt>
    <dgm:pt modelId="{2CE70E0C-846D-4B31-A740-2CA81863D1C5}" type="pres">
      <dgm:prSet presAssocID="{5AC4EBCF-8DEE-4EF5-BE89-B072634BB4A1}" presName="Name10" presStyleLbl="parChTrans1D2" presStyleIdx="1" presStyleCnt="2"/>
      <dgm:spPr/>
      <dgm:t>
        <a:bodyPr/>
        <a:lstStyle/>
        <a:p>
          <a:endParaRPr lang="zh-CN" altLang="en-US"/>
        </a:p>
      </dgm:t>
    </dgm:pt>
    <dgm:pt modelId="{D3AFEEB7-C32F-4733-9778-34F5D062A702}" type="pres">
      <dgm:prSet presAssocID="{C96CA422-5EB3-4AD4-B058-CB99402AF47F}" presName="hierRoot2" presStyleCnt="0"/>
      <dgm:spPr/>
    </dgm:pt>
    <dgm:pt modelId="{D7901C97-40D8-4090-9433-CC938AE562C1}" type="pres">
      <dgm:prSet presAssocID="{C96CA422-5EB3-4AD4-B058-CB99402AF47F}" presName="composite2" presStyleCnt="0"/>
      <dgm:spPr/>
    </dgm:pt>
    <dgm:pt modelId="{74A3AF20-0F83-409F-BD59-85CD9E763111}" type="pres">
      <dgm:prSet presAssocID="{C96CA422-5EB3-4AD4-B058-CB99402AF47F}" presName="background2" presStyleLbl="node2" presStyleIdx="1" presStyleCnt="2"/>
      <dgm:spPr/>
    </dgm:pt>
    <dgm:pt modelId="{A62C68A2-0D94-483A-BF27-758E0D5914E2}" type="pres">
      <dgm:prSet presAssocID="{C96CA422-5EB3-4AD4-B058-CB99402AF47F}" presName="text2" presStyleLbl="fgAcc2" presStyleIdx="1" presStyleCnt="2" custScaleX="146500" custLinFactNeighborX="-8918" custLinFactNeighborY="-9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37A1A27-CBD9-45EE-8311-6C893931FAC4}" type="pres">
      <dgm:prSet presAssocID="{C96CA422-5EB3-4AD4-B058-CB99402AF47F}" presName="hierChild3" presStyleCnt="0"/>
      <dgm:spPr/>
    </dgm:pt>
  </dgm:ptLst>
  <dgm:cxnLst>
    <dgm:cxn modelId="{BEDF87C7-BDEB-4ED5-9893-AD0E992A44A3}" type="presOf" srcId="{55A4BBF9-682F-46EC-9447-B4977979F10B}" destId="{0D29C8C5-C115-4956-99AB-D5CCCDCB7F2E}" srcOrd="0" destOrd="0" presId="urn:microsoft.com/office/officeart/2005/8/layout/hierarchy1"/>
    <dgm:cxn modelId="{1B5EA461-FA3E-47CD-94A6-2F8AF926FA43}" type="presOf" srcId="{C96CA422-5EB3-4AD4-B058-CB99402AF47F}" destId="{A62C68A2-0D94-483A-BF27-758E0D5914E2}" srcOrd="0" destOrd="0" presId="urn:microsoft.com/office/officeart/2005/8/layout/hierarchy1"/>
    <dgm:cxn modelId="{37BEEADC-642A-48B6-A4F7-7CE0786EB464}" type="presOf" srcId="{5AC4EBCF-8DEE-4EF5-BE89-B072634BB4A1}" destId="{2CE70E0C-846D-4B31-A740-2CA81863D1C5}" srcOrd="0" destOrd="0" presId="urn:microsoft.com/office/officeart/2005/8/layout/hierarchy1"/>
    <dgm:cxn modelId="{BD0183F8-E610-4CFD-83C0-DABB0BA1D123}" type="presOf" srcId="{AF3F0C51-3C91-4CA5-8629-211CED92B891}" destId="{0141DD39-55D3-4B87-918B-520DEBEA9918}" srcOrd="0" destOrd="0" presId="urn:microsoft.com/office/officeart/2005/8/layout/hierarchy1"/>
    <dgm:cxn modelId="{6EB7546F-1425-4353-88E0-263B1F7CC770}" type="presOf" srcId="{639A717D-7B3A-49D3-A887-45DA0425A385}" destId="{4AED4AE4-20F5-41B7-85A5-32972C848445}" srcOrd="0" destOrd="0" presId="urn:microsoft.com/office/officeart/2005/8/layout/hierarchy1"/>
    <dgm:cxn modelId="{1225FB72-0327-4DC0-B9AA-BD4038785945}" srcId="{639A717D-7B3A-49D3-A887-45DA0425A385}" destId="{AF3F0C51-3C91-4CA5-8629-211CED92B891}" srcOrd="0" destOrd="0" parTransId="{DDE4B975-38D8-4BB5-96C1-FE857C89AE80}" sibTransId="{2AEDEC25-5DEE-469C-9E01-21018693CF4A}"/>
    <dgm:cxn modelId="{2491CF15-E84C-4111-A4E9-FCD3B2E02EC4}" srcId="{AF3F0C51-3C91-4CA5-8629-211CED92B891}" destId="{C96CA422-5EB3-4AD4-B058-CB99402AF47F}" srcOrd="1" destOrd="0" parTransId="{5AC4EBCF-8DEE-4EF5-BE89-B072634BB4A1}" sibTransId="{91FFDFC1-E83A-41D9-AE15-4C5314249BFC}"/>
    <dgm:cxn modelId="{20EBF15E-C5EF-47B8-A4AB-A3F3A5EF4848}" type="presOf" srcId="{55F95226-512A-4AC4-8C0A-B59354F491D3}" destId="{5D53FADE-F2ED-4F6A-AD4F-5F331201B288}" srcOrd="0" destOrd="0" presId="urn:microsoft.com/office/officeart/2005/8/layout/hierarchy1"/>
    <dgm:cxn modelId="{838F14BD-50E6-48FB-9399-E5C53FC0672E}" srcId="{AF3F0C51-3C91-4CA5-8629-211CED92B891}" destId="{55A4BBF9-682F-46EC-9447-B4977979F10B}" srcOrd="0" destOrd="0" parTransId="{55F95226-512A-4AC4-8C0A-B59354F491D3}" sibTransId="{449815E4-0D57-4575-8E04-4300C726277B}"/>
    <dgm:cxn modelId="{0F1CF1AA-94BD-430A-B2A0-42C3BE0AE787}" type="presParOf" srcId="{4AED4AE4-20F5-41B7-85A5-32972C848445}" destId="{D9BF2A7D-3EA9-484F-917D-09AF33C23E6A}" srcOrd="0" destOrd="0" presId="urn:microsoft.com/office/officeart/2005/8/layout/hierarchy1"/>
    <dgm:cxn modelId="{E02C840E-AE4B-4CBA-9944-3008FAC0AA34}" type="presParOf" srcId="{D9BF2A7D-3EA9-484F-917D-09AF33C23E6A}" destId="{DC0BF9F7-55BF-488A-9E04-FE024429A75E}" srcOrd="0" destOrd="0" presId="urn:microsoft.com/office/officeart/2005/8/layout/hierarchy1"/>
    <dgm:cxn modelId="{CB4FBD56-F7F4-444D-8CCF-AD47DC5F4D32}" type="presParOf" srcId="{DC0BF9F7-55BF-488A-9E04-FE024429A75E}" destId="{7EF09E36-EEAA-4148-8592-1F2E654C5476}" srcOrd="0" destOrd="0" presId="urn:microsoft.com/office/officeart/2005/8/layout/hierarchy1"/>
    <dgm:cxn modelId="{87691B3A-E029-45B5-B211-FD4520C5CFF1}" type="presParOf" srcId="{DC0BF9F7-55BF-488A-9E04-FE024429A75E}" destId="{0141DD39-55D3-4B87-918B-520DEBEA9918}" srcOrd="1" destOrd="0" presId="urn:microsoft.com/office/officeart/2005/8/layout/hierarchy1"/>
    <dgm:cxn modelId="{EA3FBAC1-CFA0-4A73-BD83-769349A7FC3E}" type="presParOf" srcId="{D9BF2A7D-3EA9-484F-917D-09AF33C23E6A}" destId="{60D5B8A7-6651-4283-ABFA-2E9A25CEA2B6}" srcOrd="1" destOrd="0" presId="urn:microsoft.com/office/officeart/2005/8/layout/hierarchy1"/>
    <dgm:cxn modelId="{FF2C0099-1848-45EE-AA9A-AA21A3CFD2BD}" type="presParOf" srcId="{60D5B8A7-6651-4283-ABFA-2E9A25CEA2B6}" destId="{5D53FADE-F2ED-4F6A-AD4F-5F331201B288}" srcOrd="0" destOrd="0" presId="urn:microsoft.com/office/officeart/2005/8/layout/hierarchy1"/>
    <dgm:cxn modelId="{E7898D23-59FF-4114-9479-BCE18A330FC0}" type="presParOf" srcId="{60D5B8A7-6651-4283-ABFA-2E9A25CEA2B6}" destId="{E58E1DAC-B5B3-4EA7-97FB-D9EF49F49D91}" srcOrd="1" destOrd="0" presId="urn:microsoft.com/office/officeart/2005/8/layout/hierarchy1"/>
    <dgm:cxn modelId="{A5D652FC-59BA-429F-AB2D-21B657B6C3F3}" type="presParOf" srcId="{E58E1DAC-B5B3-4EA7-97FB-D9EF49F49D91}" destId="{AF410B62-B790-47E9-9DBC-31A45A589F28}" srcOrd="0" destOrd="0" presId="urn:microsoft.com/office/officeart/2005/8/layout/hierarchy1"/>
    <dgm:cxn modelId="{9E5B8B7E-96AB-4F52-858D-8B0634A9E0C4}" type="presParOf" srcId="{AF410B62-B790-47E9-9DBC-31A45A589F28}" destId="{809A1569-B94B-40D5-B585-227E22829EA9}" srcOrd="0" destOrd="0" presId="urn:microsoft.com/office/officeart/2005/8/layout/hierarchy1"/>
    <dgm:cxn modelId="{61052B0D-D40A-4E9B-BA63-0CFA0AD31391}" type="presParOf" srcId="{AF410B62-B790-47E9-9DBC-31A45A589F28}" destId="{0D29C8C5-C115-4956-99AB-D5CCCDCB7F2E}" srcOrd="1" destOrd="0" presId="urn:microsoft.com/office/officeart/2005/8/layout/hierarchy1"/>
    <dgm:cxn modelId="{1DED2CFD-5E60-4840-8F3C-5E3795985F25}" type="presParOf" srcId="{E58E1DAC-B5B3-4EA7-97FB-D9EF49F49D91}" destId="{9FD678AD-2AA9-4D95-AB26-449AE7EB2AAD}" srcOrd="1" destOrd="0" presId="urn:microsoft.com/office/officeart/2005/8/layout/hierarchy1"/>
    <dgm:cxn modelId="{9E76DB05-79C6-49E7-AEBC-E052374C1104}" type="presParOf" srcId="{60D5B8A7-6651-4283-ABFA-2E9A25CEA2B6}" destId="{2CE70E0C-846D-4B31-A740-2CA81863D1C5}" srcOrd="2" destOrd="0" presId="urn:microsoft.com/office/officeart/2005/8/layout/hierarchy1"/>
    <dgm:cxn modelId="{6321B450-2588-47EF-AD33-A47EB02F5999}" type="presParOf" srcId="{60D5B8A7-6651-4283-ABFA-2E9A25CEA2B6}" destId="{D3AFEEB7-C32F-4733-9778-34F5D062A702}" srcOrd="3" destOrd="0" presId="urn:microsoft.com/office/officeart/2005/8/layout/hierarchy1"/>
    <dgm:cxn modelId="{67B40F76-F043-4BB0-BE6B-CB923A3727D8}" type="presParOf" srcId="{D3AFEEB7-C32F-4733-9778-34F5D062A702}" destId="{D7901C97-40D8-4090-9433-CC938AE562C1}" srcOrd="0" destOrd="0" presId="urn:microsoft.com/office/officeart/2005/8/layout/hierarchy1"/>
    <dgm:cxn modelId="{10C0CB99-7DBB-4EF2-B152-BBD70EA5C8B0}" type="presParOf" srcId="{D7901C97-40D8-4090-9433-CC938AE562C1}" destId="{74A3AF20-0F83-409F-BD59-85CD9E763111}" srcOrd="0" destOrd="0" presId="urn:microsoft.com/office/officeart/2005/8/layout/hierarchy1"/>
    <dgm:cxn modelId="{F1AF9224-31C9-4BAC-860C-F0E92E3B4E32}" type="presParOf" srcId="{D7901C97-40D8-4090-9433-CC938AE562C1}" destId="{A62C68A2-0D94-483A-BF27-758E0D5914E2}" srcOrd="1" destOrd="0" presId="urn:microsoft.com/office/officeart/2005/8/layout/hierarchy1"/>
    <dgm:cxn modelId="{444A959C-D3EA-4BA3-B82A-A08F5DB4990B}" type="presParOf" srcId="{D3AFEEB7-C32F-4733-9778-34F5D062A702}" destId="{937A1A27-CBD9-45EE-8311-6C893931FAC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12775E-4C4F-4D50-AFB0-E2045B680B1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B06102-E557-423B-AE68-1E707CB92A66}">
      <dgm:prSet phldrT="[文本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</a:rPr>
            <a:t>离散型随机变量</a:t>
          </a:r>
          <a:endParaRPr lang="zh-CN" altLang="en-US" sz="2800" dirty="0">
            <a:solidFill>
              <a:schemeClr val="tx1"/>
            </a:solidFill>
          </a:endParaRPr>
        </a:p>
      </dgm:t>
    </dgm:pt>
    <dgm:pt modelId="{EDCE26A1-BC4D-47CB-8552-4F2037252BEE}" type="parTrans" cxnId="{18987CB5-4D71-41C1-B884-9BDA048DB36B}">
      <dgm:prSet/>
      <dgm:spPr/>
      <dgm:t>
        <a:bodyPr/>
        <a:lstStyle/>
        <a:p>
          <a:endParaRPr lang="zh-CN" altLang="en-US"/>
        </a:p>
      </dgm:t>
    </dgm:pt>
    <dgm:pt modelId="{B112ACAF-6955-4D54-9EE7-C00EB2A108AC}" type="sibTrans" cxnId="{18987CB5-4D71-41C1-B884-9BDA048DB36B}">
      <dgm:prSet/>
      <dgm:spPr/>
      <dgm:t>
        <a:bodyPr/>
        <a:lstStyle/>
        <a:p>
          <a:endParaRPr lang="zh-CN" altLang="en-US"/>
        </a:p>
      </dgm:t>
    </dgm:pt>
    <dgm:pt modelId="{A3D9AA1F-F6C2-4057-8A47-494759D64FC6}">
      <dgm:prSet phldrT="[文本]" custT="1"/>
      <dgm:spPr/>
      <dgm:t>
        <a:bodyPr/>
        <a:lstStyle/>
        <a:p>
          <a:r>
            <a:rPr lang="zh-CN" sz="2600" i="1" dirty="0" smtClean="0">
              <a:solidFill>
                <a:schemeClr val="tx1"/>
              </a:solidFill>
            </a:rPr>
            <a:t>随机变量</a:t>
          </a:r>
          <a:r>
            <a:rPr lang="en-US" sz="2600" i="1" dirty="0" smtClean="0">
              <a:solidFill>
                <a:schemeClr val="tx1"/>
              </a:solidFill>
            </a:rPr>
            <a:t>X</a:t>
          </a:r>
          <a:r>
            <a:rPr lang="zh-CN" sz="2600" i="1" dirty="0" smtClean="0">
              <a:solidFill>
                <a:schemeClr val="tx1"/>
              </a:solidFill>
            </a:rPr>
            <a:t>的所有取值都</a:t>
          </a:r>
          <a:r>
            <a:rPr lang="zh-CN" sz="2600" b="1" i="1" dirty="0" smtClean="0">
              <a:solidFill>
                <a:srgbClr val="FF0000"/>
              </a:solidFill>
            </a:rPr>
            <a:t>可以逐个列举</a:t>
          </a:r>
          <a:r>
            <a:rPr lang="zh-CN" sz="2600" i="1" dirty="0" smtClean="0">
              <a:solidFill>
                <a:schemeClr val="tx1"/>
              </a:solidFill>
            </a:rPr>
            <a:t>出来，则称</a:t>
          </a:r>
          <a:r>
            <a:rPr lang="en-US" sz="2600" i="1" dirty="0" smtClean="0">
              <a:solidFill>
                <a:schemeClr val="tx1"/>
              </a:solidFill>
            </a:rPr>
            <a:t>X</a:t>
          </a:r>
          <a:r>
            <a:rPr lang="zh-CN" sz="2600" i="1" dirty="0" smtClean="0">
              <a:solidFill>
                <a:schemeClr val="tx1"/>
              </a:solidFill>
            </a:rPr>
            <a:t>为离散型随机变量</a:t>
          </a:r>
          <a:endParaRPr lang="zh-CN" altLang="en-US" sz="2600" i="1" dirty="0">
            <a:solidFill>
              <a:schemeClr val="tx1"/>
            </a:solidFill>
          </a:endParaRPr>
        </a:p>
      </dgm:t>
    </dgm:pt>
    <dgm:pt modelId="{8C15FE9D-C2DC-4F21-87DE-18CCE010D3B9}" type="parTrans" cxnId="{A2667D11-FDF6-4F1F-8A8B-0688E145C6D6}">
      <dgm:prSet/>
      <dgm:spPr/>
      <dgm:t>
        <a:bodyPr/>
        <a:lstStyle/>
        <a:p>
          <a:endParaRPr lang="zh-CN" altLang="en-US"/>
        </a:p>
      </dgm:t>
    </dgm:pt>
    <dgm:pt modelId="{3A47CEE7-AE81-42A5-A3CD-FC51E419BF6F}" type="sibTrans" cxnId="{A2667D11-FDF6-4F1F-8A8B-0688E145C6D6}">
      <dgm:prSet/>
      <dgm:spPr/>
      <dgm:t>
        <a:bodyPr/>
        <a:lstStyle/>
        <a:p>
          <a:endParaRPr lang="zh-CN" altLang="en-US"/>
        </a:p>
      </dgm:t>
    </dgm:pt>
    <dgm:pt modelId="{56912A36-2672-4B24-82CC-3FBF37EA10CB}">
      <dgm:prSet phldrT="[文本]" custT="1"/>
      <dgm:spPr>
        <a:solidFill>
          <a:schemeClr val="accent4"/>
        </a:solidFill>
      </dgm:spPr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</a:rPr>
            <a:t>连续性随机变量</a:t>
          </a:r>
          <a:endParaRPr lang="zh-CN" altLang="en-US" sz="2800" dirty="0">
            <a:solidFill>
              <a:schemeClr val="tx1"/>
            </a:solidFill>
          </a:endParaRPr>
        </a:p>
      </dgm:t>
    </dgm:pt>
    <dgm:pt modelId="{EDA7939F-18B6-4CE0-A6FD-9C637E7033F8}" type="parTrans" cxnId="{488B7B4C-2460-43CC-8FF2-5142D9F7AB18}">
      <dgm:prSet/>
      <dgm:spPr/>
      <dgm:t>
        <a:bodyPr/>
        <a:lstStyle/>
        <a:p>
          <a:endParaRPr lang="zh-CN" altLang="en-US"/>
        </a:p>
      </dgm:t>
    </dgm:pt>
    <dgm:pt modelId="{8F7D49B4-2AF8-4C93-82F0-CC9496101B2A}" type="sibTrans" cxnId="{488B7B4C-2460-43CC-8FF2-5142D9F7AB18}">
      <dgm:prSet/>
      <dgm:spPr/>
      <dgm:t>
        <a:bodyPr/>
        <a:lstStyle/>
        <a:p>
          <a:endParaRPr lang="zh-CN" altLang="en-US"/>
        </a:p>
      </dgm:t>
    </dgm:pt>
    <dgm:pt modelId="{F6FC860A-1A06-4F14-8D8E-7179E08C6AB6}">
      <dgm:prSet phldrT="[文本]" custT="1"/>
      <dgm:spPr/>
      <dgm:t>
        <a:bodyPr/>
        <a:lstStyle/>
        <a:p>
          <a:r>
            <a:rPr lang="zh-CN" sz="2600" i="1" dirty="0" smtClean="0">
              <a:solidFill>
                <a:schemeClr val="tx1"/>
              </a:solidFill>
            </a:rPr>
            <a:t>随机变量</a:t>
          </a:r>
          <a:r>
            <a:rPr lang="en-US" sz="2600" i="1" dirty="0" smtClean="0">
              <a:solidFill>
                <a:schemeClr val="tx1"/>
              </a:solidFill>
            </a:rPr>
            <a:t>X</a:t>
          </a:r>
          <a:r>
            <a:rPr lang="zh-CN" sz="2600" i="1" dirty="0" smtClean="0">
              <a:solidFill>
                <a:schemeClr val="tx1"/>
              </a:solidFill>
            </a:rPr>
            <a:t>的所有可能取值</a:t>
          </a:r>
          <a:r>
            <a:rPr lang="zh-CN" sz="2600" b="1" i="1" dirty="0" smtClean="0">
              <a:solidFill>
                <a:srgbClr val="FF0000"/>
              </a:solidFill>
            </a:rPr>
            <a:t>不可以逐个列举</a:t>
          </a:r>
          <a:r>
            <a:rPr lang="zh-CN" sz="2600" i="1" dirty="0" smtClean="0">
              <a:solidFill>
                <a:schemeClr val="tx1"/>
              </a:solidFill>
            </a:rPr>
            <a:t>出来，而是取数轴上某区间内的任一点，则称该随机变量为连续型随机变量。</a:t>
          </a:r>
          <a:endParaRPr lang="zh-CN" altLang="en-US" sz="2600" i="1" dirty="0">
            <a:solidFill>
              <a:schemeClr val="tx1"/>
            </a:solidFill>
          </a:endParaRPr>
        </a:p>
      </dgm:t>
    </dgm:pt>
    <dgm:pt modelId="{BD7E620E-1EE0-46A3-97AF-4FCC19D11A20}" type="parTrans" cxnId="{98138B96-E96C-4CAD-9BC9-7F65FEAFBEEC}">
      <dgm:prSet/>
      <dgm:spPr/>
      <dgm:t>
        <a:bodyPr/>
        <a:lstStyle/>
        <a:p>
          <a:endParaRPr lang="zh-CN" altLang="en-US"/>
        </a:p>
      </dgm:t>
    </dgm:pt>
    <dgm:pt modelId="{E1579976-8C86-401E-B677-0B75243A954A}" type="sibTrans" cxnId="{98138B96-E96C-4CAD-9BC9-7F65FEAFBEEC}">
      <dgm:prSet/>
      <dgm:spPr/>
      <dgm:t>
        <a:bodyPr/>
        <a:lstStyle/>
        <a:p>
          <a:endParaRPr lang="zh-CN" altLang="en-US"/>
        </a:p>
      </dgm:t>
    </dgm:pt>
    <dgm:pt modelId="{3E908478-5F20-4F3C-9781-719003CF7B99}" type="pres">
      <dgm:prSet presAssocID="{C812775E-4C4F-4D50-AFB0-E2045B680B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D123582-A1C0-473C-894E-381150FED61E}" type="pres">
      <dgm:prSet presAssocID="{87B06102-E557-423B-AE68-1E707CB92A66}" presName="parentText" presStyleLbl="node1" presStyleIdx="0" presStyleCnt="2" custLinFactNeighborY="-134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D03976-C088-4D25-8182-C74FA58C94CB}" type="pres">
      <dgm:prSet presAssocID="{87B06102-E557-423B-AE68-1E707CB92A6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D9C19F-AE9E-48DA-9BEC-521FCB3FBFDB}" type="pres">
      <dgm:prSet presAssocID="{56912A36-2672-4B24-82CC-3FBF37EA10CB}" presName="parentText" presStyleLbl="node1" presStyleIdx="1" presStyleCnt="2" custLinFactNeighborY="349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ECC733-ABC8-451F-A54F-C0A3926441D2}" type="pres">
      <dgm:prSet presAssocID="{56912A36-2672-4B24-82CC-3FBF37EA10C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8138B96-E96C-4CAD-9BC9-7F65FEAFBEEC}" srcId="{56912A36-2672-4B24-82CC-3FBF37EA10CB}" destId="{F6FC860A-1A06-4F14-8D8E-7179E08C6AB6}" srcOrd="0" destOrd="0" parTransId="{BD7E620E-1EE0-46A3-97AF-4FCC19D11A20}" sibTransId="{E1579976-8C86-401E-B677-0B75243A954A}"/>
    <dgm:cxn modelId="{18987CB5-4D71-41C1-B884-9BDA048DB36B}" srcId="{C812775E-4C4F-4D50-AFB0-E2045B680B14}" destId="{87B06102-E557-423B-AE68-1E707CB92A66}" srcOrd="0" destOrd="0" parTransId="{EDCE26A1-BC4D-47CB-8552-4F2037252BEE}" sibTransId="{B112ACAF-6955-4D54-9EE7-C00EB2A108AC}"/>
    <dgm:cxn modelId="{A7F02EF2-9049-4FE0-B8E2-63491FAA4B01}" type="presOf" srcId="{87B06102-E557-423B-AE68-1E707CB92A66}" destId="{CD123582-A1C0-473C-894E-381150FED61E}" srcOrd="0" destOrd="0" presId="urn:microsoft.com/office/officeart/2005/8/layout/vList2"/>
    <dgm:cxn modelId="{F6B8CFCD-2A31-471A-98C2-34D7156D9EF0}" type="presOf" srcId="{C812775E-4C4F-4D50-AFB0-E2045B680B14}" destId="{3E908478-5F20-4F3C-9781-719003CF7B99}" srcOrd="0" destOrd="0" presId="urn:microsoft.com/office/officeart/2005/8/layout/vList2"/>
    <dgm:cxn modelId="{A2667D11-FDF6-4F1F-8A8B-0688E145C6D6}" srcId="{87B06102-E557-423B-AE68-1E707CB92A66}" destId="{A3D9AA1F-F6C2-4057-8A47-494759D64FC6}" srcOrd="0" destOrd="0" parTransId="{8C15FE9D-C2DC-4F21-87DE-18CCE010D3B9}" sibTransId="{3A47CEE7-AE81-42A5-A3CD-FC51E419BF6F}"/>
    <dgm:cxn modelId="{645E4BFB-CFD4-4C76-AE9F-6D59892003B8}" type="presOf" srcId="{F6FC860A-1A06-4F14-8D8E-7179E08C6AB6}" destId="{AAECC733-ABC8-451F-A54F-C0A3926441D2}" srcOrd="0" destOrd="0" presId="urn:microsoft.com/office/officeart/2005/8/layout/vList2"/>
    <dgm:cxn modelId="{B9F503A0-9DE2-4B3E-A36B-61464BB36B2A}" type="presOf" srcId="{56912A36-2672-4B24-82CC-3FBF37EA10CB}" destId="{53D9C19F-AE9E-48DA-9BEC-521FCB3FBFDB}" srcOrd="0" destOrd="0" presId="urn:microsoft.com/office/officeart/2005/8/layout/vList2"/>
    <dgm:cxn modelId="{035358D6-3F03-4680-86EC-39D1471E7632}" type="presOf" srcId="{A3D9AA1F-F6C2-4057-8A47-494759D64FC6}" destId="{E8D03976-C088-4D25-8182-C74FA58C94CB}" srcOrd="0" destOrd="0" presId="urn:microsoft.com/office/officeart/2005/8/layout/vList2"/>
    <dgm:cxn modelId="{488B7B4C-2460-43CC-8FF2-5142D9F7AB18}" srcId="{C812775E-4C4F-4D50-AFB0-E2045B680B14}" destId="{56912A36-2672-4B24-82CC-3FBF37EA10CB}" srcOrd="1" destOrd="0" parTransId="{EDA7939F-18B6-4CE0-A6FD-9C637E7033F8}" sibTransId="{8F7D49B4-2AF8-4C93-82F0-CC9496101B2A}"/>
    <dgm:cxn modelId="{BECE5FEF-AEB7-4685-997B-BEE3AE0DD514}" type="presParOf" srcId="{3E908478-5F20-4F3C-9781-719003CF7B99}" destId="{CD123582-A1C0-473C-894E-381150FED61E}" srcOrd="0" destOrd="0" presId="urn:microsoft.com/office/officeart/2005/8/layout/vList2"/>
    <dgm:cxn modelId="{1A4AC21C-5EE1-4608-8A58-4DA2E4CA59B1}" type="presParOf" srcId="{3E908478-5F20-4F3C-9781-719003CF7B99}" destId="{E8D03976-C088-4D25-8182-C74FA58C94CB}" srcOrd="1" destOrd="0" presId="urn:microsoft.com/office/officeart/2005/8/layout/vList2"/>
    <dgm:cxn modelId="{CD37BDE5-0E32-4F86-842A-F08BDC6EC555}" type="presParOf" srcId="{3E908478-5F20-4F3C-9781-719003CF7B99}" destId="{53D9C19F-AE9E-48DA-9BEC-521FCB3FBFDB}" srcOrd="2" destOrd="0" presId="urn:microsoft.com/office/officeart/2005/8/layout/vList2"/>
    <dgm:cxn modelId="{7CE41BD5-0B23-484A-AEFC-16AF2D1DA7CE}" type="presParOf" srcId="{3E908478-5F20-4F3C-9781-719003CF7B99}" destId="{AAECC733-ABC8-451F-A54F-C0A3926441D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7BE1AD-3AA6-4966-8DCF-2E70AEC5CFDE}">
      <dsp:nvSpPr>
        <dsp:cNvPr id="0" name=""/>
        <dsp:cNvSpPr/>
      </dsp:nvSpPr>
      <dsp:spPr>
        <a:xfrm>
          <a:off x="2173457" y="975942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DB6E9-49BE-4198-B629-17ED840B899E}">
      <dsp:nvSpPr>
        <dsp:cNvPr id="0" name=""/>
        <dsp:cNvSpPr/>
      </dsp:nvSpPr>
      <dsp:spPr>
        <a:xfrm>
          <a:off x="2129648" y="1046149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EE09C0-B4D2-4B59-8C82-65AB7D3627FE}">
      <dsp:nvSpPr>
        <dsp:cNvPr id="0" name=""/>
        <dsp:cNvSpPr/>
      </dsp:nvSpPr>
      <dsp:spPr>
        <a:xfrm>
          <a:off x="2077437" y="1106933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1F388-EBD6-4210-9453-61461985086B}">
      <dsp:nvSpPr>
        <dsp:cNvPr id="0" name=""/>
        <dsp:cNvSpPr/>
      </dsp:nvSpPr>
      <dsp:spPr>
        <a:xfrm>
          <a:off x="2139850" y="269362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2C25E1-7B81-4877-96FA-35C4A686D6D3}">
      <dsp:nvSpPr>
        <dsp:cNvPr id="0" name=""/>
        <dsp:cNvSpPr/>
      </dsp:nvSpPr>
      <dsp:spPr>
        <a:xfrm>
          <a:off x="2206664" y="229547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9CAFD8-000E-4E14-B269-EA8505598621}">
      <dsp:nvSpPr>
        <dsp:cNvPr id="0" name=""/>
        <dsp:cNvSpPr/>
      </dsp:nvSpPr>
      <dsp:spPr>
        <a:xfrm>
          <a:off x="2273278" y="189732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DFA21-D286-4B1C-953E-0A3C4A240530}">
      <dsp:nvSpPr>
        <dsp:cNvPr id="0" name=""/>
        <dsp:cNvSpPr/>
      </dsp:nvSpPr>
      <dsp:spPr>
        <a:xfrm>
          <a:off x="2339893" y="229547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6E85E8-E756-4354-BF41-D61BA3887248}">
      <dsp:nvSpPr>
        <dsp:cNvPr id="0" name=""/>
        <dsp:cNvSpPr/>
      </dsp:nvSpPr>
      <dsp:spPr>
        <a:xfrm>
          <a:off x="2406707" y="269362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5B0ED1-7C7E-4EB4-9E09-3C7AF7867FB4}">
      <dsp:nvSpPr>
        <dsp:cNvPr id="0" name=""/>
        <dsp:cNvSpPr/>
      </dsp:nvSpPr>
      <dsp:spPr>
        <a:xfrm>
          <a:off x="2273278" y="273741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8333E9-B8D5-41AD-9DF5-756977FADCEC}">
      <dsp:nvSpPr>
        <dsp:cNvPr id="0" name=""/>
        <dsp:cNvSpPr/>
      </dsp:nvSpPr>
      <dsp:spPr>
        <a:xfrm>
          <a:off x="2273278" y="357751"/>
          <a:ext cx="50010" cy="500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1CD04-2BFD-457A-AC76-6F7C727CB78C}">
      <dsp:nvSpPr>
        <dsp:cNvPr id="0" name=""/>
        <dsp:cNvSpPr/>
      </dsp:nvSpPr>
      <dsp:spPr>
        <a:xfrm>
          <a:off x="712256" y="1115140"/>
          <a:ext cx="2985090" cy="1017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31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kern="1200" dirty="0" smtClean="0">
              <a:solidFill>
                <a:schemeClr val="tx1"/>
              </a:solidFill>
            </a:rPr>
            <a:t>如果</a:t>
          </a:r>
          <a:r>
            <a:rPr lang="en-US" sz="1800" kern="1200" dirty="0" smtClean="0">
              <a:solidFill>
                <a:schemeClr val="tx1"/>
              </a:solidFill>
            </a:rPr>
            <a:t> </a:t>
          </a:r>
          <a:r>
            <a:rPr lang="zh-CN" sz="1800" kern="1200" dirty="0" smtClean="0">
              <a:solidFill>
                <a:schemeClr val="tx1"/>
              </a:solidFill>
            </a:rPr>
            <a:t>中可能包括无限个样本点，则</a:t>
          </a:r>
          <a:r>
            <a:rPr lang="en-US" sz="1800" kern="1200" dirty="0" smtClean="0">
              <a:solidFill>
                <a:schemeClr val="tx1"/>
              </a:solidFill>
            </a:rPr>
            <a:t> </a:t>
          </a:r>
          <a:r>
            <a:rPr lang="zh-CN" sz="1800" kern="1200" dirty="0" smtClean="0">
              <a:solidFill>
                <a:schemeClr val="tx1"/>
              </a:solidFill>
            </a:rPr>
            <a:t>是一个无限的样本空间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761937" y="1164821"/>
        <a:ext cx="2885728" cy="918353"/>
      </dsp:txXfrm>
    </dsp:sp>
    <dsp:sp modelId="{7726908E-38BD-478B-8BDC-1545869C7963}">
      <dsp:nvSpPr>
        <dsp:cNvPr id="0" name=""/>
        <dsp:cNvSpPr/>
      </dsp:nvSpPr>
      <dsp:spPr>
        <a:xfrm>
          <a:off x="648070" y="792087"/>
          <a:ext cx="500107" cy="50007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07C18-C7A6-42DC-91DC-5DF2BE54F33B}">
      <dsp:nvSpPr>
        <dsp:cNvPr id="0" name=""/>
        <dsp:cNvSpPr/>
      </dsp:nvSpPr>
      <dsp:spPr>
        <a:xfrm>
          <a:off x="2364958" y="144016"/>
          <a:ext cx="2819617" cy="9509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31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800" kern="1200" dirty="0" smtClean="0">
              <a:solidFill>
                <a:schemeClr val="tx1"/>
              </a:solidFill>
            </a:rPr>
            <a:t>如果样本空间中样本点的数目是有限的，则</a:t>
          </a:r>
          <a:r>
            <a:rPr lang="en-US" sz="1800" kern="1200" dirty="0" smtClean="0">
              <a:solidFill>
                <a:schemeClr val="tx1"/>
              </a:solidFill>
            </a:rPr>
            <a:t> </a:t>
          </a:r>
          <a:r>
            <a:rPr lang="zh-CN" sz="1800" kern="1200" dirty="0" smtClean="0">
              <a:solidFill>
                <a:schemeClr val="tx1"/>
              </a:solidFill>
            </a:rPr>
            <a:t>是一个有限的样本空间。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2411378" y="190436"/>
        <a:ext cx="2726777" cy="858085"/>
      </dsp:txXfrm>
    </dsp:sp>
    <dsp:sp modelId="{C778E671-B441-4EFF-A648-D0AD18F005D5}">
      <dsp:nvSpPr>
        <dsp:cNvPr id="0" name=""/>
        <dsp:cNvSpPr/>
      </dsp:nvSpPr>
      <dsp:spPr>
        <a:xfrm>
          <a:off x="1656186" y="182009"/>
          <a:ext cx="500107" cy="50007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70E0C-846D-4B31-A740-2CA81863D1C5}">
      <dsp:nvSpPr>
        <dsp:cNvPr id="0" name=""/>
        <dsp:cNvSpPr/>
      </dsp:nvSpPr>
      <dsp:spPr>
        <a:xfrm>
          <a:off x="3043638" y="672331"/>
          <a:ext cx="823316" cy="4552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344"/>
              </a:lnTo>
              <a:lnTo>
                <a:pt x="823316" y="307344"/>
              </a:lnTo>
              <a:lnTo>
                <a:pt x="823316" y="45526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3FADE-F2ED-4F6A-AD4F-5F331201B288}">
      <dsp:nvSpPr>
        <dsp:cNvPr id="0" name=""/>
        <dsp:cNvSpPr/>
      </dsp:nvSpPr>
      <dsp:spPr>
        <a:xfrm>
          <a:off x="1266535" y="672331"/>
          <a:ext cx="1777103" cy="455266"/>
        </a:xfrm>
        <a:custGeom>
          <a:avLst/>
          <a:gdLst/>
          <a:ahLst/>
          <a:cxnLst/>
          <a:rect l="0" t="0" r="0" b="0"/>
          <a:pathLst>
            <a:path>
              <a:moveTo>
                <a:pt x="1777103" y="0"/>
              </a:moveTo>
              <a:lnTo>
                <a:pt x="1777103" y="307344"/>
              </a:lnTo>
              <a:lnTo>
                <a:pt x="0" y="307344"/>
              </a:lnTo>
              <a:lnTo>
                <a:pt x="0" y="45526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F09E36-EEAA-4148-8592-1F2E654C5476}">
      <dsp:nvSpPr>
        <dsp:cNvPr id="0" name=""/>
        <dsp:cNvSpPr/>
      </dsp:nvSpPr>
      <dsp:spPr>
        <a:xfrm>
          <a:off x="2099592" y="816"/>
          <a:ext cx="1888092" cy="67151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1DD39-55D3-4B87-918B-520DEBEA9918}">
      <dsp:nvSpPr>
        <dsp:cNvPr id="0" name=""/>
        <dsp:cNvSpPr/>
      </dsp:nvSpPr>
      <dsp:spPr>
        <a:xfrm>
          <a:off x="2277010" y="169363"/>
          <a:ext cx="1888092" cy="671515"/>
        </a:xfrm>
        <a:prstGeom prst="roundRect">
          <a:avLst>
            <a:gd name="adj" fmla="val 10000"/>
          </a:avLst>
        </a:prstGeom>
        <a:solidFill>
          <a:srgbClr val="00B050">
            <a:alpha val="90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2400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rgbClr val="FF0000"/>
              </a:solidFill>
            </a:rPr>
            <a:t>满足条件</a:t>
          </a:r>
          <a:r>
            <a:rPr lang="en-US" altLang="zh-CN" sz="2400" kern="1200" dirty="0" smtClean="0">
              <a:solidFill>
                <a:schemeClr val="tx1"/>
              </a:solidFill>
            </a:rPr>
            <a:t>	</a:t>
          </a:r>
          <a:endParaRPr lang="zh-CN" altLang="en-US" sz="2400" kern="1200" dirty="0">
            <a:solidFill>
              <a:schemeClr val="tx1"/>
            </a:solidFill>
          </a:endParaRPr>
        </a:p>
      </dsp:txBody>
      <dsp:txXfrm>
        <a:off x="2296678" y="189031"/>
        <a:ext cx="1848756" cy="632179"/>
      </dsp:txXfrm>
    </dsp:sp>
    <dsp:sp modelId="{809A1569-B94B-40D5-B585-227E22829EA9}">
      <dsp:nvSpPr>
        <dsp:cNvPr id="0" name=""/>
        <dsp:cNvSpPr/>
      </dsp:nvSpPr>
      <dsp:spPr>
        <a:xfrm>
          <a:off x="478237" y="1127598"/>
          <a:ext cx="1576596" cy="1013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9C8C5-C115-4956-99AB-D5CCCDCB7F2E}">
      <dsp:nvSpPr>
        <dsp:cNvPr id="0" name=""/>
        <dsp:cNvSpPr/>
      </dsp:nvSpPr>
      <dsp:spPr>
        <a:xfrm>
          <a:off x="655655" y="1296145"/>
          <a:ext cx="1576596" cy="1013944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</a:rPr>
            <a:t>结果有限</a:t>
          </a:r>
          <a:endParaRPr lang="zh-CN" altLang="en-US" sz="2000" b="1" kern="1200" dirty="0">
            <a:solidFill>
              <a:schemeClr val="tx1"/>
            </a:solidFill>
          </a:endParaRPr>
        </a:p>
      </dsp:txBody>
      <dsp:txXfrm>
        <a:off x="685352" y="1325842"/>
        <a:ext cx="1517202" cy="954550"/>
      </dsp:txXfrm>
    </dsp:sp>
    <dsp:sp modelId="{74A3AF20-0F83-409F-BD59-85CD9E763111}">
      <dsp:nvSpPr>
        <dsp:cNvPr id="0" name=""/>
        <dsp:cNvSpPr/>
      </dsp:nvSpPr>
      <dsp:spPr>
        <a:xfrm>
          <a:off x="2697326" y="1127598"/>
          <a:ext cx="2339258" cy="1013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2C68A2-0D94-483A-BF27-758E0D5914E2}">
      <dsp:nvSpPr>
        <dsp:cNvPr id="0" name=""/>
        <dsp:cNvSpPr/>
      </dsp:nvSpPr>
      <dsp:spPr>
        <a:xfrm>
          <a:off x="2874744" y="1296145"/>
          <a:ext cx="2339258" cy="101394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</a:rPr>
            <a:t>各个结果出现的可能性被认为是相同的</a:t>
          </a:r>
          <a:r>
            <a:rPr lang="zh-CN" altLang="en-US" sz="1800" b="1" kern="1200" dirty="0" smtClean="0">
              <a:solidFill>
                <a:schemeClr val="tx1"/>
              </a:solidFill>
            </a:rPr>
            <a:t>。</a:t>
          </a:r>
          <a:endParaRPr lang="zh-CN" altLang="en-US" sz="1800" b="1" kern="1200" dirty="0">
            <a:solidFill>
              <a:schemeClr val="tx1"/>
            </a:solidFill>
          </a:endParaRPr>
        </a:p>
      </dsp:txBody>
      <dsp:txXfrm>
        <a:off x="2904441" y="1325842"/>
        <a:ext cx="2279864" cy="9545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23582-A1C0-473C-894E-381150FED61E}">
      <dsp:nvSpPr>
        <dsp:cNvPr id="0" name=""/>
        <dsp:cNvSpPr/>
      </dsp:nvSpPr>
      <dsp:spPr>
        <a:xfrm>
          <a:off x="0" y="0"/>
          <a:ext cx="6096000" cy="69528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</a:rPr>
            <a:t>离散型随机变量</a:t>
          </a:r>
          <a:endParaRPr lang="zh-CN" altLang="en-US" sz="2800" kern="1200" dirty="0">
            <a:solidFill>
              <a:schemeClr val="tx1"/>
            </a:solidFill>
          </a:endParaRPr>
        </a:p>
      </dsp:txBody>
      <dsp:txXfrm>
        <a:off x="33941" y="33941"/>
        <a:ext cx="6028118" cy="627399"/>
      </dsp:txXfrm>
    </dsp:sp>
    <dsp:sp modelId="{E8D03976-C088-4D25-8182-C74FA58C94CB}">
      <dsp:nvSpPr>
        <dsp:cNvPr id="0" name=""/>
        <dsp:cNvSpPr/>
      </dsp:nvSpPr>
      <dsp:spPr>
        <a:xfrm>
          <a:off x="0" y="695464"/>
          <a:ext cx="6096000" cy="857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2600" i="1" kern="1200" dirty="0" smtClean="0">
              <a:solidFill>
                <a:schemeClr val="tx1"/>
              </a:solidFill>
            </a:rPr>
            <a:t>随机变量</a:t>
          </a:r>
          <a:r>
            <a:rPr lang="en-US" sz="2600" i="1" kern="1200" dirty="0" smtClean="0">
              <a:solidFill>
                <a:schemeClr val="tx1"/>
              </a:solidFill>
            </a:rPr>
            <a:t>X</a:t>
          </a:r>
          <a:r>
            <a:rPr lang="zh-CN" sz="2600" i="1" kern="1200" dirty="0" smtClean="0">
              <a:solidFill>
                <a:schemeClr val="tx1"/>
              </a:solidFill>
            </a:rPr>
            <a:t>的所有取值都</a:t>
          </a:r>
          <a:r>
            <a:rPr lang="zh-CN" sz="2600" b="1" i="1" kern="1200" dirty="0" smtClean="0">
              <a:solidFill>
                <a:srgbClr val="FF0000"/>
              </a:solidFill>
            </a:rPr>
            <a:t>可以逐个列举</a:t>
          </a:r>
          <a:r>
            <a:rPr lang="zh-CN" sz="2600" i="1" kern="1200" dirty="0" smtClean="0">
              <a:solidFill>
                <a:schemeClr val="tx1"/>
              </a:solidFill>
            </a:rPr>
            <a:t>出来，则称</a:t>
          </a:r>
          <a:r>
            <a:rPr lang="en-US" sz="2600" i="1" kern="1200" dirty="0" smtClean="0">
              <a:solidFill>
                <a:schemeClr val="tx1"/>
              </a:solidFill>
            </a:rPr>
            <a:t>X</a:t>
          </a:r>
          <a:r>
            <a:rPr lang="zh-CN" sz="2600" i="1" kern="1200" dirty="0" smtClean="0">
              <a:solidFill>
                <a:schemeClr val="tx1"/>
              </a:solidFill>
            </a:rPr>
            <a:t>为离散型随机变量</a:t>
          </a:r>
          <a:endParaRPr lang="zh-CN" altLang="en-US" sz="2600" i="1" kern="1200" dirty="0">
            <a:solidFill>
              <a:schemeClr val="tx1"/>
            </a:solidFill>
          </a:endParaRPr>
        </a:p>
      </dsp:txBody>
      <dsp:txXfrm>
        <a:off x="0" y="695464"/>
        <a:ext cx="6096000" cy="857351"/>
      </dsp:txXfrm>
    </dsp:sp>
    <dsp:sp modelId="{53D9C19F-AE9E-48DA-9BEC-521FCB3FBFDB}">
      <dsp:nvSpPr>
        <dsp:cNvPr id="0" name=""/>
        <dsp:cNvSpPr/>
      </dsp:nvSpPr>
      <dsp:spPr>
        <a:xfrm>
          <a:off x="0" y="1610123"/>
          <a:ext cx="6096000" cy="695281"/>
        </a:xfrm>
        <a:prstGeom prst="roundRect">
          <a:avLst/>
        </a:prstGeom>
        <a:solidFill>
          <a:schemeClr val="accent4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</a:rPr>
            <a:t>连续性随机变量</a:t>
          </a:r>
          <a:endParaRPr lang="zh-CN" altLang="en-US" sz="2800" kern="1200" dirty="0">
            <a:solidFill>
              <a:schemeClr val="tx1"/>
            </a:solidFill>
          </a:endParaRPr>
        </a:p>
      </dsp:txBody>
      <dsp:txXfrm>
        <a:off x="33941" y="1644064"/>
        <a:ext cx="6028118" cy="627399"/>
      </dsp:txXfrm>
    </dsp:sp>
    <dsp:sp modelId="{AAECC733-ABC8-451F-A54F-C0A3926441D2}">
      <dsp:nvSpPr>
        <dsp:cNvPr id="0" name=""/>
        <dsp:cNvSpPr/>
      </dsp:nvSpPr>
      <dsp:spPr>
        <a:xfrm>
          <a:off x="0" y="2248097"/>
          <a:ext cx="6096000" cy="1640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33020" rIns="184912" bIns="3302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sz="2600" i="1" kern="1200" dirty="0" smtClean="0">
              <a:solidFill>
                <a:schemeClr val="tx1"/>
              </a:solidFill>
            </a:rPr>
            <a:t>随机变量</a:t>
          </a:r>
          <a:r>
            <a:rPr lang="en-US" sz="2600" i="1" kern="1200" dirty="0" smtClean="0">
              <a:solidFill>
                <a:schemeClr val="tx1"/>
              </a:solidFill>
            </a:rPr>
            <a:t>X</a:t>
          </a:r>
          <a:r>
            <a:rPr lang="zh-CN" sz="2600" i="1" kern="1200" dirty="0" smtClean="0">
              <a:solidFill>
                <a:schemeClr val="tx1"/>
              </a:solidFill>
            </a:rPr>
            <a:t>的所有可能取值</a:t>
          </a:r>
          <a:r>
            <a:rPr lang="zh-CN" sz="2600" b="1" i="1" kern="1200" dirty="0" smtClean="0">
              <a:solidFill>
                <a:srgbClr val="FF0000"/>
              </a:solidFill>
            </a:rPr>
            <a:t>不可以逐个列举</a:t>
          </a:r>
          <a:r>
            <a:rPr lang="zh-CN" sz="2600" i="1" kern="1200" dirty="0" smtClean="0">
              <a:solidFill>
                <a:schemeClr val="tx1"/>
              </a:solidFill>
            </a:rPr>
            <a:t>出来，而是取数轴上某区间内的任一点，则称该随机变量为连续型随机变量。</a:t>
          </a:r>
          <a:endParaRPr lang="zh-CN" altLang="en-US" sz="2600" i="1" kern="1200" dirty="0">
            <a:solidFill>
              <a:schemeClr val="tx1"/>
            </a:solidFill>
          </a:endParaRPr>
        </a:p>
      </dsp:txBody>
      <dsp:txXfrm>
        <a:off x="0" y="2248097"/>
        <a:ext cx="6096000" cy="1640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4" Type="http://schemas.openxmlformats.org/officeDocument/2006/relationships/image" Target="../media/image4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55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4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11" Type="http://schemas.openxmlformats.org/officeDocument/2006/relationships/image" Target="../media/image66.wmf"/><Relationship Id="rId5" Type="http://schemas.openxmlformats.org/officeDocument/2006/relationships/image" Target="../media/image60.wmf"/><Relationship Id="rId10" Type="http://schemas.openxmlformats.org/officeDocument/2006/relationships/image" Target="../media/image65.wmf"/><Relationship Id="rId4" Type="http://schemas.openxmlformats.org/officeDocument/2006/relationships/image" Target="../media/image59.wmf"/><Relationship Id="rId9" Type="http://schemas.openxmlformats.org/officeDocument/2006/relationships/image" Target="../media/image6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72.w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4" Type="http://schemas.openxmlformats.org/officeDocument/2006/relationships/image" Target="../media/image8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8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wmf"/><Relationship Id="rId3" Type="http://schemas.openxmlformats.org/officeDocument/2006/relationships/image" Target="../media/image106.wmf"/><Relationship Id="rId7" Type="http://schemas.openxmlformats.org/officeDocument/2006/relationships/image" Target="../media/image110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7" Type="http://schemas.openxmlformats.org/officeDocument/2006/relationships/image" Target="../media/image118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6" Type="http://schemas.openxmlformats.org/officeDocument/2006/relationships/image" Target="../media/image117.wmf"/><Relationship Id="rId5" Type="http://schemas.openxmlformats.org/officeDocument/2006/relationships/image" Target="../media/image116.wmf"/><Relationship Id="rId4" Type="http://schemas.openxmlformats.org/officeDocument/2006/relationships/image" Target="../media/image115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4" Type="http://schemas.openxmlformats.org/officeDocument/2006/relationships/image" Target="../media/image122.wmf"/></Relationships>
</file>

<file path=ppt/drawings/_rels/vmlDrawing2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image" Target="../media/image126.wmf"/><Relationship Id="rId7" Type="http://schemas.openxmlformats.org/officeDocument/2006/relationships/image" Target="../media/image130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6" Type="http://schemas.openxmlformats.org/officeDocument/2006/relationships/image" Target="../media/image129.wmf"/><Relationship Id="rId5" Type="http://schemas.openxmlformats.org/officeDocument/2006/relationships/image" Target="../media/image128.wmf"/><Relationship Id="rId4" Type="http://schemas.openxmlformats.org/officeDocument/2006/relationships/image" Target="../media/image127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wmf"/><Relationship Id="rId2" Type="http://schemas.openxmlformats.org/officeDocument/2006/relationships/image" Target="../media/image133.wmf"/><Relationship Id="rId1" Type="http://schemas.openxmlformats.org/officeDocument/2006/relationships/image" Target="../media/image13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2" Type="http://schemas.openxmlformats.org/officeDocument/2006/relationships/image" Target="../media/image136.wmf"/><Relationship Id="rId1" Type="http://schemas.openxmlformats.org/officeDocument/2006/relationships/image" Target="../media/image135.wmf"/><Relationship Id="rId5" Type="http://schemas.openxmlformats.org/officeDocument/2006/relationships/image" Target="../media/image139.wmf"/><Relationship Id="rId4" Type="http://schemas.openxmlformats.org/officeDocument/2006/relationships/image" Target="../media/image138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7948EB-396D-43DD-A802-FC91F34FDDCC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AD952-2449-4E7C-82BB-251421BA36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409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AD952-2449-4E7C-82BB-251421BA36DF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36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AD952-2449-4E7C-82BB-251421BA36DF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268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2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36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5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2.emf"/><Relationship Id="rId11" Type="http://schemas.openxmlformats.org/officeDocument/2006/relationships/image" Target="../media/image45.wmf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4.emf"/><Relationship Id="rId4" Type="http://schemas.openxmlformats.org/officeDocument/2006/relationships/image" Target="../media/image41.emf"/><Relationship Id="rId9" Type="http://schemas.openxmlformats.org/officeDocument/2006/relationships/oleObject" Target="../embeddings/oleObject3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46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image" Target="../media/image52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5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2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49.bin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51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5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54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56.bin"/><Relationship Id="rId18" Type="http://schemas.openxmlformats.org/officeDocument/2006/relationships/image" Target="../media/image63.wmf"/><Relationship Id="rId3" Type="http://schemas.openxmlformats.org/officeDocument/2006/relationships/oleObject" Target="../embeddings/oleObject51.bin"/><Relationship Id="rId21" Type="http://schemas.openxmlformats.org/officeDocument/2006/relationships/oleObject" Target="../embeddings/oleObject60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60.wmf"/><Relationship Id="rId17" Type="http://schemas.openxmlformats.org/officeDocument/2006/relationships/oleObject" Target="../embeddings/oleObject5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2.wmf"/><Relationship Id="rId20" Type="http://schemas.openxmlformats.org/officeDocument/2006/relationships/image" Target="../media/image64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7.wmf"/><Relationship Id="rId11" Type="http://schemas.openxmlformats.org/officeDocument/2006/relationships/oleObject" Target="../embeddings/oleObject55.bin"/><Relationship Id="rId24" Type="http://schemas.openxmlformats.org/officeDocument/2006/relationships/image" Target="../media/image66.wmf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57.bin"/><Relationship Id="rId23" Type="http://schemas.openxmlformats.org/officeDocument/2006/relationships/oleObject" Target="../embeddings/oleObject61.bin"/><Relationship Id="rId10" Type="http://schemas.openxmlformats.org/officeDocument/2006/relationships/image" Target="../media/image59.wmf"/><Relationship Id="rId19" Type="http://schemas.openxmlformats.org/officeDocument/2006/relationships/oleObject" Target="../embeddings/oleObject59.bin"/><Relationship Id="rId4" Type="http://schemas.openxmlformats.org/officeDocument/2006/relationships/image" Target="../media/image56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61.wmf"/><Relationship Id="rId22" Type="http://schemas.openxmlformats.org/officeDocument/2006/relationships/image" Target="../media/image6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71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8.wmf"/><Relationship Id="rId12" Type="http://schemas.openxmlformats.org/officeDocument/2006/relationships/oleObject" Target="../embeddings/oleObject6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70.wmf"/><Relationship Id="rId5" Type="http://schemas.openxmlformats.org/officeDocument/2006/relationships/image" Target="../media/image67.wmf"/><Relationship Id="rId15" Type="http://schemas.openxmlformats.org/officeDocument/2006/relationships/image" Target="../media/image72.wmf"/><Relationship Id="rId10" Type="http://schemas.openxmlformats.org/officeDocument/2006/relationships/oleObject" Target="../embeddings/oleObject65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69.wmf"/><Relationship Id="rId14" Type="http://schemas.openxmlformats.org/officeDocument/2006/relationships/oleObject" Target="../embeddings/oleObject6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73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oleObject" Target="../embeddings/oleObject75.bin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7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6.wmf"/><Relationship Id="rId11" Type="http://schemas.openxmlformats.org/officeDocument/2006/relationships/oleObject" Target="../embeddings/oleObject74.bin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78.wmf"/><Relationship Id="rId4" Type="http://schemas.openxmlformats.org/officeDocument/2006/relationships/image" Target="../media/image75.wmf"/><Relationship Id="rId9" Type="http://schemas.openxmlformats.org/officeDocument/2006/relationships/oleObject" Target="../embeddings/oleObject73.bin"/><Relationship Id="rId14" Type="http://schemas.openxmlformats.org/officeDocument/2006/relationships/image" Target="../media/image80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2.wmf"/><Relationship Id="rId5" Type="http://schemas.openxmlformats.org/officeDocument/2006/relationships/oleObject" Target="../embeddings/oleObject77.bin"/><Relationship Id="rId10" Type="http://schemas.openxmlformats.org/officeDocument/2006/relationships/image" Target="../media/image84.wmf"/><Relationship Id="rId4" Type="http://schemas.openxmlformats.org/officeDocument/2006/relationships/image" Target="../media/image81.wmf"/><Relationship Id="rId9" Type="http://schemas.openxmlformats.org/officeDocument/2006/relationships/oleObject" Target="../embeddings/oleObject7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8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wmf"/><Relationship Id="rId13" Type="http://schemas.openxmlformats.org/officeDocument/2006/relationships/oleObject" Target="../embeddings/oleObject86.bin"/><Relationship Id="rId18" Type="http://schemas.openxmlformats.org/officeDocument/2006/relationships/oleObject" Target="../embeddings/oleObject90.bin"/><Relationship Id="rId3" Type="http://schemas.openxmlformats.org/officeDocument/2006/relationships/oleObject" Target="../embeddings/oleObject81.bin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90.wmf"/><Relationship Id="rId17" Type="http://schemas.openxmlformats.org/officeDocument/2006/relationships/oleObject" Target="../embeddings/oleObject89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88.bin"/><Relationship Id="rId20" Type="http://schemas.openxmlformats.org/officeDocument/2006/relationships/oleObject" Target="../embeddings/oleObject92.bin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7.wmf"/><Relationship Id="rId11" Type="http://schemas.openxmlformats.org/officeDocument/2006/relationships/oleObject" Target="../embeddings/oleObject85.bin"/><Relationship Id="rId5" Type="http://schemas.openxmlformats.org/officeDocument/2006/relationships/oleObject" Target="../embeddings/oleObject82.bin"/><Relationship Id="rId15" Type="http://schemas.openxmlformats.org/officeDocument/2006/relationships/oleObject" Target="../embeddings/oleObject87.bin"/><Relationship Id="rId10" Type="http://schemas.openxmlformats.org/officeDocument/2006/relationships/image" Target="../media/image89.wmf"/><Relationship Id="rId19" Type="http://schemas.openxmlformats.org/officeDocument/2006/relationships/oleObject" Target="../embeddings/oleObject91.bin"/><Relationship Id="rId4" Type="http://schemas.openxmlformats.org/officeDocument/2006/relationships/image" Target="../media/image86.wmf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91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3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92.wmf"/><Relationship Id="rId9" Type="http://schemas.openxmlformats.org/officeDocument/2006/relationships/oleObject" Target="../embeddings/oleObject96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13" Type="http://schemas.openxmlformats.org/officeDocument/2006/relationships/oleObject" Target="../embeddings/oleObject102.bin"/><Relationship Id="rId3" Type="http://schemas.openxmlformats.org/officeDocument/2006/relationships/oleObject" Target="../embeddings/oleObject97.bin"/><Relationship Id="rId7" Type="http://schemas.openxmlformats.org/officeDocument/2006/relationships/oleObject" Target="../embeddings/oleObject99.bin"/><Relationship Id="rId12" Type="http://schemas.openxmlformats.org/officeDocument/2006/relationships/image" Target="../media/image9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96.wmf"/><Relationship Id="rId11" Type="http://schemas.openxmlformats.org/officeDocument/2006/relationships/oleObject" Target="../embeddings/oleObject101.bin"/><Relationship Id="rId5" Type="http://schemas.openxmlformats.org/officeDocument/2006/relationships/oleObject" Target="../embeddings/oleObject98.bin"/><Relationship Id="rId10" Type="http://schemas.openxmlformats.org/officeDocument/2006/relationships/image" Target="../media/image98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100.bin"/><Relationship Id="rId14" Type="http://schemas.openxmlformats.org/officeDocument/2006/relationships/image" Target="../media/image100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5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0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04.bin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03.bin"/><Relationship Id="rId9" Type="http://schemas.openxmlformats.org/officeDocument/2006/relationships/image" Target="../media/image103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13" Type="http://schemas.openxmlformats.org/officeDocument/2006/relationships/oleObject" Target="../embeddings/oleObject111.bin"/><Relationship Id="rId18" Type="http://schemas.openxmlformats.org/officeDocument/2006/relationships/image" Target="../media/image111.wmf"/><Relationship Id="rId3" Type="http://schemas.openxmlformats.org/officeDocument/2006/relationships/oleObject" Target="../embeddings/oleObject106.bin"/><Relationship Id="rId7" Type="http://schemas.openxmlformats.org/officeDocument/2006/relationships/oleObject" Target="../embeddings/oleObject108.bin"/><Relationship Id="rId12" Type="http://schemas.openxmlformats.org/officeDocument/2006/relationships/image" Target="../media/image108.wmf"/><Relationship Id="rId17" Type="http://schemas.openxmlformats.org/officeDocument/2006/relationships/oleObject" Target="../embeddings/oleObject11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0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05.wmf"/><Relationship Id="rId11" Type="http://schemas.openxmlformats.org/officeDocument/2006/relationships/oleObject" Target="../embeddings/oleObject110.bin"/><Relationship Id="rId5" Type="http://schemas.openxmlformats.org/officeDocument/2006/relationships/oleObject" Target="../embeddings/oleObject107.bin"/><Relationship Id="rId15" Type="http://schemas.openxmlformats.org/officeDocument/2006/relationships/oleObject" Target="../embeddings/oleObject112.bin"/><Relationship Id="rId10" Type="http://schemas.openxmlformats.org/officeDocument/2006/relationships/image" Target="../media/image107.wmf"/><Relationship Id="rId4" Type="http://schemas.openxmlformats.org/officeDocument/2006/relationships/image" Target="../media/image104.wmf"/><Relationship Id="rId9" Type="http://schemas.openxmlformats.org/officeDocument/2006/relationships/oleObject" Target="../embeddings/oleObject109.bin"/><Relationship Id="rId14" Type="http://schemas.openxmlformats.org/officeDocument/2006/relationships/image" Target="../media/image109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13" Type="http://schemas.openxmlformats.org/officeDocument/2006/relationships/oleObject" Target="../embeddings/oleObject119.bin"/><Relationship Id="rId3" Type="http://schemas.openxmlformats.org/officeDocument/2006/relationships/oleObject" Target="../embeddings/oleObject114.bin"/><Relationship Id="rId7" Type="http://schemas.openxmlformats.org/officeDocument/2006/relationships/oleObject" Target="../embeddings/oleObject116.bin"/><Relationship Id="rId12" Type="http://schemas.openxmlformats.org/officeDocument/2006/relationships/image" Target="../media/image116.wmf"/><Relationship Id="rId17" Type="http://schemas.openxmlformats.org/officeDocument/2006/relationships/image" Target="../media/image118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21.bin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13.wmf"/><Relationship Id="rId11" Type="http://schemas.openxmlformats.org/officeDocument/2006/relationships/oleObject" Target="../embeddings/oleObject118.bin"/><Relationship Id="rId5" Type="http://schemas.openxmlformats.org/officeDocument/2006/relationships/oleObject" Target="../embeddings/oleObject115.bin"/><Relationship Id="rId15" Type="http://schemas.openxmlformats.org/officeDocument/2006/relationships/oleObject" Target="../embeddings/oleObject120.bin"/><Relationship Id="rId10" Type="http://schemas.openxmlformats.org/officeDocument/2006/relationships/image" Target="../media/image115.wmf"/><Relationship Id="rId4" Type="http://schemas.openxmlformats.org/officeDocument/2006/relationships/image" Target="../media/image112.wmf"/><Relationship Id="rId9" Type="http://schemas.openxmlformats.org/officeDocument/2006/relationships/oleObject" Target="../embeddings/oleObject117.bin"/><Relationship Id="rId14" Type="http://schemas.openxmlformats.org/officeDocument/2006/relationships/image" Target="../media/image117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oleObject" Target="../embeddings/oleObject122.bin"/><Relationship Id="rId7" Type="http://schemas.openxmlformats.org/officeDocument/2006/relationships/oleObject" Target="../embeddings/oleObject123.bin"/><Relationship Id="rId12" Type="http://schemas.openxmlformats.org/officeDocument/2006/relationships/image" Target="../media/image12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6" Type="http://schemas.microsoft.com/office/2007/relationships/hdphoto" Target="../media/hdphoto1.wdp"/><Relationship Id="rId11" Type="http://schemas.openxmlformats.org/officeDocument/2006/relationships/oleObject" Target="../embeddings/oleObject125.bin"/><Relationship Id="rId5" Type="http://schemas.openxmlformats.org/officeDocument/2006/relationships/image" Target="../media/image123.png"/><Relationship Id="rId10" Type="http://schemas.openxmlformats.org/officeDocument/2006/relationships/image" Target="../media/image121.wmf"/><Relationship Id="rId4" Type="http://schemas.openxmlformats.org/officeDocument/2006/relationships/image" Target="../media/image119.wmf"/><Relationship Id="rId9" Type="http://schemas.openxmlformats.org/officeDocument/2006/relationships/oleObject" Target="../embeddings/oleObject124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13" Type="http://schemas.openxmlformats.org/officeDocument/2006/relationships/oleObject" Target="../embeddings/oleObject131.bin"/><Relationship Id="rId18" Type="http://schemas.openxmlformats.org/officeDocument/2006/relationships/image" Target="../media/image131.wmf"/><Relationship Id="rId3" Type="http://schemas.openxmlformats.org/officeDocument/2006/relationships/oleObject" Target="../embeddings/oleObject126.bin"/><Relationship Id="rId7" Type="http://schemas.openxmlformats.org/officeDocument/2006/relationships/oleObject" Target="../embeddings/oleObject128.bin"/><Relationship Id="rId12" Type="http://schemas.openxmlformats.org/officeDocument/2006/relationships/image" Target="../media/image128.wmf"/><Relationship Id="rId17" Type="http://schemas.openxmlformats.org/officeDocument/2006/relationships/oleObject" Target="../embeddings/oleObject13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0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25.wmf"/><Relationship Id="rId11" Type="http://schemas.openxmlformats.org/officeDocument/2006/relationships/oleObject" Target="../embeddings/oleObject130.bin"/><Relationship Id="rId5" Type="http://schemas.openxmlformats.org/officeDocument/2006/relationships/oleObject" Target="../embeddings/oleObject127.bin"/><Relationship Id="rId15" Type="http://schemas.openxmlformats.org/officeDocument/2006/relationships/oleObject" Target="../embeddings/oleObject132.bin"/><Relationship Id="rId10" Type="http://schemas.openxmlformats.org/officeDocument/2006/relationships/image" Target="../media/image127.wmf"/><Relationship Id="rId4" Type="http://schemas.openxmlformats.org/officeDocument/2006/relationships/image" Target="../media/image124.wmf"/><Relationship Id="rId9" Type="http://schemas.openxmlformats.org/officeDocument/2006/relationships/oleObject" Target="../embeddings/oleObject129.bin"/><Relationship Id="rId14" Type="http://schemas.openxmlformats.org/officeDocument/2006/relationships/image" Target="../media/image129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oleObject" Target="../embeddings/oleObject134.bin"/><Relationship Id="rId7" Type="http://schemas.openxmlformats.org/officeDocument/2006/relationships/oleObject" Target="../embeddings/oleObject1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33.wmf"/><Relationship Id="rId5" Type="http://schemas.openxmlformats.org/officeDocument/2006/relationships/oleObject" Target="../embeddings/oleObject135.bin"/><Relationship Id="rId4" Type="http://schemas.openxmlformats.org/officeDocument/2006/relationships/image" Target="../media/image132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13" Type="http://schemas.openxmlformats.org/officeDocument/2006/relationships/image" Target="../media/image139.wmf"/><Relationship Id="rId3" Type="http://schemas.openxmlformats.org/officeDocument/2006/relationships/oleObject" Target="../embeddings/oleObject137.bin"/><Relationship Id="rId7" Type="http://schemas.openxmlformats.org/officeDocument/2006/relationships/oleObject" Target="../embeddings/oleObject139.bin"/><Relationship Id="rId12" Type="http://schemas.openxmlformats.org/officeDocument/2006/relationships/oleObject" Target="../embeddings/oleObject1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36.wmf"/><Relationship Id="rId11" Type="http://schemas.openxmlformats.org/officeDocument/2006/relationships/image" Target="../media/image138.wmf"/><Relationship Id="rId5" Type="http://schemas.openxmlformats.org/officeDocument/2006/relationships/oleObject" Target="../embeddings/oleObject138.bin"/><Relationship Id="rId10" Type="http://schemas.openxmlformats.org/officeDocument/2006/relationships/oleObject" Target="../embeddings/oleObject141.bin"/><Relationship Id="rId4" Type="http://schemas.openxmlformats.org/officeDocument/2006/relationships/image" Target="../media/image135.wmf"/><Relationship Id="rId9" Type="http://schemas.openxmlformats.org/officeDocument/2006/relationships/oleObject" Target="../embeddings/oleObject140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oleObject" Target="../embeddings/oleObject143.bin"/><Relationship Id="rId7" Type="http://schemas.openxmlformats.org/officeDocument/2006/relationships/oleObject" Target="../embeddings/oleObject1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41.wmf"/><Relationship Id="rId5" Type="http://schemas.openxmlformats.org/officeDocument/2006/relationships/oleObject" Target="../embeddings/oleObject144.bin"/><Relationship Id="rId4" Type="http://schemas.openxmlformats.org/officeDocument/2006/relationships/image" Target="../media/image140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oleObject" Target="../embeddings/oleObject1.bin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diagramData" Target="../diagrams/data1.xml"/><Relationship Id="rId5" Type="http://schemas.openxmlformats.org/officeDocument/2006/relationships/oleObject" Target="../embeddings/oleObject2.bin"/><Relationship Id="rId10" Type="http://schemas.microsoft.com/office/2007/relationships/diagramDrawing" Target="../diagrams/drawing1.xml"/><Relationship Id="rId4" Type="http://schemas.openxmlformats.org/officeDocument/2006/relationships/image" Target="../media/image5.wmf"/><Relationship Id="rId9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3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wmf"/><Relationship Id="rId9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</a:t>
            </a:r>
            <a:r>
              <a:rPr lang="zh-CN" altLang="en-US" sz="2500" dirty="0" smtClean="0">
                <a:solidFill>
                  <a:schemeClr val="tx1"/>
                </a:solidFill>
              </a:rPr>
              <a:t>方差</a:t>
            </a:r>
            <a:r>
              <a:rPr lang="zh-CN" altLang="en-US" sz="2500" dirty="0" smtClean="0">
                <a:solidFill>
                  <a:schemeClr val="tx1"/>
                </a:solidFill>
              </a:rPr>
              <a:t>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</a:t>
            </a:r>
            <a:r>
              <a:rPr lang="zh-CN" altLang="en-US" sz="2500" dirty="0" smtClean="0">
                <a:solidFill>
                  <a:srgbClr val="FF0000"/>
                </a:solidFill>
              </a:rPr>
              <a:t>  </a:t>
            </a:r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4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章   概率基础                              </a:t>
            </a:r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40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3096344" cy="2952328"/>
          </a:xfrm>
        </p:spPr>
        <p:txBody>
          <a:bodyPr>
            <a:normAutofit lnSpcReduction="10000"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</a:rPr>
              <a:t>例</a:t>
            </a:r>
            <a:r>
              <a:rPr lang="en-US" altLang="zh-CN" sz="3200" dirty="0" smtClean="0">
                <a:solidFill>
                  <a:srgbClr val="FF0000"/>
                </a:solidFill>
              </a:rPr>
              <a:t>4.1  </a:t>
            </a:r>
            <a:r>
              <a:rPr lang="zh-CN" altLang="zh-CN" sz="2600" dirty="0" smtClean="0">
                <a:solidFill>
                  <a:schemeClr val="tx1"/>
                </a:solidFill>
              </a:rPr>
              <a:t>任意</a:t>
            </a:r>
            <a:r>
              <a:rPr lang="zh-CN" altLang="zh-CN" sz="2600" dirty="0">
                <a:solidFill>
                  <a:schemeClr val="tx1"/>
                </a:solidFill>
              </a:rPr>
              <a:t>抛掷一颗骰子，观察出现的点数。设事件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A</a:t>
            </a:r>
            <a:r>
              <a:rPr lang="zh-CN" altLang="zh-CN" sz="2600" dirty="0" smtClean="0">
                <a:solidFill>
                  <a:schemeClr val="tx1"/>
                </a:solidFill>
              </a:rPr>
              <a:t>表示</a:t>
            </a:r>
            <a:r>
              <a:rPr lang="zh-CN" altLang="zh-CN" sz="2600" dirty="0">
                <a:solidFill>
                  <a:schemeClr val="tx1"/>
                </a:solidFill>
              </a:rPr>
              <a:t>“出现偶数点”，</a:t>
            </a:r>
            <a:r>
              <a:rPr lang="zh-CN" altLang="zh-CN" sz="2600" dirty="0" smtClean="0">
                <a:solidFill>
                  <a:schemeClr val="tx1"/>
                </a:solidFill>
              </a:rPr>
              <a:t>事件</a:t>
            </a:r>
            <a:r>
              <a:rPr lang="en-US" altLang="zh-CN" sz="2600" dirty="0" smtClean="0">
                <a:solidFill>
                  <a:schemeClr val="tx1"/>
                </a:solidFill>
              </a:rPr>
              <a:t>B </a:t>
            </a:r>
            <a:r>
              <a:rPr lang="zh-CN" altLang="zh-CN" sz="2600" dirty="0">
                <a:solidFill>
                  <a:schemeClr val="tx1"/>
                </a:solidFill>
              </a:rPr>
              <a:t>表示“出现的点数能被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 smtClean="0">
                <a:solidFill>
                  <a:schemeClr val="tx1"/>
                </a:solidFill>
              </a:rPr>
              <a:t>整除</a:t>
            </a:r>
            <a:r>
              <a:rPr lang="zh-CN" altLang="zh-CN" sz="3200" dirty="0" smtClean="0">
                <a:solidFill>
                  <a:schemeClr val="tx1"/>
                </a:solidFill>
              </a:rPr>
              <a:t>”</a:t>
            </a:r>
            <a:r>
              <a:rPr lang="zh-CN" altLang="en-US" sz="3200" dirty="0" smtClean="0">
                <a:solidFill>
                  <a:schemeClr val="tx1"/>
                </a:solidFill>
              </a:rPr>
              <a:t>。</a:t>
            </a:r>
            <a:endParaRPr lang="zh-CN" altLang="zh-CN" sz="3200" dirty="0">
              <a:solidFill>
                <a:schemeClr val="tx1"/>
              </a:solidFill>
            </a:endParaRPr>
          </a:p>
          <a:p>
            <a:pPr algn="l"/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3923928" y="1916832"/>
            <a:ext cx="3384376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3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r>
              <a:rPr lang="zh-CN" altLang="zh-CN" sz="2600" dirty="0" smtClean="0">
                <a:solidFill>
                  <a:schemeClr val="tx1"/>
                </a:solidFill>
              </a:rPr>
              <a:t>事件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分别</a:t>
            </a:r>
            <a:r>
              <a:rPr lang="zh-CN" altLang="zh-CN" sz="2600" dirty="0">
                <a:solidFill>
                  <a:schemeClr val="tx1"/>
                </a:solidFill>
              </a:rPr>
              <a:t>表示什么事件？并把它们表示为样本点的集合。</a:t>
            </a: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611560" y="4581128"/>
            <a:ext cx="3096344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chemeClr val="tx1"/>
                </a:solidFill>
              </a:rPr>
              <a:t>1</a:t>
            </a:r>
            <a:r>
              <a:rPr lang="zh-CN" altLang="zh-CN" sz="2600" dirty="0">
                <a:solidFill>
                  <a:schemeClr val="tx1"/>
                </a:solidFill>
              </a:rPr>
              <a:t>）写出试验的样本点及样本空间</a:t>
            </a:r>
            <a:r>
              <a:rPr lang="zh-CN" altLang="zh-CN" sz="2600" dirty="0" smtClean="0">
                <a:solidFill>
                  <a:schemeClr val="tx1"/>
                </a:solidFill>
              </a:rPr>
              <a:t>；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chemeClr val="tx1"/>
                </a:solidFill>
              </a:rPr>
              <a:t>2</a:t>
            </a:r>
            <a:r>
              <a:rPr lang="zh-CN" altLang="zh-CN" sz="2600" dirty="0">
                <a:solidFill>
                  <a:schemeClr val="tx1"/>
                </a:solidFill>
              </a:rPr>
              <a:t>）把事件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A</a:t>
            </a:r>
            <a:r>
              <a:rPr lang="zh-CN" altLang="zh-CN" sz="2600" dirty="0" smtClean="0">
                <a:solidFill>
                  <a:schemeClr val="tx1"/>
                </a:solidFill>
              </a:rPr>
              <a:t>及</a:t>
            </a:r>
            <a:r>
              <a:rPr lang="en-US" altLang="zh-CN" sz="2600" dirty="0" smtClean="0">
                <a:solidFill>
                  <a:schemeClr val="tx1"/>
                </a:solidFill>
              </a:rPr>
              <a:t> B</a:t>
            </a:r>
            <a:r>
              <a:rPr lang="zh-CN" altLang="zh-CN" sz="2600" dirty="0" smtClean="0">
                <a:solidFill>
                  <a:schemeClr val="tx1"/>
                </a:solidFill>
              </a:rPr>
              <a:t>分别</a:t>
            </a:r>
            <a:r>
              <a:rPr lang="zh-CN" altLang="zh-CN" sz="2600" dirty="0">
                <a:solidFill>
                  <a:schemeClr val="tx1"/>
                </a:solidFill>
              </a:rPr>
              <a:t>表示为样本点的集合；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	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907039"/>
              </p:ext>
            </p:extLst>
          </p:nvPr>
        </p:nvGraphicFramePr>
        <p:xfrm>
          <a:off x="5198715" y="1916832"/>
          <a:ext cx="2109589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9" name="公式" r:id="rId3" imgW="1536700" imgH="241300" progId="Equation.3">
                  <p:embed/>
                </p:oleObj>
              </mc:Choice>
              <mc:Fallback>
                <p:oleObj name="公式" r:id="rId3" imgW="15367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8715" y="1916832"/>
                        <a:ext cx="2109589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副标题 2"/>
          <p:cNvSpPr txBox="1">
            <a:spLocks/>
          </p:cNvSpPr>
          <p:nvPr/>
        </p:nvSpPr>
        <p:spPr>
          <a:xfrm>
            <a:off x="3563889" y="3573016"/>
            <a:ext cx="5211778" cy="3024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rgbClr val="FF0000"/>
                </a:solidFill>
              </a:rPr>
              <a:t>解</a:t>
            </a:r>
            <a:r>
              <a:rPr lang="zh-CN" altLang="en-US" sz="2600" dirty="0" smtClean="0">
                <a:solidFill>
                  <a:srgbClr val="7030A0"/>
                </a:solidFill>
              </a:rPr>
              <a:t>（</a:t>
            </a:r>
            <a:r>
              <a:rPr lang="en-US" altLang="zh-CN" sz="2600" dirty="0">
                <a:solidFill>
                  <a:srgbClr val="7030A0"/>
                </a:solidFill>
              </a:rPr>
              <a:t>3</a:t>
            </a:r>
            <a:r>
              <a:rPr lang="zh-CN" altLang="en-US" sz="2600" dirty="0" smtClean="0">
                <a:solidFill>
                  <a:srgbClr val="7030A0"/>
                </a:solidFill>
              </a:rPr>
              <a:t>） </a:t>
            </a:r>
            <a:r>
              <a:rPr lang="zh-CN" altLang="en-US" sz="2600" i="1" dirty="0" smtClean="0">
                <a:solidFill>
                  <a:srgbClr val="7030A0"/>
                </a:solidFill>
              </a:rPr>
              <a:t>                        </a:t>
            </a:r>
            <a:r>
              <a:rPr lang="en-US" altLang="zh-CN" sz="2600" i="1" dirty="0" smtClean="0">
                <a:solidFill>
                  <a:srgbClr val="7030A0"/>
                </a:solidFill>
              </a:rPr>
              <a:t>，</a:t>
            </a:r>
            <a:r>
              <a:rPr lang="en-US" altLang="zh-CN" sz="2600" i="1" dirty="0" err="1">
                <a:solidFill>
                  <a:srgbClr val="7030A0"/>
                </a:solidFill>
              </a:rPr>
              <a:t>表示“出现奇数点</a:t>
            </a:r>
            <a:r>
              <a:rPr lang="en-US" altLang="zh-CN" sz="2600" i="1" dirty="0" smtClean="0">
                <a:solidFill>
                  <a:srgbClr val="7030A0"/>
                </a:solidFill>
              </a:rPr>
              <a:t>”；                                ，</a:t>
            </a:r>
            <a:r>
              <a:rPr lang="en-US" altLang="zh-CN" sz="2600" i="1" dirty="0">
                <a:solidFill>
                  <a:srgbClr val="7030A0"/>
                </a:solidFill>
              </a:rPr>
              <a:t>表示“出现的点数不能被3整除</a:t>
            </a:r>
            <a:r>
              <a:rPr lang="en-US" altLang="zh-CN" sz="2600" i="1" dirty="0" smtClean="0">
                <a:solidFill>
                  <a:srgbClr val="7030A0"/>
                </a:solidFill>
              </a:rPr>
              <a:t>”；                                ，</a:t>
            </a:r>
            <a:r>
              <a:rPr lang="en-US" altLang="zh-CN" sz="2600" i="1" dirty="0">
                <a:solidFill>
                  <a:srgbClr val="7030A0"/>
                </a:solidFill>
              </a:rPr>
              <a:t>表示“出现的点数能被2或</a:t>
            </a:r>
            <a:r>
              <a:rPr lang="en-US" altLang="zh-CN" sz="2600" i="1" dirty="0" smtClean="0">
                <a:solidFill>
                  <a:srgbClr val="7030A0"/>
                </a:solidFill>
              </a:rPr>
              <a:t>3整 除”；                  </a:t>
            </a:r>
            <a:r>
              <a:rPr lang="en-US" altLang="zh-CN" sz="2600" i="1" dirty="0">
                <a:solidFill>
                  <a:srgbClr val="7030A0"/>
                </a:solidFill>
              </a:rPr>
              <a:t>，表示“出现的点数能被2整除且能被3整除</a:t>
            </a:r>
            <a:r>
              <a:rPr lang="en-US" altLang="zh-CN" sz="2600" i="1" dirty="0" smtClean="0">
                <a:solidFill>
                  <a:srgbClr val="7030A0"/>
                </a:solidFill>
              </a:rPr>
              <a:t>”；                         ，</a:t>
            </a:r>
            <a:r>
              <a:rPr lang="en-US" altLang="zh-CN" sz="2600" i="1" dirty="0">
                <a:solidFill>
                  <a:srgbClr val="7030A0"/>
                </a:solidFill>
              </a:rPr>
              <a:t>表示“出现的点数既不能被2整除也不能被3整除”。</a:t>
            </a: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145612"/>
              </p:ext>
            </p:extLst>
          </p:nvPr>
        </p:nvGraphicFramePr>
        <p:xfrm>
          <a:off x="4455186" y="3573016"/>
          <a:ext cx="180020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0" name="公式" r:id="rId5" imgW="1079032" imgH="241195" progId="Equation.3">
                  <p:embed/>
                </p:oleObj>
              </mc:Choice>
              <mc:Fallback>
                <p:oleObj name="公式" r:id="rId5" imgW="1079032" imgH="241195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5186" y="3573016"/>
                        <a:ext cx="180020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79171"/>
              </p:ext>
            </p:extLst>
          </p:nvPr>
        </p:nvGraphicFramePr>
        <p:xfrm>
          <a:off x="4427984" y="4005064"/>
          <a:ext cx="2030625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1" name="公式" r:id="rId7" imgW="1346200" imgH="241300" progId="Equation.3">
                  <p:embed/>
                </p:oleObj>
              </mc:Choice>
              <mc:Fallback>
                <p:oleObj name="公式" r:id="rId7" imgW="1346200" imgH="2413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4005064"/>
                        <a:ext cx="2030625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12034"/>
              </p:ext>
            </p:extLst>
          </p:nvPr>
        </p:nvGraphicFramePr>
        <p:xfrm>
          <a:off x="6286591" y="4401108"/>
          <a:ext cx="204342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2" name="公式" r:id="rId9" imgW="1625600" imgH="228600" progId="Equation.3">
                  <p:embed/>
                </p:oleObj>
              </mc:Choice>
              <mc:Fallback>
                <p:oleObj name="公式" r:id="rId9" imgW="16256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91" y="4401108"/>
                        <a:ext cx="204342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484814"/>
              </p:ext>
            </p:extLst>
          </p:nvPr>
        </p:nvGraphicFramePr>
        <p:xfrm>
          <a:off x="4350342" y="5074163"/>
          <a:ext cx="122223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3" name="公式" r:id="rId11" imgW="672808" imgH="228501" progId="Equation.3">
                  <p:embed/>
                </p:oleObj>
              </mc:Choice>
              <mc:Fallback>
                <p:oleObj name="公式" r:id="rId11" imgW="672808" imgH="228501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0342" y="5074163"/>
                        <a:ext cx="1222231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50778"/>
              </p:ext>
            </p:extLst>
          </p:nvPr>
        </p:nvGraphicFramePr>
        <p:xfrm>
          <a:off x="6876256" y="5445224"/>
          <a:ext cx="189941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4" name="公式" r:id="rId13" imgW="1079032" imgH="253890" progId="Equation.3">
                  <p:embed/>
                </p:oleObj>
              </mc:Choice>
              <mc:Fallback>
                <p:oleObj name="公式" r:id="rId13" imgW="1079032" imgH="25389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5445224"/>
                        <a:ext cx="189941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280920" cy="4752528"/>
          </a:xfrm>
          <a:ln w="22225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800100" lvl="1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4.1.4  </a:t>
            </a:r>
            <a:r>
              <a:rPr lang="zh-CN" altLang="en-US" sz="2800" dirty="0">
                <a:solidFill>
                  <a:schemeClr val="tx1"/>
                </a:solidFill>
              </a:rPr>
              <a:t>事件的</a:t>
            </a:r>
            <a:r>
              <a:rPr lang="zh-CN" altLang="en-US" sz="2800" dirty="0" smtClean="0">
                <a:solidFill>
                  <a:schemeClr val="tx1"/>
                </a:solidFill>
              </a:rPr>
              <a:t>概率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b="1" i="1" dirty="0" smtClean="0">
                <a:solidFill>
                  <a:srgbClr val="FF0000"/>
                </a:solidFill>
              </a:rPr>
              <a:t>事件</a:t>
            </a:r>
            <a:r>
              <a:rPr lang="en-US" altLang="zh-CN" sz="2600" b="1" i="1" dirty="0">
                <a:solidFill>
                  <a:srgbClr val="FF0000"/>
                </a:solidFill>
              </a:rPr>
              <a:t>A</a:t>
            </a:r>
            <a:r>
              <a:rPr lang="zh-CN" altLang="zh-CN" sz="2600" b="1" i="1" dirty="0">
                <a:solidFill>
                  <a:srgbClr val="FF0000"/>
                </a:solidFill>
              </a:rPr>
              <a:t>的概率</a:t>
            </a:r>
            <a:r>
              <a:rPr lang="zh-CN" altLang="zh-CN" sz="2600" dirty="0">
                <a:solidFill>
                  <a:schemeClr val="tx1"/>
                </a:solidFill>
              </a:rPr>
              <a:t>是描述事件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在试验中出现的可能性大小的一种度量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en-US" sz="2600" dirty="0" smtClean="0">
                <a:solidFill>
                  <a:schemeClr val="tx1"/>
                </a:solidFill>
              </a:rPr>
              <a:t>记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en-US" altLang="zh-CN" sz="2600" dirty="0">
                <a:solidFill>
                  <a:schemeClr val="tx1"/>
                </a:solidFill>
              </a:rPr>
              <a:t>P(A),  </a:t>
            </a:r>
            <a:r>
              <a:rPr lang="en-US" altLang="zh-CN" sz="2600" dirty="0">
                <a:solidFill>
                  <a:srgbClr val="FF0000"/>
                </a:solidFill>
              </a:rPr>
              <a:t>P(A)</a:t>
            </a:r>
            <a:r>
              <a:rPr lang="zh-CN" altLang="zh-CN" sz="2600" dirty="0">
                <a:solidFill>
                  <a:srgbClr val="FF0000"/>
                </a:solidFill>
              </a:rPr>
              <a:t>称为事件</a:t>
            </a:r>
            <a:r>
              <a:rPr lang="en-US" altLang="zh-CN" sz="2600" dirty="0">
                <a:solidFill>
                  <a:srgbClr val="FF0000"/>
                </a:solidFill>
              </a:rPr>
              <a:t>A</a:t>
            </a:r>
            <a:r>
              <a:rPr lang="zh-CN" altLang="zh-CN" sz="2600" dirty="0">
                <a:solidFill>
                  <a:srgbClr val="FF0000"/>
                </a:solidFill>
              </a:rPr>
              <a:t>的</a:t>
            </a:r>
            <a:r>
              <a:rPr lang="zh-CN" altLang="zh-CN" sz="2600" dirty="0" smtClean="0">
                <a:solidFill>
                  <a:srgbClr val="FF0000"/>
                </a:solidFill>
              </a:rPr>
              <a:t>概率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</a:rPr>
              <a:t>主要有</a:t>
            </a:r>
            <a:r>
              <a:rPr lang="zh-CN" altLang="zh-CN" sz="2600" dirty="0">
                <a:solidFill>
                  <a:srgbClr val="FF0000"/>
                </a:solidFill>
              </a:rPr>
              <a:t>古典定义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FFFF00"/>
                </a:solidFill>
              </a:rPr>
              <a:t>统计定义</a:t>
            </a:r>
            <a:r>
              <a:rPr lang="zh-CN" altLang="zh-CN" sz="2600" dirty="0">
                <a:solidFill>
                  <a:schemeClr val="tx1"/>
                </a:solidFill>
              </a:rPr>
              <a:t>和</a:t>
            </a:r>
            <a:r>
              <a:rPr lang="zh-CN" altLang="zh-CN" sz="2600" dirty="0" smtClean="0">
                <a:solidFill>
                  <a:srgbClr val="7030A0"/>
                </a:solidFill>
              </a:rPr>
              <a:t>主观定义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943100" lvl="3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zh-CN" altLang="zh-CN" sz="2600" i="1" dirty="0">
                <a:solidFill>
                  <a:srgbClr val="FF0000"/>
                </a:solidFill>
              </a:rPr>
              <a:t>概率的古典</a:t>
            </a:r>
            <a:r>
              <a:rPr lang="zh-CN" altLang="zh-CN" sz="2600" i="1" dirty="0" smtClean="0">
                <a:solidFill>
                  <a:srgbClr val="FF0000"/>
                </a:solidFill>
              </a:rPr>
              <a:t>定义</a:t>
            </a:r>
            <a:r>
              <a:rPr lang="zh-CN" altLang="en-US" sz="2600" i="1" dirty="0" smtClean="0">
                <a:solidFill>
                  <a:srgbClr val="FF0000"/>
                </a:solidFill>
              </a:rPr>
              <a:t>。</a:t>
            </a:r>
            <a:endParaRPr lang="en-US" altLang="zh-CN" sz="2600" i="1" dirty="0" smtClean="0">
              <a:solidFill>
                <a:srgbClr val="FF0000"/>
              </a:solidFill>
            </a:endParaRPr>
          </a:p>
          <a:p>
            <a:pPr lvl="3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686092799"/>
              </p:ext>
            </p:extLst>
          </p:nvPr>
        </p:nvGraphicFramePr>
        <p:xfrm>
          <a:off x="-180528" y="3989288"/>
          <a:ext cx="6264696" cy="2320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副标题 2"/>
          <p:cNvSpPr txBox="1">
            <a:spLocks/>
          </p:cNvSpPr>
          <p:nvPr/>
        </p:nvSpPr>
        <p:spPr>
          <a:xfrm>
            <a:off x="5796136" y="3861048"/>
            <a:ext cx="3540303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记：</a:t>
            </a:r>
            <a:r>
              <a:rPr lang="en-US" altLang="zh-CN" sz="2400" b="1" dirty="0">
                <a:solidFill>
                  <a:srgbClr val="FF0000"/>
                </a:solidFill>
              </a:rPr>
              <a:t>P(A)=</a:t>
            </a:r>
            <a:endParaRPr lang="zh-CN" altLang="zh-CN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336933"/>
              </p:ext>
            </p:extLst>
          </p:nvPr>
        </p:nvGraphicFramePr>
        <p:xfrm>
          <a:off x="5148064" y="4445113"/>
          <a:ext cx="380742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Equation" r:id="rId8" imgW="2476500" imgH="419100" progId="Equation.DSMT4">
                  <p:embed/>
                </p:oleObj>
              </mc:Choice>
              <mc:Fallback>
                <p:oleObj name="Equation" r:id="rId8" imgW="24765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445113"/>
                        <a:ext cx="3807423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992888" cy="1080120"/>
          </a:xfrm>
          <a:ln w="22225">
            <a:solidFill>
              <a:srgbClr val="C00000"/>
            </a:solidFill>
          </a:ln>
        </p:spPr>
        <p:txBody>
          <a:bodyPr/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</a:rPr>
              <a:t>例子</a:t>
            </a:r>
            <a:r>
              <a:rPr lang="en-US" altLang="zh-CN" sz="3200" dirty="0" smtClean="0">
                <a:solidFill>
                  <a:srgbClr val="FF0000"/>
                </a:solidFill>
              </a:rPr>
              <a:t>4.3   </a:t>
            </a:r>
            <a:r>
              <a:rPr lang="zh-CN" altLang="zh-CN" sz="2600" dirty="0" smtClean="0">
                <a:solidFill>
                  <a:schemeClr val="tx1"/>
                </a:solidFill>
              </a:rPr>
              <a:t>把</a:t>
            </a:r>
            <a:r>
              <a:rPr lang="zh-CN" altLang="zh-CN" sz="2600" dirty="0">
                <a:solidFill>
                  <a:schemeClr val="tx1"/>
                </a:solidFill>
              </a:rPr>
              <a:t>十本书任意地放在书架上，求其中指定的三本书放在一起的概率。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763960" y="2852936"/>
            <a:ext cx="7408440" cy="612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200" dirty="0" smtClean="0">
                <a:solidFill>
                  <a:srgbClr val="FF0000"/>
                </a:solidFill>
              </a:rPr>
              <a:t>解：</a:t>
            </a:r>
            <a:r>
              <a:rPr lang="zh-CN" altLang="zh-CN" sz="2600" dirty="0">
                <a:solidFill>
                  <a:schemeClr val="tx1"/>
                </a:solidFill>
              </a:rPr>
              <a:t>基本事件总数为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80308"/>
              </p:ext>
            </p:extLst>
          </p:nvPr>
        </p:nvGraphicFramePr>
        <p:xfrm>
          <a:off x="4055895" y="2968404"/>
          <a:ext cx="948154" cy="38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9" name="公式" r:id="rId3" imgW="583947" imgH="241195" progId="Equation.3">
                  <p:embed/>
                </p:oleObj>
              </mc:Choice>
              <mc:Fallback>
                <p:oleObj name="公式" r:id="rId3" imgW="583947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5895" y="2968404"/>
                        <a:ext cx="948154" cy="388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副标题 2"/>
          <p:cNvSpPr txBox="1">
            <a:spLocks/>
          </p:cNvSpPr>
          <p:nvPr/>
        </p:nvSpPr>
        <p:spPr>
          <a:xfrm>
            <a:off x="781426" y="3469230"/>
            <a:ext cx="7679006" cy="895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指定</a:t>
            </a:r>
            <a:r>
              <a:rPr lang="zh-CN" altLang="zh-CN" sz="2600" dirty="0">
                <a:solidFill>
                  <a:schemeClr val="tx1"/>
                </a:solidFill>
              </a:rPr>
              <a:t>的三本书按某确定顺序排在书架上的所有</a:t>
            </a:r>
            <a:r>
              <a:rPr lang="zh-CN" altLang="zh-CN" sz="2600" dirty="0" smtClean="0">
                <a:solidFill>
                  <a:schemeClr val="tx1"/>
                </a:solidFill>
              </a:rPr>
              <a:t>可能</a:t>
            </a:r>
            <a:r>
              <a:rPr lang="zh-CN" altLang="en-US" sz="2600" dirty="0" smtClean="0">
                <a:solidFill>
                  <a:schemeClr val="tx1"/>
                </a:solidFill>
              </a:rPr>
              <a:t>为</a:t>
            </a:r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031725"/>
              </p:ext>
            </p:extLst>
          </p:nvPr>
        </p:nvGraphicFramePr>
        <p:xfrm>
          <a:off x="2051720" y="3917168"/>
          <a:ext cx="936104" cy="389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0" name="公式" r:id="rId5" imgW="482391" imgH="241195" progId="Equation.3">
                  <p:embed/>
                </p:oleObj>
              </mc:Choice>
              <mc:Fallback>
                <p:oleObj name="公式" r:id="rId5" imgW="482391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917168"/>
                        <a:ext cx="936104" cy="389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副标题 2"/>
          <p:cNvSpPr txBox="1">
            <a:spLocks/>
          </p:cNvSpPr>
          <p:nvPr/>
        </p:nvSpPr>
        <p:spPr>
          <a:xfrm>
            <a:off x="916201" y="4354151"/>
            <a:ext cx="7544231" cy="895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这</a:t>
            </a:r>
            <a:r>
              <a:rPr lang="zh-CN" altLang="zh-CN" sz="2600" dirty="0">
                <a:solidFill>
                  <a:schemeClr val="tx1"/>
                </a:solidFill>
              </a:rPr>
              <a:t>三本书按确定的顺序放在书架上的所有可能的位置</a:t>
            </a:r>
            <a:r>
              <a:rPr lang="zh-CN" altLang="zh-CN" sz="2600" dirty="0" smtClean="0">
                <a:solidFill>
                  <a:schemeClr val="tx1"/>
                </a:solidFill>
              </a:rPr>
              <a:t>共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种，</a:t>
            </a:r>
            <a:r>
              <a:rPr lang="zh-CN" altLang="zh-CN" sz="2600" dirty="0">
                <a:solidFill>
                  <a:schemeClr val="tx1"/>
                </a:solidFill>
              </a:rPr>
              <a:t>这三本书的排列顺序数为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837685"/>
              </p:ext>
            </p:extLst>
          </p:nvPr>
        </p:nvGraphicFramePr>
        <p:xfrm>
          <a:off x="2339752" y="4802088"/>
          <a:ext cx="849704" cy="455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1" name="公式" r:id="rId7" imgW="444307" imgH="241195" progId="Equation.3">
                  <p:embed/>
                </p:oleObj>
              </mc:Choice>
              <mc:Fallback>
                <p:oleObj name="公式" r:id="rId7" imgW="444307" imgH="24119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802088"/>
                        <a:ext cx="849704" cy="4555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845684"/>
              </p:ext>
            </p:extLst>
          </p:nvPr>
        </p:nvGraphicFramePr>
        <p:xfrm>
          <a:off x="7596336" y="4822350"/>
          <a:ext cx="864096" cy="435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2" name="公式" r:id="rId9" imgW="469696" imgH="241195" progId="Equation.3">
                  <p:embed/>
                </p:oleObj>
              </mc:Choice>
              <mc:Fallback>
                <p:oleObj name="公式" r:id="rId9" imgW="469696" imgH="24119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4822350"/>
                        <a:ext cx="864096" cy="4352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副标题 2"/>
          <p:cNvSpPr txBox="1">
            <a:spLocks/>
          </p:cNvSpPr>
          <p:nvPr/>
        </p:nvSpPr>
        <p:spPr>
          <a:xfrm>
            <a:off x="898735" y="5257598"/>
            <a:ext cx="7679006" cy="895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dirty="0"/>
              <a:t>故</a:t>
            </a:r>
            <a:r>
              <a:rPr lang="zh-CN" altLang="zh-CN" sz="2600" dirty="0">
                <a:solidFill>
                  <a:schemeClr val="tx1"/>
                </a:solidFill>
              </a:rPr>
              <a:t>基本事件总数为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855793"/>
              </p:ext>
            </p:extLst>
          </p:nvPr>
        </p:nvGraphicFramePr>
        <p:xfrm>
          <a:off x="3814313" y="5373216"/>
          <a:ext cx="1837807" cy="332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3" name="公式" r:id="rId11" imgW="926698" imgH="177723" progId="Equation.3">
                  <p:embed/>
                </p:oleObj>
              </mc:Choice>
              <mc:Fallback>
                <p:oleObj name="公式" r:id="rId11" imgW="926698" imgH="177723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4313" y="5373216"/>
                        <a:ext cx="1837807" cy="3323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946448"/>
              </p:ext>
            </p:extLst>
          </p:nvPr>
        </p:nvGraphicFramePr>
        <p:xfrm>
          <a:off x="2627784" y="5805265"/>
          <a:ext cx="324036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" name="公式" r:id="rId13" imgW="1637589" imgH="393529" progId="Equation.3">
                  <p:embed/>
                </p:oleObj>
              </mc:Choice>
              <mc:Fallback>
                <p:oleObj name="公式" r:id="rId13" imgW="1637589" imgH="393529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5805265"/>
                        <a:ext cx="3240360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8064896" cy="4464496"/>
          </a:xfrm>
        </p:spPr>
        <p:txBody>
          <a:bodyPr>
            <a:normAutofit/>
          </a:bodyPr>
          <a:lstStyle/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rgbClr val="FF0000"/>
                </a:solidFill>
              </a:rPr>
              <a:t>     II. </a:t>
            </a:r>
            <a:r>
              <a:rPr lang="zh-CN" altLang="en-US" sz="2600" i="1" dirty="0">
                <a:solidFill>
                  <a:srgbClr val="FFFF00"/>
                </a:solidFill>
              </a:rPr>
              <a:t>概率的统计</a:t>
            </a:r>
            <a:r>
              <a:rPr lang="zh-CN" altLang="en-US" sz="2600" i="1" dirty="0" smtClean="0">
                <a:solidFill>
                  <a:srgbClr val="FFFF00"/>
                </a:solidFill>
              </a:rPr>
              <a:t>定义</a:t>
            </a:r>
            <a:endParaRPr lang="en-US" altLang="zh-CN" sz="2600" i="1" dirty="0" smtClean="0">
              <a:solidFill>
                <a:srgbClr val="FFFF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古典概率</a:t>
            </a:r>
            <a:r>
              <a:rPr lang="zh-CN" altLang="zh-CN" sz="2600" dirty="0">
                <a:solidFill>
                  <a:schemeClr val="tx1"/>
                </a:solidFill>
              </a:rPr>
              <a:t>局限在随机试验只有</a:t>
            </a:r>
            <a:r>
              <a:rPr lang="zh-CN" altLang="zh-CN" sz="2600" dirty="0">
                <a:solidFill>
                  <a:srgbClr val="FFFF00"/>
                </a:solidFill>
              </a:rPr>
              <a:t>有限个</a:t>
            </a:r>
            <a:r>
              <a:rPr lang="zh-CN" altLang="zh-CN" sz="2600" dirty="0">
                <a:solidFill>
                  <a:schemeClr val="tx1"/>
                </a:solidFill>
              </a:rPr>
              <a:t>可能结果的范围内</a:t>
            </a:r>
            <a:r>
              <a:rPr lang="zh-CN" altLang="zh-CN" sz="2600" dirty="0" smtClean="0">
                <a:solidFill>
                  <a:schemeClr val="tx1"/>
                </a:solidFill>
              </a:rPr>
              <a:t>，其</a:t>
            </a:r>
            <a:r>
              <a:rPr lang="zh-CN" altLang="zh-CN" sz="2600" dirty="0">
                <a:solidFill>
                  <a:schemeClr val="tx1"/>
                </a:solidFill>
              </a:rPr>
              <a:t>应用受到了很大</a:t>
            </a:r>
            <a:r>
              <a:rPr lang="zh-CN" altLang="zh-CN" sz="2600" dirty="0" smtClean="0">
                <a:solidFill>
                  <a:schemeClr val="tx1"/>
                </a:solidFill>
              </a:rPr>
              <a:t>限制</a:t>
            </a:r>
            <a:r>
              <a:rPr lang="zh-CN" altLang="en-US" sz="2600" dirty="0" smtClean="0">
                <a:solidFill>
                  <a:schemeClr val="tx1"/>
                </a:solidFill>
              </a:rPr>
              <a:t>，于是提出概率的统计定义。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endParaRPr lang="en-US" altLang="zh-CN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238384"/>
              </p:ext>
            </p:extLst>
          </p:nvPr>
        </p:nvGraphicFramePr>
        <p:xfrm>
          <a:off x="3275856" y="3824391"/>
          <a:ext cx="223224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Equation" r:id="rId3" imgW="837836" imgH="393529" progId="Equation.DSMT4">
                  <p:embed/>
                </p:oleObj>
              </mc:Choice>
              <mc:Fallback>
                <p:oleObj name="Equation" r:id="rId3" imgW="837836" imgH="39352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824391"/>
                        <a:ext cx="2232248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标注 7"/>
          <p:cNvSpPr/>
          <p:nvPr/>
        </p:nvSpPr>
        <p:spPr>
          <a:xfrm>
            <a:off x="1907704" y="3354636"/>
            <a:ext cx="2118522" cy="722435"/>
          </a:xfrm>
          <a:prstGeom prst="wedgeRectCallout">
            <a:avLst>
              <a:gd name="adj1" fmla="val 83613"/>
              <a:gd name="adj2" fmla="val 3262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b="1" dirty="0">
                <a:solidFill>
                  <a:schemeClr val="tx1"/>
                </a:solidFill>
              </a:rPr>
              <a:t>某事件</a:t>
            </a:r>
            <a:r>
              <a:rPr lang="en-US" altLang="zh-CN" sz="2400" b="1" dirty="0">
                <a:solidFill>
                  <a:schemeClr val="tx1"/>
                </a:solidFill>
              </a:rPr>
              <a:t>A</a:t>
            </a:r>
            <a:r>
              <a:rPr lang="zh-CN" altLang="zh-CN" sz="2400" b="1" dirty="0">
                <a:solidFill>
                  <a:schemeClr val="tx1"/>
                </a:solidFill>
              </a:rPr>
              <a:t>出现</a:t>
            </a:r>
            <a:r>
              <a:rPr lang="en-US" altLang="zh-CN" sz="2400" b="1" dirty="0">
                <a:solidFill>
                  <a:schemeClr val="tx1"/>
                </a:solidFill>
              </a:rPr>
              <a:t>m</a:t>
            </a:r>
            <a:r>
              <a:rPr lang="zh-CN" altLang="zh-CN" sz="2400" b="1" dirty="0">
                <a:solidFill>
                  <a:schemeClr val="tx1"/>
                </a:solidFill>
              </a:rPr>
              <a:t>次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6063308" y="4832503"/>
            <a:ext cx="1893067" cy="1222434"/>
          </a:xfrm>
          <a:prstGeom prst="wedgeRectCallout">
            <a:avLst>
              <a:gd name="adj1" fmla="val -111647"/>
              <a:gd name="adj2" fmla="val -62273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b="1" dirty="0">
                <a:solidFill>
                  <a:schemeClr val="tx1"/>
                </a:solidFill>
              </a:rPr>
              <a:t>在</a:t>
            </a:r>
            <a:r>
              <a:rPr lang="zh-CN" altLang="zh-CN" sz="2400" b="1" dirty="0">
                <a:solidFill>
                  <a:srgbClr val="FF0000"/>
                </a:solidFill>
              </a:rPr>
              <a:t>相同条件</a:t>
            </a:r>
            <a:r>
              <a:rPr lang="zh-CN" altLang="zh-CN" sz="2400" b="1" dirty="0">
                <a:solidFill>
                  <a:schemeClr val="tx1"/>
                </a:solidFill>
              </a:rPr>
              <a:t>下随机试验</a:t>
            </a:r>
            <a:r>
              <a:rPr lang="en-US" altLang="zh-CN" sz="2400" b="1" dirty="0">
                <a:solidFill>
                  <a:schemeClr val="tx1"/>
                </a:solidFill>
              </a:rPr>
              <a:t>n</a:t>
            </a:r>
            <a:r>
              <a:rPr lang="zh-CN" altLang="zh-CN" sz="2400" b="1" dirty="0">
                <a:solidFill>
                  <a:schemeClr val="tx1"/>
                </a:solidFill>
              </a:rPr>
              <a:t>次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572000" y="3790280"/>
            <a:ext cx="504056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572000" y="3790280"/>
            <a:ext cx="0" cy="1008112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572000" y="4832503"/>
            <a:ext cx="504056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076056" y="3786685"/>
            <a:ext cx="0" cy="1008112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标注 20"/>
          <p:cNvSpPr/>
          <p:nvPr/>
        </p:nvSpPr>
        <p:spPr>
          <a:xfrm>
            <a:off x="2483768" y="4832503"/>
            <a:ext cx="1404156" cy="1440160"/>
          </a:xfrm>
          <a:prstGeom prst="wedgeRectCallout">
            <a:avLst>
              <a:gd name="adj1" fmla="val 91836"/>
              <a:gd name="adj2" fmla="val -51816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b="1" dirty="0">
                <a:solidFill>
                  <a:schemeClr val="tx1"/>
                </a:solidFill>
              </a:rPr>
              <a:t>比值</a:t>
            </a:r>
            <a:r>
              <a:rPr lang="en-US" altLang="zh-CN" sz="2400" b="1" dirty="0">
                <a:solidFill>
                  <a:srgbClr val="FF0000"/>
                </a:solidFill>
              </a:rPr>
              <a:t>m/n</a:t>
            </a:r>
            <a:r>
              <a:rPr lang="zh-CN" altLang="zh-CN" sz="2400" b="1" dirty="0">
                <a:solidFill>
                  <a:schemeClr val="tx1"/>
                </a:solidFill>
              </a:rPr>
              <a:t>称为事件</a:t>
            </a:r>
            <a:r>
              <a:rPr lang="en-US" altLang="zh-CN" sz="2400" b="1" dirty="0">
                <a:solidFill>
                  <a:schemeClr val="tx1"/>
                </a:solidFill>
              </a:rPr>
              <a:t>A</a:t>
            </a:r>
            <a:r>
              <a:rPr lang="zh-CN" altLang="zh-CN" sz="2400" b="1" dirty="0">
                <a:solidFill>
                  <a:schemeClr val="tx1"/>
                </a:solidFill>
              </a:rPr>
              <a:t>发生的频率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6516216" y="3354636"/>
            <a:ext cx="2160240" cy="722435"/>
          </a:xfrm>
          <a:prstGeom prst="wedgeRoundRectCallout">
            <a:avLst>
              <a:gd name="adj1" fmla="val -99288"/>
              <a:gd name="adj2" fmla="val 76564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频率围绕某一常数</a:t>
            </a:r>
            <a:r>
              <a:rPr lang="en-US" altLang="zh-CN" sz="2000" b="1" dirty="0">
                <a:solidFill>
                  <a:schemeClr val="tx1"/>
                </a:solidFill>
              </a:rPr>
              <a:t>p</a:t>
            </a:r>
            <a:r>
              <a:rPr lang="zh-CN" altLang="zh-CN" sz="2000" b="1" dirty="0">
                <a:solidFill>
                  <a:schemeClr val="tx1"/>
                </a:solidFill>
              </a:rPr>
              <a:t>上下波动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848872" cy="64807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III.  </a:t>
            </a:r>
            <a:r>
              <a:rPr lang="zh-CN" altLang="en-US" sz="2600" i="1" dirty="0" smtClean="0">
                <a:solidFill>
                  <a:srgbClr val="7030A0"/>
                </a:solidFill>
              </a:rPr>
              <a:t>概率的主观定义</a:t>
            </a:r>
            <a:r>
              <a:rPr lang="en-US" altLang="zh-CN" sz="2600" i="1" dirty="0" smtClean="0">
                <a:solidFill>
                  <a:srgbClr val="7030A0"/>
                </a:solidFill>
              </a:rPr>
              <a:t> </a:t>
            </a:r>
            <a:endParaRPr lang="zh-CN" altLang="en-US" sz="2600" i="1" dirty="0">
              <a:solidFill>
                <a:srgbClr val="7030A0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683568" y="2348880"/>
            <a:ext cx="7848872" cy="792088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b="1" i="1" dirty="0" smtClean="0">
                <a:solidFill>
                  <a:srgbClr val="FF0000"/>
                </a:solidFill>
              </a:rPr>
              <a:t>    1</a:t>
            </a:r>
            <a:r>
              <a:rPr lang="zh-CN" altLang="en-US" sz="2800" dirty="0" smtClean="0">
                <a:solidFill>
                  <a:srgbClr val="FF0000"/>
                </a:solidFill>
              </a:rPr>
              <a:t>、</a:t>
            </a:r>
            <a:r>
              <a:rPr lang="zh-CN" altLang="en-US" sz="2800" dirty="0" smtClean="0">
                <a:solidFill>
                  <a:schemeClr val="tx1"/>
                </a:solidFill>
              </a:rPr>
              <a:t>现实经济条件下，很难保证试验条件一样，提出主观概率的概念。</a:t>
            </a:r>
            <a:endParaRPr lang="zh-CN" altLang="en-US" sz="2600" i="1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662562" y="3146850"/>
            <a:ext cx="7848872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</a:rPr>
              <a:t>、</a:t>
            </a:r>
            <a:r>
              <a:rPr lang="zh-CN" altLang="zh-CN" sz="2800" dirty="0">
                <a:solidFill>
                  <a:schemeClr val="tx1"/>
                </a:solidFill>
              </a:rPr>
              <a:t>主观概率是指对一些</a:t>
            </a:r>
            <a:r>
              <a:rPr lang="zh-CN" altLang="zh-CN" sz="2800" dirty="0">
                <a:solidFill>
                  <a:srgbClr val="FF0000"/>
                </a:solidFill>
              </a:rPr>
              <a:t>无法重复</a:t>
            </a:r>
            <a:r>
              <a:rPr lang="zh-CN" altLang="zh-CN" sz="2800" dirty="0">
                <a:solidFill>
                  <a:schemeClr val="tx1"/>
                </a:solidFill>
              </a:rPr>
              <a:t>的试验，只能根据</a:t>
            </a:r>
            <a:r>
              <a:rPr lang="zh-CN" altLang="zh-CN" sz="2800" dirty="0">
                <a:solidFill>
                  <a:srgbClr val="FF0000"/>
                </a:solidFill>
              </a:rPr>
              <a:t>以往的经验</a:t>
            </a:r>
            <a:r>
              <a:rPr lang="zh-CN" altLang="zh-CN" sz="2800" dirty="0">
                <a:solidFill>
                  <a:schemeClr val="tx1"/>
                </a:solidFill>
              </a:rPr>
              <a:t>，</a:t>
            </a:r>
            <a:r>
              <a:rPr lang="zh-CN" altLang="zh-CN" sz="2800" dirty="0">
                <a:solidFill>
                  <a:srgbClr val="FF0000"/>
                </a:solidFill>
              </a:rPr>
              <a:t>人为确定</a:t>
            </a:r>
            <a:r>
              <a:rPr lang="zh-CN" altLang="zh-CN" sz="2800" dirty="0">
                <a:solidFill>
                  <a:schemeClr val="tx1"/>
                </a:solidFill>
              </a:rPr>
              <a:t>这个事件的概率。</a:t>
            </a:r>
            <a:endParaRPr lang="zh-CN" altLang="en-US" sz="2600" i="1" dirty="0">
              <a:solidFill>
                <a:schemeClr val="tx1"/>
              </a:solidFill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691027" y="3957958"/>
            <a:ext cx="7848872" cy="1487266"/>
          </a:xfrm>
          <a:prstGeom prst="rect">
            <a:avLst/>
          </a:prstGeom>
          <a:ln w="2222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dirty="0" smtClean="0">
                <a:solidFill>
                  <a:srgbClr val="FF0000"/>
                </a:solidFill>
              </a:rPr>
              <a:t>、</a:t>
            </a:r>
            <a:r>
              <a:rPr lang="zh-CN" altLang="zh-CN" sz="2800" dirty="0">
                <a:solidFill>
                  <a:schemeClr val="tx1"/>
                </a:solidFill>
              </a:rPr>
              <a:t>主观概率法是</a:t>
            </a:r>
            <a:r>
              <a:rPr lang="zh-CN" altLang="zh-CN" sz="2800" dirty="0">
                <a:solidFill>
                  <a:srgbClr val="FF0000"/>
                </a:solidFill>
              </a:rPr>
              <a:t>工商活动中决策者</a:t>
            </a:r>
            <a:r>
              <a:rPr lang="zh-CN" altLang="zh-CN" sz="2800" dirty="0">
                <a:solidFill>
                  <a:schemeClr val="tx1"/>
                </a:solidFill>
              </a:rPr>
              <a:t>常用的一种判断</a:t>
            </a:r>
            <a:r>
              <a:rPr lang="zh-CN" altLang="zh-CN" sz="2800" dirty="0" smtClean="0">
                <a:solidFill>
                  <a:schemeClr val="tx1"/>
                </a:solidFill>
              </a:rPr>
              <a:t>方法</a:t>
            </a:r>
            <a:r>
              <a:rPr lang="zh-CN" altLang="en-US" sz="2800" dirty="0" smtClean="0">
                <a:solidFill>
                  <a:schemeClr val="tx1"/>
                </a:solidFill>
              </a:rPr>
              <a:t>；</a:t>
            </a:r>
            <a:r>
              <a:rPr lang="zh-CN" altLang="zh-CN" sz="2800" dirty="0">
                <a:solidFill>
                  <a:schemeClr val="tx1"/>
                </a:solidFill>
              </a:rPr>
              <a:t>是一个决策者根据个人对某个事件是否发生以及</a:t>
            </a:r>
            <a:r>
              <a:rPr lang="zh-CN" altLang="zh-CN" sz="2800" dirty="0">
                <a:solidFill>
                  <a:srgbClr val="FF0000"/>
                </a:solidFill>
              </a:rPr>
              <a:t>本人掌握的信息</a:t>
            </a:r>
            <a:r>
              <a:rPr lang="zh-CN" altLang="zh-CN" sz="2800" dirty="0">
                <a:solidFill>
                  <a:schemeClr val="tx1"/>
                </a:solidFill>
              </a:rPr>
              <a:t>对该事件发生</a:t>
            </a:r>
            <a:r>
              <a:rPr lang="zh-CN" altLang="zh-CN" sz="2800" dirty="0">
                <a:solidFill>
                  <a:srgbClr val="FF0000"/>
                </a:solidFill>
              </a:rPr>
              <a:t>可能性</a:t>
            </a:r>
            <a:r>
              <a:rPr lang="zh-CN" altLang="zh-CN" sz="2800" dirty="0">
                <a:solidFill>
                  <a:schemeClr val="tx1"/>
                </a:solidFill>
              </a:rPr>
              <a:t>的</a:t>
            </a:r>
            <a:r>
              <a:rPr lang="zh-CN" altLang="zh-CN" sz="2800" dirty="0" smtClean="0">
                <a:solidFill>
                  <a:schemeClr val="tx1"/>
                </a:solidFill>
              </a:rPr>
              <a:t>判断</a:t>
            </a:r>
            <a:r>
              <a:rPr lang="zh-CN" altLang="en-US" sz="2800" dirty="0" smtClean="0">
                <a:solidFill>
                  <a:schemeClr val="tx1"/>
                </a:solidFill>
              </a:rPr>
              <a:t>；</a:t>
            </a:r>
            <a:r>
              <a:rPr lang="zh-CN" altLang="zh-CN" sz="2800" dirty="0" smtClean="0">
                <a:solidFill>
                  <a:schemeClr val="tx1"/>
                </a:solidFill>
              </a:rPr>
              <a:t>此外</a:t>
            </a:r>
            <a:r>
              <a:rPr lang="zh-CN" altLang="zh-CN" sz="2800" dirty="0">
                <a:solidFill>
                  <a:schemeClr val="tx1"/>
                </a:solidFill>
              </a:rPr>
              <a:t>主观概率也可以被认为是</a:t>
            </a:r>
            <a:r>
              <a:rPr lang="zh-CN" altLang="zh-CN" sz="2800" dirty="0">
                <a:solidFill>
                  <a:srgbClr val="FF0000"/>
                </a:solidFill>
              </a:rPr>
              <a:t>合理的信念的</a:t>
            </a:r>
            <a:r>
              <a:rPr lang="zh-CN" altLang="zh-CN" sz="2800" dirty="0" smtClean="0">
                <a:solidFill>
                  <a:srgbClr val="FF0000"/>
                </a:solidFill>
              </a:rPr>
              <a:t>测度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副标题 2"/>
          <p:cNvSpPr txBox="1">
            <a:spLocks/>
          </p:cNvSpPr>
          <p:nvPr/>
        </p:nvSpPr>
        <p:spPr>
          <a:xfrm>
            <a:off x="683568" y="5437584"/>
            <a:ext cx="7848872" cy="1118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4</a:t>
            </a:r>
            <a:r>
              <a:rPr lang="zh-CN" altLang="en-US" sz="2800" dirty="0" smtClean="0">
                <a:solidFill>
                  <a:srgbClr val="FF0000"/>
                </a:solidFill>
              </a:rPr>
              <a:t>、</a:t>
            </a:r>
            <a:r>
              <a:rPr lang="zh-CN" altLang="zh-CN" sz="3400" dirty="0">
                <a:solidFill>
                  <a:schemeClr val="tx1"/>
                </a:solidFill>
              </a:rPr>
              <a:t>根据经验、各方面专业知识，对客观情况的了解进行分析、推理、综合判断而</a:t>
            </a:r>
            <a:r>
              <a:rPr lang="zh-CN" altLang="zh-CN" sz="3400" dirty="0" smtClean="0">
                <a:solidFill>
                  <a:schemeClr val="tx1"/>
                </a:solidFill>
              </a:rPr>
              <a:t>设定的</a:t>
            </a:r>
            <a:r>
              <a:rPr lang="zh-CN" altLang="zh-CN" sz="3400" dirty="0">
                <a:solidFill>
                  <a:schemeClr val="tx1"/>
                </a:solidFill>
              </a:rPr>
              <a:t>，与</a:t>
            </a:r>
            <a:r>
              <a:rPr lang="zh-CN" altLang="zh-CN" sz="3400" dirty="0">
                <a:solidFill>
                  <a:srgbClr val="FF0000"/>
                </a:solidFill>
              </a:rPr>
              <a:t>主观臆测不同</a:t>
            </a:r>
            <a:r>
              <a:rPr lang="zh-CN" altLang="zh-CN" sz="3400" dirty="0">
                <a:solidFill>
                  <a:schemeClr val="tx1"/>
                </a:solidFill>
              </a:rPr>
              <a:t>。</a:t>
            </a:r>
            <a:endParaRPr lang="zh-CN" altLang="en-US" sz="3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4.2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概率的</a:t>
            </a:r>
            <a:r>
              <a:rPr lang="zh-CN" altLang="en-US" sz="4400" dirty="0" smtClean="0">
                <a:solidFill>
                  <a:srgbClr val="FF0000"/>
                </a:solidFill>
              </a:rPr>
              <a:t>性质与运算法则</a:t>
            </a:r>
            <a:endParaRPr lang="en-US" altLang="zh-CN" sz="36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59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1700808"/>
            <a:ext cx="7560840" cy="720080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2800" dirty="0">
                <a:solidFill>
                  <a:schemeClr val="tx1"/>
                </a:solidFill>
              </a:rPr>
              <a:t>4.2.1 </a:t>
            </a:r>
            <a:r>
              <a:rPr lang="zh-CN" altLang="en-US" sz="2800" dirty="0">
                <a:solidFill>
                  <a:schemeClr val="tx1"/>
                </a:solidFill>
              </a:rPr>
              <a:t>概率的基本性质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115616" y="2583182"/>
            <a:ext cx="6200374" cy="720080"/>
          </a:xfrm>
          <a:prstGeom prst="rect">
            <a:avLst/>
          </a:prstGeom>
          <a:ln w="22225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i="1" dirty="0" smtClean="0">
                <a:solidFill>
                  <a:srgbClr val="FF0000"/>
                </a:solidFill>
              </a:rPr>
              <a:t>性质</a:t>
            </a:r>
            <a:r>
              <a:rPr lang="en-US" altLang="zh-CN" sz="2800" i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>
                <a:solidFill>
                  <a:schemeClr val="tx1"/>
                </a:solidFill>
              </a:rPr>
              <a:t>对任一随机事件有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800" dirty="0">
                <a:solidFill>
                  <a:schemeClr val="tx1"/>
                </a:solidFill>
              </a:rPr>
              <a:t>0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P(A</a:t>
            </a:r>
            <a:r>
              <a:rPr lang="en-US" altLang="zh-CN" sz="2600" dirty="0">
                <a:solidFill>
                  <a:schemeClr val="tx1"/>
                </a:solidFill>
              </a:rPr>
              <a:t>)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en-US" altLang="zh-CN" sz="3200" dirty="0" smtClean="0">
                <a:solidFill>
                  <a:schemeClr val="tx1"/>
                </a:solidFill>
              </a:rPr>
              <a:t>1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441650"/>
              </p:ext>
            </p:extLst>
          </p:nvPr>
        </p:nvGraphicFramePr>
        <p:xfrm>
          <a:off x="5364088" y="2616221"/>
          <a:ext cx="288032" cy="485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5" name="Equation" r:id="rId3" imgW="126835" imgH="152202" progId="Equation.DSMT4">
                  <p:embed/>
                </p:oleObj>
              </mc:Choice>
              <mc:Fallback>
                <p:oleObj name="Equation" r:id="rId3" imgW="126835" imgH="15220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2616221"/>
                        <a:ext cx="288032" cy="4857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472663"/>
              </p:ext>
            </p:extLst>
          </p:nvPr>
        </p:nvGraphicFramePr>
        <p:xfrm>
          <a:off x="6372200" y="2583182"/>
          <a:ext cx="360040" cy="485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6" name="Equation" r:id="rId5" imgW="126835" imgH="152202" progId="Equation.DSMT4">
                  <p:embed/>
                </p:oleObj>
              </mc:Choice>
              <mc:Fallback>
                <p:oleObj name="Equation" r:id="rId5" imgW="126835" imgH="152202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2583182"/>
                        <a:ext cx="360040" cy="4857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副标题 2"/>
          <p:cNvSpPr txBox="1">
            <a:spLocks/>
          </p:cNvSpPr>
          <p:nvPr/>
        </p:nvSpPr>
        <p:spPr>
          <a:xfrm>
            <a:off x="1115616" y="3514258"/>
            <a:ext cx="7632848" cy="2723053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i="1" dirty="0" smtClean="0">
                <a:solidFill>
                  <a:srgbClr val="FF0000"/>
                </a:solidFill>
              </a:rPr>
              <a:t>性质</a:t>
            </a:r>
            <a:r>
              <a:rPr lang="en-US" altLang="zh-CN" sz="2800" i="1" dirty="0">
                <a:solidFill>
                  <a:srgbClr val="FF0000"/>
                </a:solidFill>
              </a:rPr>
              <a:t>2</a:t>
            </a:r>
            <a:r>
              <a:rPr lang="zh-CN" altLang="en-US" sz="2800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>
                <a:solidFill>
                  <a:schemeClr val="tx1"/>
                </a:solidFill>
              </a:rPr>
              <a:t>若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与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互斥，则</a:t>
            </a:r>
            <a:r>
              <a:rPr lang="en-US" altLang="zh-CN" sz="2600" dirty="0">
                <a:solidFill>
                  <a:schemeClr val="tx1"/>
                </a:solidFill>
              </a:rPr>
              <a:t>P(A </a:t>
            </a:r>
            <a:r>
              <a:rPr lang="en-US" altLang="zh-CN" sz="2600" dirty="0" smtClean="0">
                <a:solidFill>
                  <a:schemeClr val="tx1"/>
                </a:solidFill>
              </a:rPr>
              <a:t>    B</a:t>
            </a:r>
            <a:r>
              <a:rPr lang="en-US" altLang="zh-CN" sz="2600" dirty="0">
                <a:solidFill>
                  <a:schemeClr val="tx1"/>
                </a:solidFill>
              </a:rPr>
              <a:t>)=P(A)+P(B</a:t>
            </a:r>
            <a:r>
              <a:rPr lang="en-US" altLang="zh-CN" sz="2600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altLang="zh-CN" sz="2800" dirty="0" smtClean="0"/>
              <a:t>                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推广</a:t>
            </a:r>
            <a:r>
              <a:rPr lang="zh-CN" altLang="en-US" sz="2600" b="1" dirty="0">
                <a:solidFill>
                  <a:srgbClr val="FF0000"/>
                </a:solidFill>
              </a:rPr>
              <a:t>：</a:t>
            </a:r>
            <a:r>
              <a:rPr lang="zh-CN" altLang="zh-CN" sz="2600" dirty="0">
                <a:solidFill>
                  <a:schemeClr val="tx1"/>
                </a:solidFill>
              </a:rPr>
              <a:t>多个两两互斥的</a:t>
            </a:r>
            <a:r>
              <a:rPr lang="zh-CN" altLang="zh-CN" sz="2600" dirty="0" smtClean="0">
                <a:solidFill>
                  <a:schemeClr val="tx1"/>
                </a:solidFill>
              </a:rPr>
              <a:t>随机事件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P(                              )=</a:t>
            </a:r>
            <a:r>
              <a:rPr lang="en-US" altLang="zh-CN" sz="2600" dirty="0">
                <a:solidFill>
                  <a:schemeClr val="tx1"/>
                </a:solidFill>
              </a:rPr>
              <a:t>P</a:t>
            </a:r>
            <a:r>
              <a:rPr lang="en-US" altLang="zh-CN" sz="2600" dirty="0" smtClean="0">
                <a:solidFill>
                  <a:schemeClr val="tx1"/>
                </a:solidFill>
              </a:rPr>
              <a:t>(    )+</a:t>
            </a:r>
            <a:r>
              <a:rPr lang="en-US" altLang="zh-CN" sz="2600" dirty="0">
                <a:solidFill>
                  <a:schemeClr val="tx1"/>
                </a:solidFill>
              </a:rPr>
              <a:t>P( </a:t>
            </a:r>
            <a:r>
              <a:rPr lang="en-US" altLang="zh-CN" sz="2600" dirty="0" smtClean="0">
                <a:solidFill>
                  <a:schemeClr val="tx1"/>
                </a:solidFill>
              </a:rPr>
              <a:t>    )+……+ </a:t>
            </a:r>
            <a:r>
              <a:rPr lang="en-US" altLang="zh-CN" sz="2600" dirty="0">
                <a:solidFill>
                  <a:schemeClr val="tx1"/>
                </a:solidFill>
              </a:rPr>
              <a:t>P</a:t>
            </a:r>
            <a:r>
              <a:rPr lang="zh-CN" altLang="zh-CN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>
                <a:solidFill>
                  <a:schemeClr val="tx1"/>
                </a:solidFill>
              </a:rPr>
              <a:t>）</a:t>
            </a: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5364088" y="1700808"/>
            <a:ext cx="1728192" cy="576064"/>
          </a:xfrm>
          <a:prstGeom prst="wedgeRectCallout">
            <a:avLst>
              <a:gd name="adj1" fmla="val -56707"/>
              <a:gd name="adj2" fmla="val 13724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rgbClr val="7030A0"/>
                </a:solidFill>
              </a:rPr>
              <a:t>不可能事件的概率为</a:t>
            </a:r>
            <a:r>
              <a:rPr lang="en-US" altLang="zh-CN" sz="2000" b="1" dirty="0">
                <a:solidFill>
                  <a:srgbClr val="7030A0"/>
                </a:solidFill>
              </a:rPr>
              <a:t>0</a:t>
            </a:r>
            <a:endParaRPr lang="zh-CN" altLang="en-US" sz="2000" b="1" dirty="0">
              <a:solidFill>
                <a:srgbClr val="7030A0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7524328" y="2292852"/>
            <a:ext cx="1224136" cy="1021363"/>
          </a:xfrm>
          <a:prstGeom prst="wedgeRoundRectCallout">
            <a:avLst>
              <a:gd name="adj1" fmla="val -90279"/>
              <a:gd name="adj2" fmla="val 4236"/>
              <a:gd name="adj3" fmla="val 16667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rgbClr val="7030A0"/>
                </a:solidFill>
              </a:rPr>
              <a:t>必然事件的概率为</a:t>
            </a:r>
            <a:r>
              <a:rPr lang="en-US" altLang="zh-CN" sz="2000" b="1" dirty="0">
                <a:solidFill>
                  <a:srgbClr val="7030A0"/>
                </a:solidFill>
              </a:rPr>
              <a:t>1</a:t>
            </a:r>
            <a:endParaRPr lang="zh-CN" altLang="en-US" sz="2000" b="1" dirty="0">
              <a:solidFill>
                <a:srgbClr val="7030A0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2295906"/>
              </p:ext>
            </p:extLst>
          </p:nvPr>
        </p:nvGraphicFramePr>
        <p:xfrm>
          <a:off x="5364088" y="3530147"/>
          <a:ext cx="338944" cy="451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7" name="Equation" r:id="rId7" imgW="152334" imgH="190417" progId="Equation.DSMT4">
                  <p:embed/>
                </p:oleObj>
              </mc:Choice>
              <mc:Fallback>
                <p:oleObj name="Equation" r:id="rId7" imgW="152334" imgH="19041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3530147"/>
                        <a:ext cx="338944" cy="4515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058012"/>
              </p:ext>
            </p:extLst>
          </p:nvPr>
        </p:nvGraphicFramePr>
        <p:xfrm>
          <a:off x="6876256" y="4077072"/>
          <a:ext cx="1872208" cy="444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8" name="Equation" r:id="rId9" imgW="990600" imgH="228600" progId="Equation.DSMT4">
                  <p:embed/>
                </p:oleObj>
              </mc:Choice>
              <mc:Fallback>
                <p:oleObj name="Equation" r:id="rId9" imgW="990600" imgH="2286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4077072"/>
                        <a:ext cx="1872208" cy="4446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724441"/>
              </p:ext>
            </p:extLst>
          </p:nvPr>
        </p:nvGraphicFramePr>
        <p:xfrm>
          <a:off x="2412458" y="5085184"/>
          <a:ext cx="216024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9" name="Equation" r:id="rId11" imgW="1371600" imgH="228600" progId="Equation.DSMT4">
                  <p:embed/>
                </p:oleObj>
              </mc:Choice>
              <mc:Fallback>
                <p:oleObj name="Equation" r:id="rId11" imgW="1371600" imgH="228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2458" y="5085184"/>
                        <a:ext cx="216024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402443"/>
              </p:ext>
            </p:extLst>
          </p:nvPr>
        </p:nvGraphicFramePr>
        <p:xfrm>
          <a:off x="5184068" y="5013176"/>
          <a:ext cx="360040" cy="508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0" name="Equation" r:id="rId13" imgW="165028" imgH="228501" progId="Equation.DSMT4">
                  <p:embed/>
                </p:oleObj>
              </mc:Choice>
              <mc:Fallback>
                <p:oleObj name="Equation" r:id="rId13" imgW="165028" imgH="228501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4068" y="5013176"/>
                        <a:ext cx="360040" cy="5082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0523789"/>
              </p:ext>
            </p:extLst>
          </p:nvPr>
        </p:nvGraphicFramePr>
        <p:xfrm>
          <a:off x="6015681" y="5013176"/>
          <a:ext cx="425006" cy="510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1" name="Equation" r:id="rId15" imgW="190500" imgH="228600" progId="Equation.DSMT4">
                  <p:embed/>
                </p:oleObj>
              </mc:Choice>
              <mc:Fallback>
                <p:oleObj name="Equation" r:id="rId15" imgW="190500" imgH="22860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5681" y="5013176"/>
                        <a:ext cx="425006" cy="510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341600"/>
              </p:ext>
            </p:extLst>
          </p:nvPr>
        </p:nvGraphicFramePr>
        <p:xfrm>
          <a:off x="8136396" y="5013176"/>
          <a:ext cx="437288" cy="524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2" name="Equation" r:id="rId17" imgW="190500" imgH="228600" progId="Equation.DSMT4">
                  <p:embed/>
                </p:oleObj>
              </mc:Choice>
              <mc:Fallback>
                <p:oleObj name="Equation" r:id="rId17" imgW="190500" imgH="2286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6396" y="5013176"/>
                        <a:ext cx="437288" cy="5247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圆角矩形 24"/>
          <p:cNvSpPr/>
          <p:nvPr/>
        </p:nvSpPr>
        <p:spPr>
          <a:xfrm>
            <a:off x="323528" y="2043336"/>
            <a:ext cx="568378" cy="404996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</a:rPr>
              <a:t>概率的公理化定理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755576" y="1700808"/>
            <a:ext cx="756084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2800" dirty="0" smtClean="0">
                <a:solidFill>
                  <a:schemeClr val="tx1"/>
                </a:solidFill>
              </a:rPr>
              <a:t>4.2.2 </a:t>
            </a:r>
            <a:r>
              <a:rPr lang="zh-CN" altLang="en-US" sz="2800" dirty="0" smtClean="0">
                <a:solidFill>
                  <a:schemeClr val="tx1"/>
                </a:solidFill>
              </a:rPr>
              <a:t>概率的加法原则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891906" y="2276872"/>
            <a:ext cx="7560840" cy="1368152"/>
          </a:xfrm>
          <a:prstGeom prst="rect">
            <a:avLst/>
          </a:prstGeom>
          <a:ln w="22225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法则</a:t>
            </a:r>
            <a:r>
              <a:rPr lang="en-US" altLang="zh-CN" sz="2800" b="1" dirty="0">
                <a:solidFill>
                  <a:srgbClr val="FF0000"/>
                </a:solidFill>
              </a:rPr>
              <a:t>1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  </a:t>
            </a:r>
            <a:r>
              <a:rPr lang="zh-CN" altLang="zh-CN" sz="2600" dirty="0" smtClean="0">
                <a:solidFill>
                  <a:schemeClr val="tx1"/>
                </a:solidFill>
              </a:rPr>
              <a:t>两</a:t>
            </a:r>
            <a:r>
              <a:rPr lang="zh-CN" altLang="zh-CN" sz="2600" dirty="0">
                <a:solidFill>
                  <a:schemeClr val="tx1"/>
                </a:solidFill>
              </a:rPr>
              <a:t>个</a:t>
            </a:r>
            <a:r>
              <a:rPr lang="zh-CN" altLang="zh-CN" sz="2600" b="1" i="1" dirty="0">
                <a:solidFill>
                  <a:srgbClr val="FF0000"/>
                </a:solidFill>
              </a:rPr>
              <a:t>互斥事件</a:t>
            </a:r>
            <a:r>
              <a:rPr lang="zh-CN" altLang="zh-CN" sz="2600" dirty="0">
                <a:solidFill>
                  <a:schemeClr val="tx1"/>
                </a:solidFill>
              </a:rPr>
              <a:t>之和的概率等于两个事件的概率之和。设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为两个互斥事件，则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348471"/>
              </p:ext>
            </p:extLst>
          </p:nvPr>
        </p:nvGraphicFramePr>
        <p:xfrm>
          <a:off x="3275856" y="3212976"/>
          <a:ext cx="302433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8" name="Equation" r:id="rId3" imgW="1524000" imgH="203200" progId="Equation.DSMT4">
                  <p:embed/>
                </p:oleObj>
              </mc:Choice>
              <mc:Fallback>
                <p:oleObj name="Equation" r:id="rId3" imgW="1524000" imgH="203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3212976"/>
                        <a:ext cx="3024336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副标题 2"/>
          <p:cNvSpPr txBox="1">
            <a:spLocks/>
          </p:cNvSpPr>
          <p:nvPr/>
        </p:nvSpPr>
        <p:spPr>
          <a:xfrm>
            <a:off x="891906" y="3933056"/>
            <a:ext cx="7560840" cy="1368152"/>
          </a:xfrm>
          <a:prstGeom prst="rect">
            <a:avLst/>
          </a:prstGeom>
          <a:ln w="22225"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b="1" dirty="0" smtClean="0">
                <a:solidFill>
                  <a:srgbClr val="FF0000"/>
                </a:solidFill>
              </a:rPr>
              <a:t>法则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2    </a:t>
            </a:r>
            <a:r>
              <a:rPr lang="zh-CN" altLang="zh-CN" sz="2600" dirty="0" smtClean="0">
                <a:solidFill>
                  <a:schemeClr val="tx1"/>
                </a:solidFill>
              </a:rPr>
              <a:t>对于</a:t>
            </a:r>
            <a:r>
              <a:rPr lang="zh-CN" altLang="zh-CN" sz="2600" b="1" i="1" dirty="0">
                <a:solidFill>
                  <a:srgbClr val="FF0000"/>
                </a:solidFill>
              </a:rPr>
              <a:t>任意两个随机事件</a:t>
            </a:r>
            <a:r>
              <a:rPr lang="zh-CN" altLang="zh-CN" sz="2600" dirty="0">
                <a:solidFill>
                  <a:schemeClr val="tx1"/>
                </a:solidFill>
              </a:rPr>
              <a:t>，他们和的概率为两个事件分别的概率之和减去两事件之交的概率，</a:t>
            </a:r>
            <a:r>
              <a:rPr lang="zh-CN" altLang="zh-CN" sz="2600" dirty="0" smtClean="0">
                <a:solidFill>
                  <a:schemeClr val="tx1"/>
                </a:solidFill>
              </a:rPr>
              <a:t>即</a:t>
            </a:r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038546"/>
              </p:ext>
            </p:extLst>
          </p:nvPr>
        </p:nvGraphicFramePr>
        <p:xfrm>
          <a:off x="2771800" y="4797152"/>
          <a:ext cx="388843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9" name="Equation" r:id="rId5" imgW="2222500" imgH="203200" progId="Equation.DSMT4">
                  <p:embed/>
                </p:oleObj>
              </mc:Choice>
              <mc:Fallback>
                <p:oleObj name="Equation" r:id="rId5" imgW="2222500" imgH="203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797152"/>
                        <a:ext cx="388843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圆角矩形标注 11"/>
          <p:cNvSpPr/>
          <p:nvPr/>
        </p:nvSpPr>
        <p:spPr>
          <a:xfrm>
            <a:off x="7092280" y="2960948"/>
            <a:ext cx="1800200" cy="972108"/>
          </a:xfrm>
          <a:prstGeom prst="wedgeRoundRectCallout">
            <a:avLst>
              <a:gd name="adj1" fmla="val -213143"/>
              <a:gd name="adj2" fmla="val -785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</a:rPr>
              <a:t>强调条件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cxnSp>
        <p:nvCxnSpPr>
          <p:cNvPr id="14" name="直接箭头连接符 13"/>
          <p:cNvCxnSpPr>
            <a:stCxn id="12" idx="1"/>
          </p:cNvCxnSpPr>
          <p:nvPr/>
        </p:nvCxnSpPr>
        <p:spPr>
          <a:xfrm flipH="1">
            <a:off x="5076056" y="3447002"/>
            <a:ext cx="2016224" cy="63007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755576" y="1700808"/>
            <a:ext cx="7848872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2800" dirty="0" smtClean="0">
                <a:solidFill>
                  <a:schemeClr val="tx1"/>
                </a:solidFill>
              </a:rPr>
              <a:t>4.2.3  </a:t>
            </a:r>
            <a:r>
              <a:rPr lang="zh-CN" altLang="en-US" sz="2800" dirty="0" smtClean="0">
                <a:solidFill>
                  <a:schemeClr val="tx1"/>
                </a:solidFill>
              </a:rPr>
              <a:t>条件概率与独立事件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800" dirty="0">
              <a:solidFill>
                <a:schemeClr val="tx1"/>
              </a:solidFill>
            </a:endParaRPr>
          </a:p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2800" b="1" i="1" dirty="0" smtClean="0">
                <a:solidFill>
                  <a:srgbClr val="FF0000"/>
                </a:solidFill>
              </a:rPr>
              <a:t>定义：</a:t>
            </a:r>
            <a:r>
              <a:rPr lang="zh-CN" altLang="en-US" sz="28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rgbClr val="7030A0"/>
                </a:solidFill>
              </a:rPr>
              <a:t>设</a:t>
            </a:r>
            <a:r>
              <a:rPr lang="en-US" altLang="zh-CN" sz="2600" dirty="0">
                <a:solidFill>
                  <a:srgbClr val="7030A0"/>
                </a:solidFill>
              </a:rPr>
              <a:t>A</a:t>
            </a:r>
            <a:r>
              <a:rPr lang="zh-CN" altLang="zh-CN" sz="2600" dirty="0">
                <a:solidFill>
                  <a:srgbClr val="7030A0"/>
                </a:solidFill>
              </a:rPr>
              <a:t>、</a:t>
            </a:r>
            <a:r>
              <a:rPr lang="en-US" altLang="zh-CN" sz="2600" dirty="0">
                <a:solidFill>
                  <a:srgbClr val="7030A0"/>
                </a:solidFill>
              </a:rPr>
              <a:t>B</a:t>
            </a:r>
            <a:r>
              <a:rPr lang="zh-CN" altLang="zh-CN" sz="2600" dirty="0">
                <a:solidFill>
                  <a:srgbClr val="7030A0"/>
                </a:solidFill>
              </a:rPr>
              <a:t>是两个事件，且</a:t>
            </a:r>
            <a:r>
              <a:rPr lang="en-US" altLang="zh-CN" sz="2600" dirty="0">
                <a:solidFill>
                  <a:srgbClr val="7030A0"/>
                </a:solidFill>
              </a:rPr>
              <a:t>P(A)&gt;0</a:t>
            </a:r>
            <a:r>
              <a:rPr lang="zh-CN" altLang="zh-CN" sz="2600" dirty="0">
                <a:solidFill>
                  <a:srgbClr val="7030A0"/>
                </a:solidFill>
              </a:rPr>
              <a:t>，则称</a:t>
            </a:r>
            <a:r>
              <a:rPr lang="en-US" altLang="zh-CN" sz="2600" dirty="0">
                <a:solidFill>
                  <a:srgbClr val="7030A0"/>
                </a:solidFill>
              </a:rPr>
              <a:t> </a:t>
            </a:r>
            <a:r>
              <a:rPr lang="en-US" altLang="zh-CN" sz="2600" dirty="0" smtClean="0">
                <a:solidFill>
                  <a:srgbClr val="7030A0"/>
                </a:solidFill>
              </a:rPr>
              <a:t> </a:t>
            </a:r>
          </a:p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rgbClr val="7030A0"/>
                </a:solidFill>
              </a:rPr>
              <a:t>                       </a:t>
            </a:r>
            <a:r>
              <a:rPr lang="zh-CN" altLang="zh-CN" sz="2600" dirty="0" smtClean="0">
                <a:solidFill>
                  <a:srgbClr val="7030A0"/>
                </a:solidFill>
              </a:rPr>
              <a:t>为事件</a:t>
            </a:r>
            <a:r>
              <a:rPr lang="en-US" altLang="zh-CN" sz="2600" dirty="0">
                <a:solidFill>
                  <a:srgbClr val="7030A0"/>
                </a:solidFill>
              </a:rPr>
              <a:t>A</a:t>
            </a:r>
            <a:r>
              <a:rPr lang="zh-CN" altLang="zh-CN" sz="2600" dirty="0">
                <a:solidFill>
                  <a:srgbClr val="7030A0"/>
                </a:solidFill>
              </a:rPr>
              <a:t>发生条件下，事件</a:t>
            </a:r>
            <a:r>
              <a:rPr lang="en-US" altLang="zh-CN" sz="2600" dirty="0">
                <a:solidFill>
                  <a:srgbClr val="7030A0"/>
                </a:solidFill>
              </a:rPr>
              <a:t>B</a:t>
            </a:r>
            <a:r>
              <a:rPr lang="zh-CN" altLang="zh-CN" sz="2600" dirty="0">
                <a:solidFill>
                  <a:srgbClr val="7030A0"/>
                </a:solidFill>
              </a:rPr>
              <a:t>发生的条件概率，记</a:t>
            </a:r>
            <a:r>
              <a:rPr lang="zh-CN" altLang="zh-CN" sz="2600" dirty="0" smtClean="0">
                <a:solidFill>
                  <a:srgbClr val="7030A0"/>
                </a:solidFill>
              </a:rPr>
              <a:t>为</a:t>
            </a:r>
            <a:r>
              <a:rPr lang="en-US" altLang="zh-CN" sz="2600" dirty="0" smtClean="0">
                <a:solidFill>
                  <a:srgbClr val="7030A0"/>
                </a:solidFill>
              </a:rPr>
              <a:t>                             </a:t>
            </a:r>
            <a:r>
              <a:rPr lang="zh-CN" altLang="zh-CN" sz="2600" dirty="0" smtClean="0">
                <a:solidFill>
                  <a:srgbClr val="7030A0"/>
                </a:solidFill>
              </a:rPr>
              <a:t>。</a:t>
            </a:r>
            <a:endParaRPr lang="zh-CN" altLang="zh-CN" sz="2600" dirty="0">
              <a:solidFill>
                <a:srgbClr val="7030A0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1014420" y="2132856"/>
            <a:ext cx="7712542" cy="1512168"/>
          </a:xfrm>
          <a:prstGeom prst="rect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、条件概率 </a:t>
            </a:r>
            <a:r>
              <a:rPr lang="zh-CN" altLang="zh-CN" sz="2800" dirty="0" smtClean="0">
                <a:solidFill>
                  <a:schemeClr val="tx1"/>
                </a:solidFill>
              </a:rPr>
              <a:t>当</a:t>
            </a:r>
            <a:r>
              <a:rPr lang="zh-CN" altLang="zh-CN" sz="2800" dirty="0">
                <a:solidFill>
                  <a:schemeClr val="tx1"/>
                </a:solidFill>
              </a:rPr>
              <a:t>某一事件</a:t>
            </a:r>
            <a:r>
              <a:rPr lang="en-US" altLang="zh-CN" sz="2800" dirty="0">
                <a:solidFill>
                  <a:srgbClr val="FF0000"/>
                </a:solidFill>
              </a:rPr>
              <a:t>B</a:t>
            </a:r>
            <a:r>
              <a:rPr lang="zh-CN" altLang="zh-CN" sz="2800" dirty="0">
                <a:solidFill>
                  <a:srgbClr val="FF0000"/>
                </a:solidFill>
              </a:rPr>
              <a:t>已经发生</a:t>
            </a:r>
            <a:r>
              <a:rPr lang="zh-CN" altLang="zh-CN" sz="2800" dirty="0">
                <a:solidFill>
                  <a:schemeClr val="tx1"/>
                </a:solidFill>
              </a:rPr>
              <a:t>时，求事件</a:t>
            </a:r>
            <a:r>
              <a:rPr lang="en-US" altLang="zh-CN" sz="2800" dirty="0">
                <a:solidFill>
                  <a:schemeClr val="tx1"/>
                </a:solidFill>
              </a:rPr>
              <a:t>A</a:t>
            </a:r>
            <a:r>
              <a:rPr lang="zh-CN" altLang="zh-CN" sz="2800" dirty="0">
                <a:solidFill>
                  <a:schemeClr val="tx1"/>
                </a:solidFill>
              </a:rPr>
              <a:t>发生的概率，这种概率为事件</a:t>
            </a:r>
            <a:r>
              <a:rPr lang="en-US" altLang="zh-CN" sz="2800" dirty="0">
                <a:solidFill>
                  <a:srgbClr val="FF0000"/>
                </a:solidFill>
              </a:rPr>
              <a:t>B</a:t>
            </a:r>
            <a:r>
              <a:rPr lang="zh-CN" altLang="zh-CN" sz="2800" dirty="0">
                <a:solidFill>
                  <a:srgbClr val="FF0000"/>
                </a:solidFill>
              </a:rPr>
              <a:t>发生条件下</a:t>
            </a:r>
            <a:r>
              <a:rPr lang="zh-CN" altLang="zh-CN" sz="2800" dirty="0">
                <a:solidFill>
                  <a:schemeClr val="tx1"/>
                </a:solidFill>
              </a:rPr>
              <a:t>事件</a:t>
            </a:r>
            <a:r>
              <a:rPr lang="en-US" altLang="zh-CN" sz="2800" dirty="0">
                <a:solidFill>
                  <a:schemeClr val="tx1"/>
                </a:solidFill>
              </a:rPr>
              <a:t>A</a:t>
            </a:r>
            <a:r>
              <a:rPr lang="zh-CN" altLang="zh-CN" sz="2800" dirty="0">
                <a:solidFill>
                  <a:schemeClr val="tx1"/>
                </a:solidFill>
              </a:rPr>
              <a:t>发生的条件概率（</a:t>
            </a:r>
            <a:r>
              <a:rPr lang="en-US" altLang="zh-CN" sz="2800" dirty="0">
                <a:solidFill>
                  <a:schemeClr val="tx1"/>
                </a:solidFill>
              </a:rPr>
              <a:t>conditional </a:t>
            </a:r>
            <a:r>
              <a:rPr lang="en-US" altLang="zh-CN" sz="2800" dirty="0" smtClean="0">
                <a:solidFill>
                  <a:schemeClr val="tx1"/>
                </a:solidFill>
              </a:rPr>
              <a:t>probability</a:t>
            </a:r>
            <a:r>
              <a:rPr lang="zh-CN" altLang="en-US" sz="2800" dirty="0" smtClean="0">
                <a:solidFill>
                  <a:schemeClr val="tx1"/>
                </a:solidFill>
              </a:rPr>
              <a:t>），</a:t>
            </a:r>
            <a:r>
              <a:rPr lang="zh-CN" altLang="en-US" sz="2800" dirty="0">
                <a:solidFill>
                  <a:schemeClr val="tx1"/>
                </a:solidFill>
              </a:rPr>
              <a:t>记</a:t>
            </a:r>
            <a:r>
              <a:rPr lang="zh-CN" altLang="zh-CN" sz="2800" dirty="0">
                <a:solidFill>
                  <a:schemeClr val="tx1"/>
                </a:solidFill>
              </a:rPr>
              <a:t>为</a:t>
            </a:r>
            <a:r>
              <a:rPr lang="en-US" altLang="zh-CN" sz="2800" b="1" i="1" dirty="0">
                <a:solidFill>
                  <a:srgbClr val="FF0000"/>
                </a:solidFill>
              </a:rPr>
              <a:t>P(A</a:t>
            </a:r>
            <a:r>
              <a:rPr lang="zh-CN" altLang="zh-CN" sz="2800" b="1" i="1" dirty="0">
                <a:solidFill>
                  <a:srgbClr val="FF0000"/>
                </a:solidFill>
              </a:rPr>
              <a:t>∣</a:t>
            </a:r>
            <a:r>
              <a:rPr lang="en-US" altLang="zh-CN" sz="2800" b="1" i="1" dirty="0">
                <a:solidFill>
                  <a:srgbClr val="FF0000"/>
                </a:solidFill>
              </a:rPr>
              <a:t>B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)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zh-CN" altLang="zh-CN" sz="2800" dirty="0">
              <a:solidFill>
                <a:schemeClr val="tx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154092"/>
              </p:ext>
            </p:extLst>
          </p:nvPr>
        </p:nvGraphicFramePr>
        <p:xfrm>
          <a:off x="2123728" y="4077072"/>
          <a:ext cx="86409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1" name="公式" r:id="rId3" imgW="482391" imgH="418918" progId="Equation.3">
                  <p:embed/>
                </p:oleObj>
              </mc:Choice>
              <mc:Fallback>
                <p:oleObj name="公式" r:id="rId3" imgW="482391" imgH="418918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077072"/>
                        <a:ext cx="864096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396278"/>
              </p:ext>
            </p:extLst>
          </p:nvPr>
        </p:nvGraphicFramePr>
        <p:xfrm>
          <a:off x="3347864" y="4725144"/>
          <a:ext cx="100811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2" name="公式" r:id="rId5" imgW="672808" imgH="203112" progId="Equation.3">
                  <p:embed/>
                </p:oleObj>
              </mc:Choice>
              <mc:Fallback>
                <p:oleObj name="公式" r:id="rId5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725144"/>
                        <a:ext cx="100811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478143"/>
              </p:ext>
            </p:extLst>
          </p:nvPr>
        </p:nvGraphicFramePr>
        <p:xfrm>
          <a:off x="4355976" y="4653136"/>
          <a:ext cx="947147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3" name="公式" r:id="rId7" imgW="482391" imgH="418918" progId="Equation.3">
                  <p:embed/>
                </p:oleObj>
              </mc:Choice>
              <mc:Fallback>
                <p:oleObj name="公式" r:id="rId7" imgW="482391" imgH="41891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653136"/>
                        <a:ext cx="947147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接连接符 13"/>
          <p:cNvCxnSpPr/>
          <p:nvPr/>
        </p:nvCxnSpPr>
        <p:spPr>
          <a:xfrm>
            <a:off x="1043608" y="3861048"/>
            <a:ext cx="0" cy="151216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43608" y="5373216"/>
            <a:ext cx="7409138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43608" y="3861048"/>
            <a:ext cx="7409138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452746" y="3861048"/>
            <a:ext cx="0" cy="151216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棱台 24"/>
          <p:cNvSpPr/>
          <p:nvPr/>
        </p:nvSpPr>
        <p:spPr>
          <a:xfrm>
            <a:off x="1073898" y="5490006"/>
            <a:ext cx="7378848" cy="1251361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dirty="0">
                <a:solidFill>
                  <a:schemeClr val="tx1"/>
                </a:solidFill>
              </a:rPr>
              <a:t> </a:t>
            </a:r>
            <a:r>
              <a:rPr lang="zh-CN" altLang="zh-CN" sz="2400" b="1" dirty="0">
                <a:solidFill>
                  <a:schemeClr val="tx1"/>
                </a:solidFill>
              </a:rPr>
              <a:t>一般来讲，由于有了新的条件</a:t>
            </a:r>
            <a:r>
              <a:rPr lang="en-US" altLang="zh-CN" sz="2400" b="1" dirty="0">
                <a:solidFill>
                  <a:schemeClr val="tx1"/>
                </a:solidFill>
              </a:rPr>
              <a:t>B</a:t>
            </a:r>
            <a:r>
              <a:rPr lang="zh-CN" altLang="zh-CN" sz="2400" b="1" dirty="0">
                <a:solidFill>
                  <a:schemeClr val="tx1"/>
                </a:solidFill>
              </a:rPr>
              <a:t>的制约，</a:t>
            </a:r>
            <a:r>
              <a:rPr lang="en-US" altLang="zh-CN" sz="2400" b="1" dirty="0">
                <a:solidFill>
                  <a:schemeClr val="tx1"/>
                </a:solidFill>
              </a:rPr>
              <a:t>P(A</a:t>
            </a:r>
            <a:r>
              <a:rPr lang="zh-CN" altLang="zh-CN" sz="2400" b="1" dirty="0">
                <a:solidFill>
                  <a:schemeClr val="tx1"/>
                </a:solidFill>
              </a:rPr>
              <a:t>∣</a:t>
            </a:r>
            <a:r>
              <a:rPr lang="en-US" altLang="zh-CN" sz="2400" b="1" dirty="0">
                <a:solidFill>
                  <a:schemeClr val="tx1"/>
                </a:solidFill>
              </a:rPr>
              <a:t>B)</a:t>
            </a:r>
            <a:r>
              <a:rPr lang="zh-CN" altLang="zh-CN" sz="2400" b="1" dirty="0">
                <a:solidFill>
                  <a:schemeClr val="tx1"/>
                </a:solidFill>
              </a:rPr>
              <a:t>≠</a:t>
            </a:r>
            <a:r>
              <a:rPr lang="en-US" altLang="zh-CN" sz="2400" b="1" dirty="0">
                <a:solidFill>
                  <a:schemeClr val="tx1"/>
                </a:solidFill>
              </a:rPr>
              <a:t>P(B)</a:t>
            </a:r>
            <a:endParaRPr lang="zh-CN" altLang="zh-CN" sz="2400" b="1" dirty="0">
              <a:solidFill>
                <a:schemeClr val="tx1"/>
              </a:solidFill>
            </a:endParaRPr>
          </a:p>
          <a:p>
            <a:pPr algn="ctr"/>
            <a:endParaRPr lang="zh-CN" altLang="en-US" dirty="0"/>
          </a:p>
        </p:txBody>
      </p:sp>
      <p:sp>
        <p:nvSpPr>
          <p:cNvPr id="29" name="右弧形箭头 28"/>
          <p:cNvSpPr/>
          <p:nvPr/>
        </p:nvSpPr>
        <p:spPr>
          <a:xfrm rot="10800000">
            <a:off x="323528" y="3356992"/>
            <a:ext cx="568378" cy="144016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左弧形箭头 31"/>
          <p:cNvSpPr/>
          <p:nvPr/>
        </p:nvSpPr>
        <p:spPr>
          <a:xfrm>
            <a:off x="323527" y="4797152"/>
            <a:ext cx="568379" cy="12601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5" grpId="0" animBg="1"/>
      <p:bldP spid="29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536" y="1772815"/>
            <a:ext cx="4752528" cy="4608512"/>
          </a:xfrm>
        </p:spPr>
        <p:txBody>
          <a:bodyPr>
            <a:normAutofit/>
          </a:bodyPr>
          <a:lstStyle/>
          <a:p>
            <a:pPr algn="l"/>
            <a:r>
              <a:rPr lang="zh-CN" altLang="en-US" sz="2600" dirty="0" smtClean="0"/>
              <a:t>     </a:t>
            </a:r>
            <a:r>
              <a:rPr lang="zh-CN" altLang="en-US" sz="2600" dirty="0">
                <a:solidFill>
                  <a:schemeClr val="tx1"/>
                </a:solidFill>
              </a:rPr>
              <a:t>若事件</a:t>
            </a:r>
            <a:r>
              <a:rPr lang="en-US" altLang="zh-CN" sz="2600" dirty="0">
                <a:solidFill>
                  <a:srgbClr val="FF0000"/>
                </a:solidFill>
              </a:rPr>
              <a:t>A</a:t>
            </a:r>
            <a:r>
              <a:rPr lang="zh-CN" altLang="en-US" sz="2600" dirty="0">
                <a:solidFill>
                  <a:srgbClr val="FF0000"/>
                </a:solidFill>
              </a:rPr>
              <a:t>已发生</a:t>
            </a:r>
            <a:r>
              <a:rPr lang="en-US" altLang="zh-CN" sz="2600" dirty="0">
                <a:solidFill>
                  <a:schemeClr val="tx1"/>
                </a:solidFill>
              </a:rPr>
              <a:t>,   </a:t>
            </a:r>
            <a:r>
              <a:rPr lang="zh-CN" altLang="en-US" sz="2600" dirty="0">
                <a:solidFill>
                  <a:schemeClr val="tx1"/>
                </a:solidFill>
              </a:rPr>
              <a:t>则为使 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en-US" sz="2600" dirty="0">
                <a:solidFill>
                  <a:schemeClr val="tx1"/>
                </a:solidFill>
              </a:rPr>
              <a:t> 也发生 </a:t>
            </a:r>
            <a:r>
              <a:rPr lang="en-US" altLang="zh-CN" sz="2600" dirty="0">
                <a:solidFill>
                  <a:schemeClr val="tx1"/>
                </a:solidFill>
              </a:rPr>
              <a:t>, </a:t>
            </a:r>
            <a:r>
              <a:rPr lang="zh-CN" altLang="en-US" sz="2600" dirty="0">
                <a:solidFill>
                  <a:schemeClr val="tx1"/>
                </a:solidFill>
              </a:rPr>
              <a:t>试验结果必须是既在 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en-US" sz="2600" dirty="0">
                <a:solidFill>
                  <a:schemeClr val="tx1"/>
                </a:solidFill>
              </a:rPr>
              <a:t>中又在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en-US" sz="2600" dirty="0">
                <a:solidFill>
                  <a:schemeClr val="tx1"/>
                </a:solidFill>
              </a:rPr>
              <a:t>中的样本点 </a:t>
            </a:r>
            <a:r>
              <a:rPr lang="en-US" altLang="zh-CN" sz="2600" dirty="0">
                <a:solidFill>
                  <a:schemeClr val="tx1"/>
                </a:solidFill>
              </a:rPr>
              <a:t>,  </a:t>
            </a:r>
            <a:r>
              <a:rPr lang="zh-CN" altLang="en-US" sz="2600" dirty="0">
                <a:solidFill>
                  <a:schemeClr val="tx1"/>
                </a:solidFill>
              </a:rPr>
              <a:t>即此点必属于</a:t>
            </a:r>
            <a:r>
              <a:rPr lang="en-US" altLang="zh-CN" sz="2600" dirty="0">
                <a:solidFill>
                  <a:schemeClr val="tx1"/>
                </a:solidFill>
              </a:rPr>
              <a:t>AB</a:t>
            </a:r>
            <a:r>
              <a:rPr lang="zh-CN" altLang="en-US" sz="2600" dirty="0">
                <a:solidFill>
                  <a:schemeClr val="tx1"/>
                </a:solidFill>
              </a:rPr>
              <a:t>。由于我们已经知道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en-US" sz="2600" dirty="0">
                <a:solidFill>
                  <a:schemeClr val="tx1"/>
                </a:solidFill>
              </a:rPr>
              <a:t>已发生</a:t>
            </a:r>
            <a:r>
              <a:rPr lang="en-US" altLang="zh-CN" sz="2600" dirty="0">
                <a:solidFill>
                  <a:schemeClr val="tx1"/>
                </a:solidFill>
              </a:rPr>
              <a:t>, </a:t>
            </a:r>
            <a:r>
              <a:rPr lang="zh-CN" altLang="en-US" sz="2600" dirty="0">
                <a:solidFill>
                  <a:schemeClr val="tx1"/>
                </a:solidFill>
              </a:rPr>
              <a:t>故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en-US" sz="2600" dirty="0">
                <a:solidFill>
                  <a:schemeClr val="tx1"/>
                </a:solidFill>
              </a:rPr>
              <a:t>就变成了新的样本空间 </a:t>
            </a:r>
            <a:r>
              <a:rPr lang="en-US" altLang="zh-CN" sz="2600" dirty="0">
                <a:solidFill>
                  <a:schemeClr val="tx1"/>
                </a:solidFill>
              </a:rPr>
              <a:t>, </a:t>
            </a:r>
            <a:r>
              <a:rPr lang="zh-CN" altLang="en-US" sz="2600" dirty="0">
                <a:solidFill>
                  <a:schemeClr val="tx1"/>
                </a:solidFill>
              </a:rPr>
              <a:t>于是就</a:t>
            </a:r>
            <a:r>
              <a:rPr lang="zh-CN" altLang="en-US" sz="2600" dirty="0" smtClean="0">
                <a:solidFill>
                  <a:schemeClr val="tx1"/>
                </a:solidFill>
              </a:rPr>
              <a:t>有上述定义。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899592" y="4365104"/>
            <a:ext cx="2390846" cy="2160240"/>
            <a:chOff x="432" y="2160"/>
            <a:chExt cx="1728" cy="1392"/>
          </a:xfrm>
        </p:grpSpPr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432" y="2160"/>
              <a:ext cx="1728" cy="13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aphicFrame>
          <p:nvGraphicFramePr>
            <p:cNvPr id="7" name="Object 11"/>
            <p:cNvGraphicFramePr>
              <a:graphicFrameLocks noChangeAspect="1"/>
            </p:cNvGraphicFramePr>
            <p:nvPr/>
          </p:nvGraphicFramePr>
          <p:xfrm>
            <a:off x="1765" y="3167"/>
            <a:ext cx="263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87" name="公式" r:id="rId3" imgW="139680" imgH="177480" progId="Equation.3">
                    <p:embed/>
                  </p:oleObj>
                </mc:Choice>
                <mc:Fallback>
                  <p:oleObj name="公式" r:id="rId3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5" y="3167"/>
                          <a:ext cx="263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1344" y="2496"/>
              <a:ext cx="624" cy="624"/>
              <a:chOff x="2064" y="1440"/>
              <a:chExt cx="624" cy="624"/>
            </a:xfrm>
          </p:grpSpPr>
          <p:sp>
            <p:nvSpPr>
              <p:cNvPr id="13" name="Oval 13"/>
              <p:cNvSpPr>
                <a:spLocks noChangeArrowheads="1"/>
              </p:cNvSpPr>
              <p:nvPr/>
            </p:nvSpPr>
            <p:spPr bwMode="auto">
              <a:xfrm>
                <a:off x="2064" y="1440"/>
                <a:ext cx="624" cy="624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14" name="Object 14"/>
              <p:cNvGraphicFramePr>
                <a:graphicFrameLocks noChangeAspect="1"/>
              </p:cNvGraphicFramePr>
              <p:nvPr/>
            </p:nvGraphicFramePr>
            <p:xfrm>
              <a:off x="2391" y="1584"/>
              <a:ext cx="239" cy="2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488" name="公式" r:id="rId5" imgW="152280" imgH="164880" progId="Equation.3">
                      <p:embed/>
                    </p:oleObj>
                  </mc:Choice>
                  <mc:Fallback>
                    <p:oleObj name="公式" r:id="rId5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1" y="1584"/>
                            <a:ext cx="239" cy="258"/>
                          </a:xfrm>
                          <a:prstGeom prst="rect">
                            <a:avLst/>
                          </a:prstGeom>
                          <a:solidFill>
                            <a:srgbClr val="FF3300"/>
                          </a:solidFill>
                          <a:ln>
                            <a:noFill/>
                          </a:ln>
                          <a:effectLst/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624" y="2352"/>
              <a:ext cx="1056" cy="960"/>
              <a:chOff x="480" y="1296"/>
              <a:chExt cx="1056" cy="960"/>
            </a:xfrm>
          </p:grpSpPr>
          <p:sp>
            <p:nvSpPr>
              <p:cNvPr id="11" name="Oval 16"/>
              <p:cNvSpPr>
                <a:spLocks noChangeArrowheads="1"/>
              </p:cNvSpPr>
              <p:nvPr/>
            </p:nvSpPr>
            <p:spPr bwMode="auto">
              <a:xfrm>
                <a:off x="480" y="1296"/>
                <a:ext cx="1056" cy="960"/>
              </a:xfrm>
              <a:prstGeom prst="ellipse">
                <a:avLst/>
              </a:prstGeom>
              <a:solidFill>
                <a:srgbClr val="6600CC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aphicFrame>
            <p:nvGraphicFramePr>
              <p:cNvPr id="12" name="Object 17"/>
              <p:cNvGraphicFramePr>
                <a:graphicFrameLocks noChangeAspect="1"/>
              </p:cNvGraphicFramePr>
              <p:nvPr/>
            </p:nvGraphicFramePr>
            <p:xfrm>
              <a:off x="768" y="1526"/>
              <a:ext cx="239" cy="2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489" name="公式" r:id="rId7" imgW="152280" imgH="164880" progId="Equation.3">
                      <p:embed/>
                    </p:oleObj>
                  </mc:Choice>
                  <mc:Fallback>
                    <p:oleObj name="公式" r:id="rId7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8" y="1526"/>
                            <a:ext cx="239" cy="25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>
                                    <a:alpha val="50000"/>
                                  </a:srgbClr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0" name="Object 18"/>
            <p:cNvGraphicFramePr>
              <a:graphicFrameLocks noChangeAspect="1"/>
            </p:cNvGraphicFramePr>
            <p:nvPr/>
          </p:nvGraphicFramePr>
          <p:xfrm>
            <a:off x="1344" y="2690"/>
            <a:ext cx="368" cy="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90" name="公式" r:id="rId9" imgW="253800" imgH="164880" progId="Equation.3">
                    <p:embed/>
                  </p:oleObj>
                </mc:Choice>
                <mc:Fallback>
                  <p:oleObj name="公式" r:id="rId9" imgW="25380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" y="2690"/>
                          <a:ext cx="368" cy="2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副标题 2"/>
          <p:cNvSpPr txBox="1">
            <a:spLocks/>
          </p:cNvSpPr>
          <p:nvPr/>
        </p:nvSpPr>
        <p:spPr>
          <a:xfrm>
            <a:off x="5436096" y="1772816"/>
            <a:ext cx="3384376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4.4</a:t>
            </a:r>
            <a:r>
              <a:rPr lang="zh-CN" altLang="zh-CN" sz="2800" dirty="0" smtClean="0">
                <a:solidFill>
                  <a:srgbClr val="FF0000"/>
                </a:solidFill>
              </a:rPr>
              <a:t>】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解</a:t>
            </a:r>
            <a:r>
              <a:rPr lang="en-US" altLang="zh-CN" sz="2800" b="1" dirty="0">
                <a:solidFill>
                  <a:srgbClr val="FF0000"/>
                </a:solidFill>
              </a:rPr>
              <a:t>:</a:t>
            </a:r>
            <a:r>
              <a:rPr lang="en-US" altLang="zh-CN" sz="2800" dirty="0">
                <a:solidFill>
                  <a:schemeClr val="tx1"/>
                </a:solidFill>
              </a:rPr>
              <a:t>  </a:t>
            </a:r>
            <a:r>
              <a:rPr lang="zh-CN" altLang="zh-CN" sz="2800" dirty="0">
                <a:solidFill>
                  <a:schemeClr val="tx1"/>
                </a:solidFill>
              </a:rPr>
              <a:t>设</a:t>
            </a:r>
            <a:r>
              <a:rPr lang="en-US" altLang="zh-CN" sz="2800" dirty="0">
                <a:solidFill>
                  <a:srgbClr val="FF0000"/>
                </a:solidFill>
              </a:rPr>
              <a:t>A</a:t>
            </a:r>
            <a:r>
              <a:rPr lang="zh-CN" altLang="zh-CN" sz="2800" dirty="0">
                <a:solidFill>
                  <a:srgbClr val="FF0000"/>
                </a:solidFill>
              </a:rPr>
              <a:t>＝活到</a:t>
            </a:r>
            <a:r>
              <a:rPr lang="en-US" altLang="zh-CN" sz="2800" dirty="0">
                <a:solidFill>
                  <a:srgbClr val="FF0000"/>
                </a:solidFill>
              </a:rPr>
              <a:t>55</a:t>
            </a:r>
            <a:r>
              <a:rPr lang="zh-CN" altLang="zh-CN" sz="2800" dirty="0">
                <a:solidFill>
                  <a:srgbClr val="FF0000"/>
                </a:solidFill>
              </a:rPr>
              <a:t>岁</a:t>
            </a:r>
            <a:r>
              <a:rPr lang="zh-CN" altLang="zh-CN" sz="2800" dirty="0">
                <a:solidFill>
                  <a:schemeClr val="tx1"/>
                </a:solidFill>
              </a:rPr>
              <a:t>，</a:t>
            </a:r>
            <a:r>
              <a:rPr lang="en-US" altLang="zh-CN" sz="2800" dirty="0">
                <a:solidFill>
                  <a:srgbClr val="FF0000"/>
                </a:solidFill>
              </a:rPr>
              <a:t>B</a:t>
            </a:r>
            <a:r>
              <a:rPr lang="zh-CN" altLang="zh-CN" sz="2800" dirty="0">
                <a:solidFill>
                  <a:srgbClr val="FF0000"/>
                </a:solidFill>
              </a:rPr>
              <a:t>＝活到</a:t>
            </a:r>
            <a:r>
              <a:rPr lang="en-US" altLang="zh-CN" sz="2800" dirty="0">
                <a:solidFill>
                  <a:srgbClr val="FF0000"/>
                </a:solidFill>
              </a:rPr>
              <a:t>70</a:t>
            </a:r>
            <a:r>
              <a:rPr lang="zh-CN" altLang="zh-CN" sz="2800" dirty="0">
                <a:solidFill>
                  <a:srgbClr val="FF0000"/>
                </a:solidFill>
              </a:rPr>
              <a:t>岁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</a:rPr>
              <a:t>所求概率为：</a:t>
            </a:r>
          </a:p>
          <a:p>
            <a:pPr algn="l"/>
            <a:endParaRPr lang="zh-CN" altLang="en-US" sz="2600" dirty="0">
              <a:solidFill>
                <a:srgbClr val="FF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35755"/>
            <a:ext cx="3960440" cy="80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标注 1"/>
          <p:cNvSpPr/>
          <p:nvPr/>
        </p:nvSpPr>
        <p:spPr>
          <a:xfrm>
            <a:off x="6984268" y="3429000"/>
            <a:ext cx="1836204" cy="792088"/>
          </a:xfrm>
          <a:prstGeom prst="wedgeRectCallout">
            <a:avLst>
              <a:gd name="adj1" fmla="val -39515"/>
              <a:gd name="adj2" fmla="val -8226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确定好</a:t>
            </a:r>
            <a:r>
              <a:rPr lang="en-US" altLang="zh-CN" sz="2400" dirty="0" smtClean="0">
                <a:solidFill>
                  <a:schemeClr val="tx1"/>
                </a:solidFill>
              </a:rPr>
              <a:t>A</a:t>
            </a:r>
            <a:r>
              <a:rPr lang="zh-CN" altLang="en-US" sz="2400" dirty="0" smtClean="0">
                <a:solidFill>
                  <a:schemeClr val="tx1"/>
                </a:solidFill>
              </a:rPr>
              <a:t>、</a:t>
            </a:r>
            <a:r>
              <a:rPr lang="en-US" altLang="zh-CN" sz="2400" dirty="0" smtClean="0">
                <a:solidFill>
                  <a:schemeClr val="tx1"/>
                </a:solidFill>
              </a:rPr>
              <a:t>B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5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>
                <a:solidFill>
                  <a:schemeClr val="tx1"/>
                </a:solidFill>
              </a:rPr>
              <a:t>4</a:t>
            </a:r>
            <a:r>
              <a:rPr lang="zh-CN" altLang="en-US" sz="4800" dirty="0" smtClean="0">
                <a:solidFill>
                  <a:schemeClr val="tx1"/>
                </a:solidFill>
              </a:rPr>
              <a:t>章 概率基础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3548" y="1556792"/>
            <a:ext cx="8208912" cy="5301208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2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en-US" sz="3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zh-CN" altLang="en-US" sz="3200" dirty="0" smtClean="0">
                <a:solidFill>
                  <a:srgbClr val="FF0000"/>
                </a:solidFill>
                <a:latin typeface="+mn-ea"/>
              </a:rPr>
              <a:t>              </a:t>
            </a:r>
            <a:r>
              <a:rPr lang="zh-CN" altLang="en-US" sz="3600" dirty="0" smtClean="0">
                <a:solidFill>
                  <a:srgbClr val="FF0000"/>
                </a:solidFill>
                <a:latin typeface="+mn-ea"/>
              </a:rPr>
              <a:t>本章</a:t>
            </a:r>
            <a:r>
              <a:rPr lang="zh-CN" altLang="en-US" sz="3600" dirty="0">
                <a:solidFill>
                  <a:srgbClr val="FF0000"/>
                </a:solidFill>
                <a:latin typeface="+mn-ea"/>
              </a:rPr>
              <a:t>主要学习</a:t>
            </a:r>
            <a:r>
              <a:rPr lang="zh-CN" altLang="en-US" sz="3600" dirty="0" smtClean="0">
                <a:solidFill>
                  <a:srgbClr val="FF0000"/>
                </a:solidFill>
                <a:latin typeface="+mn-ea"/>
              </a:rPr>
              <a:t>目标</a:t>
            </a:r>
            <a:endParaRPr lang="en-US" altLang="zh-CN" sz="3600" dirty="0">
              <a:solidFill>
                <a:schemeClr val="tx1"/>
              </a:solidFill>
              <a:latin typeface="+mn-ea"/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重点讨论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：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algn="l">
              <a:buClr>
                <a:srgbClr val="FF0000"/>
              </a:buClr>
            </a:pPr>
            <a:endParaRPr lang="en-US" altLang="zh-CN" sz="24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随机事件及其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概率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概率的性质与运算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法则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lvl="4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离散型随机变量及其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分布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连续性随机变量及其分布</a:t>
            </a:r>
            <a:endParaRPr lang="zh-CN" altLang="zh-CN" sz="2600" dirty="0" smtClean="0">
              <a:solidFill>
                <a:schemeClr val="tx1"/>
              </a:solidFill>
              <a:latin typeface="+mn-ea"/>
            </a:endParaRPr>
          </a:p>
          <a:p>
            <a:pPr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           </a:t>
            </a:r>
            <a:endParaRPr lang="en-US" altLang="zh-CN" sz="2600" dirty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86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88976" y="1772816"/>
            <a:ext cx="2304256" cy="656456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b="1" i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、乘法公式</a:t>
            </a:r>
            <a:r>
              <a:rPr lang="zh-CN" altLang="en-US" dirty="0" smtClean="0">
                <a:solidFill>
                  <a:schemeClr val="tx1"/>
                </a:solidFill>
              </a:rPr>
              <a:t>：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827584" y="2276872"/>
            <a:ext cx="7416824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条件概率</a:t>
            </a:r>
            <a:r>
              <a:rPr lang="en-US" altLang="zh-CN" sz="2600" dirty="0">
                <a:solidFill>
                  <a:schemeClr val="tx1"/>
                </a:solidFill>
              </a:rPr>
              <a:t>P(A</a:t>
            </a:r>
            <a:r>
              <a:rPr lang="zh-CN" altLang="zh-CN" sz="2600" dirty="0">
                <a:solidFill>
                  <a:schemeClr val="tx1"/>
                </a:solidFill>
              </a:rPr>
              <a:t>∣</a:t>
            </a:r>
            <a:r>
              <a:rPr lang="en-US" altLang="zh-CN" sz="2600" dirty="0">
                <a:solidFill>
                  <a:schemeClr val="tx1"/>
                </a:solidFill>
              </a:rPr>
              <a:t>B)</a:t>
            </a:r>
            <a:r>
              <a:rPr lang="zh-CN" altLang="zh-CN" sz="2600" dirty="0">
                <a:solidFill>
                  <a:schemeClr val="tx1"/>
                </a:solidFill>
              </a:rPr>
              <a:t>与概率</a:t>
            </a:r>
            <a:r>
              <a:rPr lang="en-US" altLang="zh-CN" sz="2600" dirty="0">
                <a:solidFill>
                  <a:schemeClr val="tx1"/>
                </a:solidFill>
              </a:rPr>
              <a:t>P(AB),P(B)</a:t>
            </a:r>
            <a:r>
              <a:rPr lang="zh-CN" altLang="zh-CN" sz="2600" dirty="0">
                <a:solidFill>
                  <a:schemeClr val="tx1"/>
                </a:solidFill>
              </a:rPr>
              <a:t>有如下关系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P (A</a:t>
            </a:r>
            <a:r>
              <a:rPr lang="zh-CN" altLang="zh-CN" sz="2800" dirty="0">
                <a:solidFill>
                  <a:schemeClr val="tx1"/>
                </a:solidFill>
              </a:rPr>
              <a:t>∣</a:t>
            </a:r>
            <a:r>
              <a:rPr lang="en-US" altLang="zh-CN" sz="2800" dirty="0">
                <a:solidFill>
                  <a:schemeClr val="tx1"/>
                </a:solidFill>
              </a:rPr>
              <a:t>B)=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5363287"/>
              </p:ext>
            </p:extLst>
          </p:nvPr>
        </p:nvGraphicFramePr>
        <p:xfrm>
          <a:off x="2627784" y="2753060"/>
          <a:ext cx="1674433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Equation" r:id="rId3" imgW="508000" imgH="469900" progId="Equation.DSMT4">
                  <p:embed/>
                </p:oleObj>
              </mc:Choice>
              <mc:Fallback>
                <p:oleObj name="Equation" r:id="rId3" imgW="5080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753060"/>
                        <a:ext cx="1674433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副标题 2"/>
          <p:cNvSpPr txBox="1">
            <a:spLocks/>
          </p:cNvSpPr>
          <p:nvPr/>
        </p:nvSpPr>
        <p:spPr>
          <a:xfrm>
            <a:off x="1115616" y="3717032"/>
            <a:ext cx="6840760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i="1" dirty="0" smtClean="0">
                <a:solidFill>
                  <a:schemeClr val="tx1"/>
                </a:solidFill>
              </a:rPr>
              <a:t>               则有：</a:t>
            </a:r>
            <a:r>
              <a:rPr lang="en-US" altLang="zh-CN" dirty="0" smtClean="0"/>
              <a:t> </a:t>
            </a:r>
            <a:r>
              <a:rPr lang="en-US" altLang="zh-CN" sz="2600" b="1" dirty="0">
                <a:solidFill>
                  <a:srgbClr val="FF0000"/>
                </a:solidFill>
              </a:rPr>
              <a:t>P(AB)=P(B) P(A</a:t>
            </a:r>
            <a:r>
              <a:rPr lang="zh-CN" altLang="zh-CN" sz="2600" b="1" dirty="0">
                <a:solidFill>
                  <a:srgbClr val="FF0000"/>
                </a:solidFill>
              </a:rPr>
              <a:t>∣</a:t>
            </a:r>
            <a:r>
              <a:rPr lang="en-US" altLang="zh-CN" sz="2600" b="1" dirty="0">
                <a:solidFill>
                  <a:srgbClr val="FF0000"/>
                </a:solidFill>
              </a:rPr>
              <a:t>B)</a:t>
            </a:r>
            <a:endParaRPr lang="zh-CN" altLang="en-US" sz="2600" b="1" dirty="0">
              <a:solidFill>
                <a:srgbClr val="FF0000"/>
              </a:solidFill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6948264" y="2924944"/>
            <a:ext cx="1296144" cy="1224136"/>
          </a:xfrm>
          <a:prstGeom prst="wedgeRoundRectCallout">
            <a:avLst>
              <a:gd name="adj1" fmla="val -94964"/>
              <a:gd name="adj2" fmla="val 34044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</a:rPr>
              <a:t>这就是乘法公式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836598" y="4373488"/>
            <a:ext cx="7407809" cy="999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i="1" dirty="0" smtClean="0">
                <a:solidFill>
                  <a:schemeClr val="tx1"/>
                </a:solidFill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</a:rPr>
              <a:t>如果将</a:t>
            </a:r>
            <a:r>
              <a:rPr lang="en-US" altLang="zh-CN" sz="2600" dirty="0" smtClean="0">
                <a:solidFill>
                  <a:schemeClr val="tx1"/>
                </a:solidFill>
              </a:rPr>
              <a:t>A</a:t>
            </a:r>
            <a:r>
              <a:rPr lang="zh-CN" altLang="en-US" sz="2600" dirty="0" smtClean="0">
                <a:solidFill>
                  <a:schemeClr val="tx1"/>
                </a:solidFill>
              </a:rPr>
              <a:t>与</a:t>
            </a:r>
            <a:r>
              <a:rPr lang="en-US" altLang="zh-CN" sz="2600" dirty="0" smtClean="0">
                <a:solidFill>
                  <a:schemeClr val="tx1"/>
                </a:solidFill>
              </a:rPr>
              <a:t>B</a:t>
            </a:r>
            <a:r>
              <a:rPr lang="zh-CN" altLang="en-US" sz="2600" dirty="0" smtClean="0">
                <a:solidFill>
                  <a:schemeClr val="tx1"/>
                </a:solidFill>
              </a:rPr>
              <a:t>互换位置，</a:t>
            </a:r>
            <a:r>
              <a:rPr lang="zh-CN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>
                <a:solidFill>
                  <a:schemeClr val="tx1"/>
                </a:solidFill>
              </a:rPr>
              <a:t>P(BA)= P (A) P (B</a:t>
            </a:r>
            <a:r>
              <a:rPr lang="zh-CN" altLang="zh-CN" sz="2600" dirty="0">
                <a:solidFill>
                  <a:schemeClr val="tx1"/>
                </a:solidFill>
              </a:rPr>
              <a:t>∣</a:t>
            </a:r>
            <a:r>
              <a:rPr lang="en-US" altLang="zh-CN" sz="2600" dirty="0">
                <a:solidFill>
                  <a:schemeClr val="tx1"/>
                </a:solidFill>
              </a:rPr>
              <a:t>A) </a:t>
            </a:r>
            <a:r>
              <a:rPr lang="zh-CN" altLang="zh-CN" sz="2600" dirty="0">
                <a:solidFill>
                  <a:schemeClr val="tx1"/>
                </a:solidFill>
              </a:rPr>
              <a:t>而</a:t>
            </a:r>
            <a:r>
              <a:rPr lang="en-US" altLang="zh-CN" sz="2600" dirty="0">
                <a:solidFill>
                  <a:schemeClr val="tx1"/>
                </a:solidFill>
              </a:rPr>
              <a:t>P (BA)= P(AB)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en-US" sz="2600" b="1" dirty="0">
              <a:solidFill>
                <a:srgbClr val="FF0000"/>
              </a:solidFill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53038" y="5659451"/>
            <a:ext cx="87110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80000"/>
              </a:lnSpc>
              <a:spcBef>
                <a:spcPct val="50000"/>
              </a:spcBef>
            </a:pPr>
            <a:r>
              <a:rPr lang="zh-CN" altLang="en-US" sz="2000" i="0" dirty="0"/>
              <a:t>当</a:t>
            </a:r>
            <a:r>
              <a:rPr lang="en-US" altLang="zh-CN" sz="2000" dirty="0"/>
              <a:t>P</a:t>
            </a:r>
            <a:r>
              <a:rPr lang="en-US" altLang="zh-CN" sz="2000" i="0" dirty="0"/>
              <a:t>(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1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2</a:t>
            </a:r>
            <a:r>
              <a:rPr lang="en-US" altLang="zh-CN" sz="2000" dirty="0"/>
              <a:t>…A</a:t>
            </a:r>
            <a:r>
              <a:rPr lang="en-US" altLang="zh-CN" sz="2000" baseline="-25000" dirty="0"/>
              <a:t>n-</a:t>
            </a:r>
            <a:r>
              <a:rPr lang="en-US" altLang="zh-CN" sz="2000" i="0" baseline="-25000" dirty="0"/>
              <a:t>1</a:t>
            </a:r>
            <a:r>
              <a:rPr lang="en-US" altLang="zh-CN" sz="2000" i="0" dirty="0"/>
              <a:t>)&gt;0</a:t>
            </a:r>
            <a:r>
              <a:rPr lang="zh-CN" altLang="zh-CN" sz="2000" i="0" dirty="0"/>
              <a:t>时，</a:t>
            </a:r>
            <a:r>
              <a:rPr lang="zh-CN" altLang="zh-CN" sz="2000" i="0" dirty="0" smtClean="0"/>
              <a:t>有</a:t>
            </a:r>
            <a:r>
              <a:rPr lang="en-US" altLang="zh-CN" sz="2000" i="0" dirty="0" smtClean="0"/>
              <a:t>  </a:t>
            </a:r>
            <a:r>
              <a:rPr lang="en-US" altLang="zh-CN" sz="2000" dirty="0" smtClean="0"/>
              <a:t>P</a:t>
            </a:r>
            <a:r>
              <a:rPr lang="en-US" altLang="zh-CN" sz="2000" i="0" dirty="0" smtClean="0"/>
              <a:t> </a:t>
            </a:r>
            <a:r>
              <a:rPr lang="en-US" altLang="zh-CN" sz="2000" i="0" dirty="0"/>
              <a:t>(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1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2</a:t>
            </a:r>
            <a:r>
              <a:rPr lang="en-US" altLang="zh-CN" sz="2000" dirty="0"/>
              <a:t>…A</a:t>
            </a:r>
            <a:r>
              <a:rPr lang="en-US" altLang="zh-CN" sz="2000" baseline="-25000" dirty="0"/>
              <a:t>n</a:t>
            </a:r>
            <a:r>
              <a:rPr lang="zh-CN" altLang="en-US" sz="2000" i="0" dirty="0"/>
              <a:t>）</a:t>
            </a:r>
            <a:r>
              <a:rPr lang="en-US" altLang="zh-CN" sz="2000" i="0" dirty="0"/>
              <a:t>=</a:t>
            </a:r>
            <a:r>
              <a:rPr lang="en-US" altLang="zh-CN" sz="2000" dirty="0"/>
              <a:t>P</a:t>
            </a:r>
            <a:r>
              <a:rPr lang="en-US" altLang="zh-CN" sz="2000" i="0" dirty="0"/>
              <a:t>(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1</a:t>
            </a:r>
            <a:r>
              <a:rPr lang="en-US" altLang="zh-CN" sz="2000" i="0" dirty="0"/>
              <a:t>)</a:t>
            </a:r>
            <a:r>
              <a:rPr lang="en-US" altLang="zh-CN" sz="2000" dirty="0"/>
              <a:t>P</a:t>
            </a:r>
            <a:r>
              <a:rPr lang="en-US" altLang="zh-CN" sz="2000" i="0" dirty="0"/>
              <a:t>(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2</a:t>
            </a:r>
            <a:r>
              <a:rPr lang="en-US" altLang="zh-CN" sz="2000" i="0" dirty="0"/>
              <a:t>|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1</a:t>
            </a:r>
            <a:r>
              <a:rPr lang="en-US" altLang="zh-CN" sz="2000" i="0" dirty="0"/>
              <a:t>) …</a:t>
            </a:r>
            <a:r>
              <a:rPr lang="en-US" altLang="zh-CN" sz="2000" dirty="0"/>
              <a:t>P</a:t>
            </a:r>
            <a:r>
              <a:rPr lang="en-US" altLang="zh-CN" sz="2000" i="0" dirty="0"/>
              <a:t>(</a:t>
            </a:r>
            <a:r>
              <a:rPr lang="en-US" altLang="zh-CN" sz="2000" dirty="0"/>
              <a:t>A</a:t>
            </a:r>
            <a:r>
              <a:rPr lang="en-US" altLang="zh-CN" sz="2000" baseline="-25000" dirty="0"/>
              <a:t>n</a:t>
            </a:r>
            <a:r>
              <a:rPr lang="en-US" altLang="zh-CN" sz="2000" i="0" dirty="0"/>
              <a:t>| 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1</a:t>
            </a:r>
            <a:r>
              <a:rPr lang="en-US" altLang="zh-CN" sz="2000" dirty="0"/>
              <a:t>A</a:t>
            </a:r>
            <a:r>
              <a:rPr lang="en-US" altLang="zh-CN" sz="2000" i="0" baseline="-25000" dirty="0"/>
              <a:t>2</a:t>
            </a:r>
            <a:r>
              <a:rPr lang="en-US" altLang="zh-CN" sz="2000" dirty="0"/>
              <a:t>…A</a:t>
            </a:r>
            <a:r>
              <a:rPr lang="en-US" altLang="zh-CN" sz="2000" baseline="-25000" dirty="0"/>
              <a:t>n-</a:t>
            </a:r>
            <a:r>
              <a:rPr lang="en-US" altLang="zh-CN" sz="2000" i="0" baseline="-25000" dirty="0"/>
              <a:t>1</a:t>
            </a:r>
            <a:r>
              <a:rPr lang="en-US" altLang="zh-CN" sz="2000" i="0" dirty="0"/>
              <a:t>)</a:t>
            </a:r>
            <a:endParaRPr lang="zh-CN" altLang="en-US" sz="2000" i="0" dirty="0"/>
          </a:p>
        </p:txBody>
      </p:sp>
      <p:sp>
        <p:nvSpPr>
          <p:cNvPr id="11" name="上弧形箭头 10"/>
          <p:cNvSpPr/>
          <p:nvPr/>
        </p:nvSpPr>
        <p:spPr>
          <a:xfrm>
            <a:off x="4427984" y="4908127"/>
            <a:ext cx="1008112" cy="7513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5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272808" cy="656456"/>
          </a:xfrm>
        </p:spPr>
        <p:txBody>
          <a:bodyPr/>
          <a:lstStyle/>
          <a:p>
            <a:pPr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2800" dirty="0" smtClean="0">
                <a:solidFill>
                  <a:schemeClr val="tx1"/>
                </a:solidFill>
              </a:rPr>
              <a:t>4.2.4  </a:t>
            </a:r>
            <a:r>
              <a:rPr lang="zh-CN" altLang="en-US" sz="3200" dirty="0" smtClean="0">
                <a:solidFill>
                  <a:schemeClr val="tx1"/>
                </a:solidFill>
              </a:rPr>
              <a:t>全概率公式及贝叶斯公式</a:t>
            </a:r>
            <a:endParaRPr lang="en-US" altLang="zh-CN" sz="3200" dirty="0">
              <a:solidFill>
                <a:schemeClr val="tx1"/>
              </a:solidFill>
            </a:endParaRP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15616" y="2564904"/>
            <a:ext cx="6912768" cy="168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zh-CN" altLang="en-US" i="0" dirty="0"/>
              <a:t>        </a:t>
            </a:r>
            <a:r>
              <a:rPr lang="zh-CN" altLang="en-US" i="0" dirty="0" smtClean="0"/>
              <a:t>      </a:t>
            </a:r>
            <a:r>
              <a:rPr lang="zh-CN" altLang="en-US" sz="3200" i="0" dirty="0" smtClean="0">
                <a:solidFill>
                  <a:srgbClr val="FF0000"/>
                </a:solidFill>
              </a:rPr>
              <a:t>全概率公式</a:t>
            </a:r>
            <a:r>
              <a:rPr lang="zh-CN" altLang="en-US" sz="3200" i="0" dirty="0"/>
              <a:t>和</a:t>
            </a:r>
            <a:r>
              <a:rPr lang="zh-CN" altLang="en-US" sz="3200" i="0" dirty="0">
                <a:solidFill>
                  <a:srgbClr val="FF0000"/>
                </a:solidFill>
              </a:rPr>
              <a:t>贝叶斯公式</a:t>
            </a:r>
            <a:r>
              <a:rPr lang="zh-CN" altLang="en-US" sz="3200" i="0" dirty="0"/>
              <a:t>主要用于计算</a:t>
            </a:r>
            <a:r>
              <a:rPr lang="zh-CN" altLang="en-US" sz="3200" i="0" dirty="0" smtClean="0"/>
              <a:t>比较</a:t>
            </a:r>
            <a:r>
              <a:rPr lang="zh-CN" altLang="en-US" sz="3200" i="0" dirty="0"/>
              <a:t>复杂事件的概率</a:t>
            </a:r>
            <a:r>
              <a:rPr lang="en-US" altLang="zh-CN" sz="3200" i="0" dirty="0"/>
              <a:t>,   </a:t>
            </a:r>
            <a:r>
              <a:rPr lang="zh-CN" altLang="en-US" sz="3200" i="0" dirty="0"/>
              <a:t>它们实质上是加法公式</a:t>
            </a:r>
            <a:r>
              <a:rPr lang="zh-CN" altLang="en-US" sz="3200" i="0" dirty="0" smtClean="0"/>
              <a:t>和乘法</a:t>
            </a:r>
            <a:r>
              <a:rPr lang="zh-CN" altLang="en-US" sz="3200" i="0" dirty="0"/>
              <a:t>公式的综合运用。  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11560" y="4509120"/>
            <a:ext cx="2781126" cy="1586880"/>
          </a:xfrm>
          <a:prstGeom prst="rect">
            <a:avLst/>
          </a:prstGeom>
          <a:solidFill>
            <a:srgbClr val="660033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800" i="0" dirty="0"/>
              <a:t>加法公式</a:t>
            </a:r>
          </a:p>
          <a:p>
            <a:pPr algn="ctr"/>
            <a:r>
              <a:rPr lang="en-US" altLang="zh-CN" sz="2800" dirty="0"/>
              <a:t>P</a:t>
            </a:r>
            <a:r>
              <a:rPr lang="en-US" altLang="zh-CN" sz="2800" i="0" dirty="0"/>
              <a:t>(</a:t>
            </a:r>
            <a:r>
              <a:rPr lang="en-US" altLang="zh-CN" sz="2800" dirty="0"/>
              <a:t>A+B</a:t>
            </a:r>
            <a:r>
              <a:rPr lang="en-US" altLang="zh-CN" sz="2800" i="0" dirty="0"/>
              <a:t>)=</a:t>
            </a:r>
            <a:r>
              <a:rPr lang="en-US" altLang="zh-CN" sz="2800" dirty="0"/>
              <a:t>P</a:t>
            </a:r>
            <a:r>
              <a:rPr lang="en-US" altLang="zh-CN" sz="2800" i="0" dirty="0"/>
              <a:t>(</a:t>
            </a:r>
            <a:r>
              <a:rPr lang="en-US" altLang="zh-CN" sz="2800" dirty="0"/>
              <a:t>A</a:t>
            </a:r>
            <a:r>
              <a:rPr lang="en-US" altLang="zh-CN" sz="2800" i="0" dirty="0"/>
              <a:t>)+</a:t>
            </a:r>
            <a:r>
              <a:rPr lang="en-US" altLang="zh-CN" sz="2800" dirty="0"/>
              <a:t>P</a:t>
            </a:r>
            <a:r>
              <a:rPr lang="en-US" altLang="zh-CN" sz="2800" i="0" dirty="0"/>
              <a:t>(</a:t>
            </a:r>
            <a:r>
              <a:rPr lang="en-US" altLang="zh-CN" sz="2800" dirty="0"/>
              <a:t>B</a:t>
            </a:r>
            <a:r>
              <a:rPr lang="en-US" altLang="zh-CN" sz="2800" i="0" dirty="0"/>
              <a:t>)</a:t>
            </a:r>
          </a:p>
          <a:p>
            <a:pPr algn="ctr"/>
            <a:r>
              <a:rPr lang="en-US" altLang="zh-CN" sz="2800" dirty="0"/>
              <a:t>A</a:t>
            </a:r>
            <a:r>
              <a:rPr lang="zh-CN" altLang="en-US" sz="2800" dirty="0"/>
              <a:t>、</a:t>
            </a:r>
            <a:r>
              <a:rPr lang="en-US" altLang="zh-CN" sz="2800" dirty="0"/>
              <a:t>B</a:t>
            </a:r>
            <a:r>
              <a:rPr lang="zh-CN" altLang="en-US" sz="2800" i="0" dirty="0"/>
              <a:t>互斥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686580" y="4509120"/>
            <a:ext cx="3096841" cy="1583705"/>
          </a:xfrm>
          <a:prstGeom prst="rect">
            <a:avLst/>
          </a:prstGeom>
          <a:solidFill>
            <a:srgbClr val="FFFF66">
              <a:alpha val="89804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i="0" dirty="0"/>
              <a:t>乘法公式</a:t>
            </a:r>
          </a:p>
          <a:p>
            <a:pPr algn="ctr"/>
            <a:r>
              <a:rPr lang="en-US" altLang="zh-CN" sz="2800" dirty="0"/>
              <a:t>P</a:t>
            </a:r>
            <a:r>
              <a:rPr lang="en-US" altLang="zh-CN" sz="2800" i="0" dirty="0"/>
              <a:t>(</a:t>
            </a:r>
            <a:r>
              <a:rPr lang="en-US" altLang="zh-CN" sz="2800" dirty="0"/>
              <a:t>AB</a:t>
            </a:r>
            <a:r>
              <a:rPr lang="en-US" altLang="zh-CN" sz="2800" i="0" dirty="0"/>
              <a:t>)= </a:t>
            </a:r>
            <a:r>
              <a:rPr lang="en-US" altLang="zh-CN" sz="2800" dirty="0"/>
              <a:t>P</a:t>
            </a:r>
            <a:r>
              <a:rPr lang="en-US" altLang="zh-CN" sz="2800" i="0" dirty="0"/>
              <a:t>(</a:t>
            </a:r>
            <a:r>
              <a:rPr lang="en-US" altLang="zh-CN" sz="2800" dirty="0"/>
              <a:t>A</a:t>
            </a:r>
            <a:r>
              <a:rPr lang="en-US" altLang="zh-CN" sz="2800" i="0" dirty="0"/>
              <a:t>)</a:t>
            </a:r>
            <a:r>
              <a:rPr lang="en-US" altLang="zh-CN" sz="2800" dirty="0"/>
              <a:t>P</a:t>
            </a:r>
            <a:r>
              <a:rPr lang="en-US" altLang="zh-CN" sz="2800" i="0" dirty="0"/>
              <a:t>(</a:t>
            </a:r>
            <a:r>
              <a:rPr lang="en-US" altLang="zh-CN" sz="2800" dirty="0"/>
              <a:t>B</a:t>
            </a:r>
            <a:r>
              <a:rPr lang="en-US" altLang="zh-CN" sz="2800" i="0" dirty="0"/>
              <a:t>|</a:t>
            </a:r>
            <a:r>
              <a:rPr lang="en-US" altLang="zh-CN" sz="2800" dirty="0"/>
              <a:t>A</a:t>
            </a:r>
            <a:r>
              <a:rPr lang="en-US" altLang="zh-CN" sz="2800" i="0" dirty="0"/>
              <a:t>)</a:t>
            </a:r>
          </a:p>
          <a:p>
            <a:pPr algn="ctr"/>
            <a:r>
              <a:rPr lang="en-US" altLang="zh-CN" sz="2800" dirty="0"/>
              <a:t>P</a:t>
            </a:r>
            <a:r>
              <a:rPr lang="en-US" altLang="zh-CN" sz="2800" i="0" dirty="0"/>
              <a:t>(</a:t>
            </a:r>
            <a:r>
              <a:rPr lang="en-US" altLang="zh-CN" sz="2800" dirty="0"/>
              <a:t>A</a:t>
            </a:r>
            <a:r>
              <a:rPr lang="en-US" altLang="zh-CN" sz="2800" i="0" dirty="0"/>
              <a:t>)&gt;0 </a:t>
            </a:r>
          </a:p>
        </p:txBody>
      </p:sp>
      <p:sp>
        <p:nvSpPr>
          <p:cNvPr id="2" name="右箭头 1"/>
          <p:cNvSpPr/>
          <p:nvPr/>
        </p:nvSpPr>
        <p:spPr>
          <a:xfrm>
            <a:off x="3508648" y="4509120"/>
            <a:ext cx="2016224" cy="431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箭头 9"/>
          <p:cNvSpPr/>
          <p:nvPr/>
        </p:nvSpPr>
        <p:spPr>
          <a:xfrm>
            <a:off x="3491880" y="5660777"/>
            <a:ext cx="2016224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529427" y="5054750"/>
            <a:ext cx="197867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zh-CN" altLang="en-US" sz="2600" i="0" dirty="0" smtClean="0">
                <a:solidFill>
                  <a:srgbClr val="FF0000"/>
                </a:solidFill>
              </a:rPr>
              <a:t>综合运用</a:t>
            </a:r>
            <a:endParaRPr lang="zh-CN" altLang="en-US" sz="2600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5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 animBg="1"/>
      <p:bldP spid="2" grpId="0" animBg="1"/>
      <p:bldP spid="10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2592288" cy="656456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b="1" i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、全概率公式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971600" y="2492896"/>
            <a:ext cx="7704856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设事件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满足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600" dirty="0" smtClean="0">
                <a:solidFill>
                  <a:srgbClr val="FFFF00"/>
                </a:solidFill>
              </a:rPr>
              <a:t>（</a:t>
            </a:r>
            <a:r>
              <a:rPr lang="en-US" altLang="zh-CN" sz="2600" dirty="0" smtClean="0">
                <a:solidFill>
                  <a:srgbClr val="FFFF00"/>
                </a:solidFill>
              </a:rPr>
              <a:t>1</a:t>
            </a:r>
            <a:r>
              <a:rPr lang="zh-CN" altLang="en-US" sz="2600" dirty="0" smtClean="0">
                <a:solidFill>
                  <a:srgbClr val="FFFF00"/>
                </a:solidFill>
              </a:rPr>
              <a:t>）</a:t>
            </a:r>
            <a:r>
              <a:rPr lang="zh-CN" altLang="en-US" sz="2600" dirty="0" smtClean="0">
                <a:solidFill>
                  <a:schemeClr val="tx1"/>
                </a:solidFill>
              </a:rPr>
              <a:t>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两两</a:t>
            </a:r>
            <a:r>
              <a:rPr lang="zh-CN" altLang="zh-CN" sz="2600" dirty="0">
                <a:solidFill>
                  <a:schemeClr val="tx1"/>
                </a:solidFill>
              </a:rPr>
              <a:t>互不</a:t>
            </a:r>
            <a:r>
              <a:rPr lang="zh-CN" altLang="zh-CN" sz="2600" dirty="0" smtClean="0">
                <a:solidFill>
                  <a:schemeClr val="tx1"/>
                </a:solidFill>
              </a:rPr>
              <a:t>相容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</a:rPr>
              <a:t>，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&gt;0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600" dirty="0" smtClean="0">
                <a:solidFill>
                  <a:srgbClr val="FFFF00"/>
                </a:solidFill>
              </a:rPr>
              <a:t>（</a:t>
            </a:r>
            <a:r>
              <a:rPr lang="en-US" altLang="zh-CN" sz="2600" dirty="0" smtClean="0">
                <a:solidFill>
                  <a:srgbClr val="FFFF00"/>
                </a:solidFill>
              </a:rPr>
              <a:t>2</a:t>
            </a:r>
            <a:r>
              <a:rPr lang="zh-CN" altLang="en-US" sz="2600" dirty="0" smtClean="0">
                <a:solidFill>
                  <a:srgbClr val="FFFF00"/>
                </a:solidFill>
              </a:rPr>
              <a:t>）    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则有</a:t>
            </a:r>
            <a:r>
              <a:rPr lang="en-US" altLang="zh-CN" sz="2800" dirty="0" smtClean="0"/>
              <a:t> </a:t>
            </a: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               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502610"/>
              </p:ext>
            </p:extLst>
          </p:nvPr>
        </p:nvGraphicFramePr>
        <p:xfrm>
          <a:off x="2051720" y="2492896"/>
          <a:ext cx="12961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4" name="Equation" r:id="rId3" imgW="736600" imgH="228600" progId="Equation.DSMT4">
                  <p:embed/>
                </p:oleObj>
              </mc:Choice>
              <mc:Fallback>
                <p:oleObj name="Equation" r:id="rId3" imgW="73660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492896"/>
                        <a:ext cx="1296144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19988"/>
              </p:ext>
            </p:extLst>
          </p:nvPr>
        </p:nvGraphicFramePr>
        <p:xfrm>
          <a:off x="2555776" y="2996952"/>
          <a:ext cx="122413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5" name="Equation" r:id="rId5" imgW="736600" imgH="228600" progId="Equation.DSMT4">
                  <p:embed/>
                </p:oleObj>
              </mc:Choice>
              <mc:Fallback>
                <p:oleObj name="Equation" r:id="rId5" imgW="736600" imgH="228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996952"/>
                        <a:ext cx="1224136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503495"/>
              </p:ext>
            </p:extLst>
          </p:nvPr>
        </p:nvGraphicFramePr>
        <p:xfrm>
          <a:off x="6012160" y="2996952"/>
          <a:ext cx="7200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6" name="Equation" r:id="rId7" imgW="393529" imgH="228501" progId="Equation.DSMT4">
                  <p:embed/>
                </p:oleObj>
              </mc:Choice>
              <mc:Fallback>
                <p:oleObj name="Equation" r:id="rId7" imgW="393529" imgH="228501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2996952"/>
                        <a:ext cx="72008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578667"/>
              </p:ext>
            </p:extLst>
          </p:nvPr>
        </p:nvGraphicFramePr>
        <p:xfrm>
          <a:off x="7308304" y="2996952"/>
          <a:ext cx="1368152" cy="478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7" name="Equation" r:id="rId9" imgW="825500" imgH="203200" progId="Equation.DSMT4">
                  <p:embed/>
                </p:oleObj>
              </mc:Choice>
              <mc:Fallback>
                <p:oleObj name="Equation" r:id="rId9" imgW="825500" imgH="203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2996952"/>
                        <a:ext cx="1368152" cy="4788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164100"/>
              </p:ext>
            </p:extLst>
          </p:nvPr>
        </p:nvGraphicFramePr>
        <p:xfrm>
          <a:off x="2483768" y="3356992"/>
          <a:ext cx="1440160" cy="769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8" name="Equation" r:id="rId11" imgW="622030" imgH="431613" progId="Equation.DSMT4">
                  <p:embed/>
                </p:oleObj>
              </mc:Choice>
              <mc:Fallback>
                <p:oleObj name="Equation" r:id="rId11" imgW="622030" imgH="431613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3356992"/>
                        <a:ext cx="1440160" cy="7698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73" name="Picture 1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49080"/>
            <a:ext cx="6768752" cy="45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副标题 2"/>
          <p:cNvSpPr txBox="1">
            <a:spLocks/>
          </p:cNvSpPr>
          <p:nvPr/>
        </p:nvSpPr>
        <p:spPr>
          <a:xfrm>
            <a:off x="1124000" y="4861781"/>
            <a:ext cx="7264424" cy="19962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4.5</a:t>
            </a:r>
            <a:r>
              <a:rPr lang="zh-CN" altLang="zh-CN" sz="2800" dirty="0">
                <a:solidFill>
                  <a:srgbClr val="FF0000"/>
                </a:solidFill>
              </a:rPr>
              <a:t>】</a:t>
            </a:r>
            <a:r>
              <a:rPr lang="zh-CN" altLang="zh-CN" sz="2800" dirty="0">
                <a:solidFill>
                  <a:schemeClr val="tx1"/>
                </a:solidFill>
              </a:rPr>
              <a:t>某项飞碟射击比赛规定一个碟靶有两次命中机会（即允许在第一次脱靶后进行第二次射击）。某射击选手第一发命中的可能性是</a:t>
            </a:r>
            <a:r>
              <a:rPr lang="en-US" altLang="zh-CN" sz="2800" dirty="0">
                <a:solidFill>
                  <a:schemeClr val="tx1"/>
                </a:solidFill>
              </a:rPr>
              <a:t>80</a:t>
            </a:r>
            <a:r>
              <a:rPr lang="zh-CN" altLang="zh-CN" sz="2800" dirty="0">
                <a:solidFill>
                  <a:schemeClr val="tx1"/>
                </a:solidFill>
              </a:rPr>
              <a:t>％，第二发命中的可能性为</a:t>
            </a:r>
            <a:r>
              <a:rPr lang="en-US" altLang="zh-CN" sz="2800" dirty="0">
                <a:solidFill>
                  <a:schemeClr val="tx1"/>
                </a:solidFill>
              </a:rPr>
              <a:t>50</a:t>
            </a:r>
            <a:r>
              <a:rPr lang="zh-CN" altLang="zh-CN" sz="2800" dirty="0">
                <a:solidFill>
                  <a:schemeClr val="tx1"/>
                </a:solidFill>
              </a:rPr>
              <a:t>％。</a:t>
            </a:r>
            <a:r>
              <a:rPr lang="zh-CN" altLang="zh-CN" sz="2800" dirty="0">
                <a:solidFill>
                  <a:srgbClr val="FF0000"/>
                </a:solidFill>
              </a:rPr>
              <a:t>求该选手两发都脱靶的概率。</a:t>
            </a:r>
          </a:p>
        </p:txBody>
      </p:sp>
    </p:spTree>
    <p:extLst>
      <p:ext uri="{BB962C8B-B14F-4D97-AF65-F5344CB8AC3E}">
        <p14:creationId xmlns:p14="http://schemas.microsoft.com/office/powerpoint/2010/main" val="402845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43608" y="1916832"/>
            <a:ext cx="7128792" cy="3960440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b="1" i="1" dirty="0">
                <a:solidFill>
                  <a:srgbClr val="FF0000"/>
                </a:solidFill>
              </a:rPr>
              <a:t>解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:    </a:t>
            </a:r>
            <a:r>
              <a:rPr lang="zh-CN" altLang="zh-CN" sz="2600" dirty="0" smtClean="0">
                <a:solidFill>
                  <a:schemeClr val="tx1"/>
                </a:solidFill>
              </a:rPr>
              <a:t>设</a:t>
            </a:r>
            <a:r>
              <a:rPr lang="en-US" altLang="zh-CN" sz="2600" i="1" dirty="0">
                <a:solidFill>
                  <a:srgbClr val="FF0000"/>
                </a:solidFill>
              </a:rPr>
              <a:t>A</a:t>
            </a:r>
            <a:r>
              <a:rPr lang="zh-CN" altLang="zh-CN" sz="2600" dirty="0">
                <a:solidFill>
                  <a:srgbClr val="FF0000"/>
                </a:solidFill>
              </a:rPr>
              <a:t>＝第</a:t>
            </a:r>
            <a:r>
              <a:rPr lang="en-US" altLang="zh-CN" sz="2600" dirty="0">
                <a:solidFill>
                  <a:srgbClr val="FF0000"/>
                </a:solidFill>
              </a:rPr>
              <a:t>1</a:t>
            </a:r>
            <a:r>
              <a:rPr lang="zh-CN" altLang="zh-CN" sz="2600" dirty="0">
                <a:solidFill>
                  <a:srgbClr val="FF0000"/>
                </a:solidFill>
              </a:rPr>
              <a:t>发</a:t>
            </a:r>
            <a:r>
              <a:rPr lang="zh-CN" altLang="zh-CN" sz="2600" dirty="0" smtClean="0">
                <a:solidFill>
                  <a:srgbClr val="FF0000"/>
                </a:solidFill>
              </a:rPr>
              <a:t>命中</a:t>
            </a:r>
            <a:r>
              <a:rPr lang="zh-CN" altLang="en-US" sz="2600" dirty="0">
                <a:solidFill>
                  <a:schemeClr val="tx1"/>
                </a:solidFill>
              </a:rPr>
              <a:t>；</a:t>
            </a:r>
            <a:r>
              <a:rPr lang="en-US" altLang="zh-CN" sz="2600" i="1" dirty="0" smtClean="0">
                <a:solidFill>
                  <a:srgbClr val="FF0000"/>
                </a:solidFill>
              </a:rPr>
              <a:t>B</a:t>
            </a:r>
            <a:r>
              <a:rPr lang="zh-CN" altLang="zh-CN" sz="2600" dirty="0">
                <a:solidFill>
                  <a:srgbClr val="FF0000"/>
                </a:solidFill>
              </a:rPr>
              <a:t>＝命中碟靶</a:t>
            </a:r>
            <a:r>
              <a:rPr lang="zh-CN" altLang="zh-CN" sz="2600" dirty="0">
                <a:solidFill>
                  <a:schemeClr val="tx1"/>
                </a:solidFill>
              </a:rPr>
              <a:t>。求命中概率是一个</a:t>
            </a:r>
            <a:r>
              <a:rPr lang="zh-CN" altLang="zh-CN" sz="2600" dirty="0">
                <a:solidFill>
                  <a:srgbClr val="FF0000"/>
                </a:solidFill>
              </a:rPr>
              <a:t>全概率的计算问题</a:t>
            </a:r>
            <a:r>
              <a:rPr lang="zh-CN" altLang="zh-CN" sz="2600" dirty="0">
                <a:solidFill>
                  <a:schemeClr val="tx1"/>
                </a:solidFill>
              </a:rPr>
              <a:t>。再利用对立事件的概率即可求得脱靶的概率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       </a:t>
            </a:r>
            <a:r>
              <a:rPr lang="zh-CN" altLang="zh-CN" sz="2800" dirty="0">
                <a:solidFill>
                  <a:schemeClr val="tx1"/>
                </a:solidFill>
              </a:rPr>
              <a:t>＝</a:t>
            </a:r>
            <a:r>
              <a:rPr lang="en-US" altLang="zh-CN" sz="2800" dirty="0">
                <a:solidFill>
                  <a:schemeClr val="tx1"/>
                </a:solidFill>
              </a:rPr>
              <a:t>0.8</a:t>
            </a:r>
            <a:r>
              <a:rPr lang="zh-CN" altLang="zh-CN" sz="2800" dirty="0">
                <a:solidFill>
                  <a:schemeClr val="tx1"/>
                </a:solidFill>
              </a:rPr>
              <a:t>×</a:t>
            </a:r>
            <a:r>
              <a:rPr lang="en-US" altLang="zh-CN" sz="2800" dirty="0">
                <a:solidFill>
                  <a:schemeClr val="tx1"/>
                </a:solidFill>
              </a:rPr>
              <a:t>1</a:t>
            </a:r>
            <a:r>
              <a:rPr lang="zh-CN" altLang="zh-CN" sz="2800" dirty="0">
                <a:solidFill>
                  <a:schemeClr val="tx1"/>
                </a:solidFill>
              </a:rPr>
              <a:t>＋</a:t>
            </a:r>
            <a:r>
              <a:rPr lang="en-US" altLang="zh-CN" sz="2800" dirty="0">
                <a:solidFill>
                  <a:schemeClr val="tx1"/>
                </a:solidFill>
              </a:rPr>
              <a:t>0.2</a:t>
            </a:r>
            <a:r>
              <a:rPr lang="zh-CN" altLang="zh-CN" sz="2800" dirty="0">
                <a:solidFill>
                  <a:schemeClr val="tx1"/>
                </a:solidFill>
              </a:rPr>
              <a:t>×</a:t>
            </a:r>
            <a:r>
              <a:rPr lang="en-US" altLang="zh-CN" sz="2800" dirty="0">
                <a:solidFill>
                  <a:schemeClr val="tx1"/>
                </a:solidFill>
              </a:rPr>
              <a:t>0.5</a:t>
            </a:r>
            <a:r>
              <a:rPr lang="zh-CN" altLang="zh-CN" sz="2800" dirty="0">
                <a:solidFill>
                  <a:schemeClr val="tx1"/>
                </a:solidFill>
              </a:rPr>
              <a:t>＝</a:t>
            </a:r>
            <a:r>
              <a:rPr lang="en-US" altLang="zh-CN" sz="2800" dirty="0">
                <a:solidFill>
                  <a:schemeClr val="tx1"/>
                </a:solidFill>
              </a:rPr>
              <a:t>0.9</a:t>
            </a:r>
            <a:endParaRPr lang="zh-CN" altLang="zh-CN" sz="2800" dirty="0">
              <a:solidFill>
                <a:schemeClr val="tx1"/>
              </a:solidFill>
            </a:endParaRPr>
          </a:p>
          <a:p>
            <a:pPr algn="l"/>
            <a:r>
              <a:rPr lang="zh-CN" altLang="zh-CN" sz="2800" dirty="0"/>
              <a:t> </a:t>
            </a:r>
            <a:r>
              <a:rPr lang="zh-CN" altLang="zh-CN" sz="2800" dirty="0">
                <a:solidFill>
                  <a:schemeClr val="tx1"/>
                </a:solidFill>
              </a:rPr>
              <a:t>脱靶的概率＝</a:t>
            </a:r>
            <a:r>
              <a:rPr lang="en-US" altLang="zh-CN" sz="2800" dirty="0">
                <a:solidFill>
                  <a:schemeClr val="tx1"/>
                </a:solidFill>
              </a:rPr>
              <a:t>1</a:t>
            </a:r>
            <a:r>
              <a:rPr lang="zh-CN" altLang="zh-CN" sz="2800" dirty="0">
                <a:solidFill>
                  <a:schemeClr val="tx1"/>
                </a:solidFill>
              </a:rPr>
              <a:t>－</a:t>
            </a:r>
            <a:r>
              <a:rPr lang="en-US" altLang="zh-CN" sz="2800" dirty="0">
                <a:solidFill>
                  <a:schemeClr val="tx1"/>
                </a:solidFill>
              </a:rPr>
              <a:t>0.9</a:t>
            </a:r>
            <a:r>
              <a:rPr lang="zh-CN" altLang="zh-CN" sz="2800" dirty="0">
                <a:solidFill>
                  <a:schemeClr val="tx1"/>
                </a:solidFill>
              </a:rPr>
              <a:t>＝</a:t>
            </a:r>
            <a:r>
              <a:rPr lang="en-US" altLang="zh-CN" sz="2800" dirty="0">
                <a:solidFill>
                  <a:schemeClr val="tx1"/>
                </a:solidFill>
              </a:rPr>
              <a:t>0.1</a:t>
            </a:r>
            <a:endParaRPr lang="zh-CN" altLang="zh-CN" sz="2800" dirty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56992"/>
            <a:ext cx="532859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流程图: 预定义过程 1"/>
          <p:cNvSpPr/>
          <p:nvPr/>
        </p:nvSpPr>
        <p:spPr>
          <a:xfrm>
            <a:off x="539552" y="4797152"/>
            <a:ext cx="8064896" cy="1512168"/>
          </a:xfrm>
          <a:prstGeom prst="flowChartPredefined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600" dirty="0">
                <a:solidFill>
                  <a:srgbClr val="FF0000"/>
                </a:solidFill>
              </a:rPr>
              <a:t>解法</a:t>
            </a:r>
            <a:r>
              <a:rPr lang="zh-CN" altLang="zh-CN" sz="2600" dirty="0" smtClean="0">
                <a:solidFill>
                  <a:srgbClr val="FF0000"/>
                </a:solidFill>
              </a:rPr>
              <a:t>二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r>
              <a:rPr lang="en-US" altLang="zh-CN" sz="2600" i="1" dirty="0">
                <a:solidFill>
                  <a:schemeClr val="tx1"/>
                </a:solidFill>
              </a:rPr>
              <a:t>P</a:t>
            </a:r>
            <a:r>
              <a:rPr lang="en-US" altLang="zh-CN" sz="2600" dirty="0">
                <a:solidFill>
                  <a:schemeClr val="tx1"/>
                </a:solidFill>
              </a:rPr>
              <a:t>(</a:t>
            </a:r>
            <a:r>
              <a:rPr lang="zh-CN" altLang="zh-CN" sz="2600" dirty="0">
                <a:solidFill>
                  <a:schemeClr val="tx1"/>
                </a:solidFill>
              </a:rPr>
              <a:t>脱靶</a:t>
            </a:r>
            <a:r>
              <a:rPr lang="en-US" altLang="zh-CN" sz="2600" dirty="0">
                <a:solidFill>
                  <a:schemeClr val="tx1"/>
                </a:solidFill>
              </a:rPr>
              <a:t>)</a:t>
            </a:r>
            <a:r>
              <a:rPr lang="zh-CN" altLang="zh-CN" sz="2600" dirty="0">
                <a:solidFill>
                  <a:schemeClr val="tx1"/>
                </a:solidFill>
              </a:rPr>
              <a:t>＝</a:t>
            </a:r>
            <a:r>
              <a:rPr lang="en-US" altLang="zh-CN" sz="2600" i="1" dirty="0">
                <a:solidFill>
                  <a:schemeClr val="tx1"/>
                </a:solidFill>
              </a:rPr>
              <a:t>P</a:t>
            </a:r>
            <a:r>
              <a:rPr lang="en-US" altLang="zh-CN" sz="2600" dirty="0">
                <a:solidFill>
                  <a:schemeClr val="tx1"/>
                </a:solidFill>
              </a:rPr>
              <a:t>(</a:t>
            </a:r>
            <a:r>
              <a:rPr lang="zh-CN" altLang="zh-CN" sz="2600" dirty="0">
                <a:solidFill>
                  <a:schemeClr val="tx1"/>
                </a:solidFill>
              </a:rPr>
              <a:t>第</a:t>
            </a:r>
            <a:r>
              <a:rPr lang="en-US" altLang="zh-CN" sz="2600" dirty="0">
                <a:solidFill>
                  <a:schemeClr val="tx1"/>
                </a:solidFill>
              </a:rPr>
              <a:t>1</a:t>
            </a:r>
            <a:r>
              <a:rPr lang="zh-CN" altLang="zh-CN" sz="2600" dirty="0">
                <a:solidFill>
                  <a:schemeClr val="tx1"/>
                </a:solidFill>
              </a:rPr>
              <a:t>次脱靶</a:t>
            </a:r>
            <a:r>
              <a:rPr lang="en-US" altLang="zh-CN" sz="2600" dirty="0">
                <a:solidFill>
                  <a:schemeClr val="tx1"/>
                </a:solidFill>
              </a:rPr>
              <a:t>)</a:t>
            </a:r>
            <a:r>
              <a:rPr lang="zh-CN" altLang="zh-CN" sz="2600" dirty="0">
                <a:solidFill>
                  <a:schemeClr val="tx1"/>
                </a:solidFill>
              </a:rPr>
              <a:t>×</a:t>
            </a:r>
            <a:r>
              <a:rPr lang="en-US" altLang="zh-CN" sz="2600" dirty="0">
                <a:solidFill>
                  <a:schemeClr val="tx1"/>
                </a:solidFill>
              </a:rPr>
              <a:t>P(</a:t>
            </a:r>
            <a:r>
              <a:rPr lang="zh-CN" altLang="zh-CN" sz="2600" dirty="0">
                <a:solidFill>
                  <a:schemeClr val="tx1"/>
                </a:solidFill>
              </a:rPr>
              <a:t>第</a:t>
            </a:r>
            <a:r>
              <a:rPr lang="en-US" altLang="zh-CN" sz="2600" dirty="0">
                <a:solidFill>
                  <a:schemeClr val="tx1"/>
                </a:solidFill>
              </a:rPr>
              <a:t>2</a:t>
            </a:r>
            <a:r>
              <a:rPr lang="zh-CN" altLang="zh-CN" sz="2600" dirty="0">
                <a:solidFill>
                  <a:schemeClr val="tx1"/>
                </a:solidFill>
              </a:rPr>
              <a:t>次脱靶</a:t>
            </a:r>
            <a:r>
              <a:rPr lang="en-US" altLang="zh-CN" sz="2600" dirty="0">
                <a:solidFill>
                  <a:schemeClr val="tx1"/>
                </a:solidFill>
              </a:rPr>
              <a:t>)</a:t>
            </a:r>
            <a:r>
              <a:rPr lang="zh-CN" altLang="zh-CN" sz="2600" dirty="0">
                <a:solidFill>
                  <a:schemeClr val="tx1"/>
                </a:solidFill>
              </a:rPr>
              <a:t>＝</a:t>
            </a:r>
            <a:r>
              <a:rPr lang="en-US" altLang="zh-CN" sz="2600" dirty="0">
                <a:solidFill>
                  <a:schemeClr val="tx1"/>
                </a:solidFill>
              </a:rPr>
              <a:t>0.2</a:t>
            </a:r>
            <a:r>
              <a:rPr lang="zh-CN" altLang="zh-CN" sz="2600" dirty="0">
                <a:solidFill>
                  <a:schemeClr val="tx1"/>
                </a:solidFill>
              </a:rPr>
              <a:t>×</a:t>
            </a:r>
            <a:r>
              <a:rPr lang="en-US" altLang="zh-CN" sz="2600" dirty="0">
                <a:solidFill>
                  <a:schemeClr val="tx1"/>
                </a:solidFill>
              </a:rPr>
              <a:t>0.5</a:t>
            </a:r>
            <a:r>
              <a:rPr lang="zh-CN" altLang="zh-CN" sz="2600" dirty="0">
                <a:solidFill>
                  <a:schemeClr val="tx1"/>
                </a:solidFill>
              </a:rPr>
              <a:t>＝</a:t>
            </a:r>
            <a:r>
              <a:rPr lang="en-US" altLang="zh-CN" sz="2600" dirty="0">
                <a:solidFill>
                  <a:schemeClr val="tx1"/>
                </a:solidFill>
              </a:rPr>
              <a:t>0.1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845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§4.2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概率的性质与运算法则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1772816"/>
            <a:ext cx="2592288" cy="656456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b="1" i="1" dirty="0">
                <a:solidFill>
                  <a:srgbClr val="FF0000"/>
                </a:solidFill>
              </a:rPr>
              <a:t>2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、贝叶斯公式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877325" y="2240868"/>
            <a:ext cx="7704856" cy="381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设事件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及</a:t>
            </a:r>
            <a:r>
              <a:rPr lang="en-US" altLang="zh-CN" sz="2600" dirty="0" smtClean="0">
                <a:solidFill>
                  <a:schemeClr val="tx1"/>
                </a:solidFill>
              </a:rPr>
              <a:t>A</a:t>
            </a:r>
            <a:r>
              <a:rPr lang="zh-CN" altLang="zh-CN" sz="2600" dirty="0" smtClean="0">
                <a:solidFill>
                  <a:schemeClr val="tx1"/>
                </a:solidFill>
              </a:rPr>
              <a:t>满足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600" dirty="0" smtClean="0">
                <a:solidFill>
                  <a:srgbClr val="FFFF00"/>
                </a:solidFill>
              </a:rPr>
              <a:t>（</a:t>
            </a:r>
            <a:r>
              <a:rPr lang="en-US" altLang="zh-CN" sz="2600" dirty="0" smtClean="0">
                <a:solidFill>
                  <a:srgbClr val="FFFF00"/>
                </a:solidFill>
              </a:rPr>
              <a:t>1</a:t>
            </a:r>
            <a:r>
              <a:rPr lang="zh-CN" altLang="en-US" sz="2600" dirty="0" smtClean="0">
                <a:solidFill>
                  <a:srgbClr val="FFFF00"/>
                </a:solidFill>
              </a:rPr>
              <a:t>）</a:t>
            </a:r>
            <a:r>
              <a:rPr lang="zh-CN" altLang="en-US" sz="2600" dirty="0" smtClean="0">
                <a:solidFill>
                  <a:schemeClr val="tx1"/>
                </a:solidFill>
              </a:rPr>
              <a:t>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两两</a:t>
            </a:r>
            <a:r>
              <a:rPr lang="zh-CN" altLang="zh-CN" sz="2600" dirty="0">
                <a:solidFill>
                  <a:schemeClr val="tx1"/>
                </a:solidFill>
              </a:rPr>
              <a:t>互不</a:t>
            </a:r>
            <a:r>
              <a:rPr lang="zh-CN" altLang="zh-CN" sz="2600" dirty="0" smtClean="0">
                <a:solidFill>
                  <a:schemeClr val="tx1"/>
                </a:solidFill>
              </a:rPr>
              <a:t>相容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</a:rPr>
              <a:t>，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&gt;0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600" dirty="0" smtClean="0">
                <a:solidFill>
                  <a:srgbClr val="FFFF00"/>
                </a:solidFill>
              </a:rPr>
              <a:t>（</a:t>
            </a:r>
            <a:r>
              <a:rPr lang="en-US" altLang="zh-CN" sz="2600" dirty="0" smtClean="0">
                <a:solidFill>
                  <a:srgbClr val="FFFF00"/>
                </a:solidFill>
              </a:rPr>
              <a:t>2</a:t>
            </a:r>
            <a:r>
              <a:rPr lang="zh-CN" altLang="en-US" sz="2600" dirty="0" smtClean="0">
                <a:solidFill>
                  <a:srgbClr val="FFFF00"/>
                </a:solidFill>
              </a:rPr>
              <a:t>）    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， </a:t>
            </a:r>
            <a:r>
              <a:rPr lang="zh-CN" altLang="en-US" sz="2600" dirty="0" smtClean="0">
                <a:solidFill>
                  <a:srgbClr val="FFFF00"/>
                </a:solidFill>
              </a:rPr>
              <a:t> 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&gt;0</a:t>
            </a:r>
            <a:r>
              <a:rPr lang="zh-CN" altLang="en-US" sz="2600" dirty="0" smtClean="0">
                <a:solidFill>
                  <a:schemeClr val="tx1"/>
                </a:solidFill>
              </a:rPr>
              <a:t>，则有</a:t>
            </a:r>
            <a:r>
              <a:rPr lang="en-US" altLang="zh-CN" sz="2800" dirty="0" smtClean="0"/>
              <a:t> </a:t>
            </a:r>
          </a:p>
          <a:p>
            <a:pPr algn="l"/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        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（</a:t>
            </a:r>
            <a:r>
              <a:rPr lang="en-US" altLang="zh-CN" dirty="0">
                <a:solidFill>
                  <a:schemeClr val="tx1"/>
                </a:solidFill>
              </a:rPr>
              <a:t>i=1</a:t>
            </a:r>
            <a:r>
              <a:rPr lang="zh-CN" altLang="zh-CN" dirty="0">
                <a:solidFill>
                  <a:schemeClr val="tx1"/>
                </a:solidFill>
              </a:rPr>
              <a:t>，</a:t>
            </a:r>
            <a:r>
              <a:rPr lang="en-US" altLang="zh-CN" dirty="0">
                <a:solidFill>
                  <a:schemeClr val="tx1"/>
                </a:solidFill>
              </a:rPr>
              <a:t>2</a:t>
            </a:r>
            <a:r>
              <a:rPr lang="zh-CN" altLang="zh-CN" dirty="0">
                <a:solidFill>
                  <a:schemeClr val="tx1"/>
                </a:solidFill>
              </a:rPr>
              <a:t>，…</a:t>
            </a:r>
            <a:r>
              <a:rPr lang="en-US" altLang="zh-CN" dirty="0">
                <a:solidFill>
                  <a:schemeClr val="tx1"/>
                </a:solidFill>
              </a:rPr>
              <a:t>n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</a:t>
            </a:r>
            <a:endParaRPr lang="zh-CN" altLang="zh-CN" dirty="0">
              <a:solidFill>
                <a:schemeClr val="tx1"/>
              </a:solidFill>
            </a:endParaRP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348635"/>
              </p:ext>
            </p:extLst>
          </p:nvPr>
        </p:nvGraphicFramePr>
        <p:xfrm>
          <a:off x="1985132" y="2264082"/>
          <a:ext cx="129614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5" name="Equation" r:id="rId3" imgW="736600" imgH="228600" progId="Equation.DSMT4">
                  <p:embed/>
                </p:oleObj>
              </mc:Choice>
              <mc:Fallback>
                <p:oleObj name="Equation" r:id="rId3" imgW="736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5132" y="2264082"/>
                        <a:ext cx="1296144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495457"/>
              </p:ext>
            </p:extLst>
          </p:nvPr>
        </p:nvGraphicFramePr>
        <p:xfrm>
          <a:off x="2525192" y="2780928"/>
          <a:ext cx="122413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6" name="Equation" r:id="rId5" imgW="736600" imgH="228600" progId="Equation.DSMT4">
                  <p:embed/>
                </p:oleObj>
              </mc:Choice>
              <mc:Fallback>
                <p:oleObj name="Equation" r:id="rId5" imgW="736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192" y="2780928"/>
                        <a:ext cx="1224136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424797"/>
              </p:ext>
            </p:extLst>
          </p:nvPr>
        </p:nvGraphicFramePr>
        <p:xfrm>
          <a:off x="5940152" y="2780928"/>
          <a:ext cx="7200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7" name="Equation" r:id="rId7" imgW="393529" imgH="228501" progId="Equation.DSMT4">
                  <p:embed/>
                </p:oleObj>
              </mc:Choice>
              <mc:Fallback>
                <p:oleObj name="Equation" r:id="rId7" imgW="393529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2780928"/>
                        <a:ext cx="72008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499302"/>
              </p:ext>
            </p:extLst>
          </p:nvPr>
        </p:nvGraphicFramePr>
        <p:xfrm>
          <a:off x="7308304" y="2996952"/>
          <a:ext cx="1368152" cy="478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8" name="Equation" r:id="rId9" imgW="825500" imgH="203200" progId="Equation.DSMT4">
                  <p:embed/>
                </p:oleObj>
              </mc:Choice>
              <mc:Fallback>
                <p:oleObj name="Equation" r:id="rId9" imgW="825500" imgH="203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2996952"/>
                        <a:ext cx="1368152" cy="4788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534161"/>
              </p:ext>
            </p:extLst>
          </p:nvPr>
        </p:nvGraphicFramePr>
        <p:xfrm>
          <a:off x="2491791" y="3140968"/>
          <a:ext cx="1440160" cy="769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9" name="Equation" r:id="rId11" imgW="622030" imgH="431613" progId="Equation.DSMT4">
                  <p:embed/>
                </p:oleObj>
              </mc:Choice>
              <mc:Fallback>
                <p:oleObj name="Equation" r:id="rId11" imgW="622030" imgH="43161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1791" y="3140968"/>
                        <a:ext cx="1440160" cy="7698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6242"/>
              </p:ext>
            </p:extLst>
          </p:nvPr>
        </p:nvGraphicFramePr>
        <p:xfrm>
          <a:off x="3972858" y="3233550"/>
          <a:ext cx="760276" cy="411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0" name="Equation" r:id="rId13" imgW="355292" imgH="203024" progId="Equation.DSMT4">
                  <p:embed/>
                </p:oleObj>
              </mc:Choice>
              <mc:Fallback>
                <p:oleObj name="Equation" r:id="rId13" imgW="355292" imgH="203024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2858" y="3233550"/>
                        <a:ext cx="760276" cy="4114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082026"/>
              </p:ext>
            </p:extLst>
          </p:nvPr>
        </p:nvGraphicFramePr>
        <p:xfrm>
          <a:off x="2987824" y="4128053"/>
          <a:ext cx="3672408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1" name="公式" r:id="rId15" imgW="1917700" imgH="660400" progId="Equation.3">
                  <p:embed/>
                </p:oleObj>
              </mc:Choice>
              <mc:Fallback>
                <p:oleObj name="公式" r:id="rId15" imgW="1917700" imgH="660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128053"/>
                        <a:ext cx="3672408" cy="144016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FF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圆角矩形标注 19"/>
          <p:cNvSpPr/>
          <p:nvPr/>
        </p:nvSpPr>
        <p:spPr>
          <a:xfrm>
            <a:off x="461053" y="3645024"/>
            <a:ext cx="1584176" cy="1008112"/>
          </a:xfrm>
          <a:prstGeom prst="wedgeRoundRectCallout">
            <a:avLst>
              <a:gd name="adj1" fmla="val 210763"/>
              <a:gd name="adj2" fmla="val -335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通常叫做</a:t>
            </a:r>
            <a:r>
              <a:rPr lang="zh-CN" altLang="en-US" sz="2400" dirty="0" smtClean="0">
                <a:solidFill>
                  <a:srgbClr val="FF0000"/>
                </a:solidFill>
              </a:rPr>
              <a:t>先验概率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4572000" y="4149080"/>
            <a:ext cx="0" cy="36004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572000" y="4149080"/>
            <a:ext cx="792088" cy="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364088" y="4149080"/>
            <a:ext cx="0" cy="36004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572000" y="4509120"/>
            <a:ext cx="792088" cy="0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56" name="圆角矩形标注 19455"/>
          <p:cNvSpPr/>
          <p:nvPr/>
        </p:nvSpPr>
        <p:spPr>
          <a:xfrm>
            <a:off x="1985132" y="4653136"/>
            <a:ext cx="1080120" cy="936104"/>
          </a:xfrm>
          <a:prstGeom prst="wedgeRoundRectCallout">
            <a:avLst>
              <a:gd name="adj1" fmla="val 83980"/>
              <a:gd name="adj2" fmla="val -38282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后验概率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257880" y="5846049"/>
            <a:ext cx="8642350" cy="988156"/>
          </a:xfrm>
          <a:prstGeom prst="rect">
            <a:avLst/>
          </a:prstGeom>
          <a:noFill/>
          <a:ln w="25400">
            <a:solidFill>
              <a:srgbClr val="C00000"/>
            </a:solidFill>
            <a:prstDash val="dash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zh-CN" altLang="en-US" sz="2800" i="0" dirty="0">
                <a:solidFill>
                  <a:srgbClr val="0070C0"/>
                </a:solidFill>
              </a:rPr>
              <a:t>       </a:t>
            </a:r>
            <a:r>
              <a:rPr lang="zh-CN" altLang="en-US" sz="2600" i="0" dirty="0">
                <a:solidFill>
                  <a:srgbClr val="0070C0"/>
                </a:solidFill>
              </a:rPr>
              <a:t>该公式于</a:t>
            </a:r>
            <a:r>
              <a:rPr lang="en-US" altLang="zh-CN" sz="2600" i="0" dirty="0">
                <a:solidFill>
                  <a:srgbClr val="0070C0"/>
                </a:solidFill>
              </a:rPr>
              <a:t>1763</a:t>
            </a:r>
            <a:r>
              <a:rPr lang="zh-CN" altLang="en-US" sz="2600" i="0" dirty="0">
                <a:solidFill>
                  <a:srgbClr val="0070C0"/>
                </a:solidFill>
              </a:rPr>
              <a:t>年由贝叶斯</a:t>
            </a:r>
            <a:r>
              <a:rPr lang="en-US" altLang="zh-CN" sz="2600" i="0" dirty="0">
                <a:solidFill>
                  <a:srgbClr val="0070C0"/>
                </a:solidFill>
              </a:rPr>
              <a:t>(Bayes)</a:t>
            </a:r>
            <a:r>
              <a:rPr lang="zh-CN" altLang="en-US" sz="2600" i="0" dirty="0">
                <a:solidFill>
                  <a:srgbClr val="0070C0"/>
                </a:solidFill>
              </a:rPr>
              <a:t>给出。它是在观察到事件</a:t>
            </a:r>
            <a:r>
              <a:rPr lang="en-US" altLang="zh-CN" sz="2600" dirty="0">
                <a:solidFill>
                  <a:srgbClr val="0070C0"/>
                </a:solidFill>
              </a:rPr>
              <a:t>B</a:t>
            </a:r>
            <a:r>
              <a:rPr lang="zh-CN" altLang="en-US" sz="2600" i="0" dirty="0">
                <a:solidFill>
                  <a:srgbClr val="0070C0"/>
                </a:solidFill>
              </a:rPr>
              <a:t>已发生的条件下，寻找导致</a:t>
            </a:r>
            <a:r>
              <a:rPr lang="en-US" altLang="zh-CN" sz="2600" dirty="0">
                <a:solidFill>
                  <a:srgbClr val="0070C0"/>
                </a:solidFill>
              </a:rPr>
              <a:t>B</a:t>
            </a:r>
            <a:r>
              <a:rPr lang="zh-CN" altLang="en-US" sz="2600" i="0" dirty="0">
                <a:solidFill>
                  <a:srgbClr val="0070C0"/>
                </a:solidFill>
              </a:rPr>
              <a:t>发生的每个原因的概率。</a:t>
            </a:r>
            <a:endParaRPr lang="zh-CN" altLang="en-US" sz="2600" b="0" i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79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456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4.3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rgbClr val="FF0000"/>
                </a:solidFill>
              </a:rPr>
              <a:t>离散型</a:t>
            </a:r>
            <a:r>
              <a:rPr lang="zh-CN" altLang="en-US" sz="4400" dirty="0" smtClean="0">
                <a:solidFill>
                  <a:schemeClr val="tx1"/>
                </a:solidFill>
              </a:rPr>
              <a:t>随机变量及其</a:t>
            </a:r>
            <a:r>
              <a:rPr lang="zh-CN" altLang="en-US" sz="4400" dirty="0" smtClean="0">
                <a:solidFill>
                  <a:srgbClr val="FF0000"/>
                </a:solidFill>
              </a:rPr>
              <a:t>分布</a:t>
            </a:r>
            <a:endParaRPr lang="en-US" altLang="zh-CN" sz="36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23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7632848" cy="2520280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</a:rPr>
              <a:t>   4.3.1  </a:t>
            </a:r>
            <a:r>
              <a:rPr lang="zh-CN" altLang="en-US" sz="2800" dirty="0" smtClean="0">
                <a:solidFill>
                  <a:schemeClr val="tx1"/>
                </a:solidFill>
              </a:rPr>
              <a:t>随机变量及分类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       </a:t>
            </a:r>
            <a:r>
              <a:rPr lang="zh-CN" altLang="en-US" sz="2600" dirty="0" smtClean="0">
                <a:solidFill>
                  <a:srgbClr val="FF0000"/>
                </a:solidFill>
              </a:rPr>
              <a:t>（</a:t>
            </a:r>
            <a:r>
              <a:rPr lang="en-US" altLang="zh-CN" sz="2600" b="1" i="1" dirty="0" smtClean="0">
                <a:solidFill>
                  <a:srgbClr val="FF0000"/>
                </a:solidFill>
              </a:rPr>
              <a:t>1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）、定义：</a:t>
            </a:r>
            <a:endParaRPr lang="en-US" altLang="zh-CN" sz="2600" b="1" i="1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 </a:t>
            </a:r>
            <a:endParaRPr lang="zh-CN" altLang="en-US" sz="2600" dirty="0">
              <a:solidFill>
                <a:srgbClr val="FF0000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899592" y="2924944"/>
            <a:ext cx="7632848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事件</a:t>
            </a:r>
            <a:r>
              <a:rPr lang="en-US" altLang="zh-CN" sz="2800" dirty="0" smtClean="0">
                <a:solidFill>
                  <a:schemeClr val="tx1"/>
                </a:solidFill>
              </a:rPr>
              <a:t>A                P</a:t>
            </a:r>
            <a:r>
              <a:rPr lang="zh-CN" altLang="en-US" sz="2800" dirty="0" smtClean="0">
                <a:solidFill>
                  <a:schemeClr val="tx1"/>
                </a:solidFill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</a:rPr>
              <a:t>A</a:t>
            </a:r>
            <a:r>
              <a:rPr lang="zh-CN" altLang="en-US" sz="2800" dirty="0" smtClean="0">
                <a:solidFill>
                  <a:schemeClr val="tx1"/>
                </a:solidFill>
              </a:rPr>
              <a:t>）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2126962" y="2792333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>
                <a:solidFill>
                  <a:schemeClr val="tx1"/>
                </a:solidFill>
              </a:rPr>
              <a:t>概率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1871700" y="3117822"/>
            <a:ext cx="100811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上下箭头 8"/>
          <p:cNvSpPr/>
          <p:nvPr/>
        </p:nvSpPr>
        <p:spPr>
          <a:xfrm>
            <a:off x="1403648" y="3356992"/>
            <a:ext cx="216024" cy="7920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副标题 2"/>
          <p:cNvSpPr txBox="1">
            <a:spLocks/>
          </p:cNvSpPr>
          <p:nvPr/>
        </p:nvSpPr>
        <p:spPr>
          <a:xfrm>
            <a:off x="899592" y="4149080"/>
            <a:ext cx="7632848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数量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en-US" sz="2600" dirty="0" smtClean="0">
                <a:solidFill>
                  <a:schemeClr val="tx1"/>
                </a:solidFill>
              </a:rPr>
              <a:t>         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P</a:t>
            </a: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chemeClr val="tx1"/>
                </a:solidFill>
              </a:rPr>
              <a:t>X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946942" y="4401108"/>
            <a:ext cx="100811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副标题 2"/>
          <p:cNvSpPr txBox="1">
            <a:spLocks/>
          </p:cNvSpPr>
          <p:nvPr/>
        </p:nvSpPr>
        <p:spPr>
          <a:xfrm>
            <a:off x="2126962" y="3933056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>
                <a:solidFill>
                  <a:schemeClr val="tx1"/>
                </a:solidFill>
              </a:rPr>
              <a:t>概率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899592" y="2792333"/>
            <a:ext cx="3312368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27584" y="2792333"/>
            <a:ext cx="0" cy="1860803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94814" y="4680498"/>
            <a:ext cx="3312368" cy="0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197085" y="2792332"/>
            <a:ext cx="0" cy="1860803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上下箭头 27"/>
          <p:cNvSpPr/>
          <p:nvPr/>
        </p:nvSpPr>
        <p:spPr>
          <a:xfrm>
            <a:off x="3203848" y="3326689"/>
            <a:ext cx="216024" cy="7920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>
            <a:off x="3707904" y="3501008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副标题 2"/>
          <p:cNvSpPr txBox="1">
            <a:spLocks/>
          </p:cNvSpPr>
          <p:nvPr/>
        </p:nvSpPr>
        <p:spPr>
          <a:xfrm>
            <a:off x="3707904" y="3302112"/>
            <a:ext cx="1224136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rgbClr val="FF0000"/>
                </a:solidFill>
              </a:rPr>
              <a:t>例如投</a:t>
            </a:r>
            <a:r>
              <a:rPr lang="zh-CN" altLang="en-US" sz="2800" dirty="0">
                <a:solidFill>
                  <a:srgbClr val="FF0000"/>
                </a:solidFill>
              </a:rPr>
              <a:t>硬币</a:t>
            </a:r>
          </a:p>
        </p:txBody>
      </p:sp>
      <p:sp>
        <p:nvSpPr>
          <p:cNvPr id="32" name="副标题 2"/>
          <p:cNvSpPr txBox="1">
            <a:spLocks/>
          </p:cNvSpPr>
          <p:nvPr/>
        </p:nvSpPr>
        <p:spPr>
          <a:xfrm>
            <a:off x="4951077" y="3326689"/>
            <a:ext cx="4427984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200" dirty="0" smtClean="0">
                <a:solidFill>
                  <a:schemeClr val="tx1"/>
                </a:solidFill>
              </a:rPr>
              <a:t>P</a:t>
            </a:r>
            <a:r>
              <a:rPr lang="zh-CN" altLang="en-US" sz="2200" dirty="0" smtClean="0">
                <a:solidFill>
                  <a:schemeClr val="tx1"/>
                </a:solidFill>
              </a:rPr>
              <a:t>（</a:t>
            </a:r>
            <a:r>
              <a:rPr lang="en-US" altLang="zh-CN" sz="2200" dirty="0" smtClean="0">
                <a:solidFill>
                  <a:schemeClr val="tx1"/>
                </a:solidFill>
              </a:rPr>
              <a:t>X=x1</a:t>
            </a:r>
            <a:r>
              <a:rPr lang="zh-CN" altLang="en-US" sz="2200" dirty="0" smtClean="0">
                <a:solidFill>
                  <a:schemeClr val="tx1"/>
                </a:solidFill>
              </a:rPr>
              <a:t>）</a:t>
            </a:r>
            <a:r>
              <a:rPr lang="en-US" altLang="zh-CN" sz="2200" dirty="0" smtClean="0">
                <a:solidFill>
                  <a:schemeClr val="tx1"/>
                </a:solidFill>
              </a:rPr>
              <a:t>=P</a:t>
            </a:r>
            <a:r>
              <a:rPr lang="zh-CN" altLang="en-US" sz="2200" dirty="0" smtClean="0">
                <a:solidFill>
                  <a:schemeClr val="tx1"/>
                </a:solidFill>
              </a:rPr>
              <a:t>（</a:t>
            </a:r>
            <a:r>
              <a:rPr lang="en-US" altLang="zh-CN" sz="2200" dirty="0" smtClean="0">
                <a:solidFill>
                  <a:schemeClr val="tx1"/>
                </a:solidFill>
              </a:rPr>
              <a:t>X=0</a:t>
            </a:r>
            <a:r>
              <a:rPr lang="zh-CN" altLang="en-US" sz="2200" dirty="0" smtClean="0">
                <a:solidFill>
                  <a:schemeClr val="tx1"/>
                </a:solidFill>
              </a:rPr>
              <a:t>）</a:t>
            </a:r>
            <a:r>
              <a:rPr lang="en-US" altLang="zh-CN" sz="2200" dirty="0" smtClean="0">
                <a:solidFill>
                  <a:schemeClr val="tx1"/>
                </a:solidFill>
              </a:rPr>
              <a:t>=P</a:t>
            </a:r>
            <a:r>
              <a:rPr lang="zh-CN" altLang="en-US" sz="2200" dirty="0" smtClean="0">
                <a:solidFill>
                  <a:schemeClr val="tx1"/>
                </a:solidFill>
              </a:rPr>
              <a:t>（正面向上）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4899945" y="3758346"/>
            <a:ext cx="4427984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dirty="0" smtClean="0">
                <a:solidFill>
                  <a:schemeClr val="tx1"/>
                </a:solidFill>
              </a:rPr>
              <a:t>P</a:t>
            </a:r>
            <a:r>
              <a:rPr lang="zh-CN" altLang="en-US" dirty="0" smtClean="0">
                <a:solidFill>
                  <a:schemeClr val="tx1"/>
                </a:solidFill>
              </a:rPr>
              <a:t>（</a:t>
            </a:r>
            <a:r>
              <a:rPr lang="en-US" altLang="zh-CN" dirty="0" smtClean="0">
                <a:solidFill>
                  <a:schemeClr val="tx1"/>
                </a:solidFill>
              </a:rPr>
              <a:t>X=x2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r>
              <a:rPr lang="en-US" altLang="zh-CN" dirty="0" smtClean="0">
                <a:solidFill>
                  <a:schemeClr val="tx1"/>
                </a:solidFill>
              </a:rPr>
              <a:t>=P</a:t>
            </a:r>
            <a:r>
              <a:rPr lang="zh-CN" altLang="en-US" dirty="0" smtClean="0">
                <a:solidFill>
                  <a:schemeClr val="tx1"/>
                </a:solidFill>
              </a:rPr>
              <a:t>（</a:t>
            </a:r>
            <a:r>
              <a:rPr lang="en-US" altLang="zh-CN" dirty="0" smtClean="0">
                <a:solidFill>
                  <a:schemeClr val="tx1"/>
                </a:solidFill>
              </a:rPr>
              <a:t>X=1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r>
              <a:rPr lang="en-US" altLang="zh-CN" dirty="0" smtClean="0">
                <a:solidFill>
                  <a:schemeClr val="tx1"/>
                </a:solidFill>
              </a:rPr>
              <a:t>=P</a:t>
            </a:r>
            <a:r>
              <a:rPr lang="zh-CN" altLang="en-US" dirty="0" smtClean="0">
                <a:solidFill>
                  <a:schemeClr val="tx1"/>
                </a:solidFill>
              </a:rPr>
              <a:t>（反面向上</a:t>
            </a:r>
            <a:r>
              <a:rPr lang="zh-CN" altLang="en-US" sz="2200" dirty="0" smtClean="0">
                <a:solidFill>
                  <a:schemeClr val="tx1"/>
                </a:solidFill>
              </a:rPr>
              <a:t>）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34" name="上弧形箭头 33"/>
          <p:cNvSpPr/>
          <p:nvPr/>
        </p:nvSpPr>
        <p:spPr>
          <a:xfrm>
            <a:off x="4110125" y="4635502"/>
            <a:ext cx="1531205" cy="76472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副标题 2"/>
          <p:cNvSpPr txBox="1">
            <a:spLocks/>
          </p:cNvSpPr>
          <p:nvPr/>
        </p:nvSpPr>
        <p:spPr>
          <a:xfrm>
            <a:off x="794814" y="5404588"/>
            <a:ext cx="8025658" cy="12647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定义：   随</a:t>
            </a:r>
            <a:r>
              <a:rPr lang="zh-CN" altLang="zh-CN" sz="2600" dirty="0" smtClean="0">
                <a:solidFill>
                  <a:schemeClr val="tx1"/>
                </a:solidFill>
              </a:rPr>
              <a:t>机变量</a:t>
            </a:r>
            <a:r>
              <a:rPr lang="zh-CN" altLang="zh-CN" sz="2600" dirty="0">
                <a:solidFill>
                  <a:schemeClr val="tx1"/>
                </a:solidFill>
              </a:rPr>
              <a:t>是在随机事件基础上的一个概念</a:t>
            </a:r>
            <a:r>
              <a:rPr lang="zh-CN" altLang="en-US" sz="2600" dirty="0">
                <a:solidFill>
                  <a:schemeClr val="tx1"/>
                </a:solidFill>
              </a:rPr>
              <a:t>；</a:t>
            </a:r>
            <a:r>
              <a:rPr lang="zh-CN" altLang="zh-CN" sz="2600" dirty="0">
                <a:solidFill>
                  <a:schemeClr val="tx1"/>
                </a:solidFill>
              </a:rPr>
              <a:t>可以说随机变量是用随机事件描述随机现象的</a:t>
            </a:r>
            <a:r>
              <a:rPr lang="zh-CN" altLang="zh-CN" sz="2600" b="1" i="1" dirty="0">
                <a:solidFill>
                  <a:srgbClr val="FF0000"/>
                </a:solidFill>
              </a:rPr>
              <a:t>数量关系的推广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  <a:p>
            <a:pPr algn="l">
              <a:buClr>
                <a:srgbClr val="FF0000"/>
              </a:buClr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9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10" grpId="0"/>
      <p:bldP spid="13" grpId="0"/>
      <p:bldP spid="28" grpId="0" animBg="1"/>
      <p:bldP spid="29" grpId="0" animBg="1"/>
      <p:bldP spid="31" grpId="0"/>
      <p:bldP spid="32" grpId="0"/>
      <p:bldP spid="33" grpId="0"/>
      <p:bldP spid="34" grpId="0" animBg="1"/>
      <p:bldP spid="3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3600400" cy="656456"/>
          </a:xfrm>
        </p:spPr>
        <p:txBody>
          <a:bodyPr>
            <a:noAutofit/>
          </a:bodyPr>
          <a:lstStyle/>
          <a:p>
            <a:pPr algn="l"/>
            <a:r>
              <a:rPr lang="zh-CN" altLang="en-US" sz="2600" b="1" i="1" dirty="0" smtClean="0">
                <a:solidFill>
                  <a:srgbClr val="FF0000"/>
                </a:solidFill>
              </a:rPr>
              <a:t>（</a:t>
            </a:r>
            <a:r>
              <a:rPr lang="en-US" altLang="zh-CN" sz="2600" b="1" i="1" dirty="0" smtClean="0">
                <a:solidFill>
                  <a:srgbClr val="FF0000"/>
                </a:solidFill>
              </a:rPr>
              <a:t>2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）、随机变量分类</a:t>
            </a:r>
            <a:endParaRPr lang="zh-CN" altLang="en-US" sz="2600" b="1" i="1" dirty="0">
              <a:solidFill>
                <a:srgbClr val="FF0000"/>
              </a:solidFill>
            </a:endParaRPr>
          </a:p>
        </p:txBody>
      </p:sp>
      <p:sp>
        <p:nvSpPr>
          <p:cNvPr id="2" name="流程图: 磁盘 1"/>
          <p:cNvSpPr/>
          <p:nvPr/>
        </p:nvSpPr>
        <p:spPr>
          <a:xfrm>
            <a:off x="743236" y="2636912"/>
            <a:ext cx="648072" cy="3240360"/>
          </a:xfrm>
          <a:prstGeom prst="flowChartMagneticDisk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</a:rPr>
              <a:t>随机变量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957896831"/>
              </p:ext>
            </p:extLst>
          </p:nvPr>
        </p:nvGraphicFramePr>
        <p:xfrm>
          <a:off x="1907704" y="2636912"/>
          <a:ext cx="609600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07604" y="5805264"/>
            <a:ext cx="7200800" cy="656456"/>
          </a:xfrm>
        </p:spPr>
        <p:txBody>
          <a:bodyPr>
            <a:normAutofit/>
          </a:bodyPr>
          <a:lstStyle/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该表格形式为离散随机变量</a:t>
            </a:r>
            <a:r>
              <a:rPr lang="en-US" altLang="zh-CN" sz="2600" b="1" i="1" dirty="0">
                <a:solidFill>
                  <a:srgbClr val="FF0000"/>
                </a:solidFill>
              </a:rPr>
              <a:t>X</a:t>
            </a:r>
            <a:r>
              <a:rPr lang="zh-CN" altLang="zh-CN" sz="2600" b="1" i="1" dirty="0">
                <a:solidFill>
                  <a:srgbClr val="FF0000"/>
                </a:solidFill>
              </a:rPr>
              <a:t>的概率分布</a:t>
            </a:r>
            <a:endParaRPr lang="zh-CN" altLang="en-US" sz="2600" b="1" i="1" dirty="0">
              <a:solidFill>
                <a:srgbClr val="FF0000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39552" y="1834591"/>
            <a:ext cx="8136904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</a:rPr>
              <a:t>   4.3.2  </a:t>
            </a:r>
            <a:r>
              <a:rPr lang="zh-CN" altLang="en-US" sz="2800" dirty="0" smtClean="0">
                <a:solidFill>
                  <a:schemeClr val="tx1"/>
                </a:solidFill>
              </a:rPr>
              <a:t>离散型随机变量的概率分布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rgbClr val="FF0000"/>
                </a:solidFill>
              </a:rPr>
              <a:t>        </a:t>
            </a:r>
            <a:r>
              <a:rPr lang="en-US" altLang="zh-CN" sz="2600" b="1" i="1" dirty="0" smtClean="0">
                <a:solidFill>
                  <a:srgbClr val="FF0000"/>
                </a:solidFill>
              </a:rPr>
              <a:t>1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、概率分布</a:t>
            </a:r>
            <a:endParaRPr lang="en-US" altLang="zh-CN" sz="2600" b="1" i="1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600" b="1" i="1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rgbClr val="FF0000"/>
                </a:solidFill>
              </a:rPr>
              <a:t>  </a:t>
            </a:r>
            <a:endParaRPr lang="zh-CN" altLang="en-US" sz="2600" dirty="0">
              <a:solidFill>
                <a:srgbClr val="FF0000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273727"/>
              </p:ext>
            </p:extLst>
          </p:nvPr>
        </p:nvGraphicFramePr>
        <p:xfrm>
          <a:off x="1907704" y="3094730"/>
          <a:ext cx="4725665" cy="13423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80146"/>
                <a:gridCol w="2945519"/>
              </a:tblGrid>
              <a:tr h="7607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kern="100" dirty="0"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           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815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kern="100" dirty="0"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          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5735347"/>
              </p:ext>
            </p:extLst>
          </p:nvPr>
        </p:nvGraphicFramePr>
        <p:xfrm>
          <a:off x="2267744" y="3284984"/>
          <a:ext cx="108012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3" name="Equation" r:id="rId3" imgW="431613" imgH="228501" progId="Equation.DSMT4">
                  <p:embed/>
                </p:oleObj>
              </mc:Choice>
              <mc:Fallback>
                <p:oleObj name="Equation" r:id="rId3" imgW="431613" imgH="228501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284984"/>
                        <a:ext cx="108012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864672"/>
              </p:ext>
            </p:extLst>
          </p:nvPr>
        </p:nvGraphicFramePr>
        <p:xfrm>
          <a:off x="3779912" y="3212976"/>
          <a:ext cx="709206" cy="562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4" name="Equation" r:id="rId5" imgW="152334" imgH="228501" progId="Equation.DSMT4">
                  <p:embed/>
                </p:oleObj>
              </mc:Choice>
              <mc:Fallback>
                <p:oleObj name="Equation" r:id="rId5" imgW="152334" imgH="228501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212976"/>
                        <a:ext cx="709206" cy="5628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110042"/>
              </p:ext>
            </p:extLst>
          </p:nvPr>
        </p:nvGraphicFramePr>
        <p:xfrm>
          <a:off x="4608004" y="3284984"/>
          <a:ext cx="47872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5" name="Equation" r:id="rId7" imgW="165028" imgH="228501" progId="Equation.DSMT4">
                  <p:embed/>
                </p:oleObj>
              </mc:Choice>
              <mc:Fallback>
                <p:oleObj name="Equation" r:id="rId7" imgW="165028" imgH="228501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004" y="3284984"/>
                        <a:ext cx="478723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034846"/>
              </p:ext>
            </p:extLst>
          </p:nvPr>
        </p:nvGraphicFramePr>
        <p:xfrm>
          <a:off x="5220072" y="3971661"/>
          <a:ext cx="648072" cy="396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6" name="Equation" r:id="rId9" imgW="177569" imgH="101468" progId="Equation.DSMT4">
                  <p:embed/>
                </p:oleObj>
              </mc:Choice>
              <mc:Fallback>
                <p:oleObj name="Equation" r:id="rId9" imgW="177569" imgH="101468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971661"/>
                        <a:ext cx="648072" cy="3968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601160"/>
              </p:ext>
            </p:extLst>
          </p:nvPr>
        </p:nvGraphicFramePr>
        <p:xfrm>
          <a:off x="6084168" y="3225683"/>
          <a:ext cx="432048" cy="563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7" name="Equation" r:id="rId11" imgW="165028" imgH="228501" progId="Equation.DSMT4">
                  <p:embed/>
                </p:oleObj>
              </mc:Choice>
              <mc:Fallback>
                <p:oleObj name="Equation" r:id="rId11" imgW="165028" imgH="228501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3225683"/>
                        <a:ext cx="432048" cy="5633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9020937"/>
              </p:ext>
            </p:extLst>
          </p:nvPr>
        </p:nvGraphicFramePr>
        <p:xfrm>
          <a:off x="2051720" y="3960642"/>
          <a:ext cx="1368152" cy="421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8" name="Equation" r:id="rId13" imgW="927100" imgH="228600" progId="Equation.DSMT4">
                  <p:embed/>
                </p:oleObj>
              </mc:Choice>
              <mc:Fallback>
                <p:oleObj name="Equation" r:id="rId13" imgW="92710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960642"/>
                        <a:ext cx="1368152" cy="4218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548603"/>
              </p:ext>
            </p:extLst>
          </p:nvPr>
        </p:nvGraphicFramePr>
        <p:xfrm>
          <a:off x="3779912" y="3933056"/>
          <a:ext cx="599677" cy="421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9" name="Equation" r:id="rId15" imgW="177646" imgH="228402" progId="Equation.DSMT4">
                  <p:embed/>
                </p:oleObj>
              </mc:Choice>
              <mc:Fallback>
                <p:oleObj name="Equation" r:id="rId15" imgW="177646" imgH="22840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933056"/>
                        <a:ext cx="599677" cy="4218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070900"/>
              </p:ext>
            </p:extLst>
          </p:nvPr>
        </p:nvGraphicFramePr>
        <p:xfrm>
          <a:off x="4608004" y="3861048"/>
          <a:ext cx="471526" cy="493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0" name="Equation" r:id="rId17" imgW="190500" imgH="228600" progId="Equation.DSMT4">
                  <p:embed/>
                </p:oleObj>
              </mc:Choice>
              <mc:Fallback>
                <p:oleObj name="Equation" r:id="rId17" imgW="190500" imgH="228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004" y="3861048"/>
                        <a:ext cx="471526" cy="4938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544691"/>
              </p:ext>
            </p:extLst>
          </p:nvPr>
        </p:nvGraphicFramePr>
        <p:xfrm>
          <a:off x="5220072" y="3429000"/>
          <a:ext cx="541015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1" name="Equation" r:id="rId19" imgW="177569" imgH="101468" progId="Equation.DSMT4">
                  <p:embed/>
                </p:oleObj>
              </mc:Choice>
              <mc:Fallback>
                <p:oleObj name="Equation" r:id="rId19" imgW="177569" imgH="101468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429000"/>
                        <a:ext cx="541015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724704"/>
              </p:ext>
            </p:extLst>
          </p:nvPr>
        </p:nvGraphicFramePr>
        <p:xfrm>
          <a:off x="5940151" y="3861048"/>
          <a:ext cx="711577" cy="493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2" name="Equation" r:id="rId21" imgW="190500" imgH="228600" progId="Equation.DSMT4">
                  <p:embed/>
                </p:oleObj>
              </mc:Choice>
              <mc:Fallback>
                <p:oleObj name="Equation" r:id="rId21" imgW="19050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1" y="3861048"/>
                        <a:ext cx="711577" cy="4938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标注 15"/>
          <p:cNvSpPr/>
          <p:nvPr/>
        </p:nvSpPr>
        <p:spPr>
          <a:xfrm>
            <a:off x="251520" y="2870921"/>
            <a:ext cx="1224136" cy="846112"/>
          </a:xfrm>
          <a:prstGeom prst="wedgeRectCallout">
            <a:avLst>
              <a:gd name="adj1" fmla="val 116469"/>
              <a:gd name="adj2" fmla="val 159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随机变量</a:t>
            </a:r>
            <a:r>
              <a:rPr lang="en-US" altLang="zh-CN" sz="2000" dirty="0" smtClean="0">
                <a:solidFill>
                  <a:schemeClr val="tx1"/>
                </a:solidFill>
              </a:rPr>
              <a:t>X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7020272" y="2348880"/>
            <a:ext cx="1656184" cy="1044081"/>
          </a:xfrm>
          <a:prstGeom prst="wedgeRoundRectCallout">
            <a:avLst>
              <a:gd name="adj1" fmla="val -108470"/>
              <a:gd name="adj2" fmla="val 43038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随机变量的取值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8" name="椭圆形标注 17"/>
          <p:cNvSpPr/>
          <p:nvPr/>
        </p:nvSpPr>
        <p:spPr>
          <a:xfrm>
            <a:off x="6840252" y="3923408"/>
            <a:ext cx="2016224" cy="432048"/>
          </a:xfrm>
          <a:prstGeom prst="wedgeEllipseCallout">
            <a:avLst>
              <a:gd name="adj1" fmla="val -68344"/>
              <a:gd name="adj2" fmla="val -804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对应概率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316822" y="3955625"/>
            <a:ext cx="1224136" cy="846112"/>
          </a:xfrm>
          <a:prstGeom prst="wedgeRectCallout">
            <a:avLst>
              <a:gd name="adj1" fmla="val 116469"/>
              <a:gd name="adj2" fmla="val 159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</a:rPr>
              <a:t>X</a:t>
            </a:r>
            <a:r>
              <a:rPr lang="zh-CN" altLang="en-US" sz="2000" dirty="0" smtClean="0">
                <a:solidFill>
                  <a:schemeClr val="tx1"/>
                </a:solidFill>
              </a:rPr>
              <a:t>的概率函数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772052"/>
              </p:ext>
            </p:extLst>
          </p:nvPr>
        </p:nvGraphicFramePr>
        <p:xfrm>
          <a:off x="3797914" y="5027339"/>
          <a:ext cx="1800200" cy="715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3" name="Equation" r:id="rId23" imgW="571252" imgH="431613" progId="Equation.DSMT4">
                  <p:embed/>
                </p:oleObj>
              </mc:Choice>
              <mc:Fallback>
                <p:oleObj name="Equation" r:id="rId23" imgW="571252" imgH="431613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7914" y="5027339"/>
                        <a:ext cx="1800200" cy="7154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下箭头 21"/>
          <p:cNvSpPr/>
          <p:nvPr/>
        </p:nvSpPr>
        <p:spPr>
          <a:xfrm>
            <a:off x="4572000" y="4484489"/>
            <a:ext cx="252028" cy="634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 animBg="1"/>
      <p:bldP spid="17" grpId="0" animBg="1"/>
      <p:bldP spid="18" grpId="0" animBg="1"/>
      <p:bldP spid="19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992888" cy="4464496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b="1" i="1" dirty="0" smtClean="0">
                <a:solidFill>
                  <a:srgbClr val="FF0000"/>
                </a:solidFill>
              </a:rPr>
              <a:t>2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b="1" i="1" dirty="0" smtClean="0">
                <a:solidFill>
                  <a:srgbClr val="FF0000"/>
                </a:solidFill>
              </a:rPr>
              <a:t>离散随机变量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的期望和方差</a:t>
            </a:r>
            <a:endParaRPr lang="en-US" altLang="zh-CN" sz="2600" b="1" i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600" b="1" i="1" dirty="0">
                <a:solidFill>
                  <a:srgbClr val="FF0000"/>
                </a:solidFill>
              </a:rPr>
              <a:t> </a:t>
            </a:r>
            <a:r>
              <a:rPr lang="en-US" altLang="zh-CN" sz="2600" b="1" i="1" dirty="0" smtClean="0">
                <a:solidFill>
                  <a:srgbClr val="FF0000"/>
                </a:solidFill>
              </a:rPr>
              <a:t> </a:t>
            </a:r>
            <a:r>
              <a:rPr lang="zh-CN" altLang="en-US" sz="2800" dirty="0" smtClean="0">
                <a:solidFill>
                  <a:schemeClr val="tx1"/>
                </a:solidFill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</a:rPr>
              <a:t>1</a:t>
            </a:r>
            <a:r>
              <a:rPr lang="zh-CN" altLang="en-US" sz="2800" dirty="0" smtClean="0">
                <a:solidFill>
                  <a:schemeClr val="tx1"/>
                </a:solidFill>
              </a:rPr>
              <a:t>）期望值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定义：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离散型随机变量</a:t>
            </a:r>
            <a:r>
              <a:rPr lang="en-US" altLang="zh-CN" sz="2600" dirty="0">
                <a:solidFill>
                  <a:schemeClr val="tx1"/>
                </a:solidFill>
              </a:rPr>
              <a:t>X</a:t>
            </a:r>
            <a:r>
              <a:rPr lang="zh-CN" altLang="zh-CN" sz="2600" dirty="0">
                <a:solidFill>
                  <a:schemeClr val="tx1"/>
                </a:solidFill>
              </a:rPr>
              <a:t>的一切可能值的完备组中，各</a:t>
            </a:r>
            <a:r>
              <a:rPr lang="zh-CN" altLang="zh-CN" sz="2600" b="1" dirty="0">
                <a:solidFill>
                  <a:srgbClr val="FF0000"/>
                </a:solidFill>
              </a:rPr>
              <a:t>可能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值</a:t>
            </a:r>
            <a:r>
              <a:rPr lang="en-US" altLang="zh-CN" sz="2600" b="1" dirty="0" smtClean="0">
                <a:solidFill>
                  <a:srgbClr val="FF0000"/>
                </a:solidFill>
              </a:rPr>
              <a:t>     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与其</a:t>
            </a:r>
            <a:r>
              <a:rPr lang="zh-CN" altLang="zh-CN" sz="2600" b="1" dirty="0">
                <a:solidFill>
                  <a:srgbClr val="FF0000"/>
                </a:solidFill>
              </a:rPr>
              <a:t>对应概率</a:t>
            </a:r>
            <a:r>
              <a:rPr lang="en-US" altLang="zh-CN" sz="2600" b="1" dirty="0">
                <a:solidFill>
                  <a:srgbClr val="FF0000"/>
                </a:solidFill>
              </a:rPr>
              <a:t> </a:t>
            </a:r>
            <a:r>
              <a:rPr lang="en-US" altLang="zh-CN" sz="2600" b="1" dirty="0" smtClean="0">
                <a:solidFill>
                  <a:srgbClr val="FF0000"/>
                </a:solidFill>
              </a:rPr>
              <a:t>    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的</a:t>
            </a:r>
            <a:r>
              <a:rPr lang="zh-CN" altLang="zh-CN" sz="2600" b="1" dirty="0">
                <a:solidFill>
                  <a:srgbClr val="FF0000"/>
                </a:solidFill>
              </a:rPr>
              <a:t>乘积之和</a:t>
            </a:r>
            <a:r>
              <a:rPr lang="zh-CN" altLang="zh-CN" sz="2600" dirty="0">
                <a:solidFill>
                  <a:schemeClr val="tx1"/>
                </a:solidFill>
              </a:rPr>
              <a:t>称该随机变量</a:t>
            </a:r>
            <a:r>
              <a:rPr lang="en-US" altLang="zh-CN" sz="2600" dirty="0">
                <a:solidFill>
                  <a:schemeClr val="tx1"/>
                </a:solidFill>
              </a:rPr>
              <a:t>X</a:t>
            </a:r>
            <a:r>
              <a:rPr lang="zh-CN" altLang="zh-CN" sz="2600" dirty="0">
                <a:solidFill>
                  <a:schemeClr val="tx1"/>
                </a:solidFill>
              </a:rPr>
              <a:t>的期望值</a:t>
            </a:r>
            <a:r>
              <a:rPr lang="en-US" altLang="zh-CN" sz="2600" dirty="0">
                <a:solidFill>
                  <a:schemeClr val="tx1"/>
                </a:solidFill>
              </a:rPr>
              <a:t>(expected value)</a:t>
            </a:r>
            <a:r>
              <a:rPr lang="zh-CN" altLang="zh-CN" sz="2600" dirty="0">
                <a:solidFill>
                  <a:schemeClr val="tx1"/>
                </a:solidFill>
              </a:rPr>
              <a:t>，记作</a:t>
            </a:r>
            <a:r>
              <a:rPr lang="en-US" altLang="zh-CN" sz="2600" dirty="0">
                <a:solidFill>
                  <a:schemeClr val="tx1"/>
                </a:solidFill>
              </a:rPr>
              <a:t>E(X)</a:t>
            </a:r>
            <a:r>
              <a:rPr lang="zh-CN" altLang="zh-CN" sz="2600" dirty="0">
                <a:solidFill>
                  <a:schemeClr val="tx1"/>
                </a:solidFill>
              </a:rPr>
              <a:t>或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6991421"/>
              </p:ext>
            </p:extLst>
          </p:nvPr>
        </p:nvGraphicFramePr>
        <p:xfrm>
          <a:off x="3059832" y="3140968"/>
          <a:ext cx="560219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4" name="Equation" r:id="rId4" imgW="152334" imgH="228501" progId="Equation.DSMT4">
                  <p:embed/>
                </p:oleObj>
              </mc:Choice>
              <mc:Fallback>
                <p:oleObj name="Equation" r:id="rId4" imgW="152334" imgH="228501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140968"/>
                        <a:ext cx="560219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241958"/>
              </p:ext>
            </p:extLst>
          </p:nvPr>
        </p:nvGraphicFramePr>
        <p:xfrm>
          <a:off x="5436096" y="3212976"/>
          <a:ext cx="360040" cy="37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5" name="Equation" r:id="rId6" imgW="165028" imgH="228501" progId="Equation.DSMT4">
                  <p:embed/>
                </p:oleObj>
              </mc:Choice>
              <mc:Fallback>
                <p:oleObj name="Equation" r:id="rId6" imgW="165028" imgH="228501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212976"/>
                        <a:ext cx="360040" cy="3726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290622"/>
              </p:ext>
            </p:extLst>
          </p:nvPr>
        </p:nvGraphicFramePr>
        <p:xfrm>
          <a:off x="7596336" y="3645024"/>
          <a:ext cx="368424" cy="377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6" name="Equation" r:id="rId8" imgW="152268" imgH="164957" progId="Equation.DSMT4">
                  <p:embed/>
                </p:oleObj>
              </mc:Choice>
              <mc:Fallback>
                <p:oleObj name="Equation" r:id="rId8" imgW="152268" imgH="164957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3645024"/>
                        <a:ext cx="368424" cy="3779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副标题 2"/>
          <p:cNvSpPr txBox="1">
            <a:spLocks/>
          </p:cNvSpPr>
          <p:nvPr/>
        </p:nvSpPr>
        <p:spPr>
          <a:xfrm>
            <a:off x="1007604" y="4149080"/>
            <a:ext cx="72008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b="1" i="1" dirty="0" smtClean="0">
                <a:solidFill>
                  <a:srgbClr val="FF0000"/>
                </a:solidFill>
              </a:rPr>
              <a:t>I </a:t>
            </a:r>
            <a:r>
              <a:rPr lang="zh-CN" altLang="en-US" sz="2600" dirty="0" smtClean="0">
                <a:solidFill>
                  <a:schemeClr val="tx1"/>
                </a:solidFill>
              </a:rPr>
              <a:t>若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en-US" sz="2600" dirty="0" smtClean="0">
                <a:solidFill>
                  <a:schemeClr val="tx1"/>
                </a:solidFill>
              </a:rPr>
              <a:t>取有限值，则期望为：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6" name="副标题 2"/>
          <p:cNvSpPr txBox="1">
            <a:spLocks/>
          </p:cNvSpPr>
          <p:nvPr/>
        </p:nvSpPr>
        <p:spPr>
          <a:xfrm>
            <a:off x="1007604" y="5477036"/>
            <a:ext cx="7200800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b="1" i="1" dirty="0" smtClean="0">
                <a:solidFill>
                  <a:srgbClr val="FF0000"/>
                </a:solidFill>
              </a:rPr>
              <a:t>II 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若</a:t>
            </a:r>
            <a:r>
              <a:rPr lang="en-US" altLang="zh-CN" sz="2600" b="1" i="1" dirty="0" smtClean="0">
                <a:solidFill>
                  <a:srgbClr val="FF0000"/>
                </a:solidFill>
              </a:rPr>
              <a:t>X</a:t>
            </a:r>
            <a:r>
              <a:rPr lang="zh-CN" altLang="en-US" sz="2600" b="1" i="1" dirty="0" smtClean="0">
                <a:solidFill>
                  <a:srgbClr val="FF0000"/>
                </a:solidFill>
              </a:rPr>
              <a:t>取无限值，则期望为</a:t>
            </a:r>
            <a:endParaRPr lang="zh-CN" altLang="en-US" sz="2600" b="1" i="1" dirty="0">
              <a:solidFill>
                <a:srgbClr val="FF0000"/>
              </a:solidFill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361361"/>
              </p:ext>
            </p:extLst>
          </p:nvPr>
        </p:nvGraphicFramePr>
        <p:xfrm>
          <a:off x="1115616" y="4617132"/>
          <a:ext cx="446449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7" name="Equation" r:id="rId10" imgW="2476500" imgH="431800" progId="Equation.DSMT4">
                  <p:embed/>
                </p:oleObj>
              </mc:Choice>
              <mc:Fallback>
                <p:oleObj name="Equation" r:id="rId10" imgW="2476500" imgH="431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4617132"/>
                        <a:ext cx="4464496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463131"/>
              </p:ext>
            </p:extLst>
          </p:nvPr>
        </p:nvGraphicFramePr>
        <p:xfrm>
          <a:off x="6127790" y="4629855"/>
          <a:ext cx="208823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8" name="公式" r:id="rId12" imgW="1054100" imgH="431800" progId="Equation.3">
                  <p:embed/>
                </p:oleObj>
              </mc:Choice>
              <mc:Fallback>
                <p:oleObj name="公式" r:id="rId12" imgW="1054100" imgH="431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90" y="4629855"/>
                        <a:ext cx="2088232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左右箭头 20"/>
          <p:cNvSpPr/>
          <p:nvPr/>
        </p:nvSpPr>
        <p:spPr>
          <a:xfrm>
            <a:off x="5589206" y="4953891"/>
            <a:ext cx="504056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451558"/>
              </p:ext>
            </p:extLst>
          </p:nvPr>
        </p:nvGraphicFramePr>
        <p:xfrm>
          <a:off x="1115616" y="5805264"/>
          <a:ext cx="497764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9" name="Equation" r:id="rId14" imgW="2730500" imgH="431800" progId="Equation.DSMT4">
                  <p:embed/>
                </p:oleObj>
              </mc:Choice>
              <mc:Fallback>
                <p:oleObj name="Equation" r:id="rId14" imgW="2730500" imgH="4318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5805264"/>
                        <a:ext cx="4977646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圆角矩形 24"/>
          <p:cNvSpPr/>
          <p:nvPr/>
        </p:nvSpPr>
        <p:spPr>
          <a:xfrm>
            <a:off x="7236296" y="5661248"/>
            <a:ext cx="1584176" cy="93610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一个是取到</a:t>
            </a:r>
            <a:r>
              <a:rPr lang="en-US" altLang="zh-CN" sz="2000" dirty="0" smtClean="0">
                <a:solidFill>
                  <a:schemeClr val="tx1"/>
                </a:solidFill>
              </a:rPr>
              <a:t>n</a:t>
            </a:r>
            <a:r>
              <a:rPr lang="zh-CN" altLang="en-US" sz="2000" dirty="0" smtClean="0">
                <a:solidFill>
                  <a:schemeClr val="tx1"/>
                </a:solidFill>
              </a:rPr>
              <a:t>，一个取到无穷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 flipH="1" flipV="1">
            <a:off x="7380312" y="4761148"/>
            <a:ext cx="144016" cy="9001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25" idx="1"/>
          </p:cNvCxnSpPr>
          <p:nvPr/>
        </p:nvCxnSpPr>
        <p:spPr>
          <a:xfrm flipH="1" flipV="1">
            <a:off x="5436096" y="5949280"/>
            <a:ext cx="1800200" cy="18002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1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4.1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rgbClr val="FF0000"/>
                </a:solidFill>
              </a:rPr>
              <a:t>随机事件</a:t>
            </a:r>
            <a:r>
              <a:rPr lang="zh-CN" altLang="en-US" sz="4400" dirty="0" smtClean="0">
                <a:solidFill>
                  <a:schemeClr val="tx1"/>
                </a:solidFill>
              </a:rPr>
              <a:t>及其概率</a:t>
            </a:r>
            <a:endParaRPr lang="en-US" altLang="zh-CN" sz="3600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91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280920" cy="4392488"/>
          </a:xfrm>
        </p:spPr>
        <p:txBody>
          <a:bodyPr>
            <a:normAutofit/>
          </a:bodyPr>
          <a:lstStyle/>
          <a:p>
            <a:pPr algn="l"/>
            <a:r>
              <a:rPr lang="zh-CN" altLang="zh-CN" sz="2400" dirty="0">
                <a:solidFill>
                  <a:schemeClr val="tx1"/>
                </a:solidFill>
              </a:rPr>
              <a:t>以</a:t>
            </a:r>
            <a:r>
              <a:rPr lang="zh-CN" altLang="zh-CN" sz="2400" b="1" i="1" dirty="0">
                <a:solidFill>
                  <a:srgbClr val="FF0000"/>
                </a:solidFill>
              </a:rPr>
              <a:t>掷骰子为例</a:t>
            </a:r>
            <a:r>
              <a:rPr lang="zh-CN" altLang="zh-CN" sz="2400" dirty="0">
                <a:solidFill>
                  <a:schemeClr val="tx1"/>
                </a:solidFill>
              </a:rPr>
              <a:t>，它的期望为</a:t>
            </a:r>
            <a:r>
              <a:rPr lang="zh-CN" altLang="zh-CN" sz="2400" dirty="0" smtClean="0">
                <a:solidFill>
                  <a:schemeClr val="tx1"/>
                </a:solidFill>
              </a:rPr>
              <a:t>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en-US" altLang="zh-CN" sz="2400" dirty="0">
              <a:solidFill>
                <a:schemeClr val="tx1"/>
              </a:solidFill>
            </a:endParaRPr>
          </a:p>
          <a:p>
            <a:pPr algn="l"/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                 =</a:t>
            </a:r>
          </a:p>
          <a:p>
            <a:pPr algn="l"/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                 =3.5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343537"/>
              </p:ext>
            </p:extLst>
          </p:nvPr>
        </p:nvGraphicFramePr>
        <p:xfrm>
          <a:off x="2195736" y="2420888"/>
          <a:ext cx="2808312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7" name="Equation" r:id="rId3" imgW="1409088" imgH="431613" progId="Equation.DSMT4">
                  <p:embed/>
                </p:oleObj>
              </mc:Choice>
              <mc:Fallback>
                <p:oleObj name="Equation" r:id="rId3" imgW="1409088" imgH="431613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420888"/>
                        <a:ext cx="2808312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338595"/>
              </p:ext>
            </p:extLst>
          </p:nvPr>
        </p:nvGraphicFramePr>
        <p:xfrm>
          <a:off x="2771800" y="3284984"/>
          <a:ext cx="4538241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8" name="Equation" r:id="rId5" imgW="3175000" imgH="177800" progId="Equation.DSMT4">
                  <p:embed/>
                </p:oleObj>
              </mc:Choice>
              <mc:Fallback>
                <p:oleObj name="Equation" r:id="rId5" imgW="3175000" imgH="177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284984"/>
                        <a:ext cx="4538241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副标题 2"/>
          <p:cNvSpPr txBox="1">
            <a:spLocks/>
          </p:cNvSpPr>
          <p:nvPr/>
        </p:nvSpPr>
        <p:spPr>
          <a:xfrm>
            <a:off x="611560" y="4293096"/>
            <a:ext cx="8136904" cy="23042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3000" dirty="0" smtClean="0">
                <a:solidFill>
                  <a:schemeClr val="tx1"/>
                </a:solidFill>
              </a:rPr>
              <a:t>（</a:t>
            </a:r>
            <a:r>
              <a:rPr lang="en-US" altLang="zh-CN" sz="3000" dirty="0" smtClean="0">
                <a:solidFill>
                  <a:schemeClr val="tx1"/>
                </a:solidFill>
              </a:rPr>
              <a:t>2</a:t>
            </a:r>
            <a:r>
              <a:rPr lang="zh-CN" altLang="en-US" sz="3000" dirty="0" smtClean="0">
                <a:solidFill>
                  <a:schemeClr val="tx1"/>
                </a:solidFill>
              </a:rPr>
              <a:t>）方差与标准差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数学期望</a:t>
            </a:r>
            <a:r>
              <a:rPr lang="zh-CN" altLang="zh-CN" sz="2800" dirty="0">
                <a:solidFill>
                  <a:schemeClr val="tx1"/>
                </a:solidFill>
              </a:rPr>
              <a:t>是随机变量的一个重要</a:t>
            </a:r>
            <a:r>
              <a:rPr lang="zh-CN" altLang="zh-CN" sz="2800" dirty="0">
                <a:solidFill>
                  <a:srgbClr val="FF0000"/>
                </a:solidFill>
              </a:rPr>
              <a:t>数字特征</a:t>
            </a:r>
            <a:r>
              <a:rPr lang="zh-CN" altLang="zh-CN" sz="2800" dirty="0">
                <a:solidFill>
                  <a:schemeClr val="tx1"/>
                </a:solidFill>
              </a:rPr>
              <a:t>，它表示了随机变量本身的</a:t>
            </a:r>
            <a:r>
              <a:rPr lang="zh-CN" altLang="zh-CN" sz="2800" dirty="0">
                <a:solidFill>
                  <a:srgbClr val="FF0000"/>
                </a:solidFill>
              </a:rPr>
              <a:t>平均水平或集中程度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接下来</a:t>
            </a:r>
            <a:r>
              <a:rPr lang="zh-CN" altLang="zh-CN" sz="2800" dirty="0" smtClean="0">
                <a:solidFill>
                  <a:schemeClr val="tx1"/>
                </a:solidFill>
              </a:rPr>
              <a:t>将讨论随机变量与其数学期望</a:t>
            </a:r>
            <a:r>
              <a:rPr lang="zh-CN" altLang="zh-CN" sz="2800" dirty="0">
                <a:solidFill>
                  <a:schemeClr val="tx1"/>
                </a:solidFill>
              </a:rPr>
              <a:t>的离差的平均水平，用它可以测定随机变量的变异程度或离散程度，它是随机变量的另一个重要数字特征。</a:t>
            </a: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3635896" y="3789040"/>
            <a:ext cx="3672408" cy="360040"/>
          </a:xfrm>
          <a:prstGeom prst="wedgeRectCallout">
            <a:avLst>
              <a:gd name="adj1" fmla="val -60356"/>
              <a:gd name="adj2" fmla="val -98752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rgbClr val="FF0000"/>
                </a:solidFill>
              </a:rPr>
              <a:t>可以当做公式记住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1741004"/>
            <a:ext cx="8064896" cy="4784340"/>
          </a:xfrm>
        </p:spPr>
        <p:txBody>
          <a:bodyPr/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   </a:t>
            </a:r>
            <a:r>
              <a:rPr lang="en-US" altLang="zh-CN" sz="2800" dirty="0" smtClean="0">
                <a:solidFill>
                  <a:schemeClr val="tx1"/>
                </a:solidFill>
              </a:rPr>
              <a:t>I  </a:t>
            </a:r>
            <a:r>
              <a:rPr lang="zh-CN" altLang="en-US" sz="2800" dirty="0" smtClean="0">
                <a:solidFill>
                  <a:schemeClr val="tx1"/>
                </a:solidFill>
              </a:rPr>
              <a:t>、随机变量的方差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rgbClr val="FF0000"/>
                </a:solidFill>
              </a:rPr>
              <a:t>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用来</a:t>
            </a:r>
            <a:r>
              <a:rPr lang="zh-CN" altLang="zh-CN" sz="2600" dirty="0">
                <a:solidFill>
                  <a:srgbClr val="FF0000"/>
                </a:solidFill>
              </a:rPr>
              <a:t>反映随机变量取值的离散程度</a:t>
            </a:r>
            <a:r>
              <a:rPr lang="zh-CN" altLang="zh-CN" sz="2600" dirty="0" smtClean="0">
                <a:solidFill>
                  <a:srgbClr val="FF0000"/>
                </a:solidFill>
              </a:rPr>
              <a:t>的</a:t>
            </a:r>
            <a:r>
              <a:rPr lang="zh-CN" altLang="en-US" sz="2600" dirty="0" smtClean="0">
                <a:solidFill>
                  <a:srgbClr val="FF0000"/>
                </a:solidFill>
              </a:rPr>
              <a:t>，</a:t>
            </a:r>
            <a:r>
              <a:rPr lang="zh-CN" altLang="zh-CN" sz="2800" dirty="0">
                <a:solidFill>
                  <a:schemeClr val="tx1"/>
                </a:solidFill>
              </a:rPr>
              <a:t>每一个随机变量取值与期望值的离差平方之</a:t>
            </a:r>
            <a:r>
              <a:rPr lang="zh-CN" altLang="zh-CN" sz="2800" dirty="0" smtClean="0">
                <a:solidFill>
                  <a:schemeClr val="tx1"/>
                </a:solidFill>
              </a:rPr>
              <a:t>期望值</a:t>
            </a:r>
            <a:r>
              <a:rPr lang="zh-CN" altLang="en-US" sz="2800" dirty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常用         代替，也用                    表示。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827584" y="5103789"/>
            <a:ext cx="3888432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当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en-US" sz="2600" dirty="0" smtClean="0">
                <a:solidFill>
                  <a:schemeClr val="tx1"/>
                </a:solidFill>
              </a:rPr>
              <a:t>为</a:t>
            </a:r>
            <a:r>
              <a:rPr lang="zh-CN" altLang="en-US" sz="2600" b="1" dirty="0" smtClean="0">
                <a:solidFill>
                  <a:srgbClr val="FF0000"/>
                </a:solidFill>
              </a:rPr>
              <a:t>离散变量</a:t>
            </a:r>
            <a:r>
              <a:rPr lang="zh-CN" altLang="en-US" sz="2600" dirty="0" smtClean="0">
                <a:solidFill>
                  <a:schemeClr val="tx1"/>
                </a:solidFill>
              </a:rPr>
              <a:t>时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703026"/>
              </p:ext>
            </p:extLst>
          </p:nvPr>
        </p:nvGraphicFramePr>
        <p:xfrm>
          <a:off x="8028384" y="2697606"/>
          <a:ext cx="576064" cy="509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0" name="Equation" r:id="rId3" imgW="241195" imgH="241195" progId="Equation.DSMT4">
                  <p:embed/>
                </p:oleObj>
              </mc:Choice>
              <mc:Fallback>
                <p:oleObj name="Equation" r:id="rId3" imgW="241195" imgH="24119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2697606"/>
                        <a:ext cx="576064" cy="509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628341"/>
              </p:ext>
            </p:extLst>
          </p:nvPr>
        </p:nvGraphicFramePr>
        <p:xfrm>
          <a:off x="2771800" y="3264886"/>
          <a:ext cx="1512168" cy="328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1" name="Equation" r:id="rId5" imgW="901309" imgH="215806" progId="Equation.DSMT4">
                  <p:embed/>
                </p:oleObj>
              </mc:Choice>
              <mc:Fallback>
                <p:oleObj name="Equation" r:id="rId5" imgW="901309" imgH="215806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264886"/>
                        <a:ext cx="1512168" cy="3282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8804655"/>
              </p:ext>
            </p:extLst>
          </p:nvPr>
        </p:nvGraphicFramePr>
        <p:xfrm>
          <a:off x="2771800" y="3645024"/>
          <a:ext cx="3168352" cy="535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2" name="Equation" r:id="rId7" imgW="1663700" imgH="279400" progId="Equation.DSMT4">
                  <p:embed/>
                </p:oleObj>
              </mc:Choice>
              <mc:Fallback>
                <p:oleObj name="Equation" r:id="rId7" imgW="1663700" imgH="2794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645024"/>
                        <a:ext cx="3168352" cy="5358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标注 13"/>
          <p:cNvSpPr/>
          <p:nvPr/>
        </p:nvSpPr>
        <p:spPr>
          <a:xfrm>
            <a:off x="6732240" y="3212976"/>
            <a:ext cx="2088232" cy="1768388"/>
          </a:xfrm>
          <a:prstGeom prst="wedgeRectCallout">
            <a:avLst>
              <a:gd name="adj1" fmla="val -91728"/>
              <a:gd name="adj2" fmla="val -204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dirty="0">
                <a:solidFill>
                  <a:schemeClr val="tx1"/>
                </a:solidFill>
              </a:rPr>
              <a:t>方差实际上就是随机变量</a:t>
            </a:r>
            <a:r>
              <a:rPr lang="en-US" altLang="zh-CN" sz="2400" dirty="0">
                <a:solidFill>
                  <a:schemeClr val="tx1"/>
                </a:solidFill>
              </a:rPr>
              <a:t>X</a:t>
            </a:r>
            <a:r>
              <a:rPr lang="zh-CN" altLang="zh-CN" sz="2400" dirty="0">
                <a:solidFill>
                  <a:schemeClr val="tx1"/>
                </a:solidFill>
              </a:rPr>
              <a:t>的</a:t>
            </a:r>
            <a:r>
              <a:rPr lang="zh-CN" altLang="zh-CN" sz="2400" dirty="0" smtClean="0">
                <a:solidFill>
                  <a:schemeClr val="tx1"/>
                </a:solidFill>
              </a:rPr>
              <a:t>函数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r>
              <a:rPr lang="zh-CN" altLang="zh-CN" sz="2400" dirty="0">
                <a:solidFill>
                  <a:schemeClr val="tx1"/>
                </a:solidFill>
              </a:rPr>
              <a:t>的数学期望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0776694"/>
              </p:ext>
            </p:extLst>
          </p:nvPr>
        </p:nvGraphicFramePr>
        <p:xfrm>
          <a:off x="7776086" y="4105735"/>
          <a:ext cx="104411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3" name="Equation" r:id="rId9" imgW="800100" imgH="279400" progId="Equation.DSMT4">
                  <p:embed/>
                </p:oleObj>
              </mc:Choice>
              <mc:Fallback>
                <p:oleObj name="Equation" r:id="rId9" imgW="800100" imgH="2794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6086" y="4105735"/>
                        <a:ext cx="104411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155327"/>
              </p:ext>
            </p:extLst>
          </p:nvPr>
        </p:nvGraphicFramePr>
        <p:xfrm>
          <a:off x="2699792" y="4437112"/>
          <a:ext cx="3312368" cy="544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4" name="Equation" r:id="rId11" imgW="1778000" imgH="279400" progId="Equation.DSMT4">
                  <p:embed/>
                </p:oleObj>
              </mc:Choice>
              <mc:Fallback>
                <p:oleObj name="Equation" r:id="rId11" imgW="1778000" imgH="2794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4437112"/>
                        <a:ext cx="3312368" cy="5442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上下箭头 18"/>
          <p:cNvSpPr/>
          <p:nvPr/>
        </p:nvSpPr>
        <p:spPr>
          <a:xfrm>
            <a:off x="4211960" y="4097170"/>
            <a:ext cx="288032" cy="48395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44986"/>
              </p:ext>
            </p:extLst>
          </p:nvPr>
        </p:nvGraphicFramePr>
        <p:xfrm>
          <a:off x="2627784" y="5545932"/>
          <a:ext cx="3600400" cy="76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5" name="Equation" r:id="rId13" imgW="1841500" imgH="431800" progId="Equation.DSMT4">
                  <p:embed/>
                </p:oleObj>
              </mc:Choice>
              <mc:Fallback>
                <p:oleObj name="Equation" r:id="rId13" imgW="1841500" imgH="4318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5545932"/>
                        <a:ext cx="3600400" cy="7633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7560840" cy="4464496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II</a:t>
            </a:r>
            <a:r>
              <a:rPr lang="zh-CN" altLang="en-US" sz="2800" dirty="0" smtClean="0">
                <a:solidFill>
                  <a:schemeClr val="tx1"/>
                </a:solidFill>
              </a:rPr>
              <a:t>、标准差：</a:t>
            </a:r>
            <a:r>
              <a:rPr lang="zh-CN" altLang="zh-CN" sz="2600" i="1" dirty="0" smtClean="0">
                <a:solidFill>
                  <a:srgbClr val="FF0000"/>
                </a:solidFill>
              </a:rPr>
              <a:t>随机变量</a:t>
            </a:r>
            <a:r>
              <a:rPr lang="zh-CN" altLang="zh-CN" sz="2600" i="1" dirty="0">
                <a:solidFill>
                  <a:srgbClr val="FF0000"/>
                </a:solidFill>
              </a:rPr>
              <a:t>方差的</a:t>
            </a:r>
            <a:r>
              <a:rPr lang="zh-CN" altLang="zh-CN" sz="2600" i="1" dirty="0" smtClean="0">
                <a:solidFill>
                  <a:srgbClr val="FF0000"/>
                </a:solidFill>
              </a:rPr>
              <a:t>平方根</a:t>
            </a:r>
            <a:r>
              <a:rPr lang="zh-CN" altLang="en-US" sz="2600" i="1" dirty="0" smtClean="0">
                <a:solidFill>
                  <a:srgbClr val="FF0000"/>
                </a:solidFill>
              </a:rPr>
              <a:t>，</a:t>
            </a:r>
            <a:r>
              <a:rPr lang="zh-CN" altLang="en-US" sz="2600" dirty="0" smtClean="0">
                <a:solidFill>
                  <a:schemeClr val="tx1"/>
                </a:solidFill>
              </a:rPr>
              <a:t>记为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7514102"/>
              </p:ext>
            </p:extLst>
          </p:nvPr>
        </p:nvGraphicFramePr>
        <p:xfrm>
          <a:off x="3635896" y="2381291"/>
          <a:ext cx="1419597" cy="512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1" name="Equation" r:id="rId3" imgW="774364" imgH="253890" progId="Equation.DSMT4">
                  <p:embed/>
                </p:oleObj>
              </mc:Choice>
              <mc:Fallback>
                <p:oleObj name="Equation" r:id="rId3" imgW="774364" imgH="25389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381291"/>
                        <a:ext cx="1419597" cy="5122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副标题 2"/>
          <p:cNvSpPr txBox="1">
            <a:spLocks/>
          </p:cNvSpPr>
          <p:nvPr/>
        </p:nvSpPr>
        <p:spPr>
          <a:xfrm>
            <a:off x="431540" y="3068666"/>
            <a:ext cx="8280920" cy="3312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400" dirty="0" smtClean="0">
                <a:solidFill>
                  <a:schemeClr val="tx1"/>
                </a:solidFill>
              </a:rPr>
              <a:t>以</a:t>
            </a:r>
            <a:r>
              <a:rPr lang="zh-CN" altLang="zh-CN" sz="2400" b="1" i="1" dirty="0" smtClean="0">
                <a:solidFill>
                  <a:srgbClr val="FF0000"/>
                </a:solidFill>
              </a:rPr>
              <a:t>掷骰子为例</a:t>
            </a:r>
            <a:r>
              <a:rPr lang="zh-CN" altLang="zh-CN" sz="2400" dirty="0" smtClean="0">
                <a:solidFill>
                  <a:schemeClr val="tx1"/>
                </a:solidFill>
              </a:rPr>
              <a:t>，它的</a:t>
            </a:r>
            <a:r>
              <a:rPr lang="zh-CN" altLang="en-US" sz="2400" dirty="0" smtClean="0">
                <a:solidFill>
                  <a:schemeClr val="tx1"/>
                </a:solidFill>
              </a:rPr>
              <a:t>方差</a:t>
            </a:r>
            <a:r>
              <a:rPr lang="zh-CN" altLang="zh-CN" sz="2400" dirty="0" smtClean="0">
                <a:solidFill>
                  <a:schemeClr val="tx1"/>
                </a:solidFill>
              </a:rPr>
              <a:t>为：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                       =</a:t>
            </a: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                       =2.9167</a:t>
            </a:r>
          </a:p>
          <a:p>
            <a:pPr algn="l"/>
            <a:endParaRPr lang="en-US" altLang="zh-CN" sz="2400" dirty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         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标准差       </a:t>
            </a:r>
            <a:r>
              <a:rPr lang="en-US" altLang="zh-CN" sz="2400" dirty="0" smtClean="0">
                <a:solidFill>
                  <a:schemeClr val="tx1"/>
                </a:solidFill>
              </a:rPr>
              <a:t>=1.7078</a:t>
            </a:r>
            <a:endParaRPr lang="zh-CN" altLang="zh-CN" sz="2400" dirty="0">
              <a:solidFill>
                <a:schemeClr val="tx1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717106"/>
              </p:ext>
            </p:extLst>
          </p:nvPr>
        </p:nvGraphicFramePr>
        <p:xfrm>
          <a:off x="2267744" y="3501008"/>
          <a:ext cx="3168352" cy="760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2" name="Equation" r:id="rId5" imgW="1625600" imgH="457200" progId="Equation.DSMT4">
                  <p:embed/>
                </p:oleObj>
              </mc:Choice>
              <mc:Fallback>
                <p:oleObj name="Equation" r:id="rId5" imgW="162560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501008"/>
                        <a:ext cx="3168352" cy="7602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642973"/>
              </p:ext>
            </p:extLst>
          </p:nvPr>
        </p:nvGraphicFramePr>
        <p:xfrm>
          <a:off x="2771800" y="4437112"/>
          <a:ext cx="468052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3" name="Equation" r:id="rId7" imgW="3276600" imgH="241300" progId="Equation.DSMT4">
                  <p:embed/>
                </p:oleObj>
              </mc:Choice>
              <mc:Fallback>
                <p:oleObj name="Equation" r:id="rId7" imgW="3276600" imgH="2413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437112"/>
                        <a:ext cx="468052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667316"/>
              </p:ext>
            </p:extLst>
          </p:nvPr>
        </p:nvGraphicFramePr>
        <p:xfrm>
          <a:off x="2915816" y="5805264"/>
          <a:ext cx="43204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4" name="Equation" r:id="rId9" imgW="164957" imgH="139579" progId="Equation.DSMT4">
                  <p:embed/>
                </p:oleObj>
              </mc:Choice>
              <mc:Fallback>
                <p:oleObj name="Equation" r:id="rId9" imgW="164957" imgH="139579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5805264"/>
                        <a:ext cx="432048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7488832" cy="1779262"/>
          </a:xfrm>
        </p:spPr>
        <p:txBody>
          <a:bodyPr/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III</a:t>
            </a:r>
            <a:r>
              <a:rPr lang="zh-CN" altLang="en-US" sz="2800" dirty="0" smtClean="0">
                <a:solidFill>
                  <a:schemeClr val="tx1"/>
                </a:solidFill>
              </a:rPr>
              <a:t>、离散系数：</a:t>
            </a:r>
            <a:r>
              <a:rPr lang="zh-CN" altLang="zh-CN" sz="2600" dirty="0">
                <a:solidFill>
                  <a:schemeClr val="tx1"/>
                </a:solidFill>
              </a:rPr>
              <a:t>离散系数是用来比较不同期望值的总体之间的</a:t>
            </a:r>
            <a:r>
              <a:rPr lang="zh-CN" altLang="zh-CN" sz="2600" dirty="0" smtClean="0">
                <a:solidFill>
                  <a:schemeClr val="tx1"/>
                </a:solidFill>
              </a:rPr>
              <a:t>离中趋势</a:t>
            </a:r>
            <a:r>
              <a:rPr lang="zh-CN" altLang="en-US" sz="2600" dirty="0" smtClean="0">
                <a:solidFill>
                  <a:schemeClr val="tx1"/>
                </a:solidFill>
              </a:rPr>
              <a:t>。表示为：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827584" y="3722992"/>
            <a:ext cx="7848872" cy="2802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IV</a:t>
            </a:r>
            <a:r>
              <a:rPr lang="zh-CN" altLang="en-US" sz="2800" dirty="0" smtClean="0">
                <a:solidFill>
                  <a:schemeClr val="tx1"/>
                </a:solidFill>
              </a:rPr>
              <a:t>、方差标准差在证券投资与财务分析中的运用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600" dirty="0">
                <a:solidFill>
                  <a:srgbClr val="FF0000"/>
                </a:solidFill>
              </a:rPr>
              <a:t>【例</a:t>
            </a:r>
            <a:r>
              <a:rPr lang="en-US" altLang="zh-CN" sz="2600" dirty="0">
                <a:solidFill>
                  <a:srgbClr val="FF0000"/>
                </a:solidFill>
              </a:rPr>
              <a:t>4.9</a:t>
            </a:r>
            <a:r>
              <a:rPr lang="zh-CN" altLang="zh-CN" sz="2600" dirty="0" smtClean="0">
                <a:solidFill>
                  <a:srgbClr val="FF0000"/>
                </a:solidFill>
              </a:rPr>
              <a:t>】</a:t>
            </a:r>
            <a:r>
              <a:rPr lang="en-US" altLang="zh-CN" sz="2600" dirty="0" smtClean="0">
                <a:solidFill>
                  <a:srgbClr val="FF0000"/>
                </a:solidFill>
              </a:rPr>
              <a:t>  </a:t>
            </a:r>
          </a:p>
          <a:p>
            <a:pPr algn="l"/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一</a:t>
            </a:r>
            <a:r>
              <a:rPr lang="zh-CN" altLang="zh-CN" sz="2600" dirty="0">
                <a:solidFill>
                  <a:schemeClr val="tx1"/>
                </a:solidFill>
              </a:rPr>
              <a:t>个投资者手上有一笔现金将用于投资，现在有两个投资项目可供选择。项目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有如下资料可供</a:t>
            </a:r>
            <a:r>
              <a:rPr lang="zh-CN" altLang="zh-CN" sz="2600" dirty="0" smtClean="0">
                <a:solidFill>
                  <a:schemeClr val="tx1"/>
                </a:solidFill>
              </a:rPr>
              <a:t>参考</a:t>
            </a:r>
            <a:r>
              <a:rPr lang="zh-CN" altLang="en-US" sz="2600" dirty="0" smtClean="0">
                <a:solidFill>
                  <a:schemeClr val="tx1"/>
                </a:solidFill>
              </a:rPr>
              <a:t>。（</a:t>
            </a:r>
            <a:r>
              <a:rPr lang="zh-CN" altLang="en-US" sz="2600" dirty="0" smtClean="0">
                <a:solidFill>
                  <a:srgbClr val="FF0000"/>
                </a:solidFill>
              </a:rPr>
              <a:t>资料见书本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5068270"/>
              </p:ext>
            </p:extLst>
          </p:nvPr>
        </p:nvGraphicFramePr>
        <p:xfrm>
          <a:off x="3563888" y="2831998"/>
          <a:ext cx="144016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Equation" r:id="rId3" imgW="723586" imgH="457002" progId="Equation.DSMT4">
                  <p:embed/>
                </p:oleObj>
              </mc:Choice>
              <mc:Fallback>
                <p:oleObj name="Equation" r:id="rId3" imgW="723586" imgH="45700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831998"/>
                        <a:ext cx="1440160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57733" y="1680709"/>
            <a:ext cx="7488832" cy="4392488"/>
          </a:xfrm>
        </p:spPr>
        <p:txBody>
          <a:bodyPr/>
          <a:lstStyle/>
          <a:p>
            <a:pPr algn="l"/>
            <a:r>
              <a:rPr lang="zh-CN" altLang="en-US" sz="2800" b="1" i="1" dirty="0" smtClean="0">
                <a:solidFill>
                  <a:srgbClr val="FF0000"/>
                </a:solidFill>
              </a:rPr>
              <a:t>解答：</a:t>
            </a:r>
            <a:endParaRPr lang="en-US" altLang="zh-CN" sz="2800" b="1" i="1" dirty="0" smtClean="0">
              <a:solidFill>
                <a:srgbClr val="FF0000"/>
              </a:solidFill>
            </a:endParaRPr>
          </a:p>
          <a:p>
            <a:pPr algn="l"/>
            <a:r>
              <a:rPr lang="zh-CN" altLang="en-US" sz="2800" b="1" i="1" dirty="0" smtClean="0">
                <a:solidFill>
                  <a:srgbClr val="FF0000"/>
                </a:solidFill>
              </a:rPr>
              <a:t>        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6143995" y="2717123"/>
            <a:ext cx="1200313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i="1" dirty="0">
                <a:solidFill>
                  <a:srgbClr val="FF0000"/>
                </a:solidFill>
              </a:rPr>
              <a:t>项目</a:t>
            </a:r>
            <a:r>
              <a:rPr lang="en-US" altLang="zh-CN" sz="2800" b="1" i="1" dirty="0">
                <a:solidFill>
                  <a:srgbClr val="FF0000"/>
                </a:solidFill>
              </a:rPr>
              <a:t>B</a:t>
            </a:r>
            <a:endParaRPr lang="zh-CN" altLang="en-US" sz="2800" b="1" i="1" dirty="0">
              <a:solidFill>
                <a:srgbClr val="FF0000"/>
              </a:solidFill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1835696" y="2078967"/>
            <a:ext cx="1440160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i="1" dirty="0">
                <a:solidFill>
                  <a:srgbClr val="FF0000"/>
                </a:solidFill>
              </a:rPr>
              <a:t>项目</a:t>
            </a:r>
            <a:r>
              <a:rPr lang="en-US" altLang="zh-CN" sz="2800" b="1" i="1" dirty="0">
                <a:solidFill>
                  <a:srgbClr val="FF0000"/>
                </a:solidFill>
              </a:rPr>
              <a:t>A</a:t>
            </a:r>
            <a:endParaRPr lang="zh-CN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911991"/>
              </p:ext>
            </p:extLst>
          </p:nvPr>
        </p:nvGraphicFramePr>
        <p:xfrm>
          <a:off x="539552" y="2617855"/>
          <a:ext cx="5411470" cy="386790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"/>
                <a:gridCol w="1368152"/>
                <a:gridCol w="720080"/>
                <a:gridCol w="792088"/>
                <a:gridCol w="792088"/>
                <a:gridCol w="946974"/>
              </a:tblGrid>
              <a:tr h="5760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回报率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预期平均回报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8625" algn="l"/>
                        </a:tabLs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概率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3541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-3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0.05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0.15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0.15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0.05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0.45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0.15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0.15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0.45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682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合计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551485"/>
              </p:ext>
            </p:extLst>
          </p:nvPr>
        </p:nvGraphicFramePr>
        <p:xfrm>
          <a:off x="755576" y="2958818"/>
          <a:ext cx="3810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1" name="Equation" r:id="rId3" imgW="380835" imgH="215806" progId="Equation.DSMT4">
                  <p:embed/>
                </p:oleObj>
              </mc:Choice>
              <mc:Fallback>
                <p:oleObj name="Equation" r:id="rId3" imgW="380835" imgH="215806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958818"/>
                        <a:ext cx="3810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047698"/>
              </p:ext>
            </p:extLst>
          </p:nvPr>
        </p:nvGraphicFramePr>
        <p:xfrm>
          <a:off x="1846932" y="2901324"/>
          <a:ext cx="40957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2" name="Equation" r:id="rId5" imgW="406048" imgH="215713" progId="Equation.DSMT4">
                  <p:embed/>
                </p:oleObj>
              </mc:Choice>
              <mc:Fallback>
                <p:oleObj name="Equation" r:id="rId5" imgW="406048" imgH="215713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6932" y="2901324"/>
                        <a:ext cx="40957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773258"/>
              </p:ext>
            </p:extLst>
          </p:nvPr>
        </p:nvGraphicFramePr>
        <p:xfrm>
          <a:off x="2915816" y="2885097"/>
          <a:ext cx="4286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3" name="Equation" r:id="rId7" imgW="431613" imgH="228501" progId="Equation.DSMT4">
                  <p:embed/>
                </p:oleObj>
              </mc:Choice>
              <mc:Fallback>
                <p:oleObj name="Equation" r:id="rId7" imgW="431613" imgH="228501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2885097"/>
                        <a:ext cx="4286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5857113"/>
              </p:ext>
            </p:extLst>
          </p:nvPr>
        </p:nvGraphicFramePr>
        <p:xfrm>
          <a:off x="3635896" y="2878088"/>
          <a:ext cx="56197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4" name="Equation" r:id="rId9" imgW="558558" imgH="241195" progId="Equation.DSMT4">
                  <p:embed/>
                </p:oleObj>
              </mc:Choice>
              <mc:Fallback>
                <p:oleObj name="Equation" r:id="rId9" imgW="558558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878088"/>
                        <a:ext cx="56197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039807"/>
              </p:ext>
            </p:extLst>
          </p:nvPr>
        </p:nvGraphicFramePr>
        <p:xfrm>
          <a:off x="4427984" y="2887936"/>
          <a:ext cx="35242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5" name="Equation" r:id="rId11" imgW="355292" imgH="215713" progId="Equation.DSMT4">
                  <p:embed/>
                </p:oleObj>
              </mc:Choice>
              <mc:Fallback>
                <p:oleObj name="Equation" r:id="rId11" imgW="355292" imgH="215713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2887936"/>
                        <a:ext cx="35242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008032"/>
              </p:ext>
            </p:extLst>
          </p:nvPr>
        </p:nvGraphicFramePr>
        <p:xfrm>
          <a:off x="5004048" y="2866413"/>
          <a:ext cx="8858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6" name="Equation" r:id="rId13" imgW="888614" imgH="241195" progId="Equation.DSMT4">
                  <p:embed/>
                </p:oleObj>
              </mc:Choice>
              <mc:Fallback>
                <p:oleObj name="Equation" r:id="rId13" imgW="888614" imgH="24119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2866413"/>
                        <a:ext cx="88582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386279"/>
              </p:ext>
            </p:extLst>
          </p:nvPr>
        </p:nvGraphicFramePr>
        <p:xfrm>
          <a:off x="3491880" y="3378521"/>
          <a:ext cx="5411470" cy="29980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01700"/>
                <a:gridCol w="1474564"/>
                <a:gridCol w="648072"/>
                <a:gridCol w="720080"/>
                <a:gridCol w="764719"/>
                <a:gridCol w="902335"/>
              </a:tblGrid>
              <a:tr h="7439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回报率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预期平均回报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</a:rPr>
                        <a:t>概率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5"/>
                    </a:solidFill>
                  </a:tcPr>
                </a:tc>
              </a:tr>
              <a:tr h="16590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5.5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6.5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8.5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-1.5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-0.5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1.5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2.25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2.25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0.5625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0.0625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0.0625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0.5625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950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</a:rPr>
                        <a:t>合计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solidFill>
                            <a:schemeClr val="tx1"/>
                          </a:solidFill>
                          <a:effectLst/>
                        </a:rPr>
                        <a:t>—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1.25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546698"/>
              </p:ext>
            </p:extLst>
          </p:nvPr>
        </p:nvGraphicFramePr>
        <p:xfrm>
          <a:off x="3805436" y="3717032"/>
          <a:ext cx="381000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7" name="Equation" r:id="rId15" imgW="380835" imgH="215806" progId="Equation.DSMT4">
                  <p:embed/>
                </p:oleObj>
              </mc:Choice>
              <mc:Fallback>
                <p:oleObj name="Equation" r:id="rId15" imgW="380835" imgH="215806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436" y="3717032"/>
                        <a:ext cx="381000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3352357"/>
              </p:ext>
            </p:extLst>
          </p:nvPr>
        </p:nvGraphicFramePr>
        <p:xfrm>
          <a:off x="4716016" y="3717032"/>
          <a:ext cx="40957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8" name="Equation" r:id="rId16" imgW="406048" imgH="215713" progId="Equation.DSMT4">
                  <p:embed/>
                </p:oleObj>
              </mc:Choice>
              <mc:Fallback>
                <p:oleObj name="Equation" r:id="rId16" imgW="406048" imgH="215713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3717032"/>
                        <a:ext cx="40957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643007"/>
              </p:ext>
            </p:extLst>
          </p:nvPr>
        </p:nvGraphicFramePr>
        <p:xfrm>
          <a:off x="6012160" y="3573016"/>
          <a:ext cx="4286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9" name="Equation" r:id="rId17" imgW="431613" imgH="228501" progId="Equation.DSMT4">
                  <p:embed/>
                </p:oleObj>
              </mc:Choice>
              <mc:Fallback>
                <p:oleObj name="Equation" r:id="rId17" imgW="431613" imgH="228501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3573016"/>
                        <a:ext cx="4286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042283"/>
              </p:ext>
            </p:extLst>
          </p:nvPr>
        </p:nvGraphicFramePr>
        <p:xfrm>
          <a:off x="6588224" y="3645024"/>
          <a:ext cx="56197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0" name="Equation" r:id="rId18" imgW="558558" imgH="241195" progId="Equation.DSMT4">
                  <p:embed/>
                </p:oleObj>
              </mc:Choice>
              <mc:Fallback>
                <p:oleObj name="Equation" r:id="rId18" imgW="558558" imgH="241195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3645024"/>
                        <a:ext cx="56197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459785"/>
              </p:ext>
            </p:extLst>
          </p:nvPr>
        </p:nvGraphicFramePr>
        <p:xfrm>
          <a:off x="7380312" y="3789040"/>
          <a:ext cx="352425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1" name="Equation" r:id="rId19" imgW="355292" imgH="215713" progId="Equation.DSMT4">
                  <p:embed/>
                </p:oleObj>
              </mc:Choice>
              <mc:Fallback>
                <p:oleObj name="Equation" r:id="rId19" imgW="355292" imgH="215713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3789040"/>
                        <a:ext cx="352425" cy="21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821380"/>
              </p:ext>
            </p:extLst>
          </p:nvPr>
        </p:nvGraphicFramePr>
        <p:xfrm>
          <a:off x="8028384" y="3645024"/>
          <a:ext cx="885825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2" name="Equation" r:id="rId20" imgW="888614" imgH="241195" progId="Equation.DSMT4">
                  <p:embed/>
                </p:oleObj>
              </mc:Choice>
              <mc:Fallback>
                <p:oleObj name="Equation" r:id="rId20" imgW="888614" imgH="241195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3645024"/>
                        <a:ext cx="885825" cy="238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流程图: 过程 21"/>
          <p:cNvSpPr/>
          <p:nvPr/>
        </p:nvSpPr>
        <p:spPr>
          <a:xfrm>
            <a:off x="4283968" y="1680709"/>
            <a:ext cx="2088232" cy="693361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预期平均回报率相等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 flipH="1">
            <a:off x="2051720" y="2249645"/>
            <a:ext cx="2232248" cy="15070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4988407" y="2432408"/>
            <a:ext cx="360040" cy="197093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7344308" y="1556792"/>
            <a:ext cx="1548172" cy="165618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有</a:t>
            </a:r>
            <a:r>
              <a:rPr lang="zh-CN" altLang="zh-CN" dirty="0" smtClean="0">
                <a:solidFill>
                  <a:schemeClr val="tx1"/>
                </a:solidFill>
              </a:rPr>
              <a:t>必要</a:t>
            </a:r>
            <a:r>
              <a:rPr lang="zh-CN" altLang="zh-CN" dirty="0">
                <a:solidFill>
                  <a:schemeClr val="tx1"/>
                </a:solidFill>
              </a:rPr>
              <a:t>评估两个项目回报率的</a:t>
            </a:r>
            <a:r>
              <a:rPr lang="zh-CN" altLang="zh-CN" b="1" i="1" dirty="0">
                <a:solidFill>
                  <a:srgbClr val="FF0000"/>
                </a:solidFill>
              </a:rPr>
              <a:t>稳定性或风险，</a:t>
            </a:r>
            <a:r>
              <a:rPr lang="zh-CN" altLang="zh-CN" dirty="0">
                <a:solidFill>
                  <a:schemeClr val="tx1"/>
                </a:solidFill>
              </a:rPr>
              <a:t>决定哪个较佳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9" name="右箭头 28"/>
          <p:cNvSpPr/>
          <p:nvPr/>
        </p:nvSpPr>
        <p:spPr>
          <a:xfrm>
            <a:off x="6396022" y="1844824"/>
            <a:ext cx="948285" cy="3651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8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2" grpId="0" animBg="1"/>
      <p:bldP spid="28" grpId="0" animBg="1"/>
      <p:bldP spid="2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51720" y="1916832"/>
            <a:ext cx="5400600" cy="656456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A</a:t>
            </a:r>
            <a:r>
              <a:rPr lang="zh-CN" altLang="en-US" sz="2800" dirty="0" smtClean="0">
                <a:solidFill>
                  <a:schemeClr val="tx1"/>
                </a:solidFill>
              </a:rPr>
              <a:t>的方差                                     </a:t>
            </a:r>
            <a:r>
              <a:rPr lang="en-US" altLang="zh-CN" sz="2800" dirty="0" smtClean="0">
                <a:solidFill>
                  <a:schemeClr val="tx1"/>
                </a:solidFill>
              </a:rPr>
              <a:t>=2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1763688" y="5662724"/>
            <a:ext cx="5688632" cy="790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400" dirty="0">
                <a:solidFill>
                  <a:schemeClr val="tx1"/>
                </a:solidFill>
              </a:rPr>
              <a:t>比较二者，就风险控制而言，</a:t>
            </a:r>
            <a:r>
              <a:rPr lang="zh-CN" altLang="zh-CN" sz="2400" dirty="0" smtClean="0">
                <a:solidFill>
                  <a:schemeClr val="tx1"/>
                </a:solidFill>
              </a:rPr>
              <a:t>投资</a:t>
            </a:r>
            <a:r>
              <a:rPr lang="zh-CN" altLang="zh-CN" sz="2400" dirty="0" smtClean="0">
                <a:solidFill>
                  <a:srgbClr val="FF0000"/>
                </a:solidFill>
              </a:rPr>
              <a:t>项目</a:t>
            </a:r>
            <a:r>
              <a:rPr lang="en-US" altLang="zh-CN" sz="2400" dirty="0">
                <a:solidFill>
                  <a:srgbClr val="FF0000"/>
                </a:solidFill>
              </a:rPr>
              <a:t>B</a:t>
            </a:r>
            <a:r>
              <a:rPr lang="zh-CN" altLang="zh-CN" sz="2400" dirty="0">
                <a:solidFill>
                  <a:srgbClr val="FF0000"/>
                </a:solidFill>
              </a:rPr>
              <a:t>较项目</a:t>
            </a:r>
            <a:r>
              <a:rPr lang="en-US" altLang="zh-CN" sz="2400" dirty="0">
                <a:solidFill>
                  <a:srgbClr val="FF0000"/>
                </a:solidFill>
              </a:rPr>
              <a:t>A</a:t>
            </a:r>
            <a:r>
              <a:rPr lang="zh-CN" altLang="zh-CN" sz="2400" dirty="0">
                <a:solidFill>
                  <a:srgbClr val="FF0000"/>
                </a:solidFill>
              </a:rPr>
              <a:t>更佳</a:t>
            </a:r>
            <a:r>
              <a:rPr lang="zh-CN" altLang="zh-CN" sz="2400" dirty="0">
                <a:solidFill>
                  <a:schemeClr val="tx1"/>
                </a:solidFill>
              </a:rPr>
              <a:t>。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2" name="棱台 1"/>
          <p:cNvSpPr/>
          <p:nvPr/>
        </p:nvSpPr>
        <p:spPr>
          <a:xfrm>
            <a:off x="683568" y="1844824"/>
            <a:ext cx="720080" cy="460851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</a:rPr>
              <a:t>项目 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A</a:t>
            </a:r>
            <a:r>
              <a:rPr lang="zh-CN" altLang="en-US" sz="2400" b="1" i="1" dirty="0" smtClean="0">
                <a:solidFill>
                  <a:srgbClr val="FF0000"/>
                </a:solidFill>
              </a:rPr>
              <a:t>与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B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的方差和标准差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965186"/>
              </p:ext>
            </p:extLst>
          </p:nvPr>
        </p:nvGraphicFramePr>
        <p:xfrm>
          <a:off x="3491880" y="1844824"/>
          <a:ext cx="2808312" cy="705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0" name="Equation" r:id="rId3" imgW="1473200" imgH="457200" progId="Equation.DSMT4">
                  <p:embed/>
                </p:oleObj>
              </mc:Choice>
              <mc:Fallback>
                <p:oleObj name="Equation" r:id="rId3" imgW="14732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1844824"/>
                        <a:ext cx="2808312" cy="7050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副标题 2"/>
          <p:cNvSpPr txBox="1">
            <a:spLocks/>
          </p:cNvSpPr>
          <p:nvPr/>
        </p:nvSpPr>
        <p:spPr>
          <a:xfrm>
            <a:off x="2051720" y="2749217"/>
            <a:ext cx="6264696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A</a:t>
            </a:r>
            <a:r>
              <a:rPr lang="zh-CN" altLang="en-US" sz="2800" dirty="0" smtClean="0">
                <a:solidFill>
                  <a:schemeClr val="tx1"/>
                </a:solidFill>
              </a:rPr>
              <a:t>的标准差       </a:t>
            </a:r>
            <a:r>
              <a:rPr lang="en-US" altLang="zh-CN" sz="2800" dirty="0" smtClean="0">
                <a:solidFill>
                  <a:schemeClr val="tx1"/>
                </a:solidFill>
              </a:rPr>
              <a:t>=</a:t>
            </a:r>
            <a:r>
              <a:rPr lang="zh-CN" altLang="en-US" sz="2800" dirty="0" smtClean="0">
                <a:solidFill>
                  <a:schemeClr val="tx1"/>
                </a:solidFill>
              </a:rPr>
              <a:t>          </a:t>
            </a:r>
            <a:r>
              <a:rPr lang="en-US" altLang="zh-CN" sz="2800" dirty="0" smtClean="0">
                <a:solidFill>
                  <a:schemeClr val="tx1"/>
                </a:solidFill>
              </a:rPr>
              <a:t>=1.414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958082"/>
              </p:ext>
            </p:extLst>
          </p:nvPr>
        </p:nvGraphicFramePr>
        <p:xfrm>
          <a:off x="3923928" y="2878088"/>
          <a:ext cx="432048" cy="328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1" name="Equation" r:id="rId5" imgW="164957" imgH="139579" progId="Equation.DSMT4">
                  <p:embed/>
                </p:oleObj>
              </mc:Choice>
              <mc:Fallback>
                <p:oleObj name="Equation" r:id="rId5" imgW="164957" imgH="139579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878088"/>
                        <a:ext cx="432048" cy="3282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435473"/>
              </p:ext>
            </p:extLst>
          </p:nvPr>
        </p:nvGraphicFramePr>
        <p:xfrm>
          <a:off x="4572000" y="2795262"/>
          <a:ext cx="612068" cy="460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2" name="Equation" r:id="rId7" imgW="253890" imgH="241195" progId="Equation.DSMT4">
                  <p:embed/>
                </p:oleObj>
              </mc:Choice>
              <mc:Fallback>
                <p:oleObj name="Equation" r:id="rId7" imgW="253890" imgH="241195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795262"/>
                        <a:ext cx="612068" cy="4602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副标题 2"/>
          <p:cNvSpPr txBox="1">
            <a:spLocks/>
          </p:cNvSpPr>
          <p:nvPr/>
        </p:nvSpPr>
        <p:spPr>
          <a:xfrm>
            <a:off x="2051720" y="3685220"/>
            <a:ext cx="5400600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B</a:t>
            </a:r>
            <a:r>
              <a:rPr lang="zh-CN" altLang="en-US" sz="2800" dirty="0" smtClean="0">
                <a:solidFill>
                  <a:schemeClr val="tx1"/>
                </a:solidFill>
              </a:rPr>
              <a:t>的方差                                     </a:t>
            </a:r>
            <a:r>
              <a:rPr lang="en-US" altLang="zh-CN" sz="2800" dirty="0" smtClean="0">
                <a:solidFill>
                  <a:schemeClr val="tx1"/>
                </a:solidFill>
              </a:rPr>
              <a:t>=1.25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683996"/>
              </p:ext>
            </p:extLst>
          </p:nvPr>
        </p:nvGraphicFramePr>
        <p:xfrm>
          <a:off x="3563888" y="3663368"/>
          <a:ext cx="2664296" cy="678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3" name="Equation" r:id="rId9" imgW="1473200" imgH="457200" progId="Equation.DSMT4">
                  <p:embed/>
                </p:oleObj>
              </mc:Choice>
              <mc:Fallback>
                <p:oleObj name="Equation" r:id="rId9" imgW="1473200" imgH="457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663368"/>
                        <a:ext cx="2664296" cy="6783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副标题 2"/>
          <p:cNvSpPr txBox="1">
            <a:spLocks/>
          </p:cNvSpPr>
          <p:nvPr/>
        </p:nvSpPr>
        <p:spPr>
          <a:xfrm>
            <a:off x="2051720" y="4509120"/>
            <a:ext cx="6264696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B</a:t>
            </a:r>
            <a:r>
              <a:rPr lang="zh-CN" altLang="en-US" sz="2800" dirty="0" smtClean="0">
                <a:solidFill>
                  <a:schemeClr val="tx1"/>
                </a:solidFill>
              </a:rPr>
              <a:t>的标准差 为</a:t>
            </a:r>
            <a:r>
              <a:rPr lang="en-US" altLang="zh-CN" sz="2800" dirty="0" smtClean="0">
                <a:solidFill>
                  <a:schemeClr val="tx1"/>
                </a:solidFill>
              </a:rPr>
              <a:t>1.12&lt; A</a:t>
            </a:r>
            <a:r>
              <a:rPr lang="zh-CN" altLang="en-US" sz="2800" dirty="0" smtClean="0">
                <a:solidFill>
                  <a:schemeClr val="tx1"/>
                </a:solidFill>
              </a:rPr>
              <a:t>的标准差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668344" y="3501008"/>
            <a:ext cx="1152128" cy="28083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dirty="0">
                <a:solidFill>
                  <a:schemeClr val="tx1"/>
                </a:solidFill>
              </a:rPr>
              <a:t>其回报率的</a:t>
            </a:r>
            <a:r>
              <a:rPr lang="zh-CN" altLang="zh-CN" sz="2400" dirty="0">
                <a:solidFill>
                  <a:srgbClr val="FF0000"/>
                </a:solidFill>
              </a:rPr>
              <a:t>稳定性较高，即风险较低。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25" name="直接箭头连接符 24"/>
          <p:cNvCxnSpPr>
            <a:stCxn id="23" idx="1"/>
          </p:cNvCxnSpPr>
          <p:nvPr/>
        </p:nvCxnSpPr>
        <p:spPr>
          <a:xfrm flipH="1" flipV="1">
            <a:off x="6660232" y="4837348"/>
            <a:ext cx="1008112" cy="678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0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2" grpId="0" animBg="1"/>
      <p:bldP spid="12" grpId="0"/>
      <p:bldP spid="17" grpId="0"/>
      <p:bldP spid="22" grpId="0"/>
      <p:bldP spid="2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734693"/>
            <a:ext cx="7992888" cy="1550291"/>
          </a:xfrm>
        </p:spPr>
        <p:txBody>
          <a:bodyPr/>
          <a:lstStyle/>
          <a:p>
            <a:pPr algn="l"/>
            <a:r>
              <a:rPr lang="zh-CN" altLang="zh-CN" dirty="0"/>
              <a:t> </a:t>
            </a:r>
            <a:r>
              <a:rPr lang="en-US" altLang="zh-CN" dirty="0" smtClean="0"/>
              <a:t>     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离散</a:t>
            </a:r>
            <a:r>
              <a:rPr lang="zh-CN" altLang="zh-CN" sz="2800" dirty="0">
                <a:solidFill>
                  <a:srgbClr val="FF0000"/>
                </a:solidFill>
              </a:rPr>
              <a:t>型</a:t>
            </a:r>
            <a:r>
              <a:rPr lang="zh-CN" altLang="zh-CN" sz="2800" dirty="0" smtClean="0">
                <a:solidFill>
                  <a:schemeClr val="tx1"/>
                </a:solidFill>
              </a:rPr>
              <a:t>随机变量两种</a:t>
            </a:r>
            <a:r>
              <a:rPr lang="zh-CN" altLang="zh-CN" sz="2800" b="1" i="1" dirty="0">
                <a:solidFill>
                  <a:srgbClr val="FF0000"/>
                </a:solidFill>
              </a:rPr>
              <a:t>最常用</a:t>
            </a:r>
            <a:r>
              <a:rPr lang="zh-CN" altLang="zh-CN" sz="2800" dirty="0">
                <a:solidFill>
                  <a:schemeClr val="tx1"/>
                </a:solidFill>
              </a:rPr>
              <a:t>的</a:t>
            </a:r>
            <a:r>
              <a:rPr lang="zh-CN" altLang="zh-CN" sz="2800" dirty="0" smtClean="0">
                <a:solidFill>
                  <a:schemeClr val="tx1"/>
                </a:solidFill>
              </a:rPr>
              <a:t>概率分布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2155271" y="2827412"/>
            <a:ext cx="1645429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泊松分布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539552" y="3331468"/>
            <a:ext cx="8424936" cy="35265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i="1" dirty="0" smtClean="0">
                <a:solidFill>
                  <a:srgbClr val="FF0000"/>
                </a:solidFill>
              </a:rPr>
              <a:t>二项分布的性质：</a:t>
            </a:r>
            <a:endParaRPr lang="en-US" altLang="zh-CN" sz="2800" b="1" i="1" dirty="0" smtClean="0">
              <a:solidFill>
                <a:srgbClr val="FF0000"/>
              </a:solidFill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ü"/>
            </a:pPr>
            <a:r>
              <a:rPr lang="zh-CN" altLang="zh-CN" sz="2600" dirty="0">
                <a:solidFill>
                  <a:schemeClr val="tx1"/>
                </a:solidFill>
              </a:rPr>
              <a:t>试验包含了</a:t>
            </a:r>
            <a:r>
              <a:rPr lang="en-US" altLang="zh-CN" sz="2600" dirty="0">
                <a:solidFill>
                  <a:schemeClr val="tx1"/>
                </a:solidFill>
              </a:rPr>
              <a:t>n</a:t>
            </a:r>
            <a:r>
              <a:rPr lang="zh-CN" altLang="zh-CN" sz="2600" dirty="0">
                <a:solidFill>
                  <a:schemeClr val="tx1"/>
                </a:solidFill>
              </a:rPr>
              <a:t>个相同的</a:t>
            </a:r>
            <a:r>
              <a:rPr lang="zh-CN" altLang="zh-CN" sz="2600" dirty="0" smtClean="0">
                <a:solidFill>
                  <a:schemeClr val="tx1"/>
                </a:solidFill>
              </a:rPr>
              <a:t>试验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ü"/>
            </a:pPr>
            <a:r>
              <a:rPr lang="zh-CN" altLang="zh-CN" sz="2600" dirty="0">
                <a:solidFill>
                  <a:schemeClr val="tx1"/>
                </a:solidFill>
              </a:rPr>
              <a:t>就是一次试验只有两个可能的</a:t>
            </a:r>
            <a:r>
              <a:rPr lang="zh-CN" altLang="zh-CN" sz="2600" dirty="0" smtClean="0">
                <a:solidFill>
                  <a:schemeClr val="tx1"/>
                </a:solidFill>
              </a:rPr>
              <a:t>结果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ü"/>
            </a:pPr>
            <a:r>
              <a:rPr lang="zh-CN" altLang="zh-CN" sz="2600" dirty="0">
                <a:solidFill>
                  <a:schemeClr val="tx1"/>
                </a:solidFill>
              </a:rPr>
              <a:t>出现“成功”的概率</a:t>
            </a:r>
            <a:r>
              <a:rPr lang="en-US" altLang="zh-CN" sz="2600" dirty="0">
                <a:solidFill>
                  <a:schemeClr val="tx1"/>
                </a:solidFill>
              </a:rPr>
              <a:t>p</a:t>
            </a:r>
            <a:r>
              <a:rPr lang="zh-CN" altLang="zh-CN" sz="2600" dirty="0">
                <a:solidFill>
                  <a:schemeClr val="tx1"/>
                </a:solidFill>
              </a:rPr>
              <a:t>对每一次试验是相同的，“失败”的概率</a:t>
            </a:r>
            <a:r>
              <a:rPr lang="en-US" altLang="zh-CN" sz="2600" dirty="0">
                <a:solidFill>
                  <a:schemeClr val="tx1"/>
                </a:solidFill>
              </a:rPr>
              <a:t>q</a:t>
            </a:r>
            <a:r>
              <a:rPr lang="zh-CN" altLang="zh-CN" sz="2600" dirty="0">
                <a:solidFill>
                  <a:schemeClr val="tx1"/>
                </a:solidFill>
              </a:rPr>
              <a:t>也不变，且</a:t>
            </a:r>
            <a:r>
              <a:rPr lang="en-US" altLang="zh-CN" sz="2600" dirty="0" err="1">
                <a:solidFill>
                  <a:schemeClr val="tx1"/>
                </a:solidFill>
              </a:rPr>
              <a:t>p+q</a:t>
            </a:r>
            <a:r>
              <a:rPr lang="en-US" altLang="zh-CN" sz="2600" dirty="0">
                <a:solidFill>
                  <a:schemeClr val="tx1"/>
                </a:solidFill>
              </a:rPr>
              <a:t>=1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ü"/>
            </a:pPr>
            <a:r>
              <a:rPr lang="zh-CN" altLang="zh-CN" sz="2600" dirty="0">
                <a:solidFill>
                  <a:schemeClr val="tx1"/>
                </a:solidFill>
              </a:rPr>
              <a:t>试验是互相</a:t>
            </a:r>
            <a:r>
              <a:rPr lang="zh-CN" altLang="zh-CN" sz="2600" dirty="0" smtClean="0">
                <a:solidFill>
                  <a:schemeClr val="tx1"/>
                </a:solidFill>
              </a:rPr>
              <a:t>独立的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ü"/>
            </a:pPr>
            <a:r>
              <a:rPr lang="zh-CN" altLang="zh-CN" sz="2600" dirty="0">
                <a:solidFill>
                  <a:schemeClr val="tx1"/>
                </a:solidFill>
              </a:rPr>
              <a:t>试验“成功”或“失败”可以计数，即试验结果对应于一个离散型</a:t>
            </a:r>
            <a:r>
              <a:rPr lang="zh-CN" altLang="zh-CN" sz="2600" dirty="0" smtClean="0">
                <a:solidFill>
                  <a:schemeClr val="tx1"/>
                </a:solidFill>
              </a:rPr>
              <a:t>随机变量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8" name="副标题 2"/>
          <p:cNvSpPr txBox="1">
            <a:spLocks/>
          </p:cNvSpPr>
          <p:nvPr/>
        </p:nvSpPr>
        <p:spPr>
          <a:xfrm>
            <a:off x="2123728" y="2276872"/>
            <a:ext cx="1944216" cy="550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>
                <a:solidFill>
                  <a:schemeClr val="tx1"/>
                </a:solidFill>
              </a:rPr>
              <a:t>二项分布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1731775" y="2369840"/>
            <a:ext cx="360040" cy="915144"/>
          </a:xfrm>
          <a:prstGeom prst="lef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3635896" y="2552142"/>
            <a:ext cx="936104" cy="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副标题 2"/>
          <p:cNvSpPr txBox="1">
            <a:spLocks/>
          </p:cNvSpPr>
          <p:nvPr/>
        </p:nvSpPr>
        <p:spPr>
          <a:xfrm>
            <a:off x="4618098" y="2280883"/>
            <a:ext cx="2330166" cy="550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N</a:t>
            </a:r>
            <a:r>
              <a:rPr lang="zh-CN" altLang="en-US" sz="2600" dirty="0" smtClean="0">
                <a:solidFill>
                  <a:schemeClr val="tx1"/>
                </a:solidFill>
              </a:rPr>
              <a:t>重贝努利分布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0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2" grpId="0" animBg="1"/>
      <p:bldP spid="1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1741004"/>
            <a:ext cx="7704856" cy="4568316"/>
          </a:xfrm>
        </p:spPr>
        <p:txBody>
          <a:bodyPr/>
          <a:lstStyle/>
          <a:p>
            <a:pPr algn="l"/>
            <a:r>
              <a:rPr lang="en-US" altLang="zh-CN" sz="2800" b="1" i="1" dirty="0" smtClean="0">
                <a:solidFill>
                  <a:srgbClr val="FF0000"/>
                </a:solidFill>
              </a:rPr>
              <a:t>N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重贝努利试验：</a:t>
            </a:r>
            <a:endParaRPr lang="en-US" altLang="zh-CN" sz="2800" b="1" i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800" b="1" i="1" dirty="0">
                <a:solidFill>
                  <a:srgbClr val="FF0000"/>
                </a:solidFill>
              </a:rPr>
              <a:t>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通常</a:t>
            </a:r>
            <a:r>
              <a:rPr lang="zh-CN" altLang="zh-CN" sz="2600" dirty="0">
                <a:solidFill>
                  <a:schemeClr val="tx1"/>
                </a:solidFill>
              </a:rPr>
              <a:t>称具有上述特征的</a:t>
            </a:r>
            <a:r>
              <a:rPr lang="en-US" altLang="zh-CN" sz="2600" dirty="0">
                <a:solidFill>
                  <a:schemeClr val="tx1"/>
                </a:solidFill>
              </a:rPr>
              <a:t>n</a:t>
            </a:r>
            <a:r>
              <a:rPr lang="zh-CN" altLang="zh-CN" sz="2600" dirty="0">
                <a:solidFill>
                  <a:schemeClr val="tx1"/>
                </a:solidFill>
              </a:rPr>
              <a:t>次重复独立试验为</a:t>
            </a:r>
            <a:r>
              <a:rPr lang="en-US" altLang="zh-CN" sz="2600" dirty="0">
                <a:solidFill>
                  <a:schemeClr val="tx1"/>
                </a:solidFill>
              </a:rPr>
              <a:t>n</a:t>
            </a:r>
            <a:r>
              <a:rPr lang="zh-CN" altLang="zh-CN" sz="2600" dirty="0">
                <a:solidFill>
                  <a:schemeClr val="tx1"/>
                </a:solidFill>
              </a:rPr>
              <a:t>重贝努里</a:t>
            </a:r>
            <a:r>
              <a:rPr lang="zh-CN" altLang="zh-CN" sz="2600" dirty="0" smtClean="0">
                <a:solidFill>
                  <a:schemeClr val="tx1"/>
                </a:solidFill>
              </a:rPr>
              <a:t>试验</a:t>
            </a: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</a:rPr>
              <a:t>Bernoulli </a:t>
            </a:r>
            <a:r>
              <a:rPr lang="en-US" altLang="zh-CN" sz="2800" dirty="0" smtClean="0">
                <a:solidFill>
                  <a:srgbClr val="FF0000"/>
                </a:solidFill>
              </a:rPr>
              <a:t> trials</a:t>
            </a:r>
            <a:r>
              <a:rPr lang="zh-CN" altLang="en-US" sz="2600" dirty="0" smtClean="0">
                <a:solidFill>
                  <a:schemeClr val="tx1"/>
                </a:solidFill>
              </a:rPr>
              <a:t>），公式记为：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647564" y="5085184"/>
            <a:ext cx="7668852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我们</a:t>
            </a:r>
            <a:r>
              <a:rPr lang="zh-CN" altLang="zh-CN" sz="2600" dirty="0">
                <a:solidFill>
                  <a:schemeClr val="tx1"/>
                </a:solidFill>
              </a:rPr>
              <a:t>称随机变量</a:t>
            </a:r>
            <a:r>
              <a:rPr lang="en-US" altLang="zh-CN" sz="2600" dirty="0">
                <a:solidFill>
                  <a:schemeClr val="tx1"/>
                </a:solidFill>
              </a:rPr>
              <a:t>X</a:t>
            </a:r>
            <a:r>
              <a:rPr lang="zh-CN" altLang="zh-CN" sz="2600" dirty="0">
                <a:solidFill>
                  <a:schemeClr val="tx1"/>
                </a:solidFill>
              </a:rPr>
              <a:t>服从二项分布，参数为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n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</a:rPr>
              <a:t>p,</a:t>
            </a:r>
            <a:r>
              <a:rPr lang="zh-CN" altLang="en-US" sz="2600" dirty="0" smtClean="0">
                <a:solidFill>
                  <a:schemeClr val="tx1"/>
                </a:solidFill>
              </a:rPr>
              <a:t>并记作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596958"/>
              </p:ext>
            </p:extLst>
          </p:nvPr>
        </p:nvGraphicFramePr>
        <p:xfrm>
          <a:off x="1691680" y="3284984"/>
          <a:ext cx="5616624" cy="440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9" name="Equation" r:id="rId3" imgW="2336800" imgH="266700" progId="Equation.DSMT4">
                  <p:embed/>
                </p:oleObj>
              </mc:Choice>
              <mc:Fallback>
                <p:oleObj name="Equation" r:id="rId3" imgW="2336800" imgH="266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284984"/>
                        <a:ext cx="5616624" cy="440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右箭头 9"/>
          <p:cNvSpPr/>
          <p:nvPr/>
        </p:nvSpPr>
        <p:spPr>
          <a:xfrm>
            <a:off x="1115616" y="3861048"/>
            <a:ext cx="1008112" cy="135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908663"/>
              </p:ext>
            </p:extLst>
          </p:nvPr>
        </p:nvGraphicFramePr>
        <p:xfrm>
          <a:off x="2627784" y="3717032"/>
          <a:ext cx="172819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0" name="Equation" r:id="rId5" imgW="939392" imgH="253890" progId="Equation.DSMT4">
                  <p:embed/>
                </p:oleObj>
              </mc:Choice>
              <mc:Fallback>
                <p:oleObj name="Equation" r:id="rId5" imgW="939392" imgH="25389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3717032"/>
                        <a:ext cx="1728192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45668"/>
              </p:ext>
            </p:extLst>
          </p:nvPr>
        </p:nvGraphicFramePr>
        <p:xfrm>
          <a:off x="1979712" y="4149080"/>
          <a:ext cx="324036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1" name="Equation" r:id="rId7" imgW="1701800" imgH="457200" progId="Equation.DSMT4">
                  <p:embed/>
                </p:oleObj>
              </mc:Choice>
              <mc:Fallback>
                <p:oleObj name="Equation" r:id="rId7" imgW="1701800" imgH="457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149080"/>
                        <a:ext cx="3240360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0121"/>
              </p:ext>
            </p:extLst>
          </p:nvPr>
        </p:nvGraphicFramePr>
        <p:xfrm>
          <a:off x="1835696" y="5509577"/>
          <a:ext cx="2035175" cy="432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2" name="Equation" r:id="rId9" imgW="914400" imgH="215640" progId="Equation.DSMT4">
                  <p:embed/>
                </p:oleObj>
              </mc:Choice>
              <mc:Fallback>
                <p:oleObj name="Equation" r:id="rId9" imgW="914400" imgH="2156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509577"/>
                        <a:ext cx="2035175" cy="4328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标注 16"/>
          <p:cNvSpPr/>
          <p:nvPr/>
        </p:nvSpPr>
        <p:spPr>
          <a:xfrm>
            <a:off x="6372200" y="3789040"/>
            <a:ext cx="2448272" cy="1296144"/>
          </a:xfrm>
          <a:prstGeom prst="wedgeRectCallout">
            <a:avLst>
              <a:gd name="adj1" fmla="val -68853"/>
              <a:gd name="adj2" fmla="val -1700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期望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r>
              <a:rPr lang="zh-CN" altLang="en-US" sz="2400" dirty="0">
                <a:solidFill>
                  <a:schemeClr val="tx1"/>
                </a:solidFill>
              </a:rPr>
              <a:t>方差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523732"/>
              </p:ext>
            </p:extLst>
          </p:nvPr>
        </p:nvGraphicFramePr>
        <p:xfrm>
          <a:off x="7215336" y="4077072"/>
          <a:ext cx="138911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3" name="Equation" r:id="rId11" imgW="761669" imgH="215806" progId="Equation.DSMT4">
                  <p:embed/>
                </p:oleObj>
              </mc:Choice>
              <mc:Fallback>
                <p:oleObj name="Equation" r:id="rId11" imgW="761669" imgH="215806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5336" y="4077072"/>
                        <a:ext cx="138911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256544"/>
              </p:ext>
            </p:extLst>
          </p:nvPr>
        </p:nvGraphicFramePr>
        <p:xfrm>
          <a:off x="7164288" y="4437112"/>
          <a:ext cx="1368152" cy="363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4" name="Equation" r:id="rId13" imgW="850531" imgH="215806" progId="Equation.DSMT4">
                  <p:embed/>
                </p:oleObj>
              </mc:Choice>
              <mc:Fallback>
                <p:oleObj name="Equation" r:id="rId13" imgW="850531" imgH="215806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4437112"/>
                        <a:ext cx="1368152" cy="3630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20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1724652"/>
            <a:ext cx="7776864" cy="4656675"/>
          </a:xfrm>
        </p:spPr>
        <p:txBody>
          <a:bodyPr/>
          <a:lstStyle/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4.11</a:t>
            </a:r>
            <a:r>
              <a:rPr lang="zh-CN" altLang="zh-CN" sz="2800" dirty="0" smtClean="0">
                <a:solidFill>
                  <a:srgbClr val="FF0000"/>
                </a:solidFill>
              </a:rPr>
              <a:t>】</a:t>
            </a:r>
            <a:r>
              <a:rPr lang="en-US" altLang="zh-CN" sz="2800" dirty="0" smtClean="0">
                <a:solidFill>
                  <a:srgbClr val="FF0000"/>
                </a:solidFill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</a:rPr>
              <a:t>已知</a:t>
            </a:r>
            <a:r>
              <a:rPr lang="en-US" altLang="zh-CN" sz="2600" dirty="0">
                <a:solidFill>
                  <a:schemeClr val="tx1"/>
                </a:solidFill>
              </a:rPr>
              <a:t>100</a:t>
            </a:r>
            <a:r>
              <a:rPr lang="zh-CN" altLang="zh-CN" sz="2600" dirty="0">
                <a:solidFill>
                  <a:schemeClr val="tx1"/>
                </a:solidFill>
              </a:rPr>
              <a:t>件产品中有</a:t>
            </a:r>
            <a:r>
              <a:rPr lang="en-US" altLang="zh-CN" sz="2600" dirty="0">
                <a:solidFill>
                  <a:schemeClr val="tx1"/>
                </a:solidFill>
              </a:rPr>
              <a:t>5</a:t>
            </a:r>
            <a:r>
              <a:rPr lang="zh-CN" altLang="zh-CN" sz="2600" dirty="0">
                <a:solidFill>
                  <a:schemeClr val="tx1"/>
                </a:solidFill>
              </a:rPr>
              <a:t>件次品，现从中任取</a:t>
            </a:r>
            <a:r>
              <a:rPr lang="en-US" altLang="zh-CN" sz="2600" dirty="0">
                <a:solidFill>
                  <a:schemeClr val="tx1"/>
                </a:solidFill>
              </a:rPr>
              <a:t>1</a:t>
            </a:r>
            <a:r>
              <a:rPr lang="zh-CN" altLang="zh-CN" sz="2600" dirty="0">
                <a:solidFill>
                  <a:schemeClr val="tx1"/>
                </a:solidFill>
              </a:rPr>
              <a:t>件，有放回地取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>
                <a:solidFill>
                  <a:schemeClr val="tx1"/>
                </a:solidFill>
              </a:rPr>
              <a:t>次，求在所取的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>
                <a:solidFill>
                  <a:schemeClr val="tx1"/>
                </a:solidFill>
              </a:rPr>
              <a:t>件中恰有</a:t>
            </a:r>
            <a:r>
              <a:rPr lang="en-US" altLang="zh-CN" sz="2600" dirty="0">
                <a:solidFill>
                  <a:schemeClr val="tx1"/>
                </a:solidFill>
              </a:rPr>
              <a:t>2</a:t>
            </a:r>
            <a:r>
              <a:rPr lang="zh-CN" altLang="zh-CN" sz="2600" dirty="0">
                <a:solidFill>
                  <a:schemeClr val="tx1"/>
                </a:solidFill>
              </a:rPr>
              <a:t>件次品的概率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解</a:t>
            </a:r>
            <a:r>
              <a:rPr lang="en-US" altLang="zh-CN" sz="2600" dirty="0">
                <a:solidFill>
                  <a:schemeClr val="tx1"/>
                </a:solidFill>
              </a:rPr>
              <a:t>:</a:t>
            </a:r>
            <a:r>
              <a:rPr lang="zh-CN" altLang="zh-CN" sz="2600" dirty="0">
                <a:solidFill>
                  <a:schemeClr val="tx1"/>
                </a:solidFill>
              </a:rPr>
              <a:t>因为这是</a:t>
            </a:r>
            <a:r>
              <a:rPr lang="zh-CN" altLang="zh-CN" sz="2800" b="1" i="1" dirty="0">
                <a:solidFill>
                  <a:srgbClr val="FF0000"/>
                </a:solidFill>
              </a:rPr>
              <a:t>有放回</a:t>
            </a:r>
            <a:r>
              <a:rPr lang="zh-CN" altLang="zh-CN" sz="2600" dirty="0">
                <a:solidFill>
                  <a:schemeClr val="tx1"/>
                </a:solidFill>
              </a:rPr>
              <a:t>地取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>
                <a:solidFill>
                  <a:schemeClr val="tx1"/>
                </a:solidFill>
              </a:rPr>
              <a:t>次，因此这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>
                <a:solidFill>
                  <a:schemeClr val="tx1"/>
                </a:solidFill>
              </a:rPr>
              <a:t>次试验的条件是完全相同的，由此可知它是贝努里试验。据题意，每次试验取到次品的概率为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827584" y="5132495"/>
            <a:ext cx="7776864" cy="1160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设</a:t>
            </a:r>
            <a:r>
              <a:rPr lang="en-US" altLang="zh-CN" sz="2600" dirty="0">
                <a:solidFill>
                  <a:schemeClr val="tx1"/>
                </a:solidFill>
              </a:rPr>
              <a:t>X</a:t>
            </a:r>
            <a:r>
              <a:rPr lang="zh-CN" altLang="zh-CN" sz="2600" dirty="0">
                <a:solidFill>
                  <a:schemeClr val="tx1"/>
                </a:solidFill>
              </a:rPr>
              <a:t>为所取的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>
                <a:solidFill>
                  <a:schemeClr val="tx1"/>
                </a:solidFill>
              </a:rPr>
              <a:t>件产品中的次品</a:t>
            </a:r>
            <a:r>
              <a:rPr lang="zh-CN" altLang="zh-CN" sz="2600" dirty="0" smtClean="0">
                <a:solidFill>
                  <a:schemeClr val="tx1"/>
                </a:solidFill>
              </a:rPr>
              <a:t>数</a:t>
            </a:r>
            <a:r>
              <a:rPr lang="zh-CN" altLang="en-US" sz="2600" dirty="0" smtClean="0">
                <a:solidFill>
                  <a:schemeClr val="tx1"/>
                </a:solidFill>
              </a:rPr>
              <a:t>，                      ，则有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533989"/>
              </p:ext>
            </p:extLst>
          </p:nvPr>
        </p:nvGraphicFramePr>
        <p:xfrm>
          <a:off x="3347864" y="4408723"/>
          <a:ext cx="1728192" cy="756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4" name="Equation" r:id="rId4" imgW="1028254" imgH="431613" progId="Equation.DSMT4">
                  <p:embed/>
                </p:oleObj>
              </mc:Choice>
              <mc:Fallback>
                <p:oleObj name="Equation" r:id="rId4" imgW="1028254" imgH="431613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408723"/>
                        <a:ext cx="1728192" cy="7568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674601"/>
              </p:ext>
            </p:extLst>
          </p:nvPr>
        </p:nvGraphicFramePr>
        <p:xfrm>
          <a:off x="5652120" y="5213476"/>
          <a:ext cx="172819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5" name="Equation" r:id="rId6" imgW="1117440" imgH="228600" progId="Equation.DSMT4">
                  <p:embed/>
                </p:oleObj>
              </mc:Choice>
              <mc:Fallback>
                <p:oleObj name="Equation" r:id="rId6" imgW="1117440" imgH="228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5213476"/>
                        <a:ext cx="172819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759742"/>
              </p:ext>
            </p:extLst>
          </p:nvPr>
        </p:nvGraphicFramePr>
        <p:xfrm>
          <a:off x="1866900" y="5805264"/>
          <a:ext cx="464931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6" name="Equation" r:id="rId8" imgW="2705100" imgH="266700" progId="Equation.DSMT4">
                  <p:embed/>
                </p:oleObj>
              </mc:Choice>
              <mc:Fallback>
                <p:oleObj name="Equation" r:id="rId8" imgW="2705100" imgH="266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6900" y="5805264"/>
                        <a:ext cx="4649316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动作按钮: 帮助 12">
            <a:hlinkClick r:id="" action="ppaction://noaction" highlightClick="1"/>
          </p:cNvPr>
          <p:cNvSpPr/>
          <p:nvPr/>
        </p:nvSpPr>
        <p:spPr>
          <a:xfrm>
            <a:off x="6660232" y="4149080"/>
            <a:ext cx="2088232" cy="864096"/>
          </a:xfrm>
          <a:prstGeom prst="actionButtonHelp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</a:rPr>
              <a:t>无放回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cxnSp>
        <p:nvCxnSpPr>
          <p:cNvPr id="15" name="直接箭头连接符 14"/>
          <p:cNvCxnSpPr>
            <a:stCxn id="13" idx="2"/>
          </p:cNvCxnSpPr>
          <p:nvPr/>
        </p:nvCxnSpPr>
        <p:spPr>
          <a:xfrm flipH="1" flipV="1">
            <a:off x="4139952" y="3429000"/>
            <a:ext cx="2520280" cy="115212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0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4.3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离散型随机变量及其分布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1741004"/>
            <a:ext cx="7704856" cy="4568316"/>
          </a:xfrm>
        </p:spPr>
        <p:txBody>
          <a:bodyPr/>
          <a:lstStyle/>
          <a:p>
            <a:pPr algn="l"/>
            <a:r>
              <a:rPr lang="zh-CN" altLang="en-US" sz="2800" b="1" i="1" dirty="0" smtClean="0">
                <a:solidFill>
                  <a:srgbClr val="FF0000"/>
                </a:solidFill>
              </a:rPr>
              <a:t>泊松分布：</a:t>
            </a:r>
            <a:endParaRPr lang="en-US" altLang="zh-CN" sz="2800" b="1" i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用来</a:t>
            </a:r>
            <a:r>
              <a:rPr lang="zh-CN" altLang="zh-CN" sz="2600" dirty="0">
                <a:solidFill>
                  <a:schemeClr val="tx1"/>
                </a:solidFill>
              </a:rPr>
              <a:t>描述在</a:t>
            </a:r>
            <a:r>
              <a:rPr lang="zh-CN" altLang="zh-CN" sz="2600" dirty="0">
                <a:solidFill>
                  <a:srgbClr val="FF0000"/>
                </a:solidFill>
              </a:rPr>
              <a:t>一指定时间范围内</a:t>
            </a:r>
            <a:r>
              <a:rPr lang="zh-CN" altLang="zh-CN" sz="2600" dirty="0">
                <a:solidFill>
                  <a:schemeClr val="tx1"/>
                </a:solidFill>
              </a:rPr>
              <a:t>或在指定的</a:t>
            </a:r>
            <a:r>
              <a:rPr lang="zh-CN" altLang="zh-CN" sz="2600" dirty="0">
                <a:solidFill>
                  <a:srgbClr val="FF0000"/>
                </a:solidFill>
              </a:rPr>
              <a:t>面积或体积之内</a:t>
            </a:r>
            <a:r>
              <a:rPr lang="zh-CN" altLang="zh-CN" sz="2600" dirty="0">
                <a:solidFill>
                  <a:schemeClr val="tx1"/>
                </a:solidFill>
              </a:rPr>
              <a:t>某一事件</a:t>
            </a:r>
            <a:r>
              <a:rPr lang="zh-CN" altLang="zh-CN" sz="2600" dirty="0">
                <a:solidFill>
                  <a:srgbClr val="FF0000"/>
                </a:solidFill>
              </a:rPr>
              <a:t>出现次数的分布</a:t>
            </a:r>
            <a:r>
              <a:rPr lang="zh-CN" altLang="zh-CN" sz="2600" dirty="0">
                <a:solidFill>
                  <a:schemeClr val="tx1"/>
                </a:solidFill>
              </a:rPr>
              <a:t>。简单的说泊松分布描述的是</a:t>
            </a:r>
            <a:r>
              <a:rPr lang="zh-CN" altLang="zh-CN" sz="2600" b="1" i="1" dirty="0">
                <a:solidFill>
                  <a:srgbClr val="FF0000"/>
                </a:solidFill>
              </a:rPr>
              <a:t>小概率事件出现的</a:t>
            </a:r>
            <a:r>
              <a:rPr lang="zh-CN" altLang="zh-CN" sz="2600" b="1" i="1" dirty="0" smtClean="0">
                <a:solidFill>
                  <a:srgbClr val="FF0000"/>
                </a:solidFill>
              </a:rPr>
              <a:t>概率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公式为：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副标题 2"/>
          <p:cNvSpPr txBox="1">
            <a:spLocks/>
          </p:cNvSpPr>
          <p:nvPr/>
        </p:nvSpPr>
        <p:spPr>
          <a:xfrm>
            <a:off x="467544" y="5085184"/>
            <a:ext cx="5976664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i="1" dirty="0" smtClean="0">
                <a:solidFill>
                  <a:srgbClr val="FF0000"/>
                </a:solidFill>
              </a:rPr>
              <a:t>期望</a:t>
            </a:r>
            <a:endParaRPr lang="en-US" altLang="zh-CN" sz="2800" b="1" i="1" dirty="0" smtClean="0">
              <a:solidFill>
                <a:srgbClr val="FF0000"/>
              </a:solidFill>
            </a:endParaRPr>
          </a:p>
          <a:p>
            <a:pPr algn="l"/>
            <a:r>
              <a:rPr lang="zh-CN" altLang="en-US" sz="2800" b="1" i="1" dirty="0">
                <a:solidFill>
                  <a:srgbClr val="FF0000"/>
                </a:solidFill>
              </a:rPr>
              <a:t>方差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559201"/>
              </p:ext>
            </p:extLst>
          </p:nvPr>
        </p:nvGraphicFramePr>
        <p:xfrm>
          <a:off x="2771800" y="3789040"/>
          <a:ext cx="244827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59" name="Equation" r:id="rId3" imgW="952087" imgH="444307" progId="Equation.DSMT4">
                  <p:embed/>
                </p:oleObj>
              </mc:Choice>
              <mc:Fallback>
                <p:oleObj name="Equation" r:id="rId3" imgW="952087" imgH="44430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789040"/>
                        <a:ext cx="2448272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0668"/>
              </p:ext>
            </p:extLst>
          </p:nvPr>
        </p:nvGraphicFramePr>
        <p:xfrm>
          <a:off x="5508104" y="4005064"/>
          <a:ext cx="158417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0" name="Equation" r:id="rId5" imgW="685800" imgH="203200" progId="Equation.DSMT4">
                  <p:embed/>
                </p:oleObj>
              </mc:Choice>
              <mc:Fallback>
                <p:oleObj name="Equation" r:id="rId5" imgW="685800" imgH="203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4005064"/>
                        <a:ext cx="1584176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矩形标注 26"/>
          <p:cNvSpPr/>
          <p:nvPr/>
        </p:nvSpPr>
        <p:spPr>
          <a:xfrm>
            <a:off x="7308304" y="3181164"/>
            <a:ext cx="1584176" cy="2088232"/>
          </a:xfrm>
          <a:prstGeom prst="wedgeRectCallout">
            <a:avLst>
              <a:gd name="adj1" fmla="val -190515"/>
              <a:gd name="adj2" fmla="val -1571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为</a:t>
            </a:r>
            <a:r>
              <a:rPr lang="zh-CN" altLang="zh-CN" sz="2400" dirty="0">
                <a:solidFill>
                  <a:schemeClr val="tx1"/>
                </a:solidFill>
              </a:rPr>
              <a:t>给定的时间间隔内事件的平均数。</a:t>
            </a:r>
          </a:p>
          <a:p>
            <a:pPr algn="ctr"/>
            <a:endParaRPr lang="zh-CN" altLang="en-US" dirty="0"/>
          </a:p>
        </p:txBody>
      </p:sp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506225"/>
              </p:ext>
            </p:extLst>
          </p:nvPr>
        </p:nvGraphicFramePr>
        <p:xfrm>
          <a:off x="7452320" y="3338021"/>
          <a:ext cx="360040" cy="342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1" name="Equation" r:id="rId7" imgW="152202" imgH="177569" progId="Equation.DSMT4">
                  <p:embed/>
                </p:oleObj>
              </mc:Choice>
              <mc:Fallback>
                <p:oleObj name="Equation" r:id="rId7" imgW="152202" imgH="177569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3338021"/>
                        <a:ext cx="360040" cy="3427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843107"/>
              </p:ext>
            </p:extLst>
          </p:nvPr>
        </p:nvGraphicFramePr>
        <p:xfrm>
          <a:off x="1547664" y="5116579"/>
          <a:ext cx="1368152" cy="386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2" name="Equation" r:id="rId9" imgW="685502" imgH="215806" progId="Equation.DSMT4">
                  <p:embed/>
                </p:oleObj>
              </mc:Choice>
              <mc:Fallback>
                <p:oleObj name="Equation" r:id="rId9" imgW="685502" imgH="215806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5116579"/>
                        <a:ext cx="1368152" cy="3862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3" name="对象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530956"/>
              </p:ext>
            </p:extLst>
          </p:nvPr>
        </p:nvGraphicFramePr>
        <p:xfrm>
          <a:off x="1475656" y="5661248"/>
          <a:ext cx="1296144" cy="400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3" name="Equation" r:id="rId11" imgW="698197" imgH="215806" progId="Equation.DSMT4">
                  <p:embed/>
                </p:oleObj>
              </mc:Choice>
              <mc:Fallback>
                <p:oleObj name="Equation" r:id="rId11" imgW="698197" imgH="215806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661248"/>
                        <a:ext cx="1296144" cy="4003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流程图: 过程 33"/>
          <p:cNvSpPr/>
          <p:nvPr/>
        </p:nvSpPr>
        <p:spPr>
          <a:xfrm>
            <a:off x="3203848" y="5013176"/>
            <a:ext cx="4896544" cy="1728192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dirty="0" smtClean="0">
                <a:solidFill>
                  <a:schemeClr val="tx1"/>
                </a:solidFill>
              </a:rPr>
              <a:t>实际</a:t>
            </a:r>
            <a:r>
              <a:rPr lang="zh-CN" altLang="zh-CN" sz="2400" dirty="0">
                <a:solidFill>
                  <a:schemeClr val="tx1"/>
                </a:solidFill>
              </a:rPr>
              <a:t>应用中</a:t>
            </a:r>
            <a:r>
              <a:rPr lang="zh-CN" altLang="zh-CN" sz="2400" dirty="0" smtClean="0">
                <a:solidFill>
                  <a:schemeClr val="tx1"/>
                </a:solidFill>
              </a:rPr>
              <a:t>，</a:t>
            </a:r>
            <a:r>
              <a:rPr lang="zh-CN" altLang="zh-CN" sz="2400" dirty="0">
                <a:solidFill>
                  <a:schemeClr val="tx1"/>
                </a:solidFill>
              </a:rPr>
              <a:t>当</a:t>
            </a:r>
            <a:r>
              <a:rPr lang="en-US" altLang="zh-CN" sz="2400" dirty="0">
                <a:solidFill>
                  <a:schemeClr val="tx1"/>
                </a:solidFill>
              </a:rPr>
              <a:t> 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，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，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zh-CN" sz="2400" dirty="0" smtClean="0">
                <a:solidFill>
                  <a:schemeClr val="tx1"/>
                </a:solidFill>
              </a:rPr>
              <a:t>用</a:t>
            </a:r>
            <a:r>
              <a:rPr lang="zh-CN" altLang="zh-CN" sz="2400" dirty="0">
                <a:solidFill>
                  <a:schemeClr val="tx1"/>
                </a:solidFill>
              </a:rPr>
              <a:t>泊松分布近似二项分布效果良好。</a:t>
            </a:r>
          </a:p>
          <a:p>
            <a:pPr algn="ctr"/>
            <a:endParaRPr lang="zh-CN" altLang="en-US" dirty="0"/>
          </a:p>
        </p:txBody>
      </p:sp>
      <p:sp>
        <p:nvSpPr>
          <p:cNvPr id="3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6" name="对象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15737"/>
              </p:ext>
            </p:extLst>
          </p:nvPr>
        </p:nvGraphicFramePr>
        <p:xfrm>
          <a:off x="5364088" y="5422191"/>
          <a:ext cx="936104" cy="319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4" name="Equation" r:id="rId13" imgW="596641" imgH="203112" progId="Equation.DSMT4">
                  <p:embed/>
                </p:oleObj>
              </mc:Choice>
              <mc:Fallback>
                <p:oleObj name="Equation" r:id="rId13" imgW="596641" imgH="203112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5422191"/>
                        <a:ext cx="936104" cy="319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8" name="对象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887545"/>
              </p:ext>
            </p:extLst>
          </p:nvPr>
        </p:nvGraphicFramePr>
        <p:xfrm>
          <a:off x="6444208" y="5449416"/>
          <a:ext cx="720080" cy="319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5" name="Equation" r:id="rId15" imgW="507780" imgH="215806" progId="Equation.DSMT4">
                  <p:embed/>
                </p:oleObj>
              </mc:Choice>
              <mc:Fallback>
                <p:oleObj name="Equation" r:id="rId15" imgW="507780" imgH="215806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5449416"/>
                        <a:ext cx="720080" cy="319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" name="对象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274452"/>
              </p:ext>
            </p:extLst>
          </p:nvPr>
        </p:nvGraphicFramePr>
        <p:xfrm>
          <a:off x="7308304" y="5445224"/>
          <a:ext cx="792088" cy="324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6" name="Equation" r:id="rId17" imgW="457002" imgH="203112" progId="Equation.DSMT4">
                  <p:embed/>
                </p:oleObj>
              </mc:Choice>
              <mc:Fallback>
                <p:oleObj name="Equation" r:id="rId17" imgW="457002" imgH="203112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5445224"/>
                        <a:ext cx="792088" cy="3240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570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8064896" cy="5040560"/>
          </a:xfrm>
        </p:spPr>
        <p:txBody>
          <a:bodyPr>
            <a:normAutofit/>
          </a:bodyPr>
          <a:lstStyle/>
          <a:p>
            <a:pPr marL="800100" lvl="1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4.1.1</a:t>
            </a:r>
            <a:r>
              <a:rPr lang="zh-CN" altLang="en-US" sz="2800" dirty="0" smtClean="0">
                <a:solidFill>
                  <a:schemeClr val="tx1"/>
                </a:solidFill>
              </a:rPr>
              <a:t>随机试验与随机事件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自然界</a:t>
            </a:r>
            <a:r>
              <a:rPr lang="zh-CN" altLang="zh-CN" sz="2600" dirty="0">
                <a:solidFill>
                  <a:schemeClr val="tx1"/>
                </a:solidFill>
              </a:rPr>
              <a:t>和日常生活中存在着许多</a:t>
            </a:r>
            <a:r>
              <a:rPr lang="zh-CN" altLang="zh-CN" sz="2600" i="1" dirty="0">
                <a:solidFill>
                  <a:srgbClr val="FF0000"/>
                </a:solidFill>
              </a:rPr>
              <a:t>不确定现象</a:t>
            </a:r>
            <a:r>
              <a:rPr lang="zh-CN" altLang="zh-CN" sz="2600" dirty="0">
                <a:solidFill>
                  <a:schemeClr val="tx1"/>
                </a:solidFill>
              </a:rPr>
              <a:t>，如每天的</a:t>
            </a:r>
            <a:r>
              <a:rPr lang="zh-CN" altLang="zh-CN" sz="2600" dirty="0">
                <a:solidFill>
                  <a:srgbClr val="FF0000"/>
                </a:solidFill>
              </a:rPr>
              <a:t>天气都可能不同</a:t>
            </a:r>
            <a:r>
              <a:rPr lang="zh-CN" altLang="zh-CN" sz="2600" dirty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rgbClr val="FF0000"/>
                </a:solidFill>
              </a:rPr>
              <a:t>抛硬币的结果</a:t>
            </a:r>
            <a:r>
              <a:rPr lang="zh-CN" altLang="zh-CN" sz="2600" dirty="0">
                <a:solidFill>
                  <a:schemeClr val="tx1"/>
                </a:solidFill>
              </a:rPr>
              <a:t>也不可</a:t>
            </a:r>
            <a:r>
              <a:rPr lang="zh-CN" altLang="zh-CN" sz="2600" dirty="0" smtClean="0">
                <a:solidFill>
                  <a:schemeClr val="tx1"/>
                </a:solidFill>
              </a:rPr>
              <a:t>预测等</a:t>
            </a:r>
            <a:r>
              <a:rPr lang="zh-CN" altLang="en-US" sz="2600" dirty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即使</a:t>
            </a:r>
            <a:r>
              <a:rPr lang="zh-CN" altLang="zh-CN" sz="2600" dirty="0">
                <a:solidFill>
                  <a:schemeClr val="tx1"/>
                </a:solidFill>
              </a:rPr>
              <a:t>在同样的条件下，也有可能出现不同的结果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      我们把具有如下</a:t>
            </a:r>
            <a:r>
              <a:rPr lang="zh-CN" altLang="en-US" sz="2600" dirty="0" smtClean="0">
                <a:solidFill>
                  <a:srgbClr val="FF0000"/>
                </a:solidFill>
              </a:rPr>
              <a:t>三点性质</a:t>
            </a:r>
            <a:r>
              <a:rPr lang="zh-CN" altLang="en-US" sz="2600" dirty="0" smtClean="0">
                <a:solidFill>
                  <a:schemeClr val="tx1"/>
                </a:solidFill>
              </a:rPr>
              <a:t>的试验称为</a:t>
            </a:r>
            <a:r>
              <a:rPr lang="zh-CN" altLang="en-US" sz="2600" dirty="0" smtClean="0">
                <a:solidFill>
                  <a:srgbClr val="FF0000"/>
                </a:solidFill>
              </a:rPr>
              <a:t>随机试验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885950" lvl="3" indent="-514350" algn="l">
              <a:buClr>
                <a:srgbClr val="FF0000"/>
              </a:buClr>
              <a:buFont typeface="+mj-ea"/>
              <a:buAutoNum type="circleNumDbPlain"/>
            </a:pPr>
            <a:r>
              <a:rPr lang="zh-CN" altLang="en-US" sz="2600" dirty="0">
                <a:solidFill>
                  <a:schemeClr val="tx1"/>
                </a:solidFill>
              </a:rPr>
              <a:t>可以在相同的条件下重复地进行</a:t>
            </a:r>
            <a:r>
              <a:rPr lang="zh-CN" altLang="en-US" sz="2600" dirty="0" smtClean="0">
                <a:solidFill>
                  <a:schemeClr val="tx1"/>
                </a:solidFill>
              </a:rPr>
              <a:t>;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885950" lvl="3" indent="-514350" algn="l">
              <a:buClr>
                <a:srgbClr val="FF0000"/>
              </a:buClr>
              <a:buFont typeface="+mj-ea"/>
              <a:buAutoNum type="circleNumDbPlain"/>
            </a:pPr>
            <a:r>
              <a:rPr lang="zh-CN" altLang="en-US" sz="2600" dirty="0" smtClean="0">
                <a:solidFill>
                  <a:schemeClr val="tx1"/>
                </a:solidFill>
              </a:rPr>
              <a:t>每次试验的结果可能不止一个，且事先能预测所有结果；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885950" lvl="3" indent="-514350" algn="l">
              <a:buClr>
                <a:srgbClr val="FF0000"/>
              </a:buClr>
              <a:buFont typeface="+mj-ea"/>
              <a:buAutoNum type="circleNumDbPlain"/>
            </a:pPr>
            <a:r>
              <a:rPr lang="zh-CN" altLang="en-US" sz="2600" dirty="0" smtClean="0">
                <a:solidFill>
                  <a:schemeClr val="tx1"/>
                </a:solidFill>
              </a:rPr>
              <a:t>进行一次试验前不知道哪个结果会出现。</a:t>
            </a:r>
          </a:p>
          <a:p>
            <a:pPr marL="1885950" lvl="3" indent="-514350" algn="l">
              <a:buClr>
                <a:srgbClr val="FF0000"/>
              </a:buClr>
              <a:buFont typeface="+mj-ea"/>
              <a:buAutoNum type="circleNumDbPlain"/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立方体 4"/>
          <p:cNvSpPr/>
          <p:nvPr/>
        </p:nvSpPr>
        <p:spPr>
          <a:xfrm>
            <a:off x="594498" y="4293096"/>
            <a:ext cx="792088" cy="18002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i="1" dirty="0" smtClean="0">
                <a:solidFill>
                  <a:schemeClr val="tx1"/>
                </a:solidFill>
              </a:rPr>
              <a:t>随机试验</a:t>
            </a:r>
            <a:endParaRPr lang="zh-CN" altLang="en-US" sz="24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44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4.4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rgbClr val="FF0000"/>
                </a:solidFill>
              </a:rPr>
              <a:t>连续型</a:t>
            </a:r>
            <a:r>
              <a:rPr lang="zh-CN" altLang="en-US" sz="4400" dirty="0" smtClean="0">
                <a:solidFill>
                  <a:schemeClr val="tx1"/>
                </a:solidFill>
              </a:rPr>
              <a:t>随机变量及其</a:t>
            </a:r>
            <a:r>
              <a:rPr lang="zh-CN" altLang="en-US" sz="4400" dirty="0" smtClean="0">
                <a:solidFill>
                  <a:srgbClr val="FF0000"/>
                </a:solidFill>
              </a:rPr>
              <a:t>分布</a:t>
            </a:r>
            <a:endParaRPr lang="en-US" altLang="zh-CN" sz="3600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24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连续性随机变量及其分布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781200"/>
            <a:ext cx="8208912" cy="4464496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n"/>
            </a:pPr>
            <a:r>
              <a:rPr lang="en-US" altLang="zh-CN" sz="2400" dirty="0" smtClean="0">
                <a:solidFill>
                  <a:schemeClr val="tx1"/>
                </a:solidFill>
              </a:rPr>
              <a:t>    </a:t>
            </a:r>
            <a:r>
              <a:rPr lang="en-US" altLang="zh-CN" sz="2800" dirty="0" smtClean="0">
                <a:solidFill>
                  <a:schemeClr val="tx1"/>
                </a:solidFill>
              </a:rPr>
              <a:t>4.4.1   </a:t>
            </a:r>
            <a:r>
              <a:rPr lang="zh-CN" altLang="en-US" sz="2800" dirty="0" smtClean="0">
                <a:solidFill>
                  <a:schemeClr val="tx1"/>
                </a:solidFill>
              </a:rPr>
              <a:t>概率密度与分布函数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1</a:t>
            </a:r>
            <a:r>
              <a:rPr lang="zh-CN" altLang="en-US" sz="2600" dirty="0" smtClean="0">
                <a:solidFill>
                  <a:schemeClr val="tx1"/>
                </a:solidFill>
              </a:rPr>
              <a:t>）概率密度函数满足</a:t>
            </a:r>
            <a:r>
              <a:rPr lang="en-US" altLang="zh-CN" sz="2600" dirty="0" smtClean="0">
                <a:solidFill>
                  <a:schemeClr val="tx1"/>
                </a:solidFill>
              </a:rPr>
              <a:t>2</a:t>
            </a:r>
            <a:r>
              <a:rPr lang="zh-CN" altLang="en-US" sz="2600" dirty="0" smtClean="0">
                <a:solidFill>
                  <a:schemeClr val="tx1"/>
                </a:solidFill>
              </a:rPr>
              <a:t>个条件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副标题 2"/>
          <p:cNvSpPr txBox="1">
            <a:spLocks/>
          </p:cNvSpPr>
          <p:nvPr/>
        </p:nvSpPr>
        <p:spPr>
          <a:xfrm>
            <a:off x="971600" y="4725144"/>
            <a:ext cx="7272808" cy="13045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连续型</a:t>
            </a:r>
            <a:r>
              <a:rPr lang="zh-CN" altLang="zh-CN" sz="2800" dirty="0">
                <a:solidFill>
                  <a:schemeClr val="tx1"/>
                </a:solidFill>
              </a:rPr>
              <a:t>随机变量可以取</a:t>
            </a:r>
            <a:r>
              <a:rPr lang="zh-CN" altLang="zh-CN" sz="2800" i="1" dirty="0">
                <a:solidFill>
                  <a:srgbClr val="FF0000"/>
                </a:solidFill>
              </a:rPr>
              <a:t>某一区间或整个实数轴</a:t>
            </a:r>
            <a:r>
              <a:rPr lang="zh-CN" altLang="zh-CN" sz="2800" dirty="0">
                <a:solidFill>
                  <a:schemeClr val="tx1"/>
                </a:solidFill>
              </a:rPr>
              <a:t>上的</a:t>
            </a:r>
            <a:r>
              <a:rPr lang="zh-CN" altLang="zh-CN" sz="2800" i="1" dirty="0">
                <a:solidFill>
                  <a:srgbClr val="FF0000"/>
                </a:solidFill>
              </a:rPr>
              <a:t>任意</a:t>
            </a:r>
            <a:r>
              <a:rPr lang="zh-CN" altLang="zh-CN" sz="2800" dirty="0">
                <a:solidFill>
                  <a:schemeClr val="tx1"/>
                </a:solidFill>
              </a:rPr>
              <a:t>一个值，</a:t>
            </a:r>
            <a:r>
              <a:rPr lang="zh-CN" altLang="zh-CN" sz="2800" dirty="0" smtClean="0">
                <a:solidFill>
                  <a:schemeClr val="tx1"/>
                </a:solidFill>
              </a:rPr>
              <a:t>所以不能列出</a:t>
            </a:r>
            <a:r>
              <a:rPr lang="zh-CN" altLang="zh-CN" sz="2800" dirty="0">
                <a:solidFill>
                  <a:schemeClr val="tx1"/>
                </a:solidFill>
              </a:rPr>
              <a:t>每一个值及其相应的概率。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9051438"/>
              </p:ext>
            </p:extLst>
          </p:nvPr>
        </p:nvGraphicFramePr>
        <p:xfrm>
          <a:off x="3124650" y="2893549"/>
          <a:ext cx="1440160" cy="463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76" name="Equation" r:id="rId3" imgW="609336" imgH="215806" progId="Equation.DSMT4">
                  <p:embed/>
                </p:oleObj>
              </mc:Choice>
              <mc:Fallback>
                <p:oleObj name="Equation" r:id="rId3" imgW="609336" imgH="21580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650" y="2893549"/>
                        <a:ext cx="1440160" cy="4634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1156896"/>
              </p:ext>
            </p:extLst>
          </p:nvPr>
        </p:nvGraphicFramePr>
        <p:xfrm>
          <a:off x="3059832" y="3429000"/>
          <a:ext cx="1728192" cy="57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77" name="Equation" r:id="rId5" imgW="977476" imgH="355446" progId="Equation.DSMT4">
                  <p:embed/>
                </p:oleObj>
              </mc:Choice>
              <mc:Fallback>
                <p:oleObj name="Equation" r:id="rId5" imgW="977476" imgH="355446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429000"/>
                        <a:ext cx="1728192" cy="5760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圆角矩形标注 11"/>
          <p:cNvSpPr/>
          <p:nvPr/>
        </p:nvSpPr>
        <p:spPr>
          <a:xfrm>
            <a:off x="611560" y="2893549"/>
            <a:ext cx="1728192" cy="1367735"/>
          </a:xfrm>
          <a:prstGeom prst="wedgeRoundRectCallout">
            <a:avLst>
              <a:gd name="adj1" fmla="val 97328"/>
              <a:gd name="adj2" fmla="val -32910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 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称为</a:t>
            </a:r>
            <a:r>
              <a:rPr lang="zh-CN" altLang="zh-CN" sz="2400" dirty="0">
                <a:solidFill>
                  <a:schemeClr val="tx1"/>
                </a:solidFill>
              </a:rPr>
              <a:t>概率密度函数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1160741"/>
              </p:ext>
            </p:extLst>
          </p:nvPr>
        </p:nvGraphicFramePr>
        <p:xfrm>
          <a:off x="611560" y="2996953"/>
          <a:ext cx="64807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78" name="Equation" r:id="rId7" imgW="368140" imgH="215806" progId="Equation.DSMT4">
                  <p:embed/>
                </p:oleObj>
              </mc:Choice>
              <mc:Fallback>
                <p:oleObj name="Equation" r:id="rId7" imgW="368140" imgH="215806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996953"/>
                        <a:ext cx="648072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5292080" y="2893549"/>
            <a:ext cx="3312368" cy="16959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不是</a:t>
            </a:r>
            <a:r>
              <a:rPr lang="zh-CN" altLang="zh-CN" sz="2400" dirty="0">
                <a:solidFill>
                  <a:schemeClr val="tx1"/>
                </a:solidFill>
              </a:rPr>
              <a:t>一个</a:t>
            </a:r>
            <a:r>
              <a:rPr lang="zh-CN" altLang="zh-CN" sz="2400" dirty="0" smtClean="0">
                <a:solidFill>
                  <a:schemeClr val="tx1"/>
                </a:solidFill>
              </a:rPr>
              <a:t>概率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686007"/>
              </p:ext>
            </p:extLst>
          </p:nvPr>
        </p:nvGraphicFramePr>
        <p:xfrm>
          <a:off x="5292080" y="3545974"/>
          <a:ext cx="648072" cy="387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79" name="Equation" r:id="rId9" imgW="368140" imgH="215806" progId="Equation.DSMT4">
                  <p:embed/>
                </p:oleObj>
              </mc:Choice>
              <mc:Fallback>
                <p:oleObj name="Equation" r:id="rId9" imgW="368140" imgH="215806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3545974"/>
                        <a:ext cx="648072" cy="3870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458422"/>
              </p:ext>
            </p:extLst>
          </p:nvPr>
        </p:nvGraphicFramePr>
        <p:xfrm>
          <a:off x="6012160" y="4077072"/>
          <a:ext cx="430907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0" name="Equation" r:id="rId11" imgW="139700" imgH="139700" progId="Equation.DSMT4">
                  <p:embed/>
                </p:oleObj>
              </mc:Choice>
              <mc:Fallback>
                <p:oleObj name="Equation" r:id="rId11" imgW="139700" imgH="1397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4077072"/>
                        <a:ext cx="430907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0987974"/>
              </p:ext>
            </p:extLst>
          </p:nvPr>
        </p:nvGraphicFramePr>
        <p:xfrm>
          <a:off x="6804248" y="4050886"/>
          <a:ext cx="864096" cy="458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1" name="Equation" r:id="rId13" imgW="558558" imgH="215806" progId="Equation.DSMT4">
                  <p:embed/>
                </p:oleObj>
              </mc:Choice>
              <mc:Fallback>
                <p:oleObj name="Equation" r:id="rId13" imgW="558558" imgH="215806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4050886"/>
                        <a:ext cx="864096" cy="4582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305443"/>
              </p:ext>
            </p:extLst>
          </p:nvPr>
        </p:nvGraphicFramePr>
        <p:xfrm>
          <a:off x="5292080" y="4067609"/>
          <a:ext cx="792088" cy="47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2" name="Equation" r:id="rId15" imgW="368140" imgH="215806" progId="Equation.DSMT4">
                  <p:embed/>
                </p:oleObj>
              </mc:Choice>
              <mc:Fallback>
                <p:oleObj name="Equation" r:id="rId15" imgW="368140" imgH="215806" progId="Equation.DSMT4">
                  <p:embed/>
                  <p:pic>
                    <p:nvPicPr>
                      <p:cNvPr id="0" name="对象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4067609"/>
                        <a:ext cx="792088" cy="47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410194"/>
              </p:ext>
            </p:extLst>
          </p:nvPr>
        </p:nvGraphicFramePr>
        <p:xfrm>
          <a:off x="6372200" y="4077073"/>
          <a:ext cx="36004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3" name="Equation" r:id="rId16" imgW="152268" imgH="164957" progId="Equation.DSMT4">
                  <p:embed/>
                </p:oleObj>
              </mc:Choice>
              <mc:Fallback>
                <p:oleObj name="Equation" r:id="rId16" imgW="152268" imgH="164957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4077073"/>
                        <a:ext cx="36004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966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2" grpId="0" animBg="1"/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连续性随机变量及其分布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1741004"/>
            <a:ext cx="7344816" cy="4536504"/>
          </a:xfrm>
        </p:spPr>
        <p:txBody>
          <a:bodyPr>
            <a:normAutofit/>
          </a:bodyPr>
          <a:lstStyle/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2</a:t>
            </a:r>
            <a:r>
              <a:rPr lang="zh-CN" altLang="en-US" sz="2600" dirty="0" smtClean="0">
                <a:solidFill>
                  <a:schemeClr val="tx1"/>
                </a:solidFill>
              </a:rPr>
              <a:t>） 分布函数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连续分布的情况下以曲线下面的面积来表示概率，如随机变量</a:t>
            </a:r>
            <a:r>
              <a:rPr lang="en-US" altLang="zh-CN" sz="2600" dirty="0">
                <a:solidFill>
                  <a:srgbClr val="FF0000"/>
                </a:solidFill>
              </a:rPr>
              <a:t>X</a:t>
            </a:r>
            <a:r>
              <a:rPr lang="zh-CN" altLang="zh-CN" sz="2600" dirty="0">
                <a:solidFill>
                  <a:srgbClr val="FF0000"/>
                </a:solidFill>
              </a:rPr>
              <a:t>在</a:t>
            </a: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a</a:t>
            </a:r>
            <a:r>
              <a:rPr lang="zh-CN" altLang="zh-CN" sz="2600" dirty="0" smtClean="0">
                <a:solidFill>
                  <a:srgbClr val="FF0000"/>
                </a:solidFill>
              </a:rPr>
              <a:t>与</a:t>
            </a:r>
            <a:r>
              <a:rPr lang="en-US" altLang="zh-CN" sz="2600" dirty="0" smtClean="0">
                <a:solidFill>
                  <a:srgbClr val="FF0000"/>
                </a:solidFill>
              </a:rPr>
              <a:t> b</a:t>
            </a:r>
            <a:r>
              <a:rPr lang="zh-CN" altLang="zh-CN" sz="2600" dirty="0" smtClean="0">
                <a:solidFill>
                  <a:srgbClr val="FF0000"/>
                </a:solidFill>
              </a:rPr>
              <a:t>之间</a:t>
            </a:r>
            <a:r>
              <a:rPr lang="zh-CN" altLang="zh-CN" sz="2600" dirty="0">
                <a:solidFill>
                  <a:srgbClr val="FF0000"/>
                </a:solidFill>
              </a:rPr>
              <a:t>的概率</a:t>
            </a:r>
            <a:r>
              <a:rPr lang="zh-CN" altLang="zh-CN" sz="2600" dirty="0">
                <a:solidFill>
                  <a:schemeClr val="tx1"/>
                </a:solidFill>
              </a:rPr>
              <a:t>可以写成</a:t>
            </a:r>
            <a:r>
              <a:rPr lang="zh-CN" altLang="zh-CN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   p</a:t>
            </a: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a&lt;x&lt;b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3635896" y="4437112"/>
            <a:ext cx="5112568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FF0000"/>
                </a:solidFill>
              </a:rPr>
              <a:t>分布函数用</a:t>
            </a:r>
            <a:r>
              <a:rPr lang="en-US" altLang="zh-CN" sz="2800" dirty="0" smtClean="0">
                <a:solidFill>
                  <a:srgbClr val="FF0000"/>
                </a:solidFill>
              </a:rPr>
              <a:t>F(X)</a:t>
            </a:r>
            <a:r>
              <a:rPr lang="zh-CN" altLang="en-US" sz="2800" dirty="0" smtClean="0">
                <a:solidFill>
                  <a:srgbClr val="FF0000"/>
                </a:solidFill>
              </a:rPr>
              <a:t>表示：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393112"/>
              </p:ext>
            </p:extLst>
          </p:nvPr>
        </p:nvGraphicFramePr>
        <p:xfrm>
          <a:off x="3346759" y="3417391"/>
          <a:ext cx="1512168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4" name="Equation" r:id="rId3" imgW="812447" imgH="355446" progId="Equation.DSMT4">
                  <p:embed/>
                </p:oleObj>
              </mc:Choice>
              <mc:Fallback>
                <p:oleObj name="Equation" r:id="rId3" imgW="812447" imgH="35544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6759" y="3417391"/>
                        <a:ext cx="1512168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66000"/>
                    </a14:imgEffect>
                    <a14:imgEffect>
                      <a14:brightnessContrast bright="-9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9718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箭头连接符 8"/>
          <p:cNvCxnSpPr/>
          <p:nvPr/>
        </p:nvCxnSpPr>
        <p:spPr>
          <a:xfrm flipV="1">
            <a:off x="1331640" y="3861048"/>
            <a:ext cx="1080120" cy="432048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412078"/>
              </p:ext>
            </p:extLst>
          </p:nvPr>
        </p:nvGraphicFramePr>
        <p:xfrm>
          <a:off x="3481524" y="5145583"/>
          <a:ext cx="5421312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5" name="Equation" r:id="rId7" imgW="3047760" imgH="355320" progId="Equation.DSMT4">
                  <p:embed/>
                </p:oleObj>
              </mc:Choice>
              <mc:Fallback>
                <p:oleObj name="Equation" r:id="rId7" imgW="3047760" imgH="3553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1524" y="5145583"/>
                        <a:ext cx="5421312" cy="7318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标注 11"/>
          <p:cNvSpPr/>
          <p:nvPr/>
        </p:nvSpPr>
        <p:spPr>
          <a:xfrm>
            <a:off x="5436096" y="2996952"/>
            <a:ext cx="3024336" cy="1068511"/>
          </a:xfrm>
          <a:prstGeom prst="wedgeRectCallout">
            <a:avLst>
              <a:gd name="adj1" fmla="val -72184"/>
              <a:gd name="adj2" fmla="val -3901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</a:rPr>
              <a:t>于是，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 =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278482"/>
              </p:ext>
            </p:extLst>
          </p:nvPr>
        </p:nvGraphicFramePr>
        <p:xfrm>
          <a:off x="6732240" y="3140968"/>
          <a:ext cx="1368152" cy="390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6" name="Equation" r:id="rId9" imgW="914003" imgH="215806" progId="Equation.DSMT4">
                  <p:embed/>
                </p:oleObj>
              </mc:Choice>
              <mc:Fallback>
                <p:oleObj name="Equation" r:id="rId9" imgW="914003" imgH="215806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140968"/>
                        <a:ext cx="1368152" cy="3902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4363358"/>
              </p:ext>
            </p:extLst>
          </p:nvPr>
        </p:nvGraphicFramePr>
        <p:xfrm>
          <a:off x="6588224" y="3532582"/>
          <a:ext cx="1872209" cy="532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7" name="Equation" r:id="rId11" imgW="1536033" imgH="355446" progId="Equation.DSMT4">
                  <p:embed/>
                </p:oleObj>
              </mc:Choice>
              <mc:Fallback>
                <p:oleObj name="Equation" r:id="rId11" imgW="1536033" imgH="355446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3532582"/>
                        <a:ext cx="1872209" cy="532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926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连续性随机变量及其分布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776864" cy="4320480"/>
          </a:xfrm>
        </p:spPr>
        <p:txBody>
          <a:bodyPr/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连续性随机变量的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期望和方差</a:t>
            </a:r>
            <a:endParaRPr lang="en-US" altLang="zh-CN" sz="2800" b="1" i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800" b="1" i="1" dirty="0" smtClean="0">
                <a:solidFill>
                  <a:srgbClr val="FF0000"/>
                </a:solidFill>
              </a:rPr>
              <a:t>           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   </a:t>
            </a:r>
            <a:endParaRPr lang="en-US" altLang="zh-CN" sz="2800" b="1" i="1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800" b="1" i="1" dirty="0">
                <a:solidFill>
                  <a:srgbClr val="FF0000"/>
                </a:solidFill>
              </a:rPr>
              <a:t>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             </a:t>
            </a:r>
          </a:p>
          <a:p>
            <a:pPr algn="l"/>
            <a:r>
              <a:rPr lang="en-US" altLang="zh-CN" sz="2800" b="1" i="1" dirty="0">
                <a:solidFill>
                  <a:srgbClr val="FF0000"/>
                </a:solidFill>
              </a:rPr>
              <a:t>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          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9607205"/>
              </p:ext>
            </p:extLst>
          </p:nvPr>
        </p:nvGraphicFramePr>
        <p:xfrm>
          <a:off x="683568" y="2570009"/>
          <a:ext cx="2808312" cy="607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5" name="Equation" r:id="rId3" imgW="1675673" imgH="355446" progId="Equation.DSMT4">
                  <p:embed/>
                </p:oleObj>
              </mc:Choice>
              <mc:Fallback>
                <p:oleObj name="Equation" r:id="rId3" imgW="1675673" imgH="355446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570009"/>
                        <a:ext cx="2808312" cy="6078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214253"/>
              </p:ext>
            </p:extLst>
          </p:nvPr>
        </p:nvGraphicFramePr>
        <p:xfrm>
          <a:off x="4067944" y="2639481"/>
          <a:ext cx="338437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6" name="Equation" r:id="rId5" imgW="2463800" imgH="355600" progId="Equation.DSMT4">
                  <p:embed/>
                </p:oleObj>
              </mc:Choice>
              <mc:Fallback>
                <p:oleObj name="Equation" r:id="rId5" imgW="2463800" imgH="355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639481"/>
                        <a:ext cx="3384376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接箭头连接符 11"/>
          <p:cNvCxnSpPr/>
          <p:nvPr/>
        </p:nvCxnSpPr>
        <p:spPr>
          <a:xfrm flipH="1">
            <a:off x="3059832" y="2199049"/>
            <a:ext cx="720080" cy="446247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endCxn id="9" idx="0"/>
          </p:cNvCxnSpPr>
          <p:nvPr/>
        </p:nvCxnSpPr>
        <p:spPr>
          <a:xfrm>
            <a:off x="5364088" y="2199049"/>
            <a:ext cx="396044" cy="440432"/>
          </a:xfrm>
          <a:prstGeom prst="straightConnector1">
            <a:avLst/>
          </a:prstGeom>
          <a:ln w="254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712157"/>
              </p:ext>
            </p:extLst>
          </p:nvPr>
        </p:nvGraphicFramePr>
        <p:xfrm>
          <a:off x="251520" y="3421605"/>
          <a:ext cx="8784976" cy="3469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441"/>
                <a:gridCol w="3082184"/>
                <a:gridCol w="3326351"/>
              </a:tblGrid>
              <a:tr h="102511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分布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概率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）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分布函数</a:t>
                      </a:r>
                      <a:endParaRPr lang="en-US" altLang="zh-CN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（</a:t>
                      </a:r>
                      <a:r>
                        <a:rPr lang="en-US" altLang="zh-CN" sz="24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）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91910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均匀分布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6241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指数分布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6241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tx1"/>
                          </a:solidFill>
                        </a:rPr>
                        <a:t>正态分布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9051052"/>
              </p:ext>
            </p:extLst>
          </p:nvPr>
        </p:nvGraphicFramePr>
        <p:xfrm>
          <a:off x="2915816" y="4653136"/>
          <a:ext cx="2088232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7" name="公式" r:id="rId7" imgW="1143000" imgH="254000" progId="Equation.3">
                  <p:embed/>
                </p:oleObj>
              </mc:Choice>
              <mc:Fallback>
                <p:oleObj name="公式" r:id="rId7" imgW="1143000" imgH="254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4653136"/>
                        <a:ext cx="2088232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592906"/>
              </p:ext>
            </p:extLst>
          </p:nvPr>
        </p:nvGraphicFramePr>
        <p:xfrm>
          <a:off x="5868144" y="4437112"/>
          <a:ext cx="273630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8" name="公式" r:id="rId9" imgW="2095500" imgH="711200" progId="Equation.3">
                  <p:embed/>
                </p:oleObj>
              </mc:Choice>
              <mc:Fallback>
                <p:oleObj name="公式" r:id="rId9" imgW="2095500" imgH="71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437112"/>
                        <a:ext cx="2736304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00516"/>
              </p:ext>
            </p:extLst>
          </p:nvPr>
        </p:nvGraphicFramePr>
        <p:xfrm>
          <a:off x="2843808" y="5445224"/>
          <a:ext cx="2232248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9" name="公式" r:id="rId11" imgW="1752600" imgH="482600" progId="Equation.3">
                  <p:embed/>
                </p:oleObj>
              </mc:Choice>
              <mc:Fallback>
                <p:oleObj name="公式" r:id="rId11" imgW="1752600" imgH="482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445224"/>
                        <a:ext cx="2232248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3" name="对象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333900"/>
              </p:ext>
            </p:extLst>
          </p:nvPr>
        </p:nvGraphicFramePr>
        <p:xfrm>
          <a:off x="2771800" y="6237312"/>
          <a:ext cx="2592288" cy="6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20" name="公式" r:id="rId13" imgW="2209800" imgH="482600" progId="Equation.3">
                  <p:embed/>
                </p:oleObj>
              </mc:Choice>
              <mc:Fallback>
                <p:oleObj name="公式" r:id="rId13" imgW="2209800" imgH="482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6237312"/>
                        <a:ext cx="2592288" cy="620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5" name="对象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980406"/>
              </p:ext>
            </p:extLst>
          </p:nvPr>
        </p:nvGraphicFramePr>
        <p:xfrm>
          <a:off x="5868144" y="6165304"/>
          <a:ext cx="3060340" cy="692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21" name="公式" r:id="rId15" imgW="2527300" imgH="482600" progId="Equation.3">
                  <p:embed/>
                </p:oleObj>
              </mc:Choice>
              <mc:Fallback>
                <p:oleObj name="公式" r:id="rId15" imgW="2527300" imgH="482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6165304"/>
                        <a:ext cx="3060340" cy="692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7" name="对象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169477"/>
              </p:ext>
            </p:extLst>
          </p:nvPr>
        </p:nvGraphicFramePr>
        <p:xfrm>
          <a:off x="6084168" y="5445224"/>
          <a:ext cx="237626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22" name="公式" r:id="rId17" imgW="1854200" imgH="482600" progId="Equation.3">
                  <p:embed/>
                </p:oleObj>
              </mc:Choice>
              <mc:Fallback>
                <p:oleObj name="公式" r:id="rId17" imgW="1854200" imgH="482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5445224"/>
                        <a:ext cx="2376264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926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连续性随机变量及其分布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640960" cy="4464496"/>
          </a:xfrm>
        </p:spPr>
        <p:txBody>
          <a:bodyPr/>
          <a:lstStyle/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4.14</a:t>
            </a:r>
            <a:r>
              <a:rPr lang="zh-CN" altLang="zh-CN" sz="2800" dirty="0">
                <a:solidFill>
                  <a:srgbClr val="FF0000"/>
                </a:solidFill>
              </a:rPr>
              <a:t>】</a:t>
            </a:r>
            <a:r>
              <a:rPr lang="zh-CN" altLang="zh-CN" sz="2600" dirty="0">
                <a:solidFill>
                  <a:schemeClr val="tx1"/>
                </a:solidFill>
              </a:rPr>
              <a:t>公共汽车站每隔</a:t>
            </a:r>
            <a:r>
              <a:rPr lang="en-US" altLang="zh-CN" sz="2600" dirty="0">
                <a:solidFill>
                  <a:schemeClr val="tx1"/>
                </a:solidFill>
              </a:rPr>
              <a:t>5</a:t>
            </a:r>
            <a:r>
              <a:rPr lang="zh-CN" altLang="zh-CN" sz="2600" dirty="0">
                <a:solidFill>
                  <a:schemeClr val="tx1"/>
                </a:solidFill>
              </a:rPr>
              <a:t>分钟有一辆汽车通过。乘客到达汽车站的任一时刻是等可能的。求乘客候车时间不超过</a:t>
            </a:r>
            <a:r>
              <a:rPr lang="en-US" altLang="zh-CN" sz="2600" dirty="0">
                <a:solidFill>
                  <a:schemeClr val="tx1"/>
                </a:solidFill>
              </a:rPr>
              <a:t>3</a:t>
            </a:r>
            <a:r>
              <a:rPr lang="zh-CN" altLang="zh-CN" sz="2600" dirty="0">
                <a:solidFill>
                  <a:schemeClr val="tx1"/>
                </a:solidFill>
              </a:rPr>
              <a:t>分钟的概率。</a:t>
            </a:r>
          </a:p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 解：</a:t>
            </a:r>
            <a:r>
              <a:rPr lang="zh-CN" altLang="zh-CN" sz="2600" dirty="0">
                <a:solidFill>
                  <a:schemeClr val="tx1"/>
                </a:solidFill>
              </a:rPr>
              <a:t>设</a:t>
            </a:r>
            <a:r>
              <a:rPr lang="zh-CN" altLang="zh-CN" sz="2600" dirty="0" smtClean="0">
                <a:solidFill>
                  <a:schemeClr val="tx1"/>
                </a:solidFill>
              </a:rPr>
              <a:t>随机变量</a:t>
            </a:r>
            <a:r>
              <a:rPr lang="en-US" altLang="zh-CN" sz="2600" dirty="0" smtClean="0">
                <a:solidFill>
                  <a:schemeClr val="tx1"/>
                </a:solidFill>
              </a:rPr>
              <a:t>X </a:t>
            </a:r>
            <a:r>
              <a:rPr lang="zh-CN" altLang="zh-CN" sz="2600" dirty="0">
                <a:solidFill>
                  <a:schemeClr val="tx1"/>
                </a:solidFill>
              </a:rPr>
              <a:t>表示“乘客的候车时间”，则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X</a:t>
            </a:r>
            <a:r>
              <a:rPr lang="zh-CN" altLang="zh-CN" sz="2600" dirty="0" smtClean="0">
                <a:solidFill>
                  <a:schemeClr val="tx1"/>
                </a:solidFill>
              </a:rPr>
              <a:t>服从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上</a:t>
            </a:r>
            <a:r>
              <a:rPr lang="zh-CN" altLang="zh-CN" sz="2600" dirty="0">
                <a:solidFill>
                  <a:schemeClr val="tx1"/>
                </a:solidFill>
              </a:rPr>
              <a:t>的均匀分布，其密度函数为：</a:t>
            </a: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9581546"/>
              </p:ext>
            </p:extLst>
          </p:nvPr>
        </p:nvGraphicFramePr>
        <p:xfrm>
          <a:off x="8316416" y="3140968"/>
          <a:ext cx="576064" cy="344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6" name="公式" r:id="rId3" imgW="393529" imgH="203112" progId="Equation.3">
                  <p:embed/>
                </p:oleObj>
              </mc:Choice>
              <mc:Fallback>
                <p:oleObj name="公式" r:id="rId3" imgW="393529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3140968"/>
                        <a:ext cx="576064" cy="3440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194595"/>
              </p:ext>
            </p:extLst>
          </p:nvPr>
        </p:nvGraphicFramePr>
        <p:xfrm>
          <a:off x="2987824" y="4005064"/>
          <a:ext cx="280831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7" name="公式" r:id="rId5" imgW="1511300" imgH="457200" progId="Equation.3">
                  <p:embed/>
                </p:oleObj>
              </mc:Choice>
              <mc:Fallback>
                <p:oleObj name="公式" r:id="rId5" imgW="151130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005064"/>
                        <a:ext cx="2808312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副标题 2"/>
          <p:cNvSpPr txBox="1">
            <a:spLocks/>
          </p:cNvSpPr>
          <p:nvPr/>
        </p:nvSpPr>
        <p:spPr>
          <a:xfrm>
            <a:off x="611560" y="4848133"/>
            <a:ext cx="8064896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于是有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138024"/>
              </p:ext>
            </p:extLst>
          </p:nvPr>
        </p:nvGraphicFramePr>
        <p:xfrm>
          <a:off x="1907704" y="5157192"/>
          <a:ext cx="3960440" cy="771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8" name="公式" r:id="rId7" imgW="2222500" imgH="393700" progId="Equation.3">
                  <p:embed/>
                </p:oleObj>
              </mc:Choice>
              <mc:Fallback>
                <p:oleObj name="公式" r:id="rId7" imgW="2222500" imgH="393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5157192"/>
                        <a:ext cx="3960440" cy="7710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926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连续性随机变量及其分布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7992888" cy="4464496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4.16</a:t>
            </a:r>
            <a:r>
              <a:rPr lang="zh-CN" altLang="zh-CN" sz="2800" dirty="0">
                <a:solidFill>
                  <a:srgbClr val="FF0000"/>
                </a:solidFill>
              </a:rPr>
              <a:t>】</a:t>
            </a:r>
            <a:r>
              <a:rPr lang="zh-CN" altLang="zh-CN" sz="2600" dirty="0">
                <a:solidFill>
                  <a:schemeClr val="tx1"/>
                </a:solidFill>
              </a:rPr>
              <a:t>设随机变量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的概率密度为</a:t>
            </a: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418644"/>
              </p:ext>
            </p:extLst>
          </p:nvPr>
        </p:nvGraphicFramePr>
        <p:xfrm>
          <a:off x="2987824" y="2348880"/>
          <a:ext cx="280831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9" name="公式" r:id="rId3" imgW="1752600" imgH="635000" progId="Equation.3">
                  <p:embed/>
                </p:oleObj>
              </mc:Choice>
              <mc:Fallback>
                <p:oleObj name="公式" r:id="rId3" imgW="1752600" imgH="635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348880"/>
                        <a:ext cx="2808312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副标题 2"/>
          <p:cNvSpPr txBox="1">
            <a:spLocks/>
          </p:cNvSpPr>
          <p:nvPr/>
        </p:nvSpPr>
        <p:spPr>
          <a:xfrm>
            <a:off x="899592" y="3429000"/>
            <a:ext cx="7272808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求随机变量函数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的</a:t>
            </a:r>
            <a:r>
              <a:rPr lang="zh-CN" altLang="zh-CN" sz="2600" dirty="0">
                <a:solidFill>
                  <a:schemeClr val="tx1"/>
                </a:solidFill>
              </a:rPr>
              <a:t>概率密度。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248813"/>
              </p:ext>
            </p:extLst>
          </p:nvPr>
        </p:nvGraphicFramePr>
        <p:xfrm>
          <a:off x="3314677" y="3487902"/>
          <a:ext cx="1221319" cy="2693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0" name="公式" r:id="rId5" imgW="571252" imgH="165028" progId="Equation.3">
                  <p:embed/>
                </p:oleObj>
              </mc:Choice>
              <mc:Fallback>
                <p:oleObj name="公式" r:id="rId5" imgW="571252" imgH="165028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677" y="3487902"/>
                        <a:ext cx="1221319" cy="2693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副标题 2"/>
          <p:cNvSpPr txBox="1">
            <a:spLocks/>
          </p:cNvSpPr>
          <p:nvPr/>
        </p:nvSpPr>
        <p:spPr>
          <a:xfrm>
            <a:off x="683568" y="4085456"/>
            <a:ext cx="7920880" cy="2583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dirty="0">
                <a:solidFill>
                  <a:schemeClr val="tx1"/>
                </a:solidFill>
              </a:rPr>
              <a:t>解：因为</a:t>
            </a:r>
            <a:endParaRPr lang="zh-CN" altLang="zh-CN" sz="2600" dirty="0">
              <a:solidFill>
                <a:schemeClr val="tx1"/>
              </a:solidFill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584185"/>
              </p:ext>
            </p:extLst>
          </p:nvPr>
        </p:nvGraphicFramePr>
        <p:xfrm>
          <a:off x="2267744" y="4221088"/>
          <a:ext cx="5328592" cy="351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1" name="公式" r:id="rId7" imgW="3441700" imgH="228600" progId="Equation.3">
                  <p:embed/>
                </p:oleObj>
              </mc:Choice>
              <mc:Fallback>
                <p:oleObj name="公式" r:id="rId7" imgW="34417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221088"/>
                        <a:ext cx="5328592" cy="3516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副标题 2"/>
          <p:cNvSpPr txBox="1">
            <a:spLocks/>
          </p:cNvSpPr>
          <p:nvPr/>
        </p:nvSpPr>
        <p:spPr>
          <a:xfrm>
            <a:off x="899592" y="4720952"/>
            <a:ext cx="7272808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>
                <a:solidFill>
                  <a:schemeClr val="tx1"/>
                </a:solidFill>
              </a:rPr>
              <a:t>所以</a:t>
            </a:r>
            <a:r>
              <a:rPr lang="zh-CN" altLang="zh-CN" sz="2600" dirty="0" smtClean="0">
                <a:solidFill>
                  <a:schemeClr val="tx1"/>
                </a:solidFill>
              </a:rPr>
              <a:t>随机变量</a:t>
            </a:r>
            <a:r>
              <a:rPr lang="zh-CN" altLang="zh-CN" sz="2600" dirty="0">
                <a:solidFill>
                  <a:schemeClr val="tx1"/>
                </a:solidFill>
              </a:rPr>
              <a:t>函数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的概率密度</a:t>
            </a:r>
            <a:r>
              <a:rPr lang="zh-CN" altLang="en-US" sz="2600" dirty="0" smtClean="0">
                <a:solidFill>
                  <a:schemeClr val="tx1"/>
                </a:solidFill>
              </a:rPr>
              <a:t>为：</a:t>
            </a:r>
            <a:endParaRPr lang="zh-CN" altLang="zh-CN" sz="2600" dirty="0">
              <a:solidFill>
                <a:schemeClr val="tx1"/>
              </a:solidFill>
            </a:endParaRPr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493329"/>
              </p:ext>
            </p:extLst>
          </p:nvPr>
        </p:nvGraphicFramePr>
        <p:xfrm>
          <a:off x="3635896" y="4779305"/>
          <a:ext cx="1220788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2" name="公式" r:id="rId9" imgW="571252" imgH="165028" progId="Equation.3">
                  <p:embed/>
                </p:oleObj>
              </mc:Choice>
              <mc:Fallback>
                <p:oleObj name="公式" r:id="rId9" imgW="571252" imgH="165028" progId="Equation.3">
                  <p:embed/>
                  <p:pic>
                    <p:nvPicPr>
                      <p:cNvPr id="0" name="对象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4779305"/>
                        <a:ext cx="1220788" cy="26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150849"/>
              </p:ext>
            </p:extLst>
          </p:nvPr>
        </p:nvGraphicFramePr>
        <p:xfrm>
          <a:off x="1043608" y="5229200"/>
          <a:ext cx="6696744" cy="787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3" name="公式" r:id="rId10" imgW="4241800" imgH="457200" progId="Equation.3">
                  <p:embed/>
                </p:oleObj>
              </mc:Choice>
              <mc:Fallback>
                <p:oleObj name="公式" r:id="rId10" imgW="4241800" imgH="457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5229200"/>
                        <a:ext cx="6696744" cy="7878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238383"/>
              </p:ext>
            </p:extLst>
          </p:nvPr>
        </p:nvGraphicFramePr>
        <p:xfrm>
          <a:off x="1979712" y="5949280"/>
          <a:ext cx="345638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4" name="公式" r:id="rId12" imgW="2273300" imgH="457200" progId="Equation.3">
                  <p:embed/>
                </p:oleObj>
              </mc:Choice>
              <mc:Fallback>
                <p:oleObj name="公式" r:id="rId12" imgW="2273300" imgH="4572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949280"/>
                        <a:ext cx="3456384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926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4.4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连续性随机变量及其分布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99254" y="1772816"/>
            <a:ext cx="7776864" cy="4464496"/>
          </a:xfrm>
        </p:spPr>
        <p:txBody>
          <a:bodyPr/>
          <a:lstStyle/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【例</a:t>
            </a:r>
            <a:r>
              <a:rPr lang="en-US" altLang="zh-CN" sz="2800" dirty="0">
                <a:solidFill>
                  <a:srgbClr val="FF0000"/>
                </a:solidFill>
              </a:rPr>
              <a:t>4.17</a:t>
            </a:r>
            <a:r>
              <a:rPr lang="zh-CN" altLang="zh-CN" sz="2800" dirty="0">
                <a:solidFill>
                  <a:srgbClr val="FF0000"/>
                </a:solidFill>
              </a:rPr>
              <a:t>】</a:t>
            </a:r>
            <a:r>
              <a:rPr lang="zh-CN" altLang="zh-CN" sz="2600" dirty="0">
                <a:solidFill>
                  <a:schemeClr val="tx1"/>
                </a:solidFill>
              </a:rPr>
              <a:t>设随机变量</a:t>
            </a:r>
            <a:r>
              <a:rPr lang="en-US" altLang="zh-CN" sz="2600" dirty="0">
                <a:solidFill>
                  <a:schemeClr val="tx1"/>
                </a:solidFill>
              </a:rPr>
              <a:t>X</a:t>
            </a:r>
            <a:r>
              <a:rPr lang="zh-CN" altLang="zh-CN" sz="2600" dirty="0">
                <a:solidFill>
                  <a:schemeClr val="tx1"/>
                </a:solidFill>
              </a:rPr>
              <a:t>的密度函数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934029"/>
              </p:ext>
            </p:extLst>
          </p:nvPr>
        </p:nvGraphicFramePr>
        <p:xfrm>
          <a:off x="2987824" y="2204864"/>
          <a:ext cx="2880320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2" name="公式" r:id="rId3" imgW="1651000" imgH="457200" progId="Equation.3">
                  <p:embed/>
                </p:oleObj>
              </mc:Choice>
              <mc:Fallback>
                <p:oleObj name="公式" r:id="rId3" imgW="165100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204864"/>
                        <a:ext cx="2880320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副标题 2"/>
          <p:cNvSpPr txBox="1">
            <a:spLocks/>
          </p:cNvSpPr>
          <p:nvPr/>
        </p:nvSpPr>
        <p:spPr>
          <a:xfrm>
            <a:off x="1015278" y="3175845"/>
            <a:ext cx="7344816" cy="6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求</a:t>
            </a:r>
            <a:r>
              <a:rPr lang="zh-CN" altLang="zh-CN" sz="2600" dirty="0" smtClean="0">
                <a:solidFill>
                  <a:schemeClr val="tx1"/>
                </a:solidFill>
              </a:rPr>
              <a:t>随机变量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的分布函数与密度函数。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43469"/>
              </p:ext>
            </p:extLst>
          </p:nvPr>
        </p:nvGraphicFramePr>
        <p:xfrm>
          <a:off x="2771800" y="3177220"/>
          <a:ext cx="1800200" cy="399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3" name="公式" r:id="rId5" imgW="1015920" imgH="215640" progId="Equation.3">
                  <p:embed/>
                </p:oleObj>
              </mc:Choice>
              <mc:Fallback>
                <p:oleObj name="公式" r:id="rId5" imgW="10159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177220"/>
                        <a:ext cx="1800200" cy="3995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35781"/>
              </p:ext>
            </p:extLst>
          </p:nvPr>
        </p:nvGraphicFramePr>
        <p:xfrm>
          <a:off x="251520" y="3644900"/>
          <a:ext cx="8713093" cy="321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4" name="公式" r:id="rId7" imgW="5930900" imgH="2692400" progId="Equation.3">
                  <p:embed/>
                </p:oleObj>
              </mc:Choice>
              <mc:Fallback>
                <p:oleObj name="公式" r:id="rId7" imgW="5930900" imgH="2692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644900"/>
                        <a:ext cx="8713093" cy="3213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926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6227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648" y="1916832"/>
            <a:ext cx="1944216" cy="656456"/>
          </a:xfrm>
        </p:spPr>
        <p:txBody>
          <a:bodyPr/>
          <a:lstStyle/>
          <a:p>
            <a:pPr algn="l"/>
            <a:r>
              <a:rPr lang="zh-CN" altLang="en-US" sz="2800" b="1" i="1" dirty="0" smtClean="0">
                <a:solidFill>
                  <a:srgbClr val="FF0000"/>
                </a:solidFill>
              </a:rPr>
              <a:t>随机事件</a:t>
            </a:r>
            <a:r>
              <a:rPr lang="zh-CN" altLang="en-US" dirty="0" smtClean="0">
                <a:solidFill>
                  <a:schemeClr val="tx1"/>
                </a:solidFill>
              </a:rPr>
              <a:t>：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39552" y="2501280"/>
            <a:ext cx="3240360" cy="25118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900" dirty="0" smtClean="0">
                <a:solidFill>
                  <a:srgbClr val="000000"/>
                </a:solidFill>
              </a:rPr>
              <a:t>        </a:t>
            </a:r>
            <a:r>
              <a:rPr lang="zh-CN" altLang="en-US" sz="2600" dirty="0" smtClean="0">
                <a:solidFill>
                  <a:srgbClr val="000000"/>
                </a:solidFill>
              </a:rPr>
              <a:t>在</a:t>
            </a:r>
            <a:r>
              <a:rPr lang="zh-CN" altLang="en-US" sz="2600" dirty="0">
                <a:solidFill>
                  <a:srgbClr val="000000"/>
                </a:solidFill>
              </a:rPr>
              <a:t>一定条件下</a:t>
            </a:r>
            <a:r>
              <a:rPr lang="zh-CN" altLang="en-US" sz="2600" dirty="0">
                <a:solidFill>
                  <a:srgbClr val="FF0000"/>
                </a:solidFill>
              </a:rPr>
              <a:t>可能出现</a:t>
            </a:r>
            <a:r>
              <a:rPr lang="zh-CN" altLang="en-US" sz="2600" dirty="0">
                <a:solidFill>
                  <a:srgbClr val="000000"/>
                </a:solidFill>
              </a:rPr>
              <a:t>也</a:t>
            </a:r>
            <a:r>
              <a:rPr lang="zh-CN" altLang="en-US" sz="2600" dirty="0">
                <a:solidFill>
                  <a:srgbClr val="FF0000"/>
                </a:solidFill>
              </a:rPr>
              <a:t>可能不出现</a:t>
            </a:r>
            <a:r>
              <a:rPr lang="zh-CN" altLang="en-US" sz="2600" dirty="0">
                <a:solidFill>
                  <a:srgbClr val="000000"/>
                </a:solidFill>
                <a:latin typeface="黑体" pitchFamily="49" charset="-122"/>
              </a:rPr>
              <a:t>的现象，</a:t>
            </a:r>
            <a:r>
              <a:rPr lang="zh-CN" altLang="en-US" sz="2600" dirty="0">
                <a:solidFill>
                  <a:srgbClr val="000000"/>
                </a:solidFill>
              </a:rPr>
              <a:t>称为</a:t>
            </a:r>
            <a:r>
              <a:rPr lang="zh-CN" altLang="en-US" sz="2600" dirty="0">
                <a:solidFill>
                  <a:srgbClr val="FF0000"/>
                </a:solidFill>
              </a:rPr>
              <a:t>随</a:t>
            </a:r>
          </a:p>
          <a:p>
            <a:pPr algn="l"/>
            <a:r>
              <a:rPr lang="zh-CN" altLang="en-US" sz="2600" dirty="0">
                <a:solidFill>
                  <a:srgbClr val="FF0000"/>
                </a:solidFill>
              </a:rPr>
              <a:t>机事件</a:t>
            </a:r>
            <a:r>
              <a:rPr lang="zh-CN" altLang="en-US" sz="2600" dirty="0">
                <a:solidFill>
                  <a:srgbClr val="000000"/>
                </a:solidFill>
              </a:rPr>
              <a:t>。</a:t>
            </a:r>
          </a:p>
          <a:p>
            <a:pPr algn="l"/>
            <a:endParaRPr lang="zh-CN" altLang="en-US" dirty="0"/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4211960" y="1916832"/>
            <a:ext cx="4536504" cy="4941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5000"/>
              </a:lnSpc>
            </a:pPr>
            <a:r>
              <a:rPr lang="zh-CN" altLang="en-US" sz="2900" dirty="0" smtClean="0">
                <a:solidFill>
                  <a:srgbClr val="000000"/>
                </a:solidFill>
              </a:rPr>
              <a:t>      </a:t>
            </a:r>
            <a:r>
              <a:rPr lang="en-US" altLang="zh-CN" sz="2900" dirty="0" smtClean="0">
                <a:solidFill>
                  <a:srgbClr val="000000"/>
                </a:solidFill>
              </a:rPr>
              <a:t>1 </a:t>
            </a:r>
            <a:r>
              <a:rPr lang="zh-CN" altLang="en-US" sz="2900" dirty="0" smtClean="0">
                <a:solidFill>
                  <a:srgbClr val="000000"/>
                </a:solidFill>
              </a:rPr>
              <a:t>、</a:t>
            </a:r>
            <a:r>
              <a:rPr lang="zh-CN" altLang="en-US" sz="2600" dirty="0" smtClean="0">
                <a:solidFill>
                  <a:srgbClr val="000000"/>
                </a:solidFill>
              </a:rPr>
              <a:t>“</a:t>
            </a:r>
            <a:r>
              <a:rPr lang="zh-CN" altLang="en-US" sz="2600" dirty="0">
                <a:solidFill>
                  <a:srgbClr val="000000"/>
                </a:solidFill>
              </a:rPr>
              <a:t>在相同条件下掷一枚均匀的硬币,观察正反两面出现</a:t>
            </a:r>
            <a:r>
              <a:rPr lang="zh-CN" altLang="en-US" sz="2600" dirty="0" smtClean="0">
                <a:solidFill>
                  <a:srgbClr val="000000"/>
                </a:solidFill>
              </a:rPr>
              <a:t>的情况</a:t>
            </a:r>
            <a:r>
              <a:rPr lang="zh-CN" altLang="en-US" sz="2600" dirty="0">
                <a:solidFill>
                  <a:srgbClr val="000000"/>
                </a:solidFill>
              </a:rPr>
              <a:t>”</a:t>
            </a:r>
            <a:r>
              <a:rPr lang="zh-CN" altLang="en-US" sz="2600" dirty="0" smtClean="0">
                <a:solidFill>
                  <a:srgbClr val="000000"/>
                </a:solidFill>
              </a:rPr>
              <a:t>。</a:t>
            </a:r>
            <a:r>
              <a:rPr lang="zh-CN" altLang="en-US" sz="2600" dirty="0">
                <a:solidFill>
                  <a:srgbClr val="000000"/>
                </a:solidFill>
              </a:rPr>
              <a:t>可能</a:t>
            </a:r>
            <a:r>
              <a:rPr lang="zh-CN" altLang="en-US" sz="2800" b="1" i="1" dirty="0">
                <a:solidFill>
                  <a:srgbClr val="FF0000"/>
                </a:solidFill>
              </a:rPr>
              <a:t>出现正面</a:t>
            </a:r>
            <a:r>
              <a:rPr lang="zh-CN" altLang="en-US" sz="2600" dirty="0">
                <a:solidFill>
                  <a:srgbClr val="000000"/>
                </a:solidFill>
              </a:rPr>
              <a:t>也可能</a:t>
            </a:r>
            <a:r>
              <a:rPr lang="zh-CN" altLang="en-US" sz="2800" b="1" i="1" dirty="0">
                <a:solidFill>
                  <a:srgbClr val="FF0000"/>
                </a:solidFill>
              </a:rPr>
              <a:t>出现反面</a:t>
            </a:r>
            <a:r>
              <a:rPr lang="zh-CN" altLang="en-US" sz="2600" dirty="0" smtClean="0">
                <a:solidFill>
                  <a:srgbClr val="FF0000"/>
                </a:solidFill>
                <a:ea typeface="黑体" pitchFamily="49" charset="-122"/>
              </a:rPr>
              <a:t>。</a:t>
            </a:r>
            <a:endParaRPr lang="en-US" altLang="zh-CN" sz="2600" dirty="0" smtClean="0">
              <a:solidFill>
                <a:srgbClr val="FF0000"/>
              </a:solidFill>
              <a:ea typeface="黑体" pitchFamily="49" charset="-122"/>
            </a:endParaRPr>
          </a:p>
          <a:p>
            <a:pPr algn="l">
              <a:lnSpc>
                <a:spcPct val="125000"/>
              </a:lnSpc>
            </a:pPr>
            <a:r>
              <a:rPr lang="en-US" altLang="zh-CN" sz="2900" dirty="0" smtClean="0">
                <a:solidFill>
                  <a:srgbClr val="000000"/>
                </a:solidFill>
              </a:rPr>
              <a:t>     2</a:t>
            </a:r>
            <a:r>
              <a:rPr lang="zh-CN" altLang="en-US" sz="2600" dirty="0">
                <a:solidFill>
                  <a:srgbClr val="000000"/>
                </a:solidFill>
              </a:rPr>
              <a:t>、</a:t>
            </a:r>
            <a:r>
              <a:rPr lang="en-US" altLang="zh-CN" sz="2600" dirty="0">
                <a:solidFill>
                  <a:srgbClr val="000000"/>
                </a:solidFill>
              </a:rPr>
              <a:t> “</a:t>
            </a:r>
            <a:r>
              <a:rPr lang="zh-CN" altLang="en-US" sz="2600" dirty="0">
                <a:solidFill>
                  <a:srgbClr val="000000"/>
                </a:solidFill>
              </a:rPr>
              <a:t>抛掷一枚骰子,观察出现的点数</a:t>
            </a:r>
            <a:r>
              <a:rPr lang="zh-CN" altLang="en-US" sz="2600" dirty="0" smtClean="0">
                <a:solidFill>
                  <a:srgbClr val="000000"/>
                </a:solidFill>
              </a:rPr>
              <a:t>”。</a:t>
            </a:r>
            <a:endParaRPr lang="en-US" altLang="zh-CN" sz="2600" dirty="0" smtClean="0">
              <a:solidFill>
                <a:srgbClr val="000000"/>
              </a:solidFill>
            </a:endParaRPr>
          </a:p>
          <a:p>
            <a:pPr algn="l">
              <a:lnSpc>
                <a:spcPct val="125000"/>
              </a:lnSpc>
            </a:pPr>
            <a:endParaRPr lang="zh-CN" altLang="en-US" sz="2600" dirty="0">
              <a:solidFill>
                <a:srgbClr val="000000"/>
              </a:solidFill>
            </a:endParaRPr>
          </a:p>
        </p:txBody>
      </p:sp>
      <p:pic>
        <p:nvPicPr>
          <p:cNvPr id="9" name="Picture 11" descr="yb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1B2248"/>
              </a:clrFrom>
              <a:clrTo>
                <a:srgbClr val="1B224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864" y="3500437"/>
            <a:ext cx="711200" cy="64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</a:extLst>
        </p:spPr>
      </p:pic>
      <p:pic>
        <p:nvPicPr>
          <p:cNvPr id="10" name="Picture 10" descr="yb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1B2248"/>
              </a:clrFrom>
              <a:clrTo>
                <a:srgbClr val="1B2248">
                  <a:alpha val="0"/>
                </a:srgbClr>
              </a:clrTo>
            </a:clrChange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730" y="3500438"/>
            <a:ext cx="685800" cy="66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</a:extLst>
        </p:spPr>
      </p:pic>
      <p:pic>
        <p:nvPicPr>
          <p:cNvPr id="11" name="Picture 20" descr="骰子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390" y="5373216"/>
            <a:ext cx="4535487" cy="660400"/>
          </a:xfrm>
          <a:prstGeom prst="rect">
            <a:avLst/>
          </a:prstGeom>
          <a:solidFill>
            <a:srgbClr val="993366"/>
          </a:solidFill>
        </p:spPr>
      </p:pic>
      <p:sp>
        <p:nvSpPr>
          <p:cNvPr id="12" name="副标题 2"/>
          <p:cNvSpPr txBox="1">
            <a:spLocks/>
          </p:cNvSpPr>
          <p:nvPr/>
        </p:nvSpPr>
        <p:spPr>
          <a:xfrm>
            <a:off x="532497" y="4447468"/>
            <a:ext cx="3240360" cy="19338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我们</a:t>
            </a:r>
            <a:r>
              <a:rPr lang="zh-CN" altLang="zh-CN" sz="2600" dirty="0">
                <a:solidFill>
                  <a:schemeClr val="tx1"/>
                </a:solidFill>
              </a:rPr>
              <a:t>把这类在</a:t>
            </a:r>
            <a:r>
              <a:rPr lang="zh-CN" altLang="zh-CN" sz="2600" dirty="0">
                <a:solidFill>
                  <a:srgbClr val="FF0000"/>
                </a:solidFill>
              </a:rPr>
              <a:t>相同条件下重复同样</a:t>
            </a:r>
            <a:r>
              <a:rPr lang="zh-CN" altLang="zh-CN" sz="2600" dirty="0">
                <a:solidFill>
                  <a:schemeClr val="tx1"/>
                </a:solidFill>
              </a:rPr>
              <a:t>的试验所得结果不确定的现象称为</a:t>
            </a:r>
            <a:r>
              <a:rPr lang="zh-CN" altLang="zh-CN" sz="2600" dirty="0">
                <a:solidFill>
                  <a:srgbClr val="FF0000"/>
                </a:solidFill>
              </a:rPr>
              <a:t>随机现象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右弧形箭头 1"/>
          <p:cNvSpPr/>
          <p:nvPr/>
        </p:nvSpPr>
        <p:spPr>
          <a:xfrm>
            <a:off x="4001221" y="3852229"/>
            <a:ext cx="421478" cy="119047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88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2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424936" cy="5040560"/>
          </a:xfrm>
        </p:spPr>
        <p:txBody>
          <a:bodyPr>
            <a:normAutofit/>
          </a:bodyPr>
          <a:lstStyle/>
          <a:p>
            <a:pPr marL="800100" lvl="1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4.1.2  </a:t>
            </a:r>
            <a:r>
              <a:rPr lang="zh-CN" altLang="en-US" sz="2800" dirty="0" smtClean="0">
                <a:solidFill>
                  <a:schemeClr val="tx1"/>
                </a:solidFill>
              </a:rPr>
              <a:t>样本空间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  <a:latin typeface="宋体" pitchFamily="2" charset="-122"/>
              </a:rPr>
              <a:t> 随机试验的</a:t>
            </a:r>
            <a:r>
              <a:rPr lang="zh-CN" altLang="en-US" sz="2600" i="1" dirty="0">
                <a:solidFill>
                  <a:srgbClr val="FF0000"/>
                </a:solidFill>
                <a:latin typeface="宋体" pitchFamily="2" charset="-122"/>
              </a:rPr>
              <a:t>一切可能结果</a:t>
            </a:r>
            <a:r>
              <a:rPr lang="zh-CN" altLang="en-US" sz="2600" dirty="0">
                <a:solidFill>
                  <a:schemeClr val="tx1"/>
                </a:solidFill>
                <a:latin typeface="宋体" pitchFamily="2" charset="-122"/>
              </a:rPr>
              <a:t>的集合为</a:t>
            </a:r>
            <a:r>
              <a:rPr lang="zh-CN" altLang="en-US" sz="2600" b="1" i="1" dirty="0" smtClean="0">
                <a:solidFill>
                  <a:srgbClr val="FF0000"/>
                </a:solidFill>
                <a:latin typeface="宋体" pitchFamily="2" charset="-122"/>
              </a:rPr>
              <a:t>样本空间。</a:t>
            </a:r>
            <a:endParaRPr lang="en-US" altLang="zh-CN" sz="2600" b="1" i="1" dirty="0" smtClean="0">
              <a:solidFill>
                <a:srgbClr val="FF0000"/>
              </a:solidFill>
              <a:latin typeface="宋体" pitchFamily="2" charset="-122"/>
            </a:endParaRPr>
          </a:p>
          <a:p>
            <a:pPr lvl="1" algn="l">
              <a:buClr>
                <a:srgbClr val="FF0000"/>
              </a:buClr>
            </a:pPr>
            <a:endParaRPr lang="en-US" altLang="zh-CN" sz="2600" b="1" i="1" dirty="0" smtClean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395536" y="2852936"/>
            <a:ext cx="7632848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zh-CN" altLang="en-US" sz="2600" dirty="0">
                <a:solidFill>
                  <a:srgbClr val="FF0000"/>
                </a:solidFill>
                <a:latin typeface="宋体" pitchFamily="2" charset="-122"/>
              </a:rPr>
              <a:t>例如：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从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0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～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9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这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10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个数字中随机抽取出一个</a:t>
            </a:r>
            <a:r>
              <a:rPr lang="zh-CN" altLang="en-US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抽到的数字可能是：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0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2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3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4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5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6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7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8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9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，共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10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种情况</a:t>
            </a:r>
            <a:r>
              <a:rPr lang="zh-CN" altLang="en-US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zh-CN" altLang="zh-CN" sz="2600" dirty="0">
                <a:solidFill>
                  <a:srgbClr val="FF0000"/>
                </a:solidFill>
                <a:latin typeface="宋体" pitchFamily="2" charset="-122"/>
              </a:rPr>
              <a:t>以全部样本点为元素的集合称为样本空间</a:t>
            </a:r>
            <a:r>
              <a:rPr lang="en-US" altLang="zh-CN" sz="2600" dirty="0">
                <a:solidFill>
                  <a:srgbClr val="FF0000"/>
                </a:solidFill>
                <a:latin typeface="宋体" pitchFamily="2" charset="-122"/>
              </a:rPr>
              <a:t>   </a:t>
            </a:r>
            <a:r>
              <a:rPr lang="zh-CN" altLang="en-US" sz="2600" dirty="0" smtClean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zh-CN" altLang="en-US" sz="2600" dirty="0">
                <a:solidFill>
                  <a:schemeClr val="tx1"/>
                </a:solidFill>
                <a:latin typeface="宋体" pitchFamily="2" charset="-122"/>
              </a:rPr>
              <a:t>记为   </a:t>
            </a:r>
            <a:r>
              <a:rPr lang="en-US" altLang="zh-CN" sz="2600" dirty="0" smtClean="0">
                <a:solidFill>
                  <a:schemeClr val="tx1"/>
                </a:solidFill>
                <a:latin typeface="宋体" pitchFamily="2" charset="-122"/>
              </a:rPr>
              <a:t>={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0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1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2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3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4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5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6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7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8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  <a:latin typeface="宋体" pitchFamily="2" charset="-122"/>
              </a:rPr>
              <a:t>9}</a:t>
            </a:r>
            <a:endParaRPr lang="zh-CN" altLang="zh-CN" sz="2600" dirty="0">
              <a:solidFill>
                <a:schemeClr val="tx1"/>
              </a:solidFill>
              <a:latin typeface="宋体" pitchFamily="2" charset="-122"/>
            </a:endParaRPr>
          </a:p>
          <a:p>
            <a:pPr lvl="1" algn="l">
              <a:buClr>
                <a:srgbClr val="FF0000"/>
              </a:buClr>
            </a:pPr>
            <a:endParaRPr lang="en-US" altLang="zh-CN" sz="2600" b="1" i="1" dirty="0" smtClean="0">
              <a:solidFill>
                <a:srgbClr val="FF0000"/>
              </a:solidFill>
              <a:latin typeface="宋体" pitchFamily="2" charset="-122"/>
            </a:endParaRPr>
          </a:p>
          <a:p>
            <a:pPr lvl="1" algn="l">
              <a:buClr>
                <a:srgbClr val="FF0000"/>
              </a:buClr>
            </a:pPr>
            <a:endParaRPr lang="en-US" altLang="zh-CN" sz="2600" b="1" i="1" dirty="0" smtClean="0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1923835"/>
              </p:ext>
            </p:extLst>
          </p:nvPr>
        </p:nvGraphicFramePr>
        <p:xfrm>
          <a:off x="3563888" y="4077073"/>
          <a:ext cx="360040" cy="360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3" imgW="164885" imgH="164885" progId="Equation.DSMT4">
                  <p:embed/>
                </p:oleObj>
              </mc:Choice>
              <mc:Fallback>
                <p:oleObj name="Equation" r:id="rId3" imgW="164885" imgH="16488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077073"/>
                        <a:ext cx="360040" cy="3600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64247"/>
              </p:ext>
            </p:extLst>
          </p:nvPr>
        </p:nvGraphicFramePr>
        <p:xfrm>
          <a:off x="5004048" y="4077073"/>
          <a:ext cx="432047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5" imgW="164885" imgH="164885" progId="Equation.DSMT4">
                  <p:embed/>
                </p:oleObj>
              </mc:Choice>
              <mc:Fallback>
                <p:oleObj name="Equation" r:id="rId5" imgW="164885" imgH="16488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077073"/>
                        <a:ext cx="432047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833695042"/>
              </p:ext>
            </p:extLst>
          </p:nvPr>
        </p:nvGraphicFramePr>
        <p:xfrm>
          <a:off x="1403648" y="4725144"/>
          <a:ext cx="5184576" cy="2132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77703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11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8064896" cy="5040560"/>
          </a:xfrm>
        </p:spPr>
        <p:txBody>
          <a:bodyPr>
            <a:normAutofit/>
          </a:bodyPr>
          <a:lstStyle/>
          <a:p>
            <a:pPr marL="800100" lvl="1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4.1.3 </a:t>
            </a:r>
            <a:r>
              <a:rPr lang="zh-CN" altLang="en-US" sz="2800" dirty="0">
                <a:solidFill>
                  <a:schemeClr val="tx1"/>
                </a:solidFill>
              </a:rPr>
              <a:t> </a:t>
            </a:r>
            <a:r>
              <a:rPr lang="zh-CN" altLang="en-US" sz="2800" dirty="0" smtClean="0">
                <a:solidFill>
                  <a:schemeClr val="tx1"/>
                </a:solidFill>
              </a:rPr>
              <a:t>事件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en-US" sz="2600" dirty="0">
                <a:solidFill>
                  <a:schemeClr val="tx1"/>
                </a:solidFill>
                <a:latin typeface="宋体" pitchFamily="2" charset="-122"/>
              </a:rPr>
              <a:t>一般地，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样本空间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宋体" pitchFamily="2" charset="-122"/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的</a:t>
            </a:r>
            <a:r>
              <a:rPr lang="zh-CN" altLang="zh-CN" sz="2600" dirty="0">
                <a:solidFill>
                  <a:srgbClr val="FF0000"/>
                </a:solidFill>
                <a:latin typeface="宋体" pitchFamily="2" charset="-122"/>
              </a:rPr>
              <a:t>特定子集</a:t>
            </a:r>
            <a:r>
              <a:rPr lang="en-US" altLang="zh-CN" sz="2600" dirty="0">
                <a:solidFill>
                  <a:srgbClr val="FF0000"/>
                </a:solidFill>
                <a:latin typeface="宋体" pitchFamily="2" charset="-122"/>
              </a:rPr>
              <a:t>A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称为</a:t>
            </a:r>
            <a:r>
              <a:rPr lang="zh-CN" altLang="zh-CN" sz="2600" b="1" i="1" dirty="0">
                <a:solidFill>
                  <a:srgbClr val="FF0000"/>
                </a:solidFill>
                <a:latin typeface="宋体" pitchFamily="2" charset="-122"/>
              </a:rPr>
              <a:t>事件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，当且仅当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A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中的某个样本点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宋体" pitchFamily="2" charset="-122"/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出现时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事件</a:t>
            </a:r>
            <a:r>
              <a:rPr lang="en-US" altLang="zh-CN" sz="2600" dirty="0">
                <a:solidFill>
                  <a:schemeClr val="tx1"/>
                </a:solidFill>
                <a:latin typeface="宋体" pitchFamily="2" charset="-122"/>
              </a:rPr>
              <a:t>A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发生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。</a:t>
            </a:r>
            <a:endParaRPr lang="en-US" altLang="zh-CN" sz="2600" dirty="0" smtClean="0">
              <a:solidFill>
                <a:schemeClr val="tx1"/>
              </a:solidFill>
              <a:latin typeface="宋体" pitchFamily="2" charset="-122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  <a:latin typeface="宋体" pitchFamily="2" charset="-122"/>
              </a:rPr>
              <a:t>   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一个试验中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，所有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可能出现的基本结果，它们是试验中最简单的随机事件，称为</a:t>
            </a:r>
            <a:r>
              <a:rPr lang="zh-CN" altLang="zh-CN" sz="2600" b="1" i="1" dirty="0" smtClean="0">
                <a:solidFill>
                  <a:srgbClr val="FF0000"/>
                </a:solidFill>
                <a:latin typeface="宋体" pitchFamily="2" charset="-122"/>
              </a:rPr>
              <a:t>基本事件</a:t>
            </a:r>
            <a:r>
              <a:rPr lang="zh-CN" altLang="en-US" sz="2600" dirty="0" smtClean="0">
                <a:solidFill>
                  <a:srgbClr val="FF0000"/>
                </a:solidFill>
                <a:latin typeface="宋体" pitchFamily="2" charset="-122"/>
              </a:rPr>
              <a:t>。</a:t>
            </a:r>
            <a:endParaRPr lang="en-US" altLang="zh-CN" sz="2600" dirty="0" smtClean="0">
              <a:solidFill>
                <a:srgbClr val="FF0000"/>
              </a:solidFill>
              <a:latin typeface="宋体" pitchFamily="2" charset="-122"/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>
              <a:solidFill>
                <a:srgbClr val="FF0000"/>
              </a:solidFill>
              <a:latin typeface="宋体" pitchFamily="2" charset="-122"/>
            </a:endParaRPr>
          </a:p>
          <a:p>
            <a:pPr lvl="3"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837967"/>
              </p:ext>
            </p:extLst>
          </p:nvPr>
        </p:nvGraphicFramePr>
        <p:xfrm>
          <a:off x="4355977" y="2204864"/>
          <a:ext cx="36004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99" name="Equation" r:id="rId3" imgW="164885" imgH="164885" progId="Equation.DSMT4">
                  <p:embed/>
                </p:oleObj>
              </mc:Choice>
              <mc:Fallback>
                <p:oleObj name="Equation" r:id="rId3" imgW="164885" imgH="16488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7" y="2204864"/>
                        <a:ext cx="36004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2799246"/>
              </p:ext>
            </p:extLst>
          </p:nvPr>
        </p:nvGraphicFramePr>
        <p:xfrm>
          <a:off x="4716016" y="2636912"/>
          <a:ext cx="50405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0" name="Equation" r:id="rId5" imgW="152334" imgH="139639" progId="Equation.DSMT4">
                  <p:embed/>
                </p:oleObj>
              </mc:Choice>
              <mc:Fallback>
                <p:oleObj name="Equation" r:id="rId5" imgW="152334" imgH="13963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636912"/>
                        <a:ext cx="50405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标注 8"/>
          <p:cNvSpPr/>
          <p:nvPr/>
        </p:nvSpPr>
        <p:spPr>
          <a:xfrm>
            <a:off x="7308304" y="4017009"/>
            <a:ext cx="1368152" cy="504056"/>
          </a:xfrm>
          <a:prstGeom prst="wedgeRectCallout">
            <a:avLst>
              <a:gd name="adj1" fmla="val -53720"/>
              <a:gd name="adj2" fmla="val -92993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</a:rPr>
              <a:t>不可再分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副标题 2"/>
          <p:cNvSpPr txBox="1">
            <a:spLocks/>
          </p:cNvSpPr>
          <p:nvPr/>
        </p:nvSpPr>
        <p:spPr>
          <a:xfrm>
            <a:off x="-252537" y="3925031"/>
            <a:ext cx="4346557" cy="1088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en-US" altLang="zh-CN" sz="2600" b="1" i="1" dirty="0" smtClean="0">
                <a:solidFill>
                  <a:srgbClr val="FF0000"/>
                </a:solidFill>
                <a:latin typeface="宋体" pitchFamily="2" charset="-122"/>
              </a:rPr>
              <a:t>    </a:t>
            </a:r>
            <a:r>
              <a:rPr lang="zh-CN" altLang="zh-CN" sz="2600" b="1" i="1" dirty="0" smtClean="0">
                <a:solidFill>
                  <a:srgbClr val="FF0000"/>
                </a:solidFill>
                <a:latin typeface="宋体" pitchFamily="2" charset="-122"/>
              </a:rPr>
              <a:t>复合事件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是可以由</a:t>
            </a:r>
            <a:r>
              <a:rPr lang="zh-CN" altLang="zh-CN" sz="2600" dirty="0" smtClean="0">
                <a:solidFill>
                  <a:srgbClr val="FF0000"/>
                </a:solidFill>
                <a:latin typeface="宋体" pitchFamily="2" charset="-122"/>
              </a:rPr>
              <a:t>若干个基本事件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结合而成的。</a:t>
            </a:r>
            <a:endParaRPr lang="en-US" altLang="zh-CN" sz="2600" dirty="0" smtClean="0">
              <a:solidFill>
                <a:schemeClr val="tx1"/>
              </a:solidFill>
              <a:latin typeface="宋体" pitchFamily="2" charset="-122"/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rgbClr val="FF0000"/>
              </a:solidFill>
              <a:latin typeface="宋体" pitchFamily="2" charset="-122"/>
            </a:endParaRPr>
          </a:p>
          <a:p>
            <a:pPr lvl="3"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1" name="副标题 2"/>
          <p:cNvSpPr txBox="1">
            <a:spLocks/>
          </p:cNvSpPr>
          <p:nvPr/>
        </p:nvSpPr>
        <p:spPr>
          <a:xfrm>
            <a:off x="-10435" y="4915226"/>
            <a:ext cx="4104456" cy="936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zh-CN" altLang="en-US" sz="2600" b="1" i="1" dirty="0" smtClean="0">
                <a:solidFill>
                  <a:srgbClr val="FF0000"/>
                </a:solidFill>
                <a:latin typeface="宋体" pitchFamily="2" charset="-122"/>
              </a:rPr>
              <a:t>    必然</a:t>
            </a:r>
            <a:r>
              <a:rPr lang="zh-CN" altLang="zh-CN" sz="2600" b="1" i="1" dirty="0" smtClean="0">
                <a:solidFill>
                  <a:srgbClr val="FF0000"/>
                </a:solidFill>
                <a:latin typeface="宋体" pitchFamily="2" charset="-122"/>
              </a:rPr>
              <a:t>事件</a:t>
            </a:r>
            <a:r>
              <a:rPr lang="zh-CN" altLang="zh-CN" sz="2600" dirty="0" smtClean="0">
                <a:solidFill>
                  <a:schemeClr val="tx1"/>
                </a:solidFill>
                <a:latin typeface="宋体" pitchFamily="2" charset="-122"/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  <a:latin typeface="宋体" pitchFamily="2" charset="-122"/>
              </a:rPr>
              <a:t>在每次试验中都必定发生。</a:t>
            </a:r>
            <a:endParaRPr lang="en-US" altLang="zh-CN" sz="2600" dirty="0">
              <a:solidFill>
                <a:schemeClr val="tx1"/>
              </a:solidFill>
              <a:latin typeface="宋体" pitchFamily="2" charset="-122"/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rgbClr val="FF0000"/>
              </a:solidFill>
              <a:latin typeface="宋体" pitchFamily="2" charset="-122"/>
            </a:endParaRPr>
          </a:p>
          <a:p>
            <a:pPr lvl="3"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2" name="Picture 12" descr="瀑布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035152"/>
            <a:ext cx="24384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标注 12"/>
          <p:cNvSpPr/>
          <p:nvPr/>
        </p:nvSpPr>
        <p:spPr>
          <a:xfrm>
            <a:off x="3419872" y="5447309"/>
            <a:ext cx="1152128" cy="858078"/>
          </a:xfrm>
          <a:prstGeom prst="wedgeRectCallout">
            <a:avLst>
              <a:gd name="adj1" fmla="val 72922"/>
              <a:gd name="adj2" fmla="val -5563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</a:rPr>
              <a:t>水往低处流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4" name="副标题 2"/>
          <p:cNvSpPr txBox="1">
            <a:spLocks/>
          </p:cNvSpPr>
          <p:nvPr/>
        </p:nvSpPr>
        <p:spPr>
          <a:xfrm>
            <a:off x="4793884" y="5733300"/>
            <a:ext cx="4350115" cy="9901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zh-CN" altLang="zh-CN" sz="3400" dirty="0">
                <a:solidFill>
                  <a:schemeClr val="tx1"/>
                </a:solidFill>
              </a:rPr>
              <a:t>一个事件如果是零集或空集，就称为</a:t>
            </a:r>
            <a:r>
              <a:rPr lang="zh-CN" altLang="zh-CN" sz="3400" dirty="0" smtClean="0">
                <a:solidFill>
                  <a:srgbClr val="FF0000"/>
                </a:solidFill>
              </a:rPr>
              <a:t>不可能事件</a:t>
            </a:r>
            <a:r>
              <a:rPr lang="zh-CN" altLang="en-US" sz="3400" dirty="0" smtClean="0">
                <a:solidFill>
                  <a:srgbClr val="FF0000"/>
                </a:solidFill>
              </a:rPr>
              <a:t>，用     表示</a:t>
            </a:r>
            <a:endParaRPr lang="en-US" altLang="zh-CN" sz="3400" dirty="0" smtClean="0">
              <a:solidFill>
                <a:srgbClr val="FF0000"/>
              </a:solidFill>
              <a:latin typeface="宋体" pitchFamily="2" charset="-122"/>
            </a:endParaRPr>
          </a:p>
          <a:p>
            <a:pPr lvl="3"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3877379"/>
              </p:ext>
            </p:extLst>
          </p:nvPr>
        </p:nvGraphicFramePr>
        <p:xfrm>
          <a:off x="8388423" y="6021289"/>
          <a:ext cx="626427" cy="284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01" name="Equation" r:id="rId8" imgW="164957" imgH="152268" progId="Equation.DSMT4">
                  <p:embed/>
                </p:oleObj>
              </mc:Choice>
              <mc:Fallback>
                <p:oleObj name="Equation" r:id="rId8" imgW="164957" imgH="152268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8423" y="6021289"/>
                        <a:ext cx="626427" cy="2840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691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10" grpId="0"/>
      <p:bldP spid="11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4248472" cy="656456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事件的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关系与运算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39552" y="2238792"/>
            <a:ext cx="7992888" cy="9106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800" b="1" i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800" b="1" i="1" dirty="0" smtClean="0">
                <a:solidFill>
                  <a:srgbClr val="FF0000"/>
                </a:solidFill>
              </a:rPr>
              <a:t>包含关系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</a:rPr>
              <a:t>如果事件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的组成部分也是事件</a:t>
            </a:r>
            <a:r>
              <a:rPr lang="en-US" altLang="zh-CN" sz="2600" i="1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的组成部分，（</a:t>
            </a:r>
            <a:r>
              <a:rPr lang="en-US" altLang="zh-CN" sz="2600" i="1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发生必有事件</a:t>
            </a:r>
            <a:r>
              <a:rPr lang="en-US" altLang="zh-CN" sz="2600" i="1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发生）：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809" y="2581545"/>
            <a:ext cx="830830" cy="38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副标题 2"/>
          <p:cNvSpPr txBox="1">
            <a:spLocks/>
          </p:cNvSpPr>
          <p:nvPr/>
        </p:nvSpPr>
        <p:spPr>
          <a:xfrm>
            <a:off x="539552" y="3163836"/>
            <a:ext cx="7992888" cy="9106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800" b="1" i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800" b="1" i="1" dirty="0">
                <a:solidFill>
                  <a:srgbClr val="FF0000"/>
                </a:solidFill>
              </a:rPr>
              <a:t>相等关系</a:t>
            </a:r>
            <a:r>
              <a:rPr lang="zh-CN" altLang="en-US" sz="2800" b="1" i="1" dirty="0">
                <a:solidFill>
                  <a:srgbClr val="FF0000"/>
                </a:solidFill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</a:rPr>
              <a:t>如果同时有</a:t>
            </a:r>
            <a:r>
              <a:rPr lang="en-US" altLang="zh-CN" sz="2600" dirty="0">
                <a:solidFill>
                  <a:schemeClr val="tx1"/>
                </a:solidFill>
              </a:rPr>
              <a:t>              </a:t>
            </a:r>
            <a:r>
              <a:rPr lang="zh-CN" altLang="en-US" sz="2600" dirty="0">
                <a:solidFill>
                  <a:schemeClr val="tx1"/>
                </a:solidFill>
              </a:rPr>
              <a:t>，          ，</a:t>
            </a:r>
            <a:r>
              <a:rPr lang="zh-CN" altLang="zh-CN" sz="2600" dirty="0">
                <a:solidFill>
                  <a:schemeClr val="tx1"/>
                </a:solidFill>
              </a:rPr>
              <a:t>则称事件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与事件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等价，或称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等于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：</a:t>
            </a:r>
            <a:r>
              <a:rPr lang="en-US" altLang="zh-CN" sz="2600" dirty="0">
                <a:solidFill>
                  <a:schemeClr val="tx1"/>
                </a:solidFill>
              </a:rPr>
              <a:t>A=B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  <a:p>
            <a:pPr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63836"/>
            <a:ext cx="864096" cy="37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750" y="3204442"/>
            <a:ext cx="947212" cy="34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副标题 2"/>
          <p:cNvSpPr txBox="1">
            <a:spLocks/>
          </p:cNvSpPr>
          <p:nvPr/>
        </p:nvSpPr>
        <p:spPr>
          <a:xfrm>
            <a:off x="539552" y="4078764"/>
            <a:ext cx="7992888" cy="9106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800" b="1" i="1" dirty="0">
                <a:solidFill>
                  <a:srgbClr val="FF0000"/>
                </a:solidFill>
              </a:rPr>
              <a:t>3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800" b="1" i="1" dirty="0">
                <a:solidFill>
                  <a:srgbClr val="FF0000"/>
                </a:solidFill>
              </a:rPr>
              <a:t>并（</a:t>
            </a:r>
            <a:r>
              <a:rPr lang="en-US" altLang="zh-CN" sz="2800" b="1" i="1" dirty="0">
                <a:solidFill>
                  <a:srgbClr val="FF0000"/>
                </a:solidFill>
              </a:rPr>
              <a:t>  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   </a:t>
            </a:r>
            <a:r>
              <a:rPr lang="zh-CN" altLang="zh-CN" sz="2800" b="1" i="1" dirty="0" smtClean="0">
                <a:solidFill>
                  <a:srgbClr val="FF0000"/>
                </a:solidFill>
              </a:rPr>
              <a:t>）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中至少有一个发生的事件：</a:t>
            </a:r>
            <a:r>
              <a:rPr lang="en-US" altLang="zh-CN" sz="2600" dirty="0">
                <a:solidFill>
                  <a:schemeClr val="tx1"/>
                </a:solidFill>
              </a:rPr>
              <a:t>A </a:t>
            </a:r>
            <a:r>
              <a:rPr lang="en-US" altLang="zh-CN" sz="2600" dirty="0" smtClean="0">
                <a:solidFill>
                  <a:schemeClr val="tx1"/>
                </a:solidFill>
              </a:rPr>
              <a:t>    B</a:t>
            </a:r>
            <a:r>
              <a:rPr lang="zh-CN" altLang="zh-CN" sz="2600" dirty="0">
                <a:solidFill>
                  <a:schemeClr val="tx1"/>
                </a:solidFill>
              </a:rPr>
              <a:t>，或者</a:t>
            </a:r>
            <a:r>
              <a:rPr lang="en-US" altLang="zh-CN" sz="2600" dirty="0">
                <a:solidFill>
                  <a:schemeClr val="tx1"/>
                </a:solidFill>
              </a:rPr>
              <a:t>A+B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  <a:p>
            <a:pPr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1979712" y="4057494"/>
            <a:ext cx="322040" cy="40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956376" y="4078764"/>
            <a:ext cx="322040" cy="40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副标题 2"/>
          <p:cNvSpPr txBox="1">
            <a:spLocks/>
          </p:cNvSpPr>
          <p:nvPr/>
        </p:nvSpPr>
        <p:spPr>
          <a:xfrm>
            <a:off x="539123" y="4797152"/>
            <a:ext cx="7992888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800" b="1" i="1" dirty="0" smtClean="0">
                <a:solidFill>
                  <a:srgbClr val="FF0000"/>
                </a:solidFill>
              </a:rPr>
              <a:t>4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800" b="1" i="1" dirty="0">
                <a:solidFill>
                  <a:srgbClr val="FF0000"/>
                </a:solidFill>
              </a:rPr>
              <a:t>交</a:t>
            </a:r>
            <a:r>
              <a:rPr lang="zh-CN" altLang="zh-CN" sz="2800" b="1" i="1" dirty="0" smtClean="0">
                <a:solidFill>
                  <a:srgbClr val="FF0000"/>
                </a:solidFill>
              </a:rPr>
              <a:t>（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     </a:t>
            </a:r>
            <a:r>
              <a:rPr lang="zh-CN" altLang="zh-CN" sz="2800" b="1" i="1" dirty="0" smtClean="0">
                <a:solidFill>
                  <a:srgbClr val="FF0000"/>
                </a:solidFill>
              </a:rPr>
              <a:t>）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。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 </a:t>
            </a:r>
            <a:r>
              <a:rPr lang="en-US" altLang="zh-CN" sz="2600" dirty="0">
                <a:solidFill>
                  <a:schemeClr val="tx1"/>
                </a:solidFill>
              </a:rPr>
              <a:t>A </a:t>
            </a:r>
            <a:r>
              <a:rPr lang="en-US" altLang="zh-CN" sz="2600" dirty="0" smtClean="0">
                <a:solidFill>
                  <a:schemeClr val="tx1"/>
                </a:solidFill>
              </a:rPr>
              <a:t>    B=</a:t>
            </a:r>
            <a:r>
              <a:rPr lang="zh-CN" altLang="zh-CN" sz="2600" dirty="0" smtClean="0">
                <a:solidFill>
                  <a:schemeClr val="tx1"/>
                </a:solidFill>
              </a:rPr>
              <a:t>｛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和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同时发生</a:t>
            </a:r>
            <a:r>
              <a:rPr lang="zh-CN" altLang="zh-CN" sz="2600" dirty="0" smtClean="0">
                <a:solidFill>
                  <a:schemeClr val="tx1"/>
                </a:solidFill>
              </a:rPr>
              <a:t>｝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      </a:t>
            </a:r>
            <a:r>
              <a:rPr lang="zh-CN" altLang="zh-CN" sz="2600" i="1" dirty="0" smtClean="0">
                <a:solidFill>
                  <a:srgbClr val="FF0000"/>
                </a:solidFill>
              </a:rPr>
              <a:t>一般</a:t>
            </a:r>
            <a:r>
              <a:rPr lang="zh-CN" altLang="zh-CN" sz="2600" i="1" dirty="0">
                <a:solidFill>
                  <a:srgbClr val="FF0000"/>
                </a:solidFill>
              </a:rPr>
              <a:t>地，可以将此公式推广</a:t>
            </a:r>
            <a:r>
              <a:rPr lang="zh-CN" altLang="zh-CN" sz="2600" i="1" dirty="0" smtClean="0">
                <a:solidFill>
                  <a:srgbClr val="FF0000"/>
                </a:solidFill>
              </a:rPr>
              <a:t>为</a:t>
            </a:r>
            <a:endParaRPr lang="en-US" altLang="zh-CN" sz="2600" i="1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919954" y="4838678"/>
            <a:ext cx="36957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03848" y="4835594"/>
            <a:ext cx="36957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6672912"/>
              </p:ext>
            </p:extLst>
          </p:nvPr>
        </p:nvGraphicFramePr>
        <p:xfrm>
          <a:off x="827585" y="5877272"/>
          <a:ext cx="599305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name="Equation" r:id="rId6" imgW="3771900" imgH="431800" progId="Equation.DSMT4">
                  <p:embed/>
                </p:oleObj>
              </mc:Choice>
              <mc:Fallback>
                <p:oleObj name="Equation" r:id="rId6" imgW="3771900" imgH="4318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5" y="5877272"/>
                        <a:ext cx="5993054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226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539552" y="188640"/>
            <a:ext cx="8136904" cy="158417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§4.1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随机事件及其概率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611560" y="1783457"/>
            <a:ext cx="7992888" cy="12855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800" b="1" i="1" dirty="0" smtClean="0">
                <a:solidFill>
                  <a:srgbClr val="FF0000"/>
                </a:solidFill>
              </a:rPr>
              <a:t> 5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、差（</a:t>
            </a:r>
            <a:r>
              <a:rPr lang="en-US" altLang="zh-CN" sz="2800" b="1" i="1" dirty="0" smtClean="0">
                <a:solidFill>
                  <a:srgbClr val="FF0000"/>
                </a:solidFill>
              </a:rPr>
              <a:t>—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）。</a:t>
            </a:r>
            <a:r>
              <a:rPr lang="zh-CN" altLang="zh-CN" sz="2600" dirty="0">
                <a:solidFill>
                  <a:schemeClr val="tx1"/>
                </a:solidFill>
              </a:rPr>
              <a:t>属于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而不属于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的部分所构成的事件，称为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与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的</a:t>
            </a:r>
            <a:r>
              <a:rPr lang="zh-CN" altLang="zh-CN" sz="2600" dirty="0" smtClean="0">
                <a:solidFill>
                  <a:schemeClr val="tx1"/>
                </a:solidFill>
              </a:rPr>
              <a:t>差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记为</a:t>
            </a:r>
            <a:r>
              <a:rPr lang="en-US" altLang="zh-CN" sz="2600" dirty="0">
                <a:solidFill>
                  <a:schemeClr val="tx1"/>
                </a:solidFill>
              </a:rPr>
              <a:t>A-B</a:t>
            </a:r>
            <a:r>
              <a:rPr lang="zh-CN" altLang="zh-CN" sz="2600" dirty="0">
                <a:solidFill>
                  <a:schemeClr val="tx1"/>
                </a:solidFill>
              </a:rPr>
              <a:t>，也可表示为</a:t>
            </a:r>
            <a:r>
              <a:rPr lang="en-US" altLang="zh-CN" sz="2600" dirty="0">
                <a:solidFill>
                  <a:schemeClr val="tx1"/>
                </a:solidFill>
              </a:rPr>
              <a:t>A-AB</a:t>
            </a:r>
            <a:r>
              <a:rPr lang="zh-CN" altLang="zh-CN" sz="2600" dirty="0">
                <a:solidFill>
                  <a:schemeClr val="tx1"/>
                </a:solidFill>
              </a:rPr>
              <a:t>或者</a:t>
            </a:r>
            <a:r>
              <a:rPr lang="en-US" altLang="zh-CN" sz="2600" dirty="0">
                <a:solidFill>
                  <a:schemeClr val="tx1"/>
                </a:solidFill>
              </a:rPr>
              <a:t>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它</a:t>
            </a:r>
            <a:r>
              <a:rPr lang="zh-CN" altLang="zh-CN" sz="2600" dirty="0">
                <a:solidFill>
                  <a:schemeClr val="tx1"/>
                </a:solidFill>
              </a:rPr>
              <a:t>表示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发生而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不发生的事件。</a:t>
            </a:r>
          </a:p>
          <a:p>
            <a:pPr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484" y="2169809"/>
            <a:ext cx="504056" cy="392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副标题 2"/>
          <p:cNvSpPr txBox="1">
            <a:spLocks/>
          </p:cNvSpPr>
          <p:nvPr/>
        </p:nvSpPr>
        <p:spPr>
          <a:xfrm>
            <a:off x="636081" y="3068961"/>
            <a:ext cx="7992888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800" b="1" i="1" dirty="0" smtClean="0">
                <a:solidFill>
                  <a:srgbClr val="FF0000"/>
                </a:solidFill>
              </a:rPr>
              <a:t>6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800" b="1" i="1" dirty="0">
                <a:solidFill>
                  <a:srgbClr val="FF0000"/>
                </a:solidFill>
              </a:rPr>
              <a:t>互不相容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。</a:t>
            </a:r>
            <a:r>
              <a:rPr lang="en-US" altLang="zh-CN" sz="2600" dirty="0" smtClean="0">
                <a:solidFill>
                  <a:schemeClr val="tx1"/>
                </a:solidFill>
              </a:rPr>
              <a:t>A      B=Ø</a:t>
            </a:r>
            <a:r>
              <a:rPr lang="zh-CN" altLang="zh-CN" sz="2600" dirty="0">
                <a:solidFill>
                  <a:schemeClr val="tx1"/>
                </a:solidFill>
              </a:rPr>
              <a:t>，则表示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与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不可能同时发生，称事件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与事件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互不相容或者互斥。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241328" y="3068959"/>
            <a:ext cx="36957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标注 5"/>
          <p:cNvSpPr/>
          <p:nvPr/>
        </p:nvSpPr>
        <p:spPr>
          <a:xfrm>
            <a:off x="5652120" y="2561852"/>
            <a:ext cx="2736304" cy="507109"/>
          </a:xfrm>
          <a:prstGeom prst="wedgeRectCallout">
            <a:avLst>
              <a:gd name="adj1" fmla="val -49052"/>
              <a:gd name="adj2" fmla="val 9475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基本事件是互不相容的。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5" name="副标题 2"/>
          <p:cNvSpPr txBox="1">
            <a:spLocks/>
          </p:cNvSpPr>
          <p:nvPr/>
        </p:nvSpPr>
        <p:spPr>
          <a:xfrm>
            <a:off x="582397" y="4177299"/>
            <a:ext cx="7992888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en-US" altLang="zh-CN" sz="2800" b="1" i="1" dirty="0" smtClean="0">
                <a:solidFill>
                  <a:srgbClr val="FF0000"/>
                </a:solidFill>
              </a:rPr>
              <a:t> 7</a:t>
            </a:r>
            <a:r>
              <a:rPr lang="zh-CN" altLang="en-US" sz="2800" b="1" i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>
                <a:solidFill>
                  <a:schemeClr val="tx1"/>
                </a:solidFill>
              </a:rPr>
              <a:t>逆</a:t>
            </a:r>
            <a:r>
              <a:rPr lang="en-US" altLang="zh-CN" sz="2600" dirty="0">
                <a:solidFill>
                  <a:schemeClr val="tx1"/>
                </a:solidFill>
              </a:rPr>
              <a:t> A</a:t>
            </a:r>
            <a:r>
              <a:rPr lang="zh-CN" altLang="zh-CN" sz="2600" dirty="0">
                <a:solidFill>
                  <a:schemeClr val="tx1"/>
                </a:solidFill>
              </a:rPr>
              <a:t>与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有且只能有一个发生，也就是说，不是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发生就是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发生，则成</a:t>
            </a:r>
            <a:r>
              <a:rPr lang="en-US" altLang="zh-CN" sz="2600" dirty="0">
                <a:solidFill>
                  <a:schemeClr val="tx1"/>
                </a:solidFill>
              </a:rPr>
              <a:t>B</a:t>
            </a:r>
            <a:r>
              <a:rPr lang="zh-CN" altLang="zh-CN" sz="2600" dirty="0">
                <a:solidFill>
                  <a:schemeClr val="tx1"/>
                </a:solidFill>
              </a:rPr>
              <a:t>是</a:t>
            </a:r>
            <a:r>
              <a:rPr lang="en-US" altLang="zh-CN" sz="2600" dirty="0">
                <a:solidFill>
                  <a:schemeClr val="tx1"/>
                </a:solidFill>
              </a:rPr>
              <a:t>A</a:t>
            </a:r>
            <a:r>
              <a:rPr lang="zh-CN" altLang="zh-CN" sz="2600" dirty="0">
                <a:solidFill>
                  <a:schemeClr val="tx1"/>
                </a:solidFill>
              </a:rPr>
              <a:t>的逆事件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记作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057" y="4538891"/>
            <a:ext cx="454313" cy="50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96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</TotalTime>
  <Words>3463</Words>
  <Application>Microsoft Office PowerPoint</Application>
  <PresentationFormat>全屏显示(4:3)</PresentationFormat>
  <Paragraphs>420</Paragraphs>
  <Slides>47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47</vt:i4>
      </vt:variant>
    </vt:vector>
  </HeadingPairs>
  <TitlesOfParts>
    <vt:vector size="50" baseType="lpstr">
      <vt:lpstr>波形</vt:lpstr>
      <vt:lpstr>Equation</vt:lpstr>
      <vt:lpstr>公式</vt:lpstr>
      <vt:lpstr>目录</vt:lpstr>
      <vt:lpstr>第4章 概率基础</vt:lpstr>
      <vt:lpstr>PowerPoint 演示文稿</vt:lpstr>
      <vt:lpstr>§4.1  随机事件及其概率</vt:lpstr>
      <vt:lpstr>§4.1  随机事件及其概率</vt:lpstr>
      <vt:lpstr>§4.1  随机事件及其概率</vt:lpstr>
      <vt:lpstr>§4.1  随机事件及其概率</vt:lpstr>
      <vt:lpstr>§4.1  随机事件及其概率</vt:lpstr>
      <vt:lpstr>§4.1  随机事件及其概率</vt:lpstr>
      <vt:lpstr>§4.1  随机事件及其概率</vt:lpstr>
      <vt:lpstr>§4.1  随机事件及其概率</vt:lpstr>
      <vt:lpstr>§4.1  随机事件及其概率</vt:lpstr>
      <vt:lpstr>§4.1  随机事件及其概率</vt:lpstr>
      <vt:lpstr>§4.1  随机事件及其概率</vt:lpstr>
      <vt:lpstr>PowerPoint 演示文稿</vt:lpstr>
      <vt:lpstr>§4.2  概率的性质与运算法则</vt:lpstr>
      <vt:lpstr>§4.2  概率的性质与运算法则</vt:lpstr>
      <vt:lpstr>§4.2  概率的性质与运算法则</vt:lpstr>
      <vt:lpstr>§4.2  概率的性质与运算法则</vt:lpstr>
      <vt:lpstr>§4.2  概率的性质与运算法则</vt:lpstr>
      <vt:lpstr>§4.2  概率的性质与运算法则</vt:lpstr>
      <vt:lpstr>§4.2  概率的性质与运算法则</vt:lpstr>
      <vt:lpstr>§4.2  概率的性质与运算法则</vt:lpstr>
      <vt:lpstr>§4.2  概率的性质与运算法则</vt:lpstr>
      <vt:lpstr>PowerPoint 演示文稿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§4.3  离散型随机变量及其分布</vt:lpstr>
      <vt:lpstr>PowerPoint 演示文稿</vt:lpstr>
      <vt:lpstr>§4.4  连续性随机变量及其分布</vt:lpstr>
      <vt:lpstr>§4.4  连续性随机变量及其分布</vt:lpstr>
      <vt:lpstr>§4.4  连续性随机变量及其分布</vt:lpstr>
      <vt:lpstr>§4.4  连续性随机变量及其分布</vt:lpstr>
      <vt:lpstr>§4.4  连续性随机变量及其分布</vt:lpstr>
      <vt:lpstr>§4.4  连续性随机变量及其分布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目录</dc:title>
  <dc:creator>Administrator</dc:creator>
  <cp:lastModifiedBy>Sky123.Org</cp:lastModifiedBy>
  <cp:revision>90</cp:revision>
  <dcterms:created xsi:type="dcterms:W3CDTF">2015-07-01T14:13:19Z</dcterms:created>
  <dcterms:modified xsi:type="dcterms:W3CDTF">2015-08-07T01:25:43Z</dcterms:modified>
</cp:coreProperties>
</file>