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2" r:id="rId5"/>
    <p:sldId id="259" r:id="rId6"/>
    <p:sldId id="260" r:id="rId7"/>
    <p:sldId id="267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5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2.wmf"/><Relationship Id="rId9" Type="http://schemas.openxmlformats.org/officeDocument/2006/relationships/image" Target="../media/image1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6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1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0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29.bin"/><Relationship Id="rId18" Type="http://schemas.openxmlformats.org/officeDocument/2006/relationships/image" Target="../media/image29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26.wmf"/><Relationship Id="rId17" Type="http://schemas.openxmlformats.org/officeDocument/2006/relationships/oleObject" Target="../embeddings/oleObject31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8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27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2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3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5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0" Type="http://schemas.openxmlformats.org/officeDocument/2006/relationships/image" Target="../media/image37.wmf"/><Relationship Id="rId4" Type="http://schemas.openxmlformats.org/officeDocument/2006/relationships/image" Target="../media/image34.wmf"/><Relationship Id="rId9" Type="http://schemas.openxmlformats.org/officeDocument/2006/relationships/oleObject" Target="../embeddings/oleObject36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42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41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43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44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772400" cy="720080"/>
          </a:xfrm>
        </p:spPr>
        <p:txBody>
          <a:bodyPr>
            <a:noAutofit/>
          </a:bodyPr>
          <a:lstStyle/>
          <a:p>
            <a:r>
              <a:rPr lang="zh-CN" altLang="en-US" sz="4800" dirty="0">
                <a:solidFill>
                  <a:schemeClr val="tx1"/>
                </a:solidFill>
              </a:rPr>
              <a:t>目录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640960" cy="4896544"/>
          </a:xfrm>
        </p:spPr>
        <p:txBody>
          <a:bodyPr>
            <a:noAutofit/>
          </a:bodyPr>
          <a:lstStyle/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绪论           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9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分类数据的统计检验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描述统计</a:t>
            </a:r>
            <a:r>
              <a:rPr lang="en-US" altLang="zh-CN" sz="2500" dirty="0" smtClean="0">
                <a:solidFill>
                  <a:schemeClr val="tx1"/>
                </a:solidFill>
              </a:rPr>
              <a:t>—</a:t>
            </a:r>
            <a:r>
              <a:rPr lang="zh-CN" altLang="en-US" sz="2500" dirty="0" smtClean="0">
                <a:solidFill>
                  <a:schemeClr val="tx1"/>
                </a:solidFill>
              </a:rPr>
              <a:t>表格图形法  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第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10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章    方差分析引论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描述统计</a:t>
            </a:r>
            <a:r>
              <a:rPr lang="en-US" altLang="zh-CN" sz="2500" dirty="0" smtClean="0">
                <a:solidFill>
                  <a:schemeClr val="tx1"/>
                </a:solidFill>
              </a:rPr>
              <a:t>—</a:t>
            </a:r>
            <a:r>
              <a:rPr lang="zh-CN" altLang="en-US" sz="2500" dirty="0" smtClean="0">
                <a:solidFill>
                  <a:schemeClr val="tx1"/>
                </a:solidFill>
              </a:rPr>
              <a:t>数值方法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非参数检验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概率基础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回归分析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抽样理论与参数估计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统计指数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6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假设检验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时间序列分析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7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两总体均值推断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 综合评价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8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总体方差的统计推断       主要参考文献</a:t>
            </a:r>
            <a:endParaRPr lang="zh-CN" altLang="en-US" sz="2500" dirty="0">
              <a:solidFill>
                <a:schemeClr val="tx1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1520" y="1196752"/>
            <a:ext cx="864096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996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66338" y="2082899"/>
            <a:ext cx="8280920" cy="554013"/>
          </a:xfrm>
        </p:spPr>
        <p:txBody>
          <a:bodyPr>
            <a:noAutofit/>
          </a:bodyPr>
          <a:lstStyle/>
          <a:p>
            <a:r>
              <a:rPr lang="zh-CN" altLang="zh-CN" sz="2800" dirty="0">
                <a:solidFill>
                  <a:schemeClr val="tx1"/>
                </a:solidFill>
              </a:rPr>
              <a:t>实施方差分析需要满足以下</a:t>
            </a:r>
            <a:r>
              <a:rPr lang="zh-CN" altLang="zh-CN" sz="2800" dirty="0">
                <a:solidFill>
                  <a:srgbClr val="FF0000"/>
                </a:solidFill>
              </a:rPr>
              <a:t>三个基本假设</a:t>
            </a:r>
            <a:r>
              <a:rPr lang="zh-CN" altLang="zh-CN" sz="2800" dirty="0">
                <a:solidFill>
                  <a:schemeClr val="tx1"/>
                </a:solidFill>
              </a:rPr>
              <a:t>：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方差分析的基本假设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7" name="副标题 2"/>
          <p:cNvSpPr txBox="1">
            <a:spLocks/>
          </p:cNvSpPr>
          <p:nvPr/>
        </p:nvSpPr>
        <p:spPr>
          <a:xfrm>
            <a:off x="1403648" y="2780929"/>
            <a:ext cx="7272808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</a:t>
            </a:r>
            <a:r>
              <a:rPr lang="zh-CN" altLang="zh-CN" sz="2800" dirty="0" smtClean="0">
                <a:solidFill>
                  <a:schemeClr val="tx1"/>
                </a:solidFill>
              </a:rPr>
              <a:t>对于</a:t>
            </a:r>
            <a:r>
              <a:rPr lang="zh-CN" altLang="zh-CN" sz="2800" dirty="0">
                <a:solidFill>
                  <a:schemeClr val="tx1"/>
                </a:solidFill>
              </a:rPr>
              <a:t>每一个总体，样本数据</a:t>
            </a:r>
            <a:r>
              <a:rPr lang="zh-CN" altLang="zh-CN" sz="2800" b="1" dirty="0">
                <a:solidFill>
                  <a:srgbClr val="FF0000"/>
                </a:solidFill>
              </a:rPr>
              <a:t>服从正态分布</a:t>
            </a:r>
            <a:r>
              <a:rPr lang="zh-CN" altLang="zh-CN" sz="2800" dirty="0">
                <a:solidFill>
                  <a:schemeClr val="tx1"/>
                </a:solidFill>
              </a:rPr>
              <a:t>。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10.1.2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方差分析的</a:t>
            </a:r>
            <a:r>
              <a:rPr lang="zh-CN" altLang="en-US" sz="2800" dirty="0" smtClean="0">
                <a:solidFill>
                  <a:srgbClr val="FF0000"/>
                </a:solidFill>
                <a:latin typeface="+mn-ea"/>
                <a:ea typeface="+mn-ea"/>
              </a:rPr>
              <a:t>基本假设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副标题 2"/>
          <p:cNvSpPr txBox="1">
            <a:spLocks/>
          </p:cNvSpPr>
          <p:nvPr/>
        </p:nvSpPr>
        <p:spPr>
          <a:xfrm>
            <a:off x="1524663" y="3535199"/>
            <a:ext cx="7330358" cy="9397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</a:t>
            </a:r>
            <a:r>
              <a:rPr lang="zh-CN" altLang="zh-CN" sz="2800" dirty="0" smtClean="0">
                <a:solidFill>
                  <a:schemeClr val="tx1"/>
                </a:solidFill>
              </a:rPr>
              <a:t>每</a:t>
            </a:r>
            <a:r>
              <a:rPr lang="zh-CN" altLang="zh-CN" sz="2800" dirty="0">
                <a:solidFill>
                  <a:schemeClr val="tx1"/>
                </a:solidFill>
              </a:rPr>
              <a:t>一个总体，各自的</a:t>
            </a:r>
            <a:r>
              <a:rPr lang="zh-CN" altLang="zh-CN" sz="2800" dirty="0">
                <a:solidFill>
                  <a:srgbClr val="FF0000"/>
                </a:solidFill>
              </a:rPr>
              <a:t>总体方差</a:t>
            </a:r>
            <a:r>
              <a:rPr lang="zh-CN" altLang="zh-CN" sz="2800" dirty="0">
                <a:solidFill>
                  <a:schemeClr val="tx1"/>
                </a:solidFill>
              </a:rPr>
              <a:t>，</a:t>
            </a:r>
            <a:r>
              <a:rPr lang="zh-CN" altLang="zh-CN" sz="2800" dirty="0">
                <a:solidFill>
                  <a:srgbClr val="FF0000"/>
                </a:solidFill>
              </a:rPr>
              <a:t>等于全</a:t>
            </a:r>
            <a:r>
              <a:rPr lang="zh-CN" altLang="zh-CN" sz="2800" dirty="0" smtClean="0">
                <a:solidFill>
                  <a:srgbClr val="FF0000"/>
                </a:solidFill>
              </a:rPr>
              <a:t>样本的总体方差</a:t>
            </a:r>
            <a:r>
              <a:rPr lang="zh-CN" altLang="zh-CN" sz="2800" dirty="0">
                <a:solidFill>
                  <a:srgbClr val="FF0000"/>
                </a:solidFill>
              </a:rPr>
              <a:t>。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副标题 2"/>
          <p:cNvSpPr txBox="1">
            <a:spLocks/>
          </p:cNvSpPr>
          <p:nvPr/>
        </p:nvSpPr>
        <p:spPr>
          <a:xfrm>
            <a:off x="503648" y="2744824"/>
            <a:ext cx="1080302" cy="576064"/>
          </a:xfrm>
          <a:prstGeom prst="rect">
            <a:avLst/>
          </a:prstGeom>
          <a:ln w="25400">
            <a:solidFill>
              <a:srgbClr val="7030A0"/>
            </a:solidFill>
            <a:prstDash val="sysDash"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800" dirty="0">
                <a:solidFill>
                  <a:srgbClr val="FF0000"/>
                </a:solidFill>
              </a:rPr>
              <a:t>假设</a:t>
            </a:r>
            <a:r>
              <a:rPr lang="en-US" altLang="zh-CN" sz="2800" dirty="0" smtClean="0">
                <a:solidFill>
                  <a:srgbClr val="FF0000"/>
                </a:solidFill>
              </a:rPr>
              <a:t>1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副标题 2"/>
          <p:cNvSpPr txBox="1">
            <a:spLocks/>
          </p:cNvSpPr>
          <p:nvPr/>
        </p:nvSpPr>
        <p:spPr>
          <a:xfrm>
            <a:off x="503648" y="3717032"/>
            <a:ext cx="1080302" cy="576064"/>
          </a:xfrm>
          <a:prstGeom prst="rect">
            <a:avLst/>
          </a:prstGeom>
          <a:ln w="25400">
            <a:solidFill>
              <a:srgbClr val="7030A0"/>
            </a:solidFill>
            <a:prstDash val="sysDash"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800" dirty="0" smtClean="0">
                <a:solidFill>
                  <a:srgbClr val="FF0000"/>
                </a:solidFill>
              </a:rPr>
              <a:t>假设</a:t>
            </a:r>
            <a:r>
              <a:rPr lang="en-US" altLang="zh-CN" sz="2800" dirty="0">
                <a:solidFill>
                  <a:srgbClr val="FF0000"/>
                </a:solidFill>
              </a:rPr>
              <a:t>2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" name="副标题 2"/>
          <p:cNvSpPr txBox="1">
            <a:spLocks/>
          </p:cNvSpPr>
          <p:nvPr/>
        </p:nvSpPr>
        <p:spPr>
          <a:xfrm>
            <a:off x="1691680" y="4653136"/>
            <a:ext cx="7272808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</a:t>
            </a:r>
            <a:r>
              <a:rPr lang="zh-CN" altLang="zh-CN" sz="2600" dirty="0" smtClean="0">
                <a:solidFill>
                  <a:schemeClr val="tx1"/>
                </a:solidFill>
              </a:rPr>
              <a:t>不同</a:t>
            </a:r>
            <a:r>
              <a:rPr lang="zh-CN" altLang="zh-CN" sz="2600" dirty="0">
                <a:solidFill>
                  <a:schemeClr val="tx1"/>
                </a:solidFill>
              </a:rPr>
              <a:t>观测</a:t>
            </a:r>
            <a:r>
              <a:rPr lang="zh-CN" altLang="zh-CN" sz="2600" b="1" dirty="0">
                <a:solidFill>
                  <a:srgbClr val="FF0000"/>
                </a:solidFill>
              </a:rPr>
              <a:t>互相独立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endParaRPr lang="zh-CN" altLang="zh-CN" sz="2800" dirty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副标题 2"/>
          <p:cNvSpPr txBox="1">
            <a:spLocks/>
          </p:cNvSpPr>
          <p:nvPr/>
        </p:nvSpPr>
        <p:spPr>
          <a:xfrm>
            <a:off x="565943" y="4653136"/>
            <a:ext cx="1080302" cy="576064"/>
          </a:xfrm>
          <a:prstGeom prst="rect">
            <a:avLst/>
          </a:prstGeom>
          <a:ln w="25400">
            <a:solidFill>
              <a:srgbClr val="7030A0"/>
            </a:solidFill>
            <a:prstDash val="sysDash"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800" dirty="0" smtClean="0">
                <a:solidFill>
                  <a:srgbClr val="FF0000"/>
                </a:solidFill>
              </a:rPr>
              <a:t>假设</a:t>
            </a:r>
            <a:r>
              <a:rPr lang="en-US" altLang="zh-CN" sz="2800" dirty="0" smtClean="0">
                <a:solidFill>
                  <a:srgbClr val="FF0000"/>
                </a:solidFill>
              </a:rPr>
              <a:t>3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5537" y="5445224"/>
            <a:ext cx="845948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smtClean="0"/>
              <a:t>              </a:t>
            </a:r>
            <a:r>
              <a:rPr lang="zh-CN" altLang="zh-CN" sz="2600" dirty="0" smtClean="0"/>
              <a:t>如果</a:t>
            </a:r>
            <a:r>
              <a:rPr lang="zh-CN" altLang="zh-CN" sz="2600" dirty="0"/>
              <a:t>以上三个基本假设都满足，就可以采用方差分析方法求解。如果研究者怀疑以上</a:t>
            </a:r>
            <a:r>
              <a:rPr lang="zh-CN" altLang="zh-CN" sz="2600" dirty="0">
                <a:solidFill>
                  <a:srgbClr val="FF0000"/>
                </a:solidFill>
              </a:rPr>
              <a:t>条件不完全满足</a:t>
            </a:r>
            <a:r>
              <a:rPr lang="zh-CN" altLang="zh-CN" sz="2600" dirty="0"/>
              <a:t>，也可以采用后面章节介绍的</a:t>
            </a:r>
            <a:r>
              <a:rPr lang="zh-CN" altLang="zh-CN" sz="2600" dirty="0">
                <a:solidFill>
                  <a:srgbClr val="FF0000"/>
                </a:solidFill>
              </a:rPr>
              <a:t>非参数检验</a:t>
            </a:r>
            <a:r>
              <a:rPr lang="zh-CN" altLang="zh-CN" sz="2600" dirty="0" smtClean="0">
                <a:solidFill>
                  <a:srgbClr val="FF0000"/>
                </a:solidFill>
              </a:rPr>
              <a:t>方法</a:t>
            </a:r>
            <a:r>
              <a:rPr lang="zh-CN" altLang="en-US" dirty="0"/>
              <a:t>。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68227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 animBg="1"/>
      <p:bldP spid="13" grpId="0" animBg="1"/>
      <p:bldP spid="14" grpId="0"/>
      <p:bldP spid="15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10.</a:t>
            </a:r>
            <a:r>
              <a:rPr lang="en-US" altLang="zh-CN" sz="4400" dirty="0" smtClean="0">
                <a:solidFill>
                  <a:schemeClr val="tx1"/>
                </a:solidFill>
              </a:rPr>
              <a:t>2 </a:t>
            </a:r>
            <a:r>
              <a:rPr lang="zh-CN" altLang="en-US" sz="4400" dirty="0" smtClean="0">
                <a:solidFill>
                  <a:schemeClr val="tx1"/>
                </a:solidFill>
              </a:rPr>
              <a:t>方差分析检验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28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方差分析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检验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10.2.1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方差分析的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ea typeface="+mn-ea"/>
              </a:rPr>
              <a:t>基本思想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448084" y="2636912"/>
            <a:ext cx="8247831" cy="3240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Tx/>
              <a:buNone/>
            </a:pP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       前文的假设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2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假定，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不同总体的方差相等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。方差分析方法就是利用了这一假定。在方差分析中，我们用两种不同方式计算总体方差。其中，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</a:rPr>
              <a:t>一种计算方式假定不同总体的均值相等，另一种计算方式不做此假定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。如果原假设</a:t>
            </a:r>
            <a:r>
              <a:rPr lang="en-US" sz="2600" dirty="0" smtClean="0">
                <a:solidFill>
                  <a:schemeClr val="tx1"/>
                </a:solidFill>
                <a:latin typeface="+mn-ea"/>
              </a:rPr>
              <a:t>                              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成立，不同总体的均值相等，那么，两种方法得到的总体方差应当差距不大。反之，如果两种方法得到的结果相差较大，则说明原假设不成立。</a:t>
            </a:r>
          </a:p>
          <a:p>
            <a:endParaRPr lang="zh-CN" altLang="en-US" dirty="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1378708"/>
              </p:ext>
            </p:extLst>
          </p:nvPr>
        </p:nvGraphicFramePr>
        <p:xfrm>
          <a:off x="1187624" y="4221088"/>
          <a:ext cx="2736304" cy="409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3" name="Equation" r:id="rId3" imgW="1129810" imgH="190417" progId="Equation.DSMT4">
                  <p:embed/>
                </p:oleObj>
              </mc:Choice>
              <mc:Fallback>
                <p:oleObj name="Equation" r:id="rId3" imgW="1129810" imgH="190417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221088"/>
                        <a:ext cx="2736304" cy="4099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225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方差分析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检验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10.2.2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总体方差分析的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ea typeface="+mn-ea"/>
              </a:rPr>
              <a:t>处理间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估计</a:t>
            </a:r>
            <a:endParaRPr lang="zh-CN" altLang="en-US" sz="28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323528" y="2276872"/>
            <a:ext cx="8496944" cy="3240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假设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        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成立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，那么将不同总体的样本数据合并，得到的样本均值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就是总体均值的估计。因此可以利用它估计总体方差。定义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MSTR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（处理均方，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Mean Squares due to Treatments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）为：</a:t>
            </a:r>
          </a:p>
          <a:p>
            <a:endParaRPr lang="zh-CN" altLang="en-US" dirty="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9647718"/>
              </p:ext>
            </p:extLst>
          </p:nvPr>
        </p:nvGraphicFramePr>
        <p:xfrm>
          <a:off x="1979712" y="2287825"/>
          <a:ext cx="2736304" cy="409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1" name="Equation" r:id="rId3" imgW="1129810" imgH="190417" progId="Equation.DSMT4">
                  <p:embed/>
                </p:oleObj>
              </mc:Choice>
              <mc:Fallback>
                <p:oleObj name="Equation" r:id="rId3" imgW="1129810" imgH="19041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2287825"/>
                        <a:ext cx="2736304" cy="4099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0525176"/>
              </p:ext>
            </p:extLst>
          </p:nvPr>
        </p:nvGraphicFramePr>
        <p:xfrm>
          <a:off x="3275856" y="4149080"/>
          <a:ext cx="2952328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2" name="Equation" r:id="rId5" imgW="1384300" imgH="431800" progId="Equation.DSMT4">
                  <p:embed/>
                </p:oleObj>
              </mc:Choice>
              <mc:Fallback>
                <p:oleObj name="Equation" r:id="rId5" imgW="1384300" imgH="431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4149080"/>
                        <a:ext cx="2952328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副标题 2"/>
          <p:cNvSpPr txBox="1">
            <a:spLocks/>
          </p:cNvSpPr>
          <p:nvPr/>
        </p:nvSpPr>
        <p:spPr>
          <a:xfrm>
            <a:off x="323528" y="5482390"/>
            <a:ext cx="8352927" cy="12589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统计学家证明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，如果原假设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         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成立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，那么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MSTR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是总体方差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</a:t>
            </a:r>
            <a:r>
              <a:rPr lang="zh-CN" altLang="zh-CN" sz="2800" dirty="0" smtClean="0">
                <a:solidFill>
                  <a:schemeClr val="tx1"/>
                </a:solidFill>
              </a:rPr>
              <a:t>的</a:t>
            </a:r>
            <a:r>
              <a:rPr lang="zh-CN" altLang="zh-CN" sz="2800" dirty="0">
                <a:solidFill>
                  <a:schemeClr val="tx1"/>
                </a:solidFill>
              </a:rPr>
              <a:t>一个</a:t>
            </a:r>
            <a:r>
              <a:rPr lang="zh-CN" altLang="zh-CN" sz="2800" dirty="0">
                <a:solidFill>
                  <a:srgbClr val="FF0000"/>
                </a:solidFill>
              </a:rPr>
              <a:t>无偏估计</a:t>
            </a:r>
            <a:r>
              <a:rPr lang="zh-CN" altLang="zh-CN" sz="2800" dirty="0">
                <a:solidFill>
                  <a:schemeClr val="tx1"/>
                </a:solidFill>
              </a:rPr>
              <a:t>。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椭圆形标注 6"/>
          <p:cNvSpPr/>
          <p:nvPr/>
        </p:nvSpPr>
        <p:spPr>
          <a:xfrm>
            <a:off x="6732240" y="4437112"/>
            <a:ext cx="1440160" cy="576064"/>
          </a:xfrm>
          <a:prstGeom prst="wedgeEllipseCallout">
            <a:avLst>
              <a:gd name="adj1" fmla="val -159913"/>
              <a:gd name="adj2" fmla="val 2974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tx1"/>
                </a:solidFill>
                <a:latin typeface="+mn-ea"/>
              </a:rPr>
              <a:t>K</a:t>
            </a:r>
            <a:r>
              <a:rPr lang="zh-CN" altLang="en-US" sz="2000" dirty="0" smtClean="0">
                <a:solidFill>
                  <a:schemeClr val="tx1"/>
                </a:solidFill>
                <a:latin typeface="+mn-ea"/>
              </a:rPr>
              <a:t>为总体</a:t>
            </a:r>
            <a:r>
              <a:rPr lang="zh-CN" altLang="en-US" sz="2000" dirty="0">
                <a:solidFill>
                  <a:schemeClr val="tx1"/>
                </a:solidFill>
                <a:latin typeface="+mn-ea"/>
              </a:rPr>
              <a:t>数</a:t>
            </a: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1751202"/>
              </p:ext>
            </p:extLst>
          </p:nvPr>
        </p:nvGraphicFramePr>
        <p:xfrm>
          <a:off x="4489286" y="5512130"/>
          <a:ext cx="273685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3" name="Equation" r:id="rId7" imgW="1129810" imgH="190417" progId="Equation.DSMT4">
                  <p:embed/>
                </p:oleObj>
              </mc:Choice>
              <mc:Fallback>
                <p:oleObj name="Equation" r:id="rId7" imgW="1129810" imgH="190417" progId="Equation.DSMT4">
                  <p:embed/>
                  <p:pic>
                    <p:nvPicPr>
                      <p:cNvPr id="0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286" y="5512130"/>
                        <a:ext cx="273685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6290245"/>
              </p:ext>
            </p:extLst>
          </p:nvPr>
        </p:nvGraphicFramePr>
        <p:xfrm>
          <a:off x="3275856" y="5877610"/>
          <a:ext cx="441402" cy="46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4" name="Equation" r:id="rId8" imgW="177492" imgH="177492" progId="Equation.DSMT4">
                  <p:embed/>
                </p:oleObj>
              </mc:Choice>
              <mc:Fallback>
                <p:oleObj name="Equation" r:id="rId8" imgW="177492" imgH="177492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5877610"/>
                        <a:ext cx="441402" cy="4685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011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方差分析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检验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10.2.2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总体方差分析的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ea typeface="+mn-ea"/>
              </a:rPr>
              <a:t>处理间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估计</a:t>
            </a:r>
            <a:endParaRPr lang="zh-CN" altLang="en-US" sz="28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335360" y="2764543"/>
            <a:ext cx="8496944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    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此外，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定义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SSTR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（处理平方和，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Sum of Squares due to Treatments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）为：</a:t>
            </a:r>
            <a:endParaRPr lang="zh-CN" altLang="en-US" sz="26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2167774"/>
              </p:ext>
            </p:extLst>
          </p:nvPr>
        </p:nvGraphicFramePr>
        <p:xfrm>
          <a:off x="3251684" y="4221088"/>
          <a:ext cx="2664296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Equation" r:id="rId3" imgW="1294838" imgH="495085" progId="Equation.DSMT4">
                  <p:embed/>
                </p:oleObj>
              </mc:Choice>
              <mc:Fallback>
                <p:oleObj name="Equation" r:id="rId3" imgW="1294838" imgH="495085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1684" y="4221088"/>
                        <a:ext cx="2664296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29746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方差分析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检验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10.2.3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总体方差分析的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ea typeface="+mn-ea"/>
              </a:rPr>
              <a:t>处理内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估计</a:t>
            </a:r>
            <a:endParaRPr lang="zh-CN" altLang="en-US" sz="28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323528" y="2420888"/>
            <a:ext cx="8496944" cy="1152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      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另一方面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，我们也可以分别利用各组的组均值，估计总体方差。定义</a:t>
            </a:r>
            <a:r>
              <a:rPr lang="en-US" altLang="zh-CN" sz="3000" b="1" dirty="0">
                <a:solidFill>
                  <a:srgbClr val="FF0000"/>
                </a:solidFill>
                <a:latin typeface="+mn-ea"/>
              </a:rPr>
              <a:t>MSE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（误差均方，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Mean Squares due to Error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）如下：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6361084"/>
              </p:ext>
            </p:extLst>
          </p:nvPr>
        </p:nvGraphicFramePr>
        <p:xfrm>
          <a:off x="3131840" y="3356992"/>
          <a:ext cx="2880320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1" name="Equation" r:id="rId3" imgW="1231900" imgH="457200" progId="Equation.DSMT4">
                  <p:embed/>
                </p:oleObj>
              </mc:Choice>
              <mc:Fallback>
                <p:oleObj name="Equation" r:id="rId3" imgW="123190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3356992"/>
                        <a:ext cx="2880320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圆角矩形标注 11"/>
          <p:cNvSpPr/>
          <p:nvPr/>
        </p:nvSpPr>
        <p:spPr>
          <a:xfrm>
            <a:off x="6876256" y="3897052"/>
            <a:ext cx="1462087" cy="720080"/>
          </a:xfrm>
          <a:prstGeom prst="wedgeRoundRectCallout">
            <a:avLst>
              <a:gd name="adj1" fmla="val -100250"/>
              <a:gd name="adj2" fmla="val -34251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200" dirty="0">
                <a:solidFill>
                  <a:schemeClr val="tx1"/>
                </a:solidFill>
                <a:latin typeface="+mn-ea"/>
              </a:rPr>
              <a:t>为第</a:t>
            </a: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j</a:t>
            </a:r>
            <a:r>
              <a:rPr lang="zh-CN" altLang="zh-CN" sz="2200" dirty="0">
                <a:solidFill>
                  <a:schemeClr val="tx1"/>
                </a:solidFill>
                <a:latin typeface="+mn-ea"/>
              </a:rPr>
              <a:t>组的方差</a:t>
            </a:r>
            <a:endParaRPr lang="zh-CN" altLang="en-US" sz="220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139952" y="3392996"/>
            <a:ext cx="0" cy="504056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012160" y="3392996"/>
            <a:ext cx="0" cy="504056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4142970" y="3392996"/>
            <a:ext cx="1869190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4088428" y="3897052"/>
            <a:ext cx="1923732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5652120" y="3284984"/>
            <a:ext cx="0" cy="720080"/>
          </a:xfrm>
          <a:prstGeom prst="line">
            <a:avLst/>
          </a:prstGeom>
          <a:ln w="28575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156176" y="3284984"/>
            <a:ext cx="0" cy="720080"/>
          </a:xfrm>
          <a:prstGeom prst="line">
            <a:avLst/>
          </a:prstGeom>
          <a:ln w="28575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5660504" y="4005064"/>
            <a:ext cx="495672" cy="0"/>
          </a:xfrm>
          <a:prstGeom prst="line">
            <a:avLst/>
          </a:prstGeom>
          <a:ln w="28575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5652120" y="3262334"/>
            <a:ext cx="495672" cy="0"/>
          </a:xfrm>
          <a:prstGeom prst="line">
            <a:avLst/>
          </a:prstGeom>
          <a:ln w="28575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标注 34"/>
          <p:cNvSpPr/>
          <p:nvPr/>
        </p:nvSpPr>
        <p:spPr>
          <a:xfrm>
            <a:off x="323528" y="3389086"/>
            <a:ext cx="1629793" cy="2808312"/>
          </a:xfrm>
          <a:prstGeom prst="wedgeRectCallout">
            <a:avLst>
              <a:gd name="adj1" fmla="val 179543"/>
              <a:gd name="adj2" fmla="val -48964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+mn-ea"/>
              </a:rPr>
              <a:t>分子</a:t>
            </a:r>
            <a:r>
              <a:rPr lang="zh-CN" altLang="zh-CN" sz="2400" dirty="0">
                <a:solidFill>
                  <a:schemeClr val="tx1"/>
                </a:solidFill>
                <a:latin typeface="+mn-ea"/>
              </a:rPr>
              <a:t>称为</a:t>
            </a:r>
            <a:r>
              <a:rPr lang="en-US" altLang="zh-CN" sz="2400" b="1" dirty="0" smtClean="0">
                <a:solidFill>
                  <a:srgbClr val="FF0000"/>
                </a:solidFill>
                <a:latin typeface="+mn-ea"/>
              </a:rPr>
              <a:t>SSE</a:t>
            </a:r>
            <a:r>
              <a:rPr lang="zh-CN" altLang="en-US" sz="2400" b="1" dirty="0" smtClean="0">
                <a:solidFill>
                  <a:srgbClr val="FF0000"/>
                </a:solidFill>
                <a:latin typeface="+mn-ea"/>
              </a:rPr>
              <a:t>，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（</a:t>
            </a:r>
            <a:r>
              <a:rPr lang="zh-CN" altLang="zh-CN" sz="2200" dirty="0" smtClean="0">
                <a:solidFill>
                  <a:schemeClr val="tx1"/>
                </a:solidFill>
                <a:latin typeface="+mn-ea"/>
              </a:rPr>
              <a:t>误差平方和</a:t>
            </a:r>
            <a:r>
              <a:rPr lang="zh-CN" altLang="zh-CN" sz="2200" dirty="0">
                <a:solidFill>
                  <a:schemeClr val="tx1"/>
                </a:solidFill>
                <a:latin typeface="+mn-ea"/>
              </a:rPr>
              <a:t>，</a:t>
            </a:r>
            <a:r>
              <a:rPr lang="en-US" altLang="zh-CN" sz="2200" dirty="0">
                <a:solidFill>
                  <a:schemeClr val="tx1"/>
                </a:solidFill>
                <a:latin typeface="+mn-ea"/>
              </a:rPr>
              <a:t>Sum of Squares due to Error</a:t>
            </a:r>
            <a:r>
              <a:rPr lang="zh-CN" altLang="zh-CN" sz="2200" dirty="0">
                <a:solidFill>
                  <a:schemeClr val="tx1"/>
                </a:solidFill>
                <a:latin typeface="+mn-ea"/>
              </a:rPr>
              <a:t>），也称为组内平方和</a:t>
            </a:r>
            <a:endParaRPr lang="zh-CN" altLang="en-US" sz="22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7" name="对象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7430249"/>
              </p:ext>
            </p:extLst>
          </p:nvPr>
        </p:nvGraphicFramePr>
        <p:xfrm>
          <a:off x="3059832" y="4869160"/>
          <a:ext cx="3600400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2" name="Equation" r:id="rId5" imgW="1129810" imgH="469696" progId="Equation.DSMT4">
                  <p:embed/>
                </p:oleObj>
              </mc:Choice>
              <mc:Fallback>
                <p:oleObj name="Equation" r:id="rId5" imgW="1129810" imgH="469696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4869160"/>
                        <a:ext cx="3600400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下箭头 37"/>
          <p:cNvSpPr/>
          <p:nvPr/>
        </p:nvSpPr>
        <p:spPr>
          <a:xfrm>
            <a:off x="4088428" y="4131078"/>
            <a:ext cx="363715" cy="738082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0371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35" grpId="0" animBg="1"/>
      <p:bldP spid="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方差分析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检验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10.2.4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  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建立判断规则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</a:t>
            </a:r>
            <a:endParaRPr lang="zh-CN" altLang="en-US" sz="28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323528" y="2260486"/>
            <a:ext cx="8496944" cy="13845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上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面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用两种不同方法计算样本数据的离散程度。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如果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          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成立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，不同总体的均值相等，那么，两种方法得到的方差应当差距不大。定义：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4548152"/>
              </p:ext>
            </p:extLst>
          </p:nvPr>
        </p:nvGraphicFramePr>
        <p:xfrm>
          <a:off x="899592" y="2747966"/>
          <a:ext cx="273685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0" name="Equation" r:id="rId3" imgW="1129810" imgH="190417" progId="Equation.DSMT4">
                  <p:embed/>
                </p:oleObj>
              </mc:Choice>
              <mc:Fallback>
                <p:oleObj name="Equation" r:id="rId3" imgW="1129810" imgH="190417" progId="Equation.DSMT4">
                  <p:embed/>
                  <p:pic>
                    <p:nvPicPr>
                      <p:cNvPr id="0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747966"/>
                        <a:ext cx="273685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5075237"/>
              </p:ext>
            </p:extLst>
          </p:nvPr>
        </p:nvGraphicFramePr>
        <p:xfrm>
          <a:off x="4067944" y="3501008"/>
          <a:ext cx="1509540" cy="648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1" name="Equation" r:id="rId5" imgW="622030" imgH="355446" progId="Equation.DSMT4">
                  <p:embed/>
                </p:oleObj>
              </mc:Choice>
              <mc:Fallback>
                <p:oleObj name="Equation" r:id="rId5" imgW="622030" imgH="355446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3501008"/>
                        <a:ext cx="1509540" cy="6480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/>
          <p:nvPr/>
        </p:nvSpPr>
        <p:spPr>
          <a:xfrm>
            <a:off x="323529" y="4077072"/>
            <a:ext cx="84969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smtClean="0">
                <a:latin typeface="+mn-ea"/>
              </a:rPr>
              <a:t>              </a:t>
            </a:r>
            <a:r>
              <a:rPr lang="zh-CN" altLang="zh-CN" sz="2600" dirty="0" smtClean="0">
                <a:latin typeface="+mn-ea"/>
              </a:rPr>
              <a:t>如果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原假设成立</a:t>
            </a:r>
            <a:r>
              <a:rPr lang="zh-CN" altLang="zh-CN" sz="2600" dirty="0">
                <a:latin typeface="+mn-ea"/>
              </a:rPr>
              <a:t>，二者的比值</a:t>
            </a:r>
            <a:r>
              <a:rPr lang="en-US" altLang="zh-CN" sz="2600" dirty="0">
                <a:latin typeface="+mn-ea"/>
              </a:rPr>
              <a:t>F</a:t>
            </a:r>
            <a:r>
              <a:rPr lang="zh-CN" altLang="zh-CN" sz="2600" dirty="0">
                <a:latin typeface="+mn-ea"/>
              </a:rPr>
              <a:t>应当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接近</a:t>
            </a:r>
            <a:r>
              <a:rPr lang="en-US" altLang="zh-CN" sz="2600" dirty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zh-CN" sz="2600" dirty="0">
                <a:latin typeface="+mn-ea"/>
              </a:rPr>
              <a:t>。反之，如果二者的比值与</a:t>
            </a:r>
            <a:r>
              <a:rPr lang="en-US" altLang="zh-CN" sz="2600" dirty="0">
                <a:latin typeface="+mn-ea"/>
              </a:rPr>
              <a:t>1</a:t>
            </a:r>
            <a:r>
              <a:rPr lang="zh-CN" altLang="zh-CN" sz="2600" dirty="0">
                <a:latin typeface="+mn-ea"/>
              </a:rPr>
              <a:t>相差很大，那么说明原假设可能有误。那么，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应当如何判断它们的计算结果是否接近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？</a:t>
            </a:r>
          </a:p>
        </p:txBody>
      </p:sp>
      <p:sp>
        <p:nvSpPr>
          <p:cNvPr id="17" name="副标题 2"/>
          <p:cNvSpPr txBox="1">
            <a:spLocks/>
          </p:cNvSpPr>
          <p:nvPr/>
        </p:nvSpPr>
        <p:spPr>
          <a:xfrm>
            <a:off x="323528" y="5482390"/>
            <a:ext cx="8352927" cy="538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   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</a:rPr>
              <a:t>基于</a:t>
            </a:r>
            <a:r>
              <a:rPr lang="en-US" altLang="zh-CN" sz="2600" dirty="0" smtClean="0">
                <a:solidFill>
                  <a:srgbClr val="FF0000"/>
                </a:solidFill>
                <a:latin typeface="+mn-ea"/>
              </a:rPr>
              <a:t>F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</a:rPr>
              <a:t>分布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建立判断规则，</a:t>
            </a:r>
            <a:r>
              <a:rPr lang="zh-CN" altLang="zh-CN" sz="2600" dirty="0">
                <a:solidFill>
                  <a:schemeClr val="tx1"/>
                </a:solidFill>
              </a:rPr>
              <a:t>临界值方法的</a:t>
            </a:r>
            <a:r>
              <a:rPr lang="zh-CN" altLang="zh-CN" sz="2600" b="1" dirty="0">
                <a:solidFill>
                  <a:srgbClr val="FF0000"/>
                </a:solidFill>
              </a:rPr>
              <a:t>判断规则如下：</a:t>
            </a:r>
          </a:p>
          <a:p>
            <a:pPr algn="l"/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7546142"/>
              </p:ext>
            </p:extLst>
          </p:nvPr>
        </p:nvGraphicFramePr>
        <p:xfrm>
          <a:off x="2915816" y="6165304"/>
          <a:ext cx="3672408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2" name="Equation" r:id="rId7" imgW="1714500" imgH="203200" progId="Equation.DSMT4">
                  <p:embed/>
                </p:oleObj>
              </mc:Choice>
              <mc:Fallback>
                <p:oleObj name="Equation" r:id="rId7" imgW="1714500" imgH="2032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6165304"/>
                        <a:ext cx="3672408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521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方差分析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检验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10.2.5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  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方差分析表</a:t>
            </a:r>
            <a:endParaRPr lang="zh-CN" altLang="en-US" sz="28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323528" y="2260487"/>
            <a:ext cx="8496944" cy="9524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为了</a:t>
            </a:r>
            <a:r>
              <a:rPr lang="zh-CN" altLang="zh-CN" sz="2600" dirty="0">
                <a:solidFill>
                  <a:schemeClr val="tx1"/>
                </a:solidFill>
              </a:rPr>
              <a:t>使得方差分析的计算过程更加直观，统计学家将方差分析过程以表格形式列出，称为</a:t>
            </a:r>
            <a:r>
              <a:rPr lang="zh-CN" altLang="zh-CN" sz="2600" b="1" dirty="0">
                <a:solidFill>
                  <a:srgbClr val="FF0000"/>
                </a:solidFill>
              </a:rPr>
              <a:t>方差分析表</a:t>
            </a:r>
            <a:r>
              <a:rPr lang="zh-CN" altLang="zh-CN" sz="260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23528" y="3184520"/>
            <a:ext cx="849694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smtClean="0">
                <a:latin typeface="+mn-ea"/>
              </a:rPr>
              <a:t>        </a:t>
            </a:r>
            <a:r>
              <a:rPr lang="zh-CN" altLang="zh-CN" sz="2600" dirty="0" smtClean="0">
                <a:latin typeface="+mn-ea"/>
              </a:rPr>
              <a:t>在</a:t>
            </a:r>
            <a:r>
              <a:rPr lang="zh-CN" altLang="zh-CN" sz="2600" dirty="0">
                <a:latin typeface="+mn-ea"/>
              </a:rPr>
              <a:t>介绍方差分析表之前，首先定义一个新的统计量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SST</a:t>
            </a:r>
            <a:r>
              <a:rPr lang="zh-CN" altLang="zh-CN" sz="2600" dirty="0">
                <a:latin typeface="+mn-ea"/>
              </a:rPr>
              <a:t>（总平方和，</a:t>
            </a:r>
            <a:r>
              <a:rPr lang="en-US" altLang="zh-CN" sz="2600" dirty="0">
                <a:latin typeface="+mn-ea"/>
              </a:rPr>
              <a:t>Total Sum of Squares</a:t>
            </a:r>
            <a:r>
              <a:rPr lang="zh-CN" altLang="zh-CN" sz="2600" dirty="0">
                <a:latin typeface="+mn-ea"/>
              </a:rPr>
              <a:t>），定义：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4203645"/>
              </p:ext>
            </p:extLst>
          </p:nvPr>
        </p:nvGraphicFramePr>
        <p:xfrm>
          <a:off x="2699792" y="3977726"/>
          <a:ext cx="3546394" cy="815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5" name="Equation" r:id="rId3" imgW="1397000" imgH="279400" progId="Equation.DSMT4">
                  <p:embed/>
                </p:oleObj>
              </mc:Choice>
              <mc:Fallback>
                <p:oleObj name="Equation" r:id="rId3" imgW="1397000" imgH="279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3977726"/>
                        <a:ext cx="3546394" cy="8151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副标题 2"/>
          <p:cNvSpPr txBox="1">
            <a:spLocks/>
          </p:cNvSpPr>
          <p:nvPr/>
        </p:nvSpPr>
        <p:spPr>
          <a:xfrm>
            <a:off x="565943" y="4797152"/>
            <a:ext cx="1738064" cy="5388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b="1" dirty="0" smtClean="0">
                <a:solidFill>
                  <a:srgbClr val="FF0000"/>
                </a:solidFill>
              </a:rPr>
              <a:t>可以证明</a:t>
            </a:r>
            <a:r>
              <a:rPr lang="zh-CN" altLang="zh-CN" sz="2600" b="1" dirty="0" smtClean="0">
                <a:solidFill>
                  <a:srgbClr val="FF0000"/>
                </a:solidFill>
              </a:rPr>
              <a:t>：</a:t>
            </a:r>
            <a:endParaRPr lang="zh-CN" altLang="zh-CN" sz="2600" b="1" dirty="0">
              <a:solidFill>
                <a:srgbClr val="FF0000"/>
              </a:solidFill>
            </a:endParaRPr>
          </a:p>
          <a:p>
            <a:pPr algn="l"/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8642368"/>
              </p:ext>
            </p:extLst>
          </p:nvPr>
        </p:nvGraphicFramePr>
        <p:xfrm>
          <a:off x="896936" y="5336050"/>
          <a:ext cx="7110413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6" name="Equation" r:id="rId5" imgW="2260440" imgH="177480" progId="Equation.DSMT4">
                  <p:embed/>
                </p:oleObj>
              </mc:Choice>
              <mc:Fallback>
                <p:oleObj name="Equation" r:id="rId5" imgW="2260440" imgH="1774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6936" y="5336050"/>
                        <a:ext cx="7110413" cy="4429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76864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方差分析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检验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10.2.5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  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方差分析表</a:t>
            </a:r>
            <a:endParaRPr lang="zh-CN" altLang="en-US" sz="28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323528" y="2260486"/>
            <a:ext cx="8496944" cy="13125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此外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，总平方和的自由度为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它恰好是处理平方和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SSTR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的自由度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k-1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，误差平方和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SSE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的自由度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之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和。利用以上关系，统计学家设计了如下形式的方差分析表：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6227812"/>
              </p:ext>
            </p:extLst>
          </p:nvPr>
        </p:nvGraphicFramePr>
        <p:xfrm>
          <a:off x="5076056" y="2260486"/>
          <a:ext cx="720080" cy="448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5" name="Equation" r:id="rId3" imgW="330057" imgH="190417" progId="Equation.DSMT4">
                  <p:embed/>
                </p:oleObj>
              </mc:Choice>
              <mc:Fallback>
                <p:oleObj name="Equation" r:id="rId3" imgW="330057" imgH="190417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2260486"/>
                        <a:ext cx="720080" cy="4484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1818770"/>
              </p:ext>
            </p:extLst>
          </p:nvPr>
        </p:nvGraphicFramePr>
        <p:xfrm>
          <a:off x="7524328" y="2636912"/>
          <a:ext cx="93610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6" name="Equation" r:id="rId5" imgW="355446" imgH="190417" progId="Equation.DSMT4">
                  <p:embed/>
                </p:oleObj>
              </mc:Choice>
              <mc:Fallback>
                <p:oleObj name="Equation" r:id="rId5" imgW="355446" imgH="190417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8" y="2636912"/>
                        <a:ext cx="936104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表格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293942"/>
              </p:ext>
            </p:extLst>
          </p:nvPr>
        </p:nvGraphicFramePr>
        <p:xfrm>
          <a:off x="1187624" y="4005064"/>
          <a:ext cx="7632848" cy="25751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4023"/>
                <a:gridCol w="1680330"/>
                <a:gridCol w="846092"/>
                <a:gridCol w="1477327"/>
                <a:gridCol w="1197272"/>
                <a:gridCol w="807804"/>
              </a:tblGrid>
              <a:tr h="6537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  <a:latin typeface="+mn-ea"/>
                          <a:ea typeface="+mn-ea"/>
                        </a:rPr>
                        <a:t>平方和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Sum of Squares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  <a:latin typeface="+mn-ea"/>
                          <a:ea typeface="+mn-ea"/>
                        </a:rPr>
                        <a:t>自由度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  <a:latin typeface="+mn-ea"/>
                          <a:ea typeface="+mn-ea"/>
                        </a:rPr>
                        <a:t>df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  <a:latin typeface="+mn-ea"/>
                          <a:ea typeface="+mn-ea"/>
                        </a:rPr>
                        <a:t>均方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Mean Square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F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p</a:t>
                      </a:r>
                      <a:r>
                        <a:rPr lang="zh-CN" sz="1600" kern="100" dirty="0">
                          <a:effectLst/>
                          <a:latin typeface="+mn-ea"/>
                          <a:ea typeface="+mn-ea"/>
                        </a:rPr>
                        <a:t>值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Sig.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  <a:latin typeface="+mn-ea"/>
                          <a:ea typeface="+mn-ea"/>
                        </a:rPr>
                        <a:t>组间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Between Groups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SSTR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k-1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589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  <a:latin typeface="+mn-ea"/>
                          <a:ea typeface="+mn-ea"/>
                        </a:rPr>
                        <a:t>组内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Within Groups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SSE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6309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Total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995997"/>
              </p:ext>
            </p:extLst>
          </p:nvPr>
        </p:nvGraphicFramePr>
        <p:xfrm>
          <a:off x="5436096" y="4797152"/>
          <a:ext cx="117530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7" name="Equation" r:id="rId7" imgW="799753" imgH="355446" progId="Equation.DSMT4">
                  <p:embed/>
                </p:oleObj>
              </mc:Choice>
              <mc:Fallback>
                <p:oleObj name="Equation" r:id="rId7" imgW="799753" imgH="355446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4797152"/>
                        <a:ext cx="1175300" cy="50405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9655957"/>
              </p:ext>
            </p:extLst>
          </p:nvPr>
        </p:nvGraphicFramePr>
        <p:xfrm>
          <a:off x="6948264" y="4797152"/>
          <a:ext cx="886313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8" name="Equation" r:id="rId9" imgW="622030" imgH="355446" progId="Equation.DSMT4">
                  <p:embed/>
                </p:oleObj>
              </mc:Choice>
              <mc:Fallback>
                <p:oleObj name="Equation" r:id="rId9" imgW="622030" imgH="355446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264" y="4797152"/>
                        <a:ext cx="886313" cy="50405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100492"/>
              </p:ext>
            </p:extLst>
          </p:nvPr>
        </p:nvGraphicFramePr>
        <p:xfrm>
          <a:off x="4572000" y="5517232"/>
          <a:ext cx="577974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9" name="Equation" r:id="rId11" imgW="355446" imgH="190417" progId="Equation.DSMT4">
                  <p:embed/>
                </p:oleObj>
              </mc:Choice>
              <mc:Fallback>
                <p:oleObj name="Equation" r:id="rId11" imgW="355446" imgH="190417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517232"/>
                        <a:ext cx="577974" cy="28803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0615044"/>
              </p:ext>
            </p:extLst>
          </p:nvPr>
        </p:nvGraphicFramePr>
        <p:xfrm>
          <a:off x="5436096" y="5445224"/>
          <a:ext cx="1080120" cy="525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0" name="Equation" r:id="rId13" imgW="761669" imgH="380835" progId="Equation.DSMT4">
                  <p:embed/>
                </p:oleObj>
              </mc:Choice>
              <mc:Fallback>
                <p:oleObj name="Equation" r:id="rId13" imgW="761669" imgH="380835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5445224"/>
                        <a:ext cx="1080120" cy="52501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对象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6243291"/>
              </p:ext>
            </p:extLst>
          </p:nvPr>
        </p:nvGraphicFramePr>
        <p:xfrm>
          <a:off x="2914824" y="6093296"/>
          <a:ext cx="1536327" cy="296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1" name="Equation" r:id="rId15" imgW="1002865" imgH="152334" progId="Equation.DSMT4">
                  <p:embed/>
                </p:oleObj>
              </mc:Choice>
              <mc:Fallback>
                <p:oleObj name="Equation" r:id="rId15" imgW="1002865" imgH="152334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4824" y="6093296"/>
                        <a:ext cx="1536327" cy="29641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2920486"/>
              </p:ext>
            </p:extLst>
          </p:nvPr>
        </p:nvGraphicFramePr>
        <p:xfrm>
          <a:off x="4572000" y="6021288"/>
          <a:ext cx="621407" cy="334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2" name="Equation" r:id="rId17" imgW="330057" imgH="190417" progId="Equation.DSMT4">
                  <p:embed/>
                </p:oleObj>
              </mc:Choice>
              <mc:Fallback>
                <p:oleObj name="Equation" r:id="rId17" imgW="330057" imgH="190417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6021288"/>
                        <a:ext cx="621407" cy="33451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875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10.</a:t>
            </a:r>
            <a:r>
              <a:rPr lang="en-US" altLang="zh-CN" sz="4400" dirty="0">
                <a:solidFill>
                  <a:schemeClr val="tx1"/>
                </a:solidFill>
              </a:rPr>
              <a:t>3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4400" dirty="0" smtClean="0">
                <a:solidFill>
                  <a:schemeClr val="tx1"/>
                </a:solidFill>
              </a:rPr>
              <a:t>单因子方差分析的</a:t>
            </a:r>
            <a:endParaRPr lang="en-US" altLang="zh-CN" sz="44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zh-CN" altLang="en-US" sz="4400" dirty="0" smtClean="0">
                <a:solidFill>
                  <a:schemeClr val="tx1"/>
                </a:solidFill>
              </a:rPr>
              <a:t>软件实现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31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424936" cy="720080"/>
          </a:xfrm>
        </p:spPr>
        <p:txBody>
          <a:bodyPr>
            <a:noAutofit/>
          </a:bodyPr>
          <a:lstStyle/>
          <a:p>
            <a:r>
              <a:rPr lang="zh-CN" altLang="en-US" sz="4800" dirty="0" smtClean="0">
                <a:solidFill>
                  <a:schemeClr val="tx1"/>
                </a:solidFill>
              </a:rPr>
              <a:t>第</a:t>
            </a:r>
            <a:r>
              <a:rPr lang="en-US" altLang="zh-CN" sz="4800" dirty="0" smtClean="0">
                <a:solidFill>
                  <a:schemeClr val="tx1"/>
                </a:solidFill>
              </a:rPr>
              <a:t>10</a:t>
            </a:r>
            <a:r>
              <a:rPr lang="zh-CN" altLang="en-US" sz="4800" dirty="0" smtClean="0">
                <a:solidFill>
                  <a:schemeClr val="tx1"/>
                </a:solidFill>
              </a:rPr>
              <a:t>章 方差分析引论</a:t>
            </a:r>
            <a:endParaRPr lang="zh-CN" altLang="en-US" sz="4800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3548" y="1556792"/>
            <a:ext cx="8208912" cy="4752528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3200" dirty="0" smtClean="0">
                <a:solidFill>
                  <a:schemeClr val="tx1"/>
                </a:solidFill>
              </a:rPr>
              <a:t>       </a:t>
            </a:r>
            <a:r>
              <a:rPr lang="zh-CN" altLang="en-US" sz="3200" dirty="0">
                <a:solidFill>
                  <a:srgbClr val="FF0000"/>
                </a:solidFill>
              </a:rPr>
              <a:t> </a:t>
            </a:r>
            <a:r>
              <a:rPr lang="zh-CN" altLang="en-US" sz="3200" dirty="0" smtClean="0">
                <a:solidFill>
                  <a:srgbClr val="FF0000"/>
                </a:solidFill>
              </a:rPr>
              <a:t>                 </a:t>
            </a:r>
            <a:r>
              <a:rPr lang="zh-CN" altLang="en-US" sz="4000" dirty="0" smtClean="0">
                <a:solidFill>
                  <a:srgbClr val="FF0000"/>
                </a:solidFill>
              </a:rPr>
              <a:t>本章</a:t>
            </a:r>
            <a:r>
              <a:rPr lang="zh-CN" altLang="en-US" sz="4000" dirty="0">
                <a:solidFill>
                  <a:srgbClr val="FF0000"/>
                </a:solidFill>
              </a:rPr>
              <a:t>主要学习</a:t>
            </a:r>
            <a:r>
              <a:rPr lang="zh-CN" altLang="en-US" sz="4000" dirty="0" smtClean="0">
                <a:solidFill>
                  <a:srgbClr val="FF0000"/>
                </a:solidFill>
              </a:rPr>
              <a:t>目标</a:t>
            </a:r>
            <a:endParaRPr lang="en-US" altLang="zh-CN" sz="40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3200" dirty="0" smtClean="0">
                <a:solidFill>
                  <a:schemeClr val="tx1"/>
                </a:solidFill>
              </a:rPr>
              <a:t>             </a:t>
            </a:r>
            <a:r>
              <a:rPr lang="zh-CN" altLang="zh-CN" sz="3600" dirty="0" smtClean="0">
                <a:solidFill>
                  <a:schemeClr val="tx1"/>
                </a:solidFill>
              </a:rPr>
              <a:t>重点讨论</a:t>
            </a:r>
            <a:r>
              <a:rPr lang="zh-CN" altLang="en-US" sz="3200" dirty="0" smtClean="0">
                <a:solidFill>
                  <a:schemeClr val="tx1"/>
                </a:solidFill>
              </a:rPr>
              <a:t>：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3200" dirty="0" smtClean="0">
                <a:solidFill>
                  <a:srgbClr val="FF0000"/>
                </a:solidFill>
              </a:rPr>
              <a:t>方差分析</a:t>
            </a:r>
            <a:r>
              <a:rPr lang="zh-CN" altLang="en-US" sz="3200" dirty="0" smtClean="0">
                <a:solidFill>
                  <a:schemeClr val="tx1"/>
                </a:solidFill>
              </a:rPr>
              <a:t>的基本假设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3200" dirty="0" smtClean="0">
                <a:solidFill>
                  <a:schemeClr val="tx1"/>
                </a:solidFill>
              </a:rPr>
              <a:t>方差分析检验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3200" dirty="0">
                <a:solidFill>
                  <a:srgbClr val="FF0000"/>
                </a:solidFill>
              </a:rPr>
              <a:t>单</a:t>
            </a:r>
            <a:r>
              <a:rPr lang="zh-CN" altLang="en-US" sz="3200" dirty="0" smtClean="0">
                <a:solidFill>
                  <a:srgbClr val="FF0000"/>
                </a:solidFill>
              </a:rPr>
              <a:t>因子</a:t>
            </a:r>
            <a:r>
              <a:rPr lang="zh-CN" altLang="en-US" sz="3200" dirty="0" smtClean="0">
                <a:solidFill>
                  <a:schemeClr val="tx1"/>
                </a:solidFill>
              </a:rPr>
              <a:t>方差分析的</a:t>
            </a:r>
            <a:r>
              <a:rPr lang="zh-CN" altLang="en-US" sz="3200" dirty="0" smtClean="0">
                <a:solidFill>
                  <a:srgbClr val="FF0000"/>
                </a:solidFill>
              </a:rPr>
              <a:t>软件实现</a:t>
            </a:r>
            <a:endParaRPr lang="en-US" altLang="zh-CN" sz="3200" dirty="0" smtClean="0">
              <a:solidFill>
                <a:srgbClr val="FF0000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3200" dirty="0" smtClean="0">
                <a:solidFill>
                  <a:schemeClr val="tx1"/>
                </a:solidFill>
              </a:rPr>
              <a:t>多重比较方法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3200" dirty="0">
                <a:solidFill>
                  <a:schemeClr val="tx1"/>
                </a:solidFill>
              </a:rPr>
              <a:t>总结</a:t>
            </a:r>
            <a:endParaRPr lang="zh-CN" altLang="zh-CN" sz="32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zh-CN" altLang="en-US" sz="2800" dirty="0" smtClean="0">
                <a:solidFill>
                  <a:schemeClr val="tx1"/>
                </a:solidFill>
              </a:rPr>
              <a:t>             </a:t>
            </a:r>
            <a:endParaRPr lang="en-US" altLang="zh-CN" sz="3200" dirty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endParaRPr lang="en-US" altLang="zh-CN" sz="3200" dirty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endParaRPr lang="en-US" altLang="zh-CN" sz="3200" dirty="0" smtClean="0">
              <a:solidFill>
                <a:schemeClr val="tx1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3528" y="1556792"/>
            <a:ext cx="8568952" cy="0"/>
          </a:xfrm>
          <a:prstGeom prst="line">
            <a:avLst/>
          </a:prstGeom>
          <a:ln w="317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296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单因子方差分析的软件实现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10.3.1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 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ea typeface="+mn-ea"/>
              </a:rPr>
              <a:t>Excel 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ea typeface="+mn-ea"/>
              </a:rPr>
              <a:t>方差分析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448084" y="2132856"/>
            <a:ext cx="8247831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下面以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Excel 2010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软件为例，介绍方差分析的操作步骤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。</a:t>
            </a:r>
            <a:endParaRPr lang="zh-CN" altLang="en-US" sz="2600" dirty="0" smtClean="0">
              <a:solidFill>
                <a:schemeClr val="tx1"/>
              </a:solidFill>
              <a:latin typeface="+mn-ea"/>
            </a:endParaRPr>
          </a:p>
          <a:p>
            <a:endParaRPr lang="zh-CN" altLang="en-US" dirty="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副标题 2"/>
          <p:cNvSpPr txBox="1">
            <a:spLocks/>
          </p:cNvSpPr>
          <p:nvPr/>
        </p:nvSpPr>
        <p:spPr>
          <a:xfrm>
            <a:off x="503648" y="2744824"/>
            <a:ext cx="1620080" cy="540160"/>
          </a:xfrm>
          <a:prstGeom prst="rect">
            <a:avLst/>
          </a:prstGeom>
          <a:ln w="25400">
            <a:solidFill>
              <a:srgbClr val="7030A0"/>
            </a:solidFill>
            <a:prstDash val="sysDash"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 dirty="0" smtClean="0">
                <a:solidFill>
                  <a:srgbClr val="FFFF00"/>
                </a:solidFill>
              </a:rPr>
              <a:t>预备工作</a:t>
            </a:r>
            <a:endParaRPr lang="zh-CN" altLang="zh-CN" sz="2600" b="1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48083" y="3429000"/>
            <a:ext cx="824783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smtClean="0">
                <a:latin typeface="+mn-ea"/>
              </a:rPr>
              <a:t>        </a:t>
            </a:r>
            <a:r>
              <a:rPr lang="zh-CN" altLang="zh-CN" sz="2600" dirty="0" smtClean="0">
                <a:latin typeface="+mn-ea"/>
              </a:rPr>
              <a:t>如果</a:t>
            </a:r>
            <a:r>
              <a:rPr lang="zh-CN" altLang="zh-CN" sz="2600" dirty="0">
                <a:latin typeface="+mn-ea"/>
              </a:rPr>
              <a:t>是第一次使用</a:t>
            </a:r>
            <a:r>
              <a:rPr lang="en-US" altLang="zh-CN" sz="2600" dirty="0">
                <a:latin typeface="+mn-ea"/>
              </a:rPr>
              <a:t>Excel</a:t>
            </a:r>
            <a:r>
              <a:rPr lang="zh-CN" altLang="zh-CN" sz="2600" dirty="0">
                <a:latin typeface="+mn-ea"/>
              </a:rPr>
              <a:t>软件进行方差分析，首先需要加载“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分析工具库</a:t>
            </a:r>
            <a:r>
              <a:rPr lang="zh-CN" altLang="zh-CN" sz="2600" dirty="0">
                <a:latin typeface="+mn-ea"/>
              </a:rPr>
              <a:t>”加载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宏程序</a:t>
            </a:r>
            <a:r>
              <a:rPr lang="zh-CN" altLang="zh-CN" sz="2600" dirty="0">
                <a:latin typeface="+mn-ea"/>
              </a:rPr>
              <a:t>。步骤如下：</a:t>
            </a:r>
          </a:p>
        </p:txBody>
      </p:sp>
      <p:sp>
        <p:nvSpPr>
          <p:cNvPr id="3" name="矩形 2"/>
          <p:cNvSpPr/>
          <p:nvPr/>
        </p:nvSpPr>
        <p:spPr>
          <a:xfrm>
            <a:off x="323528" y="4364873"/>
            <a:ext cx="849694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600" b="1" dirty="0" smtClean="0">
                <a:solidFill>
                  <a:srgbClr val="FF0000"/>
                </a:solidFill>
              </a:rPr>
              <a:t>      1</a:t>
            </a:r>
            <a:r>
              <a:rPr lang="zh-CN" altLang="en-US" sz="2600" b="1" dirty="0" smtClean="0">
                <a:solidFill>
                  <a:srgbClr val="FF0000"/>
                </a:solidFill>
              </a:rPr>
              <a:t>、</a:t>
            </a:r>
            <a:r>
              <a:rPr lang="zh-CN" altLang="zh-CN" sz="2600" dirty="0" smtClean="0"/>
              <a:t>依次</a:t>
            </a:r>
            <a:r>
              <a:rPr lang="zh-CN" altLang="zh-CN" sz="2600" dirty="0"/>
              <a:t>单击“文件”选项卡、“选项”和“加载项”类别。</a:t>
            </a:r>
          </a:p>
        </p:txBody>
      </p:sp>
      <p:sp>
        <p:nvSpPr>
          <p:cNvPr id="7" name="矩形 6"/>
          <p:cNvSpPr/>
          <p:nvPr/>
        </p:nvSpPr>
        <p:spPr>
          <a:xfrm>
            <a:off x="323528" y="5271717"/>
            <a:ext cx="837238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     2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、</a:t>
            </a:r>
            <a:r>
              <a:rPr lang="zh-CN" altLang="zh-CN" sz="2600" dirty="0" smtClean="0">
                <a:latin typeface="+mn-ea"/>
              </a:rPr>
              <a:t>在</a:t>
            </a:r>
            <a:r>
              <a:rPr lang="zh-CN" altLang="zh-CN" sz="2600" dirty="0">
                <a:latin typeface="+mn-ea"/>
              </a:rPr>
              <a:t>“管理”框中，选择“</a:t>
            </a:r>
            <a:r>
              <a:rPr lang="en-US" altLang="zh-CN" sz="2600" dirty="0">
                <a:latin typeface="+mn-ea"/>
              </a:rPr>
              <a:t>Excel </a:t>
            </a:r>
            <a:r>
              <a:rPr lang="zh-CN" altLang="zh-CN" sz="2600" dirty="0">
                <a:latin typeface="+mn-ea"/>
              </a:rPr>
              <a:t>加载宏”，再单击“转到”。</a:t>
            </a:r>
          </a:p>
        </p:txBody>
      </p:sp>
    </p:spTree>
    <p:extLst>
      <p:ext uri="{BB962C8B-B14F-4D97-AF65-F5344CB8AC3E}">
        <p14:creationId xmlns:p14="http://schemas.microsoft.com/office/powerpoint/2010/main" val="2420507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 animBg="1"/>
      <p:bldP spid="2" grpId="0"/>
      <p:bldP spid="3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单因子方差分析的软件实现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10.3.1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 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ea typeface="+mn-ea"/>
              </a:rPr>
              <a:t>Excel 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ea typeface="+mn-ea"/>
              </a:rPr>
              <a:t>方差分析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副标题 2"/>
          <p:cNvSpPr txBox="1">
            <a:spLocks/>
          </p:cNvSpPr>
          <p:nvPr/>
        </p:nvSpPr>
        <p:spPr>
          <a:xfrm>
            <a:off x="503648" y="2204664"/>
            <a:ext cx="1620080" cy="540160"/>
          </a:xfrm>
          <a:prstGeom prst="rect">
            <a:avLst/>
          </a:prstGeom>
          <a:ln w="25400">
            <a:solidFill>
              <a:srgbClr val="7030A0"/>
            </a:solidFill>
            <a:prstDash val="sysDash"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 dirty="0" smtClean="0">
                <a:solidFill>
                  <a:srgbClr val="FFFF00"/>
                </a:solidFill>
              </a:rPr>
              <a:t>预备工作</a:t>
            </a:r>
            <a:endParaRPr lang="zh-CN" altLang="zh-CN" sz="2600" b="1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3786" y="2924943"/>
            <a:ext cx="849694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</a:rPr>
              <a:t>      3</a:t>
            </a:r>
            <a:r>
              <a:rPr lang="zh-CN" altLang="en-US" sz="2600" b="1" dirty="0" smtClean="0">
                <a:solidFill>
                  <a:srgbClr val="FF0000"/>
                </a:solidFill>
              </a:rPr>
              <a:t>、</a:t>
            </a:r>
            <a:r>
              <a:rPr lang="zh-CN" altLang="zh-CN" sz="2600" dirty="0"/>
              <a:t>在“</a:t>
            </a:r>
            <a:r>
              <a:rPr lang="zh-CN" altLang="zh-CN" sz="2600" b="1" dirty="0">
                <a:solidFill>
                  <a:srgbClr val="FF0000"/>
                </a:solidFill>
              </a:rPr>
              <a:t>可用加载宏</a:t>
            </a:r>
            <a:r>
              <a:rPr lang="zh-CN" altLang="zh-CN" sz="2600" dirty="0"/>
              <a:t>”框中选中“</a:t>
            </a:r>
            <a:r>
              <a:rPr lang="zh-CN" altLang="zh-CN" sz="2600" b="1" dirty="0">
                <a:solidFill>
                  <a:srgbClr val="FF0000"/>
                </a:solidFill>
              </a:rPr>
              <a:t>分析工具库</a:t>
            </a:r>
            <a:r>
              <a:rPr lang="zh-CN" altLang="zh-CN" sz="2600" dirty="0"/>
              <a:t>”复选框，然后单击“确定”。如果出现一条消息，指出计算机上当前没有安装分析工具库，请单击“是”进行安装。</a:t>
            </a:r>
          </a:p>
          <a:p>
            <a:pPr lvl="0"/>
            <a:endParaRPr lang="zh-CN" altLang="zh-CN" sz="2600" dirty="0"/>
          </a:p>
        </p:txBody>
      </p:sp>
      <p:sp>
        <p:nvSpPr>
          <p:cNvPr id="7" name="矩形 6"/>
          <p:cNvSpPr/>
          <p:nvPr/>
        </p:nvSpPr>
        <p:spPr>
          <a:xfrm>
            <a:off x="307165" y="5013176"/>
            <a:ext cx="837238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smtClean="0">
                <a:latin typeface="+mn-ea"/>
              </a:rPr>
              <a:t>      </a:t>
            </a:r>
            <a:r>
              <a:rPr lang="zh-CN" altLang="zh-CN" sz="2600" dirty="0" smtClean="0">
                <a:latin typeface="+mn-ea"/>
              </a:rPr>
              <a:t>采用</a:t>
            </a:r>
            <a:r>
              <a:rPr lang="en-US" altLang="zh-CN" sz="2600" dirty="0">
                <a:latin typeface="+mn-ea"/>
              </a:rPr>
              <a:t>Excel 2010</a:t>
            </a:r>
            <a:r>
              <a:rPr lang="zh-CN" altLang="zh-CN" sz="2600" dirty="0">
                <a:latin typeface="+mn-ea"/>
              </a:rPr>
              <a:t>软件实施方差分析，需要数据具有如下图的格式。其中，不同列的数据长度可以不相同。</a:t>
            </a:r>
          </a:p>
        </p:txBody>
      </p:sp>
      <p:sp>
        <p:nvSpPr>
          <p:cNvPr id="12" name="副标题 2"/>
          <p:cNvSpPr txBox="1">
            <a:spLocks/>
          </p:cNvSpPr>
          <p:nvPr/>
        </p:nvSpPr>
        <p:spPr>
          <a:xfrm>
            <a:off x="317037" y="4347635"/>
            <a:ext cx="1620080" cy="540160"/>
          </a:xfrm>
          <a:prstGeom prst="rect">
            <a:avLst/>
          </a:prstGeom>
          <a:ln w="25400">
            <a:solidFill>
              <a:srgbClr val="7030A0"/>
            </a:solidFill>
            <a:prstDash val="sysDash"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b="1" dirty="0" smtClean="0">
                <a:solidFill>
                  <a:srgbClr val="FFFF00"/>
                </a:solidFill>
                <a:latin typeface="+mn-ea"/>
              </a:rPr>
              <a:t>数据要求</a:t>
            </a:r>
            <a:endParaRPr lang="zh-CN" altLang="zh-CN" sz="2600" b="1" dirty="0">
              <a:solidFill>
                <a:srgbClr val="FFFF00"/>
              </a:solidFill>
              <a:latin typeface="+mn-ea"/>
            </a:endParaRPr>
          </a:p>
        </p:txBody>
      </p:sp>
      <p:pic>
        <p:nvPicPr>
          <p:cNvPr id="13" name="图片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86" y="4725144"/>
            <a:ext cx="8248653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6561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7" grpId="0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单因子方差分析的软件实现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10.3.1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 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ea typeface="+mn-ea"/>
              </a:rPr>
              <a:t>Excel 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ea typeface="+mn-ea"/>
              </a:rPr>
              <a:t>方差分析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副标题 2"/>
          <p:cNvSpPr txBox="1">
            <a:spLocks/>
          </p:cNvSpPr>
          <p:nvPr/>
        </p:nvSpPr>
        <p:spPr>
          <a:xfrm>
            <a:off x="503648" y="2206288"/>
            <a:ext cx="1620080" cy="540160"/>
          </a:xfrm>
          <a:prstGeom prst="rect">
            <a:avLst/>
          </a:prstGeom>
          <a:ln w="25400">
            <a:solidFill>
              <a:srgbClr val="7030A0"/>
            </a:solidFill>
            <a:prstDash val="sysDash"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 dirty="0" smtClean="0">
                <a:solidFill>
                  <a:srgbClr val="FFFF00"/>
                </a:solidFill>
              </a:rPr>
              <a:t>计算步骤</a:t>
            </a:r>
            <a:endParaRPr lang="zh-CN" altLang="zh-CN" sz="2600" b="1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1520" y="2764591"/>
            <a:ext cx="856895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smtClean="0">
                <a:latin typeface="+mn-ea"/>
              </a:rPr>
              <a:t>        </a:t>
            </a:r>
            <a:r>
              <a:rPr lang="zh-CN" altLang="zh-CN" sz="2600" dirty="0" smtClean="0">
                <a:latin typeface="+mn-ea"/>
              </a:rPr>
              <a:t>完成</a:t>
            </a:r>
            <a:r>
              <a:rPr lang="zh-CN" altLang="zh-CN" sz="2600" dirty="0">
                <a:latin typeface="+mn-ea"/>
              </a:rPr>
              <a:t>数据预处理后，就可以使用</a:t>
            </a:r>
            <a:r>
              <a:rPr lang="en-US" altLang="zh-CN" sz="2600" dirty="0">
                <a:latin typeface="+mn-ea"/>
              </a:rPr>
              <a:t>Excel</a:t>
            </a:r>
            <a:r>
              <a:rPr lang="zh-CN" altLang="zh-CN" sz="2600" dirty="0">
                <a:latin typeface="+mn-ea"/>
              </a:rPr>
              <a:t>软件进行方差分析。单击“数据”选项卡上“分析”组中的“数据分析”。</a:t>
            </a:r>
          </a:p>
        </p:txBody>
      </p:sp>
      <p:sp>
        <p:nvSpPr>
          <p:cNvPr id="3" name="矩形 2"/>
          <p:cNvSpPr/>
          <p:nvPr/>
        </p:nvSpPr>
        <p:spPr>
          <a:xfrm>
            <a:off x="323528" y="3789543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</a:rPr>
              <a:t>      1</a:t>
            </a:r>
            <a:r>
              <a:rPr lang="zh-CN" altLang="en-US" sz="2600" b="1" dirty="0" smtClean="0">
                <a:solidFill>
                  <a:srgbClr val="FF0000"/>
                </a:solidFill>
              </a:rPr>
              <a:t>、</a:t>
            </a:r>
            <a:r>
              <a:rPr lang="zh-CN" altLang="zh-CN" sz="2600" dirty="0">
                <a:latin typeface="+mn-ea"/>
              </a:rPr>
              <a:t>点击</a:t>
            </a:r>
            <a:r>
              <a:rPr lang="en-US" altLang="zh-CN" sz="2600" dirty="0">
                <a:latin typeface="+mn-ea"/>
              </a:rPr>
              <a:t>Excel</a:t>
            </a:r>
            <a:r>
              <a:rPr lang="zh-CN" altLang="zh-CN" sz="2600" dirty="0">
                <a:latin typeface="+mn-ea"/>
              </a:rPr>
              <a:t>中的数据菜单，点击数据分析。</a:t>
            </a:r>
          </a:p>
          <a:p>
            <a:pPr lvl="0"/>
            <a:endParaRPr lang="zh-CN" altLang="zh-CN" sz="2600" dirty="0"/>
          </a:p>
        </p:txBody>
      </p:sp>
      <p:sp>
        <p:nvSpPr>
          <p:cNvPr id="7" name="矩形 6"/>
          <p:cNvSpPr/>
          <p:nvPr/>
        </p:nvSpPr>
        <p:spPr>
          <a:xfrm>
            <a:off x="323528" y="4464403"/>
            <a:ext cx="837238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     2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、</a:t>
            </a:r>
            <a:r>
              <a:rPr lang="zh-CN" altLang="zh-CN" sz="2600" dirty="0">
                <a:latin typeface="+mn-ea"/>
              </a:rPr>
              <a:t>选择方差分析</a:t>
            </a:r>
            <a:r>
              <a:rPr lang="en-US" altLang="zh-CN" sz="2600" dirty="0">
                <a:latin typeface="+mn-ea"/>
              </a:rPr>
              <a:t>: </a:t>
            </a:r>
            <a:r>
              <a:rPr lang="zh-CN" altLang="zh-CN" sz="2600" dirty="0">
                <a:latin typeface="+mn-ea"/>
              </a:rPr>
              <a:t>单因子方差分析，点击确定。</a:t>
            </a:r>
          </a:p>
        </p:txBody>
      </p:sp>
      <p:sp>
        <p:nvSpPr>
          <p:cNvPr id="12" name="矩形 11"/>
          <p:cNvSpPr/>
          <p:nvPr/>
        </p:nvSpPr>
        <p:spPr>
          <a:xfrm>
            <a:off x="265949" y="5233573"/>
            <a:ext cx="837238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     3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、</a:t>
            </a:r>
            <a:r>
              <a:rPr lang="zh-CN" altLang="zh-CN" sz="2600" dirty="0"/>
              <a:t>在输入区域中，框选所有数据。</a:t>
            </a:r>
          </a:p>
        </p:txBody>
      </p:sp>
      <p:sp>
        <p:nvSpPr>
          <p:cNvPr id="13" name="矩形 12"/>
          <p:cNvSpPr/>
          <p:nvPr/>
        </p:nvSpPr>
        <p:spPr>
          <a:xfrm>
            <a:off x="251520" y="5934670"/>
            <a:ext cx="83723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     4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、</a:t>
            </a:r>
            <a:r>
              <a:rPr lang="zh-CN" altLang="zh-CN" sz="2600" dirty="0"/>
              <a:t>点击确定，完成分析。</a:t>
            </a:r>
          </a:p>
          <a:p>
            <a:pPr lvl="0"/>
            <a:endParaRPr lang="zh-CN" altLang="zh-CN" sz="2600" dirty="0"/>
          </a:p>
        </p:txBody>
      </p:sp>
    </p:spTree>
    <p:extLst>
      <p:ext uri="{BB962C8B-B14F-4D97-AF65-F5344CB8AC3E}">
        <p14:creationId xmlns:p14="http://schemas.microsoft.com/office/powerpoint/2010/main" val="2044142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/>
      <p:bldP spid="7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单因子方差分析的软件实现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10.3.1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 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ea typeface="+mn-ea"/>
              </a:rPr>
              <a:t>Excel 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ea typeface="+mn-ea"/>
              </a:rPr>
              <a:t>方差分析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副标题 2"/>
          <p:cNvSpPr txBox="1">
            <a:spLocks/>
          </p:cNvSpPr>
          <p:nvPr/>
        </p:nvSpPr>
        <p:spPr>
          <a:xfrm>
            <a:off x="503648" y="2206288"/>
            <a:ext cx="1620080" cy="540160"/>
          </a:xfrm>
          <a:prstGeom prst="rect">
            <a:avLst/>
          </a:prstGeom>
          <a:ln w="25400">
            <a:solidFill>
              <a:srgbClr val="7030A0"/>
            </a:solidFill>
            <a:prstDash val="sysDash"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 dirty="0" smtClean="0">
                <a:solidFill>
                  <a:srgbClr val="FFFF00"/>
                </a:solidFill>
              </a:rPr>
              <a:t>计算结果</a:t>
            </a:r>
            <a:endParaRPr lang="zh-CN" altLang="zh-CN" sz="2600" b="1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350715" y="2750522"/>
            <a:ext cx="460851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ea"/>
                <a:cs typeface="Times New Roman" pitchFamily="18" charset="0"/>
              </a:rPr>
              <a:t>表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ea"/>
                <a:cs typeface="Times New Roman" pitchFamily="18" charset="0"/>
              </a:rPr>
              <a:t>1 Excel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ea"/>
                <a:cs typeface="Times New Roman" pitchFamily="18" charset="0"/>
              </a:rPr>
              <a:t>方差分析输出结果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14337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51" y="3119853"/>
            <a:ext cx="7966497" cy="362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691680" y="3284984"/>
            <a:ext cx="0" cy="43204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057150" y="3284984"/>
            <a:ext cx="0" cy="43204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1691680" y="3717032"/>
            <a:ext cx="136815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1691680" y="3284984"/>
            <a:ext cx="136815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形标注 23"/>
          <p:cNvSpPr/>
          <p:nvPr/>
        </p:nvSpPr>
        <p:spPr>
          <a:xfrm>
            <a:off x="6455171" y="4509119"/>
            <a:ext cx="1008112" cy="421491"/>
          </a:xfrm>
          <a:prstGeom prst="wedgeEllipseCallout">
            <a:avLst>
              <a:gd name="adj1" fmla="val -141772"/>
              <a:gd name="adj2" fmla="val 25189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P</a:t>
            </a:r>
            <a:r>
              <a:rPr lang="zh-CN" altLang="en-US" dirty="0" smtClean="0">
                <a:solidFill>
                  <a:schemeClr val="tx1"/>
                </a:solidFill>
              </a:rPr>
              <a:t>值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4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单因子方差分析的软件实现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10.3.2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ea typeface="+mn-ea"/>
              </a:rPr>
              <a:t>SPSS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ea typeface="+mn-ea"/>
              </a:rPr>
              <a:t>方差分析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副标题 2"/>
          <p:cNvSpPr txBox="1">
            <a:spLocks/>
          </p:cNvSpPr>
          <p:nvPr/>
        </p:nvSpPr>
        <p:spPr>
          <a:xfrm>
            <a:off x="413690" y="2204664"/>
            <a:ext cx="1620080" cy="540160"/>
          </a:xfrm>
          <a:prstGeom prst="rect">
            <a:avLst/>
          </a:prstGeom>
          <a:ln w="25400">
            <a:solidFill>
              <a:srgbClr val="7030A0"/>
            </a:solidFill>
            <a:prstDash val="sysDash"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b="1" dirty="0" smtClean="0">
                <a:solidFill>
                  <a:srgbClr val="FFFF00"/>
                </a:solidFill>
                <a:latin typeface="+mn-ea"/>
              </a:rPr>
              <a:t>数据要求</a:t>
            </a:r>
            <a:endParaRPr lang="zh-CN" altLang="zh-CN" sz="2600" b="1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48083" y="2979878"/>
            <a:ext cx="824783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smtClean="0">
                <a:latin typeface="+mn-ea"/>
              </a:rPr>
              <a:t>     </a:t>
            </a:r>
            <a:r>
              <a:rPr lang="zh-CN" altLang="zh-CN" sz="2600" dirty="0" smtClean="0">
                <a:latin typeface="+mn-ea"/>
              </a:rPr>
              <a:t>采用</a:t>
            </a:r>
            <a:r>
              <a:rPr lang="en-US" altLang="zh-CN" sz="2600" dirty="0">
                <a:latin typeface="+mn-ea"/>
              </a:rPr>
              <a:t>SPSS</a:t>
            </a:r>
            <a:r>
              <a:rPr lang="zh-CN" altLang="zh-CN" sz="2600" dirty="0">
                <a:latin typeface="+mn-ea"/>
              </a:rPr>
              <a:t>软件实施方差分析，需要数据具有如下图的格式。请和</a:t>
            </a:r>
            <a:r>
              <a:rPr lang="en-US" altLang="zh-CN" sz="2600" dirty="0">
                <a:latin typeface="+mn-ea"/>
              </a:rPr>
              <a:t>Excel</a:t>
            </a:r>
            <a:r>
              <a:rPr lang="zh-CN" altLang="zh-CN" sz="2600" dirty="0">
                <a:latin typeface="+mn-ea"/>
              </a:rPr>
              <a:t>数据格式对照，注意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区别它们的差异</a:t>
            </a:r>
            <a:r>
              <a:rPr lang="zh-CN" altLang="zh-CN" sz="2600" dirty="0">
                <a:latin typeface="+mn-ea"/>
              </a:rPr>
              <a:t>。</a:t>
            </a:r>
          </a:p>
        </p:txBody>
      </p:sp>
      <p:pic>
        <p:nvPicPr>
          <p:cNvPr id="12" name="图片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94" y="3872430"/>
            <a:ext cx="8278454" cy="2796930"/>
          </a:xfrm>
          <a:prstGeom prst="rect">
            <a:avLst/>
          </a:prstGeom>
        </p:spPr>
      </p:pic>
      <p:sp>
        <p:nvSpPr>
          <p:cNvPr id="10" name="圆角矩形标注 9"/>
          <p:cNvSpPr/>
          <p:nvPr/>
        </p:nvSpPr>
        <p:spPr>
          <a:xfrm>
            <a:off x="1007706" y="5805264"/>
            <a:ext cx="432048" cy="576064"/>
          </a:xfrm>
          <a:prstGeom prst="wedgeRoundRectCallout">
            <a:avLst>
              <a:gd name="adj1" fmla="val 163935"/>
              <a:gd name="adj2" fmla="val -685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组别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4343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单因子方差分析的软件实现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10.3.2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 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  <a:ea typeface="+mn-ea"/>
              </a:rPr>
              <a:t>SPSS 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ea typeface="+mn-ea"/>
              </a:rPr>
              <a:t>方差分析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副标题 2"/>
          <p:cNvSpPr txBox="1">
            <a:spLocks/>
          </p:cNvSpPr>
          <p:nvPr/>
        </p:nvSpPr>
        <p:spPr>
          <a:xfrm>
            <a:off x="503648" y="2206288"/>
            <a:ext cx="1620080" cy="540160"/>
          </a:xfrm>
          <a:prstGeom prst="rect">
            <a:avLst/>
          </a:prstGeom>
          <a:ln w="25400">
            <a:solidFill>
              <a:srgbClr val="7030A0"/>
            </a:solidFill>
            <a:prstDash val="sysDash"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 dirty="0" smtClean="0">
                <a:solidFill>
                  <a:srgbClr val="FFFF00"/>
                </a:solidFill>
              </a:rPr>
              <a:t>计算步骤</a:t>
            </a:r>
            <a:endParaRPr lang="zh-CN" altLang="zh-CN" sz="2600" b="1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677" y="3068960"/>
            <a:ext cx="849694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</a:rPr>
              <a:t>      1</a:t>
            </a:r>
            <a:r>
              <a:rPr lang="zh-CN" altLang="en-US" sz="2600" b="1" dirty="0" smtClean="0">
                <a:solidFill>
                  <a:srgbClr val="FF0000"/>
                </a:solidFill>
              </a:rPr>
              <a:t>、</a:t>
            </a:r>
            <a:r>
              <a:rPr lang="zh-CN" altLang="zh-CN" sz="2600" dirty="0">
                <a:latin typeface="+mn-ea"/>
              </a:rPr>
              <a:t>点击菜单</a:t>
            </a:r>
            <a:r>
              <a:rPr lang="en-US" altLang="zh-CN" sz="2600" dirty="0">
                <a:latin typeface="+mn-ea"/>
              </a:rPr>
              <a:t>-</a:t>
            </a:r>
            <a:r>
              <a:rPr lang="zh-CN" altLang="zh-CN" sz="2600" dirty="0">
                <a:latin typeface="+mn-ea"/>
              </a:rPr>
              <a:t>分析</a:t>
            </a:r>
            <a:r>
              <a:rPr lang="en-US" altLang="zh-CN" sz="2600" dirty="0">
                <a:latin typeface="+mn-ea"/>
              </a:rPr>
              <a:t>-</a:t>
            </a:r>
            <a:r>
              <a:rPr lang="zh-CN" altLang="zh-CN" sz="2600" dirty="0">
                <a:latin typeface="+mn-ea"/>
              </a:rPr>
              <a:t>比较均值</a:t>
            </a:r>
            <a:r>
              <a:rPr lang="en-US" altLang="zh-CN" sz="2600" dirty="0">
                <a:latin typeface="+mn-ea"/>
              </a:rPr>
              <a:t>-</a:t>
            </a:r>
            <a:r>
              <a:rPr lang="zh-CN" altLang="zh-CN" sz="2600" dirty="0">
                <a:latin typeface="+mn-ea"/>
              </a:rPr>
              <a:t>单因子</a:t>
            </a:r>
            <a:r>
              <a:rPr lang="en-US" altLang="zh-CN" sz="2600" dirty="0">
                <a:latin typeface="+mn-ea"/>
              </a:rPr>
              <a:t>ANOVA</a:t>
            </a:r>
            <a:r>
              <a:rPr lang="zh-CN" altLang="zh-CN" sz="2600" dirty="0">
                <a:latin typeface="+mn-ea"/>
              </a:rPr>
              <a:t>。</a:t>
            </a:r>
          </a:p>
        </p:txBody>
      </p:sp>
      <p:sp>
        <p:nvSpPr>
          <p:cNvPr id="7" name="矩形 6"/>
          <p:cNvSpPr/>
          <p:nvPr/>
        </p:nvSpPr>
        <p:spPr>
          <a:xfrm>
            <a:off x="323528" y="3789040"/>
            <a:ext cx="837238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     2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、</a:t>
            </a:r>
            <a:r>
              <a:rPr lang="zh-CN" altLang="zh-CN" sz="2600" dirty="0">
                <a:latin typeface="+mn-ea"/>
              </a:rPr>
              <a:t>将成绩变量</a:t>
            </a:r>
            <a:r>
              <a:rPr lang="en-US" altLang="zh-CN" sz="2600" dirty="0">
                <a:latin typeface="+mn-ea"/>
              </a:rPr>
              <a:t>Score</a:t>
            </a:r>
            <a:r>
              <a:rPr lang="zh-CN" altLang="zh-CN" sz="2600" dirty="0">
                <a:latin typeface="+mn-ea"/>
              </a:rPr>
              <a:t>放入因变量列表。</a:t>
            </a:r>
          </a:p>
        </p:txBody>
      </p:sp>
      <p:sp>
        <p:nvSpPr>
          <p:cNvPr id="12" name="矩形 11"/>
          <p:cNvSpPr/>
          <p:nvPr/>
        </p:nvSpPr>
        <p:spPr>
          <a:xfrm>
            <a:off x="300183" y="4437112"/>
            <a:ext cx="837238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     3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、</a:t>
            </a:r>
            <a:r>
              <a:rPr lang="zh-CN" altLang="zh-CN" sz="2600" dirty="0">
                <a:latin typeface="+mn-ea"/>
              </a:rPr>
              <a:t>将分组变量</a:t>
            </a:r>
            <a:r>
              <a:rPr lang="en-US" altLang="zh-CN" sz="2600" dirty="0">
                <a:latin typeface="+mn-ea"/>
              </a:rPr>
              <a:t>Group</a:t>
            </a:r>
            <a:r>
              <a:rPr lang="zh-CN" altLang="zh-CN" sz="2600" dirty="0">
                <a:latin typeface="+mn-ea"/>
              </a:rPr>
              <a:t>放入自变量列表，如下图。</a:t>
            </a:r>
          </a:p>
        </p:txBody>
      </p:sp>
      <p:sp>
        <p:nvSpPr>
          <p:cNvPr id="13" name="矩形 12"/>
          <p:cNvSpPr/>
          <p:nvPr/>
        </p:nvSpPr>
        <p:spPr>
          <a:xfrm>
            <a:off x="251520" y="5011340"/>
            <a:ext cx="83723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     4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、</a:t>
            </a:r>
            <a:r>
              <a:rPr lang="zh-CN" altLang="zh-CN" sz="2600" dirty="0">
                <a:latin typeface="+mn-ea"/>
              </a:rPr>
              <a:t>点击确定，得到方差分析结果。</a:t>
            </a:r>
          </a:p>
          <a:p>
            <a:pPr lvl="0"/>
            <a:endParaRPr lang="zh-CN" altLang="zh-CN" sz="2600" dirty="0"/>
          </a:p>
        </p:txBody>
      </p:sp>
      <p:pic>
        <p:nvPicPr>
          <p:cNvPr id="14" name="图片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61" y="3068960"/>
            <a:ext cx="7764782" cy="2721933"/>
          </a:xfrm>
          <a:prstGeom prst="rect">
            <a:avLst/>
          </a:prstGeom>
        </p:spPr>
      </p:pic>
      <p:sp>
        <p:nvSpPr>
          <p:cNvPr id="10" name="椭圆形标注 9"/>
          <p:cNvSpPr/>
          <p:nvPr/>
        </p:nvSpPr>
        <p:spPr>
          <a:xfrm>
            <a:off x="5796136" y="2149168"/>
            <a:ext cx="1872208" cy="592592"/>
          </a:xfrm>
          <a:prstGeom prst="wedgeEllipseCallout">
            <a:avLst>
              <a:gd name="adj1" fmla="val -43315"/>
              <a:gd name="adj2" fmla="val 14332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dirty="0" smtClean="0">
                <a:solidFill>
                  <a:schemeClr val="tx1"/>
                </a:solidFill>
                <a:latin typeface="+mn-ea"/>
              </a:rPr>
              <a:t>第</a:t>
            </a:r>
            <a:r>
              <a:rPr lang="en-US" altLang="zh-CN" sz="2200" dirty="0" smtClean="0">
                <a:solidFill>
                  <a:schemeClr val="tx1"/>
                </a:solidFill>
                <a:latin typeface="+mn-ea"/>
              </a:rPr>
              <a:t>3</a:t>
            </a:r>
            <a:r>
              <a:rPr lang="zh-CN" altLang="en-US" sz="2200" dirty="0" smtClean="0">
                <a:solidFill>
                  <a:schemeClr val="tx1"/>
                </a:solidFill>
                <a:latin typeface="+mn-ea"/>
              </a:rPr>
              <a:t>步</a:t>
            </a:r>
            <a:endParaRPr lang="zh-CN" altLang="en-US" sz="2200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1931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/>
      <p:bldP spid="7" grpId="0"/>
      <p:bldP spid="12" grpId="0"/>
      <p:bldP spid="13" grpId="0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单因子方差分析的软件实现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10.3.2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 SPSS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ea typeface="+mn-ea"/>
              </a:rPr>
              <a:t>方差分析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副标题 2"/>
          <p:cNvSpPr txBox="1">
            <a:spLocks/>
          </p:cNvSpPr>
          <p:nvPr/>
        </p:nvSpPr>
        <p:spPr>
          <a:xfrm>
            <a:off x="503648" y="2206288"/>
            <a:ext cx="1620080" cy="540160"/>
          </a:xfrm>
          <a:prstGeom prst="rect">
            <a:avLst/>
          </a:prstGeom>
          <a:ln w="25400">
            <a:solidFill>
              <a:srgbClr val="7030A0"/>
            </a:solidFill>
            <a:prstDash val="sysDash"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b="1" dirty="0" smtClean="0">
                <a:solidFill>
                  <a:srgbClr val="FFFF00"/>
                </a:solidFill>
              </a:rPr>
              <a:t>计算结果</a:t>
            </a:r>
            <a:endParaRPr lang="zh-CN" altLang="zh-CN" sz="2600" b="1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2781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245965"/>
              </p:ext>
            </p:extLst>
          </p:nvPr>
        </p:nvGraphicFramePr>
        <p:xfrm>
          <a:off x="971600" y="3068961"/>
          <a:ext cx="6912770" cy="24545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3307"/>
                <a:gridCol w="1342100"/>
                <a:gridCol w="921772"/>
                <a:gridCol w="1272047"/>
                <a:gridCol w="921772"/>
                <a:gridCol w="921772"/>
              </a:tblGrid>
              <a:tr h="360039">
                <a:tc gridSpan="6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800" kern="0" dirty="0" smtClean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ANOVA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89410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600" kern="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Sum 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of Squares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600" kern="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df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600" kern="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Mean 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Square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600" kern="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F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US" sz="1600" kern="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Sig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689410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Between Groups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2525.691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2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1262.846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12.048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.000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34674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Within Groups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5974.724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n-ea"/>
                          <a:ea typeface="+mn-ea"/>
                        </a:rPr>
                        <a:t>57</a:t>
                      </a:r>
                      <a:endParaRPr lang="zh-CN" sz="12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104.820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12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7030A0"/>
                    </a:solidFill>
                  </a:tcPr>
                </a:tc>
              </a:tr>
              <a:tr h="334674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n-ea"/>
                          <a:ea typeface="+mn-ea"/>
                        </a:rPr>
                        <a:t>Total</a:t>
                      </a:r>
                      <a:endParaRPr lang="zh-CN" sz="1200" kern="10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8500.415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59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3" name="矩形标注 2"/>
          <p:cNvSpPr/>
          <p:nvPr/>
        </p:nvSpPr>
        <p:spPr>
          <a:xfrm>
            <a:off x="6886689" y="1772815"/>
            <a:ext cx="1426083" cy="1008485"/>
          </a:xfrm>
          <a:prstGeom prst="wedgeRectCallout">
            <a:avLst>
              <a:gd name="adj1" fmla="val -64573"/>
              <a:gd name="adj2" fmla="val 140337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tx1"/>
                </a:solidFill>
              </a:rPr>
              <a:t>=1262.846/104.820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39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10.</a:t>
            </a:r>
            <a:r>
              <a:rPr lang="en-US" altLang="zh-CN" sz="4400" dirty="0" smtClean="0">
                <a:solidFill>
                  <a:schemeClr val="tx1"/>
                </a:solidFill>
              </a:rPr>
              <a:t>4 </a:t>
            </a:r>
            <a:r>
              <a:rPr lang="zh-CN" altLang="en-US" sz="4400" dirty="0" smtClean="0">
                <a:solidFill>
                  <a:schemeClr val="tx1"/>
                </a:solidFill>
              </a:rPr>
              <a:t>多重比较方法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24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多重比较方法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10.4.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多重比较</a:t>
            </a:r>
            <a:endParaRPr lang="zh-CN" altLang="en-US" sz="28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448084" y="2141022"/>
            <a:ext cx="8372388" cy="1359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在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GMAT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培训测验案例中，原假设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为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 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。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当检验结果拒绝原假设时，我们知道，三个小组的平均测验成绩不完全相同。但究竟哪些均值不相等？</a:t>
            </a:r>
            <a:endParaRPr lang="zh-CN" altLang="en-US" sz="26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6725896"/>
              </p:ext>
            </p:extLst>
          </p:nvPr>
        </p:nvGraphicFramePr>
        <p:xfrm>
          <a:off x="6444208" y="2167616"/>
          <a:ext cx="2232248" cy="351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Equation" r:id="rId3" imgW="1129810" imgH="190417" progId="Equation.DSMT4">
                  <p:embed/>
                </p:oleObj>
              </mc:Choice>
              <mc:Fallback>
                <p:oleObj name="Equation" r:id="rId3" imgW="1129810" imgH="19041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2167616"/>
                        <a:ext cx="2232248" cy="3518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/>
          <p:nvPr/>
        </p:nvSpPr>
        <p:spPr>
          <a:xfrm>
            <a:off x="565943" y="3489559"/>
            <a:ext cx="800990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smtClean="0">
                <a:latin typeface="+mn-ea"/>
              </a:rPr>
              <a:t>      </a:t>
            </a:r>
            <a:r>
              <a:rPr lang="zh-CN" altLang="zh-CN" sz="2600" dirty="0" smtClean="0">
                <a:latin typeface="+mn-ea"/>
              </a:rPr>
              <a:t>此时</a:t>
            </a:r>
            <a:r>
              <a:rPr lang="zh-CN" altLang="zh-CN" sz="2600" dirty="0">
                <a:latin typeface="+mn-ea"/>
              </a:rPr>
              <a:t>，可采用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多重比较方法</a:t>
            </a:r>
            <a:r>
              <a:rPr lang="zh-CN" altLang="zh-CN" sz="2600" dirty="0">
                <a:latin typeface="+mn-ea"/>
              </a:rPr>
              <a:t>（</a:t>
            </a:r>
            <a:r>
              <a:rPr lang="en-US" altLang="zh-CN" sz="2600" dirty="0">
                <a:latin typeface="+mn-ea"/>
              </a:rPr>
              <a:t>Multiple Comparison Procedures</a:t>
            </a:r>
            <a:r>
              <a:rPr lang="zh-CN" altLang="zh-CN" sz="2600" dirty="0">
                <a:latin typeface="+mn-ea"/>
              </a:rPr>
              <a:t>），进行进一步的分析，确定到底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哪些均值之间存在差异。</a:t>
            </a:r>
          </a:p>
        </p:txBody>
      </p:sp>
      <p:sp>
        <p:nvSpPr>
          <p:cNvPr id="3" name="矩形 2"/>
          <p:cNvSpPr/>
          <p:nvPr/>
        </p:nvSpPr>
        <p:spPr>
          <a:xfrm>
            <a:off x="453718" y="4824073"/>
            <a:ext cx="812213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smtClean="0">
                <a:latin typeface="+mn-ea"/>
              </a:rPr>
              <a:t>      </a:t>
            </a:r>
            <a:r>
              <a:rPr lang="zh-CN" altLang="zh-CN" sz="2600" dirty="0" smtClean="0">
                <a:latin typeface="+mn-ea"/>
              </a:rPr>
              <a:t>多重比较</a:t>
            </a:r>
            <a:r>
              <a:rPr lang="zh-CN" altLang="zh-CN" sz="2600" dirty="0">
                <a:latin typeface="+mn-ea"/>
              </a:rPr>
              <a:t>方法有许多种，这里主要介绍由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费希尔</a:t>
            </a:r>
            <a:r>
              <a:rPr lang="zh-CN" altLang="zh-CN" sz="2600" dirty="0">
                <a:latin typeface="+mn-ea"/>
              </a:rPr>
              <a:t>提出的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最小显著差异方法</a:t>
            </a:r>
            <a:r>
              <a:rPr lang="zh-CN" altLang="zh-CN" sz="2600" dirty="0">
                <a:latin typeface="+mn-ea"/>
              </a:rPr>
              <a:t>（</a:t>
            </a:r>
            <a:r>
              <a:rPr lang="en-US" altLang="zh-CN" sz="2600" dirty="0">
                <a:latin typeface="+mn-ea"/>
              </a:rPr>
              <a:t>Fisher</a:t>
            </a:r>
            <a:r>
              <a:rPr lang="zh-CN" altLang="zh-CN" sz="2600" baseline="30000" dirty="0">
                <a:latin typeface="+mn-ea"/>
              </a:rPr>
              <a:t>，</a:t>
            </a:r>
            <a:r>
              <a:rPr lang="en-US" altLang="zh-CN" sz="2600" dirty="0">
                <a:latin typeface="+mn-ea"/>
              </a:rPr>
              <a:t>s Least Significant Difference</a:t>
            </a:r>
            <a:r>
              <a:rPr lang="zh-CN" altLang="zh-CN" sz="2600" dirty="0">
                <a:latin typeface="+mn-ea"/>
              </a:rPr>
              <a:t>），缩写为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LSD</a:t>
            </a:r>
            <a:r>
              <a:rPr lang="zh-CN" altLang="zh-CN" sz="2600" dirty="0" smtClean="0">
                <a:latin typeface="+mn-ea"/>
              </a:rPr>
              <a:t>。</a:t>
            </a:r>
            <a:r>
              <a:rPr lang="en-US" altLang="zh-CN" sz="2600" dirty="0" smtClean="0">
                <a:latin typeface="+mn-ea"/>
              </a:rPr>
              <a:t> </a:t>
            </a:r>
            <a:endParaRPr lang="zh-CN" altLang="en-US" sz="2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490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多重比较方法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7263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副标题 2"/>
          <p:cNvSpPr txBox="1">
            <a:spLocks/>
          </p:cNvSpPr>
          <p:nvPr/>
        </p:nvSpPr>
        <p:spPr>
          <a:xfrm>
            <a:off x="486586" y="1724302"/>
            <a:ext cx="3221318" cy="540160"/>
          </a:xfrm>
          <a:prstGeom prst="rect">
            <a:avLst/>
          </a:prstGeom>
          <a:ln w="25400">
            <a:solidFill>
              <a:srgbClr val="7030A0"/>
            </a:solidFill>
            <a:prstDash val="sysDash"/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b="1" dirty="0" smtClean="0">
                <a:solidFill>
                  <a:srgbClr val="FFFF00"/>
                </a:solidFill>
              </a:rPr>
              <a:t>LSD</a:t>
            </a:r>
            <a:r>
              <a:rPr lang="zh-CN" altLang="en-US" sz="2800" b="1" dirty="0" smtClean="0">
                <a:solidFill>
                  <a:srgbClr val="FFFF00"/>
                </a:solidFill>
              </a:rPr>
              <a:t>检验步骤</a:t>
            </a:r>
            <a:endParaRPr lang="zh-CN" altLang="zh-CN" sz="2600" b="1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3528" y="2564904"/>
            <a:ext cx="849694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</a:rPr>
              <a:t>      1</a:t>
            </a:r>
            <a:r>
              <a:rPr lang="zh-CN" altLang="en-US" sz="2600" b="1" dirty="0" smtClean="0">
                <a:solidFill>
                  <a:srgbClr val="FF0000"/>
                </a:solidFill>
              </a:rPr>
              <a:t>、</a:t>
            </a:r>
            <a:r>
              <a:rPr lang="zh-CN" altLang="zh-CN" sz="2600" dirty="0"/>
              <a:t>提出以下假设</a:t>
            </a:r>
          </a:p>
        </p:txBody>
      </p:sp>
      <p:sp>
        <p:nvSpPr>
          <p:cNvPr id="7" name="矩形 6"/>
          <p:cNvSpPr/>
          <p:nvPr/>
        </p:nvSpPr>
        <p:spPr>
          <a:xfrm>
            <a:off x="323528" y="3284984"/>
            <a:ext cx="837238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     2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、</a:t>
            </a:r>
            <a:r>
              <a:rPr lang="zh-CN" altLang="zh-CN" sz="2600" dirty="0"/>
              <a:t>确定显著性水平α。</a:t>
            </a:r>
            <a:endParaRPr lang="zh-CN" altLang="zh-CN" sz="2600" dirty="0"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23528" y="3867654"/>
            <a:ext cx="837238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     3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、</a:t>
            </a:r>
            <a:r>
              <a:rPr lang="zh-CN" altLang="zh-CN" sz="2600" dirty="0"/>
              <a:t>计算检验统计量：</a:t>
            </a:r>
          </a:p>
        </p:txBody>
      </p:sp>
      <p:sp>
        <p:nvSpPr>
          <p:cNvPr id="13" name="矩形 12"/>
          <p:cNvSpPr/>
          <p:nvPr/>
        </p:nvSpPr>
        <p:spPr>
          <a:xfrm>
            <a:off x="236012" y="4857547"/>
            <a:ext cx="837238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     4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、</a:t>
            </a:r>
            <a:r>
              <a:rPr lang="zh-CN" altLang="zh-CN" sz="2600" dirty="0">
                <a:latin typeface="+mn-ea"/>
              </a:rPr>
              <a:t>计算</a:t>
            </a:r>
            <a:r>
              <a:rPr lang="en-US" altLang="zh-CN" sz="2600" dirty="0">
                <a:latin typeface="+mn-ea"/>
              </a:rPr>
              <a:t>LSD</a:t>
            </a:r>
            <a:r>
              <a:rPr lang="zh-CN" altLang="zh-CN" sz="2600" dirty="0">
                <a:latin typeface="+mn-ea"/>
              </a:rPr>
              <a:t>：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989585"/>
              </p:ext>
            </p:extLst>
          </p:nvPr>
        </p:nvGraphicFramePr>
        <p:xfrm>
          <a:off x="4139952" y="2415081"/>
          <a:ext cx="1656184" cy="79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2" name="Equation" r:id="rId3" imgW="647700" imgH="419100" progId="Equation.DSMT4">
                  <p:embed/>
                </p:oleObj>
              </mc:Choice>
              <mc:Fallback>
                <p:oleObj name="Equation" r:id="rId3" imgW="6477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2415081"/>
                        <a:ext cx="1656184" cy="792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7508456"/>
              </p:ext>
            </p:extLst>
          </p:nvPr>
        </p:nvGraphicFramePr>
        <p:xfrm>
          <a:off x="4101440" y="3883410"/>
          <a:ext cx="1095646" cy="5270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3" name="Equation" r:id="rId5" imgW="418918" imgH="241195" progId="Equation.DSMT4">
                  <p:embed/>
                </p:oleObj>
              </mc:Choice>
              <mc:Fallback>
                <p:oleObj name="Equation" r:id="rId5" imgW="418918" imgH="241195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1440" y="3883410"/>
                        <a:ext cx="1095646" cy="5270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32628"/>
              </p:ext>
            </p:extLst>
          </p:nvPr>
        </p:nvGraphicFramePr>
        <p:xfrm>
          <a:off x="3059832" y="4653136"/>
          <a:ext cx="4032448" cy="1090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4" name="Equation" r:id="rId7" imgW="1930400" imgH="482600" progId="Equation.DSMT4">
                  <p:embed/>
                </p:oleObj>
              </mc:Choice>
              <mc:Fallback>
                <p:oleObj name="Equation" r:id="rId7" imgW="1930400" imgH="482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4653136"/>
                        <a:ext cx="4032448" cy="10909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矩形 20"/>
          <p:cNvSpPr/>
          <p:nvPr/>
        </p:nvSpPr>
        <p:spPr>
          <a:xfrm>
            <a:off x="311966" y="5661248"/>
            <a:ext cx="837238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  <a:latin typeface="+mn-ea"/>
              </a:rPr>
              <a:t>     5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、</a:t>
            </a:r>
            <a:r>
              <a:rPr lang="zh-CN" altLang="zh-CN" sz="2600" dirty="0">
                <a:latin typeface="+mn-ea"/>
              </a:rPr>
              <a:t>如果</a:t>
            </a:r>
            <a:r>
              <a:rPr lang="en-US" altLang="zh-CN" sz="2600" dirty="0">
                <a:latin typeface="+mn-ea"/>
              </a:rPr>
              <a:t> </a:t>
            </a:r>
            <a:r>
              <a:rPr lang="en-US" altLang="zh-CN" sz="2600" dirty="0" smtClean="0">
                <a:latin typeface="+mn-ea"/>
              </a:rPr>
              <a:t>                 </a:t>
            </a:r>
            <a:r>
              <a:rPr lang="en-US" altLang="zh-CN" sz="2600" dirty="0">
                <a:latin typeface="+mn-ea"/>
              </a:rPr>
              <a:t>,</a:t>
            </a:r>
            <a:r>
              <a:rPr lang="zh-CN" altLang="zh-CN" sz="2600" dirty="0" smtClean="0">
                <a:latin typeface="+mn-ea"/>
              </a:rPr>
              <a:t>拒绝</a:t>
            </a:r>
            <a:r>
              <a:rPr lang="zh-CN" altLang="zh-CN" sz="2600" dirty="0">
                <a:latin typeface="+mn-ea"/>
              </a:rPr>
              <a:t>原假设；如果</a:t>
            </a:r>
            <a:r>
              <a:rPr lang="en-US" altLang="zh-CN" sz="2600" dirty="0">
                <a:latin typeface="+mn-ea"/>
              </a:rPr>
              <a:t> </a:t>
            </a:r>
            <a:r>
              <a:rPr lang="en-US" altLang="zh-CN" sz="2600" dirty="0" smtClean="0">
                <a:latin typeface="+mn-ea"/>
              </a:rPr>
              <a:t>              </a:t>
            </a:r>
            <a:r>
              <a:rPr lang="zh-CN" altLang="zh-CN" sz="2600" dirty="0" smtClean="0">
                <a:latin typeface="+mn-ea"/>
              </a:rPr>
              <a:t>，</a:t>
            </a:r>
            <a:r>
              <a:rPr lang="zh-CN" altLang="zh-CN" sz="2600" dirty="0">
                <a:latin typeface="+mn-ea"/>
              </a:rPr>
              <a:t>则不拒绝原假设。</a:t>
            </a:r>
          </a:p>
        </p:txBody>
      </p:sp>
      <p:sp>
        <p:nvSpPr>
          <p:cNvPr id="2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401754"/>
              </p:ext>
            </p:extLst>
          </p:nvPr>
        </p:nvGraphicFramePr>
        <p:xfrm>
          <a:off x="2097245" y="5661248"/>
          <a:ext cx="1376337" cy="446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5" name="Equation" r:id="rId9" imgW="787400" imgH="241300" progId="Equation.DSMT4">
                  <p:embed/>
                </p:oleObj>
              </mc:Choice>
              <mc:Fallback>
                <p:oleObj name="Equation" r:id="rId9" imgW="787400" imgH="2413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7245" y="5661248"/>
                        <a:ext cx="1376337" cy="4462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8556150"/>
              </p:ext>
            </p:extLst>
          </p:nvPr>
        </p:nvGraphicFramePr>
        <p:xfrm>
          <a:off x="6300192" y="5688699"/>
          <a:ext cx="1152128" cy="446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6" name="Equation" r:id="rId11" imgW="787400" imgH="241300" progId="Equation.DSMT4">
                  <p:embed/>
                </p:oleObj>
              </mc:Choice>
              <mc:Fallback>
                <p:oleObj name="Equation" r:id="rId11" imgW="787400" imgH="24130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5688699"/>
                        <a:ext cx="1152128" cy="4462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矩形 25"/>
          <p:cNvSpPr/>
          <p:nvPr/>
        </p:nvSpPr>
        <p:spPr>
          <a:xfrm>
            <a:off x="2555776" y="6107524"/>
            <a:ext cx="451918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600" dirty="0">
                <a:solidFill>
                  <a:srgbClr val="FF0000"/>
                </a:solidFill>
              </a:rPr>
              <a:t>下面结合实际案例进行说明。</a:t>
            </a:r>
          </a:p>
        </p:txBody>
      </p:sp>
    </p:spTree>
    <p:extLst>
      <p:ext uri="{BB962C8B-B14F-4D97-AF65-F5344CB8AC3E}">
        <p14:creationId xmlns:p14="http://schemas.microsoft.com/office/powerpoint/2010/main" val="240684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2" grpId="0"/>
      <p:bldP spid="13" grpId="0"/>
      <p:bldP spid="21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916832"/>
            <a:ext cx="8286750" cy="2448272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sz="2600" b="0" dirty="0" smtClean="0">
                <a:solidFill>
                  <a:schemeClr val="tx1"/>
                </a:solidFill>
                <a:latin typeface="+mn-ea"/>
                <a:ea typeface="+mn-ea"/>
              </a:rPr>
              <a:t>           </a:t>
            </a:r>
            <a:r>
              <a:rPr lang="zh-CN" altLang="en-US" sz="2900" b="0" dirty="0" smtClean="0">
                <a:solidFill>
                  <a:schemeClr val="tx1"/>
                </a:solidFill>
                <a:latin typeface="+mn-ea"/>
                <a:ea typeface="+mn-ea"/>
              </a:rPr>
              <a:t>犯罪是当今人们关注的重要问题之一。我们不禁要问：是犯罪率高得太危险了，还是我们在杞人忧天？其中一个我们经常争论的问题就是犯罪率是否与地区有关，即住在一个地方是否比住在另一个地方安全？我们应该怎么给自己找点证据呢？</a:t>
            </a:r>
            <a:r>
              <a:rPr lang="en-US" altLang="zh-CN" sz="2900" b="0" dirty="0" smtClean="0">
                <a:solidFill>
                  <a:schemeClr val="tx1"/>
                </a:solidFill>
                <a:latin typeface="+mn-ea"/>
                <a:ea typeface="+mn-ea"/>
              </a:rPr>
              <a:t/>
            </a:r>
            <a:br>
              <a:rPr lang="en-US" altLang="zh-CN" sz="2900" b="0" dirty="0" smtClean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en-US" sz="2600" b="0" dirty="0" smtClean="0">
                <a:solidFill>
                  <a:schemeClr val="tx1"/>
                </a:solidFill>
                <a:latin typeface="+mn-ea"/>
                <a:ea typeface="+mn-ea"/>
              </a:rPr>
              <a:t>	 </a:t>
            </a:r>
            <a:r>
              <a:rPr lang="zh-CN" altLang="en-US" sz="2600" b="0" dirty="0" smtClean="0">
                <a:solidFill>
                  <a:schemeClr val="tx1"/>
                </a:solidFill>
                <a:latin typeface="+mn-ea"/>
                <a:ea typeface="+mn-ea"/>
              </a:rPr>
              <a:t/>
            </a:r>
            <a:br>
              <a:rPr lang="zh-CN" altLang="en-US" sz="2600" b="0" dirty="0" smtClean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en-US" altLang="zh-CN" sz="2000" b="0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/>
            </a:r>
            <a:br>
              <a:rPr lang="en-US" altLang="zh-CN" sz="2000" b="0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</a:br>
            <a:r>
              <a:rPr lang="en-US" altLang="zh-CN" sz="2000" b="0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/>
            </a:r>
            <a:br>
              <a:rPr lang="en-US" altLang="zh-CN" sz="2000" b="0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</a:br>
            <a:endParaRPr lang="zh-CN" altLang="en-US" sz="2000" b="0" dirty="0" smtClean="0">
              <a:solidFill>
                <a:schemeClr val="tx1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4" name="副标题 2"/>
          <p:cNvSpPr txBox="1">
            <a:spLocks/>
          </p:cNvSpPr>
          <p:nvPr/>
        </p:nvSpPr>
        <p:spPr>
          <a:xfrm>
            <a:off x="323528" y="3861048"/>
            <a:ext cx="8496944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         </a:t>
            </a:r>
            <a:r>
              <a:rPr lang="zh-CN" altLang="en-US" sz="2600" b="1" dirty="0" smtClean="0">
                <a:solidFill>
                  <a:srgbClr val="FF0000"/>
                </a:solidFill>
                <a:latin typeface="+mn-ea"/>
              </a:rPr>
              <a:t>例如</a:t>
            </a:r>
            <a:r>
              <a:rPr lang="zh-CN" altLang="en-US" sz="2600" b="1" dirty="0">
                <a:solidFill>
                  <a:srgbClr val="FF0000"/>
                </a:solidFill>
                <a:latin typeface="+mn-ea"/>
              </a:rPr>
              <a:t>，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1997</a:t>
            </a:r>
            <a:r>
              <a:rPr lang="zh-CN" altLang="en-US" sz="2600" dirty="0">
                <a:solidFill>
                  <a:schemeClr val="tx1"/>
                </a:solidFill>
                <a:latin typeface="+mn-ea"/>
              </a:rPr>
              <a:t>年的部分亚洲国家的数据如下：中国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131</a:t>
            </a:r>
            <a:r>
              <a:rPr lang="zh-CN" altLang="en-US" sz="2600" dirty="0">
                <a:solidFill>
                  <a:schemeClr val="tx1"/>
                </a:solidFill>
                <a:latin typeface="+mn-ea"/>
              </a:rPr>
              <a:t>起、印度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179</a:t>
            </a:r>
            <a:r>
              <a:rPr lang="zh-CN" altLang="en-US" sz="2600" dirty="0">
                <a:solidFill>
                  <a:schemeClr val="tx1"/>
                </a:solidFill>
                <a:latin typeface="+mn-ea"/>
              </a:rPr>
              <a:t>起、马来西亚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649</a:t>
            </a:r>
            <a:r>
              <a:rPr lang="zh-CN" altLang="en-US" sz="2600" dirty="0">
                <a:solidFill>
                  <a:schemeClr val="tx1"/>
                </a:solidFill>
                <a:latin typeface="+mn-ea"/>
              </a:rPr>
              <a:t>起，泰国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464</a:t>
            </a:r>
            <a:r>
              <a:rPr lang="zh-CN" altLang="en-US" sz="2600" dirty="0">
                <a:solidFill>
                  <a:schemeClr val="tx1"/>
                </a:solidFill>
                <a:latin typeface="+mn-ea"/>
              </a:rPr>
              <a:t>起。其它各年度的数据也可以在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UNCJIN</a:t>
            </a:r>
            <a:r>
              <a:rPr lang="zh-CN" altLang="en-US" sz="2600" dirty="0">
                <a:solidFill>
                  <a:schemeClr val="tx1"/>
                </a:solidFill>
                <a:latin typeface="+mn-ea"/>
              </a:rPr>
              <a:t>的官方网站上查询。</a:t>
            </a:r>
            <a:r>
              <a:rPr lang="zh-CN" altLang="en-US" sz="2600" dirty="0">
                <a:solidFill>
                  <a:srgbClr val="FF0000"/>
                </a:solidFill>
                <a:latin typeface="+mn-ea"/>
              </a:rPr>
              <a:t>那么</a:t>
            </a:r>
            <a:r>
              <a:rPr lang="zh-CN" altLang="en-US" sz="2600" dirty="0">
                <a:solidFill>
                  <a:schemeClr val="tx1"/>
                </a:solidFill>
                <a:latin typeface="+mn-ea"/>
              </a:rPr>
              <a:t>，</a:t>
            </a:r>
            <a:r>
              <a:rPr lang="zh-CN" altLang="en-US" sz="2600" b="1" dirty="0">
                <a:solidFill>
                  <a:srgbClr val="FF0000"/>
                </a:solidFill>
                <a:latin typeface="+mn-ea"/>
              </a:rPr>
              <a:t>如何对这四个国家的犯罪率进行</a:t>
            </a:r>
            <a:r>
              <a:rPr lang="zh-CN" altLang="en-US" sz="2600" b="1" dirty="0">
                <a:solidFill>
                  <a:srgbClr val="7030A0"/>
                </a:solidFill>
                <a:latin typeface="+mn-ea"/>
              </a:rPr>
              <a:t>横向比较</a:t>
            </a:r>
            <a:r>
              <a:rPr lang="zh-CN" altLang="en-US" sz="2600" b="1" dirty="0">
                <a:solidFill>
                  <a:srgbClr val="FF0000"/>
                </a:solidFill>
                <a:latin typeface="+mn-ea"/>
              </a:rPr>
              <a:t>呢？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/>
            </a:r>
            <a:br>
              <a:rPr lang="en-US" altLang="zh-CN" sz="2600" dirty="0">
                <a:solidFill>
                  <a:schemeClr val="tx1"/>
                </a:solidFill>
                <a:latin typeface="+mn-ea"/>
              </a:rPr>
            </a:br>
            <a:r>
              <a:rPr lang="en-US" altLang="zh-CN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 </a:t>
            </a:r>
            <a:endParaRPr lang="zh-CN" altLang="en-US" sz="2600" dirty="0">
              <a:latin typeface="+mn-ea"/>
            </a:endParaRPr>
          </a:p>
        </p:txBody>
      </p:sp>
      <p:sp>
        <p:nvSpPr>
          <p:cNvPr id="2" name="流程图: 资料带 1"/>
          <p:cNvSpPr/>
          <p:nvPr/>
        </p:nvSpPr>
        <p:spPr>
          <a:xfrm>
            <a:off x="611560" y="599367"/>
            <a:ext cx="1368152" cy="576064"/>
          </a:xfrm>
          <a:prstGeom prst="flowChartPunchedTap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引言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5451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多重比较方法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10.4.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多重比较</a:t>
            </a:r>
            <a:endParaRPr lang="zh-CN" altLang="en-US" sz="28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448084" y="2141022"/>
            <a:ext cx="8372388" cy="1359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800" b="1" dirty="0">
                <a:solidFill>
                  <a:srgbClr val="FF0000"/>
                </a:solidFill>
                <a:latin typeface="+mn-ea"/>
              </a:rPr>
              <a:t>例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</a:rPr>
              <a:t>2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对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GMAT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测验进行多重比较，找出与其它组别均值相异的处理组。（α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=0.05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）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09830" y="3041976"/>
            <a:ext cx="80099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+mn-ea"/>
              </a:rPr>
              <a:t>     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</a:rPr>
              <a:t>解答：</a:t>
            </a:r>
            <a:r>
              <a:rPr lang="zh-CN" altLang="zh-CN" sz="2600" dirty="0">
                <a:latin typeface="+mn-ea"/>
              </a:rPr>
              <a:t>第</a:t>
            </a:r>
            <a:r>
              <a:rPr lang="en-US" altLang="zh-CN" sz="2600" dirty="0">
                <a:latin typeface="+mn-ea"/>
              </a:rPr>
              <a:t>1</a:t>
            </a:r>
            <a:r>
              <a:rPr lang="zh-CN" altLang="zh-CN" sz="2600" dirty="0">
                <a:latin typeface="+mn-ea"/>
              </a:rPr>
              <a:t>步、提出以下</a:t>
            </a:r>
            <a:r>
              <a:rPr lang="en-US" altLang="zh-CN" sz="2600" dirty="0">
                <a:latin typeface="+mn-ea"/>
              </a:rPr>
              <a:t>3</a:t>
            </a:r>
            <a:r>
              <a:rPr lang="zh-CN" altLang="zh-CN" sz="2600" dirty="0">
                <a:latin typeface="+mn-ea"/>
              </a:rPr>
              <a:t>组假设：</a:t>
            </a:r>
            <a:endParaRPr lang="zh-CN" altLang="zh-CN" sz="2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83768" y="3565196"/>
            <a:ext cx="165618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</a:rPr>
              <a:t>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假设</a:t>
            </a:r>
            <a:r>
              <a:rPr lang="en-US" altLang="zh-CN" sz="2600" dirty="0" smtClean="0">
                <a:solidFill>
                  <a:srgbClr val="FF0000"/>
                </a:solidFill>
              </a:rPr>
              <a:t>1 </a:t>
            </a:r>
            <a:endParaRPr lang="zh-CN" altLang="zh-CN" sz="2600" dirty="0">
              <a:solidFill>
                <a:srgbClr val="FF0000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724336"/>
              </p:ext>
            </p:extLst>
          </p:nvPr>
        </p:nvGraphicFramePr>
        <p:xfrm>
          <a:off x="4514782" y="3565196"/>
          <a:ext cx="3009546" cy="492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7" name="Equation" r:id="rId3" imgW="1358900" imgH="190500" progId="Equation.DSMT4">
                  <p:embed/>
                </p:oleObj>
              </mc:Choice>
              <mc:Fallback>
                <p:oleObj name="Equation" r:id="rId3" imgW="1358900" imgH="1905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782" y="3565196"/>
                        <a:ext cx="3009546" cy="4924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/>
          <p:cNvSpPr/>
          <p:nvPr/>
        </p:nvSpPr>
        <p:spPr>
          <a:xfrm>
            <a:off x="2483768" y="4046856"/>
            <a:ext cx="165618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</a:rPr>
              <a:t>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假设</a:t>
            </a:r>
            <a:r>
              <a:rPr lang="en-US" altLang="zh-CN" sz="2600" dirty="0">
                <a:solidFill>
                  <a:srgbClr val="FF0000"/>
                </a:solidFill>
              </a:rPr>
              <a:t>2</a:t>
            </a:r>
            <a:r>
              <a:rPr lang="en-US" altLang="zh-CN" sz="2600" dirty="0" smtClean="0">
                <a:solidFill>
                  <a:srgbClr val="FF0000"/>
                </a:solidFill>
              </a:rPr>
              <a:t> </a:t>
            </a:r>
            <a:endParaRPr lang="zh-CN" altLang="zh-CN" sz="2600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94473" y="4508537"/>
            <a:ext cx="165618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</a:rPr>
              <a:t>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假设</a:t>
            </a:r>
            <a:r>
              <a:rPr lang="en-US" altLang="zh-CN" sz="2600" dirty="0">
                <a:solidFill>
                  <a:srgbClr val="FF0000"/>
                </a:solidFill>
              </a:rPr>
              <a:t>3</a:t>
            </a:r>
            <a:r>
              <a:rPr lang="en-US" altLang="zh-CN" sz="2600" dirty="0" smtClean="0">
                <a:solidFill>
                  <a:srgbClr val="FF0000"/>
                </a:solidFill>
              </a:rPr>
              <a:t> </a:t>
            </a:r>
            <a:endParaRPr lang="zh-CN" altLang="zh-CN" sz="2600" dirty="0">
              <a:solidFill>
                <a:srgbClr val="FF0000"/>
              </a:solidFill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00914"/>
              </p:ext>
            </p:extLst>
          </p:nvPr>
        </p:nvGraphicFramePr>
        <p:xfrm>
          <a:off x="4514782" y="4114021"/>
          <a:ext cx="2917103" cy="4252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8" name="Equation" r:id="rId5" imgW="1346200" imgH="190500" progId="Equation.DSMT4">
                  <p:embed/>
                </p:oleObj>
              </mc:Choice>
              <mc:Fallback>
                <p:oleObj name="Equation" r:id="rId5" imgW="1346200" imgH="1905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782" y="4114021"/>
                        <a:ext cx="2917103" cy="4252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4781811"/>
              </p:ext>
            </p:extLst>
          </p:nvPr>
        </p:nvGraphicFramePr>
        <p:xfrm>
          <a:off x="4514782" y="4539299"/>
          <a:ext cx="2865530" cy="461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9" name="Equation" r:id="rId7" imgW="1384300" imgH="190500" progId="Equation.DSMT4">
                  <p:embed/>
                </p:oleObj>
              </mc:Choice>
              <mc:Fallback>
                <p:oleObj name="Equation" r:id="rId7" imgW="1384300" imgH="1905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782" y="4539299"/>
                        <a:ext cx="2865530" cy="4616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矩形 18"/>
          <p:cNvSpPr/>
          <p:nvPr/>
        </p:nvSpPr>
        <p:spPr>
          <a:xfrm>
            <a:off x="540430" y="4989958"/>
            <a:ext cx="54006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600" dirty="0">
                <a:latin typeface="+mn-ea"/>
              </a:rPr>
              <a:t>第</a:t>
            </a:r>
            <a:r>
              <a:rPr lang="en-US" altLang="zh-CN" sz="2600" dirty="0">
                <a:latin typeface="+mn-ea"/>
              </a:rPr>
              <a:t>2</a:t>
            </a:r>
            <a:r>
              <a:rPr lang="zh-CN" altLang="zh-CN" sz="2600" dirty="0">
                <a:latin typeface="+mn-ea"/>
              </a:rPr>
              <a:t>步、确定显著性水平，α</a:t>
            </a:r>
            <a:r>
              <a:rPr lang="en-US" altLang="zh-CN" sz="2600" dirty="0">
                <a:latin typeface="+mn-ea"/>
              </a:rPr>
              <a:t>=0.05</a:t>
            </a:r>
            <a:r>
              <a:rPr lang="zh-CN" altLang="zh-CN" sz="2600" dirty="0">
                <a:latin typeface="+mn-ea"/>
              </a:rPr>
              <a:t>。</a:t>
            </a:r>
          </a:p>
        </p:txBody>
      </p:sp>
      <p:sp>
        <p:nvSpPr>
          <p:cNvPr id="20" name="矩形 19"/>
          <p:cNvSpPr/>
          <p:nvPr/>
        </p:nvSpPr>
        <p:spPr>
          <a:xfrm>
            <a:off x="607222" y="5533316"/>
            <a:ext cx="400943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600" dirty="0">
                <a:latin typeface="+mn-ea"/>
              </a:rPr>
              <a:t>第</a:t>
            </a:r>
            <a:r>
              <a:rPr lang="en-US" altLang="zh-CN" sz="2600" dirty="0">
                <a:latin typeface="+mn-ea"/>
              </a:rPr>
              <a:t>3</a:t>
            </a:r>
            <a:r>
              <a:rPr lang="zh-CN" altLang="zh-CN" sz="2600" dirty="0">
                <a:latin typeface="+mn-ea"/>
              </a:rPr>
              <a:t>步、计算检验统计量。</a:t>
            </a:r>
            <a:endParaRPr lang="zh-CN" altLang="en-US" sz="2600" dirty="0">
              <a:latin typeface="+mn-ea"/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2" name="对象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928383"/>
              </p:ext>
            </p:extLst>
          </p:nvPr>
        </p:nvGraphicFramePr>
        <p:xfrm>
          <a:off x="4431002" y="5484732"/>
          <a:ext cx="3528393" cy="13246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0" name="Equation" r:id="rId9" imgW="1968500" imgH="647700" progId="Equation.DSMT4">
                  <p:embed/>
                </p:oleObj>
              </mc:Choice>
              <mc:Fallback>
                <p:oleObj name="Equation" r:id="rId9" imgW="1968500" imgH="6477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1002" y="5484732"/>
                        <a:ext cx="3528393" cy="13246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31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3" grpId="0"/>
      <p:bldP spid="14" grpId="0"/>
      <p:bldP spid="19" grpId="0"/>
      <p:bldP spid="2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多重比较方法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10.4.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多重比较</a:t>
            </a:r>
            <a:endParaRPr lang="zh-CN" altLang="en-US" sz="28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448084" y="2141022"/>
            <a:ext cx="8372388" cy="1359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800" b="1" dirty="0">
                <a:solidFill>
                  <a:srgbClr val="FF0000"/>
                </a:solidFill>
                <a:latin typeface="+mn-ea"/>
              </a:rPr>
              <a:t>例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</a:rPr>
              <a:t>2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对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GMAT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测验进行多重比较，找出与其它组别均值相异的处理组。（α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=0.05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）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09830" y="3041976"/>
            <a:ext cx="800990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+mn-ea"/>
              </a:rPr>
              <a:t>      </a:t>
            </a:r>
            <a:r>
              <a:rPr lang="zh-CN" altLang="zh-CN" sz="2600" dirty="0" smtClean="0">
                <a:latin typeface="+mn-ea"/>
              </a:rPr>
              <a:t>第</a:t>
            </a:r>
            <a:r>
              <a:rPr lang="en-US" altLang="zh-CN" sz="2600" dirty="0">
                <a:latin typeface="+mn-ea"/>
              </a:rPr>
              <a:t>4</a:t>
            </a:r>
            <a:r>
              <a:rPr lang="zh-CN" altLang="zh-CN" sz="2600" dirty="0" smtClean="0">
                <a:latin typeface="+mn-ea"/>
              </a:rPr>
              <a:t>步、</a:t>
            </a:r>
            <a:r>
              <a:rPr lang="zh-CN" altLang="zh-CN" sz="2600" dirty="0">
                <a:latin typeface="+mn-ea"/>
              </a:rPr>
              <a:t>计算</a:t>
            </a:r>
            <a:r>
              <a:rPr lang="en-US" altLang="zh-CN" sz="2600" dirty="0">
                <a:latin typeface="+mn-ea"/>
              </a:rPr>
              <a:t>LSD</a:t>
            </a:r>
            <a:r>
              <a:rPr lang="zh-CN" altLang="zh-CN" sz="2600" dirty="0" smtClean="0">
                <a:latin typeface="+mn-ea"/>
              </a:rPr>
              <a:t>。</a:t>
            </a:r>
            <a:r>
              <a:rPr lang="zh-CN" altLang="zh-CN" sz="2600" dirty="0">
                <a:latin typeface="+mn-ea"/>
              </a:rPr>
              <a:t>一般情况下，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LSD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的个数等于检验个数</a:t>
            </a:r>
            <a:r>
              <a:rPr lang="zh-CN" altLang="zh-CN" sz="2600" dirty="0">
                <a:latin typeface="+mn-ea"/>
              </a:rPr>
              <a:t>。本例有</a:t>
            </a:r>
            <a:r>
              <a:rPr lang="en-US" altLang="zh-CN" sz="2600" dirty="0">
                <a:latin typeface="+mn-ea"/>
              </a:rPr>
              <a:t>3</a:t>
            </a:r>
            <a:r>
              <a:rPr lang="zh-CN" altLang="zh-CN" sz="2600" dirty="0">
                <a:latin typeface="+mn-ea"/>
              </a:rPr>
              <a:t>起</a:t>
            </a:r>
            <a:r>
              <a:rPr lang="en-US" altLang="zh-CN" sz="2600" dirty="0">
                <a:latin typeface="+mn-ea"/>
              </a:rPr>
              <a:t>LSD</a:t>
            </a:r>
            <a:r>
              <a:rPr lang="zh-CN" altLang="zh-CN" sz="2600" dirty="0">
                <a:latin typeface="+mn-ea"/>
              </a:rPr>
              <a:t>检验，分别是组</a:t>
            </a:r>
            <a:r>
              <a:rPr lang="en-US" altLang="zh-CN" sz="2600" dirty="0">
                <a:latin typeface="+mn-ea"/>
              </a:rPr>
              <a:t>1-</a:t>
            </a:r>
            <a:r>
              <a:rPr lang="zh-CN" altLang="zh-CN" sz="2600" dirty="0">
                <a:latin typeface="+mn-ea"/>
              </a:rPr>
              <a:t>组</a:t>
            </a:r>
            <a:r>
              <a:rPr lang="en-US" altLang="zh-CN" sz="2600" dirty="0">
                <a:latin typeface="+mn-ea"/>
              </a:rPr>
              <a:t>2</a:t>
            </a:r>
            <a:r>
              <a:rPr lang="zh-CN" altLang="zh-CN" sz="2600" dirty="0">
                <a:latin typeface="+mn-ea"/>
              </a:rPr>
              <a:t>、组</a:t>
            </a:r>
            <a:r>
              <a:rPr lang="en-US" altLang="zh-CN" sz="2600" dirty="0">
                <a:latin typeface="+mn-ea"/>
              </a:rPr>
              <a:t>1-</a:t>
            </a:r>
            <a:r>
              <a:rPr lang="zh-CN" altLang="zh-CN" sz="2600" dirty="0">
                <a:latin typeface="+mn-ea"/>
              </a:rPr>
              <a:t>组</a:t>
            </a:r>
            <a:r>
              <a:rPr lang="en-US" altLang="zh-CN" sz="2600" dirty="0">
                <a:latin typeface="+mn-ea"/>
              </a:rPr>
              <a:t>3</a:t>
            </a:r>
            <a:r>
              <a:rPr lang="zh-CN" altLang="zh-CN" sz="2600" dirty="0">
                <a:latin typeface="+mn-ea"/>
              </a:rPr>
              <a:t>、组</a:t>
            </a:r>
            <a:r>
              <a:rPr lang="en-US" altLang="zh-CN" sz="2600" dirty="0">
                <a:latin typeface="+mn-ea"/>
              </a:rPr>
              <a:t>2-</a:t>
            </a:r>
            <a:r>
              <a:rPr lang="zh-CN" altLang="zh-CN" sz="2600" dirty="0">
                <a:latin typeface="+mn-ea"/>
              </a:rPr>
              <a:t>组</a:t>
            </a:r>
            <a:r>
              <a:rPr lang="en-US" altLang="zh-CN" sz="2600" dirty="0">
                <a:latin typeface="+mn-ea"/>
              </a:rPr>
              <a:t>3</a:t>
            </a:r>
            <a:r>
              <a:rPr lang="zh-CN" altLang="zh-CN" sz="2600" dirty="0">
                <a:latin typeface="+mn-ea"/>
              </a:rPr>
              <a:t>，因此应该计算</a:t>
            </a:r>
            <a:r>
              <a:rPr lang="en-US" altLang="zh-CN" sz="2600" dirty="0">
                <a:latin typeface="+mn-ea"/>
              </a:rPr>
              <a:t>3</a:t>
            </a:r>
            <a:r>
              <a:rPr lang="zh-CN" altLang="zh-CN" sz="2600" dirty="0">
                <a:latin typeface="+mn-ea"/>
              </a:rPr>
              <a:t>个检验的</a:t>
            </a:r>
            <a:r>
              <a:rPr lang="en-US" altLang="zh-CN" sz="2600" dirty="0">
                <a:latin typeface="+mn-ea"/>
              </a:rPr>
              <a:t>LSD</a:t>
            </a:r>
            <a:r>
              <a:rPr lang="zh-CN" altLang="zh-CN" sz="2600" dirty="0" smtClean="0">
                <a:latin typeface="+mn-ea"/>
              </a:rPr>
              <a:t>值</a:t>
            </a:r>
            <a:r>
              <a:rPr lang="zh-CN" altLang="en-US" sz="2600" dirty="0" smtClean="0">
                <a:latin typeface="+mn-ea"/>
              </a:rPr>
              <a:t>；</a:t>
            </a:r>
            <a:endParaRPr lang="en-US" altLang="zh-CN" sz="2600" dirty="0" smtClean="0">
              <a:latin typeface="+mn-ea"/>
            </a:endParaRPr>
          </a:p>
          <a:p>
            <a:r>
              <a:rPr lang="en-US" altLang="zh-CN" sz="2600" dirty="0">
                <a:latin typeface="+mn-ea"/>
              </a:rPr>
              <a:t> </a:t>
            </a:r>
            <a:r>
              <a:rPr lang="en-US" altLang="zh-CN" sz="2600" dirty="0" smtClean="0">
                <a:latin typeface="+mn-ea"/>
              </a:rPr>
              <a:t>    </a:t>
            </a:r>
            <a:r>
              <a:rPr lang="zh-CN" altLang="zh-CN" sz="2600" dirty="0" smtClean="0">
                <a:latin typeface="+mn-ea"/>
              </a:rPr>
              <a:t>注意</a:t>
            </a:r>
            <a:r>
              <a:rPr lang="zh-CN" altLang="zh-CN" sz="2600" dirty="0">
                <a:latin typeface="+mn-ea"/>
              </a:rPr>
              <a:t>到本例中三个小组的样本容量均为</a:t>
            </a:r>
            <a:r>
              <a:rPr lang="en-US" altLang="zh-CN" sz="2600" dirty="0">
                <a:latin typeface="+mn-ea"/>
              </a:rPr>
              <a:t>20</a:t>
            </a:r>
            <a:r>
              <a:rPr lang="zh-CN" altLang="zh-CN" sz="2600" dirty="0">
                <a:latin typeface="+mn-ea"/>
              </a:rPr>
              <a:t>，对照</a:t>
            </a:r>
            <a:r>
              <a:rPr lang="en-US" altLang="zh-CN" sz="2600" dirty="0">
                <a:latin typeface="+mn-ea"/>
              </a:rPr>
              <a:t>LSD</a:t>
            </a:r>
            <a:r>
              <a:rPr lang="zh-CN" altLang="zh-CN" sz="2600" dirty="0">
                <a:latin typeface="+mn-ea"/>
              </a:rPr>
              <a:t>的计算可知，</a:t>
            </a:r>
            <a:r>
              <a:rPr lang="en-US" altLang="zh-CN" sz="2600" dirty="0">
                <a:latin typeface="+mn-ea"/>
              </a:rPr>
              <a:t>3</a:t>
            </a:r>
            <a:r>
              <a:rPr lang="zh-CN" altLang="zh-CN" sz="2600" dirty="0">
                <a:latin typeface="+mn-ea"/>
              </a:rPr>
              <a:t>个检验的</a:t>
            </a:r>
            <a:r>
              <a:rPr lang="en-US" altLang="zh-CN" sz="2600" dirty="0">
                <a:latin typeface="+mn-ea"/>
              </a:rPr>
              <a:t>LSD</a:t>
            </a:r>
            <a:r>
              <a:rPr lang="zh-CN" altLang="zh-CN" sz="2600" dirty="0">
                <a:latin typeface="+mn-ea"/>
              </a:rPr>
              <a:t>值相等。有</a:t>
            </a:r>
          </a:p>
          <a:p>
            <a:endParaRPr lang="zh-CN" altLang="zh-CN" sz="2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9374421"/>
              </p:ext>
            </p:extLst>
          </p:nvPr>
        </p:nvGraphicFramePr>
        <p:xfrm>
          <a:off x="3419872" y="5157192"/>
          <a:ext cx="2992190" cy="1700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3" name="Equation" r:id="rId3" imgW="2006600" imgH="1054100" progId="Equation.DSMT4">
                  <p:embed/>
                </p:oleObj>
              </mc:Choice>
              <mc:Fallback>
                <p:oleObj name="Equation" r:id="rId3" imgW="2006600" imgH="1054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5157192"/>
                        <a:ext cx="2992190" cy="17008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02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多重比较方法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10.4.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多重比较</a:t>
            </a:r>
            <a:endParaRPr lang="zh-CN" altLang="en-US" sz="28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448084" y="2141022"/>
            <a:ext cx="8372388" cy="1359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800" b="1" dirty="0">
                <a:solidFill>
                  <a:srgbClr val="FF0000"/>
                </a:solidFill>
                <a:latin typeface="+mn-ea"/>
              </a:rPr>
              <a:t>例</a:t>
            </a:r>
            <a:r>
              <a:rPr lang="en-US" altLang="zh-CN" sz="2800" b="1" dirty="0" smtClean="0">
                <a:solidFill>
                  <a:srgbClr val="FF0000"/>
                </a:solidFill>
                <a:latin typeface="+mn-ea"/>
              </a:rPr>
              <a:t>2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对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GMAT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测验进行多重比较，找出与其它组别均值相异的处理组。（α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=0.05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）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09830" y="3041976"/>
            <a:ext cx="80099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+mn-ea"/>
              </a:rPr>
              <a:t>      </a:t>
            </a:r>
            <a:r>
              <a:rPr lang="zh-CN" altLang="zh-CN" sz="2600" dirty="0" smtClean="0">
                <a:latin typeface="+mn-ea"/>
              </a:rPr>
              <a:t>第</a:t>
            </a:r>
            <a:r>
              <a:rPr lang="en-US" altLang="zh-CN" sz="2600" dirty="0">
                <a:latin typeface="+mn-ea"/>
              </a:rPr>
              <a:t>5</a:t>
            </a:r>
            <a:r>
              <a:rPr lang="zh-CN" altLang="zh-CN" sz="2600" dirty="0" smtClean="0">
                <a:latin typeface="+mn-ea"/>
              </a:rPr>
              <a:t>步、</a:t>
            </a:r>
            <a:r>
              <a:rPr lang="zh-CN" altLang="zh-CN" sz="2600" dirty="0">
                <a:latin typeface="+mn-ea"/>
              </a:rPr>
              <a:t>比较均值差与</a:t>
            </a:r>
            <a:r>
              <a:rPr lang="en-US" altLang="zh-CN" sz="2600" dirty="0">
                <a:latin typeface="+mn-ea"/>
              </a:rPr>
              <a:t>LSD</a:t>
            </a:r>
            <a:r>
              <a:rPr lang="zh-CN" altLang="zh-CN" sz="2600" dirty="0">
                <a:latin typeface="+mn-ea"/>
              </a:rPr>
              <a:t>，有</a:t>
            </a:r>
          </a:p>
          <a:p>
            <a:endParaRPr lang="zh-CN" altLang="zh-CN" sz="2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255042"/>
              </p:ext>
            </p:extLst>
          </p:nvPr>
        </p:nvGraphicFramePr>
        <p:xfrm>
          <a:off x="2341044" y="3529537"/>
          <a:ext cx="4222198" cy="1299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7" name="Equation" r:id="rId3" imgW="2184400" imgH="647700" progId="Equation.DSMT4">
                  <p:embed/>
                </p:oleObj>
              </mc:Choice>
              <mc:Fallback>
                <p:oleObj name="Equation" r:id="rId3" imgW="2184400" imgH="647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1044" y="3529537"/>
                        <a:ext cx="4222198" cy="12997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/>
          <p:cNvSpPr/>
          <p:nvPr/>
        </p:nvSpPr>
        <p:spPr>
          <a:xfrm>
            <a:off x="565943" y="4941168"/>
            <a:ext cx="825452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600" b="1" dirty="0">
                <a:solidFill>
                  <a:srgbClr val="FF0000"/>
                </a:solidFill>
              </a:rPr>
              <a:t>上述结果表明</a:t>
            </a:r>
            <a:r>
              <a:rPr lang="zh-CN" altLang="zh-CN" sz="2600" dirty="0"/>
              <a:t>，有比较充分的证据认定，第一组与第二组、第一组与第三组的平均成绩存在差异，但现有证据不足以证明第二组与第三组的平均成绩存在差异。</a:t>
            </a:r>
          </a:p>
        </p:txBody>
      </p:sp>
    </p:spTree>
    <p:extLst>
      <p:ext uri="{BB962C8B-B14F-4D97-AF65-F5344CB8AC3E}">
        <p14:creationId xmlns:p14="http://schemas.microsoft.com/office/powerpoint/2010/main" val="211800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§10.4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多重比较方法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10.4.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多重比较</a:t>
            </a:r>
            <a:endParaRPr lang="zh-CN" altLang="en-US" sz="28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内容占位符 2"/>
          <p:cNvSpPr txBox="1">
            <a:spLocks/>
          </p:cNvSpPr>
          <p:nvPr/>
        </p:nvSpPr>
        <p:spPr>
          <a:xfrm>
            <a:off x="755576" y="2141022"/>
            <a:ext cx="3168352" cy="4238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rgbClr val="FF0000"/>
                </a:solidFill>
                <a:latin typeface="+mn-ea"/>
              </a:rPr>
              <a:t>        </a:t>
            </a:r>
            <a:r>
              <a:rPr lang="en-US" altLang="zh-CN" sz="2800" dirty="0">
                <a:solidFill>
                  <a:srgbClr val="FF0000"/>
                </a:solidFill>
                <a:latin typeface="+mn-ea"/>
              </a:rPr>
              <a:t>LSD</a:t>
            </a:r>
            <a:r>
              <a:rPr lang="zh-CN" altLang="zh-CN" sz="2800" dirty="0">
                <a:solidFill>
                  <a:srgbClr val="FF0000"/>
                </a:solidFill>
                <a:latin typeface="+mn-ea"/>
              </a:rPr>
              <a:t>的软件实现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67047" y="2564904"/>
            <a:ext cx="800990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smtClean="0">
                <a:latin typeface="+mn-ea"/>
              </a:rPr>
              <a:t>         </a:t>
            </a:r>
            <a:r>
              <a:rPr lang="zh-CN" altLang="zh-CN" sz="2600" dirty="0" smtClean="0">
                <a:latin typeface="+mn-ea"/>
              </a:rPr>
              <a:t>在</a:t>
            </a:r>
            <a:r>
              <a:rPr lang="en-US" altLang="zh-CN" sz="2600" dirty="0">
                <a:latin typeface="+mn-ea"/>
              </a:rPr>
              <a:t>SPSS</a:t>
            </a:r>
            <a:r>
              <a:rPr lang="zh-CN" altLang="zh-CN" sz="2600" dirty="0">
                <a:latin typeface="+mn-ea"/>
              </a:rPr>
              <a:t>软件中计算</a:t>
            </a:r>
            <a:r>
              <a:rPr lang="en-US" altLang="zh-CN" sz="2600" dirty="0">
                <a:latin typeface="+mn-ea"/>
              </a:rPr>
              <a:t>LSD</a:t>
            </a:r>
            <a:r>
              <a:rPr lang="zh-CN" altLang="zh-CN" sz="2600" dirty="0">
                <a:latin typeface="+mn-ea"/>
              </a:rPr>
              <a:t>，只需在方差分析对话框中点击“</a:t>
            </a:r>
            <a:r>
              <a:rPr lang="en-US" altLang="zh-CN" sz="2600" dirty="0">
                <a:latin typeface="+mn-ea"/>
              </a:rPr>
              <a:t>Post Hoc</a:t>
            </a:r>
            <a:r>
              <a:rPr lang="zh-CN" altLang="zh-CN" sz="2600" dirty="0">
                <a:latin typeface="+mn-ea"/>
              </a:rPr>
              <a:t>”选项，如下图</a:t>
            </a:r>
            <a:r>
              <a:rPr lang="zh-CN" altLang="zh-CN" sz="2600" dirty="0" smtClean="0">
                <a:latin typeface="+mn-ea"/>
              </a:rPr>
              <a:t>：</a:t>
            </a:r>
            <a:endParaRPr lang="zh-CN" altLang="zh-CN" sz="2600" dirty="0">
              <a:latin typeface="+mn-ea"/>
            </a:endParaRPr>
          </a:p>
        </p:txBody>
      </p:sp>
      <p:pic>
        <p:nvPicPr>
          <p:cNvPr id="10" name="图片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12" y="3731260"/>
            <a:ext cx="5688632" cy="2851864"/>
          </a:xfrm>
          <a:prstGeom prst="rect">
            <a:avLst/>
          </a:prstGeom>
        </p:spPr>
      </p:pic>
      <p:sp>
        <p:nvSpPr>
          <p:cNvPr id="7" name="圆角矩形标注 6"/>
          <p:cNvSpPr/>
          <p:nvPr/>
        </p:nvSpPr>
        <p:spPr>
          <a:xfrm>
            <a:off x="7267750" y="3725988"/>
            <a:ext cx="1296144" cy="547608"/>
          </a:xfrm>
          <a:prstGeom prst="wedgeRoundRectCallout">
            <a:avLst>
              <a:gd name="adj1" fmla="val -117577"/>
              <a:gd name="adj2" fmla="val 110296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点击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13" name="图片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731260"/>
            <a:ext cx="5688632" cy="2688590"/>
          </a:xfrm>
          <a:prstGeom prst="rect">
            <a:avLst/>
          </a:prstGeom>
        </p:spPr>
      </p:pic>
      <p:sp>
        <p:nvSpPr>
          <p:cNvPr id="9" name="圆角矩形标注 8"/>
          <p:cNvSpPr/>
          <p:nvPr/>
        </p:nvSpPr>
        <p:spPr>
          <a:xfrm>
            <a:off x="223905" y="3969321"/>
            <a:ext cx="684076" cy="1008112"/>
          </a:xfrm>
          <a:prstGeom prst="wedgeRoundRectCallout">
            <a:avLst>
              <a:gd name="adj1" fmla="val 138297"/>
              <a:gd name="adj2" fmla="val -19566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勾选</a:t>
            </a:r>
          </a:p>
        </p:txBody>
      </p:sp>
      <p:pic>
        <p:nvPicPr>
          <p:cNvPr id="14" name="图片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402" y="3731260"/>
            <a:ext cx="5266841" cy="2688590"/>
          </a:xfrm>
          <a:prstGeom prst="rect">
            <a:avLst/>
          </a:prstGeom>
        </p:spPr>
      </p:pic>
      <p:sp>
        <p:nvSpPr>
          <p:cNvPr id="15" name="圆角矩形标注 14"/>
          <p:cNvSpPr/>
          <p:nvPr/>
        </p:nvSpPr>
        <p:spPr>
          <a:xfrm>
            <a:off x="7547587" y="4843062"/>
            <a:ext cx="1368152" cy="1550690"/>
          </a:xfrm>
          <a:prstGeom prst="wedgeRoundRectCallout">
            <a:avLst>
              <a:gd name="adj1" fmla="val -102520"/>
              <a:gd name="adj2" fmla="val -17261"/>
              <a:gd name="adj3" fmla="val 1666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dirty="0" smtClean="0">
                <a:solidFill>
                  <a:srgbClr val="FF0000"/>
                </a:solidFill>
              </a:rPr>
              <a:t>得到的结果与手工计算一致</a:t>
            </a:r>
            <a:endParaRPr lang="zh-CN" altLang="en-US" sz="2200" dirty="0">
              <a:solidFill>
                <a:srgbClr val="FF0000"/>
              </a:solidFill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4788024" y="6325716"/>
            <a:ext cx="1980219" cy="532284"/>
          </a:xfrm>
          <a:prstGeom prst="wedgeRoundRectCallout">
            <a:avLst>
              <a:gd name="adj1" fmla="val -47220"/>
              <a:gd name="adj2" fmla="val -9344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  <a:latin typeface="+mn-ea"/>
              </a:rPr>
              <a:t>大于</a:t>
            </a:r>
            <a:r>
              <a:rPr lang="en-US" altLang="zh-CN" sz="2000" dirty="0" smtClean="0">
                <a:solidFill>
                  <a:schemeClr val="tx1"/>
                </a:solidFill>
                <a:latin typeface="+mn-ea"/>
              </a:rPr>
              <a:t>0.05</a:t>
            </a:r>
            <a:r>
              <a:rPr lang="zh-CN" altLang="en-US" sz="2000" dirty="0" smtClean="0">
                <a:solidFill>
                  <a:schemeClr val="tx1"/>
                </a:solidFill>
                <a:latin typeface="+mn-ea"/>
              </a:rPr>
              <a:t>，不显著</a:t>
            </a:r>
            <a:endParaRPr lang="zh-CN" altLang="en-US" sz="2000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44440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9" grpId="0" animBg="1"/>
      <p:bldP spid="15" grpId="0" animBg="1"/>
      <p:bldP spid="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620688"/>
            <a:ext cx="6840760" cy="525658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6350" contourW="6350">
              <a:bevelT w="12700"/>
              <a:bevelB w="6350"/>
            </a:sp3d>
          </a:bodyPr>
          <a:lstStyle/>
          <a:p>
            <a:r>
              <a:rPr lang="zh-CN" altLang="en-US" sz="8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谢谢！</a:t>
            </a:r>
            <a:endParaRPr lang="zh-CN" altLang="en-US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zh-CN" altLang="en-US" sz="8800" i="1" dirty="0" smtClean="0">
                <a:solidFill>
                  <a:schemeClr val="tx1"/>
                </a:solidFill>
              </a:rPr>
              <a:t>  </a:t>
            </a:r>
            <a:endParaRPr lang="en-US" altLang="zh-CN" sz="8800" i="1" dirty="0" smtClean="0">
              <a:solidFill>
                <a:schemeClr val="tx1"/>
              </a:solidFill>
            </a:endParaRPr>
          </a:p>
        </p:txBody>
      </p:sp>
      <p:pic>
        <p:nvPicPr>
          <p:cNvPr id="5" name="Picture 1027" descr="PE0767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108" y="2060848"/>
            <a:ext cx="38004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5859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536" y="1268760"/>
            <a:ext cx="8424936" cy="14732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altLang="zh-CN" dirty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  <a:latin typeface="仿宋" pitchFamily="49" charset="-122"/>
                <a:ea typeface="仿宋" pitchFamily="49" charset="-122"/>
              </a:rPr>
              <a:t>       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</a:rPr>
              <a:t>假设</a:t>
            </a: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某犯罪学家希望对亚洲四国的犯罪率进行国际比较。作为一项严谨的学术研究，他认为仅比较某一年度的犯罪率不够合理，应当综合比较各年度的犯罪率数据。因此，他提出以下假设：</a:t>
            </a:r>
            <a:endParaRPr lang="zh-CN" altLang="en-US" sz="2800" dirty="0">
              <a:latin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5536" y="3645024"/>
            <a:ext cx="820891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600" dirty="0" smtClean="0">
                <a:latin typeface="+mn-ea"/>
              </a:rPr>
              <a:t>               以上</a:t>
            </a:r>
            <a:r>
              <a:rPr lang="zh-CN" altLang="en-US" sz="2600" dirty="0">
                <a:solidFill>
                  <a:srgbClr val="FF0000"/>
                </a:solidFill>
                <a:latin typeface="+mn-ea"/>
              </a:rPr>
              <a:t>原假设实际是</a:t>
            </a:r>
            <a:r>
              <a:rPr lang="zh-CN" altLang="en-US" sz="2600" dirty="0">
                <a:latin typeface="+mn-ea"/>
              </a:rPr>
              <a:t>在比较来自四个总体的数据，</a:t>
            </a:r>
            <a:r>
              <a:rPr lang="zh-CN" altLang="en-US" sz="2600" b="1" dirty="0">
                <a:solidFill>
                  <a:srgbClr val="FF0000"/>
                </a:solidFill>
                <a:latin typeface="+mn-ea"/>
              </a:rPr>
              <a:t>其总体均值是否相等的问题</a:t>
            </a:r>
            <a:r>
              <a:rPr lang="zh-CN" altLang="en-US" sz="2600" dirty="0">
                <a:latin typeface="+mn-ea"/>
              </a:rPr>
              <a:t>。利用英国统计学家费希尔爵士创立的方差分析方法（</a:t>
            </a:r>
            <a:r>
              <a:rPr lang="en-US" altLang="zh-CN" sz="2600" dirty="0">
                <a:latin typeface="+mn-ea"/>
              </a:rPr>
              <a:t>Analysis of Variance, ANOVA</a:t>
            </a:r>
            <a:r>
              <a:rPr lang="zh-CN" altLang="en-US" sz="2600" dirty="0">
                <a:latin typeface="+mn-ea"/>
              </a:rPr>
              <a:t>），可以帮助分析这一</a:t>
            </a:r>
            <a:r>
              <a:rPr lang="zh-CN" altLang="en-US" sz="2600" dirty="0" smtClean="0">
                <a:latin typeface="+mn-ea"/>
              </a:rPr>
              <a:t>问题。</a:t>
            </a:r>
            <a:endParaRPr lang="zh-CN" altLang="en-US" sz="2600" dirty="0">
              <a:latin typeface="+mn-ea"/>
            </a:endParaRPr>
          </a:p>
        </p:txBody>
      </p:sp>
      <p:sp>
        <p:nvSpPr>
          <p:cNvPr id="6" name="流程图: 资料带 5"/>
          <p:cNvSpPr/>
          <p:nvPr/>
        </p:nvSpPr>
        <p:spPr>
          <a:xfrm>
            <a:off x="395536" y="385934"/>
            <a:ext cx="1368152" cy="576064"/>
          </a:xfrm>
          <a:prstGeom prst="flowChartPunchedTap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引言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475368"/>
              </p:ext>
            </p:extLst>
          </p:nvPr>
        </p:nvGraphicFramePr>
        <p:xfrm>
          <a:off x="1655676" y="2780928"/>
          <a:ext cx="5832648" cy="8426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Equation" r:id="rId3" imgW="2806700" imgH="393700" progId="Equation.DSMT4">
                  <p:embed/>
                </p:oleObj>
              </mc:Choice>
              <mc:Fallback>
                <p:oleObj name="Equation" r:id="rId3" imgW="2806700" imgH="393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5676" y="2780928"/>
                        <a:ext cx="5832648" cy="8426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圆角矩形标注 8"/>
          <p:cNvSpPr/>
          <p:nvPr/>
        </p:nvSpPr>
        <p:spPr>
          <a:xfrm>
            <a:off x="2843808" y="5334333"/>
            <a:ext cx="5472608" cy="1403573"/>
          </a:xfrm>
          <a:prstGeom prst="wedgeRoundRectCallout">
            <a:avLst>
              <a:gd name="adj1" fmla="val 44912"/>
              <a:gd name="adj2" fmla="val -117553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Sir R.A. Fisher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（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1890–1962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），著名英国统计学家。为了纪念他对现代统计学的贡献，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F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检验以其名字首字母命名。</a:t>
            </a:r>
            <a:r>
              <a:rPr lang="zh-CN" altLang="en-US" dirty="0">
                <a:latin typeface="+mn-ea"/>
              </a:rPr>
              <a:t/>
            </a:r>
            <a:br>
              <a:rPr lang="zh-CN" altLang="en-US" dirty="0">
                <a:latin typeface="+mn-ea"/>
              </a:rPr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269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10.1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4400" dirty="0" smtClean="0">
                <a:solidFill>
                  <a:schemeClr val="tx1"/>
                </a:solidFill>
              </a:rPr>
              <a:t>方差分析的基本假设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81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280920" cy="1728192"/>
          </a:xfrm>
        </p:spPr>
        <p:txBody>
          <a:bodyPr>
            <a:noAutofit/>
          </a:bodyPr>
          <a:lstStyle/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对于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前面提到的国际犯罪率比较的案例。有的同学或许会疑惑，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为什么需要方差分析方法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？如果我们直接采用前面学习的</a:t>
            </a:r>
            <a:r>
              <a:rPr lang="en-US" altLang="zh-CN" sz="2600" b="1" dirty="0">
                <a:solidFill>
                  <a:srgbClr val="FF0000"/>
                </a:solidFill>
                <a:latin typeface="+mn-ea"/>
              </a:rPr>
              <a:t>t</a:t>
            </a:r>
            <a:r>
              <a:rPr lang="zh-CN" altLang="zh-CN" sz="2600" b="1" dirty="0">
                <a:solidFill>
                  <a:srgbClr val="FF0000"/>
                </a:solidFill>
                <a:latin typeface="+mn-ea"/>
              </a:rPr>
              <a:t>检验，两两比较，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也可以解决这一问题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。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方差分析的基本假设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501215" y="3068960"/>
            <a:ext cx="8280920" cy="1728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例如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，首先比较中国与印度的年均犯罪率，再比较印度与马来西亚，马来西亚与泰国。只需进行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3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次双总体均值的假设检验，就可以解决这一问题。 更严谨的方法是对任意两个国家进行假设检验，共计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6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次。</a:t>
            </a:r>
          </a:p>
          <a:p>
            <a:pPr algn="l"/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副标题 2"/>
          <p:cNvSpPr txBox="1">
            <a:spLocks/>
          </p:cNvSpPr>
          <p:nvPr/>
        </p:nvSpPr>
        <p:spPr>
          <a:xfrm>
            <a:off x="467544" y="4803463"/>
            <a:ext cx="8280920" cy="929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理论上</a:t>
            </a:r>
            <a:r>
              <a:rPr lang="zh-CN" altLang="zh-CN" sz="2600" dirty="0">
                <a:solidFill>
                  <a:schemeClr val="tx1"/>
                </a:solidFill>
              </a:rPr>
              <a:t>，两两比较的方法可以实施。但是，它在实际操作中存在一个严重的弊病，</a:t>
            </a:r>
            <a:r>
              <a:rPr lang="zh-CN" altLang="zh-CN" sz="2600" b="1" dirty="0">
                <a:solidFill>
                  <a:srgbClr val="FF0000"/>
                </a:solidFill>
              </a:rPr>
              <a:t>称为显著性水平扭曲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" name="圆角矩形标注 1"/>
          <p:cNvSpPr/>
          <p:nvPr/>
        </p:nvSpPr>
        <p:spPr>
          <a:xfrm>
            <a:off x="4283968" y="5733256"/>
            <a:ext cx="2520280" cy="936104"/>
          </a:xfrm>
          <a:prstGeom prst="wedgeRoundRectCallout">
            <a:avLst>
              <a:gd name="adj1" fmla="val 52306"/>
              <a:gd name="adj2" fmla="val -70843"/>
              <a:gd name="adj3" fmla="val 16667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</a:rPr>
              <a:t>那么，什么是显著性水平扭曲？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69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5943" y="1462732"/>
            <a:ext cx="7772400" cy="620167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10.1.1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ea typeface="+mn-ea"/>
              </a:rPr>
              <a:t>多总体均值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假设检验的一般形式</a:t>
            </a:r>
          </a:p>
        </p:txBody>
      </p:sp>
      <p:sp>
        <p:nvSpPr>
          <p:cNvPr id="13318" name="Rectangle 8"/>
          <p:cNvSpPr>
            <a:spLocks noChangeArrowheads="1"/>
          </p:cNvSpPr>
          <p:nvPr/>
        </p:nvSpPr>
        <p:spPr bwMode="auto">
          <a:xfrm>
            <a:off x="662584" y="2084510"/>
            <a:ext cx="7869856" cy="92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zh-CN" altLang="en-US" sz="2800" b="0" dirty="0">
                <a:latin typeface="仿宋" pitchFamily="49" charset="-122"/>
                <a:ea typeface="仿宋" pitchFamily="49" charset="-122"/>
              </a:rPr>
              <a:t>    </a:t>
            </a:r>
            <a:r>
              <a:rPr lang="zh-CN" altLang="en-US" sz="2600" b="0" dirty="0" smtClean="0">
                <a:latin typeface="+mn-ea"/>
              </a:rPr>
              <a:t>假设</a:t>
            </a:r>
            <a:r>
              <a:rPr lang="zh-CN" altLang="en-US" sz="2600" b="0" dirty="0">
                <a:latin typeface="+mn-ea"/>
              </a:rPr>
              <a:t>有</a:t>
            </a:r>
            <a:r>
              <a:rPr lang="en-US" altLang="zh-CN" sz="2600" b="0" dirty="0">
                <a:latin typeface="+mn-ea"/>
              </a:rPr>
              <a:t>k</a:t>
            </a:r>
            <a:r>
              <a:rPr lang="zh-CN" altLang="en-US" sz="2600" b="0" dirty="0">
                <a:latin typeface="+mn-ea"/>
              </a:rPr>
              <a:t>个不同的总体，其均值记为</a:t>
            </a:r>
            <a:r>
              <a:rPr lang="en-US" sz="2600" b="0" dirty="0">
                <a:latin typeface="+mn-ea"/>
              </a:rPr>
              <a:t> </a:t>
            </a:r>
            <a:r>
              <a:rPr lang="en-US" sz="2600" b="0" dirty="0" smtClean="0">
                <a:latin typeface="+mn-ea"/>
              </a:rPr>
              <a:t>              </a:t>
            </a:r>
            <a:r>
              <a:rPr lang="zh-CN" altLang="en-US" sz="2600" b="0" dirty="0" smtClean="0">
                <a:latin typeface="+mn-ea"/>
              </a:rPr>
              <a:t>。</a:t>
            </a:r>
            <a:r>
              <a:rPr lang="zh-CN" altLang="en-US" sz="2600" b="0" dirty="0">
                <a:latin typeface="+mn-ea"/>
              </a:rPr>
              <a:t>多</a:t>
            </a:r>
            <a:r>
              <a:rPr lang="zh-CN" altLang="en-US" sz="2600" b="0" dirty="0" smtClean="0">
                <a:latin typeface="+mn-ea"/>
              </a:rPr>
              <a:t>总体值</a:t>
            </a:r>
            <a:r>
              <a:rPr lang="zh-CN" altLang="en-US" sz="2600" b="0" dirty="0">
                <a:latin typeface="+mn-ea"/>
              </a:rPr>
              <a:t>假设检验的一般形式为：</a:t>
            </a:r>
          </a:p>
        </p:txBody>
      </p:sp>
      <p:sp>
        <p:nvSpPr>
          <p:cNvPr id="13316" name="TextBox 21"/>
          <p:cNvSpPr txBox="1">
            <a:spLocks noChangeArrowheads="1"/>
          </p:cNvSpPr>
          <p:nvPr/>
        </p:nvSpPr>
        <p:spPr bwMode="auto">
          <a:xfrm>
            <a:off x="662583" y="3789040"/>
            <a:ext cx="8064895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华文行楷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华文行楷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华文行楷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华文行楷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  <a:ea typeface="华文行楷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华文行楷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华文行楷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华文行楷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  <a:ea typeface="华文行楷" pitchFamily="2" charset="-122"/>
              </a:defRPr>
            </a:lvl9pPr>
          </a:lstStyle>
          <a:p>
            <a:pPr algn="l" eaLnBrk="1" hangingPunct="1"/>
            <a:r>
              <a:rPr lang="zh-CN" altLang="en-US" b="0" dirty="0">
                <a:latin typeface="仿宋" pitchFamily="49" charset="-122"/>
                <a:ea typeface="仿宋" pitchFamily="49" charset="-122"/>
              </a:rPr>
              <a:t>    </a:t>
            </a:r>
            <a:r>
              <a:rPr lang="zh-CN" altLang="en-US" sz="2600" b="0" dirty="0">
                <a:latin typeface="+mn-ea"/>
                <a:ea typeface="+mn-ea"/>
              </a:rPr>
              <a:t>是否为了检验上述命题，从</a:t>
            </a:r>
            <a:r>
              <a:rPr lang="en-US" altLang="zh-CN" sz="2600" b="0" dirty="0">
                <a:latin typeface="+mn-ea"/>
                <a:ea typeface="+mn-ea"/>
              </a:rPr>
              <a:t>k</a:t>
            </a:r>
            <a:r>
              <a:rPr lang="zh-CN" altLang="en-US" sz="2600" b="0" dirty="0">
                <a:latin typeface="+mn-ea"/>
                <a:ea typeface="+mn-ea"/>
              </a:rPr>
              <a:t>个总体中分别抽样，获得一些样本数据。为了后文行文方便，首先定义一些常用的变量符号。定义：</a:t>
            </a:r>
          </a:p>
        </p:txBody>
      </p:sp>
      <p:graphicFrame>
        <p:nvGraphicFramePr>
          <p:cNvPr id="13317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5562747"/>
              </p:ext>
            </p:extLst>
          </p:nvPr>
        </p:nvGraphicFramePr>
        <p:xfrm>
          <a:off x="1051719" y="5257800"/>
          <a:ext cx="7286624" cy="1267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9" name="公式" r:id="rId3" imgW="4991040" imgH="952200" progId="Equation.3">
                  <p:embed/>
                </p:oleObj>
              </mc:Choice>
              <mc:Fallback>
                <p:oleObj name="公式" r:id="rId3" imgW="4991040" imgH="952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1719" y="5257800"/>
                        <a:ext cx="7286624" cy="1267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AutoShape 4"/>
          <p:cNvSpPr txBox="1">
            <a:spLocks noChangeArrowheads="1"/>
          </p:cNvSpPr>
          <p:nvPr/>
        </p:nvSpPr>
        <p:spPr bwMode="auto">
          <a:xfrm>
            <a:off x="662583" y="162008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none" lIns="0" tIns="46800" rIns="0" bIns="4680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altLang="zh-CN" sz="3200" b="1" smtClean="0">
                <a:solidFill>
                  <a:schemeClr val="tx1"/>
                </a:solidFill>
                <a:latin typeface="Garamond" pitchFamily="18" charset="0"/>
              </a:rPr>
              <a:t>§10.1  </a:t>
            </a:r>
            <a:r>
              <a:rPr lang="zh-CN" altLang="en-US" sz="3200" b="1" smtClean="0">
                <a:solidFill>
                  <a:schemeClr val="tx1"/>
                </a:solidFill>
                <a:latin typeface="Garamond" pitchFamily="18" charset="0"/>
              </a:rPr>
              <a:t>方差分析的基本假设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7774460"/>
              </p:ext>
            </p:extLst>
          </p:nvPr>
        </p:nvGraphicFramePr>
        <p:xfrm>
          <a:off x="6660232" y="2084511"/>
          <a:ext cx="1296144" cy="461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" name="Equation" r:id="rId5" imgW="647700" imgH="190500" progId="Equation.DSMT4">
                  <p:embed/>
                </p:oleObj>
              </mc:Choice>
              <mc:Fallback>
                <p:oleObj name="Equation" r:id="rId5" imgW="647700" imgH="1905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2" y="2084511"/>
                        <a:ext cx="1296144" cy="4617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5761172"/>
              </p:ext>
            </p:extLst>
          </p:nvPr>
        </p:nvGraphicFramePr>
        <p:xfrm>
          <a:off x="3203848" y="3008020"/>
          <a:ext cx="3960440" cy="778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1" name="Equation" r:id="rId7" imgW="2171700" imgH="393700" progId="Equation.DSMT4">
                  <p:embed/>
                </p:oleObj>
              </mc:Choice>
              <mc:Fallback>
                <p:oleObj name="Equation" r:id="rId7" imgW="2171700" imgH="393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3008020"/>
                        <a:ext cx="3960440" cy="7786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43677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方差分析的基本假设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10.1.1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ea typeface="+mn-ea"/>
              </a:rPr>
              <a:t>多总体均值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假设检验的一般形式</a:t>
            </a:r>
          </a:p>
        </p:txBody>
      </p:sp>
      <p:sp>
        <p:nvSpPr>
          <p:cNvPr id="6" name="标题 16"/>
          <p:cNvSpPr txBox="1">
            <a:spLocks/>
          </p:cNvSpPr>
          <p:nvPr/>
        </p:nvSpPr>
        <p:spPr>
          <a:xfrm>
            <a:off x="565943" y="2082899"/>
            <a:ext cx="8058831" cy="29853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>
              <a:defRPr/>
            </a:pPr>
            <a:r>
              <a:rPr lang="zh-CN" altLang="en-US" sz="2600" dirty="0" smtClean="0">
                <a:solidFill>
                  <a:schemeClr val="tx1"/>
                </a:solidFill>
                <a:latin typeface="+mn-ea"/>
                <a:ea typeface="+mn-ea"/>
              </a:rPr>
              <a:t>      定义第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j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  <a:ea typeface="+mn-ea"/>
              </a:rPr>
              <a:t>个总体的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  <a:ea typeface="+mn-ea"/>
              </a:rPr>
              <a:t>样本均值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  <a:ea typeface="+mn-ea"/>
              </a:rPr>
              <a:t>与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  <a:ea typeface="+mn-ea"/>
              </a:rPr>
              <a:t>样本方差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  <a:ea typeface="+mn-ea"/>
              </a:rPr>
              <a:t>如下：</a:t>
            </a:r>
            <a:br>
              <a:rPr lang="zh-CN" altLang="en-US" sz="2600" dirty="0" smtClean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en-US" sz="2600" dirty="0" smtClean="0">
                <a:solidFill>
                  <a:schemeClr val="tx1"/>
                </a:solidFill>
                <a:latin typeface="+mn-ea"/>
                <a:ea typeface="+mn-ea"/>
              </a:rPr>
              <a:t>	 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  <a:ea typeface="+mn-ea"/>
              </a:rPr>
              <a:t/>
            </a:r>
            <a:br>
              <a:rPr lang="zh-CN" altLang="en-US" sz="2600" dirty="0" smtClean="0">
                <a:solidFill>
                  <a:schemeClr val="tx1"/>
                </a:solidFill>
                <a:latin typeface="+mn-ea"/>
                <a:ea typeface="+mn-ea"/>
              </a:rPr>
            </a:br>
            <a:r>
              <a:rPr lang="zh-CN" altLang="en-US" sz="2600" dirty="0" smtClean="0">
                <a:solidFill>
                  <a:schemeClr val="tx1"/>
                </a:solidFill>
                <a:latin typeface="+mn-ea"/>
                <a:ea typeface="+mn-ea"/>
              </a:rPr>
              <a:t>    定义</a:t>
            </a:r>
            <a:r>
              <a:rPr lang="en-US" sz="2600" dirty="0" smtClean="0">
                <a:solidFill>
                  <a:schemeClr val="tx1"/>
                </a:solidFill>
                <a:latin typeface="+mn-ea"/>
                <a:ea typeface="+mn-ea"/>
              </a:rPr>
              <a:t>     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  <a:ea typeface="+mn-ea"/>
              </a:rPr>
              <a:t>为所有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k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  <a:ea typeface="+mn-ea"/>
              </a:rPr>
              <a:t>个总体的样本数据之和除以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  <a:ea typeface="+mn-ea"/>
              </a:rPr>
              <a:t>k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  <a:ea typeface="+mn-ea"/>
              </a:rPr>
              <a:t>个总体的总样本容量，即：</a:t>
            </a: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6233370"/>
              </p:ext>
            </p:extLst>
          </p:nvPr>
        </p:nvGraphicFramePr>
        <p:xfrm>
          <a:off x="3189174" y="2636912"/>
          <a:ext cx="3098800" cy="164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9" name="公式" r:id="rId3" imgW="1308100" imgH="1066800" progId="Equation.3">
                  <p:embed/>
                </p:oleObj>
              </mc:Choice>
              <mc:Fallback>
                <p:oleObj name="公式" r:id="rId3" imgW="1308100" imgH="10668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9174" y="2636912"/>
                        <a:ext cx="3098800" cy="164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7591807"/>
              </p:ext>
            </p:extLst>
          </p:nvPr>
        </p:nvGraphicFramePr>
        <p:xfrm>
          <a:off x="1691680" y="4221088"/>
          <a:ext cx="432048" cy="454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0" name="Equation" r:id="rId5" imgW="126720" imgH="177480" progId="Equation.DSMT4">
                  <p:embed/>
                </p:oleObj>
              </mc:Choice>
              <mc:Fallback>
                <p:oleObj name="Equation" r:id="rId5" imgW="126720" imgH="1774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4221088"/>
                        <a:ext cx="432048" cy="4540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8928648"/>
              </p:ext>
            </p:extLst>
          </p:nvPr>
        </p:nvGraphicFramePr>
        <p:xfrm>
          <a:off x="623701" y="5040721"/>
          <a:ext cx="3048683" cy="1529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1" name="Equation" r:id="rId7" imgW="1054100" imgH="647700" progId="Equation.DSMT4">
                  <p:embed/>
                </p:oleObj>
              </mc:Choice>
              <mc:Fallback>
                <p:oleObj name="Equation" r:id="rId7" imgW="1054100" imgH="6477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701" y="5040721"/>
                        <a:ext cx="3048683" cy="15290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椭圆形标注 11"/>
          <p:cNvSpPr/>
          <p:nvPr/>
        </p:nvSpPr>
        <p:spPr>
          <a:xfrm>
            <a:off x="7164288" y="3212976"/>
            <a:ext cx="1460486" cy="648072"/>
          </a:xfrm>
          <a:prstGeom prst="wedgeEllipseCallout">
            <a:avLst>
              <a:gd name="adj1" fmla="val -161952"/>
              <a:gd name="adj2" fmla="val 9385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是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n-1</a:t>
            </a:r>
            <a:r>
              <a:rPr lang="zh-CN" altLang="en-US" dirty="0" smtClean="0">
                <a:solidFill>
                  <a:schemeClr val="tx1"/>
                </a:solidFill>
              </a:rPr>
              <a:t>哦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3707904" y="5805264"/>
            <a:ext cx="2448272" cy="432048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" name="对象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1979656"/>
              </p:ext>
            </p:extLst>
          </p:nvPr>
        </p:nvGraphicFramePr>
        <p:xfrm>
          <a:off x="3707904" y="5411199"/>
          <a:ext cx="2448272" cy="424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2" name="Equation" r:id="rId9" imgW="1180800" imgH="203040" progId="Equation.DSMT4">
                  <p:embed/>
                </p:oleObj>
              </mc:Choice>
              <mc:Fallback>
                <p:oleObj name="Equation" r:id="rId9" imgW="1180800" imgH="2030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5411199"/>
                        <a:ext cx="2448272" cy="4243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4658523"/>
              </p:ext>
            </p:extLst>
          </p:nvPr>
        </p:nvGraphicFramePr>
        <p:xfrm>
          <a:off x="6156176" y="5373216"/>
          <a:ext cx="2736304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3" name="Equation" r:id="rId11" imgW="1422400" imgH="457200" progId="Equation.DSMT4">
                  <p:embed/>
                </p:oleObj>
              </mc:Choice>
              <mc:Fallback>
                <p:oleObj name="Equation" r:id="rId11" imgW="1422400" imgH="4572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5373216"/>
                        <a:ext cx="2736304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070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66338" y="2082899"/>
            <a:ext cx="8280920" cy="1728192"/>
          </a:xfrm>
        </p:spPr>
        <p:txBody>
          <a:bodyPr>
            <a:noAutofit/>
          </a:bodyPr>
          <a:lstStyle/>
          <a:p>
            <a:pPr algn="l"/>
            <a:r>
              <a:rPr lang="zh-CN" altLang="zh-CN" sz="3200" b="1" dirty="0">
                <a:solidFill>
                  <a:srgbClr val="FF0000"/>
                </a:solidFill>
                <a:latin typeface="+mn-ea"/>
              </a:rPr>
              <a:t>例</a:t>
            </a:r>
            <a:r>
              <a:rPr lang="en-US" altLang="zh-CN" sz="3200" b="1" dirty="0" smtClean="0">
                <a:solidFill>
                  <a:srgbClr val="FF0000"/>
                </a:solidFill>
                <a:latin typeface="+mn-ea"/>
              </a:rPr>
              <a:t>1     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某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一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GMAT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培训班吸引了许多学员参加，他们被分为</a:t>
            </a: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3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个培训小组。在培训结束后，有一场结业测验。测验结束后，课程负责人希望分析三个小组的平均成绩是否存在差异，即：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§10.1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方差分析的基本假设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7" name="副标题 2"/>
          <p:cNvSpPr txBox="1">
            <a:spLocks/>
          </p:cNvSpPr>
          <p:nvPr/>
        </p:nvSpPr>
        <p:spPr>
          <a:xfrm>
            <a:off x="431540" y="4797152"/>
            <a:ext cx="8280920" cy="929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问题：根据以上信息判断，</a:t>
            </a:r>
            <a:r>
              <a:rPr lang="zh-CN" altLang="zh-CN" sz="2600" dirty="0">
                <a:solidFill>
                  <a:srgbClr val="FF0000"/>
                </a:solidFill>
              </a:rPr>
              <a:t>三个小组的平均成绩是否存在差异</a:t>
            </a:r>
            <a:r>
              <a:rPr lang="zh-CN" altLang="zh-CN" sz="2800" dirty="0">
                <a:solidFill>
                  <a:srgbClr val="FF0000"/>
                </a:solidFill>
              </a:rPr>
              <a:t>？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65943" y="1462732"/>
            <a:ext cx="7772400" cy="620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en-US" altLang="zh-CN" sz="2800" dirty="0" smtClean="0">
                <a:solidFill>
                  <a:srgbClr val="FF0000"/>
                </a:solidFill>
                <a:latin typeface="+mn-ea"/>
                <a:ea typeface="+mn-ea"/>
              </a:rPr>
              <a:t>10.1.1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  <a:ea typeface="+mn-ea"/>
              </a:rPr>
              <a:t>   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ea typeface="+mn-ea"/>
              </a:rPr>
              <a:t>多总体均值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  <a:ea typeface="+mn-ea"/>
              </a:rPr>
              <a:t>假设检验的一般形式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2320"/>
              </p:ext>
            </p:extLst>
          </p:nvPr>
        </p:nvGraphicFramePr>
        <p:xfrm>
          <a:off x="2627784" y="4005064"/>
          <a:ext cx="4968552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Equation" r:id="rId3" imgW="2679700" imgH="393700" progId="Equation.DSMT4">
                  <p:embed/>
                </p:oleObj>
              </mc:Choice>
              <mc:Fallback>
                <p:oleObj name="Equation" r:id="rId3" imgW="2679700" imgH="393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4005064"/>
                        <a:ext cx="4968552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标注 9"/>
          <p:cNvSpPr/>
          <p:nvPr/>
        </p:nvSpPr>
        <p:spPr>
          <a:xfrm>
            <a:off x="2768057" y="5262048"/>
            <a:ext cx="5940660" cy="1595952"/>
          </a:xfrm>
          <a:prstGeom prst="wedgeRectCallout">
            <a:avLst>
              <a:gd name="adj1" fmla="val -58458"/>
              <a:gd name="adj2" fmla="val -49590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dirty="0">
                <a:solidFill>
                  <a:schemeClr val="tx1"/>
                </a:solidFill>
                <a:latin typeface="+mn-ea"/>
              </a:rPr>
              <a:t>分析：上述问题是比较多个总体的总体均值是否相等的问题。其中，每一个培训小组是一个总体，共有</a:t>
            </a:r>
            <a:r>
              <a:rPr lang="en-US" altLang="zh-CN" sz="2000" dirty="0">
                <a:solidFill>
                  <a:schemeClr val="tx1"/>
                </a:solidFill>
                <a:latin typeface="+mn-ea"/>
              </a:rPr>
              <a:t>k=3</a:t>
            </a:r>
            <a:r>
              <a:rPr lang="zh-CN" altLang="zh-CN" sz="2000" dirty="0">
                <a:solidFill>
                  <a:schemeClr val="tx1"/>
                </a:solidFill>
                <a:latin typeface="+mn-ea"/>
              </a:rPr>
              <a:t>个总体。各总体的样本容量分别为</a:t>
            </a:r>
            <a:r>
              <a:rPr lang="en-US" altLang="zh-CN" sz="2000" dirty="0">
                <a:solidFill>
                  <a:schemeClr val="tx1"/>
                </a:solidFill>
                <a:latin typeface="+mn-ea"/>
              </a:rPr>
              <a:t>3</a:t>
            </a:r>
            <a:r>
              <a:rPr lang="zh-CN" altLang="zh-CN" sz="2000" dirty="0">
                <a:solidFill>
                  <a:schemeClr val="tx1"/>
                </a:solidFill>
                <a:latin typeface="+mn-ea"/>
              </a:rPr>
              <a:t>、</a:t>
            </a:r>
            <a:r>
              <a:rPr lang="en-US" altLang="zh-CN" sz="2000" dirty="0">
                <a:solidFill>
                  <a:schemeClr val="tx1"/>
                </a:solidFill>
                <a:latin typeface="+mn-ea"/>
              </a:rPr>
              <a:t>3</a:t>
            </a:r>
            <a:r>
              <a:rPr lang="zh-CN" altLang="zh-CN" sz="2000" dirty="0">
                <a:solidFill>
                  <a:schemeClr val="tx1"/>
                </a:solidFill>
                <a:latin typeface="+mn-ea"/>
              </a:rPr>
              <a:t>、</a:t>
            </a:r>
            <a:r>
              <a:rPr lang="en-US" altLang="zh-CN" sz="2000" dirty="0">
                <a:solidFill>
                  <a:schemeClr val="tx1"/>
                </a:solidFill>
                <a:latin typeface="+mn-ea"/>
              </a:rPr>
              <a:t>4</a:t>
            </a:r>
            <a:r>
              <a:rPr lang="zh-CN" altLang="zh-CN" sz="2000" dirty="0">
                <a:solidFill>
                  <a:schemeClr val="tx1"/>
                </a:solidFill>
                <a:latin typeface="+mn-ea"/>
              </a:rPr>
              <a:t>。通过比较样本均值，可以间接地比较总体均值。</a:t>
            </a: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17117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375</TotalTime>
  <Words>2270</Words>
  <Application>Microsoft Office PowerPoint</Application>
  <PresentationFormat>全屏显示(4:3)</PresentationFormat>
  <Paragraphs>246</Paragraphs>
  <Slides>34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37" baseType="lpstr">
      <vt:lpstr>波形</vt:lpstr>
      <vt:lpstr>Equation</vt:lpstr>
      <vt:lpstr>公式</vt:lpstr>
      <vt:lpstr>目录</vt:lpstr>
      <vt:lpstr>第10章 方差分析引论</vt:lpstr>
      <vt:lpstr>           犯罪是当今人们关注的重要问题之一。我们不禁要问：是犯罪率高得太危险了，还是我们在杞人忧天？其中一个我们经常争论的问题就是犯罪率是否与地区有关，即住在一个地方是否比住在另一个地方安全？我们应该怎么给自己找点证据呢？      </vt:lpstr>
      <vt:lpstr>PowerPoint 演示文稿</vt:lpstr>
      <vt:lpstr>PowerPoint 演示文稿</vt:lpstr>
      <vt:lpstr>§10.1  方差分析的基本假设</vt:lpstr>
      <vt:lpstr>   10.1.1   多总体均值假设检验的一般形式</vt:lpstr>
      <vt:lpstr>§10.1  方差分析的基本假设</vt:lpstr>
      <vt:lpstr>§10.1  方差分析的基本假设</vt:lpstr>
      <vt:lpstr>§10.1  方差分析的基本假设</vt:lpstr>
      <vt:lpstr>PowerPoint 演示文稿</vt:lpstr>
      <vt:lpstr>§10.2  方差分析检验</vt:lpstr>
      <vt:lpstr>§10.2  方差分析检验</vt:lpstr>
      <vt:lpstr>§10.2  方差分析检验</vt:lpstr>
      <vt:lpstr>§10.2  方差分析检验</vt:lpstr>
      <vt:lpstr>§10.2  方差分析检验</vt:lpstr>
      <vt:lpstr>§10.2  方差分析检验</vt:lpstr>
      <vt:lpstr>§10.2  方差分析检验</vt:lpstr>
      <vt:lpstr>PowerPoint 演示文稿</vt:lpstr>
      <vt:lpstr>§10.3  单因子方差分析的软件实现</vt:lpstr>
      <vt:lpstr>§10.3  单因子方差分析的软件实现</vt:lpstr>
      <vt:lpstr>§10.3  单因子方差分析的软件实现</vt:lpstr>
      <vt:lpstr>§10.3  单因子方差分析的软件实现</vt:lpstr>
      <vt:lpstr>§10.3  单因子方差分析的软件实现</vt:lpstr>
      <vt:lpstr>§10.3  单因子方差分析的软件实现</vt:lpstr>
      <vt:lpstr>§10.3  单因子方差分析的软件实现</vt:lpstr>
      <vt:lpstr>PowerPoint 演示文稿</vt:lpstr>
      <vt:lpstr>§10.4  多重比较方法</vt:lpstr>
      <vt:lpstr>§10.4  多重比较方法</vt:lpstr>
      <vt:lpstr>§10.4  多重比较方法</vt:lpstr>
      <vt:lpstr>§10.4  多重比较方法</vt:lpstr>
      <vt:lpstr>§10.4  多重比较方法</vt:lpstr>
      <vt:lpstr>§10.4  多重比较方法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目录</dc:title>
  <dc:creator>Administrator</dc:creator>
  <cp:lastModifiedBy>Sky123.Org</cp:lastModifiedBy>
  <cp:revision>35</cp:revision>
  <dcterms:created xsi:type="dcterms:W3CDTF">2015-07-05T11:41:30Z</dcterms:created>
  <dcterms:modified xsi:type="dcterms:W3CDTF">2015-08-07T02:06:27Z</dcterms:modified>
</cp:coreProperties>
</file>