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1" r:id="rId18"/>
    <p:sldId id="272" r:id="rId19"/>
    <p:sldId id="277" r:id="rId20"/>
    <p:sldId id="278" r:id="rId21"/>
    <p:sldId id="279" r:id="rId22"/>
    <p:sldId id="280" r:id="rId23"/>
    <p:sldId id="281" r:id="rId24"/>
    <p:sldId id="292" r:id="rId25"/>
    <p:sldId id="293" r:id="rId26"/>
    <p:sldId id="294" r:id="rId27"/>
    <p:sldId id="295" r:id="rId28"/>
    <p:sldId id="285" r:id="rId29"/>
    <p:sldId id="286" r:id="rId30"/>
    <p:sldId id="296" r:id="rId31"/>
    <p:sldId id="297" r:id="rId32"/>
    <p:sldId id="298" r:id="rId33"/>
    <p:sldId id="299" r:id="rId34"/>
    <p:sldId id="300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83" autoAdjust="0"/>
  </p:normalViewPr>
  <p:slideViewPr>
    <p:cSldViewPr>
      <p:cViewPr varScale="1">
        <p:scale>
          <a:sx n="39" d="100"/>
          <a:sy n="39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image" Target="../media/image86.wmf"/><Relationship Id="rId18" Type="http://schemas.openxmlformats.org/officeDocument/2006/relationships/image" Target="../media/image91.wmf"/><Relationship Id="rId3" Type="http://schemas.openxmlformats.org/officeDocument/2006/relationships/image" Target="../media/image76.wmf"/><Relationship Id="rId7" Type="http://schemas.openxmlformats.org/officeDocument/2006/relationships/image" Target="../media/image80.wmf"/><Relationship Id="rId12" Type="http://schemas.openxmlformats.org/officeDocument/2006/relationships/image" Target="../media/image85.wmf"/><Relationship Id="rId17" Type="http://schemas.openxmlformats.org/officeDocument/2006/relationships/image" Target="../media/image90.wmf"/><Relationship Id="rId2" Type="http://schemas.openxmlformats.org/officeDocument/2006/relationships/image" Target="../media/image75.wmf"/><Relationship Id="rId16" Type="http://schemas.openxmlformats.org/officeDocument/2006/relationships/image" Target="../media/image89.wmf"/><Relationship Id="rId1" Type="http://schemas.openxmlformats.org/officeDocument/2006/relationships/image" Target="../media/image74.wmf"/><Relationship Id="rId6" Type="http://schemas.openxmlformats.org/officeDocument/2006/relationships/image" Target="../media/image79.wmf"/><Relationship Id="rId11" Type="http://schemas.openxmlformats.org/officeDocument/2006/relationships/image" Target="../media/image84.wmf"/><Relationship Id="rId5" Type="http://schemas.openxmlformats.org/officeDocument/2006/relationships/image" Target="../media/image78.wmf"/><Relationship Id="rId15" Type="http://schemas.openxmlformats.org/officeDocument/2006/relationships/image" Target="../media/image88.wmf"/><Relationship Id="rId10" Type="http://schemas.openxmlformats.org/officeDocument/2006/relationships/image" Target="../media/image83.wmf"/><Relationship Id="rId19" Type="http://schemas.openxmlformats.org/officeDocument/2006/relationships/image" Target="../media/image92.wmf"/><Relationship Id="rId4" Type="http://schemas.openxmlformats.org/officeDocument/2006/relationships/image" Target="../media/image77.wmf"/><Relationship Id="rId9" Type="http://schemas.openxmlformats.org/officeDocument/2006/relationships/image" Target="../media/image82.wmf"/><Relationship Id="rId14" Type="http://schemas.openxmlformats.org/officeDocument/2006/relationships/image" Target="../media/image87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13" Type="http://schemas.openxmlformats.org/officeDocument/2006/relationships/image" Target="../media/image105.wmf"/><Relationship Id="rId3" Type="http://schemas.openxmlformats.org/officeDocument/2006/relationships/image" Target="../media/image95.wmf"/><Relationship Id="rId7" Type="http://schemas.openxmlformats.org/officeDocument/2006/relationships/image" Target="../media/image99.wmf"/><Relationship Id="rId12" Type="http://schemas.openxmlformats.org/officeDocument/2006/relationships/image" Target="../media/image104.wmf"/><Relationship Id="rId2" Type="http://schemas.openxmlformats.org/officeDocument/2006/relationships/image" Target="../media/image94.wmf"/><Relationship Id="rId16" Type="http://schemas.openxmlformats.org/officeDocument/2006/relationships/image" Target="../media/image108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11" Type="http://schemas.openxmlformats.org/officeDocument/2006/relationships/image" Target="../media/image103.wmf"/><Relationship Id="rId5" Type="http://schemas.openxmlformats.org/officeDocument/2006/relationships/image" Target="../media/image97.wmf"/><Relationship Id="rId15" Type="http://schemas.openxmlformats.org/officeDocument/2006/relationships/image" Target="../media/image107.wmf"/><Relationship Id="rId10" Type="http://schemas.openxmlformats.org/officeDocument/2006/relationships/image" Target="../media/image102.wmf"/><Relationship Id="rId4" Type="http://schemas.openxmlformats.org/officeDocument/2006/relationships/image" Target="../media/image96.wmf"/><Relationship Id="rId9" Type="http://schemas.openxmlformats.org/officeDocument/2006/relationships/image" Target="../media/image101.wmf"/><Relationship Id="rId14" Type="http://schemas.openxmlformats.org/officeDocument/2006/relationships/image" Target="../media/image106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3" Type="http://schemas.openxmlformats.org/officeDocument/2006/relationships/image" Target="../media/image112.wmf"/><Relationship Id="rId7" Type="http://schemas.openxmlformats.org/officeDocument/2006/relationships/image" Target="../media/image116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6" Type="http://schemas.openxmlformats.org/officeDocument/2006/relationships/image" Target="../media/image115.wmf"/><Relationship Id="rId5" Type="http://schemas.openxmlformats.org/officeDocument/2006/relationships/image" Target="../media/image114.wmf"/><Relationship Id="rId10" Type="http://schemas.openxmlformats.org/officeDocument/2006/relationships/image" Target="../media/image119.wmf"/><Relationship Id="rId4" Type="http://schemas.openxmlformats.org/officeDocument/2006/relationships/image" Target="../media/image113.wmf"/><Relationship Id="rId9" Type="http://schemas.openxmlformats.org/officeDocument/2006/relationships/image" Target="../media/image11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wmf"/><Relationship Id="rId2" Type="http://schemas.openxmlformats.org/officeDocument/2006/relationships/image" Target="../media/image121.wmf"/><Relationship Id="rId1" Type="http://schemas.openxmlformats.org/officeDocument/2006/relationships/image" Target="../media/image120.wmf"/><Relationship Id="rId5" Type="http://schemas.openxmlformats.org/officeDocument/2006/relationships/image" Target="../media/image124.wmf"/><Relationship Id="rId4" Type="http://schemas.openxmlformats.org/officeDocument/2006/relationships/image" Target="../media/image12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5" Type="http://schemas.openxmlformats.org/officeDocument/2006/relationships/image" Target="../media/image129.wmf"/><Relationship Id="rId4" Type="http://schemas.openxmlformats.org/officeDocument/2006/relationships/image" Target="../media/image12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wmf"/><Relationship Id="rId2" Type="http://schemas.openxmlformats.org/officeDocument/2006/relationships/image" Target="../media/image131.wmf"/><Relationship Id="rId1" Type="http://schemas.openxmlformats.org/officeDocument/2006/relationships/image" Target="../media/image13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2" Type="http://schemas.openxmlformats.org/officeDocument/2006/relationships/image" Target="../media/image144.wmf"/><Relationship Id="rId1" Type="http://schemas.openxmlformats.org/officeDocument/2006/relationships/image" Target="../media/image143.wmf"/><Relationship Id="rId6" Type="http://schemas.openxmlformats.org/officeDocument/2006/relationships/image" Target="../media/image148.wmf"/><Relationship Id="rId5" Type="http://schemas.openxmlformats.org/officeDocument/2006/relationships/image" Target="../media/image147.wmf"/><Relationship Id="rId4" Type="http://schemas.openxmlformats.org/officeDocument/2006/relationships/image" Target="../media/image14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wmf"/><Relationship Id="rId2" Type="http://schemas.openxmlformats.org/officeDocument/2006/relationships/image" Target="../media/image150.wmf"/><Relationship Id="rId1" Type="http://schemas.openxmlformats.org/officeDocument/2006/relationships/image" Target="../media/image14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12" Type="http://schemas.openxmlformats.org/officeDocument/2006/relationships/image" Target="../media/image39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11" Type="http://schemas.openxmlformats.org/officeDocument/2006/relationships/image" Target="../media/image38.wmf"/><Relationship Id="rId5" Type="http://schemas.openxmlformats.org/officeDocument/2006/relationships/image" Target="../media/image32.wmf"/><Relationship Id="rId10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4DDC3-1641-4B30-9FC5-25E63345A44F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E78A5-6485-435D-B0EF-B764216687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E78A5-6485-435D-B0EF-B764216687F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E78A5-6485-435D-B0EF-B764216687F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E78A5-6485-435D-B0EF-B764216687F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E78A5-6485-435D-B0EF-B764216687F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E78A5-6485-435D-B0EF-B764216687F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E78A5-6485-435D-B0EF-B764216687FF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2016-3-6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6.bin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7.bin"/><Relationship Id="rId5" Type="http://schemas.openxmlformats.org/officeDocument/2006/relationships/oleObject" Target="../embeddings/oleObject66.bin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5.bin"/><Relationship Id="rId9" Type="http://schemas.openxmlformats.org/officeDocument/2006/relationships/oleObject" Target="../embeddings/oleObject70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13" Type="http://schemas.openxmlformats.org/officeDocument/2006/relationships/oleObject" Target="../embeddings/oleObject83.bin"/><Relationship Id="rId18" Type="http://schemas.openxmlformats.org/officeDocument/2006/relationships/oleObject" Target="../embeddings/oleObject88.bin"/><Relationship Id="rId3" Type="http://schemas.openxmlformats.org/officeDocument/2006/relationships/oleObject" Target="../embeddings/oleObject73.bin"/><Relationship Id="rId21" Type="http://schemas.openxmlformats.org/officeDocument/2006/relationships/oleObject" Target="../embeddings/oleObject91.bin"/><Relationship Id="rId7" Type="http://schemas.openxmlformats.org/officeDocument/2006/relationships/oleObject" Target="../embeddings/oleObject77.bin"/><Relationship Id="rId12" Type="http://schemas.openxmlformats.org/officeDocument/2006/relationships/oleObject" Target="../embeddings/oleObject82.bin"/><Relationship Id="rId17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6.bin"/><Relationship Id="rId20" Type="http://schemas.openxmlformats.org/officeDocument/2006/relationships/oleObject" Target="../embeddings/oleObject90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6.bin"/><Relationship Id="rId11" Type="http://schemas.openxmlformats.org/officeDocument/2006/relationships/oleObject" Target="../embeddings/oleObject81.bin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5.bin"/><Relationship Id="rId10" Type="http://schemas.openxmlformats.org/officeDocument/2006/relationships/oleObject" Target="../embeddings/oleObject80.bin"/><Relationship Id="rId19" Type="http://schemas.openxmlformats.org/officeDocument/2006/relationships/oleObject" Target="../embeddings/oleObject89.bin"/><Relationship Id="rId4" Type="http://schemas.openxmlformats.org/officeDocument/2006/relationships/oleObject" Target="../embeddings/oleObject74.bin"/><Relationship Id="rId9" Type="http://schemas.openxmlformats.org/officeDocument/2006/relationships/oleObject" Target="../embeddings/oleObject79.bin"/><Relationship Id="rId14" Type="http://schemas.openxmlformats.org/officeDocument/2006/relationships/oleObject" Target="../embeddings/oleObject8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7.bin"/><Relationship Id="rId13" Type="http://schemas.openxmlformats.org/officeDocument/2006/relationships/oleObject" Target="../embeddings/oleObject102.bin"/><Relationship Id="rId18" Type="http://schemas.openxmlformats.org/officeDocument/2006/relationships/oleObject" Target="../embeddings/oleObject107.bin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6.bin"/><Relationship Id="rId12" Type="http://schemas.openxmlformats.org/officeDocument/2006/relationships/oleObject" Target="../embeddings/oleObject101.bin"/><Relationship Id="rId1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5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5.bin"/><Relationship Id="rId11" Type="http://schemas.openxmlformats.org/officeDocument/2006/relationships/oleObject" Target="../embeddings/oleObject100.bin"/><Relationship Id="rId5" Type="http://schemas.openxmlformats.org/officeDocument/2006/relationships/oleObject" Target="../embeddings/oleObject94.bin"/><Relationship Id="rId15" Type="http://schemas.openxmlformats.org/officeDocument/2006/relationships/oleObject" Target="../embeddings/oleObject104.bin"/><Relationship Id="rId10" Type="http://schemas.openxmlformats.org/officeDocument/2006/relationships/oleObject" Target="../embeddings/oleObject99.bin"/><Relationship Id="rId4" Type="http://schemas.openxmlformats.org/officeDocument/2006/relationships/oleObject" Target="../embeddings/oleObject93.bin"/><Relationship Id="rId9" Type="http://schemas.openxmlformats.org/officeDocument/2006/relationships/oleObject" Target="../embeddings/oleObject98.bin"/><Relationship Id="rId14" Type="http://schemas.openxmlformats.org/officeDocument/2006/relationships/oleObject" Target="../embeddings/oleObject10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3.bin"/><Relationship Id="rId3" Type="http://schemas.openxmlformats.org/officeDocument/2006/relationships/oleObject" Target="../embeddings/oleObject108.bin"/><Relationship Id="rId7" Type="http://schemas.openxmlformats.org/officeDocument/2006/relationships/oleObject" Target="../embeddings/oleObject112.bin"/><Relationship Id="rId12" Type="http://schemas.openxmlformats.org/officeDocument/2006/relationships/oleObject" Target="../embeddings/oleObject1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11.bin"/><Relationship Id="rId11" Type="http://schemas.openxmlformats.org/officeDocument/2006/relationships/oleObject" Target="../embeddings/oleObject116.bin"/><Relationship Id="rId5" Type="http://schemas.openxmlformats.org/officeDocument/2006/relationships/oleObject" Target="../embeddings/oleObject110.bin"/><Relationship Id="rId10" Type="http://schemas.openxmlformats.org/officeDocument/2006/relationships/oleObject" Target="../embeddings/oleObject115.bin"/><Relationship Id="rId4" Type="http://schemas.openxmlformats.org/officeDocument/2006/relationships/oleObject" Target="../embeddings/oleObject109.bin"/><Relationship Id="rId9" Type="http://schemas.openxmlformats.org/officeDocument/2006/relationships/oleObject" Target="../embeddings/oleObject114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8.bin"/><Relationship Id="rId7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21.bin"/><Relationship Id="rId5" Type="http://schemas.openxmlformats.org/officeDocument/2006/relationships/oleObject" Target="../embeddings/oleObject120.bin"/><Relationship Id="rId4" Type="http://schemas.openxmlformats.org/officeDocument/2006/relationships/oleObject" Target="../embeddings/oleObject11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3.bin"/><Relationship Id="rId7" Type="http://schemas.openxmlformats.org/officeDocument/2006/relationships/oleObject" Target="../embeddings/oleObject1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26.bin"/><Relationship Id="rId5" Type="http://schemas.openxmlformats.org/officeDocument/2006/relationships/oleObject" Target="../embeddings/oleObject125.bin"/><Relationship Id="rId4" Type="http://schemas.openxmlformats.org/officeDocument/2006/relationships/oleObject" Target="../embeddings/oleObject124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130.bin"/><Relationship Id="rId4" Type="http://schemas.openxmlformats.org/officeDocument/2006/relationships/oleObject" Target="../embeddings/oleObject129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34.bin"/><Relationship Id="rId5" Type="http://schemas.openxmlformats.org/officeDocument/2006/relationships/oleObject" Target="../embeddings/oleObject133.bin"/><Relationship Id="rId4" Type="http://schemas.openxmlformats.org/officeDocument/2006/relationships/oleObject" Target="../embeddings/oleObject132.bin"/><Relationship Id="rId9" Type="http://schemas.openxmlformats.org/officeDocument/2006/relationships/oleObject" Target="../embeddings/oleObject13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140.bin"/><Relationship Id="rId4" Type="http://schemas.openxmlformats.org/officeDocument/2006/relationships/oleObject" Target="../embeddings/oleObject139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6.bin"/><Relationship Id="rId3" Type="http://schemas.openxmlformats.org/officeDocument/2006/relationships/oleObject" Target="../embeddings/oleObject141.bin"/><Relationship Id="rId7" Type="http://schemas.openxmlformats.org/officeDocument/2006/relationships/oleObject" Target="../embeddings/oleObject1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44.bin"/><Relationship Id="rId5" Type="http://schemas.openxmlformats.org/officeDocument/2006/relationships/oleObject" Target="../embeddings/oleObject143.bin"/><Relationship Id="rId4" Type="http://schemas.openxmlformats.org/officeDocument/2006/relationships/oleObject" Target="../embeddings/oleObject14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149.bin"/><Relationship Id="rId4" Type="http://schemas.openxmlformats.org/officeDocument/2006/relationships/oleObject" Target="../embeddings/oleObject14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10" Type="http://schemas.openxmlformats.org/officeDocument/2006/relationships/oleObject" Target="../embeddings/oleObject15.bin"/><Relationship Id="rId4" Type="http://schemas.openxmlformats.org/officeDocument/2006/relationships/image" Target="../media/image16.emf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oleObject" Target="../embeddings/oleObject36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8.bin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32.bin"/><Relationship Id="rId14" Type="http://schemas.openxmlformats.org/officeDocument/2006/relationships/oleObject" Target="../embeddings/oleObject3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2.bin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7.bin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6.bin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5.bin"/><Relationship Id="rId9" Type="http://schemas.openxmlformats.org/officeDocument/2006/relationships/oleObject" Target="../embeddings/oleObject5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352928" cy="890214"/>
          </a:xfrm>
        </p:spPr>
        <p:txBody>
          <a:bodyPr>
            <a:noAutofit/>
          </a:bodyPr>
          <a:lstStyle/>
          <a:p>
            <a:r>
              <a:rPr lang="zh-CN" altLang="en-US" b="1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第二章</a:t>
            </a:r>
            <a:r>
              <a:rPr lang="en-US" altLang="zh-CN" b="1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单因子试验的设计与分析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348079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(1)</a:t>
            </a:r>
            <a:r>
              <a:rPr lang="zh-CN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单因子试验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imes New Roman"/>
            </a:endParaRPr>
          </a:p>
          <a:p>
            <a:pPr marL="514350" indent="-514350" algn="l"/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(2)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单因子方差分析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imes New Roman"/>
            </a:endParaRPr>
          </a:p>
          <a:p>
            <a:pPr marL="514350" indent="-514350" algn="l"/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(3)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多重比较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imes New Roman"/>
            </a:endParaRPr>
          </a:p>
          <a:p>
            <a:pPr marL="514350" indent="-514350" algn="l"/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(4)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效应模型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imes New Roman"/>
            </a:endParaRPr>
          </a:p>
          <a:p>
            <a:pPr marL="514350" indent="-514350" algn="l"/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(5)</a:t>
            </a:r>
            <a:r>
              <a:rPr lang="zh-CN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正态性检验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imes New Roman"/>
            </a:endParaRPr>
          </a:p>
          <a:p>
            <a:pPr marL="514350" indent="-514350" algn="l"/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(6)</a:t>
            </a:r>
            <a:r>
              <a:rPr lang="zh-CN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方差齐性检验</a:t>
            </a: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imes New Roman"/>
            </a:endParaRPr>
          </a:p>
          <a:p>
            <a:pPr marL="514350" indent="-514350">
              <a:buAutoNum type="arabicParenBoth" startAt="2"/>
            </a:pP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总平方和的分解公式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84784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单因子试验共有                个数据，它的总平均值为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059832" y="1556792"/>
          <a:ext cx="2865161" cy="432048"/>
        </p:xfrm>
        <a:graphic>
          <a:graphicData uri="http://schemas.openxmlformats.org/presentationml/2006/ole">
            <p:oleObj spid="_x0000_s27650" name="Equation" r:id="rId3" imgW="1600200" imgH="2412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123728" y="1916832"/>
          <a:ext cx="3168352" cy="723636"/>
        </p:xfrm>
        <a:graphic>
          <a:graphicData uri="http://schemas.openxmlformats.org/presentationml/2006/ole">
            <p:oleObj spid="_x0000_s27651" name="Equation" r:id="rId4" imgW="2057400" imgH="4698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0" y="2780928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利用简单的代数运算可以把  分解为两个平方和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其中第一个平方和成为组内平方和，又成为误差平方和，第二个平方和称为组间平方和，又称为因子  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r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个水平间的平方和，简称为因子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的平方和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004048" y="2852936"/>
          <a:ext cx="345306" cy="393105"/>
        </p:xfrm>
        <a:graphic>
          <a:graphicData uri="http://schemas.openxmlformats.org/presentationml/2006/ole">
            <p:oleObj spid="_x0000_s27652" name="Equation" r:id="rId5" imgW="190440" imgH="24120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123728" y="3284984"/>
          <a:ext cx="4392488" cy="1522227"/>
        </p:xfrm>
        <a:graphic>
          <a:graphicData uri="http://schemas.openxmlformats.org/presentationml/2006/ole">
            <p:oleObj spid="_x0000_s27653" name="Equation" r:id="rId6" imgW="2450880" imgH="939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统计分析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340768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定理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2.2.2 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在单因子方差分析的三个基本假定下，有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762500" y="1876425"/>
          <a:ext cx="127000" cy="190500"/>
        </p:xfrm>
        <a:graphic>
          <a:graphicData uri="http://schemas.openxmlformats.org/presentationml/2006/ole">
            <p:oleObj spid="_x0000_s29698" name="Equation" r:id="rId3" imgW="914400" imgH="21168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331640" y="2348880"/>
          <a:ext cx="4704361" cy="1379289"/>
        </p:xfrm>
        <a:graphic>
          <a:graphicData uri="http://schemas.openxmlformats.org/presentationml/2006/ole">
            <p:oleObj spid="_x0000_s29700" name="Equation" r:id="rId4" imgW="2425680" imgH="7110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8" y="393305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其中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267744" y="3861048"/>
          <a:ext cx="3384376" cy="955268"/>
        </p:xfrm>
        <a:graphic>
          <a:graphicData uri="http://schemas.openxmlformats.org/presentationml/2006/ole">
            <p:oleObj spid="_x0000_s29701" name="Equation" r:id="rId5" imgW="157464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均方和之比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484784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均方和之比：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059832" y="1484784"/>
          <a:ext cx="1437120" cy="1042616"/>
        </p:xfrm>
        <a:graphic>
          <a:graphicData uri="http://schemas.openxmlformats.org/presentationml/2006/ole">
            <p:oleObj spid="_x0000_s30722" name="Equation" r:id="rId3" imgW="647640" imgH="4698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560" y="2780928"/>
            <a:ext cx="85324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在原假设成立时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的分母都是    的无偏估计，故比值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附近；而当原假设不成立时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的分子平均大于分母从而比值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较大，且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值愈大愈倾向于拒绝原假设。若以均方和之比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为检验统计量，则其拒绝域应为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其中临界值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由   成立下统计量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的分布确定。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5364088" y="2852936"/>
          <a:ext cx="351656" cy="380405"/>
        </p:xfrm>
        <a:graphic>
          <a:graphicData uri="http://schemas.openxmlformats.org/presentationml/2006/ole">
            <p:oleObj spid="_x0000_s30723" name="Equation" r:id="rId4" imgW="203040" imgH="21564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3275856" y="4725144"/>
          <a:ext cx="2094772" cy="478805"/>
        </p:xfrm>
        <a:graphic>
          <a:graphicData uri="http://schemas.openxmlformats.org/presentationml/2006/ole">
            <p:oleObj spid="_x0000_s30724" name="Equation" r:id="rId5" imgW="888840" imgH="20304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3203848" y="5445224"/>
          <a:ext cx="345306" cy="424259"/>
        </p:xfrm>
        <a:graphic>
          <a:graphicData uri="http://schemas.openxmlformats.org/presentationml/2006/ole">
            <p:oleObj spid="_x0000_s30725" name="Equation" r:id="rId6" imgW="19044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altLang="zh-CN" b="1" i="1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分布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41277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可以证明在原假设成立时，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5436096" y="1484784"/>
          <a:ext cx="2376265" cy="432048"/>
        </p:xfrm>
        <a:graphic>
          <a:graphicData uri="http://schemas.openxmlformats.org/presentationml/2006/ole">
            <p:oleObj spid="_x0000_s31746" name="Equation" r:id="rId3" imgW="1396800" imgH="2538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043608" y="2060848"/>
          <a:ext cx="2232248" cy="395089"/>
        </p:xfrm>
        <a:graphic>
          <a:graphicData uri="http://schemas.openxmlformats.org/presentationml/2006/ole">
            <p:oleObj spid="_x0000_s31747" name="Equation" r:id="rId4" imgW="1434960" imgH="2538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99592" y="2636912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与   相互独立，由此可以得出在原假设  成立时两个均方和之比服从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分布，具体是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899592" y="2636912"/>
          <a:ext cx="410964" cy="424260"/>
        </p:xfrm>
        <a:graphic>
          <a:graphicData uri="http://schemas.openxmlformats.org/presentationml/2006/ole">
            <p:oleObj spid="_x0000_s31748" name="Equation" r:id="rId5" imgW="177480" imgH="24120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691680" y="2636912"/>
          <a:ext cx="410964" cy="424259"/>
        </p:xfrm>
        <a:graphic>
          <a:graphicData uri="http://schemas.openxmlformats.org/presentationml/2006/ole">
            <p:oleObj spid="_x0000_s31749" name="Equation" r:id="rId6" imgW="177480" imgH="241200" progId="Equation.DSMT4">
              <p:embed/>
            </p:oleObj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7596336" y="2708920"/>
          <a:ext cx="432048" cy="440738"/>
        </p:xfrm>
        <a:graphic>
          <a:graphicData uri="http://schemas.openxmlformats.org/presentationml/2006/ole">
            <p:oleObj spid="_x0000_s31750" name="Equation" r:id="rId7" imgW="190440" imgH="241200" progId="Equation.DSMT4">
              <p:embed/>
            </p:oleObj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2483768" y="3717032"/>
          <a:ext cx="3086613" cy="936104"/>
        </p:xfrm>
        <a:graphic>
          <a:graphicData uri="http://schemas.openxmlformats.org/presentationml/2006/ole">
            <p:oleObj spid="_x0000_s31751" name="Equation" r:id="rId8" imgW="1549080" imgH="4698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115616" y="5085184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对给定的显著性水平  ，可最终得出拒绝域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4427984" y="5229200"/>
          <a:ext cx="241548" cy="322089"/>
        </p:xfrm>
        <a:graphic>
          <a:graphicData uri="http://schemas.openxmlformats.org/presentationml/2006/ole">
            <p:oleObj spid="_x0000_s31752" name="Equation" r:id="rId9" imgW="126720" imgH="177480" progId="Equation.DSMT4">
              <p:embed/>
            </p:oleObj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1979712" y="5661248"/>
          <a:ext cx="5695149" cy="640283"/>
        </p:xfrm>
        <a:graphic>
          <a:graphicData uri="http://schemas.openxmlformats.org/presentationml/2006/ole">
            <p:oleObj spid="_x0000_s31753" name="Equation" r:id="rId10" imgW="214596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方差分析表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88924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等重复试验的一些结果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在单因子试验中若每个水平的重复试验次数相等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即 </a:t>
            </a:r>
            <a:endParaRPr lang="en-US" altLang="zh-CN" sz="2800" i="1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这种试验称为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等重复试验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。显然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等重复试验是不等重复试验的特例。它的一切计算公式都可由不等重复试验相应公式导出。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要点简述如下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1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方差分析的三项基本假定不变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总平方和分解公式不变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3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方差分析表也没有变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475656" y="2060848"/>
          <a:ext cx="2520280" cy="526212"/>
        </p:xfrm>
        <a:graphic>
          <a:graphicData uri="http://schemas.openxmlformats.org/presentationml/2006/ole">
            <p:oleObj spid="_x0000_s32770" name="Equation" r:id="rId3" imgW="115560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zh-CN" altLang="zh-CN" dirty="0" smtClean="0"/>
              <a:t>正态变量的二次型及其分布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412776"/>
            <a:ext cx="88204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定理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2.2.3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在总平方和分解式中总平方和   、误差平方和    和因子   的平方和    都是正态变量的二次型，它们的秩分别为各自的自由度，即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其中                是   阶单位阵，  是元素全为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      阶矩阵，               ，是分块对角阵，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6588224" y="1484784"/>
          <a:ext cx="428898" cy="368077"/>
        </p:xfrm>
        <a:graphic>
          <a:graphicData uri="http://schemas.openxmlformats.org/presentationml/2006/ole">
            <p:oleObj spid="_x0000_s33794" name="Equation" r:id="rId3" imgW="190440" imgH="24120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899592" y="1916832"/>
          <a:ext cx="350540" cy="440085"/>
        </p:xfrm>
        <a:graphic>
          <a:graphicData uri="http://schemas.openxmlformats.org/presentationml/2006/ole">
            <p:oleObj spid="_x0000_s33795" name="Equation" r:id="rId4" imgW="177480" imgH="24120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555776" y="1916832"/>
          <a:ext cx="397148" cy="340767"/>
        </p:xfrm>
        <a:graphic>
          <a:graphicData uri="http://schemas.openxmlformats.org/presentationml/2006/ole">
            <p:oleObj spid="_x0000_s33796" name="Equation" r:id="rId5" imgW="126720" imgH="16488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644008" y="1844824"/>
          <a:ext cx="494556" cy="449287"/>
        </p:xfrm>
        <a:graphic>
          <a:graphicData uri="http://schemas.openxmlformats.org/presentationml/2006/ole">
            <p:oleObj spid="_x0000_s33797" name="Equation" r:id="rId6" imgW="177480" imgH="241200" progId="Equation.DSMT4">
              <p:embed/>
            </p:oleObj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1691680" y="2852936"/>
          <a:ext cx="1750931" cy="504056"/>
        </p:xfrm>
        <a:graphic>
          <a:graphicData uri="http://schemas.openxmlformats.org/presentationml/2006/ole">
            <p:oleObj spid="_x0000_s33799" name="Equation" r:id="rId7" imgW="838080" imgH="241200" progId="Equation.DSMT4">
              <p:embed/>
            </p:oleObj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3923928" y="2924944"/>
          <a:ext cx="1800200" cy="405750"/>
        </p:xfrm>
        <a:graphic>
          <a:graphicData uri="http://schemas.openxmlformats.org/presentationml/2006/ole">
            <p:oleObj spid="_x0000_s33800" name="Equation" r:id="rId8" imgW="1168200" imgH="203040" progId="Equation.DSMT4">
              <p:embed/>
            </p:oleObj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6084168" y="2852936"/>
          <a:ext cx="2403267" cy="432048"/>
        </p:xfrm>
        <a:graphic>
          <a:graphicData uri="http://schemas.openxmlformats.org/presentationml/2006/ole">
            <p:oleObj spid="_x0000_s33801" name="Equation" r:id="rId9" imgW="1130040" imgH="203040" progId="Equation.DSMT4">
              <p:embed/>
            </p:oleObj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1691680" y="3501008"/>
          <a:ext cx="1800200" cy="510504"/>
        </p:xfrm>
        <a:graphic>
          <a:graphicData uri="http://schemas.openxmlformats.org/presentationml/2006/ole">
            <p:oleObj spid="_x0000_s33802" name="Equation" r:id="rId10" imgW="850680" imgH="241200" progId="Equation.DSMT4">
              <p:embed/>
            </p:oleObj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4211960" y="3501008"/>
          <a:ext cx="1328812" cy="521295"/>
        </p:xfrm>
        <a:graphic>
          <a:graphicData uri="http://schemas.openxmlformats.org/presentationml/2006/ole">
            <p:oleObj spid="_x0000_s33803" name="Equation" r:id="rId11" imgW="838080" imgH="241200" progId="Equation.DSMT4">
              <p:embed/>
            </p:oleObj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6084168" y="3573016"/>
          <a:ext cx="2088232" cy="450875"/>
        </p:xfrm>
        <a:graphic>
          <a:graphicData uri="http://schemas.openxmlformats.org/presentationml/2006/ole">
            <p:oleObj spid="_x0000_s33804" name="Equation" r:id="rId12" imgW="1206360" imgH="241200" progId="Equation.DSMT4">
              <p:embed/>
            </p:oleObj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1763688" y="4293096"/>
          <a:ext cx="1656184" cy="449287"/>
        </p:xfrm>
        <a:graphic>
          <a:graphicData uri="http://schemas.openxmlformats.org/presentationml/2006/ole">
            <p:oleObj spid="_x0000_s33805" name="Equation" r:id="rId13" imgW="863280" imgH="241200" progId="Equation.DSMT4">
              <p:embed/>
            </p:oleObj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4211960" y="4221088"/>
          <a:ext cx="1631578" cy="449287"/>
        </p:xfrm>
        <a:graphic>
          <a:graphicData uri="http://schemas.openxmlformats.org/presentationml/2006/ole">
            <p:oleObj spid="_x0000_s33806" name="Equation" r:id="rId14" imgW="1155600" imgH="241200" progId="Equation.DSMT4">
              <p:embed/>
            </p:oleObj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6228184" y="4221088"/>
          <a:ext cx="1728192" cy="432048"/>
        </p:xfrm>
        <a:graphic>
          <a:graphicData uri="http://schemas.openxmlformats.org/presentationml/2006/ole">
            <p:oleObj spid="_x0000_s33807" name="Equation" r:id="rId15" imgW="1180800" imgH="241200" progId="Equation.DSMT4">
              <p:embed/>
            </p:oleObj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971600" y="4797152"/>
          <a:ext cx="2376264" cy="504056"/>
        </p:xfrm>
        <a:graphic>
          <a:graphicData uri="http://schemas.openxmlformats.org/presentationml/2006/ole">
            <p:oleObj spid="_x0000_s33808" name="Equation" r:id="rId16" imgW="1625400" imgH="241200" progId="Equation.DSMT4">
              <p:embed/>
            </p:oleObj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3923928" y="4869160"/>
          <a:ext cx="469156" cy="393725"/>
        </p:xfrm>
        <a:graphic>
          <a:graphicData uri="http://schemas.openxmlformats.org/presentationml/2006/ole">
            <p:oleObj spid="_x0000_s33809" name="Equation" r:id="rId17" imgW="126720" imgH="126720" progId="Equation.DSMT4">
              <p:embed/>
            </p:oleObj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6084168" y="4869160"/>
          <a:ext cx="507256" cy="449288"/>
        </p:xfrm>
        <a:graphic>
          <a:graphicData uri="http://schemas.openxmlformats.org/presentationml/2006/ole">
            <p:oleObj spid="_x0000_s33810" name="Equation" r:id="rId18" imgW="203040" imgH="241200" progId="Equation.DSMT4">
              <p:embed/>
            </p:oleObj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/>
        </p:nvGraphicFramePr>
        <p:xfrm>
          <a:off x="539552" y="5373216"/>
          <a:ext cx="864096" cy="393726"/>
        </p:xfrm>
        <a:graphic>
          <a:graphicData uri="http://schemas.openxmlformats.org/presentationml/2006/ole">
            <p:oleObj spid="_x0000_s33811" name="Equation" r:id="rId19" imgW="406080" imgH="126720" progId="Equation.DSMT4">
              <p:embed/>
            </p:oleObj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2771800" y="5301208"/>
          <a:ext cx="2736304" cy="504056"/>
        </p:xfrm>
        <a:graphic>
          <a:graphicData uri="http://schemas.openxmlformats.org/presentationml/2006/ole">
            <p:oleObj spid="_x0000_s33812" name="Equation" r:id="rId20" imgW="1562040" imgH="241200" progId="Equation.DSMT4">
              <p:embed/>
            </p:oleObj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2051720" y="5877272"/>
          <a:ext cx="3960440" cy="573222"/>
        </p:xfrm>
        <a:graphic>
          <a:graphicData uri="http://schemas.openxmlformats.org/presentationml/2006/ole">
            <p:oleObj spid="_x0000_s33813" name="Equation" r:id="rId21" imgW="1930320" imgH="2793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548680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定理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2.2.4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设   维随机变量          ，假如二次型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可以分解   个二次型：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又记                                   ，则二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次型     和诸   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分别服从自由度为  和  的          分布，且诸         相互独立的充要条件是   和   的均为幂等矩阵，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        </a:t>
            </a: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诸       。    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555776" y="620688"/>
          <a:ext cx="397148" cy="398362"/>
        </p:xfrm>
        <a:graphic>
          <a:graphicData uri="http://schemas.openxmlformats.org/presentationml/2006/ole">
            <p:oleObj spid="_x0000_s34818" name="Equation" r:id="rId3" imgW="126720" imgH="12672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4788024" y="548680"/>
          <a:ext cx="1656184" cy="508868"/>
        </p:xfrm>
        <a:graphic>
          <a:graphicData uri="http://schemas.openxmlformats.org/presentationml/2006/ole">
            <p:oleObj spid="_x0000_s34819" name="Equation" r:id="rId4" imgW="927000" imgH="24120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971600" y="980728"/>
          <a:ext cx="1203970" cy="491133"/>
        </p:xfrm>
        <a:graphic>
          <a:graphicData uri="http://schemas.openxmlformats.org/presentationml/2006/ole">
            <p:oleObj spid="_x0000_s34820" name="Equation" r:id="rId5" imgW="444240" imgH="17748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3779912" y="1052736"/>
          <a:ext cx="403498" cy="412775"/>
        </p:xfrm>
        <a:graphic>
          <a:graphicData uri="http://schemas.openxmlformats.org/presentationml/2006/ole">
            <p:oleObj spid="_x0000_s34821" name="Equation" r:id="rId6" imgW="139680" imgH="16488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475656" y="1628800"/>
          <a:ext cx="6073388" cy="529332"/>
        </p:xfrm>
        <a:graphic>
          <a:graphicData uri="http://schemas.openxmlformats.org/presentationml/2006/ole">
            <p:oleObj spid="_x0000_s34822" name="Equation" r:id="rId7" imgW="2768400" imgH="241200" progId="Equation.DSMT4">
              <p:embed/>
            </p:oleObj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1115615" y="2348879"/>
          <a:ext cx="5969077" cy="504057"/>
        </p:xfrm>
        <a:graphic>
          <a:graphicData uri="http://schemas.openxmlformats.org/presentationml/2006/ole">
            <p:oleObj spid="_x0000_s34823" name="Equation" r:id="rId8" imgW="2857320" imgH="241200" progId="Equation.DSMT4">
              <p:embed/>
            </p:oleObj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1187624" y="2708920"/>
          <a:ext cx="771922" cy="419125"/>
        </p:xfrm>
        <a:graphic>
          <a:graphicData uri="http://schemas.openxmlformats.org/presentationml/2006/ole">
            <p:oleObj spid="_x0000_s34824" name="Equation" r:id="rId9" imgW="444240" imgH="177480" progId="Equation.DSMT4">
              <p:embed/>
            </p:oleObj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2771800" y="2708920"/>
          <a:ext cx="936104" cy="576064"/>
        </p:xfrm>
        <a:graphic>
          <a:graphicData uri="http://schemas.openxmlformats.org/presentationml/2006/ole">
            <p:oleObj spid="_x0000_s34825" name="Equation" r:id="rId10" imgW="469800" imgH="241200" progId="Equation.DSMT4">
              <p:embed/>
            </p:oleObj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6516216" y="2780928"/>
          <a:ext cx="432048" cy="340767"/>
        </p:xfrm>
        <a:graphic>
          <a:graphicData uri="http://schemas.openxmlformats.org/presentationml/2006/ole">
            <p:oleObj spid="_x0000_s34826" name="Equation" r:id="rId11" imgW="152280" imgH="164880" progId="Equation.DSMT4">
              <p:embed/>
            </p:oleObj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7308304" y="2780928"/>
          <a:ext cx="409848" cy="340767"/>
        </p:xfrm>
        <a:graphic>
          <a:graphicData uri="http://schemas.openxmlformats.org/presentationml/2006/ole">
            <p:oleObj spid="_x0000_s34827" name="Equation" r:id="rId12" imgW="152280" imgH="164880" progId="Equation.DSMT4">
              <p:embed/>
            </p:oleObj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8028384" y="2708920"/>
          <a:ext cx="435248" cy="449287"/>
        </p:xfrm>
        <a:graphic>
          <a:graphicData uri="http://schemas.openxmlformats.org/presentationml/2006/ole">
            <p:oleObj spid="_x0000_s34828" name="Equation" r:id="rId13" imgW="203040" imgH="241200" progId="Equation.DSMT4">
              <p:embed/>
            </p:oleObj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2411760" y="3140968"/>
          <a:ext cx="1296144" cy="504056"/>
        </p:xfrm>
        <a:graphic>
          <a:graphicData uri="http://schemas.openxmlformats.org/presentationml/2006/ole">
            <p:oleObj spid="_x0000_s34829" name="Equation" r:id="rId14" imgW="469800" imgH="241200" progId="Equation.DSMT4">
              <p:embed/>
            </p:oleObj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7380312" y="3212976"/>
          <a:ext cx="432048" cy="360040"/>
        </p:xfrm>
        <a:graphic>
          <a:graphicData uri="http://schemas.openxmlformats.org/presentationml/2006/ole">
            <p:oleObj spid="_x0000_s34830" name="Equation" r:id="rId15" imgW="126720" imgH="164880" progId="Equation.DSMT4">
              <p:embed/>
            </p:oleObj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8316416" y="3212976"/>
          <a:ext cx="435248" cy="347117"/>
        </p:xfrm>
        <a:graphic>
          <a:graphicData uri="http://schemas.openxmlformats.org/presentationml/2006/ole">
            <p:oleObj spid="_x0000_s34831" name="Equation" r:id="rId16" imgW="203040" imgH="177480" progId="Equation.DSMT4">
              <p:embed/>
            </p:oleObj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/>
        </p:nvGraphicFramePr>
        <p:xfrm>
          <a:off x="3275856" y="3645024"/>
          <a:ext cx="4303278" cy="864096"/>
        </p:xfrm>
        <a:graphic>
          <a:graphicData uri="http://schemas.openxmlformats.org/presentationml/2006/ole">
            <p:oleObj spid="_x0000_s34832" name="Equation" r:id="rId17" imgW="1346040" imgH="444240" progId="Equation.DSMT4">
              <p:embed/>
            </p:oleObj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/>
        </p:nvGraphicFramePr>
        <p:xfrm>
          <a:off x="827584" y="4437112"/>
          <a:ext cx="1057796" cy="449287"/>
        </p:xfrm>
        <a:graphic>
          <a:graphicData uri="http://schemas.openxmlformats.org/presentationml/2006/ole">
            <p:oleObj spid="_x0000_s34833" name="Equation" r:id="rId18" imgW="58392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　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多重比较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单因子方差分析中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若经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检验拒绝了原假设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H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0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μ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=μ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=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μ</a:t>
            </a:r>
            <a:r>
              <a:rPr lang="en-US" altLang="zh-CN" sz="2800" i="1" baseline="-25000" dirty="0" err="1" smtClean="0">
                <a:latin typeface="宋体" pitchFamily="2" charset="-122"/>
                <a:ea typeface="宋体" pitchFamily="2" charset="-122"/>
              </a:rPr>
              <a:t>r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这表明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因子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r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个水平均值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μ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μ</a:t>
            </a:r>
            <a:r>
              <a:rPr lang="en-US" altLang="zh-CN" sz="2800" baseline="-250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…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err="1" smtClean="0">
                <a:latin typeface="宋体" pitchFamily="2" charset="-122"/>
                <a:ea typeface="宋体" pitchFamily="2" charset="-122"/>
              </a:rPr>
              <a:t>μ</a:t>
            </a:r>
            <a:r>
              <a:rPr lang="en-US" altLang="zh-CN" sz="2800" i="1" baseline="-25000" dirty="0" err="1" smtClean="0">
                <a:latin typeface="宋体" pitchFamily="2" charset="-122"/>
                <a:ea typeface="宋体" pitchFamily="2" charset="-122"/>
              </a:rPr>
              <a:t>r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不全相等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但不一定两两之间都有差异。故还需要进一步去确认哪些水平均值间确有显著差异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那些水平均值间无显著差异。这要进行多重比较。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效 应 模 型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369688"/>
          </a:xfrm>
        </p:spPr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描述单因子试验的数据结构是效应模型。它可以使我们更深入地认识单因子试验、发现更深层次的问题。效应模型有两类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一类是固定效应模型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另一类是随机效应模型。他们分别描述两类不同性质的单因子试验。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§2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中的单因子试验数据可用固定效应模型描述。假如因子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r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个水平是从众多水平中随机选出来的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此时单因子试验数据就要用随机效应模型来描述。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imes New Roman"/>
              </a:rPr>
              <a:t>一个例子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  例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2.1.1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　茶是世界上最为广泛的一种饮料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但很少人知其营养价值。任一种茶叶都含有叶酸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folacin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它是一种维他命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。如今已有测定茶叶中叶酸含量的方法。这里将要研究各产地的绿茶的叶酸含量是否有显著差异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?</a:t>
            </a: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 在这个问题中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绿茶是一个因子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表示。它的产地是水平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如今选了四个产地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分别记为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A1,A2,A3,A4,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它就是因子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的四个水平。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固定效应模型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一、数据结构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二、方差分析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三、参数估计</a:t>
            </a:r>
          </a:p>
          <a:p>
            <a:pPr>
              <a:buNone/>
            </a:pPr>
            <a:endParaRPr lang="zh-CN" alt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随机效应模型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一、数据结构</a:t>
            </a: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二、方差分析</a:t>
            </a: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三、方差分量的估计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正态性检验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在单因子试验的方差分析中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对试验结果有三项基本假定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:(1)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正态性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;(2)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方差齐性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即方差相等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);(3)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相互独立性。这些假定在实际问题中满足吗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?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如果不满足的话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方差分析中的检验统计量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不再服从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分布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从而方差分析的结若在试验过程中随机化得到很好的实现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试验结果的相互独立性一般可以得到满足。可正态性与方差齐性就不那么简单了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需要另外寻求统计检验方法。论就不可靠了。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/>
              <a:t>        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正态性的图检验方法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pic>
        <p:nvPicPr>
          <p:cNvPr id="4" name="d1l.jpg" descr="id:2147606970;FounderCES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6120680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用正态概率纸检验正态性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55892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用正态概率纸检验一组数据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      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是否是来自正态分布的一个样本，具体操作如下：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把样本数据进行排序                ，一般要求          ；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在点    处得累积概率                  用修正频率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（或      ）去估计，对            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计算这些估计值；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把   个点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逐一点在正态概率纸上；        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940152" y="1268760"/>
          <a:ext cx="2664296" cy="555062"/>
        </p:xfrm>
        <a:graphic>
          <a:graphicData uri="http://schemas.openxmlformats.org/presentationml/2006/ole">
            <p:oleObj spid="_x0000_s35842" name="Equation" r:id="rId3" imgW="863280" imgH="2412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403648" y="2708920"/>
          <a:ext cx="1296144" cy="484783"/>
        </p:xfrm>
        <a:graphic>
          <a:graphicData uri="http://schemas.openxmlformats.org/presentationml/2006/ole">
            <p:oleObj spid="_x0000_s35843" name="Equation" r:id="rId4" imgW="457200" imgH="16488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691680" y="3212976"/>
          <a:ext cx="611014" cy="455637"/>
        </p:xfrm>
        <a:graphic>
          <a:graphicData uri="http://schemas.openxmlformats.org/presentationml/2006/ole">
            <p:oleObj spid="_x0000_s35844" name="Equation" r:id="rId5" imgW="266400" imgH="2538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499992" y="3140968"/>
          <a:ext cx="2664296" cy="570921"/>
        </p:xfrm>
        <a:graphic>
          <a:graphicData uri="http://schemas.openxmlformats.org/presentationml/2006/ole">
            <p:oleObj spid="_x0000_s35845" name="Equation" r:id="rId6" imgW="1498320" imgH="25380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907704" y="3573016"/>
          <a:ext cx="1152128" cy="832092"/>
        </p:xfrm>
        <a:graphic>
          <a:graphicData uri="http://schemas.openxmlformats.org/presentationml/2006/ole">
            <p:oleObj spid="_x0000_s35846" name="Equation" r:id="rId7" imgW="698400" imgH="41904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4283968" y="2276872"/>
          <a:ext cx="2592288" cy="540060"/>
        </p:xfrm>
        <a:graphic>
          <a:graphicData uri="http://schemas.openxmlformats.org/presentationml/2006/ole">
            <p:oleObj spid="_x0000_s35847" name="Equation" r:id="rId8" imgW="1218960" imgH="25380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4139952" y="3501008"/>
          <a:ext cx="792088" cy="768084"/>
        </p:xfrm>
        <a:graphic>
          <a:graphicData uri="http://schemas.openxmlformats.org/presentationml/2006/ole">
            <p:oleObj spid="_x0000_s35848" name="Equation" r:id="rId9" imgW="419040" imgH="40608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6876256" y="3717032"/>
          <a:ext cx="1837678" cy="406524"/>
        </p:xfrm>
        <a:graphic>
          <a:graphicData uri="http://schemas.openxmlformats.org/presentationml/2006/ole">
            <p:oleObj spid="_x0000_s35849" name="Equation" r:id="rId10" imgW="977760" imgH="19044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331640" y="5229200"/>
          <a:ext cx="358982" cy="325362"/>
        </p:xfrm>
        <a:graphic>
          <a:graphicData uri="http://schemas.openxmlformats.org/presentationml/2006/ole">
            <p:oleObj spid="_x0000_s35850" name="Equation" r:id="rId11" imgW="139680" imgH="126720" progId="Equation.DSMT4">
              <p:embed/>
            </p:oleObj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2555777" y="5526424"/>
          <a:ext cx="6264696" cy="710887"/>
        </p:xfrm>
        <a:graphic>
          <a:graphicData uri="http://schemas.openxmlformats.org/presentationml/2006/ole">
            <p:oleObj spid="_x0000_s35851" name="Equation" r:id="rId12" imgW="3581280" imgH="406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逐一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在正态概率纸上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用目测法去判断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若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个点近似在一直线附近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则认为该样本来自某正态总体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若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m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个点明显不在一直线附近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则认为该样本来自非正态总体。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b="1" i="1" dirty="0" smtClean="0">
                <a:latin typeface="宋体" pitchFamily="2" charset="-122"/>
                <a:ea typeface="宋体" pitchFamily="2" charset="-122"/>
              </a:rPr>
              <a:t>W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检验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设从总体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中随机抽取容量为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的样本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现在要检验如下假设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       服从正态分布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在           时，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Wilk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Shapiro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提出同如下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W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统计量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  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771800" y="1268760"/>
          <a:ext cx="481856" cy="340767"/>
        </p:xfrm>
        <a:graphic>
          <a:graphicData uri="http://schemas.openxmlformats.org/presentationml/2006/ole">
            <p:oleObj spid="_x0000_s36866" name="Equation" r:id="rId3" imgW="152280" imgH="16488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228184" y="1124744"/>
          <a:ext cx="432048" cy="432048"/>
        </p:xfrm>
        <a:graphic>
          <a:graphicData uri="http://schemas.openxmlformats.org/presentationml/2006/ole">
            <p:oleObj spid="_x0000_s36868" name="Equation" r:id="rId4" imgW="126720" imgH="12672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331640" y="2204864"/>
          <a:ext cx="1013346" cy="493681"/>
        </p:xfrm>
        <a:graphic>
          <a:graphicData uri="http://schemas.openxmlformats.org/presentationml/2006/ole">
            <p:oleObj spid="_x0000_s36870" name="Equation" r:id="rId5" imgW="495000" imgH="24120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051720" y="2708920"/>
          <a:ext cx="1656184" cy="432048"/>
        </p:xfrm>
        <a:graphic>
          <a:graphicData uri="http://schemas.openxmlformats.org/presentationml/2006/ole">
            <p:oleObj spid="_x0000_s36871" name="Equation" r:id="rId6" imgW="825480" imgH="16488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123728" y="4146924"/>
          <a:ext cx="4464496" cy="1824969"/>
        </p:xfrm>
        <a:graphic>
          <a:graphicData uri="http://schemas.openxmlformats.org/presentationml/2006/ole">
            <p:oleObj spid="_x0000_s36872" name="Equation" r:id="rId7" imgW="1955520" imgH="838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098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利用系数   的性质，统计量   可简化为：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可以证明，在原假设   为真时，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W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的值接近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，因此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W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检验的拒绝域取如下形式：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979712" y="476672"/>
          <a:ext cx="560214" cy="521295"/>
        </p:xfrm>
        <a:graphic>
          <a:graphicData uri="http://schemas.openxmlformats.org/presentationml/2006/ole">
            <p:oleObj spid="_x0000_s37894" name="Equation" r:id="rId3" imgW="164880" imgH="24120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5004048" y="548680"/>
          <a:ext cx="409848" cy="340767"/>
        </p:xfrm>
        <a:graphic>
          <a:graphicData uri="http://schemas.openxmlformats.org/presentationml/2006/ole">
            <p:oleObj spid="_x0000_s37895" name="Equation" r:id="rId4" imgW="152280" imgH="16488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123728" y="1052735"/>
          <a:ext cx="4104456" cy="1921235"/>
        </p:xfrm>
        <a:graphic>
          <a:graphicData uri="http://schemas.openxmlformats.org/presentationml/2006/ole">
            <p:oleObj spid="_x0000_s37896" name="Equation" r:id="rId5" imgW="1790640" imgH="83808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3779912" y="3501008"/>
          <a:ext cx="500906" cy="521295"/>
        </p:xfrm>
        <a:graphic>
          <a:graphicData uri="http://schemas.openxmlformats.org/presentationml/2006/ole">
            <p:oleObj spid="_x0000_s37897" name="Equation" r:id="rId6" imgW="190440" imgH="24120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2699792" y="5013176"/>
          <a:ext cx="2520280" cy="530585"/>
        </p:xfrm>
        <a:graphic>
          <a:graphicData uri="http://schemas.openxmlformats.org/presentationml/2006/ole">
            <p:oleObj spid="_x0000_s37898" name="Equation" r:id="rId7" imgW="545760" imgH="203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数据的变换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当确认观察值不服从正态分布时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常采用数据变换的方法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使变换后的数据服从或近似服从正态分布。图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5a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上显示了一组数据的直方图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它是在区间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(0,100)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上呈右偏状的直方图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当采用平方根变换后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变换后的数据的直方图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5b)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就近似正态了。可见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变换可改变分布的形状。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数据的变换研究成果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一、已知观察值的分布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在有些场合人们知道某类观察值的理论分布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譬如离散数据等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这时需要经过数据变换后才能进行方差分析</a:t>
            </a:r>
          </a:p>
          <a:p>
            <a:pPr>
              <a:buNone/>
            </a:pP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二、未知观察值的分布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大多数场合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人们并不知道观察值的分布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这时要凭经验来寻找合适的变换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三、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Box-Cox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变换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      Box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Cox</a:t>
            </a:r>
            <a:r>
              <a:rPr lang="en-US" altLang="zh-CN" sz="3000" baseline="30000" dirty="0" smtClean="0">
                <a:latin typeface="宋体" pitchFamily="2" charset="-122"/>
                <a:ea typeface="宋体" pitchFamily="2" charset="-122"/>
              </a:rPr>
              <a:t>[11]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于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1964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年从实际数据出发提出一个很有效的变换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它把上述常用变换作为其特例包含其中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这个变换称为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Box-Cox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变换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单因子试验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单因子试验的一般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概述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 设在一个试验中只考察一个因子及其   个水平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记因子为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个水平记为           。又设在水平   下重复进行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次试验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        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总试验次数为                。假如各水平下重复试验次数相等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即               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则称此为平衡设计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否则称为不平衡设计。显然平衡设计是不平衡设计的一个特例。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308304" y="2204864"/>
          <a:ext cx="285874" cy="351532"/>
        </p:xfrm>
        <a:graphic>
          <a:graphicData uri="http://schemas.openxmlformats.org/presentationml/2006/ole">
            <p:oleObj spid="_x0000_s1027" name="Equation" r:id="rId4" imgW="139680" imgH="12672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067944" y="2636912"/>
          <a:ext cx="285750" cy="350837"/>
        </p:xfrm>
        <a:graphic>
          <a:graphicData uri="http://schemas.openxmlformats.org/presentationml/2006/ole">
            <p:oleObj spid="_x0000_s1028" name="Equation" r:id="rId5" imgW="139680" imgH="12672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915816" y="2622917"/>
          <a:ext cx="360040" cy="384577"/>
        </p:xfrm>
        <a:graphic>
          <a:graphicData uri="http://schemas.openxmlformats.org/presentationml/2006/ole">
            <p:oleObj spid="_x0000_s1029" name="Equation" r:id="rId6" imgW="126720" imgH="16488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228184" y="2564904"/>
          <a:ext cx="1872208" cy="564634"/>
        </p:xfrm>
        <a:graphic>
          <a:graphicData uri="http://schemas.openxmlformats.org/presentationml/2006/ole">
            <p:oleObj spid="_x0000_s1030" name="Equation" r:id="rId7" imgW="799920" imgH="24120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771800" y="2978690"/>
          <a:ext cx="432048" cy="541620"/>
        </p:xfrm>
        <a:graphic>
          <a:graphicData uri="http://schemas.openxmlformats.org/presentationml/2006/ole">
            <p:oleObj spid="_x0000_s1031" name="Equation" r:id="rId8" imgW="164880" imgH="241200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004048" y="2996952"/>
          <a:ext cx="586804" cy="510639"/>
        </p:xfrm>
        <a:graphic>
          <a:graphicData uri="http://schemas.openxmlformats.org/presentationml/2006/ole">
            <p:oleObj spid="_x0000_s1032" name="Equation" r:id="rId9" imgW="177480" imgH="241200" progId="Equation.DSMT4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751340" y="3068960"/>
          <a:ext cx="2032620" cy="406524"/>
        </p:xfrm>
        <a:graphic>
          <a:graphicData uri="http://schemas.openxmlformats.org/presentationml/2006/ole">
            <p:oleObj spid="_x0000_s1033" name="Equation" r:id="rId10" imgW="952200" imgH="19044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3203848" y="3401361"/>
          <a:ext cx="2448272" cy="469869"/>
        </p:xfrm>
        <a:graphic>
          <a:graphicData uri="http://schemas.openxmlformats.org/presentationml/2006/ole">
            <p:oleObj spid="_x0000_s1034" name="Equation" r:id="rId11" imgW="1257120" imgH="241200" progId="Equation.DSMT4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4355976" y="3861048"/>
          <a:ext cx="2664296" cy="464418"/>
        </p:xfrm>
        <a:graphic>
          <a:graphicData uri="http://schemas.openxmlformats.org/presentationml/2006/ole">
            <p:oleObj spid="_x0000_s1035" name="Equation" r:id="rId12" imgW="138420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方差齐性检验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zh-CN" sz="2800" dirty="0" smtClean="0"/>
              <a:t>所谓方差齐性检验是对如下一对假设作出判断</a:t>
            </a:r>
            <a:r>
              <a:rPr lang="en-US" altLang="zh-CN" sz="2800" dirty="0" smtClean="0"/>
              <a:t>:</a:t>
            </a:r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r>
              <a:rPr lang="zh-CN" altLang="en-US" sz="2800" dirty="0" smtClean="0"/>
              <a:t>                         ：诸      不全相等</a:t>
            </a:r>
            <a:endParaRPr lang="zh-CN" altLang="zh-CN" sz="2800" dirty="0" smtClean="0"/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195736" y="2262216"/>
          <a:ext cx="3456384" cy="611749"/>
        </p:xfrm>
        <a:graphic>
          <a:graphicData uri="http://schemas.openxmlformats.org/presentationml/2006/ole">
            <p:oleObj spid="_x0000_s48130" name="Equation" r:id="rId3" imgW="1434960" imgH="2538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195736" y="3140968"/>
          <a:ext cx="504056" cy="480690"/>
        </p:xfrm>
        <a:graphic>
          <a:graphicData uri="http://schemas.openxmlformats.org/presentationml/2006/ole">
            <p:oleObj spid="_x0000_s48131" name="Equation" r:id="rId4" imgW="177480" imgH="2412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563888" y="3140968"/>
          <a:ext cx="389632" cy="487040"/>
        </p:xfrm>
        <a:graphic>
          <a:graphicData uri="http://schemas.openxmlformats.org/presentationml/2006/ole">
            <p:oleObj spid="_x0000_s48132" name="Equation" r:id="rId5" imgW="20304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Bartlett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检验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zh-CN" altLang="zh-CN" sz="2800" i="1" dirty="0" smtClean="0"/>
              <a:t>　</a:t>
            </a:r>
            <a:r>
              <a:rPr lang="en-US" altLang="zh-CN" sz="3600" i="1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Bartlett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证明了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: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在大样本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场合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             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某个函数近似服从自由度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为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的    分布，具体是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</a:t>
            </a:r>
          </a:p>
          <a:p>
            <a:pPr>
              <a:buNone/>
            </a:pP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     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其中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     </a:t>
            </a:r>
          </a:p>
          <a:p>
            <a:pPr>
              <a:buNone/>
            </a:pP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       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且   通常会大于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根据上述结论，可取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         </a:t>
            </a:r>
          </a:p>
          <a:p>
            <a:pPr>
              <a:buNone/>
            </a:pPr>
            <a:endParaRPr lang="zh-CN" altLang="zh-CN" sz="2800" dirty="0" smtClean="0"/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551712" y="1558128"/>
          <a:ext cx="2196752" cy="407345"/>
        </p:xfrm>
        <a:graphic>
          <a:graphicData uri="http://schemas.openxmlformats.org/presentationml/2006/ole">
            <p:oleObj spid="_x0000_s49154" name="Equation" r:id="rId3" imgW="1015920" imgH="2412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364088" y="1988840"/>
          <a:ext cx="700906" cy="370582"/>
        </p:xfrm>
        <a:graphic>
          <a:graphicData uri="http://schemas.openxmlformats.org/presentationml/2006/ole">
            <p:oleObj spid="_x0000_s49155" name="Equation" r:id="rId4" imgW="393480" imgH="16488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372199" y="1916832"/>
          <a:ext cx="792087" cy="432048"/>
        </p:xfrm>
        <a:graphic>
          <a:graphicData uri="http://schemas.openxmlformats.org/presentationml/2006/ole">
            <p:oleObj spid="_x0000_s49156" name="Equation" r:id="rId5" imgW="203040" imgH="2412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699792" y="2564904"/>
          <a:ext cx="4752528" cy="757650"/>
        </p:xfrm>
        <a:graphic>
          <a:graphicData uri="http://schemas.openxmlformats.org/presentationml/2006/ole">
            <p:oleObj spid="_x0000_s49157" name="Equation" r:id="rId6" imgW="2628720" imgH="41904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203848" y="3397202"/>
          <a:ext cx="3312368" cy="770803"/>
        </p:xfrm>
        <a:graphic>
          <a:graphicData uri="http://schemas.openxmlformats.org/presentationml/2006/ole">
            <p:oleObj spid="_x0000_s49158" name="Equation" r:id="rId7" imgW="2019240" imgH="46980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339752" y="4437112"/>
          <a:ext cx="357882" cy="298574"/>
        </p:xfrm>
        <a:graphic>
          <a:graphicData uri="http://schemas.openxmlformats.org/presentationml/2006/ole">
            <p:oleObj spid="_x0000_s49159" name="Equation" r:id="rId8" imgW="139680" imgH="16488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3131840" y="5085184"/>
          <a:ext cx="3786289" cy="798314"/>
        </p:xfrm>
        <a:graphic>
          <a:graphicData uri="http://schemas.openxmlformats.org/presentationml/2006/ole">
            <p:oleObj spid="_x0000_s49160" name="Equation" r:id="rId9" imgW="210816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53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作为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检验统计量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对给定的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显著性水平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2800" dirty="0" smtClean="0"/>
              <a:t>检验</a:t>
            </a:r>
            <a:r>
              <a:rPr lang="zh-CN" altLang="zh-CN" sz="2800" dirty="0" smtClean="0"/>
              <a:t>原假设</a:t>
            </a:r>
            <a:r>
              <a:rPr lang="en-US" altLang="zh-CN" sz="2800" dirty="0" smtClean="0"/>
              <a:t>                              </a:t>
            </a:r>
            <a:r>
              <a:rPr lang="zh-CN" altLang="en-US" sz="2800" dirty="0" smtClean="0"/>
              <a:t>的拒绝域为</a:t>
            </a:r>
            <a:endParaRPr lang="en-US" altLang="zh-CN" sz="2800" dirty="0" smtClean="0"/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164288" y="404664"/>
          <a:ext cx="436240" cy="429890"/>
        </p:xfrm>
        <a:graphic>
          <a:graphicData uri="http://schemas.openxmlformats.org/presentationml/2006/ole">
            <p:oleObj spid="_x0000_s50178" name="Equation" r:id="rId3" imgW="152280" imgH="13968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267744" y="764704"/>
          <a:ext cx="2547466" cy="593079"/>
        </p:xfrm>
        <a:graphic>
          <a:graphicData uri="http://schemas.openxmlformats.org/presentationml/2006/ole">
            <p:oleObj spid="_x0000_s50179" name="Equation" r:id="rId4" imgW="1206360" imgH="2538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123728" y="1988840"/>
          <a:ext cx="4288690" cy="703064"/>
        </p:xfrm>
        <a:graphic>
          <a:graphicData uri="http://schemas.openxmlformats.org/presentationml/2006/ole">
            <p:oleObj spid="_x0000_s50180" name="Equation" r:id="rId5" imgW="154908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修正的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Bartlett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检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验</a:t>
            </a:r>
            <a:br>
              <a:rPr lang="zh-CN" altLang="zh-CN" dirty="0" smtClean="0">
                <a:latin typeface="宋体" pitchFamily="2" charset="-122"/>
                <a:ea typeface="宋体" pitchFamily="2" charset="-122"/>
              </a:rPr>
            </a:b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针对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样本量低于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时不能使用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Bartlett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检验的缺点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,Box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提出修正的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Bartlett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检验统计量</a:t>
            </a:r>
          </a:p>
          <a:p>
            <a:pPr>
              <a:buNone/>
            </a:pPr>
            <a:r>
              <a:rPr lang="en-US" altLang="zh-CN" dirty="0" smtClean="0"/>
              <a:t>   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其中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6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4)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(2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6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所示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/>
              <a:t>该</a:t>
            </a:r>
            <a:r>
              <a:rPr lang="zh-CN" altLang="zh-CN" sz="2800" dirty="0" smtClean="0"/>
              <a:t>检验的拒绝域为</a:t>
            </a: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dirty="0" smtClean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419872" y="2564904"/>
          <a:ext cx="2232248" cy="695034"/>
        </p:xfrm>
        <a:graphic>
          <a:graphicData uri="http://schemas.openxmlformats.org/presentationml/2006/ole">
            <p:oleObj spid="_x0000_s51202" name="Equation" r:id="rId3" imgW="1168200" imgH="4698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899592" y="3789040"/>
          <a:ext cx="1440160" cy="463780"/>
        </p:xfrm>
        <a:graphic>
          <a:graphicData uri="http://schemas.openxmlformats.org/presentationml/2006/ole">
            <p:oleObj spid="_x0000_s51203" name="Equation" r:id="rId4" imgW="749160" imgH="2412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987824" y="3789039"/>
          <a:ext cx="1368152" cy="627069"/>
        </p:xfrm>
        <a:graphic>
          <a:graphicData uri="http://schemas.openxmlformats.org/presentationml/2006/ole">
            <p:oleObj spid="_x0000_s51204" name="Equation" r:id="rId5" imgW="914400" imgH="41904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770438" y="3716338"/>
          <a:ext cx="1874837" cy="668337"/>
        </p:xfrm>
        <a:graphic>
          <a:graphicData uri="http://schemas.openxmlformats.org/presentationml/2006/ole">
            <p:oleObj spid="_x0000_s51205" name="Equation" r:id="rId6" imgW="1320480" imgH="46980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803650" y="3187700"/>
          <a:ext cx="1536700" cy="482600"/>
        </p:xfrm>
        <a:graphic>
          <a:graphicData uri="http://schemas.openxmlformats.org/presentationml/2006/ole">
            <p:oleObj spid="_x0000_s51206" name="Equation" r:id="rId7" imgW="1536480" imgH="48240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771800" y="5373216"/>
          <a:ext cx="4077029" cy="624706"/>
        </p:xfrm>
        <a:graphic>
          <a:graphicData uri="http://schemas.openxmlformats.org/presentationml/2006/ole">
            <p:oleObj spid="_x0000_s51207" name="Equation" r:id="rId8" imgW="157464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Hartley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检验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当各水平的重复试验次数相等时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即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/>
              <a:t>Hartley</a:t>
            </a:r>
            <a:r>
              <a:rPr lang="zh-CN" altLang="zh-CN" sz="2800" dirty="0" smtClean="0"/>
              <a:t>提出检验方差相等的检验统计量</a:t>
            </a:r>
            <a:r>
              <a:rPr lang="en-US" altLang="zh-CN" sz="2800" dirty="0" smtClean="0"/>
              <a:t>:</a:t>
            </a:r>
            <a:endParaRPr lang="zh-CN" altLang="zh-CN" sz="2800" dirty="0" smtClean="0"/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/>
              <a:t>对给定的显著性水平</a:t>
            </a:r>
            <a:r>
              <a:rPr lang="en-US" altLang="zh-CN" sz="2800" i="1" dirty="0" smtClean="0"/>
              <a:t>α</a:t>
            </a:r>
            <a:r>
              <a:rPr lang="en-US" altLang="zh-CN" sz="2800" dirty="0" smtClean="0"/>
              <a:t>,</a:t>
            </a:r>
            <a:r>
              <a:rPr lang="zh-CN" altLang="zh-CN" sz="2800" dirty="0" smtClean="0"/>
              <a:t>检验</a:t>
            </a:r>
            <a:r>
              <a:rPr lang="en-US" altLang="zh-CN" sz="2800" i="1" dirty="0" smtClean="0"/>
              <a:t>H</a:t>
            </a:r>
            <a:r>
              <a:rPr lang="en-US" altLang="zh-CN" sz="2800" baseline="-25000" dirty="0" smtClean="0"/>
              <a:t>0</a:t>
            </a:r>
            <a:r>
              <a:rPr lang="zh-CN" altLang="zh-CN" sz="2800" dirty="0" smtClean="0"/>
              <a:t>的拒绝域</a:t>
            </a:r>
            <a:r>
              <a:rPr lang="zh-CN" altLang="zh-CN" sz="2800" dirty="0" smtClean="0"/>
              <a:t>为</a:t>
            </a:r>
            <a:endParaRPr lang="en-US" altLang="zh-CN" sz="2800" dirty="0" smtClean="0"/>
          </a:p>
          <a:p>
            <a:pPr>
              <a:buNone/>
            </a:pPr>
            <a:endParaRPr lang="zh-CN" altLang="zh-CN" sz="2800" dirty="0" smtClean="0"/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491880" y="2204864"/>
          <a:ext cx="2757643" cy="480690"/>
        </p:xfrm>
        <a:graphic>
          <a:graphicData uri="http://schemas.openxmlformats.org/presentationml/2006/ole">
            <p:oleObj spid="_x0000_s52226" name="Equation" r:id="rId3" imgW="1384200" imgH="2412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915816" y="3212976"/>
          <a:ext cx="3600400" cy="1130704"/>
        </p:xfrm>
        <a:graphic>
          <a:graphicData uri="http://schemas.openxmlformats.org/presentationml/2006/ole">
            <p:oleObj spid="_x0000_s52227" name="Equation" r:id="rId4" imgW="1536480" imgH="4824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987825" y="5445224"/>
          <a:ext cx="3384376" cy="544942"/>
        </p:xfrm>
        <a:graphic>
          <a:graphicData uri="http://schemas.openxmlformats.org/presentationml/2006/ole">
            <p:oleObj spid="_x0000_s52228" name="Equation" r:id="rId5" imgW="149832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11560" y="260648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设是   在第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个水平下的第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次重复试验的结果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这里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是水平号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   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是重复号。经过随机化之后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把所得到的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个试验结果按表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2.2.1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顺序排列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并计算每一水平下数据的和与均值。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564904"/>
            <a:ext cx="76328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419872" y="332656"/>
          <a:ext cx="279524" cy="351930"/>
        </p:xfrm>
        <a:graphic>
          <a:graphicData uri="http://schemas.openxmlformats.org/presentationml/2006/ole">
            <p:oleObj spid="_x0000_s2051" name="Equation" r:id="rId5" imgW="126720" imgH="164880" progId="Equation.DSMT4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012160" y="332656"/>
          <a:ext cx="285874" cy="383282"/>
        </p:xfrm>
        <a:graphic>
          <a:graphicData uri="http://schemas.openxmlformats.org/presentationml/2006/ole">
            <p:oleObj spid="_x0000_s2052" name="Equation" r:id="rId6" imgW="139680" imgH="190440" progId="Equation.DSMT4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203848" y="836712"/>
          <a:ext cx="279524" cy="298574"/>
        </p:xfrm>
        <a:graphic>
          <a:graphicData uri="http://schemas.openxmlformats.org/presentationml/2006/ole">
            <p:oleObj spid="_x0000_s2053" name="Equation" r:id="rId7" imgW="126720" imgH="164880" progId="Equation.DSMT4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5292080" y="836712"/>
          <a:ext cx="285750" cy="382588"/>
        </p:xfrm>
        <a:graphic>
          <a:graphicData uri="http://schemas.openxmlformats.org/presentationml/2006/ole">
            <p:oleObj spid="_x0000_s2054" name="Equation" r:id="rId8" imgW="139680" imgH="190440" progId="Equation.DSMT4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932040" y="1268760"/>
          <a:ext cx="279524" cy="279524"/>
        </p:xfrm>
        <a:graphic>
          <a:graphicData uri="http://schemas.openxmlformats.org/presentationml/2006/ole">
            <p:oleObj spid="_x0000_s2055" name="Equation" r:id="rId9" imgW="126720" imgH="126720" progId="Equation.DSMT4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2123728" y="260648"/>
          <a:ext cx="480690" cy="539887"/>
        </p:xfrm>
        <a:graphic>
          <a:graphicData uri="http://schemas.openxmlformats.org/presentationml/2006/ole">
            <p:oleObj spid="_x0000_s2056" name="Equation" r:id="rId10" imgW="24120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单因子试验的基本假定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484784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正态性。在水平   下的数据            是来自正态总体       的一个样本，           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2636912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方差齐次性。 个正态总体的方差相等，即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       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3933056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    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随机性。所有数据    都相互独立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1037714" y="1556792"/>
          <a:ext cx="442134" cy="408682"/>
        </p:xfrm>
        <a:graphic>
          <a:graphicData uri="http://schemas.openxmlformats.org/presentationml/2006/ole">
            <p:oleObj spid="_x0000_s3075" name="Equation" r:id="rId3" imgW="152280" imgH="24120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067944" y="1556792"/>
          <a:ext cx="432048" cy="392516"/>
        </p:xfrm>
        <a:graphic>
          <a:graphicData uri="http://schemas.openxmlformats.org/presentationml/2006/ole">
            <p:oleObj spid="_x0000_s3076" name="Equation" r:id="rId4" imgW="164880" imgH="24120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5868144" y="1484784"/>
          <a:ext cx="2160240" cy="579576"/>
        </p:xfrm>
        <a:graphic>
          <a:graphicData uri="http://schemas.openxmlformats.org/presentationml/2006/ole">
            <p:oleObj spid="_x0000_s3077" name="Equation" r:id="rId5" imgW="1041120" imgH="279360" progId="Equation.DSMT4">
              <p:embed/>
            </p:oleObj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2915816" y="1988840"/>
          <a:ext cx="1194296" cy="459345"/>
        </p:xfrm>
        <a:graphic>
          <a:graphicData uri="http://schemas.openxmlformats.org/presentationml/2006/ole">
            <p:oleObj spid="_x0000_s3078" name="Equation" r:id="rId6" imgW="660240" imgH="253800" progId="Equation.DSMT4">
              <p:embed/>
            </p:oleObj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1043608" y="2708920"/>
          <a:ext cx="475562" cy="432048"/>
        </p:xfrm>
        <a:graphic>
          <a:graphicData uri="http://schemas.openxmlformats.org/presentationml/2006/ole">
            <p:oleObj spid="_x0000_s3079" name="Equation" r:id="rId7" imgW="164880" imgH="241200" progId="Equation.DSMT4">
              <p:embed/>
            </p:oleObj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6084168" y="2060848"/>
          <a:ext cx="1903710" cy="383282"/>
        </p:xfrm>
        <a:graphic>
          <a:graphicData uri="http://schemas.openxmlformats.org/presentationml/2006/ole">
            <p:oleObj spid="_x0000_s3080" name="Equation" r:id="rId8" imgW="927000" imgH="190440" progId="Equation.DSMT4">
              <p:embed/>
            </p:oleObj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3491880" y="2780928"/>
          <a:ext cx="285874" cy="288032"/>
        </p:xfrm>
        <a:graphic>
          <a:graphicData uri="http://schemas.openxmlformats.org/presentationml/2006/ole">
            <p:oleObj spid="_x0000_s3081" name="Equation" r:id="rId9" imgW="139680" imgH="126720" progId="Equation.DSMT4">
              <p:embed/>
            </p:oleObj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1043608" y="3140968"/>
          <a:ext cx="2517750" cy="445620"/>
        </p:xfrm>
        <a:graphic>
          <a:graphicData uri="http://schemas.openxmlformats.org/presentationml/2006/ole">
            <p:oleObj spid="_x0000_s3082" name="Equation" r:id="rId10" imgW="1434960" imgH="253800" progId="Equation.DSMT4">
              <p:embed/>
            </p:oleObj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1259632" y="3933056"/>
          <a:ext cx="514598" cy="467513"/>
        </p:xfrm>
        <a:graphic>
          <a:graphicData uri="http://schemas.openxmlformats.org/presentationml/2006/ole">
            <p:oleObj spid="_x0000_s3083" name="Equation" r:id="rId11" imgW="164880" imgH="241200" progId="Equation.DSMT4">
              <p:embed/>
            </p:oleObj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/>
        </p:nvGraphicFramePr>
        <p:xfrm>
          <a:off x="4716016" y="3933056"/>
          <a:ext cx="576064" cy="487040"/>
        </p:xfrm>
        <a:graphic>
          <a:graphicData uri="http://schemas.openxmlformats.org/presentationml/2006/ole">
            <p:oleObj spid="_x0000_s3084" name="Equation" r:id="rId12" imgW="24120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93824"/>
          </a:xfrm>
        </p:spPr>
        <p:txBody>
          <a:bodyPr/>
          <a:lstStyle/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单因子试验中要研究的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问题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是：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2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若干个水平均值            是否彼此相等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?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这要用单因子方差分析方法去研究。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假如这些水平的均值不全相等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哪些均值间的差异是重要的</a:t>
            </a:r>
            <a:r>
              <a:rPr lang="en-US" altLang="zh-CN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?</a:t>
            </a:r>
            <a:r>
              <a:rPr lang="zh-CN" altLang="en-US" sz="2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这要用多重比较的方法去研究。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491880" y="1700808"/>
          <a:ext cx="1878310" cy="517216"/>
        </p:xfrm>
        <a:graphic>
          <a:graphicData uri="http://schemas.openxmlformats.org/presentationml/2006/ole">
            <p:oleObj spid="_x0000_s4098" name="Equation" r:id="rId4" imgW="87624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单因子试验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 单因子试验的三项基本假定用到试验数据</a:t>
            </a:r>
            <a:endParaRPr lang="en-US" altLang="zh-CN" sz="30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上去可得到如下统计模型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:</a:t>
            </a:r>
            <a:endParaRPr lang="zh-CN" altLang="en-US" sz="30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</a:t>
            </a:r>
            <a:endParaRPr lang="en-US" altLang="zh-CN" sz="30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其中</a:t>
            </a:r>
          </a:p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　 是因子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的第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个水平下第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次试验结果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;</a:t>
            </a:r>
            <a:endParaRPr lang="zh-CN" altLang="en-US" sz="30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　 是因子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的第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个水平的均值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是待估参数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;</a:t>
            </a:r>
            <a:endParaRPr lang="zh-CN" altLang="en-US" sz="30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　 </a:t>
            </a:r>
            <a:r>
              <a:rPr lang="zh-CN" altLang="en-US" sz="3000" dirty="0" smtClean="0">
                <a:solidFill>
                  <a:srgbClr val="000000"/>
                </a:solidFill>
                <a:latin typeface="NEU-BZ-S92"/>
                <a:ea typeface="宋体" pitchFamily="2" charset="-122"/>
              </a:rPr>
              <a:t>是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因子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的第   个水平下第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次试验误差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它是随机变量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诸   是相互独立同分布的随机变量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且共同分布为</a:t>
            </a:r>
            <a:r>
              <a:rPr lang="en-US" altLang="zh-CN" sz="3000" dirty="0" smtClean="0">
                <a:solidFill>
                  <a:srgbClr val="000000"/>
                </a:solidFill>
                <a:latin typeface="NEU-BZ-S92"/>
                <a:ea typeface="宋体" pitchFamily="2" charset="-122"/>
              </a:rPr>
              <a:t>          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为误差方差</a:t>
            </a:r>
            <a:r>
              <a:rPr lang="en-US" altLang="zh-CN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0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也是待估参数。</a:t>
            </a:r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956376" y="1628800"/>
          <a:ext cx="552698" cy="581787"/>
        </p:xfrm>
        <a:graphic>
          <a:graphicData uri="http://schemas.openxmlformats.org/presentationml/2006/ole">
            <p:oleObj spid="_x0000_s5122" name="Equation" r:id="rId4" imgW="241200" imgH="2538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547664" y="2564904"/>
          <a:ext cx="4608512" cy="576064"/>
        </p:xfrm>
        <a:graphic>
          <a:graphicData uri="http://schemas.openxmlformats.org/presentationml/2006/ole">
            <p:oleObj spid="_x0000_s5123" name="Equation" r:id="rId5" imgW="2031840" imgH="2538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83568" y="3573016"/>
          <a:ext cx="480690" cy="505989"/>
        </p:xfrm>
        <a:graphic>
          <a:graphicData uri="http://schemas.openxmlformats.org/presentationml/2006/ole">
            <p:oleObj spid="_x0000_s5124" name="Equation" r:id="rId6" imgW="241200" imgH="2538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3131840" y="3789040"/>
          <a:ext cx="279524" cy="298574"/>
        </p:xfrm>
        <a:graphic>
          <a:graphicData uri="http://schemas.openxmlformats.org/presentationml/2006/ole">
            <p:oleObj spid="_x0000_s5125" name="Equation" r:id="rId7" imgW="126720" imgH="16488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220072" y="3717032"/>
          <a:ext cx="285874" cy="383282"/>
        </p:xfrm>
        <a:graphic>
          <a:graphicData uri="http://schemas.openxmlformats.org/presentationml/2006/ole">
            <p:oleObj spid="_x0000_s5126" name="Equation" r:id="rId8" imgW="139680" imgH="19044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683568" y="4725144"/>
          <a:ext cx="491859" cy="432048"/>
        </p:xfrm>
        <a:graphic>
          <a:graphicData uri="http://schemas.openxmlformats.org/presentationml/2006/ole">
            <p:oleObj spid="_x0000_s5127" name="Equation" r:id="rId9" imgW="190440" imgH="24120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3131840" y="4221088"/>
          <a:ext cx="279524" cy="298574"/>
        </p:xfrm>
        <a:graphic>
          <a:graphicData uri="http://schemas.openxmlformats.org/presentationml/2006/ole">
            <p:oleObj spid="_x0000_s5128" name="Equation" r:id="rId10" imgW="126720" imgH="16488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683568" y="4149080"/>
          <a:ext cx="467990" cy="415032"/>
        </p:xfrm>
        <a:graphic>
          <a:graphicData uri="http://schemas.openxmlformats.org/presentationml/2006/ole">
            <p:oleObj spid="_x0000_s5129" name="Equation" r:id="rId11" imgW="215640" imgH="253800" progId="Equation.DSMT4">
              <p:embed/>
            </p:oleObj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3203848" y="4725144"/>
          <a:ext cx="351532" cy="370582"/>
        </p:xfrm>
        <a:graphic>
          <a:graphicData uri="http://schemas.openxmlformats.org/presentationml/2006/ole">
            <p:oleObj spid="_x0000_s5131" name="Equation" r:id="rId12" imgW="126720" imgH="164880" progId="Equation.DSMT4">
              <p:embed/>
            </p:oleObj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5436096" y="4725144"/>
          <a:ext cx="360040" cy="383282"/>
        </p:xfrm>
        <a:graphic>
          <a:graphicData uri="http://schemas.openxmlformats.org/presentationml/2006/ole">
            <p:oleObj spid="_x0000_s5132" name="Equation" r:id="rId13" imgW="139680" imgH="190440" progId="Equation.DSMT4">
              <p:embed/>
            </p:oleObj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2987824" y="5157192"/>
          <a:ext cx="323974" cy="398473"/>
        </p:xfrm>
        <a:graphic>
          <a:graphicData uri="http://schemas.openxmlformats.org/presentationml/2006/ole">
            <p:oleObj spid="_x0000_s5133" name="Equation" r:id="rId14" imgW="215640" imgH="253800" progId="Equation.DSMT4">
              <p:embed/>
            </p:oleObj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2699792" y="5589240"/>
          <a:ext cx="1590278" cy="460950"/>
        </p:xfrm>
        <a:graphic>
          <a:graphicData uri="http://schemas.openxmlformats.org/presentationml/2006/ole">
            <p:oleObj spid="_x0000_s5134" name="Equation" r:id="rId15" imgW="87624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单因子方差分析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84784"/>
            <a:ext cx="8676456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  单因子方差分析就是为了解决单因子试验中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个水平均值           是否彼此相等的问题而产生的。用统计语言说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单因子方差分析就是基于试验数据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要寻找一个检验统计量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对如下一对假设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                    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不全相等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740352" y="1628800"/>
          <a:ext cx="319906" cy="334367"/>
        </p:xfrm>
        <a:graphic>
          <a:graphicData uri="http://schemas.openxmlformats.org/presentationml/2006/ole">
            <p:oleObj spid="_x0000_s25602" name="Equation" r:id="rId3" imgW="139680" imgH="12672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339752" y="1988840"/>
          <a:ext cx="1728192" cy="475879"/>
        </p:xfrm>
        <a:graphic>
          <a:graphicData uri="http://schemas.openxmlformats.org/presentationml/2006/ole">
            <p:oleObj spid="_x0000_s25603" name="Equation" r:id="rId4" imgW="876240" imgH="2412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899592" y="2852936"/>
          <a:ext cx="504056" cy="530586"/>
        </p:xfrm>
        <a:graphic>
          <a:graphicData uri="http://schemas.openxmlformats.org/presentationml/2006/ole">
            <p:oleObj spid="_x0000_s25604" name="Equation" r:id="rId5" imgW="241200" imgH="2538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483768" y="3356992"/>
          <a:ext cx="3568700" cy="393700"/>
        </p:xfrm>
        <a:graphic>
          <a:graphicData uri="http://schemas.openxmlformats.org/presentationml/2006/ole">
            <p:oleObj spid="_x0000_s25605" name="Equation" r:id="rId6" imgW="1511280" imgH="24120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339752" y="3861048"/>
          <a:ext cx="2376264" cy="490750"/>
        </p:xfrm>
        <a:graphic>
          <a:graphicData uri="http://schemas.openxmlformats.org/presentationml/2006/ole">
            <p:oleObj spid="_x0000_s25606" name="Equation" r:id="rId7" imgW="116820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偏差平方和及其自由度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70080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在统计学中把   个数据             对其均值   的偏差平方和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 flipV="1">
          <a:off x="2771800" y="1772816"/>
          <a:ext cx="319906" cy="432048"/>
        </p:xfrm>
        <a:graphic>
          <a:graphicData uri="http://schemas.openxmlformats.org/presentationml/2006/ole">
            <p:oleObj spid="_x0000_s26626" name="Equation" r:id="rId3" imgW="139680" imgH="16488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4283968" y="1628800"/>
          <a:ext cx="2122016" cy="592916"/>
        </p:xfrm>
        <a:graphic>
          <a:graphicData uri="http://schemas.openxmlformats.org/presentationml/2006/ole">
            <p:oleObj spid="_x0000_s26627" name="Equation" r:id="rId4" imgW="863280" imgH="24120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8172400" y="1844824"/>
          <a:ext cx="299650" cy="325946"/>
        </p:xfrm>
        <a:graphic>
          <a:graphicData uri="http://schemas.openxmlformats.org/presentationml/2006/ole">
            <p:oleObj spid="_x0000_s26628" name="Equation" r:id="rId5" imgW="139680" imgH="24120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915816" y="2132856"/>
          <a:ext cx="5256584" cy="753932"/>
        </p:xfrm>
        <a:graphic>
          <a:graphicData uri="http://schemas.openxmlformats.org/presentationml/2006/ole">
            <p:oleObj spid="_x0000_s26629" name="Equation" r:id="rId6" imgW="3187440" imgH="45720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4368800" y="1866900"/>
          <a:ext cx="914400" cy="211138"/>
        </p:xfrm>
        <a:graphic>
          <a:graphicData uri="http://schemas.openxmlformats.org/presentationml/2006/ole">
            <p:oleObj spid="_x0000_s26630" name="Equation" r:id="rId7" imgW="914400" imgH="21168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11560" y="314096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在偏差平方和  中的  个偏差              间又一个恒等式：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2843808" y="3212976"/>
          <a:ext cx="360039" cy="437512"/>
        </p:xfrm>
        <a:graphic>
          <a:graphicData uri="http://schemas.openxmlformats.org/presentationml/2006/ole">
            <p:oleObj spid="_x0000_s26631" name="Equation" r:id="rId8" imgW="139680" imgH="190440" progId="Equation.DSMT4">
              <p:embed/>
            </p:oleObj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/>
        </p:nvGraphicFramePr>
        <p:xfrm>
          <a:off x="3923928" y="3212976"/>
          <a:ext cx="508932" cy="387747"/>
        </p:xfrm>
        <a:graphic>
          <a:graphicData uri="http://schemas.openxmlformats.org/presentationml/2006/ole">
            <p:oleObj spid="_x0000_s26632" name="Equation" r:id="rId9" imgW="139680" imgH="164880" progId="Equation.DSMT4">
              <p:embed/>
            </p:oleObj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/>
        </p:nvGraphicFramePr>
        <p:xfrm>
          <a:off x="5436096" y="3212976"/>
          <a:ext cx="2376264" cy="519807"/>
        </p:xfrm>
        <a:graphic>
          <a:graphicData uri="http://schemas.openxmlformats.org/presentationml/2006/ole">
            <p:oleObj spid="_x0000_s26633" name="Equation" r:id="rId10" imgW="1218960" imgH="266400" progId="Equation.DSMT4">
              <p:embed/>
            </p:oleObj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/>
        </p:nvGraphicFramePr>
        <p:xfrm>
          <a:off x="2699792" y="4491167"/>
          <a:ext cx="3384376" cy="810042"/>
        </p:xfrm>
        <a:graphic>
          <a:graphicData uri="http://schemas.openxmlformats.org/presentationml/2006/ole">
            <p:oleObj spid="_x0000_s26634" name="Equation" r:id="rId11" imgW="1104840" imgH="457200" progId="Equation.DSMT4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1467</TotalTime>
  <Words>1557</Words>
  <Application>Microsoft Office PowerPoint</Application>
  <PresentationFormat>全屏显示(4:3)</PresentationFormat>
  <Paragraphs>202</Paragraphs>
  <Slides>34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7" baseType="lpstr">
      <vt:lpstr>暗香扑面</vt:lpstr>
      <vt:lpstr>Equation</vt:lpstr>
      <vt:lpstr>MathType 6.0 Equation</vt:lpstr>
      <vt:lpstr>第二章 单因子试验的设计与分析</vt:lpstr>
      <vt:lpstr>一个例子</vt:lpstr>
      <vt:lpstr>单因子试验</vt:lpstr>
      <vt:lpstr>幻灯片 4</vt:lpstr>
      <vt:lpstr>单因子试验的基本假定</vt:lpstr>
      <vt:lpstr>幻灯片 6</vt:lpstr>
      <vt:lpstr>单因子试验</vt:lpstr>
      <vt:lpstr>单因子方差分析</vt:lpstr>
      <vt:lpstr>偏差平方和及其自由度</vt:lpstr>
      <vt:lpstr>总平方和的分解公式</vt:lpstr>
      <vt:lpstr>统计分析</vt:lpstr>
      <vt:lpstr>均方和之比 </vt:lpstr>
      <vt:lpstr>F分布 </vt:lpstr>
      <vt:lpstr>方差分析表</vt:lpstr>
      <vt:lpstr>等重复试验的一些结果 </vt:lpstr>
      <vt:lpstr>正态变量的二次型及其分布</vt:lpstr>
      <vt:lpstr>幻灯片 17</vt:lpstr>
      <vt:lpstr>　多重比较</vt:lpstr>
      <vt:lpstr>效 应 模 型 </vt:lpstr>
      <vt:lpstr>固定效应模型 </vt:lpstr>
      <vt:lpstr>随机效应模型 </vt:lpstr>
      <vt:lpstr>正态性检验</vt:lpstr>
      <vt:lpstr>正态性的图检验方法 </vt:lpstr>
      <vt:lpstr>用正态概率纸检验正态性</vt:lpstr>
      <vt:lpstr>幻灯片 25</vt:lpstr>
      <vt:lpstr>W检验 </vt:lpstr>
      <vt:lpstr>幻灯片 27</vt:lpstr>
      <vt:lpstr>数据的变换</vt:lpstr>
      <vt:lpstr>数据的变换研究成果</vt:lpstr>
      <vt:lpstr>方差齐性检验</vt:lpstr>
      <vt:lpstr>Bartlett检验</vt:lpstr>
      <vt:lpstr>幻灯片 32</vt:lpstr>
      <vt:lpstr>修正的Bartlett检验 </vt:lpstr>
      <vt:lpstr>Hartley检验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单因子试验的设计与分析</dc:title>
  <cp:lastModifiedBy>钱瑶</cp:lastModifiedBy>
  <cp:revision>117</cp:revision>
  <dcterms:modified xsi:type="dcterms:W3CDTF">2016-03-06T02:16:19Z</dcterms:modified>
</cp:coreProperties>
</file>