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5" r:id="rId8"/>
    <p:sldId id="266" r:id="rId9"/>
    <p:sldId id="267" r:id="rId10"/>
    <p:sldId id="270" r:id="rId11"/>
    <p:sldId id="268" r:id="rId12"/>
    <p:sldId id="269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7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864096"/>
          </a:xfrm>
        </p:spPr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第八章 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其他试验设计方法介绍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71600" y="1844824"/>
            <a:ext cx="7632848" cy="3888432"/>
          </a:xfrm>
        </p:spPr>
        <p:txBody>
          <a:bodyPr/>
          <a:lstStyle/>
          <a:p>
            <a:pPr algn="l"/>
            <a:r>
              <a:rPr lang="zh-CN" altLang="en-US" dirty="0" smtClean="0">
                <a:solidFill>
                  <a:srgbClr val="000000"/>
                </a:solidFill>
                <a:latin typeface="NEU-BZ-S92"/>
              </a:rPr>
              <a:t>（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）均匀设计</a:t>
            </a:r>
            <a:endParaRPr lang="en-US" altLang="zh-CN" sz="28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  <a:p>
            <a:pPr algn="l"/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）混料设计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 algn="l"/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）全因子试验的数据分析</a:t>
            </a:r>
            <a:endParaRPr lang="en-US" altLang="zh-CN" sz="28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96" y="1124744"/>
            <a:ext cx="902680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统计模型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2"/>
          </a:xfrm>
        </p:spPr>
        <p:txBody>
          <a:bodyPr/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记</a:t>
            </a:r>
            <a:r>
              <a:rPr lang="en-US" altLang="zh-CN" sz="2800" i="1" dirty="0" err="1" smtClean="0">
                <a:latin typeface="宋体" pitchFamily="2" charset="-122"/>
                <a:ea typeface="宋体" pitchFamily="2" charset="-122"/>
              </a:rPr>
              <a:t>y</a:t>
            </a:r>
            <a:r>
              <a:rPr lang="en-US" altLang="zh-CN" sz="2800" i="1" baseline="-25000" dirty="0" err="1" smtClean="0">
                <a:latin typeface="宋体" pitchFamily="2" charset="-122"/>
                <a:ea typeface="宋体" pitchFamily="2" charset="-122"/>
              </a:rPr>
              <a:t>ijk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为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en-US" altLang="zh-CN" sz="2800" i="1" baseline="-25000" dirty="0" smtClean="0">
                <a:latin typeface="宋体" pitchFamily="2" charset="-122"/>
                <a:ea typeface="宋体" pitchFamily="2" charset="-122"/>
              </a:rPr>
              <a:t>i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800" i="1" dirty="0" err="1" smtClean="0">
                <a:latin typeface="宋体" pitchFamily="2" charset="-122"/>
                <a:ea typeface="宋体" pitchFamily="2" charset="-122"/>
              </a:rPr>
              <a:t>B</a:t>
            </a:r>
            <a:r>
              <a:rPr lang="en-US" altLang="zh-CN" sz="2800" i="1" baseline="-25000" dirty="0" err="1" smtClean="0">
                <a:latin typeface="宋体" pitchFamily="2" charset="-122"/>
                <a:ea typeface="宋体" pitchFamily="2" charset="-122"/>
              </a:rPr>
              <a:t>j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C</a:t>
            </a:r>
            <a:r>
              <a:rPr lang="en-US" altLang="zh-CN" sz="2800" i="1" baseline="-25000" dirty="0" smtClean="0">
                <a:latin typeface="宋体" pitchFamily="2" charset="-122"/>
                <a:ea typeface="宋体" pitchFamily="2" charset="-122"/>
              </a:rPr>
              <a:t>k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水平组合下的试验结果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则假定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有如下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统计模型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>
              <a:buNone/>
            </a:pP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8920"/>
            <a:ext cx="7910323" cy="36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方差分析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zh-CN" dirty="0" smtClean="0"/>
              <a:t> 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平方和分解式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各因子、交互作用、误差平方和的计算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具体计算</a:t>
            </a: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(1)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计算各种和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(2)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计算各种平方和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(3)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计算各因子、交互作用、误差的平方和</a:t>
            </a: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(4)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列方差分析表</a:t>
            </a:r>
          </a:p>
          <a:p>
            <a:pPr>
              <a:buNone/>
            </a:pPr>
            <a:endParaRPr lang="zh-CN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dirty="0" smtClean="0"/>
              <a:t>　</a:t>
            </a:r>
            <a:r>
              <a:rPr lang="zh-CN" altLang="zh-CN" sz="4900" b="1" dirty="0" smtClean="0">
                <a:latin typeface="宋体" pitchFamily="2" charset="-122"/>
                <a:ea typeface="宋体" pitchFamily="2" charset="-122"/>
              </a:rPr>
              <a:t>均匀设计表</a:t>
            </a:r>
            <a:br>
              <a:rPr lang="zh-CN" altLang="zh-CN" sz="4900" b="1" dirty="0" smtClean="0">
                <a:latin typeface="宋体" pitchFamily="2" charset="-122"/>
                <a:ea typeface="宋体" pitchFamily="2" charset="-122"/>
              </a:rPr>
            </a:br>
            <a:endParaRPr lang="zh-CN" altLang="en-US" sz="49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412776"/>
            <a:ext cx="8208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 smtClean="0"/>
              <a:t> </a:t>
            </a:r>
            <a:r>
              <a:rPr lang="en-US" altLang="zh-CN" dirty="0" smtClean="0"/>
              <a:t>  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均匀设计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表是均匀设计的基本工具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它是用数论方法编制的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并用代号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U</a:t>
            </a:r>
            <a:r>
              <a:rPr lang="en-US" altLang="zh-CN" sz="2800" i="1" baseline="-25000" dirty="0" smtClean="0">
                <a:latin typeface="宋体" pitchFamily="2" charset="-122"/>
                <a:ea typeface="宋体" pitchFamily="2" charset="-122"/>
              </a:rPr>
              <a:t>n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800" i="1" dirty="0" err="1" smtClean="0">
                <a:latin typeface="宋体" pitchFamily="2" charset="-122"/>
                <a:ea typeface="宋体" pitchFamily="2" charset="-122"/>
              </a:rPr>
              <a:t>q</a:t>
            </a:r>
            <a:r>
              <a:rPr lang="en-US" altLang="zh-CN" sz="2800" i="1" baseline="30000" dirty="0" err="1" smtClean="0">
                <a:latin typeface="宋体" pitchFamily="2" charset="-122"/>
                <a:ea typeface="宋体" pitchFamily="2" charset="-122"/>
              </a:rPr>
              <a:t>m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表示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U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表示均匀设计表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它有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n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行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m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列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每列的水平数为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q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。</a:t>
            </a:r>
          </a:p>
          <a:p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下面是一张七水平的均匀设计表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U</a:t>
            </a:r>
            <a:r>
              <a:rPr lang="en-US" altLang="zh-CN" sz="2800" baseline="-25000" dirty="0" smtClean="0">
                <a:latin typeface="宋体" pitchFamily="2" charset="-122"/>
                <a:ea typeface="宋体" pitchFamily="2" charset="-122"/>
              </a:rPr>
              <a:t>7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(7</a:t>
            </a:r>
            <a:r>
              <a:rPr lang="en-US" altLang="zh-CN" sz="2800" baseline="30000" dirty="0" smtClean="0">
                <a:latin typeface="宋体" pitchFamily="2" charset="-122"/>
                <a:ea typeface="宋体" pitchFamily="2" charset="-122"/>
              </a:rPr>
              <a:t>6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):</a:t>
            </a:r>
            <a:endParaRPr lang="zh-CN" altLang="zh-CN" sz="2800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573016"/>
            <a:ext cx="7949895" cy="265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均匀设计的使用表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zh-CN" dirty="0" smtClean="0"/>
              <a:t>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均匀设计表的均匀性是用“偏差”来度量的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偏差愈小均匀性愈好。偏差的定义如下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(1)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把均匀设计表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U</a:t>
            </a:r>
            <a:r>
              <a:rPr lang="en-US" altLang="zh-CN" sz="2800" i="1" baseline="-25000" dirty="0" smtClean="0">
                <a:latin typeface="宋体" pitchFamily="2" charset="-122"/>
                <a:ea typeface="宋体" pitchFamily="2" charset="-122"/>
              </a:rPr>
              <a:t>n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n</a:t>
            </a:r>
            <a:r>
              <a:rPr lang="en-US" altLang="zh-CN" sz="2800" i="1" baseline="30000" dirty="0" smtClean="0">
                <a:latin typeface="宋体" pitchFamily="2" charset="-122"/>
                <a:ea typeface="宋体" pitchFamily="2" charset="-122"/>
              </a:rPr>
              <a:t>m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中每一行看成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m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维空间中的一个点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其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m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个坐标必是集合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{1,2,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n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}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中某个数。</a:t>
            </a: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(2)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用线性变换将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{1,2,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n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}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均匀地变换到区间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[0,1]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中的某个数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此线性变换为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051720" y="4653136"/>
          <a:ext cx="3663794" cy="819870"/>
        </p:xfrm>
        <a:graphic>
          <a:graphicData uri="http://schemas.openxmlformats.org/presentationml/2006/ole">
            <p:oleObj spid="_x0000_s3074" name="Equation" r:id="rId3" imgW="1815840" imgH="4060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试验设计与数据分析的步骤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例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8</a:t>
            </a:r>
            <a:r>
              <a:rPr lang="en-US" altLang="zh-CN" sz="2800" b="1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800" b="1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2800" i="1" dirty="0" smtClean="0">
                <a:latin typeface="宋体" pitchFamily="2" charset="-122"/>
                <a:ea typeface="宋体" pitchFamily="2" charset="-122"/>
              </a:rPr>
              <a:t>　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为了研究环境污染对人体的危害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考察六种重金属</a:t>
            </a:r>
            <a:r>
              <a:rPr lang="en-US" altLang="zh-CN" sz="2800" dirty="0" err="1" smtClean="0">
                <a:latin typeface="宋体" pitchFamily="2" charset="-122"/>
                <a:ea typeface="宋体" pitchFamily="2" charset="-122"/>
              </a:rPr>
              <a:t>Cd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Cu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Zn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Ni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Cr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800" dirty="0" err="1" smtClean="0">
                <a:latin typeface="宋体" pitchFamily="2" charset="-122"/>
                <a:ea typeface="宋体" pitchFamily="2" charset="-122"/>
              </a:rPr>
              <a:t>Pb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对老鼠寿命的影响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为此考察老鼠体内某种细胞的死亡率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为了了解误差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每一水平组合重复三次。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混料试验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设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在一个试验中有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p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个因子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用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x</a:t>
            </a:r>
            <a:r>
              <a:rPr lang="en-US" altLang="zh-CN" sz="2800" baseline="-250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x</a:t>
            </a:r>
            <a:r>
              <a:rPr lang="en-US" altLang="zh-CN" sz="2800" baseline="-25000" dirty="0" smtClean="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en-US" altLang="zh-CN" sz="2800" i="1" dirty="0" err="1" smtClean="0">
                <a:latin typeface="宋体" pitchFamily="2" charset="-122"/>
                <a:ea typeface="宋体" pitchFamily="2" charset="-122"/>
              </a:rPr>
              <a:t>x</a:t>
            </a:r>
            <a:r>
              <a:rPr lang="en-US" altLang="zh-CN" sz="2800" i="1" baseline="-25000" dirty="0" err="1" smtClean="0">
                <a:latin typeface="宋体" pitchFamily="2" charset="-122"/>
                <a:ea typeface="宋体" pitchFamily="2" charset="-122"/>
              </a:rPr>
              <a:t>p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表示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若试验中每一因子的取值满足如下条件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:0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≤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x</a:t>
            </a:r>
            <a:r>
              <a:rPr lang="en-US" altLang="zh-CN" sz="2800" i="1" baseline="-25000" dirty="0" smtClean="0">
                <a:latin typeface="宋体" pitchFamily="2" charset="-122"/>
                <a:ea typeface="宋体" pitchFamily="2" charset="-122"/>
              </a:rPr>
              <a:t>i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≤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1,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i=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1,2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p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且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      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那么称这一试验为混料试验。</a:t>
            </a:r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5148064" y="2420888"/>
          <a:ext cx="1180604" cy="765206"/>
        </p:xfrm>
        <a:graphic>
          <a:graphicData uri="http://schemas.openxmlformats.org/presentationml/2006/ole">
            <p:oleObj spid="_x0000_s2050" name="Equation" r:id="rId3" imgW="685800" imgH="444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单形、单形的顶点、单形点的坐标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56792"/>
            <a:ext cx="88204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  方程            </a:t>
            </a:r>
            <a:r>
              <a:rPr lang="zh-CN" altLang="zh-CN" sz="2800" dirty="0" smtClean="0"/>
              <a:t>的</a:t>
            </a:r>
            <a:r>
              <a:rPr lang="zh-CN" altLang="zh-CN" sz="2800" dirty="0" smtClean="0"/>
              <a:t>图形是一个</a:t>
            </a:r>
            <a:r>
              <a:rPr lang="en-US" altLang="zh-CN" sz="2800" i="1" dirty="0" smtClean="0"/>
              <a:t>p</a:t>
            </a:r>
            <a:r>
              <a:rPr lang="zh-CN" altLang="zh-CN" sz="2800" dirty="0" smtClean="0"/>
              <a:t>维平面</a:t>
            </a:r>
            <a:r>
              <a:rPr lang="en-US" altLang="zh-CN" sz="2800" dirty="0" smtClean="0"/>
              <a:t>,</a:t>
            </a:r>
            <a:r>
              <a:rPr lang="zh-CN" altLang="zh-CN" sz="2800" dirty="0" smtClean="0"/>
              <a:t>而</a:t>
            </a:r>
            <a:r>
              <a:rPr lang="en-US" altLang="zh-CN" sz="2800" dirty="0" smtClean="0"/>
              <a:t>(</a:t>
            </a:r>
            <a:r>
              <a:rPr lang="en-US" altLang="zh-CN" sz="2800" i="1" dirty="0" smtClean="0"/>
              <a:t>x</a:t>
            </a:r>
            <a:r>
              <a:rPr lang="en-US" altLang="zh-CN" sz="2800" baseline="-25000" dirty="0" smtClean="0"/>
              <a:t>1</a:t>
            </a:r>
            <a:r>
              <a:rPr lang="en-US" altLang="zh-CN" sz="2800" dirty="0" smtClean="0"/>
              <a:t>,</a:t>
            </a:r>
            <a:r>
              <a:rPr lang="en-US" altLang="zh-CN" sz="2800" i="1" dirty="0" smtClean="0"/>
              <a:t>x</a:t>
            </a:r>
            <a:r>
              <a:rPr lang="en-US" altLang="zh-CN" sz="2800" baseline="-25000" dirty="0" smtClean="0"/>
              <a:t>2</a:t>
            </a:r>
            <a:r>
              <a:rPr lang="en-US" altLang="zh-CN" sz="2800" dirty="0" smtClean="0"/>
              <a:t>,</a:t>
            </a:r>
            <a:r>
              <a:rPr lang="zh-CN" altLang="zh-CN" sz="2800" dirty="0" smtClean="0"/>
              <a:t>…</a:t>
            </a:r>
            <a:r>
              <a:rPr lang="en-US" altLang="zh-CN" sz="2800" dirty="0" smtClean="0"/>
              <a:t>,</a:t>
            </a:r>
            <a:r>
              <a:rPr lang="en-US" altLang="zh-CN" sz="2800" i="1" dirty="0" err="1" smtClean="0"/>
              <a:t>x</a:t>
            </a:r>
            <a:r>
              <a:rPr lang="en-US" altLang="zh-CN" sz="2800" i="1" baseline="-25000" dirty="0" err="1" smtClean="0"/>
              <a:t>p</a:t>
            </a:r>
            <a:r>
              <a:rPr lang="en-US" altLang="zh-CN" sz="2800" dirty="0" smtClean="0"/>
              <a:t>)</a:t>
            </a:r>
            <a:r>
              <a:rPr lang="zh-CN" altLang="zh-CN" sz="2800" dirty="0" smtClean="0"/>
              <a:t>为</a:t>
            </a:r>
            <a:r>
              <a:rPr lang="en-US" altLang="zh-CN" sz="2800" i="1" dirty="0" smtClean="0"/>
              <a:t>p</a:t>
            </a:r>
            <a:r>
              <a:rPr lang="zh-CN" altLang="zh-CN" sz="2800" dirty="0" smtClean="0"/>
              <a:t>维平面上点的坐标。在该</a:t>
            </a:r>
            <a:r>
              <a:rPr lang="en-US" altLang="zh-CN" sz="2800" i="1" dirty="0" smtClean="0"/>
              <a:t>p</a:t>
            </a:r>
            <a:r>
              <a:rPr lang="zh-CN" altLang="zh-CN" sz="2800" dirty="0" smtClean="0"/>
              <a:t>维平面上满足</a:t>
            </a:r>
            <a:r>
              <a:rPr lang="en-US" altLang="zh-CN" sz="2800" dirty="0" smtClean="0"/>
              <a:t>0</a:t>
            </a:r>
            <a:r>
              <a:rPr lang="zh-CN" altLang="zh-CN" sz="2800" dirty="0" smtClean="0"/>
              <a:t>≤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i</a:t>
            </a:r>
            <a:r>
              <a:rPr lang="zh-CN" altLang="zh-CN" sz="2800" dirty="0" smtClean="0"/>
              <a:t>≤</a:t>
            </a:r>
            <a:r>
              <a:rPr lang="en-US" altLang="zh-CN" sz="2800" dirty="0" smtClean="0"/>
              <a:t>1,</a:t>
            </a:r>
            <a:r>
              <a:rPr lang="en-US" altLang="zh-CN" sz="2800" i="1" dirty="0" smtClean="0"/>
              <a:t>i=</a:t>
            </a:r>
            <a:r>
              <a:rPr lang="en-US" altLang="zh-CN" sz="2800" dirty="0" smtClean="0"/>
              <a:t>1,2</a:t>
            </a:r>
            <a:r>
              <a:rPr lang="zh-CN" altLang="zh-CN" sz="2800" dirty="0" smtClean="0"/>
              <a:t>…</a:t>
            </a:r>
            <a:r>
              <a:rPr lang="en-US" altLang="zh-CN" sz="2800" dirty="0" smtClean="0"/>
              <a:t>,</a:t>
            </a:r>
            <a:r>
              <a:rPr lang="en-US" altLang="zh-CN" sz="2800" i="1" dirty="0" smtClean="0"/>
              <a:t>p</a:t>
            </a:r>
            <a:r>
              <a:rPr lang="zh-CN" altLang="zh-CN" sz="2800" dirty="0" smtClean="0"/>
              <a:t>的区域构成的图形称为单形。</a:t>
            </a:r>
            <a:endParaRPr lang="zh-CN" altLang="zh-CN" sz="2800" dirty="0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1115616" y="1556792"/>
          <a:ext cx="1008112" cy="653406"/>
        </p:xfrm>
        <a:graphic>
          <a:graphicData uri="http://schemas.openxmlformats.org/presentationml/2006/ole">
            <p:oleObj spid="_x0000_s10250" name="Equation" r:id="rId3" imgW="685800" imgH="444240" progId="Equation.DSMT4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95536" y="3068960"/>
            <a:ext cx="8748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在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p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因子的混料试验中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若设超正面体的高为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其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p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个顶点记为</a:t>
            </a:r>
          </a:p>
          <a:p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en-US" altLang="zh-CN" sz="2800" baseline="-250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=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(1,0,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,0),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en-US" altLang="zh-CN" sz="2800" baseline="-25000" dirty="0" smtClean="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=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(0,1,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,0),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en-US" altLang="zh-CN" sz="2800" i="1" dirty="0" err="1" smtClean="0">
                <a:latin typeface="宋体" pitchFamily="2" charset="-122"/>
                <a:ea typeface="宋体" pitchFamily="2" charset="-122"/>
              </a:rPr>
              <a:t>A</a:t>
            </a:r>
            <a:r>
              <a:rPr lang="en-US" altLang="zh-CN" sz="2800" i="1" baseline="-25000" dirty="0" err="1" smtClean="0">
                <a:latin typeface="宋体" pitchFamily="2" charset="-122"/>
                <a:ea typeface="宋体" pitchFamily="2" charset="-122"/>
              </a:rPr>
              <a:t>p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=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(0,0,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,1)</a:t>
            </a:r>
            <a:endParaRPr lang="zh-CN" altLang="zh-CN" sz="2800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365104"/>
            <a:ext cx="2439392" cy="201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单形格子设计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一般来讲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单形格子设计具有如下两个特点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(1)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每个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{</a:t>
            </a:r>
            <a:r>
              <a:rPr lang="en-US" altLang="zh-CN" sz="2800" i="1" dirty="0" err="1" smtClean="0">
                <a:latin typeface="宋体" pitchFamily="2" charset="-122"/>
                <a:ea typeface="宋体" pitchFamily="2" charset="-122"/>
              </a:rPr>
              <a:t>p</a:t>
            </a:r>
            <a:r>
              <a:rPr lang="en-US" altLang="zh-CN" sz="2800" dirty="0" err="1" smtClean="0">
                <a:latin typeface="宋体" pitchFamily="2" charset="-122"/>
                <a:ea typeface="宋体" pitchFamily="2" charset="-122"/>
              </a:rPr>
              <a:t>,</a:t>
            </a:r>
            <a:r>
              <a:rPr lang="en-US" altLang="zh-CN" sz="2800" i="1" dirty="0" err="1" smtClean="0">
                <a:latin typeface="宋体" pitchFamily="2" charset="-122"/>
                <a:ea typeface="宋体" pitchFamily="2" charset="-122"/>
              </a:rPr>
              <a:t>d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}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设计的试验次数恰好等于响应函数中未知参数个数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即此为饱和设计。其试验点对称地排列在单形上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构成单形的一个格子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每一点的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p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个坐标代表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p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个因子的成分比例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其和为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。</a:t>
            </a: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(2)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试验点的分量与模型的次数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d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有关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每一成份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x</a:t>
            </a:r>
            <a:r>
              <a:rPr lang="en-US" altLang="zh-CN" sz="2800" i="1" baseline="-25000" dirty="0" smtClean="0">
                <a:latin typeface="宋体" pitchFamily="2" charset="-122"/>
                <a:ea typeface="宋体" pitchFamily="2" charset="-122"/>
              </a:rPr>
              <a:t>i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的取值为 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/d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的倍数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即只能取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0,1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/d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,2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/d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,(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d-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1)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/d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,1,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并且在设计中因子成分量的各种配合都要用到。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单形重心设计</a:t>
            </a:r>
            <a:endParaRPr lang="zh-CN" altLang="zh-CN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zh-CN" sz="2800" i="1" dirty="0" smtClean="0">
                <a:latin typeface="宋体" pitchFamily="2" charset="-122"/>
                <a:ea typeface="宋体" pitchFamily="2" charset="-122"/>
              </a:rPr>
              <a:t>　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一、试验设计方法</a:t>
            </a: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p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个因子的单形重心设计的试验点是由如下形式的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2800" i="1" baseline="30000" dirty="0" smtClean="0">
                <a:latin typeface="宋体" pitchFamily="2" charset="-122"/>
                <a:ea typeface="宋体" pitchFamily="2" charset="-122"/>
              </a:rPr>
              <a:t>p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-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点组成的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i="1" dirty="0" smtClean="0">
                <a:latin typeface="宋体" pitchFamily="2" charset="-122"/>
                <a:ea typeface="宋体" pitchFamily="2" charset="-122"/>
              </a:rPr>
              <a:t>　　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以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(1,0,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,0)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为代表的个排列的点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;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以为代表的个排列的点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;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以为代表的个排列的点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;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;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以为代表的个排列的点。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sz="4900" b="1" dirty="0" smtClean="0">
                <a:latin typeface="宋体" pitchFamily="2" charset="-122"/>
                <a:ea typeface="宋体" pitchFamily="2" charset="-122"/>
              </a:rPr>
              <a:t>全因子试验的数据分析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例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8</a:t>
            </a:r>
            <a:r>
              <a:rPr lang="en-US" altLang="zh-CN" sz="2800" b="1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zh-CN" sz="2800" b="1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2800" b="1" i="1" dirty="0" smtClean="0">
                <a:latin typeface="宋体" pitchFamily="2" charset="-122"/>
                <a:ea typeface="宋体" pitchFamily="2" charset="-122"/>
              </a:rPr>
              <a:t>　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某合金的一种物理性能指标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y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受三种因子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的影响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为了寻找其规律进行试验。在试验中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因子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均取三水平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因子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取四水平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共有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×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×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4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=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36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种不同的水平组合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在每一水平组合下进行一次试验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试验结果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物理性能指标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如下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32</TotalTime>
  <Words>557</Words>
  <Application>Microsoft Office PowerPoint</Application>
  <PresentationFormat>全屏显示(4:3)</PresentationFormat>
  <Paragraphs>45</Paragraphs>
  <Slides>12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暗香扑面</vt:lpstr>
      <vt:lpstr>MathType 6.0 Equation</vt:lpstr>
      <vt:lpstr>第八章 其他试验设计方法介绍</vt:lpstr>
      <vt:lpstr>　均匀设计表 </vt:lpstr>
      <vt:lpstr>均匀设计的使用表 </vt:lpstr>
      <vt:lpstr>试验设计与数据分析的步骤</vt:lpstr>
      <vt:lpstr>混料试验 </vt:lpstr>
      <vt:lpstr>单形、单形的顶点、单形点的坐标</vt:lpstr>
      <vt:lpstr>单形格子设计 </vt:lpstr>
      <vt:lpstr>单形重心设计</vt:lpstr>
      <vt:lpstr>全因子试验的数据分析 </vt:lpstr>
      <vt:lpstr>幻灯片 10</vt:lpstr>
      <vt:lpstr>统计模型 </vt:lpstr>
      <vt:lpstr>方差分析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第八章 其他试验设计方法介绍</dc:title>
  <cp:lastModifiedBy>钱瑶</cp:lastModifiedBy>
  <cp:revision>7</cp:revision>
  <dcterms:modified xsi:type="dcterms:W3CDTF">2016-03-06T14:33:32Z</dcterms:modified>
</cp:coreProperties>
</file>