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701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10" Type="http://schemas.openxmlformats.org/officeDocument/2006/relationships/image" Target="../media/image12.wmf"/><Relationship Id="rId4" Type="http://schemas.openxmlformats.org/officeDocument/2006/relationships/image" Target="../media/image6.wmf"/><Relationship Id="rId9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B2C5F-579F-40A6-9EE8-D525117545D7}" type="datetimeFigureOut">
              <a:rPr lang="zh-CN" altLang="en-US" smtClean="0"/>
              <a:pPr/>
              <a:t>2016-3-4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10883-7D78-4390-903B-6EDE896CF4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10883-7D78-4390-903B-6EDE896CF4B5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10883-7D78-4390-903B-6EDE896CF4B5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10883-7D78-4390-903B-6EDE896CF4B5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10883-7D78-4390-903B-6EDE896CF4B5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10883-7D78-4390-903B-6EDE896CF4B5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2016-3-4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2016-3-4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10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7844408" cy="2924944"/>
          </a:xfrm>
        </p:spPr>
        <p:txBody>
          <a:bodyPr>
            <a:normAutofit/>
          </a:bodyPr>
          <a:lstStyle/>
          <a:p>
            <a:r>
              <a:rPr lang="zh-CN" altLang="zh-CN" sz="6000" b="1" dirty="0" smtClean="0">
                <a:latin typeface="宋体" pitchFamily="2" charset="-122"/>
                <a:ea typeface="宋体" pitchFamily="2" charset="-122"/>
              </a:rPr>
              <a:t>试 验 设 计</a:t>
            </a:r>
            <a:br>
              <a:rPr lang="zh-CN" altLang="zh-CN" sz="6000" b="1" dirty="0" smtClean="0">
                <a:latin typeface="宋体" pitchFamily="2" charset="-122"/>
                <a:ea typeface="宋体" pitchFamily="2" charset="-122"/>
              </a:rPr>
            </a:br>
            <a:r>
              <a:rPr lang="en-US" altLang="zh-CN" sz="6000" b="1" dirty="0" smtClean="0"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zh-CN" sz="6000" b="1" dirty="0" smtClean="0">
                <a:latin typeface="宋体" pitchFamily="2" charset="-122"/>
                <a:ea typeface="宋体" pitchFamily="2" charset="-122"/>
              </a:rPr>
              <a:t>第二版</a:t>
            </a:r>
            <a:r>
              <a:rPr lang="en-US" altLang="zh-CN" sz="6000" b="1" dirty="0" smtClean="0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03648" y="4005064"/>
            <a:ext cx="6400800" cy="1752600"/>
          </a:xfrm>
        </p:spPr>
        <p:txBody>
          <a:bodyPr>
            <a:normAutofit/>
          </a:bodyPr>
          <a:lstStyle/>
          <a:p>
            <a:r>
              <a:rPr lang="zh-CN" altLang="zh-CN" sz="4400" dirty="0" smtClean="0">
                <a:solidFill>
                  <a:srgbClr val="000000"/>
                </a:solidFill>
                <a:latin typeface="NEU-BZ-S92"/>
                <a:ea typeface="方正楷体_GBK"/>
                <a:cs typeface="Times New Roman"/>
              </a:rPr>
              <a:t>茆诗松</a:t>
            </a:r>
            <a:r>
              <a:rPr lang="zh-CN" altLang="zh-CN" sz="4400" dirty="0" smtClean="0">
                <a:solidFill>
                  <a:srgbClr val="000000"/>
                </a:solidFill>
                <a:latin typeface="NEU-BZ-S92"/>
                <a:ea typeface="方正书宋_GBK"/>
                <a:cs typeface="Times New Roman"/>
              </a:rPr>
              <a:t>　</a:t>
            </a:r>
            <a:r>
              <a:rPr lang="zh-CN" altLang="zh-CN" sz="4400" dirty="0" smtClean="0">
                <a:solidFill>
                  <a:srgbClr val="000000"/>
                </a:solidFill>
                <a:latin typeface="NEU-BZ-S92"/>
                <a:ea typeface="方正楷体_GBK"/>
                <a:cs typeface="Times New Roman"/>
              </a:rPr>
              <a:t>周纪芗</a:t>
            </a:r>
            <a:r>
              <a:rPr lang="zh-CN" altLang="zh-CN" sz="4400" dirty="0" smtClean="0">
                <a:solidFill>
                  <a:srgbClr val="000000"/>
                </a:solidFill>
                <a:latin typeface="NEU-BZ-S92"/>
                <a:ea typeface="方正书宋_GBK"/>
                <a:cs typeface="Times New Roman"/>
              </a:rPr>
              <a:t>　</a:t>
            </a:r>
            <a:r>
              <a:rPr lang="zh-CN" altLang="zh-CN" sz="4400" dirty="0" smtClean="0">
                <a:solidFill>
                  <a:srgbClr val="000000"/>
                </a:solidFill>
                <a:latin typeface="NEU-BZ-S92"/>
                <a:ea typeface="方正楷体_GBK"/>
                <a:cs typeface="Times New Roman"/>
              </a:rPr>
              <a:t>陈</a:t>
            </a:r>
            <a:r>
              <a:rPr lang="zh-CN" altLang="zh-CN" sz="4400" dirty="0" smtClean="0">
                <a:solidFill>
                  <a:srgbClr val="000000"/>
                </a:solidFill>
                <a:latin typeface="NEU-BZ-S92"/>
                <a:ea typeface="方正书宋_GBK"/>
                <a:cs typeface="Times New Roman"/>
              </a:rPr>
              <a:t>　</a:t>
            </a:r>
            <a:r>
              <a:rPr lang="zh-CN" altLang="zh-CN" sz="4400" dirty="0" smtClean="0">
                <a:solidFill>
                  <a:srgbClr val="000000"/>
                </a:solidFill>
                <a:latin typeface="NEU-BZ-S92"/>
                <a:ea typeface="方正楷体_GBK"/>
                <a:cs typeface="Times New Roman"/>
              </a:rPr>
              <a:t>颖</a:t>
            </a:r>
            <a:r>
              <a:rPr lang="zh-CN" altLang="zh-CN" sz="4400" dirty="0" smtClean="0">
                <a:solidFill>
                  <a:srgbClr val="000000"/>
                </a:solidFill>
                <a:latin typeface="NEU-BZ-S92"/>
                <a:ea typeface="方正书宋_GBK"/>
                <a:cs typeface="Times New Roman"/>
              </a:rPr>
              <a:t>　</a:t>
            </a:r>
            <a:r>
              <a:rPr lang="zh-CN" altLang="zh-CN" sz="4400" dirty="0" smtClean="0">
                <a:solidFill>
                  <a:srgbClr val="000000"/>
                </a:solidFill>
                <a:latin typeface="NEU-BZ-S92"/>
                <a:ea typeface="方正楷体_GBK"/>
                <a:cs typeface="Times New Roman"/>
              </a:rPr>
              <a:t>主编</a:t>
            </a:r>
            <a:endParaRPr lang="zh-CN" altLang="en-US" sz="4400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第一章　试验设计概要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(1)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什么是试验</a:t>
            </a:r>
            <a:endParaRPr lang="zh-CN" altLang="en-US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(2)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几个名词的解释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(3)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基本原则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(4)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试验设计一般指南</a:t>
            </a: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什么是试验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6863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altLang="zh-CN" sz="3300" dirty="0" smtClean="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zh-CN" sz="3300" dirty="0" smtClean="0">
                <a:latin typeface="宋体" pitchFamily="2" charset="-122"/>
                <a:ea typeface="宋体" pitchFamily="2" charset="-122"/>
              </a:rPr>
              <a:t>目的在于回答一个或几个经过精心构思的问题的实践活动称为试验</a:t>
            </a:r>
            <a:r>
              <a:rPr lang="en-US" altLang="zh-CN" sz="33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300" dirty="0" smtClean="0">
                <a:latin typeface="宋体" pitchFamily="2" charset="-122"/>
                <a:ea typeface="宋体" pitchFamily="2" charset="-122"/>
              </a:rPr>
              <a:t>又称为实验。</a:t>
            </a:r>
            <a:endParaRPr lang="en-US" altLang="zh-CN" sz="33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3300" dirty="0" smtClean="0">
                <a:latin typeface="宋体" pitchFamily="2" charset="-122"/>
                <a:ea typeface="宋体" pitchFamily="2" charset="-122"/>
              </a:rPr>
              <a:t>     </a:t>
            </a:r>
            <a:r>
              <a:rPr lang="zh-CN" altLang="zh-CN" sz="3300" dirty="0" smtClean="0">
                <a:latin typeface="宋体" pitchFamily="2" charset="-122"/>
                <a:ea typeface="宋体" pitchFamily="2" charset="-122"/>
              </a:rPr>
              <a:t>一项试验必须要有明确的目的</a:t>
            </a:r>
            <a:r>
              <a:rPr lang="en-US" altLang="zh-CN" sz="33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300" dirty="0" smtClean="0">
                <a:latin typeface="宋体" pitchFamily="2" charset="-122"/>
                <a:ea typeface="宋体" pitchFamily="2" charset="-122"/>
              </a:rPr>
              <a:t>即要明确要回答的问题</a:t>
            </a:r>
            <a:r>
              <a:rPr lang="en-US" altLang="zh-CN" sz="33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300" dirty="0" smtClean="0">
                <a:latin typeface="宋体" pitchFamily="2" charset="-122"/>
                <a:ea typeface="宋体" pitchFamily="2" charset="-122"/>
              </a:rPr>
              <a:t>如</a:t>
            </a:r>
            <a:r>
              <a:rPr lang="en-US" altLang="zh-CN" sz="3300" dirty="0" smtClean="0">
                <a:latin typeface="宋体" pitchFamily="2" charset="-122"/>
                <a:ea typeface="宋体" pitchFamily="2" charset="-122"/>
              </a:rPr>
              <a:t>:</a:t>
            </a:r>
            <a:endParaRPr lang="zh-CN" altLang="zh-CN" sz="33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3300" dirty="0" smtClean="0">
                <a:latin typeface="宋体" pitchFamily="2" charset="-122"/>
                <a:ea typeface="宋体" pitchFamily="2" charset="-122"/>
              </a:rPr>
              <a:t>• 为提高产品产量或质量而寻找最佳的或满意的工艺参数搭配</a:t>
            </a:r>
            <a:r>
              <a:rPr lang="en-US" altLang="zh-CN" sz="3300" dirty="0" smtClean="0">
                <a:latin typeface="宋体" pitchFamily="2" charset="-122"/>
                <a:ea typeface="宋体" pitchFamily="2" charset="-122"/>
              </a:rPr>
              <a:t>;</a:t>
            </a:r>
            <a:endParaRPr lang="zh-CN" altLang="zh-CN" sz="33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3300" dirty="0" smtClean="0">
                <a:latin typeface="宋体" pitchFamily="2" charset="-122"/>
                <a:ea typeface="宋体" pitchFamily="2" charset="-122"/>
              </a:rPr>
              <a:t>• 为开发新产品而寻找性能稳定和成本低廉的设计方案</a:t>
            </a:r>
            <a:r>
              <a:rPr lang="en-US" altLang="zh-CN" sz="3300" dirty="0" smtClean="0">
                <a:latin typeface="宋体" pitchFamily="2" charset="-122"/>
                <a:ea typeface="宋体" pitchFamily="2" charset="-122"/>
              </a:rPr>
              <a:t>;</a:t>
            </a:r>
            <a:endParaRPr lang="zh-CN" altLang="zh-CN" sz="33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3300" dirty="0" smtClean="0">
                <a:latin typeface="宋体" pitchFamily="2" charset="-122"/>
                <a:ea typeface="宋体" pitchFamily="2" charset="-122"/>
              </a:rPr>
              <a:t>• 为控制生产过程而寻求描述过程的数学模型</a:t>
            </a:r>
            <a:r>
              <a:rPr lang="en-US" altLang="zh-CN" sz="3300" dirty="0" smtClean="0">
                <a:latin typeface="宋体" pitchFamily="2" charset="-122"/>
                <a:ea typeface="宋体" pitchFamily="2" charset="-122"/>
              </a:rPr>
              <a:t>;</a:t>
            </a:r>
            <a:endParaRPr lang="zh-CN" altLang="zh-CN" sz="33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sz="40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4000" dirty="0" smtClean="0">
                <a:latin typeface="宋体" pitchFamily="2" charset="-122"/>
                <a:ea typeface="宋体" pitchFamily="2" charset="-122"/>
              </a:rPr>
              <a:t>    </a:t>
            </a:r>
            <a:endParaRPr lang="zh-CN" altLang="en-US" sz="4000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几个名词的解释</a:t>
            </a:r>
            <a:br>
              <a:rPr lang="zh-CN" altLang="zh-CN" b="1" dirty="0" smtClean="0">
                <a:latin typeface="宋体" pitchFamily="2" charset="-122"/>
                <a:ea typeface="宋体" pitchFamily="2" charset="-122"/>
              </a:rPr>
            </a:b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686320"/>
          </a:xfrm>
        </p:spPr>
        <p:txBody>
          <a:bodyPr/>
          <a:lstStyle/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指标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：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用于衡量试验结果好坏的特性值称为指标。在回归设计中指标又称为响应变量。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/>
              <a:t>     </a:t>
            </a:r>
            <a:r>
              <a:rPr lang="zh-CN" altLang="zh-CN" sz="2800" dirty="0" smtClean="0"/>
              <a:t>因子与水平</a:t>
            </a:r>
            <a:r>
              <a:rPr lang="en-US" altLang="zh-CN" sz="2800" dirty="0" smtClean="0"/>
              <a:t>	</a:t>
            </a:r>
            <a:r>
              <a:rPr lang="zh-CN" altLang="en-US" sz="2800" dirty="0" smtClean="0"/>
              <a:t>：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影响试验结果的因素称为因子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因子所处的状态称为水平。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试验误差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：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试验结果常用指标的测量值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或评分值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y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表示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测量值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y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与指标真值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μ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之间的偏差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ε=y-μ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称为试验误差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简称误差。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试验设计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：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在明确所要考察的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可控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因子及其水平后对试验进行总体安排称为试验设计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zh-CN" sz="2800" dirty="0" smtClean="0"/>
          </a:p>
          <a:p>
            <a:pPr>
              <a:buNone/>
            </a:pP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zh-CN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基本原则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重复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：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重复是指一个试验点在相同条件下重复进行若干次试验。若重复进行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\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次试验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其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个试验结果记为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     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它就是一个样本。常假定</a:t>
            </a: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</a:t>
            </a: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其中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是一个试验点上指标的真值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为第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次重复试验的误差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且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重复有两个作用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:</a:t>
            </a: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• 提供标准差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的估计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；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•提供指标均值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的更为精确的估计</a:t>
            </a: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zh-CN" dirty="0" smtClean="0"/>
          </a:p>
          <a:p>
            <a:pPr>
              <a:buNone/>
            </a:pPr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5580112" y="2276872"/>
          <a:ext cx="341352" cy="288032"/>
        </p:xfrm>
        <a:graphic>
          <a:graphicData uri="http://schemas.openxmlformats.org/presentationml/2006/ole">
            <p:oleObj spid="_x0000_s1026" name="公式" r:id="rId4" imgW="126720" imgH="126720" progId="Equation.3">
              <p:embed/>
            </p:oleObj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7596336" y="2204864"/>
          <a:ext cx="271016" cy="288032"/>
        </p:xfrm>
        <a:graphic>
          <a:graphicData uri="http://schemas.openxmlformats.org/presentationml/2006/ole">
            <p:oleObj spid="_x0000_s1028" name="Equation" r:id="rId5" imgW="126720" imgH="139680" progId="Equation.DSMT4">
              <p:embed/>
            </p:oleObj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2843808" y="2492896"/>
          <a:ext cx="1455320" cy="576064"/>
        </p:xfrm>
        <a:graphic>
          <a:graphicData uri="http://schemas.openxmlformats.org/presentationml/2006/ole">
            <p:oleObj spid="_x0000_s1029" name="Equation" r:id="rId6" imgW="609480" imgH="241200" progId="Equation.DSMT4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971600" y="3068960"/>
          <a:ext cx="2448272" cy="529356"/>
        </p:xfrm>
        <a:graphic>
          <a:graphicData uri="http://schemas.openxmlformats.org/presentationml/2006/ole">
            <p:oleObj spid="_x0000_s1030" name="Equation" r:id="rId7" imgW="1422360" imgH="228600" progId="Equation.DSMT4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2195736" y="3645024"/>
          <a:ext cx="528471" cy="298574"/>
        </p:xfrm>
        <a:graphic>
          <a:graphicData uri="http://schemas.openxmlformats.org/presentationml/2006/ole">
            <p:oleObj spid="_x0000_s1031" name="Equation" r:id="rId8" imgW="152280" imgH="164880" progId="Equation.DSMT4">
              <p:embed/>
            </p:oleObj>
          </a:graphicData>
        </a:graphic>
      </p:graphicFrame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7164288" y="3528976"/>
          <a:ext cx="360040" cy="516222"/>
        </p:xfrm>
        <a:graphic>
          <a:graphicData uri="http://schemas.openxmlformats.org/presentationml/2006/ole">
            <p:oleObj spid="_x0000_s1034" name="Equation" r:id="rId9" imgW="152280" imgH="228600" progId="Equation.DSMT4">
              <p:embed/>
            </p:oleObj>
          </a:graphicData>
        </a:graphic>
      </p:graphicFrame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8244408" y="3645024"/>
          <a:ext cx="360040" cy="360040"/>
        </p:xfrm>
        <a:graphic>
          <a:graphicData uri="http://schemas.openxmlformats.org/presentationml/2006/ole">
            <p:oleObj spid="_x0000_s1035" name="Equation" r:id="rId10" imgW="88560" imgH="164880" progId="Equation.DSMT4">
              <p:embed/>
            </p:oleObj>
          </a:graphicData>
        </a:graphic>
      </p:graphicFrame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3059832" y="5085184"/>
          <a:ext cx="292224" cy="344902"/>
        </p:xfrm>
        <a:graphic>
          <a:graphicData uri="http://schemas.openxmlformats.org/presentationml/2006/ole">
            <p:oleObj spid="_x0000_s1036" name="Equation" r:id="rId11" imgW="152280" imgH="139680" progId="Equation.DSMT4">
              <p:embed/>
            </p:oleObj>
          </a:graphicData>
        </a:graphic>
      </p:graphicFrame>
      <p:graphicFrame>
        <p:nvGraphicFramePr>
          <p:cNvPr id="1037" name="Object 13"/>
          <p:cNvGraphicFramePr>
            <a:graphicFrameLocks noChangeAspect="1"/>
          </p:cNvGraphicFramePr>
          <p:nvPr/>
        </p:nvGraphicFramePr>
        <p:xfrm>
          <a:off x="3347864" y="5661248"/>
          <a:ext cx="436238" cy="370581"/>
        </p:xfrm>
        <a:graphic>
          <a:graphicData uri="http://schemas.openxmlformats.org/presentationml/2006/ole">
            <p:oleObj spid="_x0000_s1037" name="Equation" r:id="rId12" imgW="152280" imgH="164880" progId="Equation.DSMT4">
              <p:embed/>
            </p:oleObj>
          </a:graphicData>
        </a:graphic>
      </p:graphicFrame>
      <p:graphicFrame>
        <p:nvGraphicFramePr>
          <p:cNvPr id="1038" name="Object 14"/>
          <p:cNvGraphicFramePr>
            <a:graphicFrameLocks noChangeAspect="1"/>
          </p:cNvGraphicFramePr>
          <p:nvPr/>
        </p:nvGraphicFramePr>
        <p:xfrm>
          <a:off x="4427984" y="4005064"/>
          <a:ext cx="3314031" cy="503733"/>
        </p:xfrm>
        <a:graphic>
          <a:graphicData uri="http://schemas.openxmlformats.org/presentationml/2006/ole">
            <p:oleObj spid="_x0000_s1038" name="Equation" r:id="rId13" imgW="1587240" imgH="241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随机化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随机化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是指试验材料的分配和各试验点的试验次序都要随机确定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，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它有如下一些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好处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:</a:t>
            </a: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• 随机化常能使各次试验结果相互独立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而这是试验设计中正确使用统计方法分析试验结果的基石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;</a:t>
            </a: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• 可以使不可控因子的影响“抵消”部分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不至于积累成灾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;</a:t>
            </a: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• 对试验人员尚未意识到的不可控因子的影响可以得到减弱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;</a:t>
            </a: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• 可使试验误差得到准确的估计。</a:t>
            </a:r>
          </a:p>
          <a:p>
            <a:pPr>
              <a:buNone/>
            </a:pP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区组</a:t>
            </a:r>
            <a:br>
              <a:rPr lang="zh-CN" altLang="zh-CN" b="1" dirty="0" smtClean="0">
                <a:latin typeface="宋体" pitchFamily="2" charset="-122"/>
                <a:ea typeface="宋体" pitchFamily="2" charset="-122"/>
              </a:rPr>
            </a:b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     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实验中常采用分“区组”方法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把试验单元分为若干个小组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使每组内的试验条件相同或近似相同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而组与组之间在试验条件上允许有较大差异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这样的小组在试验设计中被称为区组。</a:t>
            </a:r>
            <a:endParaRPr lang="en-US" altLang="zh-CN" sz="30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     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譬如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一项农田试验中要用到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20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个试验田块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但它们的肥沃程度、日照强弱、水份多少很难达到完全相同或近似相同。若把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20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个田块分成几个区组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使区组内差异小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而区组间允许差异大一些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这在很多场合较容易办到。</a:t>
            </a:r>
            <a:endParaRPr lang="en-US" altLang="zh-CN" sz="30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     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在试验设计中实施区组技术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是为了把区组间的差异估计出来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从而有可能把区组对试验结果的干扰排除或减少到最低限度</a:t>
            </a:r>
            <a:r>
              <a:rPr lang="en-US" altLang="zh-CN" sz="30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3000" dirty="0" smtClean="0">
                <a:latin typeface="宋体" pitchFamily="2" charset="-122"/>
                <a:ea typeface="宋体" pitchFamily="2" charset="-122"/>
              </a:rPr>
              <a:t>保证统计分析结果的正确性</a:t>
            </a:r>
            <a:r>
              <a:rPr lang="zh-CN" altLang="en-US" sz="30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en-US" altLang="zh-CN" sz="30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en-US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zh-CN" b="1" dirty="0" smtClean="0">
                <a:latin typeface="宋体" pitchFamily="2" charset="-122"/>
                <a:ea typeface="宋体" pitchFamily="2" charset="-122"/>
              </a:rPr>
              <a:t>试验设计一般指南</a:t>
            </a:r>
            <a:br>
              <a:rPr lang="zh-CN" altLang="zh-CN" b="1" dirty="0" smtClean="0">
                <a:latin typeface="宋体" pitchFamily="2" charset="-122"/>
                <a:ea typeface="宋体" pitchFamily="2" charset="-122"/>
              </a:rPr>
            </a:b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    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要做好一项试验从设计到统计分析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直至做出结论的全过程中要注意以下几个事项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：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  （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）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清楚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试验目的（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）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所选指标一定要对所研究的问题能提供重要信息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）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选好可控因子及其水平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4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）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选择试验设计的方案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）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进行试验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）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统计分析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7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）</a:t>
            </a:r>
            <a:r>
              <a:rPr lang="en-US" altLang="zh-CN" sz="2800" i="1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结论与建议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8</a:t>
            </a:r>
            <a:r>
              <a:rPr lang="zh-CN" altLang="en-US" sz="2800" dirty="0" smtClean="0">
                <a:latin typeface="宋体" pitchFamily="2" charset="-122"/>
                <a:ea typeface="宋体" pitchFamily="2" charset="-122"/>
              </a:rPr>
              <a:t>）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试验失败要查找原因</a:t>
            </a: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131</TotalTime>
  <Words>595</Words>
  <Application>Microsoft Office PowerPoint</Application>
  <PresentationFormat>全屏显示(4:3)</PresentationFormat>
  <Paragraphs>52</Paragraphs>
  <Slides>8</Slides>
  <Notes>5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12" baseType="lpstr">
      <vt:lpstr>暗香扑面</vt:lpstr>
      <vt:lpstr>公式</vt:lpstr>
      <vt:lpstr>Equation</vt:lpstr>
      <vt:lpstr>MathType 6.0 Equation</vt:lpstr>
      <vt:lpstr>试 验 设 计 (第二版) </vt:lpstr>
      <vt:lpstr>第一章　试验设计概要</vt:lpstr>
      <vt:lpstr>什么是试验</vt:lpstr>
      <vt:lpstr>几个名词的解释 </vt:lpstr>
      <vt:lpstr>基本原则</vt:lpstr>
      <vt:lpstr>随机化</vt:lpstr>
      <vt:lpstr>区组 </vt:lpstr>
      <vt:lpstr>试验设计一般指南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试 验 设 计 (第二版) </dc:title>
  <cp:lastModifiedBy>钱瑶</cp:lastModifiedBy>
  <cp:revision>17</cp:revision>
  <dcterms:modified xsi:type="dcterms:W3CDTF">2016-03-04T08:41:12Z</dcterms:modified>
</cp:coreProperties>
</file>