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7" d="100"/>
          <a:sy n="37" d="100"/>
        </p:scale>
        <p:origin x="-7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5" Type="http://schemas.openxmlformats.org/officeDocument/2006/relationships/image" Target="../media/image7.wmf"/><Relationship Id="rId4"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pPr/>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55576" y="0"/>
            <a:ext cx="7772400" cy="1412776"/>
          </a:xfrm>
        </p:spPr>
        <p:txBody>
          <a:bodyPr/>
          <a:lstStyle/>
          <a:p>
            <a:r>
              <a:rPr lang="zh-CN" altLang="zh-CN" b="1" dirty="0" smtClean="0">
                <a:latin typeface="宋体" pitchFamily="2" charset="-122"/>
                <a:ea typeface="宋体" pitchFamily="2" charset="-122"/>
              </a:rPr>
              <a:t>第六章　参 数 设 计</a:t>
            </a:r>
            <a:endParaRPr lang="zh-CN" altLang="en-US" b="1" dirty="0">
              <a:latin typeface="宋体" pitchFamily="2" charset="-122"/>
              <a:ea typeface="宋体" pitchFamily="2" charset="-122"/>
            </a:endParaRPr>
          </a:p>
        </p:txBody>
      </p:sp>
      <p:sp>
        <p:nvSpPr>
          <p:cNvPr id="3" name="副标题 2"/>
          <p:cNvSpPr>
            <a:spLocks noGrp="1"/>
          </p:cNvSpPr>
          <p:nvPr>
            <p:ph type="subTitle" idx="1"/>
          </p:nvPr>
        </p:nvSpPr>
        <p:spPr>
          <a:xfrm>
            <a:off x="971600" y="1772816"/>
            <a:ext cx="6800800" cy="3194470"/>
          </a:xfrm>
        </p:spPr>
        <p:txBody>
          <a:bodyPr>
            <a:normAutofit/>
          </a:bodyPr>
          <a:lstStyle/>
          <a:p>
            <a:pPr algn="l"/>
            <a:r>
              <a:rPr lang="en-US" altLang="zh-CN" sz="2800" dirty="0" smtClean="0">
                <a:solidFill>
                  <a:srgbClr val="000000"/>
                </a:solidFill>
                <a:latin typeface="宋体" pitchFamily="2" charset="-122"/>
                <a:ea typeface="宋体" pitchFamily="2" charset="-122"/>
              </a:rPr>
              <a:t>(1)</a:t>
            </a:r>
            <a:r>
              <a:rPr lang="zh-CN" altLang="en-US" sz="2800" dirty="0" smtClean="0">
                <a:solidFill>
                  <a:srgbClr val="000000"/>
                </a:solidFill>
                <a:latin typeface="宋体" pitchFamily="2" charset="-122"/>
                <a:ea typeface="宋体" pitchFamily="2" charset="-122"/>
              </a:rPr>
              <a:t>参数设计的基本思想</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(2)</a:t>
            </a:r>
            <a:r>
              <a:rPr lang="zh-CN" altLang="en-US" sz="2800" dirty="0" smtClean="0">
                <a:solidFill>
                  <a:srgbClr val="000000"/>
                </a:solidFill>
                <a:latin typeface="宋体" pitchFamily="2" charset="-122"/>
                <a:ea typeface="宋体" pitchFamily="2" charset="-122"/>
              </a:rPr>
              <a:t>稳健设计</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(3)</a:t>
            </a:r>
            <a:r>
              <a:rPr lang="zh-CN" altLang="en-US" sz="2800" dirty="0" smtClean="0">
                <a:solidFill>
                  <a:srgbClr val="000000"/>
                </a:solidFill>
                <a:latin typeface="宋体" pitchFamily="2" charset="-122"/>
                <a:ea typeface="宋体" pitchFamily="2" charset="-122"/>
              </a:rPr>
              <a:t>灵敏度设计</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(4)</a:t>
            </a:r>
            <a:r>
              <a:rPr lang="zh-CN" altLang="en-US" sz="2800" dirty="0" smtClean="0">
                <a:solidFill>
                  <a:srgbClr val="000000"/>
                </a:solidFill>
                <a:latin typeface="宋体" pitchFamily="2" charset="-122"/>
                <a:ea typeface="宋体" pitchFamily="2" charset="-122"/>
              </a:rPr>
              <a:t>综合噪声因子</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(5)</a:t>
            </a:r>
            <a:r>
              <a:rPr lang="zh-CN" altLang="en-US" sz="2800" dirty="0" smtClean="0">
                <a:solidFill>
                  <a:srgbClr val="000000"/>
                </a:solidFill>
                <a:latin typeface="宋体" pitchFamily="2" charset="-122"/>
                <a:ea typeface="宋体" pitchFamily="2" charset="-122"/>
              </a:rPr>
              <a:t>动态特性的参数设计</a:t>
            </a:r>
            <a:endParaRPr lang="zh-CN" altLang="en-US" sz="2800" dirty="0">
              <a:latin typeface="宋体" pitchFamily="2" charset="-122"/>
              <a:ea typeface="宋体"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进行统计分析</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zh-CN" altLang="zh-CN" sz="2800" dirty="0" smtClean="0">
                <a:latin typeface="宋体" pitchFamily="2" charset="-122"/>
                <a:ea typeface="宋体" pitchFamily="2" charset="-122"/>
              </a:rPr>
              <a:t>一、每张外表上的数据算出一个信噪比</a:t>
            </a:r>
            <a:r>
              <a:rPr lang="en-US" altLang="zh-CN" sz="2800" i="1" dirty="0" smtClean="0">
                <a:latin typeface="宋体" pitchFamily="2" charset="-122"/>
                <a:ea typeface="宋体" pitchFamily="2" charset="-122"/>
              </a:rPr>
              <a:t>η</a:t>
            </a:r>
          </a:p>
          <a:p>
            <a:pPr>
              <a:buNone/>
            </a:pPr>
            <a:r>
              <a:rPr lang="zh-CN" altLang="zh-CN" sz="2800" dirty="0" smtClean="0">
                <a:latin typeface="宋体" pitchFamily="2" charset="-122"/>
                <a:ea typeface="宋体" pitchFamily="2" charset="-122"/>
              </a:rPr>
              <a:t>二、算得的诸信噪比</a:t>
            </a:r>
            <a:r>
              <a:rPr lang="en-US" altLang="zh-CN" sz="2800" i="1" dirty="0" err="1" smtClean="0">
                <a:latin typeface="宋体" pitchFamily="2" charset="-122"/>
                <a:ea typeface="宋体" pitchFamily="2" charset="-122"/>
              </a:rPr>
              <a:t>η</a:t>
            </a:r>
            <a:r>
              <a:rPr lang="en-US" altLang="zh-CN" sz="2800" i="1" baseline="-25000" dirty="0" err="1" smtClean="0">
                <a:latin typeface="宋体" pitchFamily="2" charset="-122"/>
                <a:ea typeface="宋体" pitchFamily="2" charset="-122"/>
              </a:rPr>
              <a:t>i</a:t>
            </a:r>
            <a:r>
              <a:rPr lang="zh-CN" altLang="zh-CN" sz="2800" dirty="0" smtClean="0">
                <a:latin typeface="宋体" pitchFamily="2" charset="-122"/>
                <a:ea typeface="宋体" pitchFamily="2" charset="-122"/>
              </a:rPr>
              <a:t>对号放入内表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按正交设计法进行统计分析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直观分析或方差分析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从中获得一些推断</a:t>
            </a:r>
            <a:endParaRPr lang="en-US" altLang="zh-CN" sz="2800" dirty="0" smtClean="0">
              <a:latin typeface="宋体" pitchFamily="2" charset="-122"/>
              <a:ea typeface="宋体" pitchFamily="2" charset="-122"/>
            </a:endParaRPr>
          </a:p>
          <a:p>
            <a:pPr>
              <a:buNone/>
            </a:pP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验证试验</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457200" y="1124744"/>
            <a:ext cx="8229600" cy="5161776"/>
          </a:xfrm>
        </p:spPr>
        <p:txBody>
          <a:bodyPr>
            <a:normAutofit fontScale="92500" lnSpcReduction="10000"/>
          </a:bodyPr>
          <a:lstStyle/>
          <a:p>
            <a:pPr>
              <a:buNone/>
            </a:pPr>
            <a:r>
              <a:rPr lang="en-US" altLang="zh-CN" sz="3000" dirty="0" smtClean="0">
                <a:latin typeface="宋体" pitchFamily="2" charset="-122"/>
                <a:ea typeface="宋体" pitchFamily="2" charset="-122"/>
              </a:rPr>
              <a:t>          </a:t>
            </a:r>
            <a:r>
              <a:rPr lang="zh-CN" altLang="zh-CN" sz="3000" dirty="0" smtClean="0">
                <a:latin typeface="宋体" pitchFamily="2" charset="-122"/>
                <a:ea typeface="宋体" pitchFamily="2" charset="-122"/>
              </a:rPr>
              <a:t>从统计分析所获得的一些推断需要通过试验验证其准确性与可重复性。若验证试验的结果与预期相符</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则可采用统计分析的结果。若与预期不符</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则需要寻找原因</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采取补救措施。失败的可能原因有</a:t>
            </a:r>
            <a:r>
              <a:rPr lang="en-US" altLang="zh-CN" sz="3000" dirty="0" smtClean="0">
                <a:latin typeface="宋体" pitchFamily="2" charset="-122"/>
                <a:ea typeface="宋体" pitchFamily="2" charset="-122"/>
              </a:rPr>
              <a:t>:</a:t>
            </a:r>
            <a:endParaRPr lang="zh-CN" altLang="zh-CN" sz="3000" dirty="0" smtClean="0">
              <a:latin typeface="宋体" pitchFamily="2" charset="-122"/>
              <a:ea typeface="宋体" pitchFamily="2" charset="-122"/>
            </a:endParaRPr>
          </a:p>
          <a:p>
            <a:pPr>
              <a:buNone/>
            </a:pPr>
            <a:r>
              <a:rPr lang="en-US" altLang="zh-CN" sz="3000" dirty="0" smtClean="0">
                <a:latin typeface="宋体" pitchFamily="2" charset="-122"/>
                <a:ea typeface="宋体" pitchFamily="2" charset="-122"/>
              </a:rPr>
              <a:t>1</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质量特性选择不当。</a:t>
            </a:r>
          </a:p>
          <a:p>
            <a:pPr>
              <a:buNone/>
            </a:pPr>
            <a:r>
              <a:rPr lang="en-US" altLang="zh-CN" sz="3000" dirty="0" smtClean="0">
                <a:latin typeface="宋体" pitchFamily="2" charset="-122"/>
                <a:ea typeface="宋体" pitchFamily="2" charset="-122"/>
              </a:rPr>
              <a:t>2</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少数可控因子间的交互作用不应忽略</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致使可加模型失效。</a:t>
            </a:r>
          </a:p>
          <a:p>
            <a:pPr>
              <a:buNone/>
            </a:pPr>
            <a:r>
              <a:rPr lang="en-US" altLang="zh-CN" sz="3000" dirty="0" smtClean="0">
                <a:latin typeface="宋体" pitchFamily="2" charset="-122"/>
                <a:ea typeface="宋体" pitchFamily="2" charset="-122"/>
              </a:rPr>
              <a:t>3</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信噪比失灵</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要寻求更适宜的波动指标。</a:t>
            </a:r>
          </a:p>
          <a:p>
            <a:pPr>
              <a:buNone/>
            </a:pPr>
            <a:r>
              <a:rPr lang="en-US" altLang="zh-CN" sz="3000" dirty="0" smtClean="0">
                <a:latin typeface="宋体" pitchFamily="2" charset="-122"/>
                <a:ea typeface="宋体" pitchFamily="2" charset="-122"/>
              </a:rPr>
              <a:t>4</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诸</a:t>
            </a:r>
            <a:r>
              <a:rPr lang="en-US" altLang="zh-CN" sz="3000" i="1" dirty="0" err="1" smtClean="0">
                <a:latin typeface="宋体" pitchFamily="2" charset="-122"/>
                <a:ea typeface="宋体" pitchFamily="2" charset="-122"/>
              </a:rPr>
              <a:t>y</a:t>
            </a:r>
            <a:r>
              <a:rPr lang="en-US" altLang="zh-CN" sz="3000" i="1" baseline="-25000" dirty="0" err="1" smtClean="0">
                <a:latin typeface="宋体" pitchFamily="2" charset="-122"/>
                <a:ea typeface="宋体" pitchFamily="2" charset="-122"/>
              </a:rPr>
              <a:t>ij</a:t>
            </a:r>
            <a:r>
              <a:rPr lang="zh-CN" altLang="zh-CN" sz="3000" dirty="0" smtClean="0">
                <a:latin typeface="宋体" pitchFamily="2" charset="-122"/>
                <a:ea typeface="宋体" pitchFamily="2" charset="-122"/>
              </a:rPr>
              <a:t>的测量有误。</a:t>
            </a:r>
          </a:p>
          <a:p>
            <a:pPr>
              <a:buNone/>
            </a:pPr>
            <a:r>
              <a:rPr lang="en-US" altLang="zh-CN" sz="3000" dirty="0" smtClean="0">
                <a:latin typeface="宋体" pitchFamily="2" charset="-122"/>
                <a:ea typeface="宋体" pitchFamily="2" charset="-122"/>
              </a:rPr>
              <a:t>5</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统计分析中的计算有误。</a:t>
            </a:r>
          </a:p>
          <a:p>
            <a:pPr>
              <a:buNone/>
            </a:pP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332656"/>
            <a:ext cx="8229600" cy="676672"/>
          </a:xfrm>
        </p:spPr>
        <p:txBody>
          <a:bodyPr>
            <a:noAutofit/>
          </a:bodyPr>
          <a:lstStyle/>
          <a:p>
            <a:pPr>
              <a:buNone/>
            </a:pPr>
            <a:r>
              <a:rPr lang="zh-CN" altLang="zh-CN" sz="2800" dirty="0" smtClean="0">
                <a:latin typeface="宋体" pitchFamily="2" charset="-122"/>
                <a:ea typeface="宋体" pitchFamily="2" charset="-122"/>
              </a:rPr>
              <a:t>综上所述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稳健设计的工作步骤可按下列框图进行</a:t>
            </a:r>
            <a:endParaRPr lang="zh-CN" altLang="en-US" sz="2800" dirty="0">
              <a:latin typeface="宋体" pitchFamily="2" charset="-122"/>
              <a:ea typeface="宋体" pitchFamily="2" charset="-122"/>
            </a:endParaRPr>
          </a:p>
        </p:txBody>
      </p:sp>
      <p:pic>
        <p:nvPicPr>
          <p:cNvPr id="2" name="Picture 2"/>
          <p:cNvPicPr>
            <a:picLocks noChangeAspect="1" noChangeArrowheads="1"/>
          </p:cNvPicPr>
          <p:nvPr/>
        </p:nvPicPr>
        <p:blipFill>
          <a:blip r:embed="rId2" cstate="print"/>
          <a:srcRect/>
          <a:stretch>
            <a:fillRect/>
          </a:stretch>
        </p:blipFill>
        <p:spPr bwMode="auto">
          <a:xfrm>
            <a:off x="1187624" y="1052736"/>
            <a:ext cx="6840760" cy="5648299"/>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什么是灵敏度设计</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灵敏度设计的基本宗旨是在基本不增加波动的场合下设法把均值调节到目标值。</a:t>
            </a:r>
            <a:endParaRPr lang="en-US" altLang="zh-CN" sz="2800" dirty="0" smtClean="0">
              <a:latin typeface="宋体" pitchFamily="2" charset="-122"/>
              <a:ea typeface="宋体" pitchFamily="2" charset="-122"/>
            </a:endParaRPr>
          </a:p>
          <a:p>
            <a:pPr>
              <a:buNone/>
            </a:pPr>
            <a:r>
              <a:rPr lang="en-US" altLang="zh-CN" sz="2800" b="1" dirty="0" smtClean="0">
                <a:latin typeface="宋体" pitchFamily="2" charset="-122"/>
                <a:ea typeface="宋体" pitchFamily="2" charset="-122"/>
              </a:rPr>
              <a:t>  </a:t>
            </a: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6</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3</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1</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大规模集成电路</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在</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平方公分的晶粒面积上有超过</a:t>
            </a:r>
            <a:r>
              <a:rPr lang="en-US" altLang="zh-CN" sz="2800" dirty="0" smtClean="0">
                <a:latin typeface="宋体" pitchFamily="2" charset="-122"/>
                <a:ea typeface="宋体" pitchFamily="2" charset="-122"/>
              </a:rPr>
              <a:t>25</a:t>
            </a:r>
            <a:r>
              <a:rPr lang="zh-CN" altLang="zh-CN" sz="2800" dirty="0" smtClean="0">
                <a:latin typeface="宋体" pitchFamily="2" charset="-122"/>
                <a:ea typeface="宋体" pitchFamily="2" charset="-122"/>
              </a:rPr>
              <a:t>万个电晶体</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的制造大约有</a:t>
            </a:r>
            <a:r>
              <a:rPr lang="en-US" altLang="zh-CN" sz="2800" dirty="0" smtClean="0">
                <a:latin typeface="宋体" pitchFamily="2" charset="-122"/>
                <a:ea typeface="宋体" pitchFamily="2" charset="-122"/>
              </a:rPr>
              <a:t>150</a:t>
            </a:r>
            <a:r>
              <a:rPr lang="zh-CN" altLang="zh-CN" sz="2800" dirty="0" smtClean="0">
                <a:latin typeface="宋体" pitchFamily="2" charset="-122"/>
                <a:ea typeface="宋体" pitchFamily="2" charset="-122"/>
              </a:rPr>
              <a:t>道工序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复晶矽的沉积工序大约在制造过程的一半地方</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所以当晶片进入这道工序时已有相当的附加价值了。这道工序是用一个降压反应器把复晶矽沉积在晶片上</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要求沉积在晶片上的复晶矽不仅要均匀</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而且厚度要达到目标值</a:t>
            </a:r>
            <a:r>
              <a:rPr lang="en-US" altLang="zh-CN" sz="2800" dirty="0" smtClean="0">
                <a:latin typeface="宋体" pitchFamily="2" charset="-122"/>
                <a:ea typeface="宋体" pitchFamily="2" charset="-122"/>
              </a:rPr>
              <a:t>3600(1 </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10</a:t>
            </a:r>
            <a:r>
              <a:rPr lang="en-US" altLang="zh-CN" sz="2800" i="1" baseline="30000" dirty="0" smtClean="0">
                <a:latin typeface="宋体" pitchFamily="2" charset="-122"/>
                <a:ea typeface="宋体" pitchFamily="2" charset="-122"/>
              </a:rPr>
              <a:t>-</a:t>
            </a:r>
            <a:r>
              <a:rPr lang="en-US" altLang="zh-CN" sz="2800" baseline="30000" dirty="0" smtClean="0">
                <a:latin typeface="宋体" pitchFamily="2" charset="-122"/>
                <a:ea typeface="宋体" pitchFamily="2" charset="-122"/>
              </a:rPr>
              <a:t>10</a:t>
            </a:r>
            <a:r>
              <a:rPr lang="zh-CN" altLang="zh-CN" sz="2800" dirty="0" smtClean="0">
                <a:latin typeface="宋体" pitchFamily="2" charset="-122"/>
                <a:ea typeface="宋体" pitchFamily="2" charset="-122"/>
              </a:rPr>
              <a:t>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endParaRPr lang="zh-CN" altLang="en-US" sz="2800" dirty="0">
              <a:latin typeface="宋体" pitchFamily="2" charset="-122"/>
              <a:ea typeface="宋体"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灵敏度设计与分析的要点</a:t>
            </a: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395536" y="1628800"/>
            <a:ext cx="8229600" cy="4686320"/>
          </a:xfrm>
        </p:spPr>
        <p:txBody>
          <a:bodyPr/>
          <a:lstStyle/>
          <a:p>
            <a:pPr>
              <a:buNone/>
            </a:pP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确定灵敏度</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对灵敏度作统计分析</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先计算内表上每列各水平的灵敏度之和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接着计算各列的偏差平方和及总的偏差平方和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最后进行方差分析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确定显著因子。</a:t>
            </a:r>
          </a:p>
          <a:p>
            <a:pPr>
              <a:buNone/>
            </a:pPr>
            <a:r>
              <a:rPr lang="en-US" altLang="zh-CN" sz="2800" dirty="0" smtClean="0">
                <a:latin typeface="宋体" pitchFamily="2" charset="-122"/>
                <a:ea typeface="宋体" pitchFamily="2" charset="-122"/>
              </a:rPr>
              <a:t> 3.</a:t>
            </a:r>
            <a:r>
              <a:rPr lang="zh-CN" altLang="zh-CN" sz="2800" dirty="0" smtClean="0">
                <a:latin typeface="宋体" pitchFamily="2" charset="-122"/>
                <a:ea typeface="宋体" pitchFamily="2" charset="-122"/>
              </a:rPr>
              <a:t>可控因子分类</a:t>
            </a:r>
            <a:endParaRPr lang="en-US"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 </a:t>
            </a: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对可控因子进行分类</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选出调节因子。</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4.</a:t>
            </a:r>
            <a:r>
              <a:rPr lang="zh-CN" altLang="zh-CN" sz="2800" dirty="0" smtClean="0">
                <a:latin typeface="宋体" pitchFamily="2" charset="-122"/>
                <a:ea typeface="宋体" pitchFamily="2" charset="-122"/>
              </a:rPr>
              <a:t>调节因子的使用</a:t>
            </a:r>
          </a:p>
          <a:p>
            <a:pPr>
              <a:buNone/>
            </a:pPr>
            <a:endParaRPr lang="zh-CN" altLang="zh-CN" sz="2800" dirty="0" smtClean="0">
              <a:latin typeface="宋体" pitchFamily="2" charset="-122"/>
              <a:ea typeface="宋体" pitchFamily="2" charset="-122"/>
            </a:endParaRPr>
          </a:p>
          <a:p>
            <a:pPr>
              <a:buNone/>
            </a:pPr>
            <a:endParaRPr lang="zh-CN" altLang="zh-CN"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综合噪声因子</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3000" dirty="0" smtClean="0">
                <a:latin typeface="宋体" pitchFamily="2" charset="-122"/>
                <a:ea typeface="宋体" pitchFamily="2" charset="-122"/>
              </a:rPr>
              <a:t> </a:t>
            </a:r>
            <a:r>
              <a:rPr lang="zh-CN" altLang="zh-CN" sz="2800" dirty="0" smtClean="0">
                <a:latin typeface="宋体" pitchFamily="2" charset="-122"/>
                <a:ea typeface="宋体" pitchFamily="2" charset="-122"/>
              </a:rPr>
              <a:t>综合噪声因子是由若干个噪声因子综合而成的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不管噪声因子有多少个</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也不管每个噪声因子取多少个水平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其综合噪声因子常取两个水平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这两个水平是</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i="1" dirty="0" smtClean="0">
                <a:latin typeface="宋体" pitchFamily="2" charset="-122"/>
                <a:ea typeface="宋体" pitchFamily="2" charset="-122"/>
              </a:rPr>
              <a:t> N</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负侧最坏水平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它是使产品性能指标</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取最小值的各个噪声因子水平的组合。</a:t>
            </a:r>
          </a:p>
          <a:p>
            <a:pPr>
              <a:buNone/>
            </a:pPr>
            <a:r>
              <a:rPr lang="en-US" altLang="zh-CN" sz="2800" i="1" dirty="0" smtClean="0">
                <a:latin typeface="宋体" pitchFamily="2" charset="-122"/>
                <a:ea typeface="宋体" pitchFamily="2" charset="-122"/>
              </a:rPr>
              <a:t> N</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正侧最坏水平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它是使产品性能指标</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取最大值的各个噪声因子水平的组合。</a:t>
            </a: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有时综合噪声因子还取第三个水平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它是介于</a:t>
            </a:r>
            <a:r>
              <a:rPr lang="en-US" altLang="zh-CN" sz="2800" i="1" dirty="0" smtClean="0">
                <a:latin typeface="宋体" pitchFamily="2" charset="-122"/>
                <a:ea typeface="宋体" pitchFamily="2" charset="-122"/>
              </a:rPr>
              <a:t>N</a:t>
            </a:r>
            <a:r>
              <a:rPr lang="en-US" altLang="zh-CN" sz="2800" baseline="-25000" dirty="0" smtClean="0">
                <a:latin typeface="宋体" pitchFamily="2" charset="-122"/>
                <a:ea typeface="宋体" pitchFamily="2" charset="-122"/>
              </a:rPr>
              <a:t>1</a:t>
            </a:r>
            <a:r>
              <a:rPr lang="zh-CN" altLang="zh-CN" sz="2800" dirty="0" smtClean="0">
                <a:latin typeface="宋体" pitchFamily="2" charset="-122"/>
                <a:ea typeface="宋体" pitchFamily="2" charset="-122"/>
              </a:rPr>
              <a:t>与</a:t>
            </a:r>
            <a:r>
              <a:rPr lang="en-US" altLang="zh-CN" sz="2800" i="1" dirty="0" smtClean="0">
                <a:latin typeface="宋体" pitchFamily="2" charset="-122"/>
                <a:ea typeface="宋体" pitchFamily="2" charset="-122"/>
              </a:rPr>
              <a:t>N</a:t>
            </a:r>
            <a:r>
              <a:rPr lang="en-US" altLang="zh-CN" sz="2800" baseline="-25000" dirty="0" smtClean="0">
                <a:latin typeface="宋体" pitchFamily="2" charset="-122"/>
                <a:ea typeface="宋体" pitchFamily="2" charset="-122"/>
              </a:rPr>
              <a:t>2</a:t>
            </a:r>
            <a:r>
              <a:rPr lang="zh-CN" altLang="zh-CN" sz="2800" dirty="0" smtClean="0">
                <a:latin typeface="宋体" pitchFamily="2" charset="-122"/>
                <a:ea typeface="宋体" pitchFamily="2" charset="-122"/>
              </a:rPr>
              <a:t>之间的中间水平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记为</a:t>
            </a:r>
            <a:r>
              <a:rPr lang="en-US" altLang="zh-CN" sz="2800" i="1" dirty="0" smtClean="0">
                <a:latin typeface="宋体" pitchFamily="2" charset="-122"/>
                <a:ea typeface="宋体" pitchFamily="2" charset="-122"/>
              </a:rPr>
              <a:t>N</a:t>
            </a:r>
            <a:r>
              <a:rPr lang="en-US" altLang="zh-CN" sz="2800" baseline="-25000" dirty="0" smtClean="0">
                <a:latin typeface="宋体" pitchFamily="2" charset="-122"/>
                <a:ea typeface="宋体" pitchFamily="2" charset="-122"/>
              </a:rPr>
              <a:t>0</a:t>
            </a:r>
            <a:r>
              <a:rPr lang="zh-CN" altLang="zh-CN" sz="2800" dirty="0" smtClean="0">
                <a:latin typeface="宋体" pitchFamily="2" charset="-122"/>
                <a:ea typeface="宋体" pitchFamily="2" charset="-122"/>
              </a:rPr>
              <a:t>。</a:t>
            </a:r>
          </a:p>
          <a:p>
            <a:pPr>
              <a:buNone/>
            </a:pP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动态特性的参数设计</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田口把前面讨论的望目特性的参数设计称为“静态特性的参数设计”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其中“静态”是指“目标值固定不变”。田口把目标值可按人们的意志改变的参数设计称为“动态特性的参数设计”。显然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动态特性的参数设计更为一般</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应用更为广泛。有了静态特性参数设计的基础</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我们就可转入讨论动态特性的参数设计</a:t>
            </a:r>
            <a:endParaRPr lang="zh-CN" altLang="en-US" sz="2800" dirty="0">
              <a:latin typeface="宋体" pitchFamily="2" charset="-122"/>
              <a:ea typeface="宋体"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动态特性</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dirty="0" smtClean="0"/>
              <a:t>          </a:t>
            </a:r>
            <a:r>
              <a:rPr lang="zh-CN" altLang="zh-CN" sz="2800" dirty="0" smtClean="0">
                <a:latin typeface="宋体" pitchFamily="2" charset="-122"/>
                <a:ea typeface="宋体" pitchFamily="2" charset="-122"/>
              </a:rPr>
              <a:t>在望目特性的参数设计问题中</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目标值是固定不变的。但实际中有很多产品不仅有目标值</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而且目标值可随着人们的需要而改变。简言之</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一个产品有多个目标值</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以适应人们的各种需要</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此种产品的质量特性称为动态特性。</a:t>
            </a:r>
            <a:endParaRPr lang="en-US" altLang="zh-CN" sz="2800" dirty="0" smtClean="0">
              <a:latin typeface="宋体" pitchFamily="2" charset="-122"/>
              <a:ea typeface="宋体" pitchFamily="2" charset="-122"/>
            </a:endParaRPr>
          </a:p>
          <a:p>
            <a:pPr>
              <a:buNone/>
            </a:pPr>
            <a:r>
              <a:rPr lang="en-US" altLang="zh-CN" dirty="0" smtClean="0"/>
              <a:t>    </a:t>
            </a:r>
            <a:endParaRPr lang="zh-CN" altLang="zh-C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信号因子</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动态特性与静态特性的差别在于其系统中多了一个信号。由于信号是按人们意志而改变的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所以把这种信号看作一个变量是妥当的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并把它称为信号因子。凡是动态特性都有信号因子相伴。静态特性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望目特性、望小特性、望大特性等</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就不需要信号因子</a:t>
            </a:r>
            <a:r>
              <a:rPr lang="zh-CN" altLang="zh-CN" dirty="0" smtClean="0">
                <a:latin typeface="宋体" pitchFamily="2" charset="-122"/>
                <a:ea typeface="宋体" pitchFamily="2" charset="-122"/>
              </a:rPr>
              <a:t>。</a:t>
            </a:r>
          </a:p>
          <a:p>
            <a:pPr>
              <a:buNone/>
            </a:pP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i="1" dirty="0" smtClean="0"/>
              <a:t>　</a:t>
            </a:r>
            <a:r>
              <a:rPr lang="zh-CN" altLang="zh-CN" b="1" dirty="0" smtClean="0">
                <a:latin typeface="宋体" pitchFamily="2" charset="-122"/>
                <a:ea typeface="宋体" pitchFamily="2" charset="-122"/>
              </a:rPr>
              <a:t>动态特性参数设计的要求</a:t>
            </a: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457200" y="1268760"/>
            <a:ext cx="8229600" cy="5017760"/>
          </a:xfrm>
        </p:spPr>
        <p:txBody>
          <a:bodyPr>
            <a:normAutofit fontScale="85000" lnSpcReduction="20000"/>
          </a:bodyPr>
          <a:lstStyle/>
          <a:p>
            <a:pPr>
              <a:buNone/>
            </a:pPr>
            <a:r>
              <a:rPr lang="zh-CN" altLang="zh-CN" dirty="0" smtClean="0">
                <a:latin typeface="宋体" pitchFamily="2" charset="-122"/>
                <a:ea typeface="宋体" pitchFamily="2" charset="-122"/>
              </a:rPr>
              <a:t> </a:t>
            </a:r>
            <a:r>
              <a:rPr lang="en-US" altLang="zh-CN" dirty="0" smtClean="0">
                <a:latin typeface="宋体" pitchFamily="2" charset="-122"/>
                <a:ea typeface="宋体" pitchFamily="2" charset="-122"/>
              </a:rPr>
              <a:t>    </a:t>
            </a:r>
            <a:r>
              <a:rPr lang="zh-CN" altLang="zh-CN" sz="3300" dirty="0" smtClean="0">
                <a:latin typeface="宋体" pitchFamily="2" charset="-122"/>
                <a:ea typeface="宋体" pitchFamily="2" charset="-122"/>
              </a:rPr>
              <a:t>动态特性参数设计的要求就是对诸可控因子</a:t>
            </a:r>
            <a:r>
              <a:rPr lang="en-US" altLang="zh-CN" sz="3300" i="1" dirty="0" smtClean="0">
                <a:latin typeface="宋体" pitchFamily="2" charset="-122"/>
                <a:ea typeface="宋体" pitchFamily="2" charset="-122"/>
              </a:rPr>
              <a:t>C</a:t>
            </a:r>
            <a:r>
              <a:rPr lang="zh-CN" altLang="zh-CN" sz="3300" dirty="0" smtClean="0">
                <a:latin typeface="宋体" pitchFamily="2" charset="-122"/>
                <a:ea typeface="宋体" pitchFamily="2" charset="-122"/>
              </a:rPr>
              <a:t>选定一个最佳的水平组合</a:t>
            </a:r>
            <a:r>
              <a:rPr lang="en-US" altLang="zh-CN" sz="3300" i="1" dirty="0" smtClean="0">
                <a:latin typeface="宋体" pitchFamily="2" charset="-122"/>
                <a:ea typeface="宋体" pitchFamily="2" charset="-122"/>
              </a:rPr>
              <a:t>C</a:t>
            </a:r>
            <a:r>
              <a:rPr lang="en-US" altLang="zh-CN" sz="3300" baseline="-25000" dirty="0" smtClean="0">
                <a:latin typeface="宋体" pitchFamily="2" charset="-122"/>
                <a:ea typeface="宋体" pitchFamily="2" charset="-122"/>
              </a:rPr>
              <a:t>0</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使得</a:t>
            </a:r>
          </a:p>
          <a:p>
            <a:pPr>
              <a:buNone/>
            </a:pPr>
            <a:r>
              <a:rPr lang="en-US" altLang="zh-CN" sz="3300" dirty="0" smtClean="0">
                <a:latin typeface="宋体" pitchFamily="2" charset="-122"/>
                <a:ea typeface="宋体" pitchFamily="2" charset="-122"/>
              </a:rPr>
              <a:t>(1)</a:t>
            </a:r>
            <a:r>
              <a:rPr lang="en-US" altLang="zh-CN" sz="3300" i="1" dirty="0" smtClean="0">
                <a:latin typeface="宋体" pitchFamily="2" charset="-122"/>
                <a:ea typeface="宋体" pitchFamily="2" charset="-122"/>
              </a:rPr>
              <a:t>y</a:t>
            </a:r>
            <a:r>
              <a:rPr lang="zh-CN" altLang="zh-CN" sz="3300" dirty="0" smtClean="0">
                <a:latin typeface="宋体" pitchFamily="2" charset="-122"/>
                <a:ea typeface="宋体" pitchFamily="2" charset="-122"/>
              </a:rPr>
              <a:t>的波动</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用</a:t>
            </a:r>
            <a:r>
              <a:rPr lang="en-US" altLang="zh-CN" sz="3300" i="1" dirty="0" smtClean="0">
                <a:latin typeface="宋体" pitchFamily="2" charset="-122"/>
                <a:ea typeface="宋体" pitchFamily="2" charset="-122"/>
              </a:rPr>
              <a:t>σ</a:t>
            </a:r>
            <a:r>
              <a:rPr lang="en-US" altLang="zh-CN" sz="3300" baseline="30000" dirty="0" smtClean="0">
                <a:latin typeface="宋体" pitchFamily="2" charset="-122"/>
                <a:ea typeface="宋体" pitchFamily="2" charset="-122"/>
              </a:rPr>
              <a:t>2</a:t>
            </a:r>
            <a:r>
              <a:rPr lang="zh-CN" altLang="zh-CN" sz="3300" dirty="0" smtClean="0">
                <a:latin typeface="宋体" pitchFamily="2" charset="-122"/>
                <a:ea typeface="宋体" pitchFamily="2" charset="-122"/>
              </a:rPr>
              <a:t>表示</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尽量地小</a:t>
            </a:r>
            <a:r>
              <a:rPr lang="en-US" altLang="zh-CN" sz="3300" dirty="0" smtClean="0">
                <a:latin typeface="宋体" pitchFamily="2" charset="-122"/>
                <a:ea typeface="宋体" pitchFamily="2" charset="-122"/>
              </a:rPr>
              <a:t>;</a:t>
            </a:r>
            <a:endParaRPr lang="zh-CN" altLang="zh-CN" sz="3300" dirty="0" smtClean="0">
              <a:latin typeface="宋体" pitchFamily="2" charset="-122"/>
              <a:ea typeface="宋体" pitchFamily="2" charset="-122"/>
            </a:endParaRPr>
          </a:p>
          <a:p>
            <a:pPr>
              <a:buNone/>
            </a:pPr>
            <a:r>
              <a:rPr lang="en-US" altLang="zh-CN" sz="3300" dirty="0" smtClean="0">
                <a:latin typeface="宋体" pitchFamily="2" charset="-122"/>
                <a:ea typeface="宋体" pitchFamily="2" charset="-122"/>
              </a:rPr>
              <a:t>(2)</a:t>
            </a:r>
            <a:r>
              <a:rPr lang="zh-CN" altLang="zh-CN" sz="3300" dirty="0" smtClean="0">
                <a:latin typeface="宋体" pitchFamily="2" charset="-122"/>
                <a:ea typeface="宋体" pitchFamily="2" charset="-122"/>
              </a:rPr>
              <a:t>对信号因子</a:t>
            </a:r>
            <a:r>
              <a:rPr lang="en-US" altLang="zh-CN" sz="3300" i="1" dirty="0" smtClean="0">
                <a:latin typeface="宋体" pitchFamily="2" charset="-122"/>
                <a:ea typeface="宋体" pitchFamily="2" charset="-122"/>
              </a:rPr>
              <a:t>M</a:t>
            </a:r>
            <a:r>
              <a:rPr lang="zh-CN" altLang="zh-CN" sz="3300" dirty="0" smtClean="0">
                <a:latin typeface="宋体" pitchFamily="2" charset="-122"/>
                <a:ea typeface="宋体" pitchFamily="2" charset="-122"/>
              </a:rPr>
              <a:t>的任一水平</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如为</a:t>
            </a:r>
            <a:r>
              <a:rPr lang="en-US" altLang="zh-CN" sz="3300" i="1" dirty="0" smtClean="0">
                <a:latin typeface="宋体" pitchFamily="2" charset="-122"/>
                <a:ea typeface="宋体" pitchFamily="2" charset="-122"/>
              </a:rPr>
              <a:t>M</a:t>
            </a:r>
            <a:r>
              <a:rPr lang="en-US" altLang="zh-CN" sz="3300" i="1" baseline="-25000" dirty="0" smtClean="0">
                <a:latin typeface="宋体" pitchFamily="2" charset="-122"/>
                <a:ea typeface="宋体" pitchFamily="2" charset="-122"/>
              </a:rPr>
              <a:t>i</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总能使</a:t>
            </a:r>
            <a:r>
              <a:rPr lang="en-US" altLang="zh-CN" sz="3300" i="1" dirty="0" smtClean="0">
                <a:latin typeface="宋体" pitchFamily="2" charset="-122"/>
                <a:ea typeface="宋体" pitchFamily="2" charset="-122"/>
              </a:rPr>
              <a:t>f</a:t>
            </a:r>
            <a:r>
              <a:rPr lang="en-US" altLang="zh-CN" sz="3300" dirty="0" smtClean="0">
                <a:latin typeface="宋体" pitchFamily="2" charset="-122"/>
                <a:ea typeface="宋体" pitchFamily="2" charset="-122"/>
              </a:rPr>
              <a:t>(</a:t>
            </a:r>
            <a:r>
              <a:rPr lang="en-US" altLang="zh-CN" sz="3300" i="1" dirty="0" smtClean="0">
                <a:latin typeface="宋体" pitchFamily="2" charset="-122"/>
                <a:ea typeface="宋体" pitchFamily="2" charset="-122"/>
              </a:rPr>
              <a:t>C</a:t>
            </a:r>
            <a:r>
              <a:rPr lang="en-US" altLang="zh-CN" sz="3300" baseline="-25000" dirty="0" smtClean="0">
                <a:latin typeface="宋体" pitchFamily="2" charset="-122"/>
                <a:ea typeface="宋体" pitchFamily="2" charset="-122"/>
              </a:rPr>
              <a:t>0</a:t>
            </a:r>
            <a:r>
              <a:rPr lang="en-US" altLang="zh-CN" sz="3300" dirty="0" smtClean="0">
                <a:latin typeface="宋体" pitchFamily="2" charset="-122"/>
                <a:ea typeface="宋体" pitchFamily="2" charset="-122"/>
              </a:rPr>
              <a:t>,</a:t>
            </a:r>
            <a:r>
              <a:rPr lang="en-US" altLang="zh-CN" sz="3300" i="1" dirty="0" smtClean="0">
                <a:latin typeface="宋体" pitchFamily="2" charset="-122"/>
                <a:ea typeface="宋体" pitchFamily="2" charset="-122"/>
              </a:rPr>
              <a:t>M</a:t>
            </a:r>
            <a:r>
              <a:rPr lang="en-US" altLang="zh-CN" sz="3300" i="1" baseline="-25000" dirty="0" smtClean="0">
                <a:latin typeface="宋体" pitchFamily="2" charset="-122"/>
                <a:ea typeface="宋体" pitchFamily="2" charset="-122"/>
              </a:rPr>
              <a:t>i</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稳定于对应的目标值</a:t>
            </a:r>
            <a:r>
              <a:rPr lang="en-US" altLang="zh-CN" sz="3300" i="1" dirty="0" smtClean="0">
                <a:latin typeface="宋体" pitchFamily="2" charset="-122"/>
                <a:ea typeface="宋体" pitchFamily="2" charset="-122"/>
              </a:rPr>
              <a:t>m</a:t>
            </a:r>
            <a:r>
              <a:rPr lang="en-US" altLang="zh-CN" sz="3300" i="1" baseline="-25000" dirty="0" smtClean="0">
                <a:latin typeface="宋体" pitchFamily="2" charset="-122"/>
                <a:ea typeface="宋体" pitchFamily="2" charset="-122"/>
              </a:rPr>
              <a:t>i</a:t>
            </a:r>
            <a:r>
              <a:rPr lang="zh-CN" altLang="zh-CN" sz="3300" dirty="0" smtClean="0">
                <a:latin typeface="宋体" pitchFamily="2" charset="-122"/>
                <a:ea typeface="宋体" pitchFamily="2" charset="-122"/>
              </a:rPr>
              <a:t>。当</a:t>
            </a:r>
            <a:r>
              <a:rPr lang="en-US" altLang="zh-CN" sz="3300" i="1" dirty="0" smtClean="0">
                <a:latin typeface="宋体" pitchFamily="2" charset="-122"/>
                <a:ea typeface="宋体" pitchFamily="2" charset="-122"/>
              </a:rPr>
              <a:t>M</a:t>
            </a:r>
            <a:r>
              <a:rPr lang="zh-CN" altLang="zh-CN" sz="3300" dirty="0" smtClean="0">
                <a:latin typeface="宋体" pitchFamily="2" charset="-122"/>
                <a:ea typeface="宋体" pitchFamily="2" charset="-122"/>
              </a:rPr>
              <a:t>的水平变化时</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无需改变可控因子的水平仍能使</a:t>
            </a:r>
            <a:r>
              <a:rPr lang="en-US" altLang="zh-CN" sz="3300" i="1" dirty="0" smtClean="0">
                <a:latin typeface="宋体" pitchFamily="2" charset="-122"/>
                <a:ea typeface="宋体" pitchFamily="2" charset="-122"/>
              </a:rPr>
              <a:t>y</a:t>
            </a:r>
            <a:r>
              <a:rPr lang="zh-CN" altLang="zh-CN" sz="3300" dirty="0" smtClean="0">
                <a:latin typeface="宋体" pitchFamily="2" charset="-122"/>
                <a:ea typeface="宋体" pitchFamily="2" charset="-122"/>
              </a:rPr>
              <a:t>稳定于相应的目标值。</a:t>
            </a:r>
          </a:p>
          <a:p>
            <a:pPr>
              <a:buNone/>
            </a:pPr>
            <a:r>
              <a:rPr lang="en-US" altLang="zh-CN" sz="3300" dirty="0" smtClean="0">
                <a:latin typeface="宋体" pitchFamily="2" charset="-122"/>
                <a:ea typeface="宋体" pitchFamily="2" charset="-122"/>
              </a:rPr>
              <a:t>      </a:t>
            </a:r>
            <a:r>
              <a:rPr lang="zh-CN" altLang="zh-CN" sz="3300" dirty="0" smtClean="0">
                <a:latin typeface="宋体" pitchFamily="2" charset="-122"/>
                <a:ea typeface="宋体" pitchFamily="2" charset="-122"/>
              </a:rPr>
              <a:t>这时</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若记</a:t>
            </a:r>
            <a:r>
              <a:rPr lang="en-US" altLang="zh-CN" sz="3300" i="1" dirty="0" smtClean="0">
                <a:latin typeface="宋体" pitchFamily="2" charset="-122"/>
                <a:ea typeface="宋体" pitchFamily="2" charset="-122"/>
              </a:rPr>
              <a:t>f</a:t>
            </a:r>
            <a:r>
              <a:rPr lang="en-US" altLang="zh-CN" sz="3300" dirty="0" smtClean="0">
                <a:latin typeface="宋体" pitchFamily="2" charset="-122"/>
                <a:ea typeface="宋体" pitchFamily="2" charset="-122"/>
              </a:rPr>
              <a:t>(</a:t>
            </a:r>
            <a:r>
              <a:rPr lang="en-US" altLang="zh-CN" sz="3300" i="1" dirty="0" smtClean="0">
                <a:latin typeface="宋体" pitchFamily="2" charset="-122"/>
                <a:ea typeface="宋体" pitchFamily="2" charset="-122"/>
              </a:rPr>
              <a:t>M</a:t>
            </a:r>
            <a:r>
              <a:rPr lang="en-US" altLang="zh-CN" sz="3300" dirty="0" smtClean="0">
                <a:latin typeface="宋体" pitchFamily="2" charset="-122"/>
                <a:ea typeface="宋体" pitchFamily="2" charset="-122"/>
              </a:rPr>
              <a:t>)</a:t>
            </a:r>
            <a:r>
              <a:rPr lang="en-US" altLang="zh-CN" sz="3300" i="1" dirty="0" smtClean="0">
                <a:latin typeface="宋体" pitchFamily="2" charset="-122"/>
                <a:ea typeface="宋体" pitchFamily="2" charset="-122"/>
              </a:rPr>
              <a:t>=f</a:t>
            </a:r>
            <a:r>
              <a:rPr lang="en-US" altLang="zh-CN" sz="3300" dirty="0" smtClean="0">
                <a:latin typeface="宋体" pitchFamily="2" charset="-122"/>
                <a:ea typeface="宋体" pitchFamily="2" charset="-122"/>
              </a:rPr>
              <a:t>(</a:t>
            </a:r>
            <a:r>
              <a:rPr lang="en-US" altLang="zh-CN" sz="3300" i="1" dirty="0" smtClean="0">
                <a:latin typeface="宋体" pitchFamily="2" charset="-122"/>
                <a:ea typeface="宋体" pitchFamily="2" charset="-122"/>
              </a:rPr>
              <a:t>C</a:t>
            </a:r>
            <a:r>
              <a:rPr lang="en-US" altLang="zh-CN" sz="3300" baseline="-25000" dirty="0" smtClean="0">
                <a:latin typeface="宋体" pitchFamily="2" charset="-122"/>
                <a:ea typeface="宋体" pitchFamily="2" charset="-122"/>
              </a:rPr>
              <a:t>0</a:t>
            </a:r>
            <a:r>
              <a:rPr lang="en-US" altLang="zh-CN" sz="3300" dirty="0" smtClean="0">
                <a:latin typeface="宋体" pitchFamily="2" charset="-122"/>
                <a:ea typeface="宋体" pitchFamily="2" charset="-122"/>
              </a:rPr>
              <a:t>,</a:t>
            </a:r>
            <a:r>
              <a:rPr lang="en-US" altLang="zh-CN" sz="3300" i="1" dirty="0" smtClean="0">
                <a:latin typeface="宋体" pitchFamily="2" charset="-122"/>
                <a:ea typeface="宋体" pitchFamily="2" charset="-122"/>
              </a:rPr>
              <a:t>M</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则</a:t>
            </a:r>
            <a:r>
              <a:rPr lang="en-US" altLang="zh-CN" sz="3300" dirty="0" smtClean="0">
                <a:latin typeface="宋体" pitchFamily="2" charset="-122"/>
                <a:ea typeface="宋体" pitchFamily="2" charset="-122"/>
              </a:rPr>
              <a:t>(6</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5</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2)</a:t>
            </a:r>
            <a:r>
              <a:rPr lang="zh-CN" altLang="zh-CN" sz="3300" dirty="0" smtClean="0">
                <a:latin typeface="宋体" pitchFamily="2" charset="-122"/>
                <a:ea typeface="宋体" pitchFamily="2" charset="-122"/>
              </a:rPr>
              <a:t>可改写为</a:t>
            </a:r>
          </a:p>
          <a:p>
            <a:pPr>
              <a:buNone/>
            </a:pPr>
            <a:r>
              <a:rPr lang="en-US" altLang="zh-CN" sz="3300" dirty="0" smtClean="0">
                <a:latin typeface="宋体" pitchFamily="2" charset="-122"/>
                <a:ea typeface="宋体" pitchFamily="2" charset="-122"/>
              </a:rPr>
              <a:t> </a:t>
            </a:r>
            <a:r>
              <a:rPr lang="zh-CN" altLang="zh-CN" sz="3300" i="1" dirty="0" smtClean="0">
                <a:latin typeface="宋体" pitchFamily="2" charset="-122"/>
                <a:ea typeface="宋体" pitchFamily="2" charset="-122"/>
              </a:rPr>
              <a:t>　　　　　　　　</a:t>
            </a:r>
            <a:r>
              <a:rPr lang="en-US" altLang="zh-CN" sz="3300" i="1" dirty="0" smtClean="0">
                <a:latin typeface="宋体" pitchFamily="2" charset="-122"/>
                <a:ea typeface="宋体" pitchFamily="2" charset="-122"/>
              </a:rPr>
              <a:t>y=f</a:t>
            </a:r>
            <a:r>
              <a:rPr lang="en-US" altLang="zh-CN" sz="3300" dirty="0" smtClean="0">
                <a:latin typeface="宋体" pitchFamily="2" charset="-122"/>
                <a:ea typeface="宋体" pitchFamily="2" charset="-122"/>
              </a:rPr>
              <a:t>(</a:t>
            </a:r>
            <a:r>
              <a:rPr lang="en-US" altLang="zh-CN" sz="3300" i="1" dirty="0" smtClean="0">
                <a:latin typeface="宋体" pitchFamily="2" charset="-122"/>
                <a:ea typeface="宋体" pitchFamily="2" charset="-122"/>
              </a:rPr>
              <a:t>M</a:t>
            </a:r>
            <a:r>
              <a:rPr lang="en-US" altLang="zh-CN" sz="3300" dirty="0" smtClean="0">
                <a:latin typeface="宋体" pitchFamily="2" charset="-122"/>
                <a:ea typeface="宋体" pitchFamily="2" charset="-122"/>
              </a:rPr>
              <a:t>)</a:t>
            </a:r>
            <a:r>
              <a:rPr lang="en-US" altLang="zh-CN" sz="3300" i="1" dirty="0" smtClean="0">
                <a:latin typeface="宋体" pitchFamily="2" charset="-122"/>
                <a:ea typeface="宋体" pitchFamily="2" charset="-122"/>
              </a:rPr>
              <a:t>+ε</a:t>
            </a:r>
            <a:r>
              <a:rPr lang="en-US" altLang="zh-CN" sz="3300" dirty="0" smtClean="0">
                <a:latin typeface="宋体" pitchFamily="2" charset="-122"/>
                <a:ea typeface="宋体" pitchFamily="2" charset="-122"/>
              </a:rPr>
              <a:t>	(6</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5</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4)</a:t>
            </a:r>
            <a:endParaRPr lang="zh-CN" altLang="zh-CN" sz="3300" dirty="0" smtClean="0">
              <a:latin typeface="宋体" pitchFamily="2" charset="-122"/>
              <a:ea typeface="宋体" pitchFamily="2" charset="-122"/>
            </a:endParaRPr>
          </a:p>
          <a:p>
            <a:pPr>
              <a:buNone/>
            </a:pPr>
            <a:r>
              <a:rPr lang="en-US" altLang="zh-CN" sz="3300" dirty="0" smtClean="0">
                <a:latin typeface="宋体" pitchFamily="2" charset="-122"/>
                <a:ea typeface="宋体" pitchFamily="2" charset="-122"/>
              </a:rPr>
              <a:t>  </a:t>
            </a:r>
            <a:r>
              <a:rPr lang="zh-CN" altLang="zh-CN" sz="3300" dirty="0" smtClean="0">
                <a:latin typeface="宋体" pitchFamily="2" charset="-122"/>
                <a:ea typeface="宋体" pitchFamily="2" charset="-122"/>
              </a:rPr>
              <a:t>也就是说</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一个好的动态特性的参数设计</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所选定的水平</a:t>
            </a:r>
            <a:r>
              <a:rPr lang="en-US" altLang="zh-CN" sz="3300" i="1" dirty="0" smtClean="0">
                <a:latin typeface="宋体" pitchFamily="2" charset="-122"/>
                <a:ea typeface="宋体" pitchFamily="2" charset="-122"/>
              </a:rPr>
              <a:t>C</a:t>
            </a:r>
            <a:r>
              <a:rPr lang="en-US" altLang="zh-CN" sz="3300" baseline="-25000" dirty="0" smtClean="0">
                <a:latin typeface="宋体" pitchFamily="2" charset="-122"/>
                <a:ea typeface="宋体" pitchFamily="2" charset="-122"/>
              </a:rPr>
              <a:t>0</a:t>
            </a:r>
            <a:r>
              <a:rPr lang="zh-CN" altLang="zh-CN" sz="3300" dirty="0" smtClean="0">
                <a:latin typeface="宋体" pitchFamily="2" charset="-122"/>
                <a:ea typeface="宋体" pitchFamily="2" charset="-122"/>
              </a:rPr>
              <a:t>适用于一切可能的目标值</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或是说</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选定</a:t>
            </a:r>
            <a:r>
              <a:rPr lang="en-US" altLang="zh-CN" sz="3300" i="1" dirty="0" smtClean="0">
                <a:latin typeface="宋体" pitchFamily="2" charset="-122"/>
                <a:ea typeface="宋体" pitchFamily="2" charset="-122"/>
              </a:rPr>
              <a:t>C</a:t>
            </a:r>
            <a:r>
              <a:rPr lang="en-US" altLang="zh-CN" sz="3300" baseline="-25000" dirty="0" smtClean="0">
                <a:latin typeface="宋体" pitchFamily="2" charset="-122"/>
                <a:ea typeface="宋体" pitchFamily="2" charset="-122"/>
              </a:rPr>
              <a:t>0</a:t>
            </a:r>
            <a:r>
              <a:rPr lang="zh-CN" altLang="zh-CN" sz="3300" dirty="0" smtClean="0">
                <a:latin typeface="宋体" pitchFamily="2" charset="-122"/>
                <a:ea typeface="宋体" pitchFamily="2" charset="-122"/>
              </a:rPr>
              <a:t>后</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动态特性</a:t>
            </a:r>
            <a:r>
              <a:rPr lang="en-US" altLang="zh-CN" sz="3300" i="1" dirty="0" smtClean="0">
                <a:latin typeface="宋体" pitchFamily="2" charset="-122"/>
                <a:ea typeface="宋体" pitchFamily="2" charset="-122"/>
              </a:rPr>
              <a:t>y</a:t>
            </a:r>
            <a:r>
              <a:rPr lang="zh-CN" altLang="zh-CN" sz="3300" dirty="0" smtClean="0">
                <a:latin typeface="宋体" pitchFamily="2" charset="-122"/>
                <a:ea typeface="宋体" pitchFamily="2" charset="-122"/>
              </a:rPr>
              <a:t>只是信号因子的函数</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即</a:t>
            </a:r>
            <a:r>
              <a:rPr lang="en-US" altLang="zh-CN" sz="3300" i="1" dirty="0" smtClean="0">
                <a:latin typeface="宋体" pitchFamily="2" charset="-122"/>
                <a:ea typeface="宋体" pitchFamily="2" charset="-122"/>
              </a:rPr>
              <a:t>y</a:t>
            </a:r>
            <a:r>
              <a:rPr lang="zh-CN" altLang="zh-CN" sz="3300" dirty="0" smtClean="0">
                <a:latin typeface="宋体" pitchFamily="2" charset="-122"/>
                <a:ea typeface="宋体" pitchFamily="2" charset="-122"/>
              </a:rPr>
              <a:t>听从信号因子</a:t>
            </a:r>
            <a:r>
              <a:rPr lang="en-US" altLang="zh-CN" sz="3300" i="1" dirty="0" smtClean="0">
                <a:latin typeface="宋体" pitchFamily="2" charset="-122"/>
                <a:ea typeface="宋体" pitchFamily="2" charset="-122"/>
              </a:rPr>
              <a:t>M</a:t>
            </a:r>
            <a:r>
              <a:rPr lang="zh-CN" altLang="zh-CN" sz="3300" dirty="0" smtClean="0">
                <a:latin typeface="宋体" pitchFamily="2" charset="-122"/>
                <a:ea typeface="宋体" pitchFamily="2" charset="-122"/>
              </a:rPr>
              <a:t>的指挥。</a:t>
            </a:r>
          </a:p>
          <a:p>
            <a:pPr>
              <a:buNone/>
            </a:pP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产品开发的三个阶段</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系统设计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它是由专业技术人员利用专业知识和工程学原理对具有某种功能的产品给出基本结构。</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参数设计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在给定基本结构后</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系统中各参数如何确定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使得产品性能指标既能达到目标值</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又使它在各种环境下波动小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稳定性好。</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3.</a:t>
            </a:r>
            <a:r>
              <a:rPr lang="zh-CN" altLang="zh-CN" sz="2800" dirty="0" smtClean="0">
                <a:latin typeface="宋体" pitchFamily="2" charset="-122"/>
                <a:ea typeface="宋体" pitchFamily="2" charset="-122"/>
              </a:rPr>
              <a:t>容差设计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它是用来确定参数的最佳公差。</a:t>
            </a:r>
            <a:endParaRPr lang="zh-CN" altLang="en-US" sz="2800" dirty="0">
              <a:latin typeface="宋体" pitchFamily="2" charset="-122"/>
              <a:ea typeface="宋体"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sz="4900" b="1" dirty="0" smtClean="0">
                <a:latin typeface="宋体" pitchFamily="2" charset="-122"/>
                <a:ea typeface="宋体" pitchFamily="2" charset="-122"/>
              </a:rPr>
              <a:t>动态特性参数设计的试验安排</a:t>
            </a:r>
            <a:r>
              <a:rPr lang="zh-CN" altLang="zh-CN" dirty="0" smtClean="0"/>
              <a:t/>
            </a:r>
            <a:br>
              <a:rPr lang="zh-CN" altLang="zh-CN" dirty="0" smtClean="0"/>
            </a:br>
            <a:endParaRPr lang="zh-CN" altLang="en-US" dirty="0"/>
          </a:p>
        </p:txBody>
      </p:sp>
      <p:sp>
        <p:nvSpPr>
          <p:cNvPr id="3" name="内容占位符 2"/>
          <p:cNvSpPr>
            <a:spLocks noGrp="1"/>
          </p:cNvSpPr>
          <p:nvPr>
            <p:ph idx="1"/>
          </p:nvPr>
        </p:nvSpPr>
        <p:spPr>
          <a:xfrm>
            <a:off x="457200" y="1196752"/>
            <a:ext cx="8229600" cy="5089768"/>
          </a:xfrm>
        </p:spPr>
        <p:txBody>
          <a:bodyPr>
            <a:normAutofit fontScale="85000" lnSpcReduction="10000"/>
          </a:bodyPr>
          <a:lstStyle/>
          <a:p>
            <a:pPr>
              <a:buNone/>
            </a:pPr>
            <a:r>
              <a:rPr lang="zh-CN" altLang="zh-CN" dirty="0" smtClean="0">
                <a:latin typeface="宋体" pitchFamily="2" charset="-122"/>
                <a:ea typeface="宋体" pitchFamily="2" charset="-122"/>
              </a:rPr>
              <a:t> </a:t>
            </a:r>
            <a:r>
              <a:rPr lang="en-US" altLang="zh-CN" sz="3300" dirty="0" smtClean="0">
                <a:latin typeface="宋体" pitchFamily="2" charset="-122"/>
                <a:ea typeface="宋体" pitchFamily="2" charset="-122"/>
              </a:rPr>
              <a:t>1</a:t>
            </a:r>
            <a:r>
              <a:rPr lang="en-US" altLang="zh-CN" sz="3300" i="1" dirty="0" smtClean="0">
                <a:latin typeface="宋体" pitchFamily="2" charset="-122"/>
                <a:ea typeface="宋体" pitchFamily="2" charset="-122"/>
              </a:rPr>
              <a:t>.</a:t>
            </a:r>
            <a:r>
              <a:rPr lang="zh-CN" altLang="zh-CN" sz="3300" dirty="0" smtClean="0">
                <a:latin typeface="宋体" pitchFamily="2" charset="-122"/>
                <a:ea typeface="宋体" pitchFamily="2" charset="-122"/>
              </a:rPr>
              <a:t>确定各可控因子和标示因子</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假如有的话</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的水平</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然后把它们放在适当的正交表上</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此表称为内表。</a:t>
            </a:r>
          </a:p>
          <a:p>
            <a:pPr>
              <a:buNone/>
            </a:pPr>
            <a:r>
              <a:rPr lang="en-US" altLang="zh-CN" sz="3300" dirty="0" smtClean="0">
                <a:latin typeface="宋体" pitchFamily="2" charset="-122"/>
                <a:ea typeface="宋体" pitchFamily="2" charset="-122"/>
              </a:rPr>
              <a:t> 2</a:t>
            </a:r>
            <a:r>
              <a:rPr lang="en-US" altLang="zh-CN" sz="3300" i="1" dirty="0" smtClean="0">
                <a:latin typeface="宋体" pitchFamily="2" charset="-122"/>
                <a:ea typeface="宋体" pitchFamily="2" charset="-122"/>
              </a:rPr>
              <a:t>.</a:t>
            </a:r>
            <a:r>
              <a:rPr lang="zh-CN" altLang="zh-CN" sz="3300" dirty="0" smtClean="0">
                <a:latin typeface="宋体" pitchFamily="2" charset="-122"/>
                <a:ea typeface="宋体" pitchFamily="2" charset="-122"/>
              </a:rPr>
              <a:t>确定信号因子与各噪声因子的水平</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然后把它们放在适当的正交表上</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此表称为外表。假如得知诸噪声因子对输出特性</a:t>
            </a:r>
            <a:r>
              <a:rPr lang="en-US" altLang="zh-CN" sz="3300" i="1" dirty="0" smtClean="0">
                <a:latin typeface="宋体" pitchFamily="2" charset="-122"/>
                <a:ea typeface="宋体" pitchFamily="2" charset="-122"/>
              </a:rPr>
              <a:t>y</a:t>
            </a:r>
            <a:r>
              <a:rPr lang="zh-CN" altLang="zh-CN" sz="3300" dirty="0" smtClean="0">
                <a:latin typeface="宋体" pitchFamily="2" charset="-122"/>
                <a:ea typeface="宋体" pitchFamily="2" charset="-122"/>
              </a:rPr>
              <a:t>的影响方向</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那可启用综合噪声因子</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但绝不可以把信号因子也综合进去。一般是用信号因子和综合噪声因子的完全试验作为外表</a:t>
            </a:r>
            <a:r>
              <a:rPr lang="zh-CN" altLang="en-US" sz="3300" dirty="0" smtClean="0">
                <a:latin typeface="宋体" pitchFamily="2" charset="-122"/>
                <a:ea typeface="宋体" pitchFamily="2" charset="-122"/>
              </a:rPr>
              <a:t>。</a:t>
            </a:r>
            <a:endParaRPr lang="zh-CN" altLang="zh-CN" sz="3300" dirty="0" smtClean="0">
              <a:latin typeface="宋体" pitchFamily="2" charset="-122"/>
              <a:ea typeface="宋体" pitchFamily="2" charset="-122"/>
            </a:endParaRPr>
          </a:p>
          <a:p>
            <a:pPr>
              <a:buNone/>
            </a:pPr>
            <a:r>
              <a:rPr lang="en-US" altLang="zh-CN" sz="3300" dirty="0" smtClean="0">
                <a:latin typeface="宋体" pitchFamily="2" charset="-122"/>
                <a:ea typeface="宋体" pitchFamily="2" charset="-122"/>
              </a:rPr>
              <a:t> 3</a:t>
            </a:r>
            <a:r>
              <a:rPr lang="en-US" altLang="zh-CN" sz="3300" i="1" dirty="0" smtClean="0">
                <a:latin typeface="宋体" pitchFamily="2" charset="-122"/>
                <a:ea typeface="宋体" pitchFamily="2" charset="-122"/>
              </a:rPr>
              <a:t>.</a:t>
            </a:r>
            <a:r>
              <a:rPr lang="zh-CN" altLang="zh-CN" sz="3300" dirty="0" smtClean="0">
                <a:latin typeface="宋体" pitchFamily="2" charset="-122"/>
                <a:ea typeface="宋体" pitchFamily="2" charset="-122"/>
              </a:rPr>
              <a:t>按内外表设计进行试验。若信号因子有</a:t>
            </a:r>
            <a:r>
              <a:rPr lang="en-US" altLang="zh-CN" sz="3300" i="1" dirty="0" smtClean="0">
                <a:latin typeface="宋体" pitchFamily="2" charset="-122"/>
                <a:ea typeface="宋体" pitchFamily="2" charset="-122"/>
              </a:rPr>
              <a:t>m</a:t>
            </a:r>
            <a:r>
              <a:rPr lang="zh-CN" altLang="zh-CN" sz="3300" dirty="0" smtClean="0">
                <a:latin typeface="宋体" pitchFamily="2" charset="-122"/>
                <a:ea typeface="宋体" pitchFamily="2" charset="-122"/>
              </a:rPr>
              <a:t>个水平</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综合噪声因子有</a:t>
            </a:r>
            <a:r>
              <a:rPr lang="en-US" altLang="zh-CN" sz="3300" i="1" dirty="0" smtClean="0">
                <a:latin typeface="宋体" pitchFamily="2" charset="-122"/>
                <a:ea typeface="宋体" pitchFamily="2" charset="-122"/>
              </a:rPr>
              <a:t>n</a:t>
            </a:r>
            <a:r>
              <a:rPr lang="zh-CN" altLang="zh-CN" sz="3300" dirty="0" smtClean="0">
                <a:latin typeface="宋体" pitchFamily="2" charset="-122"/>
                <a:ea typeface="宋体" pitchFamily="2" charset="-122"/>
              </a:rPr>
              <a:t>个水平</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那么</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外表有</a:t>
            </a:r>
            <a:r>
              <a:rPr lang="en-US" altLang="zh-CN" sz="3300" i="1" dirty="0" err="1" smtClean="0">
                <a:latin typeface="宋体" pitchFamily="2" charset="-122"/>
                <a:ea typeface="宋体" pitchFamily="2" charset="-122"/>
              </a:rPr>
              <a:t>mn</a:t>
            </a:r>
            <a:r>
              <a:rPr lang="zh-CN" altLang="zh-CN" sz="3300" dirty="0" smtClean="0">
                <a:latin typeface="宋体" pitchFamily="2" charset="-122"/>
                <a:ea typeface="宋体" pitchFamily="2" charset="-122"/>
              </a:rPr>
              <a:t>行</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若内表有</a:t>
            </a:r>
            <a:r>
              <a:rPr lang="en-US" altLang="zh-CN" sz="3300" i="1" dirty="0" smtClean="0">
                <a:latin typeface="宋体" pitchFamily="2" charset="-122"/>
                <a:ea typeface="宋体" pitchFamily="2" charset="-122"/>
              </a:rPr>
              <a:t>k</a:t>
            </a:r>
            <a:r>
              <a:rPr lang="zh-CN" altLang="zh-CN" sz="3300" dirty="0" smtClean="0">
                <a:latin typeface="宋体" pitchFamily="2" charset="-122"/>
                <a:ea typeface="宋体" pitchFamily="2" charset="-122"/>
              </a:rPr>
              <a:t>行</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则内外表设计共有</a:t>
            </a:r>
            <a:r>
              <a:rPr lang="en-US" altLang="zh-CN" sz="3300" i="1" dirty="0" err="1" smtClean="0">
                <a:latin typeface="宋体" pitchFamily="2" charset="-122"/>
                <a:ea typeface="宋体" pitchFamily="2" charset="-122"/>
              </a:rPr>
              <a:t>kmn</a:t>
            </a:r>
            <a:r>
              <a:rPr lang="zh-CN" altLang="zh-CN" sz="3300" dirty="0" smtClean="0">
                <a:latin typeface="宋体" pitchFamily="2" charset="-122"/>
                <a:ea typeface="宋体" pitchFamily="2" charset="-122"/>
              </a:rPr>
              <a:t>个试验</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可获得</a:t>
            </a:r>
            <a:r>
              <a:rPr lang="en-US" altLang="zh-CN" sz="3300" i="1" dirty="0" err="1" smtClean="0">
                <a:latin typeface="宋体" pitchFamily="2" charset="-122"/>
                <a:ea typeface="宋体" pitchFamily="2" charset="-122"/>
              </a:rPr>
              <a:t>kmn</a:t>
            </a:r>
            <a:r>
              <a:rPr lang="zh-CN" altLang="zh-CN" sz="3300" dirty="0" smtClean="0">
                <a:latin typeface="宋体" pitchFamily="2" charset="-122"/>
                <a:ea typeface="宋体" pitchFamily="2" charset="-122"/>
              </a:rPr>
              <a:t>个数据</a:t>
            </a:r>
            <a:r>
              <a:rPr lang="zh-CN" altLang="en-US" sz="3300" dirty="0" smtClean="0">
                <a:latin typeface="宋体" pitchFamily="2" charset="-122"/>
                <a:ea typeface="宋体" pitchFamily="2" charset="-122"/>
              </a:rPr>
              <a:t>。</a:t>
            </a:r>
            <a:endParaRPr lang="zh-CN" altLang="zh-CN" sz="3300" dirty="0" smtClean="0">
              <a:latin typeface="宋体" pitchFamily="2" charset="-122"/>
              <a:ea typeface="宋体" pitchFamily="2" charset="-122"/>
            </a:endParaRPr>
          </a:p>
          <a:p>
            <a:pPr>
              <a:buNone/>
            </a:pP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457200" y="404813"/>
            <a:ext cx="8229600" cy="5881687"/>
          </a:xfrm>
        </p:spPr>
        <p:txBody>
          <a:bodyPr>
            <a:normAutofit fontScale="85000" lnSpcReduction="10000"/>
          </a:bodyPr>
          <a:lstStyle/>
          <a:p>
            <a:pPr>
              <a:buNone/>
            </a:pPr>
            <a:r>
              <a:rPr lang="en-US" altLang="zh-CN" sz="3300" dirty="0" smtClean="0">
                <a:latin typeface="宋体" pitchFamily="2" charset="-122"/>
                <a:ea typeface="宋体" pitchFamily="2" charset="-122"/>
              </a:rPr>
              <a:t>4</a:t>
            </a:r>
            <a:r>
              <a:rPr lang="en-US" altLang="zh-CN" sz="3300" i="1" dirty="0" smtClean="0">
                <a:latin typeface="宋体" pitchFamily="2" charset="-122"/>
                <a:ea typeface="宋体" pitchFamily="2" charset="-122"/>
              </a:rPr>
              <a:t>.</a:t>
            </a:r>
            <a:r>
              <a:rPr lang="zh-CN" altLang="zh-CN" sz="3300" dirty="0" smtClean="0">
                <a:latin typeface="宋体" pitchFamily="2" charset="-122"/>
                <a:ea typeface="宋体" pitchFamily="2" charset="-122"/>
              </a:rPr>
              <a:t>对内表的第</a:t>
            </a:r>
            <a:r>
              <a:rPr lang="en-US" altLang="zh-CN" sz="3300" i="1" dirty="0" err="1" smtClean="0">
                <a:latin typeface="宋体" pitchFamily="2" charset="-122"/>
                <a:ea typeface="宋体" pitchFamily="2" charset="-122"/>
              </a:rPr>
              <a:t>i</a:t>
            </a:r>
            <a:r>
              <a:rPr lang="zh-CN" altLang="zh-CN" sz="3300" dirty="0" smtClean="0">
                <a:latin typeface="宋体" pitchFamily="2" charset="-122"/>
                <a:ea typeface="宋体" pitchFamily="2" charset="-122"/>
              </a:rPr>
              <a:t>个水平组合下的</a:t>
            </a:r>
            <a:r>
              <a:rPr lang="en-US" altLang="zh-CN" sz="3300" i="1" dirty="0" err="1" smtClean="0">
                <a:latin typeface="宋体" pitchFamily="2" charset="-122"/>
                <a:ea typeface="宋体" pitchFamily="2" charset="-122"/>
              </a:rPr>
              <a:t>mn</a:t>
            </a:r>
            <a:r>
              <a:rPr lang="zh-CN" altLang="zh-CN" sz="3300" dirty="0" smtClean="0">
                <a:latin typeface="宋体" pitchFamily="2" charset="-122"/>
                <a:ea typeface="宋体" pitchFamily="2" charset="-122"/>
              </a:rPr>
              <a:t>个数据分别计算动态特性信噪比</a:t>
            </a:r>
            <a:r>
              <a:rPr lang="en-US" altLang="zh-CN" sz="3300" i="1" dirty="0" err="1" smtClean="0">
                <a:latin typeface="宋体" pitchFamily="2" charset="-122"/>
                <a:ea typeface="宋体" pitchFamily="2" charset="-122"/>
              </a:rPr>
              <a:t>η</a:t>
            </a:r>
            <a:r>
              <a:rPr lang="en-US" altLang="zh-CN" sz="3300" i="1" baseline="-25000" dirty="0" err="1" smtClean="0">
                <a:latin typeface="宋体" pitchFamily="2" charset="-122"/>
                <a:ea typeface="宋体" pitchFamily="2" charset="-122"/>
              </a:rPr>
              <a:t>i</a:t>
            </a:r>
            <a:r>
              <a:rPr lang="zh-CN" altLang="zh-CN" sz="3300" dirty="0" smtClean="0">
                <a:latin typeface="宋体" pitchFamily="2" charset="-122"/>
                <a:ea typeface="宋体" pitchFamily="2" charset="-122"/>
              </a:rPr>
              <a:t>和灵敏度</a:t>
            </a:r>
            <a:r>
              <a:rPr lang="en-US" altLang="zh-CN" sz="3300" i="1" dirty="0" err="1" smtClean="0">
                <a:latin typeface="宋体" pitchFamily="2" charset="-122"/>
                <a:ea typeface="宋体" pitchFamily="2" charset="-122"/>
              </a:rPr>
              <a:t>γ</a:t>
            </a:r>
            <a:r>
              <a:rPr lang="en-US" altLang="zh-CN" sz="3300" i="1" baseline="-25000" dirty="0" err="1" smtClean="0">
                <a:latin typeface="宋体" pitchFamily="2" charset="-122"/>
                <a:ea typeface="宋体" pitchFamily="2" charset="-122"/>
              </a:rPr>
              <a:t>i</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其计算公式将在下一段中分几种情况给出。</a:t>
            </a:r>
            <a:endParaRPr lang="en-US" altLang="zh-CN" sz="3300" dirty="0" smtClean="0">
              <a:latin typeface="宋体" pitchFamily="2" charset="-122"/>
              <a:ea typeface="宋体" pitchFamily="2" charset="-122"/>
            </a:endParaRPr>
          </a:p>
          <a:p>
            <a:pPr>
              <a:buNone/>
            </a:pPr>
            <a:r>
              <a:rPr lang="en-US" altLang="zh-CN" sz="3300" dirty="0" smtClean="0">
                <a:latin typeface="宋体" pitchFamily="2" charset="-122"/>
                <a:ea typeface="宋体" pitchFamily="2" charset="-122"/>
              </a:rPr>
              <a:t>5</a:t>
            </a:r>
            <a:r>
              <a:rPr lang="en-US" altLang="zh-CN" sz="3300" i="1" dirty="0" smtClean="0">
                <a:latin typeface="宋体" pitchFamily="2" charset="-122"/>
                <a:ea typeface="宋体" pitchFamily="2" charset="-122"/>
              </a:rPr>
              <a:t>.</a:t>
            </a:r>
            <a:r>
              <a:rPr lang="zh-CN" altLang="zh-CN" sz="3300" dirty="0" smtClean="0">
                <a:latin typeface="宋体" pitchFamily="2" charset="-122"/>
                <a:ea typeface="宋体" pitchFamily="2" charset="-122"/>
              </a:rPr>
              <a:t>以下计算和分析与望目特性参数设计类似</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主要是</a:t>
            </a:r>
          </a:p>
          <a:p>
            <a:pPr>
              <a:buNone/>
            </a:pPr>
            <a:r>
              <a:rPr lang="zh-CN" altLang="zh-CN" sz="3300" dirty="0" smtClean="0">
                <a:latin typeface="宋体" pitchFamily="2" charset="-122"/>
                <a:ea typeface="宋体" pitchFamily="2" charset="-122"/>
              </a:rPr>
              <a:t>• 对</a:t>
            </a:r>
            <a:r>
              <a:rPr lang="en-US" altLang="zh-CN" sz="3300" i="1" dirty="0" smtClean="0">
                <a:latin typeface="宋体" pitchFamily="2" charset="-122"/>
                <a:ea typeface="宋体" pitchFamily="2" charset="-122"/>
              </a:rPr>
              <a:t>η</a:t>
            </a:r>
            <a:r>
              <a:rPr lang="zh-CN" altLang="zh-CN" sz="3300" dirty="0" smtClean="0">
                <a:latin typeface="宋体" pitchFamily="2" charset="-122"/>
                <a:ea typeface="宋体" pitchFamily="2" charset="-122"/>
              </a:rPr>
              <a:t>和</a:t>
            </a:r>
            <a:r>
              <a:rPr lang="en-US" altLang="zh-CN" sz="3300" i="1" dirty="0" smtClean="0">
                <a:latin typeface="宋体" pitchFamily="2" charset="-122"/>
                <a:ea typeface="宋体" pitchFamily="2" charset="-122"/>
              </a:rPr>
              <a:t>γ</a:t>
            </a:r>
            <a:r>
              <a:rPr lang="zh-CN" altLang="zh-CN" sz="3300" dirty="0" smtClean="0">
                <a:latin typeface="宋体" pitchFamily="2" charset="-122"/>
                <a:ea typeface="宋体" pitchFamily="2" charset="-122"/>
              </a:rPr>
              <a:t>分别在正交表上计算每列各水平的平均信噪比和平均灵敏度。</a:t>
            </a:r>
          </a:p>
          <a:p>
            <a:pPr>
              <a:buNone/>
            </a:pPr>
            <a:r>
              <a:rPr lang="zh-CN" altLang="zh-CN" sz="3300" dirty="0" smtClean="0">
                <a:latin typeface="宋体" pitchFamily="2" charset="-122"/>
                <a:ea typeface="宋体" pitchFamily="2" charset="-122"/>
              </a:rPr>
              <a:t>• 对</a:t>
            </a:r>
            <a:r>
              <a:rPr lang="en-US" altLang="zh-CN" sz="3300" i="1" dirty="0" smtClean="0">
                <a:latin typeface="宋体" pitchFamily="2" charset="-122"/>
                <a:ea typeface="宋体" pitchFamily="2" charset="-122"/>
              </a:rPr>
              <a:t>η</a:t>
            </a:r>
            <a:r>
              <a:rPr lang="zh-CN" altLang="zh-CN" sz="3300" dirty="0" smtClean="0">
                <a:latin typeface="宋体" pitchFamily="2" charset="-122"/>
                <a:ea typeface="宋体" pitchFamily="2" charset="-122"/>
              </a:rPr>
              <a:t>作方差分析</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确定显著因子</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确定最佳水平。</a:t>
            </a:r>
          </a:p>
          <a:p>
            <a:pPr>
              <a:buNone/>
            </a:pPr>
            <a:r>
              <a:rPr lang="zh-CN" altLang="zh-CN" sz="3300" dirty="0" smtClean="0">
                <a:latin typeface="宋体" pitchFamily="2" charset="-122"/>
                <a:ea typeface="宋体" pitchFamily="2" charset="-122"/>
              </a:rPr>
              <a:t>• 对</a:t>
            </a:r>
            <a:r>
              <a:rPr lang="en-US" altLang="zh-CN" sz="3300" i="1" dirty="0" smtClean="0">
                <a:latin typeface="宋体" pitchFamily="2" charset="-122"/>
                <a:ea typeface="宋体" pitchFamily="2" charset="-122"/>
              </a:rPr>
              <a:t>γ</a:t>
            </a:r>
            <a:r>
              <a:rPr lang="zh-CN" altLang="zh-CN" sz="3300" dirty="0" smtClean="0">
                <a:latin typeface="宋体" pitchFamily="2" charset="-122"/>
                <a:ea typeface="宋体" pitchFamily="2" charset="-122"/>
              </a:rPr>
              <a:t>作方差分析</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确定显著因子。</a:t>
            </a:r>
          </a:p>
          <a:p>
            <a:pPr>
              <a:buNone/>
            </a:pPr>
            <a:r>
              <a:rPr lang="zh-CN" altLang="zh-CN" sz="3300" dirty="0" smtClean="0">
                <a:latin typeface="宋体" pitchFamily="2" charset="-122"/>
                <a:ea typeface="宋体" pitchFamily="2" charset="-122"/>
              </a:rPr>
              <a:t>• 从可控因子分类中确定调节因子</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假如需要的话</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a:t>
            </a:r>
          </a:p>
          <a:p>
            <a:pPr>
              <a:buNone/>
            </a:pPr>
            <a:r>
              <a:rPr lang="zh-CN" altLang="zh-CN" sz="3300" dirty="0" smtClean="0">
                <a:latin typeface="宋体" pitchFamily="2" charset="-122"/>
                <a:ea typeface="宋体" pitchFamily="2" charset="-122"/>
              </a:rPr>
              <a:t>• 利用调节因子使质量特性</a:t>
            </a:r>
            <a:r>
              <a:rPr lang="en-US" altLang="zh-CN" sz="3300" i="1" dirty="0" smtClean="0">
                <a:latin typeface="宋体" pitchFamily="2" charset="-122"/>
                <a:ea typeface="宋体" pitchFamily="2" charset="-122"/>
              </a:rPr>
              <a:t>y</a:t>
            </a:r>
            <a:r>
              <a:rPr lang="zh-CN" altLang="zh-CN" sz="3300" dirty="0" smtClean="0">
                <a:latin typeface="宋体" pitchFamily="2" charset="-122"/>
                <a:ea typeface="宋体" pitchFamily="2" charset="-122"/>
              </a:rPr>
              <a:t>稳定于要求的目标值。</a:t>
            </a:r>
          </a:p>
          <a:p>
            <a:pPr>
              <a:buNone/>
            </a:pPr>
            <a:r>
              <a:rPr lang="zh-CN" altLang="zh-CN" sz="3300" dirty="0" smtClean="0">
                <a:latin typeface="宋体" pitchFamily="2" charset="-122"/>
                <a:ea typeface="宋体" pitchFamily="2" charset="-122"/>
              </a:rPr>
              <a:t>• 必要时可以作各可控因子的水平效应图</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帮助选水平和调节因子。</a:t>
            </a:r>
          </a:p>
          <a:p>
            <a:pPr>
              <a:buNone/>
            </a:pPr>
            <a:endParaRPr lang="zh-CN" altLang="zh-CN" dirty="0" smtClean="0"/>
          </a:p>
          <a:p>
            <a:pPr>
              <a:buNone/>
            </a:pP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信噪比与灵敏度的计算公式</a:t>
            </a: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457200" y="1340768"/>
            <a:ext cx="8229600" cy="5517232"/>
          </a:xfrm>
        </p:spPr>
        <p:txBody>
          <a:bodyPr>
            <a:normAutofit fontScale="92500" lnSpcReduction="10000"/>
          </a:bodyPr>
          <a:lstStyle/>
          <a:p>
            <a:pPr>
              <a:buNone/>
            </a:pPr>
            <a:r>
              <a:rPr lang="zh-CN" altLang="zh-CN" dirty="0" smtClean="0"/>
              <a:t> </a:t>
            </a:r>
            <a:r>
              <a:rPr lang="en-US" altLang="zh-CN" sz="3000" dirty="0" smtClean="0">
                <a:latin typeface="宋体" pitchFamily="2" charset="-122"/>
                <a:ea typeface="宋体" pitchFamily="2" charset="-122"/>
              </a:rPr>
              <a:t>1</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零点比例式</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y=β</a:t>
            </a:r>
            <a:r>
              <a:rPr lang="en-US" altLang="zh-CN" sz="3000" dirty="0" smtClean="0">
                <a:latin typeface="宋体" pitchFamily="2" charset="-122"/>
                <a:ea typeface="宋体" pitchFamily="2" charset="-122"/>
              </a:rPr>
              <a:t> </a:t>
            </a:r>
            <a:r>
              <a:rPr lang="en-US" altLang="zh-CN" sz="3000" i="1" dirty="0" err="1" smtClean="0">
                <a:latin typeface="宋体" pitchFamily="2" charset="-122"/>
                <a:ea typeface="宋体" pitchFamily="2" charset="-122"/>
              </a:rPr>
              <a:t>M+ε</a:t>
            </a:r>
            <a:endParaRPr lang="zh-CN" altLang="zh-CN" sz="3000" dirty="0" smtClean="0">
              <a:latin typeface="宋体" pitchFamily="2" charset="-122"/>
              <a:ea typeface="宋体" pitchFamily="2" charset="-122"/>
            </a:endParaRPr>
          </a:p>
          <a:p>
            <a:pPr>
              <a:buNone/>
            </a:pPr>
            <a:r>
              <a:rPr lang="en-US" altLang="zh-CN" sz="3000" dirty="0" smtClean="0">
                <a:latin typeface="宋体" pitchFamily="2" charset="-122"/>
                <a:ea typeface="宋体" pitchFamily="2" charset="-122"/>
              </a:rPr>
              <a:t>2</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基准点比例式</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y-=β</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M-M</a:t>
            </a:r>
            <a:r>
              <a:rPr lang="en-US" altLang="zh-CN" sz="3000" i="1" baseline="-25000" dirty="0" smtClean="0">
                <a:latin typeface="宋体" pitchFamily="2" charset="-122"/>
                <a:ea typeface="宋体" pitchFamily="2" charset="-122"/>
              </a:rPr>
              <a:t>s</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+ε</a:t>
            </a:r>
            <a:endParaRPr lang="zh-CN" altLang="zh-CN" sz="3000" dirty="0" smtClean="0">
              <a:latin typeface="宋体" pitchFamily="2" charset="-122"/>
              <a:ea typeface="宋体" pitchFamily="2" charset="-122"/>
            </a:endParaRPr>
          </a:p>
          <a:p>
            <a:pPr>
              <a:buNone/>
            </a:pPr>
            <a:r>
              <a:rPr lang="en-US" altLang="zh-CN" sz="3000" dirty="0" smtClean="0">
                <a:latin typeface="宋体" pitchFamily="2" charset="-122"/>
                <a:ea typeface="宋体" pitchFamily="2" charset="-122"/>
              </a:rPr>
              <a:t>3</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线性式</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y=</a:t>
            </a:r>
            <a:r>
              <a:rPr lang="en-US" altLang="zh-CN" sz="3000" i="1" dirty="0" err="1" smtClean="0">
                <a:latin typeface="宋体" pitchFamily="2" charset="-122"/>
                <a:ea typeface="宋体" pitchFamily="2" charset="-122"/>
              </a:rPr>
              <a:t>α+βM+ε</a:t>
            </a:r>
            <a:endParaRPr lang="zh-CN" altLang="zh-CN" sz="3000" dirty="0" smtClean="0">
              <a:latin typeface="宋体" pitchFamily="2" charset="-122"/>
              <a:ea typeface="宋体" pitchFamily="2" charset="-122"/>
            </a:endParaRPr>
          </a:p>
          <a:p>
            <a:pPr>
              <a:buNone/>
            </a:pPr>
            <a:r>
              <a:rPr lang="zh-CN" altLang="zh-CN" sz="3000" b="1" dirty="0" smtClean="0">
                <a:latin typeface="宋体" pitchFamily="2" charset="-122"/>
                <a:ea typeface="宋体" pitchFamily="2" charset="-122"/>
              </a:rPr>
              <a:t>例</a:t>
            </a:r>
            <a:r>
              <a:rPr lang="en-US" altLang="zh-CN" sz="3000" b="1" dirty="0" smtClean="0">
                <a:latin typeface="宋体" pitchFamily="2" charset="-122"/>
                <a:ea typeface="宋体" pitchFamily="2" charset="-122"/>
              </a:rPr>
              <a:t>6</a:t>
            </a:r>
            <a:r>
              <a:rPr lang="en-US" altLang="zh-CN" sz="3000" b="1" i="1" dirty="0" smtClean="0">
                <a:latin typeface="宋体" pitchFamily="2" charset="-122"/>
                <a:ea typeface="宋体" pitchFamily="2" charset="-122"/>
              </a:rPr>
              <a:t>.</a:t>
            </a:r>
            <a:r>
              <a:rPr lang="en-US" altLang="zh-CN" sz="3000" b="1" dirty="0" smtClean="0">
                <a:latin typeface="宋体" pitchFamily="2" charset="-122"/>
                <a:ea typeface="宋体" pitchFamily="2" charset="-122"/>
              </a:rPr>
              <a:t>5</a:t>
            </a:r>
            <a:r>
              <a:rPr lang="en-US" altLang="zh-CN" sz="3000" b="1" i="1" dirty="0" smtClean="0">
                <a:latin typeface="宋体" pitchFamily="2" charset="-122"/>
                <a:ea typeface="宋体" pitchFamily="2" charset="-122"/>
              </a:rPr>
              <a:t>.</a:t>
            </a:r>
            <a:r>
              <a:rPr lang="en-US" altLang="zh-CN" sz="3000" b="1" dirty="0" smtClean="0">
                <a:latin typeface="宋体" pitchFamily="2" charset="-122"/>
                <a:ea typeface="宋体" pitchFamily="2" charset="-122"/>
              </a:rPr>
              <a:t>1</a:t>
            </a:r>
            <a:r>
              <a:rPr lang="zh-CN" altLang="zh-CN" sz="3000" i="1" dirty="0" smtClean="0">
                <a:latin typeface="宋体" pitchFamily="2" charset="-122"/>
                <a:ea typeface="宋体" pitchFamily="2" charset="-122"/>
              </a:rPr>
              <a:t>　</a:t>
            </a:r>
            <a:r>
              <a:rPr lang="zh-CN" altLang="zh-CN" sz="3000" dirty="0" smtClean="0">
                <a:latin typeface="宋体" pitchFamily="2" charset="-122"/>
                <a:ea typeface="宋体" pitchFamily="2" charset="-122"/>
              </a:rPr>
              <a:t>为了改善一台切割机的加工性能</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比较两种切割速度</a:t>
            </a:r>
          </a:p>
          <a:p>
            <a:pPr>
              <a:buNone/>
            </a:pPr>
            <a:r>
              <a:rPr lang="en-US" altLang="zh-CN" sz="3000" dirty="0" smtClean="0">
                <a:latin typeface="宋体" pitchFamily="2" charset="-122"/>
                <a:ea typeface="宋体" pitchFamily="2" charset="-122"/>
              </a:rPr>
              <a:t> </a:t>
            </a:r>
            <a:r>
              <a:rPr lang="en-US" altLang="zh-CN" sz="3000" i="1" dirty="0" smtClean="0">
                <a:latin typeface="宋体" pitchFamily="2" charset="-122"/>
                <a:ea typeface="宋体" pitchFamily="2" charset="-122"/>
              </a:rPr>
              <a:t>A</a:t>
            </a:r>
            <a:r>
              <a:rPr lang="en-US" altLang="zh-CN" sz="3000" baseline="-25000" dirty="0" smtClean="0">
                <a:latin typeface="宋体" pitchFamily="2" charset="-122"/>
                <a:ea typeface="宋体" pitchFamily="2" charset="-122"/>
              </a:rPr>
              <a:t>1</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70(m/min)</a:t>
            </a:r>
            <a:r>
              <a:rPr lang="zh-CN" altLang="zh-CN" sz="3000" i="1" dirty="0" smtClean="0">
                <a:latin typeface="宋体" pitchFamily="2" charset="-122"/>
                <a:ea typeface="宋体" pitchFamily="2" charset="-122"/>
              </a:rPr>
              <a:t>　　　</a:t>
            </a:r>
            <a:r>
              <a:rPr lang="en-US" altLang="zh-CN" sz="3000" i="1" dirty="0" smtClean="0">
                <a:latin typeface="宋体" pitchFamily="2" charset="-122"/>
                <a:ea typeface="宋体" pitchFamily="2" charset="-122"/>
              </a:rPr>
              <a:t>A</a:t>
            </a:r>
            <a:r>
              <a:rPr lang="en-US" altLang="zh-CN" sz="3000" baseline="-25000" dirty="0" smtClean="0">
                <a:latin typeface="宋体" pitchFamily="2" charset="-122"/>
                <a:ea typeface="宋体" pitchFamily="2" charset="-122"/>
              </a:rPr>
              <a:t>2</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90(m/min)</a:t>
            </a:r>
            <a:endParaRPr lang="zh-CN" altLang="zh-CN" sz="3000" dirty="0" smtClean="0">
              <a:latin typeface="宋体" pitchFamily="2" charset="-122"/>
              <a:ea typeface="宋体" pitchFamily="2" charset="-122"/>
            </a:endParaRPr>
          </a:p>
          <a:p>
            <a:pPr>
              <a:buNone/>
            </a:pPr>
            <a:r>
              <a:rPr lang="zh-CN" altLang="zh-CN" sz="3000" dirty="0" smtClean="0">
                <a:latin typeface="宋体" pitchFamily="2" charset="-122"/>
                <a:ea typeface="宋体" pitchFamily="2" charset="-122"/>
              </a:rPr>
              <a:t>下的加工性能</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特取切割深度</a:t>
            </a:r>
            <a:r>
              <a:rPr lang="en-US" altLang="zh-CN" sz="3000" i="1" dirty="0" smtClean="0">
                <a:latin typeface="宋体" pitchFamily="2" charset="-122"/>
                <a:ea typeface="宋体" pitchFamily="2" charset="-122"/>
              </a:rPr>
              <a:t>M</a:t>
            </a:r>
            <a:r>
              <a:rPr lang="zh-CN" altLang="zh-CN" sz="3000" dirty="0" smtClean="0">
                <a:latin typeface="宋体" pitchFamily="2" charset="-122"/>
                <a:ea typeface="宋体" pitchFamily="2" charset="-122"/>
              </a:rPr>
              <a:t>作为信号因子</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其三个水平为</a:t>
            </a:r>
          </a:p>
          <a:p>
            <a:pPr>
              <a:buNone/>
            </a:pPr>
            <a:r>
              <a:rPr lang="en-US" altLang="zh-CN" sz="3000" i="1" dirty="0" smtClean="0">
                <a:latin typeface="宋体" pitchFamily="2" charset="-122"/>
                <a:ea typeface="宋体" pitchFamily="2" charset="-122"/>
              </a:rPr>
              <a:t>M</a:t>
            </a:r>
            <a:r>
              <a:rPr lang="en-US" altLang="zh-CN" sz="3000" baseline="-25000" dirty="0" smtClean="0">
                <a:latin typeface="宋体" pitchFamily="2" charset="-122"/>
                <a:ea typeface="宋体" pitchFamily="2" charset="-122"/>
              </a:rPr>
              <a:t>1</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0</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1(mm)</a:t>
            </a:r>
            <a:r>
              <a:rPr lang="zh-CN" altLang="zh-CN" sz="3000" i="1" dirty="0" smtClean="0">
                <a:latin typeface="宋体" pitchFamily="2" charset="-122"/>
                <a:ea typeface="宋体" pitchFamily="2" charset="-122"/>
              </a:rPr>
              <a:t>　</a:t>
            </a:r>
            <a:r>
              <a:rPr lang="en-US" altLang="zh-CN" sz="3000" i="1" dirty="0" smtClean="0">
                <a:latin typeface="宋体" pitchFamily="2" charset="-122"/>
                <a:ea typeface="宋体" pitchFamily="2" charset="-122"/>
              </a:rPr>
              <a:t>M</a:t>
            </a:r>
            <a:r>
              <a:rPr lang="en-US" altLang="zh-CN" sz="3000" baseline="-25000" dirty="0" smtClean="0">
                <a:latin typeface="宋体" pitchFamily="2" charset="-122"/>
                <a:ea typeface="宋体" pitchFamily="2" charset="-122"/>
              </a:rPr>
              <a:t>2</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0</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3(mm)</a:t>
            </a:r>
            <a:r>
              <a:rPr lang="zh-CN" altLang="zh-CN" sz="3000" i="1" dirty="0" smtClean="0">
                <a:latin typeface="宋体" pitchFamily="2" charset="-122"/>
                <a:ea typeface="宋体" pitchFamily="2" charset="-122"/>
              </a:rPr>
              <a:t>　</a:t>
            </a:r>
            <a:r>
              <a:rPr lang="en-US" altLang="zh-CN" sz="3000" i="1" dirty="0" smtClean="0">
                <a:latin typeface="宋体" pitchFamily="2" charset="-122"/>
                <a:ea typeface="宋体" pitchFamily="2" charset="-122"/>
              </a:rPr>
              <a:t>M</a:t>
            </a:r>
            <a:r>
              <a:rPr lang="en-US" altLang="zh-CN" sz="3000" baseline="-25000" dirty="0" smtClean="0">
                <a:latin typeface="宋体" pitchFamily="2" charset="-122"/>
                <a:ea typeface="宋体" pitchFamily="2" charset="-122"/>
              </a:rPr>
              <a:t>3</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0</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5(mm)</a:t>
            </a:r>
            <a:endParaRPr lang="zh-CN" altLang="zh-CN" sz="3000" dirty="0" smtClean="0">
              <a:latin typeface="宋体" pitchFamily="2" charset="-122"/>
              <a:ea typeface="宋体" pitchFamily="2" charset="-122"/>
            </a:endParaRPr>
          </a:p>
          <a:p>
            <a:pPr>
              <a:buNone/>
            </a:pPr>
            <a:r>
              <a:rPr lang="zh-CN" altLang="zh-CN" sz="3000" dirty="0" smtClean="0">
                <a:latin typeface="宋体" pitchFamily="2" charset="-122"/>
                <a:ea typeface="宋体" pitchFamily="2" charset="-122"/>
              </a:rPr>
              <a:t>对每种切割速度和切割深度做试验</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并在</a:t>
            </a:r>
            <a:r>
              <a:rPr lang="en-US" altLang="zh-CN" sz="3000" dirty="0" smtClean="0">
                <a:latin typeface="宋体" pitchFamily="2" charset="-122"/>
                <a:ea typeface="宋体" pitchFamily="2" charset="-122"/>
              </a:rPr>
              <a:t>6</a:t>
            </a:r>
            <a:r>
              <a:rPr lang="zh-CN" altLang="zh-CN" sz="3000" dirty="0" smtClean="0">
                <a:latin typeface="宋体" pitchFamily="2" charset="-122"/>
                <a:ea typeface="宋体" pitchFamily="2" charset="-122"/>
              </a:rPr>
              <a:t>个位置</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用</a:t>
            </a:r>
            <a:r>
              <a:rPr lang="en-US" altLang="zh-CN" sz="3000" i="1" dirty="0" smtClean="0">
                <a:latin typeface="宋体" pitchFamily="2" charset="-122"/>
                <a:ea typeface="宋体" pitchFamily="2" charset="-122"/>
              </a:rPr>
              <a:t>N</a:t>
            </a:r>
            <a:r>
              <a:rPr lang="en-US" altLang="zh-CN" sz="3000" baseline="-25000" dirty="0" smtClean="0">
                <a:latin typeface="宋体" pitchFamily="2" charset="-122"/>
                <a:ea typeface="宋体" pitchFamily="2" charset="-122"/>
              </a:rPr>
              <a:t>1</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N</a:t>
            </a:r>
            <a:r>
              <a:rPr lang="en-US" altLang="zh-CN" sz="3000" baseline="-25000" dirty="0" smtClean="0">
                <a:latin typeface="宋体" pitchFamily="2" charset="-122"/>
                <a:ea typeface="宋体" pitchFamily="2" charset="-122"/>
              </a:rPr>
              <a:t>2</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N</a:t>
            </a:r>
            <a:r>
              <a:rPr lang="en-US" altLang="zh-CN" sz="3000" baseline="-25000" dirty="0" smtClean="0">
                <a:latin typeface="宋体" pitchFamily="2" charset="-122"/>
                <a:ea typeface="宋体" pitchFamily="2" charset="-122"/>
              </a:rPr>
              <a:t>6</a:t>
            </a:r>
            <a:r>
              <a:rPr lang="zh-CN" altLang="zh-CN" sz="3000" dirty="0" smtClean="0">
                <a:latin typeface="宋体" pitchFamily="2" charset="-122"/>
                <a:ea typeface="宋体" pitchFamily="2" charset="-122"/>
              </a:rPr>
              <a:t>表示</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上测量切割量</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实际切割深度</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y</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全部数据列在表</a:t>
            </a:r>
            <a:r>
              <a:rPr lang="en-US" altLang="zh-CN" sz="3000" dirty="0" smtClean="0">
                <a:latin typeface="宋体" pitchFamily="2" charset="-122"/>
                <a:ea typeface="宋体" pitchFamily="2" charset="-122"/>
              </a:rPr>
              <a:t>6</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5</a:t>
            </a:r>
            <a:r>
              <a:rPr lang="en-US" altLang="zh-CN" sz="3000" i="1" dirty="0" smtClean="0">
                <a:latin typeface="宋体" pitchFamily="2" charset="-122"/>
                <a:ea typeface="宋体" pitchFamily="2" charset="-122"/>
              </a:rPr>
              <a:t>.</a:t>
            </a:r>
            <a:r>
              <a:rPr lang="en-US" altLang="zh-CN" sz="3000" dirty="0" smtClean="0">
                <a:latin typeface="宋体" pitchFamily="2" charset="-122"/>
                <a:ea typeface="宋体" pitchFamily="2" charset="-122"/>
              </a:rPr>
              <a:t>2</a:t>
            </a:r>
            <a:r>
              <a:rPr lang="zh-CN" altLang="zh-CN" sz="3000" dirty="0" smtClean="0">
                <a:latin typeface="宋体" pitchFamily="2" charset="-122"/>
                <a:ea typeface="宋体" pitchFamily="2" charset="-122"/>
              </a:rPr>
              <a:t>上。</a:t>
            </a:r>
          </a:p>
          <a:p>
            <a:pPr>
              <a:buNone/>
            </a:pP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从损失函数看质量</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田</a:t>
            </a:r>
            <a:r>
              <a:rPr lang="zh-CN" altLang="zh-CN" sz="2800" dirty="0" smtClean="0">
                <a:latin typeface="宋体" pitchFamily="2" charset="-122"/>
                <a:ea typeface="宋体" pitchFamily="2" charset="-122"/>
              </a:rPr>
              <a:t>口认为</a:t>
            </a:r>
            <a:r>
              <a:rPr lang="zh-CN" altLang="zh-CN" sz="2800" dirty="0" smtClean="0">
                <a:latin typeface="宋体" pitchFamily="2" charset="-122"/>
                <a:ea typeface="宋体" pitchFamily="2" charset="-122"/>
              </a:rPr>
              <a:t>“产品的质量就是该产品给社会带来的损失”。此种损失愈小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质量愈高</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从而购买者愈多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厂家的利润也会愈丰厚。</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损失可用损失函数来度量。一般说来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要量化损失并非易事</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因为同样的产品可以被不同的人、在不同的环境下以不同的方式使用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很难对损失给出准确的评估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若把评估限于产品设计和制造给顾客带来的损失</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那就简单得多了。</a:t>
            </a:r>
            <a:endParaRPr lang="en-US" altLang="zh-CN" sz="2800" dirty="0" smtClean="0">
              <a:latin typeface="宋体" pitchFamily="2" charset="-122"/>
              <a:ea typeface="宋体" pitchFamily="2" charset="-122"/>
            </a:endParaRPr>
          </a:p>
          <a:p>
            <a:pPr>
              <a:buNone/>
            </a:pP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减少平均损失的两步法</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zh-CN" altLang="zh-CN" dirty="0" smtClean="0"/>
              <a:t> </a:t>
            </a:r>
            <a:r>
              <a:rPr lang="en-US" altLang="zh-CN" dirty="0" smtClean="0"/>
              <a:t>       </a:t>
            </a:r>
            <a:r>
              <a:rPr lang="zh-CN" altLang="zh-CN" sz="2800" dirty="0" smtClean="0">
                <a:latin typeface="宋体" pitchFamily="2" charset="-122"/>
                <a:ea typeface="宋体" pitchFamily="2" charset="-122"/>
              </a:rPr>
              <a:t>第一步致力于减少波动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把</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的标准差</a:t>
            </a:r>
            <a:r>
              <a:rPr lang="en-US" altLang="zh-CN" sz="2800" i="1" dirty="0" smtClean="0">
                <a:latin typeface="宋体" pitchFamily="2" charset="-122"/>
                <a:ea typeface="宋体" pitchFamily="2" charset="-122"/>
              </a:rPr>
              <a:t>σ</a:t>
            </a:r>
            <a:r>
              <a:rPr lang="zh-CN" altLang="zh-CN" sz="2800" dirty="0" smtClean="0">
                <a:latin typeface="宋体" pitchFamily="2" charset="-122"/>
                <a:ea typeface="宋体" pitchFamily="2" charset="-122"/>
              </a:rPr>
              <a:t>减下来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使产品质量较为稳定。这一步常称为稳健设计。</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第二步致力于减少偏差</a:t>
            </a:r>
            <a:r>
              <a:rPr lang="en-US" altLang="zh-CN" sz="2800" i="1" dirty="0" smtClean="0">
                <a:latin typeface="宋体" pitchFamily="2" charset="-122"/>
                <a:ea typeface="宋体" pitchFamily="2" charset="-122"/>
              </a:rPr>
              <a:t>δ</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使</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的均值</a:t>
            </a:r>
            <a:r>
              <a:rPr lang="en-US" altLang="zh-CN" sz="2800" i="1" dirty="0" smtClean="0">
                <a:latin typeface="宋体" pitchFamily="2" charset="-122"/>
                <a:ea typeface="宋体" pitchFamily="2" charset="-122"/>
              </a:rPr>
              <a:t>E</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y</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向目标值</a:t>
            </a:r>
            <a:r>
              <a:rPr lang="en-US" altLang="zh-CN" sz="2800" i="1" dirty="0" smtClean="0">
                <a:latin typeface="宋体" pitchFamily="2" charset="-122"/>
                <a:ea typeface="宋体" pitchFamily="2" charset="-122"/>
              </a:rPr>
              <a:t>m</a:t>
            </a:r>
            <a:r>
              <a:rPr lang="zh-CN" altLang="zh-CN" sz="2800" dirty="0" smtClean="0">
                <a:latin typeface="宋体" pitchFamily="2" charset="-122"/>
                <a:ea typeface="宋体" pitchFamily="2" charset="-122"/>
              </a:rPr>
              <a:t>靠拢。这一步称为灵敏度设计。</a:t>
            </a:r>
            <a:endParaRPr lang="zh-CN" altLang="en-US" sz="2800" dirty="0">
              <a:latin typeface="宋体" pitchFamily="2" charset="-122"/>
              <a:ea typeface="宋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稳健设计</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6</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2</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1</a:t>
            </a:r>
            <a:r>
              <a:rPr lang="zh-CN" altLang="zh-CN" sz="2800" b="1" i="1" dirty="0" smtClean="0">
                <a:latin typeface="宋体" pitchFamily="2" charset="-122"/>
                <a:ea typeface="宋体" pitchFamily="2" charset="-122"/>
              </a:rPr>
              <a:t>　</a:t>
            </a:r>
            <a:r>
              <a:rPr lang="zh-CN" altLang="zh-CN" sz="2800" dirty="0" smtClean="0">
                <a:latin typeface="宋体" pitchFamily="2" charset="-122"/>
                <a:ea typeface="宋体" pitchFamily="2" charset="-122"/>
              </a:rPr>
              <a:t>电源电路设计 要设计一个电源电路</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它能把交流电</a:t>
            </a:r>
            <a:r>
              <a:rPr lang="en-US" altLang="zh-CN" sz="2800" dirty="0" smtClean="0">
                <a:latin typeface="宋体" pitchFamily="2" charset="-122"/>
                <a:ea typeface="宋体" pitchFamily="2" charset="-122"/>
              </a:rPr>
              <a:t>110V</a:t>
            </a:r>
            <a:r>
              <a:rPr lang="zh-CN" altLang="zh-CN" sz="2800" dirty="0" smtClean="0">
                <a:latin typeface="宋体" pitchFamily="2" charset="-122"/>
                <a:ea typeface="宋体" pitchFamily="2" charset="-122"/>
              </a:rPr>
              <a:t>变为直流电</a:t>
            </a:r>
            <a:r>
              <a:rPr lang="en-US" altLang="zh-CN" sz="2800" dirty="0" smtClean="0">
                <a:latin typeface="宋体" pitchFamily="2" charset="-122"/>
                <a:ea typeface="宋体" pitchFamily="2" charset="-122"/>
              </a:rPr>
              <a:t>115V</a:t>
            </a:r>
            <a:r>
              <a:rPr lang="zh-CN" altLang="zh-CN" sz="2800" dirty="0" smtClean="0">
                <a:latin typeface="宋体" pitchFamily="2" charset="-122"/>
                <a:ea typeface="宋体" pitchFamily="2" charset="-122"/>
              </a:rPr>
              <a:t>。工程中已有成熟的电路可使用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但其中有两个电子元器件的参数有待确定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一个是电阻</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记为因子</a:t>
            </a:r>
            <a:r>
              <a:rPr lang="en-US" altLang="zh-CN" sz="2800" i="1" dirty="0" smtClean="0">
                <a:latin typeface="宋体" pitchFamily="2" charset="-122"/>
                <a:ea typeface="宋体" pitchFamily="2" charset="-122"/>
              </a:rPr>
              <a:t>A</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的阻值</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单位</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欧姆</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另一个是晶体管的电流放大倍数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记为因子</a:t>
            </a:r>
            <a:r>
              <a:rPr lang="en-US" altLang="zh-CN" sz="2800" i="1" dirty="0" smtClean="0">
                <a:latin typeface="宋体" pitchFamily="2" charset="-122"/>
                <a:ea typeface="宋体" pitchFamily="2" charset="-122"/>
              </a:rPr>
              <a:t>B</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为了寻找合适的参数搭配</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特对因子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与</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各选五个水平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并安排</a:t>
            </a:r>
            <a:r>
              <a:rPr lang="en-US" altLang="zh-CN" sz="2800" dirty="0" smtClean="0">
                <a:latin typeface="宋体" pitchFamily="2" charset="-122"/>
                <a:ea typeface="宋体" pitchFamily="2" charset="-122"/>
              </a:rPr>
              <a:t>11</a:t>
            </a:r>
            <a:r>
              <a:rPr lang="zh-CN" altLang="zh-CN" sz="2800" dirty="0" smtClean="0">
                <a:latin typeface="宋体" pitchFamily="2" charset="-122"/>
                <a:ea typeface="宋体" pitchFamily="2" charset="-122"/>
              </a:rPr>
              <a:t>次试验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其因子水平与试验结果列于表</a:t>
            </a:r>
            <a:r>
              <a:rPr lang="en-US" altLang="zh-CN" sz="2800" dirty="0" smtClean="0">
                <a:latin typeface="宋体" pitchFamily="2" charset="-122"/>
                <a:ea typeface="宋体" pitchFamily="2" charset="-122"/>
              </a:rPr>
              <a:t>6.2.1</a:t>
            </a:r>
            <a:r>
              <a:rPr lang="zh-CN" altLang="zh-CN" sz="2800" dirty="0" smtClean="0">
                <a:latin typeface="宋体" pitchFamily="2" charset="-122"/>
                <a:ea typeface="宋体" pitchFamily="2" charset="-122"/>
              </a:rPr>
              <a:t>上</a:t>
            </a:r>
            <a:endParaRPr lang="zh-CN" altLang="en-US" sz="2800" dirty="0">
              <a:latin typeface="宋体" pitchFamily="2" charset="-122"/>
              <a:ea typeface="宋体"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明确参数设计问题 </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对系统设计部分要有全面的了解</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特别对其功能和质量特性要有清楚的认识</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要选好质量特性</a:t>
            </a:r>
            <a:r>
              <a:rPr lang="en-US" altLang="zh-CN" sz="2800" i="1" dirty="0" smtClean="0">
                <a:latin typeface="宋体" pitchFamily="2" charset="-122"/>
                <a:ea typeface="宋体" pitchFamily="2" charset="-122"/>
              </a:rPr>
              <a:t>y</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找出影响质量特性</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的因子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要了解</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与这些因子的函数关系能否确定。若能确定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则写出函数关系</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若不能确定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能否确定因子水平的变化对</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的影响趋势</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哪怕是部分因子也好。最后还要明确</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的测量系统</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使其能准确和精确地测量</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的值。</a:t>
            </a:r>
          </a:p>
          <a:p>
            <a:pPr>
              <a:buNone/>
            </a:pP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dirty="0" smtClean="0"/>
              <a:t>　区分可控因子与噪声因子</a:t>
            </a:r>
            <a:br>
              <a:rPr lang="zh-CN" altLang="zh-CN" dirty="0" smtClean="0"/>
            </a:br>
            <a:endParaRPr lang="zh-CN" altLang="en-US" dirty="0"/>
          </a:p>
        </p:txBody>
      </p:sp>
      <p:sp>
        <p:nvSpPr>
          <p:cNvPr id="3" name="内容占位符 2"/>
          <p:cNvSpPr>
            <a:spLocks noGrp="1"/>
          </p:cNvSpPr>
          <p:nvPr>
            <p:ph idx="1"/>
          </p:nvPr>
        </p:nvSpPr>
        <p:spPr/>
        <p:txBody>
          <a:bodyPr/>
          <a:lstStyle/>
          <a:p>
            <a:pPr>
              <a:buNone/>
            </a:pPr>
            <a:r>
              <a:rPr lang="zh-CN" altLang="zh-CN" dirty="0" smtClean="0"/>
              <a:t>一、可控因子</a:t>
            </a:r>
            <a:r>
              <a:rPr lang="zh-CN" altLang="zh-CN" i="1" dirty="0" smtClean="0"/>
              <a:t>　</a:t>
            </a:r>
            <a:r>
              <a:rPr lang="zh-CN" altLang="zh-CN" dirty="0" smtClean="0"/>
              <a:t>在生产中水平可由试验者选择或控制的因子称为可控因子。</a:t>
            </a:r>
            <a:endParaRPr lang="en-US" altLang="zh-CN" dirty="0" smtClean="0"/>
          </a:p>
          <a:p>
            <a:pPr>
              <a:buNone/>
            </a:pPr>
            <a:r>
              <a:rPr lang="zh-CN" altLang="zh-CN" dirty="0" smtClean="0"/>
              <a:t>二、噪声因子</a:t>
            </a:r>
            <a:r>
              <a:rPr lang="zh-CN" altLang="zh-CN" i="1" dirty="0" smtClean="0"/>
              <a:t>　</a:t>
            </a:r>
            <a:r>
              <a:rPr lang="zh-CN" altLang="zh-CN" dirty="0" smtClean="0"/>
              <a:t>在生产中水平不宜被试验者控制、或很难控制、或要化昂贵的代价才能控制的因子称为噪声因子。</a:t>
            </a:r>
            <a:endParaRPr lang="en-US" altLang="zh-CN" dirty="0" smtClean="0"/>
          </a:p>
          <a:p>
            <a:pPr>
              <a:buNone/>
            </a:pPr>
            <a:r>
              <a:rPr lang="en-US" altLang="zh-CN" dirty="0" smtClean="0"/>
              <a:t>1</a:t>
            </a:r>
            <a:r>
              <a:rPr lang="en-US" altLang="zh-CN" i="1" dirty="0" smtClean="0"/>
              <a:t>.</a:t>
            </a:r>
            <a:r>
              <a:rPr lang="zh-CN" altLang="zh-CN" dirty="0" smtClean="0"/>
              <a:t>外部噪声</a:t>
            </a:r>
            <a:endParaRPr lang="en-US" altLang="zh-CN" dirty="0" smtClean="0"/>
          </a:p>
          <a:p>
            <a:pPr>
              <a:buNone/>
            </a:pPr>
            <a:r>
              <a:rPr lang="en-US" altLang="zh-CN" dirty="0" smtClean="0"/>
              <a:t>2</a:t>
            </a:r>
            <a:r>
              <a:rPr lang="en-US" altLang="zh-CN" i="1" dirty="0" smtClean="0"/>
              <a:t>.</a:t>
            </a:r>
            <a:r>
              <a:rPr lang="zh-CN" altLang="zh-CN" dirty="0" smtClean="0"/>
              <a:t>零件间噪声</a:t>
            </a:r>
            <a:endParaRPr lang="en-US" altLang="zh-CN" dirty="0" smtClean="0"/>
          </a:p>
          <a:p>
            <a:pPr>
              <a:buNone/>
            </a:pPr>
            <a:r>
              <a:rPr lang="en-US" altLang="zh-CN" dirty="0" smtClean="0"/>
              <a:t>3</a:t>
            </a:r>
            <a:r>
              <a:rPr lang="en-US" altLang="zh-CN" i="1" dirty="0" smtClean="0"/>
              <a:t>.</a:t>
            </a:r>
            <a:r>
              <a:rPr lang="zh-CN" altLang="zh-CN" dirty="0" smtClean="0"/>
              <a:t>内部噪声</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内外表设计 </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dirty="0" smtClean="0"/>
              <a:t>         </a:t>
            </a:r>
            <a:r>
              <a:rPr lang="zh-CN" altLang="zh-CN" sz="2800" dirty="0" smtClean="0">
                <a:latin typeface="宋体" pitchFamily="2" charset="-122"/>
                <a:ea typeface="宋体" pitchFamily="2" charset="-122"/>
              </a:rPr>
              <a:t>把诸可控因子放在一张正交表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或其他设计表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上</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此表称为内表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如表</a:t>
            </a:r>
            <a:r>
              <a:rPr lang="en-US" altLang="zh-CN" sz="2800" dirty="0" smtClean="0">
                <a:latin typeface="宋体" pitchFamily="2" charset="-122"/>
                <a:ea typeface="宋体" pitchFamily="2" charset="-122"/>
              </a:rPr>
              <a:t>6</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。把诸噪声因子放在另一张正交表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或其他设计表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上</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此表称为外表</a:t>
            </a:r>
            <a:r>
              <a:rPr lang="zh-CN" altLang="en-US" sz="2800" dirty="0" smtClean="0">
                <a:latin typeface="宋体" pitchFamily="2" charset="-122"/>
                <a:ea typeface="宋体" pitchFamily="2" charset="-122"/>
              </a:rPr>
              <a:t>。</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内表中每一个试验点</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可控因子水平组合</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各对应一张外表。</a:t>
            </a:r>
            <a:endParaRPr lang="en-US" altLang="zh-CN" sz="2800" dirty="0" smtClean="0">
              <a:latin typeface="宋体" pitchFamily="2" charset="-122"/>
              <a:ea typeface="宋体" pitchFamily="2" charset="-122"/>
            </a:endParaRPr>
          </a:p>
          <a:p>
            <a:pPr>
              <a:buNone/>
            </a:pPr>
            <a:endParaRPr lang="en-US" altLang="zh-CN" dirty="0" smtClean="0"/>
          </a:p>
          <a:p>
            <a:pPr>
              <a:buNone/>
            </a:pP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信噪比</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7" name="TextBox 6"/>
          <p:cNvSpPr txBox="1"/>
          <p:nvPr/>
        </p:nvSpPr>
        <p:spPr>
          <a:xfrm>
            <a:off x="323528" y="1268760"/>
            <a:ext cx="8136904" cy="5693866"/>
          </a:xfrm>
          <a:prstGeom prst="rect">
            <a:avLst/>
          </a:prstGeom>
          <a:noFill/>
        </p:spPr>
        <p:txBody>
          <a:bodyPr wrap="square" rtlCol="0">
            <a:spAutoFit/>
          </a:bodyPr>
          <a:lstStyle/>
          <a:p>
            <a:r>
              <a:rPr lang="zh-CN" altLang="zh-CN" sz="2800" dirty="0" smtClean="0">
                <a:latin typeface="宋体" pitchFamily="2" charset="-122"/>
                <a:ea typeface="宋体" pitchFamily="2" charset="-122"/>
              </a:rPr>
              <a:t>望目特性的信噪比的定义为</a:t>
            </a:r>
            <a:r>
              <a:rPr lang="en-US" altLang="zh-CN" sz="2800" dirty="0" smtClean="0">
                <a:latin typeface="宋体" pitchFamily="2" charset="-122"/>
                <a:ea typeface="宋体" pitchFamily="2" charset="-122"/>
              </a:rPr>
              <a:t>:</a:t>
            </a:r>
          </a:p>
          <a:p>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r>
              <a:rPr lang="zh-CN" altLang="zh-CN" sz="2800" dirty="0" smtClean="0">
                <a:latin typeface="宋体" pitchFamily="2" charset="-122"/>
                <a:ea typeface="宋体" pitchFamily="2" charset="-122"/>
              </a:rPr>
              <a:t>望小特性的</a:t>
            </a:r>
            <a:r>
              <a:rPr lang="zh-CN" altLang="zh-CN" sz="2800" dirty="0" smtClean="0">
                <a:latin typeface="宋体" pitchFamily="2" charset="-122"/>
                <a:ea typeface="宋体" pitchFamily="2" charset="-122"/>
              </a:rPr>
              <a:t>信噪比</a:t>
            </a:r>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r>
              <a:rPr lang="zh-CN" altLang="zh-CN" sz="2800" dirty="0" smtClean="0">
                <a:latin typeface="宋体" pitchFamily="2" charset="-122"/>
                <a:ea typeface="宋体" pitchFamily="2" charset="-122"/>
              </a:rPr>
              <a:t>望大</a:t>
            </a:r>
            <a:r>
              <a:rPr lang="zh-CN" altLang="zh-CN" sz="2800" dirty="0" smtClean="0">
                <a:latin typeface="宋体" pitchFamily="2" charset="-122"/>
                <a:ea typeface="宋体" pitchFamily="2" charset="-122"/>
              </a:rPr>
              <a:t>特性下信噪比的公式如下</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endParaRPr lang="zh-CN" altLang="en-US" sz="2800" dirty="0">
              <a:latin typeface="宋体" pitchFamily="2" charset="-122"/>
              <a:ea typeface="宋体" pitchFamily="2" charset="-122"/>
            </a:endParaRPr>
          </a:p>
        </p:txBody>
      </p:sp>
      <p:graphicFrame>
        <p:nvGraphicFramePr>
          <p:cNvPr id="8" name="对象 7"/>
          <p:cNvGraphicFramePr>
            <a:graphicFrameLocks noChangeAspect="1"/>
          </p:cNvGraphicFramePr>
          <p:nvPr/>
        </p:nvGraphicFramePr>
        <p:xfrm>
          <a:off x="2339752" y="1916832"/>
          <a:ext cx="1415388" cy="898227"/>
        </p:xfrm>
        <a:graphic>
          <a:graphicData uri="http://schemas.openxmlformats.org/presentationml/2006/ole">
            <p:oleObj spid="_x0000_s1026" name="Equation" r:id="rId3" imgW="660240" imgH="419040" progId="Equation.DSMT4">
              <p:embed/>
            </p:oleObj>
          </a:graphicData>
        </a:graphic>
      </p:graphicFrame>
      <p:graphicFrame>
        <p:nvGraphicFramePr>
          <p:cNvPr id="9" name="对象 8"/>
          <p:cNvGraphicFramePr>
            <a:graphicFrameLocks noChangeAspect="1"/>
          </p:cNvGraphicFramePr>
          <p:nvPr/>
        </p:nvGraphicFramePr>
        <p:xfrm>
          <a:off x="3330575" y="3781425"/>
          <a:ext cx="280988" cy="422275"/>
        </p:xfrm>
        <a:graphic>
          <a:graphicData uri="http://schemas.openxmlformats.org/presentationml/2006/ole">
            <p:oleObj spid="_x0000_s1027" name="Equation" r:id="rId4" imgW="126720" imgH="190440" progId="Equation.DSMT4">
              <p:embed/>
            </p:oleObj>
          </a:graphicData>
        </a:graphic>
      </p:graphicFrame>
      <p:graphicFrame>
        <p:nvGraphicFramePr>
          <p:cNvPr id="10" name="对象 9"/>
          <p:cNvGraphicFramePr>
            <a:graphicFrameLocks noChangeAspect="1"/>
          </p:cNvGraphicFramePr>
          <p:nvPr/>
        </p:nvGraphicFramePr>
        <p:xfrm>
          <a:off x="2413000" y="1193800"/>
          <a:ext cx="914400" cy="211138"/>
        </p:xfrm>
        <a:graphic>
          <a:graphicData uri="http://schemas.openxmlformats.org/presentationml/2006/ole">
            <p:oleObj spid="_x0000_s1028" name="Equation" r:id="rId5" imgW="914400" imgH="211680" progId="Equation.DSMT4">
              <p:embed/>
            </p:oleObj>
          </a:graphicData>
        </a:graphic>
      </p:graphicFrame>
      <p:graphicFrame>
        <p:nvGraphicFramePr>
          <p:cNvPr id="11" name="对象 10"/>
          <p:cNvGraphicFramePr>
            <a:graphicFrameLocks noChangeAspect="1"/>
          </p:cNvGraphicFramePr>
          <p:nvPr/>
        </p:nvGraphicFramePr>
        <p:xfrm>
          <a:off x="2195736" y="3645024"/>
          <a:ext cx="2952328" cy="754244"/>
        </p:xfrm>
        <a:graphic>
          <a:graphicData uri="http://schemas.openxmlformats.org/presentationml/2006/ole">
            <p:oleObj spid="_x0000_s1029" name="Equation" r:id="rId6" imgW="1739880" imgH="444240" progId="Equation.DSMT4">
              <p:embed/>
            </p:oleObj>
          </a:graphicData>
        </a:graphic>
      </p:graphicFrame>
      <p:graphicFrame>
        <p:nvGraphicFramePr>
          <p:cNvPr id="12" name="对象 11"/>
          <p:cNvGraphicFramePr>
            <a:graphicFrameLocks noChangeAspect="1"/>
          </p:cNvGraphicFramePr>
          <p:nvPr/>
        </p:nvGraphicFramePr>
        <p:xfrm>
          <a:off x="2051720" y="5229200"/>
          <a:ext cx="3187892" cy="838919"/>
        </p:xfrm>
        <a:graphic>
          <a:graphicData uri="http://schemas.openxmlformats.org/presentationml/2006/ole">
            <p:oleObj spid="_x0000_s1030" name="Equation" r:id="rId7" imgW="1688760" imgH="444240" progId="Equation.DSMT4">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96</TotalTime>
  <Words>1583</Words>
  <Application>Microsoft Office PowerPoint</Application>
  <PresentationFormat>全屏显示(4:3)</PresentationFormat>
  <Paragraphs>102</Paragraphs>
  <Slides>22</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24" baseType="lpstr">
      <vt:lpstr>暗香扑面</vt:lpstr>
      <vt:lpstr>MathType 6.0 Equation</vt:lpstr>
      <vt:lpstr>第六章　参 数 设 计</vt:lpstr>
      <vt:lpstr>产品开发的三个阶段</vt:lpstr>
      <vt:lpstr>从损失函数看质量</vt:lpstr>
      <vt:lpstr>减少平均损失的两步法</vt:lpstr>
      <vt:lpstr>稳健设计 </vt:lpstr>
      <vt:lpstr>明确参数设计问题 </vt:lpstr>
      <vt:lpstr>　区分可控因子与噪声因子 </vt:lpstr>
      <vt:lpstr>内外表设计 </vt:lpstr>
      <vt:lpstr>信噪比 </vt:lpstr>
      <vt:lpstr>进行统计分析 </vt:lpstr>
      <vt:lpstr>验证试验 </vt:lpstr>
      <vt:lpstr>幻灯片 12</vt:lpstr>
      <vt:lpstr>什么是灵敏度设计</vt:lpstr>
      <vt:lpstr>灵敏度设计与分析的要点</vt:lpstr>
      <vt:lpstr>综合噪声因子 </vt:lpstr>
      <vt:lpstr>动态特性的参数设计</vt:lpstr>
      <vt:lpstr>动态特性 </vt:lpstr>
      <vt:lpstr>信号因子</vt:lpstr>
      <vt:lpstr>　动态特性参数设计的要求</vt:lpstr>
      <vt:lpstr>动态特性参数设计的试验安排 </vt:lpstr>
      <vt:lpstr>幻灯片 21</vt:lpstr>
      <vt:lpstr>信噪比与灵敏度的计算公式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第六章　参 数 设 计</dc:title>
  <cp:lastModifiedBy>钱瑶</cp:lastModifiedBy>
  <cp:revision>12</cp:revision>
  <dcterms:modified xsi:type="dcterms:W3CDTF">2016-03-06T13:07:52Z</dcterms:modified>
</cp:coreProperties>
</file>