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bin" ContentType="application/vnd.openxmlformats-officedocument.oleObject"/>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5"/>
  </p:notesMasterIdLst>
  <p:sldIdLst>
    <p:sldId id="256" r:id="rId2"/>
    <p:sldId id="257" r:id="rId3"/>
    <p:sldId id="258" r:id="rId4"/>
    <p:sldId id="259" r:id="rId5"/>
    <p:sldId id="260" r:id="rId6"/>
    <p:sldId id="280" r:id="rId7"/>
    <p:sldId id="261" r:id="rId8"/>
    <p:sldId id="262" r:id="rId9"/>
    <p:sldId id="263" r:id="rId10"/>
    <p:sldId id="265" r:id="rId11"/>
    <p:sldId id="266" r:id="rId12"/>
    <p:sldId id="267" r:id="rId13"/>
    <p:sldId id="268" r:id="rId14"/>
    <p:sldId id="269" r:id="rId15"/>
    <p:sldId id="270" r:id="rId16"/>
    <p:sldId id="272" r:id="rId17"/>
    <p:sldId id="273" r:id="rId18"/>
    <p:sldId id="274" r:id="rId19"/>
    <p:sldId id="275" r:id="rId20"/>
    <p:sldId id="276" r:id="rId21"/>
    <p:sldId id="277" r:id="rId22"/>
    <p:sldId id="278" r:id="rId23"/>
    <p:sldId id="279" r:id="rId24"/>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37" d="100"/>
          <a:sy n="37" d="100"/>
        </p:scale>
        <p:origin x="-756"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image" Target="../media/image3.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image" Target="../media/image7.w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image" Target="../media/image11.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3.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4.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5.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6CF264F-3E77-4DC5-8F01-3A039CB72238}" type="datetimeFigureOut">
              <a:rPr lang="zh-CN" altLang="en-US" smtClean="0"/>
              <a:pPr/>
              <a:t>2016-3-6</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1948BCF-25A2-4A90-ACA3-2F8A0A4B3DCE}"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91948BCF-25A2-4A90-ACA3-2F8A0A4B3DCE}" type="slidenum">
              <a:rPr lang="zh-CN" altLang="en-US" smtClean="0"/>
              <a:pPr/>
              <a:t>1</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7" name="矩形 6"/>
          <p:cNvSpPr/>
          <p:nvPr/>
        </p:nvSpPr>
        <p:spPr>
          <a:xfrm>
            <a:off x="685800" y="3196686"/>
            <a:ext cx="77724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ctrTitle"/>
          </p:nvPr>
        </p:nvSpPr>
        <p:spPr>
          <a:xfrm>
            <a:off x="685800" y="1676401"/>
            <a:ext cx="7772400" cy="1538286"/>
          </a:xfrm>
        </p:spPr>
        <p:txBody>
          <a:bodyPr anchor="b"/>
          <a:lstStyle/>
          <a:p>
            <a:r>
              <a:rPr kumimoji="0" lang="zh-CN" altLang="en-US" smtClean="0"/>
              <a:t>单击此处编辑母版标题样式</a:t>
            </a:r>
            <a:endParaRPr kumimoji="0" lang="en-US"/>
          </a:p>
        </p:txBody>
      </p:sp>
      <p:sp>
        <p:nvSpPr>
          <p:cNvPr id="3" name="副标题 2"/>
          <p:cNvSpPr>
            <a:spLocks noGrp="1"/>
          </p:cNvSpPr>
          <p:nvPr>
            <p:ph type="subTitle" idx="1"/>
          </p:nvPr>
        </p:nvSpPr>
        <p:spPr>
          <a:xfrm>
            <a:off x="1371600" y="3214686"/>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0" lang="zh-CN" altLang="en-US" smtClean="0"/>
              <a:t>单击此处编辑母版副标题样式</a:t>
            </a:r>
            <a:endParaRPr kumimoji="0" 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2016-3-6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2016-3-6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
        <p:nvSpPr>
          <p:cNvPr id="7" name="矩形 6"/>
          <p:cNvSpPr/>
          <p:nvPr/>
        </p:nvSpPr>
        <p:spPr>
          <a:xfrm>
            <a:off x="457200" y="1410736"/>
            <a:ext cx="82296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215206" y="274638"/>
            <a:ext cx="1471594" cy="6011882"/>
          </a:xfrm>
        </p:spPr>
        <p:txBody>
          <a:bodyPr vert="eaVer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274638"/>
            <a:ext cx="6686568" cy="6011882"/>
          </a:xfrm>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2016-3-6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7" name="矩形 6"/>
          <p:cNvSpPr/>
          <p:nvPr/>
        </p:nvSpPr>
        <p:spPr>
          <a:xfrm>
            <a:off x="457200" y="1410736"/>
            <a:ext cx="82296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内容占位符 2"/>
          <p:cNvSpPr>
            <a:spLocks noGrp="1"/>
          </p:cNvSpPr>
          <p:nvPr>
            <p:ph idx="1"/>
          </p:nvPr>
        </p:nvSpPr>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a:xfrm>
            <a:off x="73152" y="6400800"/>
            <a:ext cx="3200400" cy="283800"/>
          </a:xfrm>
        </p:spPr>
        <p:txBody>
          <a:bodyPr/>
          <a:lstStyle/>
          <a:p>
            <a:fld id="{530820CF-B880-4189-942D-D702A7CBA730}" type="datetimeFigureOut">
              <a:rPr lang="zh-CN" altLang="en-US" smtClean="0"/>
              <a:pPr/>
              <a:t>2016-3-6</a:t>
            </a:fld>
            <a:endParaRPr lang="zh-CN" altLang="en-US"/>
          </a:p>
        </p:txBody>
      </p:sp>
      <p:sp>
        <p:nvSpPr>
          <p:cNvPr id="5" name="页脚占位符 4"/>
          <p:cNvSpPr>
            <a:spLocks noGrp="1"/>
          </p:cNvSpPr>
          <p:nvPr>
            <p:ph type="ftr" sz="quarter" idx="11"/>
          </p:nvPr>
        </p:nvSpPr>
        <p:spPr>
          <a:xfrm>
            <a:off x="5330952" y="6400800"/>
            <a:ext cx="3733800" cy="283800"/>
          </a:xfrm>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7" name="矩形 6"/>
          <p:cNvSpPr/>
          <p:nvPr/>
        </p:nvSpPr>
        <p:spPr>
          <a:xfrm>
            <a:off x="685800" y="3143248"/>
            <a:ext cx="77724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title"/>
          </p:nvPr>
        </p:nvSpPr>
        <p:spPr>
          <a:xfrm>
            <a:off x="722313" y="3143248"/>
            <a:ext cx="7772400" cy="1362075"/>
          </a:xfrm>
        </p:spPr>
        <p:txBody>
          <a:bodyPr anchor="t"/>
          <a:lstStyle>
            <a:lvl1pPr algn="ctr">
              <a:defRPr sz="4000" b="0" cap="all"/>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722313" y="1643061"/>
            <a:ext cx="7772400" cy="1500187"/>
          </a:xfrm>
        </p:spPr>
        <p:txBody>
          <a:bodyPr anchor="b"/>
          <a:lstStyle>
            <a:lvl1pPr marL="0" indent="0" algn="ctr">
              <a:buNone/>
              <a:defRPr sz="2000">
                <a:solidFill>
                  <a:schemeClr val="tx1">
                    <a:tint val="75000"/>
                  </a:schemeClr>
                </a:solidFill>
              </a:defRPr>
            </a:lvl1pPr>
            <a:lvl2pPr marL="457200" indent="0" algn="ctr">
              <a:buNone/>
              <a:defRPr sz="1800">
                <a:solidFill>
                  <a:schemeClr val="tx1">
                    <a:tint val="75000"/>
                  </a:schemeClr>
                </a:solidFill>
              </a:defRPr>
            </a:lvl2pPr>
            <a:lvl3pPr marL="914400" indent="0" algn="ctr">
              <a:buNone/>
              <a:defRPr sz="1600">
                <a:solidFill>
                  <a:schemeClr val="tx1">
                    <a:tint val="75000"/>
                  </a:schemeClr>
                </a:solidFill>
              </a:defRPr>
            </a:lvl3pPr>
            <a:lvl4pPr marL="1371600" indent="0" algn="ctr">
              <a:buNone/>
              <a:defRPr sz="1400">
                <a:solidFill>
                  <a:schemeClr val="tx1">
                    <a:tint val="75000"/>
                  </a:schemeClr>
                </a:solidFill>
              </a:defRPr>
            </a:lvl4pPr>
            <a:lvl5pPr marL="1828800" indent="0" algn="ctr">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2016-3-6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8" name="矩形 7"/>
          <p:cNvSpPr/>
          <p:nvPr/>
        </p:nvSpPr>
        <p:spPr>
          <a:xfrm>
            <a:off x="457200" y="1410736"/>
            <a:ext cx="82296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2016-3-6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10" name="矩形 9"/>
          <p:cNvSpPr/>
          <p:nvPr/>
        </p:nvSpPr>
        <p:spPr>
          <a:xfrm>
            <a:off x="457200" y="1410736"/>
            <a:ext cx="82296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title"/>
          </p:nvPr>
        </p:nvSpPr>
        <p:spPr/>
        <p:txBody>
          <a:bodyPr/>
          <a:lstStyle>
            <a:lvl1pPr>
              <a:defRPr/>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effectLst>
                  <a:outerShdw blurRad="50800" dist="25400" dir="5400000" algn="tl" rotWithShape="0">
                    <a:srgbClr val="000000">
                      <a:alpha val="43137"/>
                    </a:srgbClr>
                  </a:outerShdw>
                </a:effectLst>
              </a:defRPr>
            </a:lvl1pPr>
            <a:lvl2pPr marL="457200" indent="0">
              <a:buNone/>
              <a:defRPr sz="2000" b="1">
                <a:effectLst>
                  <a:outerShdw blurRad="50800" dist="25400" dir="5400000" algn="tl" rotWithShape="0">
                    <a:srgbClr val="000000">
                      <a:alpha val="43137"/>
                    </a:srgbClr>
                  </a:outerShdw>
                </a:effectLst>
              </a:defRPr>
            </a:lvl2pPr>
            <a:lvl3pPr marL="914400" indent="0">
              <a:buNone/>
              <a:defRPr sz="1800" b="1">
                <a:effectLst>
                  <a:outerShdw blurRad="50800" dist="25400" dir="5400000" algn="tl" rotWithShape="0">
                    <a:srgbClr val="000000">
                      <a:alpha val="43137"/>
                    </a:srgbClr>
                  </a:outerShdw>
                </a:effectLst>
              </a:defRPr>
            </a:lvl3pPr>
            <a:lvl4pPr marL="1371600" indent="0">
              <a:buNone/>
              <a:defRPr sz="1600" b="1">
                <a:effectLst>
                  <a:outerShdw blurRad="50800" dist="25400" dir="5400000" algn="tl" rotWithShape="0">
                    <a:srgbClr val="000000">
                      <a:alpha val="43137"/>
                    </a:srgbClr>
                  </a:outerShdw>
                </a:effectLst>
              </a:defRPr>
            </a:lvl4pPr>
            <a:lvl5pPr marL="1828800" indent="0">
              <a:buNone/>
              <a:defRPr sz="1600" b="1">
                <a:effectLst>
                  <a:outerShdw blurRad="50800" dist="25400" dir="5400000" algn="tl" rotWithShape="0">
                    <a:srgbClr val="000000">
                      <a:alpha val="43137"/>
                    </a:srgbClr>
                  </a:outerShdw>
                </a:effectLst>
              </a:defRPr>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eaLnBrk="1" latinLnBrk="0" hangingPunct="1"/>
            <a:r>
              <a:rPr kumimoji="0"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effectLst>
                  <a:outerShdw blurRad="50800" dist="25400" dir="5400000" algn="tl" rotWithShape="0">
                    <a:srgbClr val="000000">
                      <a:alpha val="43137"/>
                    </a:srgbClr>
                  </a:outerShdw>
                </a:effectLst>
              </a:defRPr>
            </a:lvl1pPr>
            <a:lvl2pPr marL="457200" indent="0">
              <a:buNone/>
              <a:defRPr sz="2000" b="1">
                <a:effectLst>
                  <a:outerShdw blurRad="50800" dist="25400" dir="5400000" algn="tl" rotWithShape="0">
                    <a:srgbClr val="000000">
                      <a:alpha val="43137"/>
                    </a:srgbClr>
                  </a:outerShdw>
                </a:effectLst>
              </a:defRPr>
            </a:lvl2pPr>
            <a:lvl3pPr marL="914400" indent="0">
              <a:buNone/>
              <a:defRPr sz="1800" b="1">
                <a:effectLst>
                  <a:outerShdw blurRad="50800" dist="25400" dir="5400000" algn="tl" rotWithShape="0">
                    <a:srgbClr val="000000">
                      <a:alpha val="43137"/>
                    </a:srgbClr>
                  </a:outerShdw>
                </a:effectLst>
              </a:defRPr>
            </a:lvl3pPr>
            <a:lvl4pPr marL="1371600" indent="0">
              <a:buNone/>
              <a:defRPr sz="1600" b="1">
                <a:effectLst>
                  <a:outerShdw blurRad="50800" dist="25400" dir="5400000" algn="tl" rotWithShape="0">
                    <a:srgbClr val="000000">
                      <a:alpha val="43137"/>
                    </a:srgbClr>
                  </a:outerShdw>
                </a:effectLst>
              </a:defRPr>
            </a:lvl4pPr>
            <a:lvl5pPr marL="1828800" indent="0">
              <a:buNone/>
              <a:defRPr sz="1600" b="1">
                <a:effectLst>
                  <a:outerShdw blurRad="50800" dist="25400" dir="5400000" algn="tl" rotWithShape="0">
                    <a:srgbClr val="000000">
                      <a:alpha val="43137"/>
                    </a:srgbClr>
                  </a:outerShdw>
                </a:effectLst>
              </a:defRPr>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eaLnBrk="1" latinLnBrk="0" hangingPunct="1"/>
            <a:r>
              <a:rPr kumimoji="0"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pPr/>
              <a:t>2016-3-6</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6" name="矩形 5"/>
          <p:cNvSpPr/>
          <p:nvPr/>
        </p:nvSpPr>
        <p:spPr>
          <a:xfrm>
            <a:off x="457200" y="1410736"/>
            <a:ext cx="82296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pPr/>
              <a:t>2016-3-6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Ref idx="1002">
        <a:schemeClr val="bg2"/>
      </p:bgRef>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pPr/>
              <a:t>2016-3-6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8" name="矩形 7"/>
          <p:cNvSpPr/>
          <p:nvPr/>
        </p:nvSpPr>
        <p:spPr>
          <a:xfrm>
            <a:off x="2786050" y="1053546"/>
            <a:ext cx="59040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title"/>
          </p:nvPr>
        </p:nvSpPr>
        <p:spPr>
          <a:xfrm>
            <a:off x="2786050" y="228600"/>
            <a:ext cx="5900752" cy="842946"/>
          </a:xfrm>
        </p:spPr>
        <p:txBody>
          <a:bodyPr anchor="b"/>
          <a:lstStyle>
            <a:lvl1pPr algn="ctr">
              <a:defRPr sz="2800" b="0"/>
            </a:lvl1pPr>
          </a:lstStyle>
          <a:p>
            <a:r>
              <a:rPr kumimoji="0" lang="zh-CN" altLang="en-US" smtClean="0"/>
              <a:t>单击此处编辑母版标题样式</a:t>
            </a:r>
            <a:endParaRPr kumimoji="0" lang="en-US"/>
          </a:p>
        </p:txBody>
      </p:sp>
      <p:sp>
        <p:nvSpPr>
          <p:cNvPr id="3" name="内容占位符 2"/>
          <p:cNvSpPr>
            <a:spLocks noGrp="1"/>
          </p:cNvSpPr>
          <p:nvPr>
            <p:ph idx="1"/>
          </p:nvPr>
        </p:nvSpPr>
        <p:spPr>
          <a:xfrm>
            <a:off x="2786050" y="1142984"/>
            <a:ext cx="5900750" cy="514353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文本占位符 3"/>
          <p:cNvSpPr>
            <a:spLocks noGrp="1"/>
          </p:cNvSpPr>
          <p:nvPr>
            <p:ph type="body" sz="half" idx="2"/>
          </p:nvPr>
        </p:nvSpPr>
        <p:spPr>
          <a:xfrm>
            <a:off x="457205" y="1142984"/>
            <a:ext cx="2257408" cy="5143536"/>
          </a:xfrm>
        </p:spPr>
        <p:txBody>
          <a:bodyPr anchor="ct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2016-3-6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bg>
      <p:bgRef idx="1002">
        <a:schemeClr val="bg2"/>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533400" y="304800"/>
            <a:ext cx="6400800" cy="685800"/>
          </a:xfrm>
        </p:spPr>
        <p:txBody>
          <a:bodyPr anchor="ctr"/>
          <a:lstStyle>
            <a:lvl1pPr algn="l">
              <a:defRPr sz="2400" b="0"/>
            </a:lvl1pPr>
          </a:lstStyle>
          <a:p>
            <a:r>
              <a:rPr kumimoji="0" lang="zh-CN" altLang="en-US" smtClean="0"/>
              <a:t>单击此处编辑母版标题样式</a:t>
            </a:r>
            <a:endParaRPr kumimoji="0" lang="en-US"/>
          </a:p>
        </p:txBody>
      </p:sp>
      <p:sp>
        <p:nvSpPr>
          <p:cNvPr id="3" name="图片占位符 2"/>
          <p:cNvSpPr>
            <a:spLocks noGrp="1"/>
          </p:cNvSpPr>
          <p:nvPr>
            <p:ph type="pic" idx="1"/>
          </p:nvPr>
        </p:nvSpPr>
        <p:spPr>
          <a:xfrm>
            <a:off x="701552" y="1143000"/>
            <a:ext cx="7223248" cy="3980172"/>
          </a:xfrm>
          <a:prstGeom prst="roundRect">
            <a:avLst>
              <a:gd name="adj" fmla="val 18278"/>
            </a:avLst>
          </a:prstGeom>
          <a:solidFill>
            <a:schemeClr val="accent1">
              <a:tint val="40000"/>
            </a:schemeClr>
          </a:solidFill>
          <a:ln w="50800" cap="rnd">
            <a:gradFill flip="none" rotWithShape="1">
              <a:gsLst>
                <a:gs pos="0">
                  <a:schemeClr val="accent1">
                    <a:shade val="50000"/>
                  </a:schemeClr>
                </a:gs>
                <a:gs pos="20000">
                  <a:schemeClr val="accent2">
                    <a:shade val="50000"/>
                  </a:schemeClr>
                </a:gs>
                <a:gs pos="40000">
                  <a:schemeClr val="accent3">
                    <a:shade val="50000"/>
                  </a:schemeClr>
                </a:gs>
                <a:gs pos="60000">
                  <a:schemeClr val="accent4">
                    <a:shade val="50000"/>
                  </a:schemeClr>
                </a:gs>
                <a:gs pos="80000">
                  <a:schemeClr val="accent5">
                    <a:shade val="50000"/>
                  </a:schemeClr>
                </a:gs>
                <a:gs pos="100000">
                  <a:schemeClr val="accent6">
                    <a:shade val="50000"/>
                  </a:schemeClr>
                </a:gs>
              </a:gsLst>
              <a:path path="circle">
                <a:fillToRect l="50000" t="50000" r="50000" b="50000"/>
              </a:path>
              <a:tileRect/>
            </a:gradFill>
            <a:round/>
          </a:ln>
          <a:effectLst>
            <a:outerShdw blurRad="50800" dist="38100" dir="5400000" algn="tl" rotWithShape="0">
              <a:prstClr val="black">
                <a:alpha val="50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kumimoji="0" lang="zh-CN" altLang="en-US" smtClean="0"/>
              <a:t>单击图标添加图片</a:t>
            </a:r>
            <a:endParaRPr kumimoji="0" lang="en-US"/>
          </a:p>
        </p:txBody>
      </p:sp>
      <p:sp>
        <p:nvSpPr>
          <p:cNvPr id="4" name="文本占位符 3"/>
          <p:cNvSpPr>
            <a:spLocks noGrp="1"/>
          </p:cNvSpPr>
          <p:nvPr>
            <p:ph type="body" sz="half" idx="2"/>
          </p:nvPr>
        </p:nvSpPr>
        <p:spPr>
          <a:xfrm>
            <a:off x="2362200" y="5410200"/>
            <a:ext cx="5657888" cy="804862"/>
          </a:xfrm>
        </p:spPr>
        <p:txBody>
          <a:bodyPr anchor="ctr"/>
          <a:lstStyle>
            <a:lvl1pPr marL="0" indent="0" algn="r">
              <a:buNone/>
              <a:defRPr sz="1200" b="0"/>
            </a:lvl1pPr>
            <a:lvl2pPr marL="457200" indent="0" algn="r">
              <a:buNone/>
              <a:defRPr sz="1200" b="0"/>
            </a:lvl2pPr>
            <a:lvl3pPr marL="914400" indent="0" algn="r">
              <a:buNone/>
              <a:defRPr sz="1200" b="0"/>
            </a:lvl3pPr>
            <a:lvl4pPr marL="1371600" indent="0" algn="r">
              <a:buNone/>
              <a:defRPr sz="1200" b="0"/>
            </a:lvl4pPr>
            <a:lvl5pPr marL="1828800" indent="0" algn="r">
              <a:buNone/>
              <a:defRPr sz="1200" b="0"/>
            </a:lvl5pPr>
            <a:lvl6pPr marL="2286000" indent="0">
              <a:buNone/>
              <a:defRPr sz="900"/>
            </a:lvl6pPr>
            <a:lvl7pPr marL="2743200" indent="0">
              <a:buNone/>
              <a:defRPr sz="900"/>
            </a:lvl7pPr>
            <a:lvl8pPr marL="3200400" indent="0">
              <a:buNone/>
              <a:defRPr sz="900"/>
            </a:lvl8pPr>
            <a:lvl9pPr marL="3657600" indent="0">
              <a:buNone/>
              <a:defRPr sz="9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2016-3-6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矩形 6"/>
          <p:cNvSpPr/>
          <p:nvPr/>
        </p:nvSpPr>
        <p:spPr>
          <a:xfrm>
            <a:off x="0" y="6678000"/>
            <a:ext cx="9144000" cy="180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占位符 1"/>
          <p:cNvSpPr>
            <a:spLocks noGrp="1"/>
          </p:cNvSpPr>
          <p:nvPr>
            <p:ph type="title"/>
          </p:nvPr>
        </p:nvSpPr>
        <p:spPr>
          <a:xfrm>
            <a:off x="457200" y="274638"/>
            <a:ext cx="8229600" cy="1143000"/>
          </a:xfrm>
          <a:prstGeom prst="rect">
            <a:avLst/>
          </a:prstGeom>
        </p:spPr>
        <p:txBody>
          <a:bodyPr vert="horz" rtlCol="0" anchor="ctr">
            <a:normAutofit/>
          </a:body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457200" y="1600200"/>
            <a:ext cx="8229600" cy="4686320"/>
          </a:xfrm>
          <a:prstGeom prst="rect">
            <a:avLst/>
          </a:prstGeom>
        </p:spPr>
        <p:txBody>
          <a:bodyPr vert="horz" rtlCol="0">
            <a:normAutofit/>
          </a:bodyPr>
          <a:lstStyle/>
          <a:p>
            <a:pPr lvl="0" eaLnBrk="1" latinLnBrk="0" hangingPunct="1"/>
            <a:r>
              <a:rPr kumimoji="0" lang="zh-CN" altLang="en-US" smtClean="0"/>
              <a:t>单击此处编辑母版文本样式</a:t>
            </a:r>
          </a:p>
          <a:p>
            <a:pPr lvl="1" eaLnBrk="1" latinLnBrk="0" hangingPunct="1"/>
            <a:r>
              <a:rPr kumimoji="0" lang="zh-CN" altLang="en-US" smtClean="0"/>
              <a:t>第二级</a:t>
            </a:r>
          </a:p>
          <a:p>
            <a:pPr lvl="2" eaLnBrk="1" latinLnBrk="0" hangingPunct="1"/>
            <a:r>
              <a:rPr kumimoji="0" lang="zh-CN" altLang="en-US" smtClean="0"/>
              <a:t>第三级</a:t>
            </a:r>
          </a:p>
          <a:p>
            <a:pPr lvl="3" eaLnBrk="1" latinLnBrk="0" hangingPunct="1"/>
            <a:r>
              <a:rPr kumimoji="0" lang="zh-CN" altLang="en-US" smtClean="0"/>
              <a:t>第四级</a:t>
            </a:r>
          </a:p>
          <a:p>
            <a:pPr lvl="4" eaLnBrk="1" latinLnBrk="0" hangingPunct="1"/>
            <a:r>
              <a:rPr kumimoji="0" lang="zh-CN" altLang="en-US" smtClean="0"/>
              <a:t>第五级</a:t>
            </a:r>
            <a:endParaRPr kumimoji="0" lang="en-US"/>
          </a:p>
        </p:txBody>
      </p:sp>
      <p:sp>
        <p:nvSpPr>
          <p:cNvPr id="4" name="日期占位符 3"/>
          <p:cNvSpPr>
            <a:spLocks noGrp="1"/>
          </p:cNvSpPr>
          <p:nvPr>
            <p:ph type="dt" sz="half" idx="2"/>
          </p:nvPr>
        </p:nvSpPr>
        <p:spPr>
          <a:xfrm>
            <a:off x="76200" y="6400800"/>
            <a:ext cx="3200400" cy="283800"/>
          </a:xfrm>
          <a:prstGeom prst="rect">
            <a:avLst/>
          </a:prstGeom>
        </p:spPr>
        <p:txBody>
          <a:bodyPr vert="horz" rtlCol="0" anchor="b"/>
          <a:lstStyle>
            <a:lvl1pPr algn="l" eaLnBrk="1" latinLnBrk="0" hangingPunct="1">
              <a:defRPr kumimoji="0" sz="1100">
                <a:solidFill>
                  <a:schemeClr val="tx2">
                    <a:lumMod val="75000"/>
                    <a:lumOff val="25000"/>
                  </a:schemeClr>
                </a:solidFill>
              </a:defRPr>
            </a:lvl1pPr>
          </a:lstStyle>
          <a:p>
            <a:fld id="{530820CF-B880-4189-942D-D702A7CBA730}" type="datetimeFigureOut">
              <a:rPr lang="zh-CN" altLang="en-US" smtClean="0"/>
              <a:pPr/>
              <a:t>2016-3-6</a:t>
            </a:fld>
            <a:endParaRPr lang="zh-CN" altLang="en-US"/>
          </a:p>
        </p:txBody>
      </p:sp>
      <p:sp>
        <p:nvSpPr>
          <p:cNvPr id="5" name="页脚占位符 4"/>
          <p:cNvSpPr>
            <a:spLocks noGrp="1"/>
          </p:cNvSpPr>
          <p:nvPr>
            <p:ph type="ftr" sz="quarter" idx="3"/>
          </p:nvPr>
        </p:nvSpPr>
        <p:spPr>
          <a:xfrm>
            <a:off x="5334000" y="6400800"/>
            <a:ext cx="3733800" cy="283800"/>
          </a:xfrm>
          <a:prstGeom prst="rect">
            <a:avLst/>
          </a:prstGeom>
        </p:spPr>
        <p:txBody>
          <a:bodyPr vert="horz" rtlCol="0" anchor="ctr"/>
          <a:lstStyle>
            <a:lvl1pPr algn="r" eaLnBrk="1" latinLnBrk="0" hangingPunct="1">
              <a:defRPr kumimoji="0" sz="1100">
                <a:solidFill>
                  <a:schemeClr val="tx2">
                    <a:lumMod val="75000"/>
                    <a:lumOff val="25000"/>
                  </a:schemeClr>
                </a:solidFill>
              </a:defRPr>
            </a:lvl1pPr>
          </a:lstStyle>
          <a:p>
            <a:endParaRPr lang="zh-CN" altLang="en-US"/>
          </a:p>
        </p:txBody>
      </p:sp>
      <p:sp>
        <p:nvSpPr>
          <p:cNvPr id="6" name="灯片编号占位符 5"/>
          <p:cNvSpPr>
            <a:spLocks noGrp="1"/>
          </p:cNvSpPr>
          <p:nvPr>
            <p:ph type="sldNum" sz="quarter" idx="4"/>
          </p:nvPr>
        </p:nvSpPr>
        <p:spPr>
          <a:xfrm>
            <a:off x="4114800" y="6400800"/>
            <a:ext cx="914400" cy="283464"/>
          </a:xfrm>
          <a:prstGeom prst="rect">
            <a:avLst/>
          </a:prstGeom>
          <a:noFill/>
        </p:spPr>
        <p:txBody>
          <a:bodyPr vert="horz" lIns="45720" rIns="45720" rtlCol="0" anchor="ctr"/>
          <a:lstStyle>
            <a:lvl1pPr algn="ctr" eaLnBrk="1" latinLnBrk="0" hangingPunct="1">
              <a:defRPr kumimoji="0" sz="1100" b="0">
                <a:solidFill>
                  <a:schemeClr val="tx2">
                    <a:lumMod val="75000"/>
                    <a:lumOff val="25000"/>
                  </a:schemeClr>
                </a:solidFill>
              </a:defRPr>
            </a:lvl1pPr>
          </a:lstStyle>
          <a:p>
            <a:fld id="{0C913308-F349-4B6D-A68A-DD1791B4A57B}" type="slidenum">
              <a:rPr lang="zh-CN" altLang="en-US" smtClean="0"/>
              <a:pPr/>
              <a:t>‹#›</a:t>
            </a:fld>
            <a:endParaRPr lang="zh-CN" altLang="en-US"/>
          </a:p>
        </p:txBody>
      </p:sp>
      <p:sp>
        <p:nvSpPr>
          <p:cNvPr id="8" name="矩形 7"/>
          <p:cNvSpPr/>
          <p:nvPr/>
        </p:nvSpPr>
        <p:spPr>
          <a:xfrm>
            <a:off x="0" y="0"/>
            <a:ext cx="9144000" cy="108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p:titleStyle>
    <p:bodyStyle>
      <a:lvl1pPr marL="342900" indent="-342900" algn="l" rtl="0" eaLnBrk="1" latinLnBrk="0" hangingPunct="1">
        <a:spcBef>
          <a:spcPct val="20000"/>
        </a:spcBef>
        <a:buClr>
          <a:schemeClr val="tx2"/>
        </a:buClr>
        <a:buSzPct val="50000"/>
        <a:buFont typeface="Wingdings 2"/>
        <a:buChar char="ß"/>
        <a:defRPr kumimoji="0" sz="3200" kern="1200">
          <a:solidFill>
            <a:schemeClr val="tx1"/>
          </a:solidFill>
          <a:latin typeface="+mn-lt"/>
          <a:ea typeface="+mn-ea"/>
          <a:cs typeface="+mn-cs"/>
        </a:defRPr>
      </a:lvl1pPr>
      <a:lvl2pPr marL="742950" indent="-285750" algn="l" rtl="0" eaLnBrk="1" latinLnBrk="0" hangingPunct="1">
        <a:spcBef>
          <a:spcPct val="20000"/>
        </a:spcBef>
        <a:buClr>
          <a:schemeClr val="tx2"/>
        </a:buClr>
        <a:buSzPct val="50000"/>
        <a:buFont typeface="Wingdings 2"/>
        <a:buChar char="Þ"/>
        <a:defRPr kumimoji="0" sz="2800" kern="1200">
          <a:solidFill>
            <a:schemeClr val="tx1"/>
          </a:solidFill>
          <a:latin typeface="+mn-lt"/>
          <a:ea typeface="+mn-ea"/>
          <a:cs typeface="+mn-cs"/>
        </a:defRPr>
      </a:lvl2pPr>
      <a:lvl3pPr marL="1143000" indent="-228600" algn="l" rtl="0" eaLnBrk="1" latinLnBrk="0" hangingPunct="1">
        <a:spcBef>
          <a:spcPct val="20000"/>
        </a:spcBef>
        <a:buClr>
          <a:schemeClr val="tx2"/>
        </a:buClr>
        <a:buSzPct val="50000"/>
        <a:buFont typeface="Wingdings 2"/>
        <a:buChar char=""/>
        <a:defRPr kumimoji="0" sz="2400" kern="1200">
          <a:solidFill>
            <a:schemeClr val="tx1"/>
          </a:solidFill>
          <a:latin typeface="+mn-lt"/>
          <a:ea typeface="+mn-ea"/>
          <a:cs typeface="+mn-cs"/>
        </a:defRPr>
      </a:lvl3pPr>
      <a:lvl4pPr marL="1600200" indent="-228600" algn="l" rtl="0" eaLnBrk="1" latinLnBrk="0" hangingPunct="1">
        <a:spcBef>
          <a:spcPct val="20000"/>
        </a:spcBef>
        <a:buClr>
          <a:schemeClr val="tx2"/>
        </a:buClr>
        <a:buSzPct val="50000"/>
        <a:buFont typeface="Wingdings 2"/>
        <a:buChar char=""/>
        <a:defRPr kumimoji="0" sz="2000" kern="1200">
          <a:solidFill>
            <a:schemeClr val="tx1"/>
          </a:solidFill>
          <a:latin typeface="+mn-lt"/>
          <a:ea typeface="+mn-ea"/>
          <a:cs typeface="+mn-cs"/>
        </a:defRPr>
      </a:lvl4pPr>
      <a:lvl5pPr marL="2057400" indent="-228600" algn="l" rtl="0" eaLnBrk="1" latinLnBrk="0" hangingPunct="1">
        <a:spcBef>
          <a:spcPct val="20000"/>
        </a:spcBef>
        <a:buClr>
          <a:schemeClr val="tx2"/>
        </a:buClr>
        <a:buSzPct val="50000"/>
        <a:buFont typeface="Wingdings 2"/>
        <a:buChar char=""/>
        <a:defRPr kumimoji="0" sz="2000" kern="1200">
          <a:solidFill>
            <a:schemeClr val="tx1"/>
          </a:solidFill>
          <a:latin typeface="+mn-lt"/>
          <a:ea typeface="+mn-ea"/>
          <a:cs typeface="+mn-cs"/>
        </a:defRPr>
      </a:lvl5pPr>
      <a:lvl6pPr marL="2514600" indent="-228600" algn="l" rtl="0" eaLnBrk="1" latinLnBrk="0" hangingPunct="1">
        <a:spcBef>
          <a:spcPct val="20000"/>
        </a:spcBef>
        <a:buFont typeface="Arial"/>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oleObject" Target="../embeddings/oleObject6.bin"/></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2.xml"/><Relationship Id="rId1" Type="http://schemas.openxmlformats.org/officeDocument/2006/relationships/vmlDrawing" Target="../drawings/vmlDrawing5.vml"/><Relationship Id="rId4" Type="http://schemas.openxmlformats.org/officeDocument/2006/relationships/oleObject" Target="../embeddings/oleObject8.bin"/></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2.xml"/><Relationship Id="rId1" Type="http://schemas.openxmlformats.org/officeDocument/2006/relationships/vmlDrawing" Target="../drawings/vmlDrawing6.vml"/></Relationships>
</file>

<file path=ppt/slides/_rels/slide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2.bin"/></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2.xml"/><Relationship Id="rId1" Type="http://schemas.openxmlformats.org/officeDocument/2006/relationships/vmlDrawing" Target="../drawings/vmlDrawing7.vml"/></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2.xml"/><Relationship Id="rId1" Type="http://schemas.openxmlformats.org/officeDocument/2006/relationships/vmlDrawing" Target="../drawings/vmlDrawing8.v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3.v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1043608" y="476672"/>
            <a:ext cx="7772400" cy="1538286"/>
          </a:xfrm>
        </p:spPr>
        <p:txBody>
          <a:bodyPr/>
          <a:lstStyle/>
          <a:p>
            <a:r>
              <a:rPr lang="zh-CN" altLang="en-US" b="1" dirty="0" smtClean="0">
                <a:latin typeface="宋体" pitchFamily="2" charset="-122"/>
                <a:ea typeface="宋体" pitchFamily="2" charset="-122"/>
              </a:rPr>
              <a:t>第七章   </a:t>
            </a:r>
            <a:r>
              <a:rPr lang="zh-CN" altLang="zh-CN" b="1" dirty="0" smtClean="0">
                <a:latin typeface="宋体" pitchFamily="2" charset="-122"/>
                <a:ea typeface="宋体" pitchFamily="2" charset="-122"/>
              </a:rPr>
              <a:t>回 归 设 计</a:t>
            </a:r>
            <a:br>
              <a:rPr lang="zh-CN" altLang="zh-CN" b="1" dirty="0" smtClean="0">
                <a:latin typeface="宋体" pitchFamily="2" charset="-122"/>
                <a:ea typeface="宋体" pitchFamily="2" charset="-122"/>
              </a:rPr>
            </a:br>
            <a:endParaRPr lang="zh-CN" altLang="en-US" b="1" dirty="0">
              <a:latin typeface="宋体" pitchFamily="2" charset="-122"/>
              <a:ea typeface="宋体" pitchFamily="2" charset="-122"/>
            </a:endParaRPr>
          </a:p>
        </p:txBody>
      </p:sp>
      <p:sp>
        <p:nvSpPr>
          <p:cNvPr id="3" name="副标题 2"/>
          <p:cNvSpPr>
            <a:spLocks noGrp="1"/>
          </p:cNvSpPr>
          <p:nvPr>
            <p:ph type="subTitle" idx="1"/>
          </p:nvPr>
        </p:nvSpPr>
        <p:spPr>
          <a:xfrm>
            <a:off x="755576" y="1628800"/>
            <a:ext cx="7848872" cy="4536504"/>
          </a:xfrm>
        </p:spPr>
        <p:txBody>
          <a:bodyPr/>
          <a:lstStyle/>
          <a:p>
            <a:pPr algn="l"/>
            <a:r>
              <a:rPr lang="zh-CN" altLang="en-US" sz="2800" dirty="0" smtClean="0">
                <a:solidFill>
                  <a:srgbClr val="000000"/>
                </a:solidFill>
                <a:latin typeface="宋体" pitchFamily="2" charset="-122"/>
                <a:ea typeface="宋体" pitchFamily="2" charset="-122"/>
              </a:rPr>
              <a:t>    回归设计</a:t>
            </a:r>
            <a:r>
              <a:rPr lang="en-US" altLang="zh-CN" sz="2800" dirty="0" smtClean="0">
                <a:solidFill>
                  <a:srgbClr val="000000"/>
                </a:solidFill>
                <a:latin typeface="宋体" pitchFamily="2" charset="-122"/>
                <a:ea typeface="宋体" pitchFamily="2" charset="-122"/>
              </a:rPr>
              <a:t>(</a:t>
            </a:r>
            <a:r>
              <a:rPr lang="zh-CN" altLang="en-US" sz="2800" dirty="0" smtClean="0">
                <a:solidFill>
                  <a:srgbClr val="000000"/>
                </a:solidFill>
                <a:latin typeface="宋体" pitchFamily="2" charset="-122"/>
                <a:ea typeface="宋体" pitchFamily="2" charset="-122"/>
              </a:rPr>
              <a:t>也称为响应曲面设计</a:t>
            </a:r>
            <a:r>
              <a:rPr lang="en-US" altLang="zh-CN" sz="2800" dirty="0" smtClean="0">
                <a:solidFill>
                  <a:srgbClr val="000000"/>
                </a:solidFill>
                <a:latin typeface="宋体" pitchFamily="2" charset="-122"/>
                <a:ea typeface="宋体" pitchFamily="2" charset="-122"/>
              </a:rPr>
              <a:t>)</a:t>
            </a:r>
            <a:r>
              <a:rPr lang="zh-CN" altLang="en-US" sz="2800" dirty="0" smtClean="0">
                <a:solidFill>
                  <a:srgbClr val="000000"/>
                </a:solidFill>
                <a:latin typeface="宋体" pitchFamily="2" charset="-122"/>
                <a:ea typeface="宋体" pitchFamily="2" charset="-122"/>
              </a:rPr>
              <a:t>便是这样一种设计</a:t>
            </a:r>
            <a:r>
              <a:rPr lang="en-US" altLang="zh-CN" sz="2800" dirty="0" smtClean="0">
                <a:solidFill>
                  <a:srgbClr val="000000"/>
                </a:solidFill>
                <a:latin typeface="宋体" pitchFamily="2" charset="-122"/>
                <a:ea typeface="宋体" pitchFamily="2" charset="-122"/>
              </a:rPr>
              <a:t>,</a:t>
            </a:r>
            <a:r>
              <a:rPr lang="zh-CN" altLang="en-US" sz="2800" dirty="0" smtClean="0">
                <a:solidFill>
                  <a:srgbClr val="000000"/>
                </a:solidFill>
                <a:latin typeface="宋体" pitchFamily="2" charset="-122"/>
                <a:ea typeface="宋体" pitchFamily="2" charset="-122"/>
              </a:rPr>
              <a:t>它是在多元线性回归的基础上用主动收集数据的方法获得具有较好性质的回归方程的一种试验设计方法。它是由英国统计学家</a:t>
            </a:r>
            <a:r>
              <a:rPr lang="en-US" altLang="zh-CN" sz="2800" dirty="0" err="1" smtClean="0">
                <a:solidFill>
                  <a:srgbClr val="000000"/>
                </a:solidFill>
                <a:latin typeface="宋体" pitchFamily="2" charset="-122"/>
                <a:ea typeface="宋体" pitchFamily="2" charset="-122"/>
              </a:rPr>
              <a:t>G.Box</a:t>
            </a:r>
            <a:r>
              <a:rPr lang="zh-CN" altLang="en-US" sz="2800" dirty="0" smtClean="0">
                <a:solidFill>
                  <a:srgbClr val="000000"/>
                </a:solidFill>
                <a:latin typeface="宋体" pitchFamily="2" charset="-122"/>
                <a:ea typeface="宋体" pitchFamily="2" charset="-122"/>
              </a:rPr>
              <a:t> 在</a:t>
            </a:r>
            <a:r>
              <a:rPr lang="en-US" altLang="zh-CN" sz="2800" dirty="0" smtClean="0">
                <a:solidFill>
                  <a:srgbClr val="000000"/>
                </a:solidFill>
                <a:latin typeface="宋体" pitchFamily="2" charset="-122"/>
                <a:ea typeface="宋体" pitchFamily="2" charset="-122"/>
              </a:rPr>
              <a:t>50</a:t>
            </a:r>
            <a:r>
              <a:rPr lang="zh-CN" altLang="en-US" sz="2800" dirty="0" smtClean="0">
                <a:solidFill>
                  <a:srgbClr val="000000"/>
                </a:solidFill>
                <a:latin typeface="宋体" pitchFamily="2" charset="-122"/>
                <a:ea typeface="宋体" pitchFamily="2" charset="-122"/>
              </a:rPr>
              <a:t>年代初针对化工生产中的实际问题提出的</a:t>
            </a:r>
            <a:r>
              <a:rPr lang="en-US" altLang="zh-CN" sz="2800" dirty="0" smtClean="0">
                <a:solidFill>
                  <a:srgbClr val="000000"/>
                </a:solidFill>
                <a:latin typeface="宋体" pitchFamily="2" charset="-122"/>
                <a:ea typeface="宋体" pitchFamily="2" charset="-122"/>
              </a:rPr>
              <a:t>,</a:t>
            </a:r>
            <a:r>
              <a:rPr lang="zh-CN" altLang="en-US" sz="2800" dirty="0" smtClean="0">
                <a:solidFill>
                  <a:srgbClr val="000000"/>
                </a:solidFill>
                <a:latin typeface="宋体" pitchFamily="2" charset="-122"/>
                <a:ea typeface="宋体" pitchFamily="2" charset="-122"/>
              </a:rPr>
              <a:t>以后又成功地用于钢铁、机械、制药、农业等部门</a:t>
            </a:r>
            <a:r>
              <a:rPr lang="en-US" altLang="zh-CN" sz="2800" dirty="0" smtClean="0">
                <a:solidFill>
                  <a:srgbClr val="000000"/>
                </a:solidFill>
                <a:latin typeface="宋体" pitchFamily="2" charset="-122"/>
                <a:ea typeface="宋体" pitchFamily="2" charset="-122"/>
              </a:rPr>
              <a:t>,</a:t>
            </a:r>
            <a:r>
              <a:rPr lang="zh-CN" altLang="en-US" sz="2800" dirty="0" smtClean="0">
                <a:solidFill>
                  <a:srgbClr val="000000"/>
                </a:solidFill>
                <a:latin typeface="宋体" pitchFamily="2" charset="-122"/>
                <a:ea typeface="宋体" pitchFamily="2" charset="-122"/>
              </a:rPr>
              <a:t>如今这一方法在英美等西方国家使用相当广泛。</a:t>
            </a:r>
          </a:p>
          <a:p>
            <a:endParaRPr lang="zh-CN" alt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Autofit/>
          </a:bodyPr>
          <a:lstStyle/>
          <a:p>
            <a:r>
              <a:rPr lang="zh-CN" altLang="zh-CN" b="1" dirty="0" smtClean="0">
                <a:latin typeface="宋体" pitchFamily="2" charset="-122"/>
                <a:ea typeface="宋体" pitchFamily="2" charset="-122"/>
              </a:rPr>
              <a:t>含交互作用的模型</a:t>
            </a:r>
            <a:br>
              <a:rPr lang="zh-CN" altLang="zh-CN" b="1" dirty="0" smtClean="0">
                <a:latin typeface="宋体" pitchFamily="2" charset="-122"/>
                <a:ea typeface="宋体" pitchFamily="2" charset="-122"/>
              </a:rPr>
            </a:br>
            <a:endParaRPr lang="zh-CN" altLang="en-US" b="1" dirty="0">
              <a:latin typeface="宋体" pitchFamily="2" charset="-122"/>
              <a:ea typeface="宋体" pitchFamily="2" charset="-122"/>
            </a:endParaRPr>
          </a:p>
        </p:txBody>
      </p:sp>
      <p:sp>
        <p:nvSpPr>
          <p:cNvPr id="4" name="内容占位符 3"/>
          <p:cNvSpPr>
            <a:spLocks noGrp="1"/>
          </p:cNvSpPr>
          <p:nvPr>
            <p:ph idx="1"/>
          </p:nvPr>
        </p:nvSpPr>
        <p:spPr/>
        <p:txBody>
          <a:bodyPr/>
          <a:lstStyle/>
          <a:p>
            <a:pPr>
              <a:buNone/>
            </a:pPr>
            <a:r>
              <a:rPr lang="zh-CN" altLang="zh-CN" dirty="0" smtClean="0"/>
              <a:t> </a:t>
            </a:r>
            <a:r>
              <a:rPr lang="en-US" altLang="zh-CN" dirty="0" smtClean="0"/>
              <a:t>       </a:t>
            </a:r>
            <a:r>
              <a:rPr lang="zh-CN" altLang="zh-CN" sz="2800" dirty="0" smtClean="0">
                <a:latin typeface="宋体" pitchFamily="2" charset="-122"/>
                <a:ea typeface="宋体" pitchFamily="2" charset="-122"/>
              </a:rPr>
              <a:t>当</a:t>
            </a:r>
            <a:r>
              <a:rPr lang="zh-CN" altLang="zh-CN" sz="2800" dirty="0" smtClean="0">
                <a:latin typeface="宋体" pitchFamily="2" charset="-122"/>
                <a:ea typeface="宋体" pitchFamily="2" charset="-122"/>
              </a:rPr>
              <a:t>变量间存在交互作用时</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我们可以更一般地考虑建立含两个因子间交互作用的模型</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其交互作用用两个因子的编码值的乘积表示</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即可假定有如下的回归模型</a:t>
            </a:r>
            <a:r>
              <a:rPr lang="en-US" altLang="zh-CN" sz="2800" dirty="0" smtClean="0">
                <a:latin typeface="宋体" pitchFamily="2" charset="-122"/>
                <a:ea typeface="宋体" pitchFamily="2" charset="-122"/>
              </a:rPr>
              <a:t>:</a:t>
            </a:r>
          </a:p>
          <a:p>
            <a:pPr>
              <a:buNone/>
            </a:pPr>
            <a:endParaRPr lang="en-US" altLang="zh-CN" sz="2800" dirty="0" smtClean="0">
              <a:latin typeface="宋体" pitchFamily="2" charset="-122"/>
              <a:ea typeface="宋体" pitchFamily="2" charset="-122"/>
            </a:endParaRPr>
          </a:p>
          <a:p>
            <a:pPr>
              <a:buNone/>
            </a:pPr>
            <a:endParaRPr lang="en-US" altLang="zh-CN" sz="2800" dirty="0" smtClean="0">
              <a:latin typeface="宋体" pitchFamily="2" charset="-122"/>
              <a:ea typeface="宋体" pitchFamily="2" charset="-122"/>
            </a:endParaRPr>
          </a:p>
          <a:p>
            <a:pPr>
              <a:buNone/>
            </a:pPr>
            <a:r>
              <a:rPr lang="zh-CN" altLang="zh-CN" sz="2800" dirty="0" smtClean="0"/>
              <a:t> </a:t>
            </a:r>
            <a:r>
              <a:rPr lang="en-US" altLang="zh-CN" sz="2800" dirty="0" smtClean="0"/>
              <a:t>   </a:t>
            </a:r>
            <a:r>
              <a:rPr lang="zh-CN" altLang="zh-CN" sz="2800" dirty="0" smtClean="0">
                <a:latin typeface="宋体" pitchFamily="2" charset="-122"/>
                <a:ea typeface="宋体" pitchFamily="2" charset="-122"/>
              </a:rPr>
              <a:t>只要</a:t>
            </a:r>
            <a:r>
              <a:rPr lang="zh-CN" altLang="zh-CN" sz="2800" dirty="0" smtClean="0">
                <a:latin typeface="宋体" pitchFamily="2" charset="-122"/>
                <a:ea typeface="宋体" pitchFamily="2" charset="-122"/>
              </a:rPr>
              <a:t>在回归的一次正交设计中</a:t>
            </a:r>
            <a:r>
              <a:rPr lang="en-US" altLang="zh-CN" sz="2800" dirty="0" smtClean="0">
                <a:latin typeface="宋体" pitchFamily="2" charset="-122"/>
                <a:ea typeface="宋体" pitchFamily="2" charset="-122"/>
              </a:rPr>
              <a:t>,</a:t>
            </a:r>
            <a:r>
              <a:rPr lang="en-US" altLang="zh-CN" sz="2800" i="1" dirty="0" smtClean="0">
                <a:latin typeface="宋体" pitchFamily="2" charset="-122"/>
                <a:ea typeface="宋体" pitchFamily="2" charset="-122"/>
              </a:rPr>
              <a:t>n</a:t>
            </a:r>
            <a:r>
              <a:rPr lang="zh-CN" altLang="zh-CN" sz="2800" dirty="0" smtClean="0">
                <a:latin typeface="宋体" pitchFamily="2" charset="-122"/>
                <a:ea typeface="宋体" pitchFamily="2" charset="-122"/>
              </a:rPr>
              <a:t>大于</a:t>
            </a:r>
            <a:r>
              <a:rPr lang="en-US" altLang="zh-CN" sz="2800" dirty="0" smtClean="0">
                <a:latin typeface="宋体" pitchFamily="2" charset="-122"/>
                <a:ea typeface="宋体" pitchFamily="2" charset="-122"/>
              </a:rPr>
              <a:t>k</a:t>
            </a:r>
            <a:r>
              <a:rPr lang="zh-CN" altLang="zh-CN" sz="2800" dirty="0" smtClean="0">
                <a:latin typeface="宋体" pitchFamily="2" charset="-122"/>
                <a:ea typeface="宋体" pitchFamily="2" charset="-122"/>
              </a:rPr>
              <a:t>就</a:t>
            </a:r>
            <a:r>
              <a:rPr lang="zh-CN" altLang="zh-CN" sz="2800" dirty="0" smtClean="0">
                <a:latin typeface="宋体" pitchFamily="2" charset="-122"/>
                <a:ea typeface="宋体" pitchFamily="2" charset="-122"/>
              </a:rPr>
              <a:t>可以将其看成是</a:t>
            </a:r>
            <a:r>
              <a:rPr lang="en-US" altLang="zh-CN" sz="2800" i="1" dirty="0" smtClean="0">
                <a:latin typeface="宋体" pitchFamily="2" charset="-122"/>
                <a:ea typeface="宋体" pitchFamily="2" charset="-122"/>
              </a:rPr>
              <a:t>k</a:t>
            </a:r>
            <a:r>
              <a:rPr lang="zh-CN" altLang="zh-CN" sz="2800" dirty="0" smtClean="0">
                <a:latin typeface="宋体" pitchFamily="2" charset="-122"/>
                <a:ea typeface="宋体" pitchFamily="2" charset="-122"/>
              </a:rPr>
              <a:t>元线性回归</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并且这</a:t>
            </a:r>
            <a:r>
              <a:rPr lang="en-US" altLang="zh-CN" sz="2800" i="1" dirty="0" smtClean="0">
                <a:latin typeface="宋体" pitchFamily="2" charset="-122"/>
                <a:ea typeface="宋体" pitchFamily="2" charset="-122"/>
              </a:rPr>
              <a:t>k</a:t>
            </a:r>
            <a:r>
              <a:rPr lang="zh-CN" altLang="zh-CN" sz="2800" dirty="0" smtClean="0">
                <a:latin typeface="宋体" pitchFamily="2" charset="-122"/>
                <a:ea typeface="宋体" pitchFamily="2" charset="-122"/>
              </a:rPr>
              <a:t>项仍然是相互正交的</a:t>
            </a:r>
          </a:p>
          <a:p>
            <a:pPr>
              <a:buNone/>
            </a:pPr>
            <a:endParaRPr lang="zh-CN" altLang="en-US" dirty="0"/>
          </a:p>
        </p:txBody>
      </p:sp>
      <p:graphicFrame>
        <p:nvGraphicFramePr>
          <p:cNvPr id="5" name="对象 4"/>
          <p:cNvGraphicFramePr>
            <a:graphicFrameLocks noChangeAspect="1"/>
          </p:cNvGraphicFramePr>
          <p:nvPr/>
        </p:nvGraphicFramePr>
        <p:xfrm>
          <a:off x="2806700" y="1203325"/>
          <a:ext cx="127000" cy="190500"/>
        </p:xfrm>
        <a:graphic>
          <a:graphicData uri="http://schemas.openxmlformats.org/presentationml/2006/ole">
            <p:oleObj spid="_x0000_s4098" name="Equation" r:id="rId3" imgW="126720" imgH="190440" progId="Equation.DSMT4">
              <p:embed/>
            </p:oleObj>
          </a:graphicData>
        </a:graphic>
      </p:graphicFrame>
      <p:graphicFrame>
        <p:nvGraphicFramePr>
          <p:cNvPr id="6" name="对象 5"/>
          <p:cNvGraphicFramePr>
            <a:graphicFrameLocks noChangeAspect="1"/>
          </p:cNvGraphicFramePr>
          <p:nvPr/>
        </p:nvGraphicFramePr>
        <p:xfrm>
          <a:off x="1701800" y="3429000"/>
          <a:ext cx="5454650" cy="1062038"/>
        </p:xfrm>
        <a:graphic>
          <a:graphicData uri="http://schemas.openxmlformats.org/presentationml/2006/ole">
            <p:oleObj spid="_x0000_s4099" name="Equation" r:id="rId4" imgW="2349360" imgH="457200" progId="Equation.DSMT4">
              <p:embed/>
            </p:oleObj>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Autofit/>
          </a:bodyPr>
          <a:lstStyle/>
          <a:p>
            <a:r>
              <a:rPr lang="zh-CN" altLang="zh-CN" b="1" dirty="0" smtClean="0">
                <a:latin typeface="宋体" pitchFamily="2" charset="-122"/>
                <a:ea typeface="宋体" pitchFamily="2" charset="-122"/>
              </a:rPr>
              <a:t>快速登高法</a:t>
            </a:r>
            <a:br>
              <a:rPr lang="zh-CN" altLang="zh-CN" b="1" dirty="0" smtClean="0">
                <a:latin typeface="宋体" pitchFamily="2" charset="-122"/>
                <a:ea typeface="宋体" pitchFamily="2" charset="-122"/>
              </a:rPr>
            </a:br>
            <a:endParaRPr lang="zh-CN" altLang="en-US" b="1" dirty="0">
              <a:latin typeface="宋体" pitchFamily="2" charset="-122"/>
              <a:ea typeface="宋体" pitchFamily="2" charset="-122"/>
            </a:endParaRPr>
          </a:p>
        </p:txBody>
      </p:sp>
      <p:pic>
        <p:nvPicPr>
          <p:cNvPr id="21506" name="Picture 2"/>
          <p:cNvPicPr>
            <a:picLocks noGrp="1" noChangeAspect="1" noChangeArrowheads="1"/>
          </p:cNvPicPr>
          <p:nvPr>
            <p:ph idx="1"/>
          </p:nvPr>
        </p:nvPicPr>
        <p:blipFill>
          <a:blip r:embed="rId2" cstate="print"/>
          <a:srcRect/>
          <a:stretch>
            <a:fillRect/>
          </a:stretch>
        </p:blipFill>
        <p:spPr bwMode="auto">
          <a:xfrm>
            <a:off x="1331640" y="1844824"/>
            <a:ext cx="6587796" cy="3312368"/>
          </a:xfrm>
          <a:prstGeom prst="rect">
            <a:avLst/>
          </a:prstGeom>
          <a:noFill/>
          <a:ln w="9525">
            <a:noFill/>
            <a:miter lim="800000"/>
            <a:headEnd/>
            <a:tailEnd/>
          </a:ln>
          <a:effec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zh-CN" i="1" dirty="0" smtClean="0"/>
              <a:t>　</a:t>
            </a:r>
            <a:r>
              <a:rPr lang="zh-CN" altLang="zh-CN" sz="4900" b="1" dirty="0" smtClean="0">
                <a:latin typeface="宋体" pitchFamily="2" charset="-122"/>
                <a:ea typeface="宋体" pitchFamily="2" charset="-122"/>
              </a:rPr>
              <a:t>一次回归正交设计的旋转性</a:t>
            </a:r>
            <a:r>
              <a:rPr lang="zh-CN" altLang="zh-CN" dirty="0" smtClean="0"/>
              <a:t/>
            </a:r>
            <a:br>
              <a:rPr lang="zh-CN" altLang="zh-CN" dirty="0" smtClean="0"/>
            </a:br>
            <a:endParaRPr lang="zh-CN" altLang="en-US" dirty="0"/>
          </a:p>
        </p:txBody>
      </p:sp>
      <p:sp>
        <p:nvSpPr>
          <p:cNvPr id="4" name="内容占位符 3"/>
          <p:cNvSpPr>
            <a:spLocks noGrp="1"/>
          </p:cNvSpPr>
          <p:nvPr>
            <p:ph idx="1"/>
          </p:nvPr>
        </p:nvSpPr>
        <p:spPr/>
        <p:txBody>
          <a:bodyPr/>
          <a:lstStyle/>
          <a:p>
            <a:pPr>
              <a:buNone/>
            </a:pPr>
            <a:r>
              <a:rPr lang="en-US" altLang="zh-CN" sz="2800" dirty="0" smtClean="0">
                <a:latin typeface="宋体" pitchFamily="2" charset="-122"/>
                <a:ea typeface="宋体" pitchFamily="2" charset="-122"/>
              </a:rPr>
              <a:t>       </a:t>
            </a:r>
            <a:r>
              <a:rPr lang="zh-CN" altLang="zh-CN" sz="2800" dirty="0" smtClean="0">
                <a:latin typeface="宋体" pitchFamily="2" charset="-122"/>
                <a:ea typeface="宋体" pitchFamily="2" charset="-122"/>
              </a:rPr>
              <a:t>所谓</a:t>
            </a:r>
            <a:r>
              <a:rPr lang="zh-CN" altLang="zh-CN" sz="2800" dirty="0" smtClean="0">
                <a:latin typeface="宋体" pitchFamily="2" charset="-122"/>
                <a:ea typeface="宋体" pitchFamily="2" charset="-122"/>
              </a:rPr>
              <a:t>一个设计具有旋转性是指</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在离设计中心距离相等的点上</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其预测值的方差相等。由于方差相等可减少对预测的干扰</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因此旋转性颇受人们的关注。</a:t>
            </a:r>
          </a:p>
          <a:p>
            <a:pPr>
              <a:buNone/>
            </a:pPr>
            <a:endParaRPr lang="zh-CN" alt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zh-CN" sz="4900" b="1" dirty="0" smtClean="0">
                <a:latin typeface="宋体" pitchFamily="2" charset="-122"/>
                <a:ea typeface="宋体" pitchFamily="2" charset="-122"/>
              </a:rPr>
              <a:t>二次回归的中心组合设计</a:t>
            </a:r>
            <a:r>
              <a:rPr lang="zh-CN" altLang="zh-CN" dirty="0" smtClean="0"/>
              <a:t/>
            </a:r>
            <a:br>
              <a:rPr lang="zh-CN" altLang="zh-CN" dirty="0" smtClean="0"/>
            </a:br>
            <a:endParaRPr lang="zh-CN" altLang="en-US" dirty="0"/>
          </a:p>
        </p:txBody>
      </p:sp>
      <p:sp>
        <p:nvSpPr>
          <p:cNvPr id="3" name="内容占位符 2"/>
          <p:cNvSpPr>
            <a:spLocks noGrp="1"/>
          </p:cNvSpPr>
          <p:nvPr>
            <p:ph idx="1"/>
          </p:nvPr>
        </p:nvSpPr>
        <p:spPr/>
        <p:txBody>
          <a:bodyPr>
            <a:normAutofit fontScale="85000" lnSpcReduction="20000"/>
          </a:bodyPr>
          <a:lstStyle/>
          <a:p>
            <a:pPr>
              <a:buNone/>
            </a:pPr>
            <a:r>
              <a:rPr lang="zh-CN" altLang="zh-CN" sz="3300" dirty="0" smtClean="0">
                <a:latin typeface="宋体" pitchFamily="2" charset="-122"/>
                <a:ea typeface="宋体" pitchFamily="2" charset="-122"/>
              </a:rPr>
              <a:t>一、中心组合设计方案</a:t>
            </a:r>
          </a:p>
          <a:p>
            <a:pPr>
              <a:buNone/>
            </a:pPr>
            <a:r>
              <a:rPr lang="en-US" altLang="zh-CN" sz="3300" dirty="0" smtClean="0">
                <a:latin typeface="宋体" pitchFamily="2" charset="-122"/>
                <a:ea typeface="宋体" pitchFamily="2" charset="-122"/>
              </a:rPr>
              <a:t>(1)</a:t>
            </a:r>
            <a:r>
              <a:rPr lang="zh-CN" altLang="zh-CN" sz="3300" dirty="0" smtClean="0">
                <a:latin typeface="宋体" pitchFamily="2" charset="-122"/>
                <a:ea typeface="宋体" pitchFamily="2" charset="-122"/>
              </a:rPr>
              <a:t>将编码值</a:t>
            </a:r>
            <a:r>
              <a:rPr lang="en-US" altLang="zh-CN" sz="3300" i="1" dirty="0" smtClean="0">
                <a:latin typeface="宋体" pitchFamily="2" charset="-122"/>
                <a:ea typeface="宋体" pitchFamily="2" charset="-122"/>
              </a:rPr>
              <a:t>-</a:t>
            </a:r>
            <a:r>
              <a:rPr lang="en-US" altLang="zh-CN" sz="3300" dirty="0" smtClean="0">
                <a:latin typeface="宋体" pitchFamily="2" charset="-122"/>
                <a:ea typeface="宋体" pitchFamily="2" charset="-122"/>
              </a:rPr>
              <a:t>1</a:t>
            </a:r>
            <a:r>
              <a:rPr lang="zh-CN" altLang="zh-CN" sz="3300" dirty="0" smtClean="0">
                <a:latin typeface="宋体" pitchFamily="2" charset="-122"/>
                <a:ea typeface="宋体" pitchFamily="2" charset="-122"/>
              </a:rPr>
              <a:t>与</a:t>
            </a:r>
            <a:r>
              <a:rPr lang="en-US" altLang="zh-CN" sz="3300" dirty="0" smtClean="0">
                <a:latin typeface="宋体" pitchFamily="2" charset="-122"/>
                <a:ea typeface="宋体" pitchFamily="2" charset="-122"/>
              </a:rPr>
              <a:t>1</a:t>
            </a:r>
            <a:r>
              <a:rPr lang="zh-CN" altLang="zh-CN" sz="3300" dirty="0" smtClean="0">
                <a:latin typeface="宋体" pitchFamily="2" charset="-122"/>
                <a:ea typeface="宋体" pitchFamily="2" charset="-122"/>
              </a:rPr>
              <a:t>看成每个因子的两个水平</a:t>
            </a:r>
            <a:r>
              <a:rPr lang="en-US" altLang="zh-CN" sz="3300" dirty="0" smtClean="0">
                <a:latin typeface="宋体" pitchFamily="2" charset="-122"/>
                <a:ea typeface="宋体" pitchFamily="2" charset="-122"/>
              </a:rPr>
              <a:t>,</a:t>
            </a:r>
            <a:r>
              <a:rPr lang="zh-CN" altLang="zh-CN" sz="3300" dirty="0" smtClean="0">
                <a:latin typeface="宋体" pitchFamily="2" charset="-122"/>
                <a:ea typeface="宋体" pitchFamily="2" charset="-122"/>
              </a:rPr>
              <a:t>如同一次回归的正交设计那样</a:t>
            </a:r>
            <a:r>
              <a:rPr lang="en-US" altLang="zh-CN" sz="3300" dirty="0" smtClean="0">
                <a:latin typeface="宋体" pitchFamily="2" charset="-122"/>
                <a:ea typeface="宋体" pitchFamily="2" charset="-122"/>
              </a:rPr>
              <a:t>,</a:t>
            </a:r>
            <a:r>
              <a:rPr lang="zh-CN" altLang="zh-CN" sz="3300" dirty="0" smtClean="0">
                <a:latin typeface="宋体" pitchFamily="2" charset="-122"/>
                <a:ea typeface="宋体" pitchFamily="2" charset="-122"/>
              </a:rPr>
              <a:t>采用二水平正交表安排试验</a:t>
            </a:r>
            <a:r>
              <a:rPr lang="en-US" altLang="zh-CN" sz="3300" dirty="0" smtClean="0">
                <a:latin typeface="宋体" pitchFamily="2" charset="-122"/>
                <a:ea typeface="宋体" pitchFamily="2" charset="-122"/>
              </a:rPr>
              <a:t>,</a:t>
            </a:r>
            <a:r>
              <a:rPr lang="zh-CN" altLang="zh-CN" sz="3300" dirty="0" smtClean="0">
                <a:latin typeface="宋体" pitchFamily="2" charset="-122"/>
                <a:ea typeface="宋体" pitchFamily="2" charset="-122"/>
              </a:rPr>
              <a:t>可以是全因子试验</a:t>
            </a:r>
            <a:r>
              <a:rPr lang="en-US" altLang="zh-CN" sz="3300" dirty="0" smtClean="0">
                <a:latin typeface="宋体" pitchFamily="2" charset="-122"/>
                <a:ea typeface="宋体" pitchFamily="2" charset="-122"/>
              </a:rPr>
              <a:t>,</a:t>
            </a:r>
            <a:r>
              <a:rPr lang="zh-CN" altLang="zh-CN" sz="3300" dirty="0" smtClean="0">
                <a:latin typeface="宋体" pitchFamily="2" charset="-122"/>
                <a:ea typeface="宋体" pitchFamily="2" charset="-122"/>
              </a:rPr>
              <a:t>也可以是其</a:t>
            </a:r>
            <a:r>
              <a:rPr lang="en-US" altLang="zh-CN" sz="3300" dirty="0" smtClean="0">
                <a:latin typeface="宋体" pitchFamily="2" charset="-122"/>
                <a:ea typeface="宋体" pitchFamily="2" charset="-122"/>
              </a:rPr>
              <a:t>1</a:t>
            </a:r>
            <a:r>
              <a:rPr lang="en-US" altLang="zh-CN" sz="3300" i="1" dirty="0" smtClean="0">
                <a:latin typeface="宋体" pitchFamily="2" charset="-122"/>
                <a:ea typeface="宋体" pitchFamily="2" charset="-122"/>
              </a:rPr>
              <a:t>/</a:t>
            </a:r>
            <a:r>
              <a:rPr lang="en-US" altLang="zh-CN" sz="3300" dirty="0" smtClean="0">
                <a:latin typeface="宋体" pitchFamily="2" charset="-122"/>
                <a:ea typeface="宋体" pitchFamily="2" charset="-122"/>
              </a:rPr>
              <a:t>2</a:t>
            </a:r>
            <a:r>
              <a:rPr lang="zh-CN" altLang="zh-CN" sz="3300" dirty="0" smtClean="0">
                <a:latin typeface="宋体" pitchFamily="2" charset="-122"/>
                <a:ea typeface="宋体" pitchFamily="2" charset="-122"/>
              </a:rPr>
              <a:t>实施</a:t>
            </a:r>
            <a:r>
              <a:rPr lang="en-US" altLang="zh-CN" sz="3300" dirty="0" smtClean="0">
                <a:latin typeface="宋体" pitchFamily="2" charset="-122"/>
                <a:ea typeface="宋体" pitchFamily="2" charset="-122"/>
              </a:rPr>
              <a:t>,1</a:t>
            </a:r>
            <a:r>
              <a:rPr lang="en-US" altLang="zh-CN" sz="3300" i="1" dirty="0" smtClean="0">
                <a:latin typeface="宋体" pitchFamily="2" charset="-122"/>
                <a:ea typeface="宋体" pitchFamily="2" charset="-122"/>
              </a:rPr>
              <a:t>/</a:t>
            </a:r>
            <a:r>
              <a:rPr lang="en-US" altLang="zh-CN" sz="3300" dirty="0" smtClean="0">
                <a:latin typeface="宋体" pitchFamily="2" charset="-122"/>
                <a:ea typeface="宋体" pitchFamily="2" charset="-122"/>
              </a:rPr>
              <a:t>4</a:t>
            </a:r>
            <a:r>
              <a:rPr lang="zh-CN" altLang="zh-CN" sz="3300" dirty="0" smtClean="0">
                <a:latin typeface="宋体" pitchFamily="2" charset="-122"/>
                <a:ea typeface="宋体" pitchFamily="2" charset="-122"/>
              </a:rPr>
              <a:t>实施等。记其试验次数为</a:t>
            </a:r>
            <a:r>
              <a:rPr lang="en-US" altLang="zh-CN" sz="3300" i="1" dirty="0" smtClean="0">
                <a:latin typeface="宋体" pitchFamily="2" charset="-122"/>
                <a:ea typeface="宋体" pitchFamily="2" charset="-122"/>
              </a:rPr>
              <a:t>m</a:t>
            </a:r>
            <a:r>
              <a:rPr lang="en-US" altLang="zh-CN" sz="3300" i="1" baseline="-25000" dirty="0" smtClean="0">
                <a:latin typeface="宋体" pitchFamily="2" charset="-122"/>
                <a:ea typeface="宋体" pitchFamily="2" charset="-122"/>
              </a:rPr>
              <a:t>c</a:t>
            </a:r>
            <a:r>
              <a:rPr lang="en-US" altLang="zh-CN" sz="3300" dirty="0" smtClean="0">
                <a:latin typeface="宋体" pitchFamily="2" charset="-122"/>
                <a:ea typeface="宋体" pitchFamily="2" charset="-122"/>
              </a:rPr>
              <a:t>,</a:t>
            </a:r>
            <a:r>
              <a:rPr lang="zh-CN" altLang="zh-CN" sz="3300" dirty="0" smtClean="0">
                <a:latin typeface="宋体" pitchFamily="2" charset="-122"/>
                <a:ea typeface="宋体" pitchFamily="2" charset="-122"/>
              </a:rPr>
              <a:t>则</a:t>
            </a:r>
            <a:r>
              <a:rPr lang="en-US" altLang="zh-CN" sz="3300" i="1" dirty="0" smtClean="0">
                <a:latin typeface="宋体" pitchFamily="2" charset="-122"/>
                <a:ea typeface="宋体" pitchFamily="2" charset="-122"/>
              </a:rPr>
              <a:t>m</a:t>
            </a:r>
            <a:r>
              <a:rPr lang="en-US" altLang="zh-CN" sz="3300" i="1" baseline="-25000" dirty="0" smtClean="0">
                <a:latin typeface="宋体" pitchFamily="2" charset="-122"/>
                <a:ea typeface="宋体" pitchFamily="2" charset="-122"/>
              </a:rPr>
              <a:t>c</a:t>
            </a:r>
            <a:r>
              <a:rPr lang="en-US" altLang="zh-CN" sz="3300" i="1" dirty="0" smtClean="0">
                <a:latin typeface="宋体" pitchFamily="2" charset="-122"/>
                <a:ea typeface="宋体" pitchFamily="2" charset="-122"/>
              </a:rPr>
              <a:t>=</a:t>
            </a:r>
            <a:r>
              <a:rPr lang="en-US" altLang="zh-CN" sz="3300" dirty="0" smtClean="0">
                <a:latin typeface="宋体" pitchFamily="2" charset="-122"/>
                <a:ea typeface="宋体" pitchFamily="2" charset="-122"/>
              </a:rPr>
              <a:t>2</a:t>
            </a:r>
            <a:r>
              <a:rPr lang="en-US" altLang="zh-CN" sz="3300" i="1" baseline="30000" dirty="0" smtClean="0">
                <a:latin typeface="宋体" pitchFamily="2" charset="-122"/>
                <a:ea typeface="宋体" pitchFamily="2" charset="-122"/>
              </a:rPr>
              <a:t>p</a:t>
            </a:r>
            <a:r>
              <a:rPr lang="en-US" altLang="zh-CN" sz="3300" dirty="0" smtClean="0">
                <a:latin typeface="宋体" pitchFamily="2" charset="-122"/>
                <a:ea typeface="宋体" pitchFamily="2" charset="-122"/>
              </a:rPr>
              <a:t>,</a:t>
            </a:r>
            <a:r>
              <a:rPr lang="zh-CN" altLang="zh-CN" sz="3300" dirty="0" smtClean="0">
                <a:latin typeface="宋体" pitchFamily="2" charset="-122"/>
                <a:ea typeface="宋体" pitchFamily="2" charset="-122"/>
              </a:rPr>
              <a:t>或</a:t>
            </a:r>
            <a:r>
              <a:rPr lang="en-US" altLang="zh-CN" sz="3300" dirty="0" smtClean="0">
                <a:latin typeface="宋体" pitchFamily="2" charset="-122"/>
                <a:ea typeface="宋体" pitchFamily="2" charset="-122"/>
              </a:rPr>
              <a:t>2</a:t>
            </a:r>
            <a:r>
              <a:rPr lang="en-US" altLang="zh-CN" sz="3300" i="1" baseline="30000" dirty="0" smtClean="0">
                <a:latin typeface="宋体" pitchFamily="2" charset="-122"/>
                <a:ea typeface="宋体" pitchFamily="2" charset="-122"/>
              </a:rPr>
              <a:t>p-</a:t>
            </a:r>
            <a:r>
              <a:rPr lang="en-US" altLang="zh-CN" sz="3300" baseline="30000" dirty="0" smtClean="0">
                <a:latin typeface="宋体" pitchFamily="2" charset="-122"/>
                <a:ea typeface="宋体" pitchFamily="2" charset="-122"/>
              </a:rPr>
              <a:t>1</a:t>
            </a:r>
            <a:r>
              <a:rPr lang="en-US" altLang="zh-CN" sz="3300" dirty="0" smtClean="0">
                <a:latin typeface="宋体" pitchFamily="2" charset="-122"/>
                <a:ea typeface="宋体" pitchFamily="2" charset="-122"/>
              </a:rPr>
              <a:t>(1</a:t>
            </a:r>
            <a:r>
              <a:rPr lang="en-US" altLang="zh-CN" sz="3300" i="1" dirty="0" smtClean="0">
                <a:latin typeface="宋体" pitchFamily="2" charset="-122"/>
                <a:ea typeface="宋体" pitchFamily="2" charset="-122"/>
              </a:rPr>
              <a:t>/</a:t>
            </a:r>
            <a:r>
              <a:rPr lang="en-US" altLang="zh-CN" sz="3300" dirty="0" smtClean="0">
                <a:latin typeface="宋体" pitchFamily="2" charset="-122"/>
                <a:ea typeface="宋体" pitchFamily="2" charset="-122"/>
              </a:rPr>
              <a:t>2</a:t>
            </a:r>
            <a:r>
              <a:rPr lang="zh-CN" altLang="zh-CN" sz="3300" dirty="0" smtClean="0">
                <a:latin typeface="宋体" pitchFamily="2" charset="-122"/>
                <a:ea typeface="宋体" pitchFamily="2" charset="-122"/>
              </a:rPr>
              <a:t>实施</a:t>
            </a:r>
            <a:r>
              <a:rPr lang="en-US" altLang="zh-CN" sz="3300" dirty="0" smtClean="0">
                <a:latin typeface="宋体" pitchFamily="2" charset="-122"/>
                <a:ea typeface="宋体" pitchFamily="2" charset="-122"/>
              </a:rPr>
              <a:t>)</a:t>
            </a:r>
            <a:r>
              <a:rPr lang="zh-CN" altLang="zh-CN" sz="3300" dirty="0" smtClean="0">
                <a:latin typeface="宋体" pitchFamily="2" charset="-122"/>
                <a:ea typeface="宋体" pitchFamily="2" charset="-122"/>
              </a:rPr>
              <a:t>、</a:t>
            </a:r>
            <a:r>
              <a:rPr lang="en-US" altLang="zh-CN" sz="3300" dirty="0" smtClean="0">
                <a:latin typeface="宋体" pitchFamily="2" charset="-122"/>
                <a:ea typeface="宋体" pitchFamily="2" charset="-122"/>
              </a:rPr>
              <a:t>2</a:t>
            </a:r>
            <a:r>
              <a:rPr lang="en-US" altLang="zh-CN" sz="3300" i="1" baseline="30000" dirty="0" smtClean="0">
                <a:latin typeface="宋体" pitchFamily="2" charset="-122"/>
                <a:ea typeface="宋体" pitchFamily="2" charset="-122"/>
              </a:rPr>
              <a:t>p-</a:t>
            </a:r>
            <a:r>
              <a:rPr lang="en-US" altLang="zh-CN" sz="3300" baseline="30000" dirty="0" smtClean="0">
                <a:latin typeface="宋体" pitchFamily="2" charset="-122"/>
                <a:ea typeface="宋体" pitchFamily="2" charset="-122"/>
              </a:rPr>
              <a:t>2</a:t>
            </a:r>
            <a:r>
              <a:rPr lang="en-US" altLang="zh-CN" sz="3300" dirty="0" smtClean="0">
                <a:latin typeface="宋体" pitchFamily="2" charset="-122"/>
                <a:ea typeface="宋体" pitchFamily="2" charset="-122"/>
              </a:rPr>
              <a:t>(1</a:t>
            </a:r>
            <a:r>
              <a:rPr lang="en-US" altLang="zh-CN" sz="3300" i="1" dirty="0" smtClean="0">
                <a:latin typeface="宋体" pitchFamily="2" charset="-122"/>
                <a:ea typeface="宋体" pitchFamily="2" charset="-122"/>
              </a:rPr>
              <a:t>/</a:t>
            </a:r>
            <a:r>
              <a:rPr lang="en-US" altLang="zh-CN" sz="3300" dirty="0" smtClean="0">
                <a:latin typeface="宋体" pitchFamily="2" charset="-122"/>
                <a:ea typeface="宋体" pitchFamily="2" charset="-122"/>
              </a:rPr>
              <a:t>4</a:t>
            </a:r>
            <a:r>
              <a:rPr lang="zh-CN" altLang="zh-CN" sz="3300" dirty="0" smtClean="0">
                <a:latin typeface="宋体" pitchFamily="2" charset="-122"/>
                <a:ea typeface="宋体" pitchFamily="2" charset="-122"/>
              </a:rPr>
              <a:t>实施</a:t>
            </a:r>
            <a:r>
              <a:rPr lang="en-US" altLang="zh-CN" sz="3300" dirty="0" smtClean="0">
                <a:latin typeface="宋体" pitchFamily="2" charset="-122"/>
                <a:ea typeface="宋体" pitchFamily="2" charset="-122"/>
              </a:rPr>
              <a:t>)</a:t>
            </a:r>
            <a:r>
              <a:rPr lang="zh-CN" altLang="zh-CN" sz="3300" dirty="0" smtClean="0">
                <a:latin typeface="宋体" pitchFamily="2" charset="-122"/>
                <a:ea typeface="宋体" pitchFamily="2" charset="-122"/>
              </a:rPr>
              <a:t>等。</a:t>
            </a:r>
          </a:p>
          <a:p>
            <a:pPr>
              <a:buNone/>
            </a:pPr>
            <a:r>
              <a:rPr lang="en-US" altLang="zh-CN" sz="3300" dirty="0" smtClean="0">
                <a:latin typeface="宋体" pitchFamily="2" charset="-122"/>
                <a:ea typeface="宋体" pitchFamily="2" charset="-122"/>
              </a:rPr>
              <a:t> (2)</a:t>
            </a:r>
            <a:r>
              <a:rPr lang="zh-CN" altLang="zh-CN" sz="3300" dirty="0" smtClean="0">
                <a:latin typeface="宋体" pitchFamily="2" charset="-122"/>
                <a:ea typeface="宋体" pitchFamily="2" charset="-122"/>
              </a:rPr>
              <a:t>在每一因子的坐标轴上取两个试验点</a:t>
            </a:r>
            <a:r>
              <a:rPr lang="en-US" altLang="zh-CN" sz="3300" dirty="0" smtClean="0">
                <a:latin typeface="宋体" pitchFamily="2" charset="-122"/>
                <a:ea typeface="宋体" pitchFamily="2" charset="-122"/>
              </a:rPr>
              <a:t>,</a:t>
            </a:r>
            <a:r>
              <a:rPr lang="zh-CN" altLang="zh-CN" sz="3300" dirty="0" smtClean="0">
                <a:latin typeface="宋体" pitchFamily="2" charset="-122"/>
                <a:ea typeface="宋体" pitchFamily="2" charset="-122"/>
              </a:rPr>
              <a:t>该因子的编码值分别为</a:t>
            </a:r>
            <a:r>
              <a:rPr lang="en-US" altLang="zh-CN" sz="3300" i="1" dirty="0" smtClean="0">
                <a:latin typeface="宋体" pitchFamily="2" charset="-122"/>
                <a:ea typeface="宋体" pitchFamily="2" charset="-122"/>
              </a:rPr>
              <a:t>-γ</a:t>
            </a:r>
            <a:r>
              <a:rPr lang="zh-CN" altLang="zh-CN" sz="3300" dirty="0" smtClean="0">
                <a:latin typeface="宋体" pitchFamily="2" charset="-122"/>
                <a:ea typeface="宋体" pitchFamily="2" charset="-122"/>
              </a:rPr>
              <a:t>与</a:t>
            </a:r>
            <a:r>
              <a:rPr lang="en-US" altLang="zh-CN" sz="3300" i="1" dirty="0" smtClean="0">
                <a:latin typeface="宋体" pitchFamily="2" charset="-122"/>
                <a:ea typeface="宋体" pitchFamily="2" charset="-122"/>
              </a:rPr>
              <a:t>γ</a:t>
            </a:r>
            <a:r>
              <a:rPr lang="en-US" altLang="zh-CN" sz="3300" dirty="0" smtClean="0">
                <a:latin typeface="宋体" pitchFamily="2" charset="-122"/>
                <a:ea typeface="宋体" pitchFamily="2" charset="-122"/>
              </a:rPr>
              <a:t>,</a:t>
            </a:r>
            <a:r>
              <a:rPr lang="zh-CN" altLang="zh-CN" sz="3300" dirty="0" smtClean="0">
                <a:latin typeface="宋体" pitchFamily="2" charset="-122"/>
                <a:ea typeface="宋体" pitchFamily="2" charset="-122"/>
              </a:rPr>
              <a:t>其他因子的编码值为</a:t>
            </a:r>
            <a:r>
              <a:rPr lang="en-US" altLang="zh-CN" sz="3300" dirty="0" smtClean="0">
                <a:latin typeface="宋体" pitchFamily="2" charset="-122"/>
                <a:ea typeface="宋体" pitchFamily="2" charset="-122"/>
              </a:rPr>
              <a:t>0</a:t>
            </a:r>
            <a:r>
              <a:rPr lang="zh-CN" altLang="zh-CN" sz="3300" dirty="0" smtClean="0">
                <a:latin typeface="宋体" pitchFamily="2" charset="-122"/>
                <a:ea typeface="宋体" pitchFamily="2" charset="-122"/>
              </a:rPr>
              <a:t>。由于有</a:t>
            </a:r>
            <a:r>
              <a:rPr lang="en-US" altLang="zh-CN" sz="3300" i="1" dirty="0" smtClean="0">
                <a:latin typeface="宋体" pitchFamily="2" charset="-122"/>
                <a:ea typeface="宋体" pitchFamily="2" charset="-122"/>
              </a:rPr>
              <a:t>p</a:t>
            </a:r>
            <a:r>
              <a:rPr lang="zh-CN" altLang="zh-CN" sz="3300" dirty="0" smtClean="0">
                <a:latin typeface="宋体" pitchFamily="2" charset="-122"/>
                <a:ea typeface="宋体" pitchFamily="2" charset="-122"/>
              </a:rPr>
              <a:t>个因子</a:t>
            </a:r>
            <a:r>
              <a:rPr lang="en-US" altLang="zh-CN" sz="3300" dirty="0" smtClean="0">
                <a:latin typeface="宋体" pitchFamily="2" charset="-122"/>
                <a:ea typeface="宋体" pitchFamily="2" charset="-122"/>
              </a:rPr>
              <a:t>,</a:t>
            </a:r>
            <a:r>
              <a:rPr lang="zh-CN" altLang="zh-CN" sz="3300" dirty="0" smtClean="0">
                <a:latin typeface="宋体" pitchFamily="2" charset="-122"/>
                <a:ea typeface="宋体" pitchFamily="2" charset="-122"/>
              </a:rPr>
              <a:t>因此这部分试验点共有</a:t>
            </a:r>
            <a:r>
              <a:rPr lang="en-US" altLang="zh-CN" sz="3300" dirty="0" smtClean="0">
                <a:latin typeface="宋体" pitchFamily="2" charset="-122"/>
                <a:ea typeface="宋体" pitchFamily="2" charset="-122"/>
              </a:rPr>
              <a:t>2</a:t>
            </a:r>
            <a:r>
              <a:rPr lang="en-US" altLang="zh-CN" sz="3300" i="1" dirty="0" smtClean="0">
                <a:latin typeface="宋体" pitchFamily="2" charset="-122"/>
                <a:ea typeface="宋体" pitchFamily="2" charset="-122"/>
              </a:rPr>
              <a:t>p</a:t>
            </a:r>
            <a:r>
              <a:rPr lang="zh-CN" altLang="zh-CN" sz="3300" dirty="0" smtClean="0">
                <a:latin typeface="宋体" pitchFamily="2" charset="-122"/>
                <a:ea typeface="宋体" pitchFamily="2" charset="-122"/>
              </a:rPr>
              <a:t>个。常称这种试验点为星号点。</a:t>
            </a:r>
          </a:p>
          <a:p>
            <a:pPr>
              <a:buNone/>
            </a:pPr>
            <a:r>
              <a:rPr lang="en-US" altLang="zh-CN" sz="3300" dirty="0" smtClean="0">
                <a:latin typeface="宋体" pitchFamily="2" charset="-122"/>
                <a:ea typeface="宋体" pitchFamily="2" charset="-122"/>
              </a:rPr>
              <a:t> (3)</a:t>
            </a:r>
            <a:r>
              <a:rPr lang="zh-CN" altLang="zh-CN" sz="3300" dirty="0" smtClean="0">
                <a:latin typeface="宋体" pitchFamily="2" charset="-122"/>
                <a:ea typeface="宋体" pitchFamily="2" charset="-122"/>
              </a:rPr>
              <a:t>在试验区域的中心进行</a:t>
            </a:r>
            <a:r>
              <a:rPr lang="en-US" altLang="zh-CN" sz="3300" i="1" dirty="0" smtClean="0">
                <a:latin typeface="宋体" pitchFamily="2" charset="-122"/>
                <a:ea typeface="宋体" pitchFamily="2" charset="-122"/>
              </a:rPr>
              <a:t>m</a:t>
            </a:r>
            <a:r>
              <a:rPr lang="en-US" altLang="zh-CN" sz="3300" baseline="-25000" dirty="0" smtClean="0">
                <a:latin typeface="宋体" pitchFamily="2" charset="-122"/>
                <a:ea typeface="宋体" pitchFamily="2" charset="-122"/>
              </a:rPr>
              <a:t>0</a:t>
            </a:r>
            <a:r>
              <a:rPr lang="zh-CN" altLang="zh-CN" sz="3300" dirty="0" smtClean="0">
                <a:latin typeface="宋体" pitchFamily="2" charset="-122"/>
                <a:ea typeface="宋体" pitchFamily="2" charset="-122"/>
              </a:rPr>
              <a:t>次重复试验</a:t>
            </a:r>
            <a:r>
              <a:rPr lang="en-US" altLang="zh-CN" sz="3300" dirty="0" smtClean="0">
                <a:latin typeface="宋体" pitchFamily="2" charset="-122"/>
                <a:ea typeface="宋体" pitchFamily="2" charset="-122"/>
              </a:rPr>
              <a:t>,</a:t>
            </a:r>
            <a:r>
              <a:rPr lang="zh-CN" altLang="zh-CN" sz="3300" dirty="0" smtClean="0">
                <a:latin typeface="宋体" pitchFamily="2" charset="-122"/>
                <a:ea typeface="宋体" pitchFamily="2" charset="-122"/>
              </a:rPr>
              <a:t>这时每个因子的编码值均为</a:t>
            </a:r>
            <a:r>
              <a:rPr lang="en-US" altLang="zh-CN" sz="3300" dirty="0" smtClean="0">
                <a:latin typeface="宋体" pitchFamily="2" charset="-122"/>
                <a:ea typeface="宋体" pitchFamily="2" charset="-122"/>
              </a:rPr>
              <a:t>0</a:t>
            </a:r>
            <a:r>
              <a:rPr lang="zh-CN" altLang="zh-CN" sz="3300" dirty="0" smtClean="0">
                <a:latin typeface="宋体" pitchFamily="2" charset="-122"/>
                <a:ea typeface="宋体" pitchFamily="2" charset="-122"/>
              </a:rPr>
              <a:t>。</a:t>
            </a:r>
          </a:p>
          <a:p>
            <a:endParaRPr lang="zh-CN" altLang="zh-CN" dirty="0" smtClean="0"/>
          </a:p>
          <a:p>
            <a:pPr>
              <a:buNone/>
            </a:pPr>
            <a:endParaRPr lang="zh-CN" alt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88640"/>
            <a:ext cx="8229600" cy="6097880"/>
          </a:xfrm>
        </p:spPr>
        <p:txBody>
          <a:bodyPr/>
          <a:lstStyle/>
          <a:p>
            <a:pPr>
              <a:buNone/>
            </a:pPr>
            <a:r>
              <a:rPr lang="zh-CN" altLang="zh-CN" dirty="0" smtClean="0"/>
              <a:t> </a:t>
            </a:r>
            <a:r>
              <a:rPr lang="zh-CN" altLang="zh-CN" sz="2800" dirty="0" smtClean="0">
                <a:latin typeface="宋体" pitchFamily="2" charset="-122"/>
                <a:ea typeface="宋体" pitchFamily="2" charset="-122"/>
              </a:rPr>
              <a:t>二、中心组合设计方案的特点</a:t>
            </a:r>
          </a:p>
          <a:p>
            <a:pPr>
              <a:buNone/>
            </a:pPr>
            <a:r>
              <a:rPr lang="zh-CN" altLang="zh-CN" sz="2800" dirty="0" smtClean="0">
                <a:latin typeface="宋体" pitchFamily="2" charset="-122"/>
                <a:ea typeface="宋体" pitchFamily="2" charset="-122"/>
              </a:rPr>
              <a:t> • 每个因子</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变量</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都可取</a:t>
            </a:r>
            <a:r>
              <a:rPr lang="en-US" altLang="zh-CN" sz="2800" dirty="0" smtClean="0">
                <a:latin typeface="宋体" pitchFamily="2" charset="-122"/>
                <a:ea typeface="宋体" pitchFamily="2" charset="-122"/>
              </a:rPr>
              <a:t>5</a:t>
            </a:r>
            <a:r>
              <a:rPr lang="zh-CN" altLang="zh-CN" sz="2800" dirty="0" smtClean="0">
                <a:latin typeface="宋体" pitchFamily="2" charset="-122"/>
                <a:ea typeface="宋体" pitchFamily="2" charset="-122"/>
              </a:rPr>
              <a:t>个水平</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故该方案所布的试验点范围较广。</a:t>
            </a:r>
          </a:p>
          <a:p>
            <a:pPr>
              <a:buNone/>
            </a:pPr>
            <a:r>
              <a:rPr lang="zh-CN" altLang="zh-CN" sz="2800" dirty="0" smtClean="0">
                <a:latin typeface="宋体" pitchFamily="2" charset="-122"/>
                <a:ea typeface="宋体" pitchFamily="2" charset="-122"/>
              </a:rPr>
              <a:t>• 该方案还有较大的灵活性</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因为在方案中留有两个待定参数</a:t>
            </a:r>
            <a:r>
              <a:rPr lang="en-US" altLang="zh-CN" sz="2800" i="1" dirty="0" smtClean="0">
                <a:latin typeface="宋体" pitchFamily="2" charset="-122"/>
                <a:ea typeface="宋体" pitchFamily="2" charset="-122"/>
              </a:rPr>
              <a:t>m</a:t>
            </a:r>
            <a:r>
              <a:rPr lang="en-US" altLang="zh-CN" sz="2800" baseline="-25000" dirty="0" smtClean="0">
                <a:latin typeface="宋体" pitchFamily="2" charset="-122"/>
                <a:ea typeface="宋体" pitchFamily="2" charset="-122"/>
              </a:rPr>
              <a:t>0</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中心点的试验次数</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和</a:t>
            </a:r>
            <a:r>
              <a:rPr lang="en-US" altLang="zh-CN" sz="2800" i="1" dirty="0" smtClean="0">
                <a:latin typeface="宋体" pitchFamily="2" charset="-122"/>
                <a:ea typeface="宋体" pitchFamily="2" charset="-122"/>
              </a:rPr>
              <a:t>γ</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星号点的位置</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这给人们留下活动余地</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使二次回归设计具有正交性、旋转性等成为可能。</a:t>
            </a:r>
          </a:p>
          <a:p>
            <a:pPr>
              <a:buNone/>
            </a:pPr>
            <a:r>
              <a:rPr lang="zh-CN" altLang="zh-CN" sz="2800" dirty="0" smtClean="0">
                <a:latin typeface="宋体" pitchFamily="2" charset="-122"/>
                <a:ea typeface="宋体" pitchFamily="2" charset="-122"/>
              </a:rPr>
              <a:t>• 中心点处的</a:t>
            </a:r>
            <a:r>
              <a:rPr lang="en-US" altLang="zh-CN" sz="2800" i="1" dirty="0" smtClean="0">
                <a:latin typeface="宋体" pitchFamily="2" charset="-122"/>
                <a:ea typeface="宋体" pitchFamily="2" charset="-122"/>
              </a:rPr>
              <a:t>m</a:t>
            </a:r>
            <a:r>
              <a:rPr lang="en-US" altLang="zh-CN" sz="2800" baseline="-25000" dirty="0" smtClean="0">
                <a:latin typeface="宋体" pitchFamily="2" charset="-122"/>
                <a:ea typeface="宋体" pitchFamily="2" charset="-122"/>
              </a:rPr>
              <a:t>0</a:t>
            </a:r>
            <a:r>
              <a:rPr lang="zh-CN" altLang="zh-CN" sz="2800" dirty="0" smtClean="0">
                <a:latin typeface="宋体" pitchFamily="2" charset="-122"/>
                <a:ea typeface="宋体" pitchFamily="2" charset="-122"/>
              </a:rPr>
              <a:t>次重复</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使试验误差较为准确估计成为可能</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从而使对方程与系数的检验有了可靠依据。</a:t>
            </a:r>
          </a:p>
          <a:p>
            <a:pPr>
              <a:buNone/>
            </a:pPr>
            <a:endParaRPr lang="zh-CN" alt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Autofit/>
          </a:bodyPr>
          <a:lstStyle/>
          <a:p>
            <a:r>
              <a:rPr lang="zh-CN" altLang="zh-CN" b="1" dirty="0" smtClean="0">
                <a:latin typeface="宋体" pitchFamily="2" charset="-122"/>
                <a:ea typeface="宋体" pitchFamily="2" charset="-122"/>
              </a:rPr>
              <a:t>二次回归正交设计</a:t>
            </a:r>
            <a:br>
              <a:rPr lang="zh-CN" altLang="zh-CN" b="1" dirty="0" smtClean="0">
                <a:latin typeface="宋体" pitchFamily="2" charset="-122"/>
                <a:ea typeface="宋体" pitchFamily="2" charset="-122"/>
              </a:rPr>
            </a:br>
            <a:endParaRPr lang="zh-CN" altLang="en-US" b="1" dirty="0">
              <a:latin typeface="宋体" pitchFamily="2" charset="-122"/>
              <a:ea typeface="宋体" pitchFamily="2" charset="-122"/>
            </a:endParaRPr>
          </a:p>
        </p:txBody>
      </p:sp>
      <p:sp>
        <p:nvSpPr>
          <p:cNvPr id="3" name="内容占位符 2"/>
          <p:cNvSpPr>
            <a:spLocks noGrp="1"/>
          </p:cNvSpPr>
          <p:nvPr>
            <p:ph idx="1"/>
          </p:nvPr>
        </p:nvSpPr>
        <p:spPr/>
        <p:txBody>
          <a:bodyPr/>
          <a:lstStyle/>
          <a:p>
            <a:pPr>
              <a:buNone/>
            </a:pPr>
            <a:r>
              <a:rPr lang="zh-CN" altLang="zh-CN" sz="2800" dirty="0" smtClean="0">
                <a:latin typeface="宋体" pitchFamily="2" charset="-122"/>
                <a:ea typeface="宋体" pitchFamily="2" charset="-122"/>
              </a:rPr>
              <a:t> </a:t>
            </a:r>
            <a:r>
              <a:rPr lang="en-US" altLang="zh-CN" sz="2800" dirty="0" smtClean="0">
                <a:latin typeface="宋体" pitchFamily="2" charset="-122"/>
                <a:ea typeface="宋体" pitchFamily="2" charset="-122"/>
              </a:rPr>
              <a:t>   </a:t>
            </a:r>
            <a:r>
              <a:rPr lang="zh-CN" altLang="zh-CN" sz="2800" dirty="0" smtClean="0">
                <a:latin typeface="宋体" pitchFamily="2" charset="-122"/>
                <a:ea typeface="宋体" pitchFamily="2" charset="-122"/>
              </a:rPr>
              <a:t>如果一个设计具有正交性</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则数据分析将是十分方便的</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又由于所得的回归系数的估计间互不相关</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因此删除某些因子时不会影响其他的回归系数的估计</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从而很容易写出所有系数为显著的回归方程。下面将讨论</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要使二次回归中心组合设计具有正交性</a:t>
            </a:r>
            <a:r>
              <a:rPr lang="en-US" altLang="zh-CN" sz="2800" i="1" dirty="0" smtClean="0">
                <a:latin typeface="宋体" pitchFamily="2" charset="-122"/>
                <a:ea typeface="宋体" pitchFamily="2" charset="-122"/>
              </a:rPr>
              <a:t>m</a:t>
            </a:r>
            <a:r>
              <a:rPr lang="en-US" altLang="zh-CN" sz="2800" baseline="-25000" dirty="0" smtClean="0">
                <a:latin typeface="宋体" pitchFamily="2" charset="-122"/>
                <a:ea typeface="宋体" pitchFamily="2" charset="-122"/>
              </a:rPr>
              <a:t>0</a:t>
            </a:r>
            <a:r>
              <a:rPr lang="zh-CN" altLang="zh-CN" sz="2800" dirty="0" smtClean="0">
                <a:latin typeface="宋体" pitchFamily="2" charset="-122"/>
                <a:ea typeface="宋体" pitchFamily="2" charset="-122"/>
              </a:rPr>
              <a:t>与</a:t>
            </a:r>
            <a:r>
              <a:rPr lang="en-US" altLang="zh-CN" sz="2800" i="1" dirty="0" smtClean="0">
                <a:latin typeface="宋体" pitchFamily="2" charset="-122"/>
                <a:ea typeface="宋体" pitchFamily="2" charset="-122"/>
              </a:rPr>
              <a:t>γ</a:t>
            </a:r>
            <a:r>
              <a:rPr lang="zh-CN" altLang="zh-CN" sz="2800" dirty="0" smtClean="0">
                <a:latin typeface="宋体" pitchFamily="2" charset="-122"/>
                <a:ea typeface="宋体" pitchFamily="2" charset="-122"/>
              </a:rPr>
              <a:t>应该如何选取。</a:t>
            </a:r>
          </a:p>
          <a:p>
            <a:pPr>
              <a:buNone/>
            </a:pPr>
            <a:endParaRPr lang="zh-CN" alt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Autofit/>
          </a:bodyPr>
          <a:lstStyle/>
          <a:p>
            <a:r>
              <a:rPr lang="zh-CN" altLang="zh-CN" b="1" dirty="0" smtClean="0">
                <a:latin typeface="宋体" pitchFamily="2" charset="-122"/>
                <a:ea typeface="宋体" pitchFamily="2" charset="-122"/>
              </a:rPr>
              <a:t>统计分析</a:t>
            </a:r>
            <a:br>
              <a:rPr lang="zh-CN" altLang="zh-CN" b="1" dirty="0" smtClean="0">
                <a:latin typeface="宋体" pitchFamily="2" charset="-122"/>
                <a:ea typeface="宋体" pitchFamily="2" charset="-122"/>
              </a:rPr>
            </a:br>
            <a:endParaRPr lang="zh-CN" altLang="en-US" b="1" dirty="0">
              <a:latin typeface="宋体" pitchFamily="2" charset="-122"/>
              <a:ea typeface="宋体" pitchFamily="2" charset="-122"/>
            </a:endParaRPr>
          </a:p>
        </p:txBody>
      </p:sp>
      <p:sp>
        <p:nvSpPr>
          <p:cNvPr id="3" name="内容占位符 2"/>
          <p:cNvSpPr>
            <a:spLocks noGrp="1"/>
          </p:cNvSpPr>
          <p:nvPr>
            <p:ph idx="1"/>
          </p:nvPr>
        </p:nvSpPr>
        <p:spPr/>
        <p:txBody>
          <a:bodyPr/>
          <a:lstStyle/>
          <a:p>
            <a:pPr>
              <a:buNone/>
            </a:pPr>
            <a:r>
              <a:rPr lang="en-US" altLang="zh-CN" sz="2800" dirty="0" smtClean="0">
                <a:latin typeface="宋体" pitchFamily="2" charset="-122"/>
                <a:ea typeface="宋体" pitchFamily="2" charset="-122"/>
              </a:rPr>
              <a:t>1</a:t>
            </a:r>
            <a:r>
              <a:rPr lang="en-US" altLang="zh-CN" sz="2800" i="1" dirty="0" smtClean="0">
                <a:latin typeface="宋体" pitchFamily="2" charset="-122"/>
                <a:ea typeface="宋体" pitchFamily="2" charset="-122"/>
              </a:rPr>
              <a:t>.</a:t>
            </a:r>
            <a:r>
              <a:rPr lang="zh-CN" altLang="zh-CN" sz="2800" dirty="0" smtClean="0">
                <a:latin typeface="宋体" pitchFamily="2" charset="-122"/>
                <a:ea typeface="宋体" pitchFamily="2" charset="-122"/>
              </a:rPr>
              <a:t>回归系数的估计</a:t>
            </a:r>
          </a:p>
          <a:p>
            <a:pPr>
              <a:buNone/>
            </a:pPr>
            <a:r>
              <a:rPr lang="en-US" altLang="zh-CN" sz="2800" dirty="0" smtClean="0">
                <a:latin typeface="宋体" pitchFamily="2" charset="-122"/>
                <a:ea typeface="宋体" pitchFamily="2" charset="-122"/>
              </a:rPr>
              <a:t>2</a:t>
            </a:r>
            <a:r>
              <a:rPr lang="en-US" altLang="zh-CN" sz="2800" i="1" dirty="0" smtClean="0">
                <a:latin typeface="宋体" pitchFamily="2" charset="-122"/>
                <a:ea typeface="宋体" pitchFamily="2" charset="-122"/>
              </a:rPr>
              <a:t>.</a:t>
            </a:r>
            <a:r>
              <a:rPr lang="zh-CN" altLang="zh-CN" sz="2800" dirty="0" smtClean="0">
                <a:latin typeface="宋体" pitchFamily="2" charset="-122"/>
                <a:ea typeface="宋体" pitchFamily="2" charset="-122"/>
              </a:rPr>
              <a:t>对回归方程与回归系数的检验</a:t>
            </a:r>
          </a:p>
          <a:p>
            <a:pPr>
              <a:buNone/>
            </a:pPr>
            <a:r>
              <a:rPr lang="en-US" altLang="zh-CN" sz="2800" dirty="0" smtClean="0">
                <a:latin typeface="宋体" pitchFamily="2" charset="-122"/>
                <a:ea typeface="宋体" pitchFamily="2" charset="-122"/>
              </a:rPr>
              <a:t>3</a:t>
            </a:r>
            <a:r>
              <a:rPr lang="en-US" altLang="zh-CN" sz="2800" i="1" dirty="0" smtClean="0">
                <a:latin typeface="宋体" pitchFamily="2" charset="-122"/>
                <a:ea typeface="宋体" pitchFamily="2" charset="-122"/>
              </a:rPr>
              <a:t>.</a:t>
            </a:r>
            <a:r>
              <a:rPr lang="zh-CN" altLang="zh-CN" sz="2800" dirty="0" smtClean="0">
                <a:latin typeface="宋体" pitchFamily="2" charset="-122"/>
                <a:ea typeface="宋体" pitchFamily="2" charset="-122"/>
              </a:rPr>
              <a:t>参数估计</a:t>
            </a:r>
          </a:p>
          <a:p>
            <a:pPr>
              <a:buNone/>
            </a:pPr>
            <a:endParaRPr lang="zh-CN" alt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b="1" dirty="0" smtClean="0">
                <a:latin typeface="宋体" pitchFamily="2" charset="-122"/>
                <a:ea typeface="宋体" pitchFamily="2" charset="-122"/>
              </a:rPr>
              <a:t>旋转性条件</a:t>
            </a:r>
            <a:endParaRPr lang="zh-CN" altLang="en-US" b="1" dirty="0">
              <a:latin typeface="宋体" pitchFamily="2" charset="-122"/>
              <a:ea typeface="宋体" pitchFamily="2" charset="-122"/>
            </a:endParaRPr>
          </a:p>
        </p:txBody>
      </p:sp>
      <p:sp>
        <p:nvSpPr>
          <p:cNvPr id="4" name="内容占位符 3"/>
          <p:cNvSpPr>
            <a:spLocks noGrp="1"/>
          </p:cNvSpPr>
          <p:nvPr>
            <p:ph idx="1"/>
          </p:nvPr>
        </p:nvSpPr>
        <p:spPr>
          <a:xfrm>
            <a:off x="457200" y="1600200"/>
            <a:ext cx="8229600" cy="1108720"/>
          </a:xfrm>
        </p:spPr>
        <p:txBody>
          <a:bodyPr/>
          <a:lstStyle/>
          <a:p>
            <a:pPr>
              <a:buNone/>
            </a:pPr>
            <a:r>
              <a:rPr lang="zh-CN" altLang="zh-CN" dirty="0" smtClean="0"/>
              <a:t> </a:t>
            </a:r>
            <a:r>
              <a:rPr lang="zh-CN" altLang="zh-CN" sz="2800" b="1" dirty="0" smtClean="0">
                <a:latin typeface="宋体" pitchFamily="2" charset="-122"/>
                <a:ea typeface="宋体" pitchFamily="2" charset="-122"/>
              </a:rPr>
              <a:t>定理</a:t>
            </a:r>
            <a:r>
              <a:rPr lang="en-US" altLang="zh-CN" sz="2800" b="1" dirty="0" smtClean="0">
                <a:latin typeface="宋体" pitchFamily="2" charset="-122"/>
                <a:ea typeface="宋体" pitchFamily="2" charset="-122"/>
              </a:rPr>
              <a:t>7</a:t>
            </a:r>
            <a:r>
              <a:rPr lang="en-US" altLang="zh-CN" sz="2800" b="1" i="1" dirty="0" smtClean="0">
                <a:latin typeface="宋体" pitchFamily="2" charset="-122"/>
                <a:ea typeface="宋体" pitchFamily="2" charset="-122"/>
              </a:rPr>
              <a:t>.</a:t>
            </a:r>
            <a:r>
              <a:rPr lang="en-US" altLang="zh-CN" sz="2800" b="1" dirty="0" smtClean="0">
                <a:latin typeface="宋体" pitchFamily="2" charset="-122"/>
                <a:ea typeface="宋体" pitchFamily="2" charset="-122"/>
              </a:rPr>
              <a:t>5</a:t>
            </a:r>
            <a:r>
              <a:rPr lang="en-US" altLang="zh-CN" sz="2800" b="1" i="1" dirty="0" smtClean="0">
                <a:latin typeface="宋体" pitchFamily="2" charset="-122"/>
                <a:ea typeface="宋体" pitchFamily="2" charset="-122"/>
              </a:rPr>
              <a:t>.</a:t>
            </a:r>
            <a:r>
              <a:rPr lang="en-US" altLang="zh-CN" sz="2800" b="1" dirty="0" smtClean="0">
                <a:latin typeface="宋体" pitchFamily="2" charset="-122"/>
                <a:ea typeface="宋体" pitchFamily="2" charset="-122"/>
              </a:rPr>
              <a:t>1</a:t>
            </a:r>
            <a:r>
              <a:rPr lang="zh-CN" altLang="zh-CN" sz="2800" i="1" dirty="0" smtClean="0">
                <a:latin typeface="宋体" pitchFamily="2" charset="-122"/>
                <a:ea typeface="宋体" pitchFamily="2" charset="-122"/>
              </a:rPr>
              <a:t>　</a:t>
            </a:r>
            <a:r>
              <a:rPr lang="zh-CN" altLang="zh-CN" sz="2800" dirty="0" smtClean="0">
                <a:latin typeface="宋体" pitchFamily="2" charset="-122"/>
                <a:ea typeface="宋体" pitchFamily="2" charset="-122"/>
              </a:rPr>
              <a:t>在</a:t>
            </a:r>
            <a:r>
              <a:rPr lang="en-US" altLang="zh-CN" sz="2800" i="1" dirty="0" smtClean="0">
                <a:latin typeface="宋体" pitchFamily="2" charset="-122"/>
                <a:ea typeface="宋体" pitchFamily="2" charset="-122"/>
              </a:rPr>
              <a:t>p</a:t>
            </a:r>
            <a:r>
              <a:rPr lang="zh-CN" altLang="zh-CN" sz="2800" dirty="0" smtClean="0">
                <a:latin typeface="宋体" pitchFamily="2" charset="-122"/>
                <a:ea typeface="宋体" pitchFamily="2" charset="-122"/>
              </a:rPr>
              <a:t>元</a:t>
            </a:r>
            <a:r>
              <a:rPr lang="en-US" altLang="zh-CN" sz="2800" i="1" dirty="0" smtClean="0">
                <a:latin typeface="宋体" pitchFamily="2" charset="-122"/>
                <a:ea typeface="宋体" pitchFamily="2" charset="-122"/>
              </a:rPr>
              <a:t>d</a:t>
            </a:r>
            <a:r>
              <a:rPr lang="zh-CN" altLang="zh-CN" sz="2800" dirty="0" smtClean="0">
                <a:latin typeface="宋体" pitchFamily="2" charset="-122"/>
                <a:ea typeface="宋体" pitchFamily="2" charset="-122"/>
              </a:rPr>
              <a:t>次回归的旋转设计中对应的</a:t>
            </a:r>
            <a:r>
              <a:rPr lang="en-US" altLang="zh-CN" sz="2800" i="1" dirty="0" smtClean="0">
                <a:latin typeface="宋体" pitchFamily="2" charset="-122"/>
                <a:ea typeface="宋体" pitchFamily="2" charset="-122"/>
              </a:rPr>
              <a:t>A</a:t>
            </a:r>
            <a:r>
              <a:rPr lang="zh-CN" altLang="zh-CN" sz="2800" dirty="0" smtClean="0">
                <a:latin typeface="宋体" pitchFamily="2" charset="-122"/>
                <a:ea typeface="宋体" pitchFamily="2" charset="-122"/>
              </a:rPr>
              <a:t>中的元素</a:t>
            </a:r>
          </a:p>
          <a:p>
            <a:pPr>
              <a:buNone/>
            </a:pPr>
            <a:endParaRPr lang="zh-CN" altLang="en-US" dirty="0"/>
          </a:p>
        </p:txBody>
      </p:sp>
      <p:pic>
        <p:nvPicPr>
          <p:cNvPr id="5124" name="Picture 4"/>
          <p:cNvPicPr>
            <a:picLocks noChangeAspect="1" noChangeArrowheads="1"/>
          </p:cNvPicPr>
          <p:nvPr/>
        </p:nvPicPr>
        <p:blipFill>
          <a:blip r:embed="rId2" cstate="print"/>
          <a:srcRect/>
          <a:stretch>
            <a:fillRect/>
          </a:stretch>
        </p:blipFill>
        <p:spPr bwMode="auto">
          <a:xfrm>
            <a:off x="1021960" y="2924944"/>
            <a:ext cx="7486755" cy="1584176"/>
          </a:xfrm>
          <a:prstGeom prst="rect">
            <a:avLst/>
          </a:prstGeom>
          <a:noFill/>
          <a:ln w="9525">
            <a:noFill/>
            <a:miter lim="800000"/>
            <a:headEnd/>
            <a:tailEnd/>
          </a:ln>
          <a:effectLst/>
        </p:spPr>
      </p:pic>
      <p:sp>
        <p:nvSpPr>
          <p:cNvPr id="8" name="TextBox 7"/>
          <p:cNvSpPr txBox="1"/>
          <p:nvPr/>
        </p:nvSpPr>
        <p:spPr>
          <a:xfrm>
            <a:off x="755576" y="4797152"/>
            <a:ext cx="7416824" cy="1384995"/>
          </a:xfrm>
          <a:prstGeom prst="rect">
            <a:avLst/>
          </a:prstGeom>
          <a:noFill/>
        </p:spPr>
        <p:txBody>
          <a:bodyPr wrap="square" rtlCol="0">
            <a:spAutoFit/>
          </a:bodyPr>
          <a:lstStyle/>
          <a:p>
            <a:r>
              <a:rPr lang="zh-CN" altLang="zh-CN" sz="2800" dirty="0" smtClean="0">
                <a:latin typeface="宋体" pitchFamily="2" charset="-122"/>
                <a:ea typeface="宋体" pitchFamily="2" charset="-122"/>
              </a:rPr>
              <a:t>其中指数</a:t>
            </a:r>
            <a:r>
              <a:rPr lang="en-US" altLang="zh-CN" sz="2800" i="1" dirty="0" smtClean="0">
                <a:latin typeface="宋体" pitchFamily="2" charset="-122"/>
                <a:ea typeface="宋体" pitchFamily="2" charset="-122"/>
              </a:rPr>
              <a:t>a</a:t>
            </a:r>
            <a:r>
              <a:rPr lang="en-US" altLang="zh-CN" sz="2800" baseline="-25000" dirty="0" smtClean="0">
                <a:latin typeface="宋体" pitchFamily="2" charset="-122"/>
                <a:ea typeface="宋体" pitchFamily="2" charset="-122"/>
              </a:rPr>
              <a:t>1</a:t>
            </a:r>
            <a:r>
              <a:rPr lang="en-US" altLang="zh-CN" sz="2800" dirty="0" smtClean="0">
                <a:latin typeface="宋体" pitchFamily="2" charset="-122"/>
                <a:ea typeface="宋体" pitchFamily="2" charset="-122"/>
              </a:rPr>
              <a:t>,</a:t>
            </a:r>
            <a:r>
              <a:rPr lang="en-US" altLang="zh-CN" sz="2800" i="1" dirty="0" smtClean="0">
                <a:latin typeface="宋体" pitchFamily="2" charset="-122"/>
                <a:ea typeface="宋体" pitchFamily="2" charset="-122"/>
              </a:rPr>
              <a:t>a</a:t>
            </a:r>
            <a:r>
              <a:rPr lang="en-US" altLang="zh-CN" sz="2800" baseline="-25000" dirty="0" smtClean="0">
                <a:latin typeface="宋体" pitchFamily="2" charset="-122"/>
                <a:ea typeface="宋体" pitchFamily="2" charset="-122"/>
              </a:rPr>
              <a:t>2</a:t>
            </a:r>
            <a:r>
              <a:rPr lang="zh-CN" altLang="zh-CN" sz="2800" dirty="0" smtClean="0">
                <a:latin typeface="宋体" pitchFamily="2" charset="-122"/>
                <a:ea typeface="宋体" pitchFamily="2" charset="-122"/>
              </a:rPr>
              <a:t>…</a:t>
            </a:r>
            <a:r>
              <a:rPr lang="en-US" altLang="zh-CN" sz="2800" dirty="0" smtClean="0">
                <a:latin typeface="宋体" pitchFamily="2" charset="-122"/>
                <a:ea typeface="宋体" pitchFamily="2" charset="-122"/>
              </a:rPr>
              <a:t>,</a:t>
            </a:r>
            <a:r>
              <a:rPr lang="en-US" altLang="zh-CN" sz="2800" i="1" dirty="0" err="1" smtClean="0">
                <a:latin typeface="宋体" pitchFamily="2" charset="-122"/>
                <a:ea typeface="宋体" pitchFamily="2" charset="-122"/>
              </a:rPr>
              <a:t>a</a:t>
            </a:r>
            <a:r>
              <a:rPr lang="en-US" altLang="zh-CN" sz="2800" i="1" baseline="-25000" dirty="0" err="1" smtClean="0">
                <a:latin typeface="宋体" pitchFamily="2" charset="-122"/>
                <a:ea typeface="宋体" pitchFamily="2" charset="-122"/>
              </a:rPr>
              <a:t>p</a:t>
            </a:r>
            <a:r>
              <a:rPr lang="zh-CN" altLang="zh-CN" sz="2800" dirty="0" smtClean="0">
                <a:latin typeface="宋体" pitchFamily="2" charset="-122"/>
                <a:ea typeface="宋体" pitchFamily="2" charset="-122"/>
              </a:rPr>
              <a:t>如上所述</a:t>
            </a:r>
            <a:r>
              <a:rPr lang="en-US" altLang="zh-CN" sz="2800" dirty="0" smtClean="0">
                <a:latin typeface="宋体" pitchFamily="2" charset="-122"/>
                <a:ea typeface="宋体" pitchFamily="2" charset="-122"/>
              </a:rPr>
              <a:t>,</a:t>
            </a:r>
            <a:r>
              <a:rPr lang="en-US" altLang="zh-CN" sz="2800" i="1" dirty="0" smtClean="0">
                <a:latin typeface="宋体" pitchFamily="2" charset="-122"/>
                <a:ea typeface="宋体" pitchFamily="2" charset="-122"/>
              </a:rPr>
              <a:t>n</a:t>
            </a:r>
            <a:r>
              <a:rPr lang="zh-CN" altLang="zh-CN" sz="2800" dirty="0" smtClean="0">
                <a:latin typeface="宋体" pitchFamily="2" charset="-122"/>
                <a:ea typeface="宋体" pitchFamily="2" charset="-122"/>
              </a:rPr>
              <a:t>是试验次数</a:t>
            </a:r>
            <a:r>
              <a:rPr lang="en-US" altLang="zh-CN" sz="2800" dirty="0" smtClean="0">
                <a:latin typeface="宋体" pitchFamily="2" charset="-122"/>
                <a:ea typeface="宋体" pitchFamily="2" charset="-122"/>
              </a:rPr>
              <a:t>,</a:t>
            </a:r>
            <a:r>
              <a:rPr lang="en-US" altLang="zh-CN" sz="2800" i="1" dirty="0" smtClean="0">
                <a:latin typeface="宋体" pitchFamily="2" charset="-122"/>
                <a:ea typeface="宋体" pitchFamily="2" charset="-122"/>
              </a:rPr>
              <a:t>a=a</a:t>
            </a:r>
            <a:r>
              <a:rPr lang="en-US" altLang="zh-CN" sz="2800" baseline="-25000" dirty="0" smtClean="0">
                <a:latin typeface="宋体" pitchFamily="2" charset="-122"/>
                <a:ea typeface="宋体" pitchFamily="2" charset="-122"/>
              </a:rPr>
              <a:t>1</a:t>
            </a:r>
            <a:r>
              <a:rPr lang="en-US" altLang="zh-CN" sz="2800" i="1" dirty="0" smtClean="0">
                <a:latin typeface="宋体" pitchFamily="2" charset="-122"/>
                <a:ea typeface="宋体" pitchFamily="2" charset="-122"/>
              </a:rPr>
              <a:t>+a</a:t>
            </a:r>
            <a:r>
              <a:rPr lang="en-US" altLang="zh-CN" sz="2800" baseline="-25000" dirty="0" smtClean="0">
                <a:latin typeface="宋体" pitchFamily="2" charset="-122"/>
                <a:ea typeface="宋体" pitchFamily="2" charset="-122"/>
              </a:rPr>
              <a:t>2</a:t>
            </a:r>
            <a:r>
              <a:rPr lang="en-US" altLang="zh-CN" sz="2800" i="1" dirty="0" smtClean="0">
                <a:latin typeface="宋体" pitchFamily="2" charset="-122"/>
                <a:ea typeface="宋体" pitchFamily="2" charset="-122"/>
              </a:rPr>
              <a:t>+</a:t>
            </a:r>
            <a:r>
              <a:rPr lang="zh-CN" altLang="zh-CN" sz="2800" dirty="0" smtClean="0">
                <a:latin typeface="宋体" pitchFamily="2" charset="-122"/>
                <a:ea typeface="宋体" pitchFamily="2" charset="-122"/>
              </a:rPr>
              <a:t>…</a:t>
            </a:r>
            <a:r>
              <a:rPr lang="en-US" altLang="zh-CN" sz="2800" i="1" dirty="0" smtClean="0">
                <a:latin typeface="宋体" pitchFamily="2" charset="-122"/>
                <a:ea typeface="宋体" pitchFamily="2" charset="-122"/>
              </a:rPr>
              <a:t>+</a:t>
            </a:r>
            <a:r>
              <a:rPr lang="en-US" altLang="zh-CN" sz="2800" i="1" dirty="0" err="1" smtClean="0">
                <a:latin typeface="宋体" pitchFamily="2" charset="-122"/>
                <a:ea typeface="宋体" pitchFamily="2" charset="-122"/>
              </a:rPr>
              <a:t>a</a:t>
            </a:r>
            <a:r>
              <a:rPr lang="en-US" altLang="zh-CN" sz="2800" i="1" baseline="-25000" dirty="0" err="1" smtClean="0">
                <a:latin typeface="宋体" pitchFamily="2" charset="-122"/>
                <a:ea typeface="宋体" pitchFamily="2" charset="-122"/>
              </a:rPr>
              <a:t>p</a:t>
            </a:r>
            <a:r>
              <a:rPr lang="en-US" altLang="zh-CN" sz="2800" dirty="0" err="1" smtClean="0">
                <a:latin typeface="宋体" pitchFamily="2" charset="-122"/>
                <a:ea typeface="宋体" pitchFamily="2" charset="-122"/>
              </a:rPr>
              <a:t>,</a:t>
            </a:r>
            <a:r>
              <a:rPr lang="en-US" altLang="zh-CN" sz="2800" i="1" dirty="0" err="1" smtClean="0">
                <a:latin typeface="宋体" pitchFamily="2" charset="-122"/>
                <a:ea typeface="宋体" pitchFamily="2" charset="-122"/>
              </a:rPr>
              <a:t>λ</a:t>
            </a:r>
            <a:r>
              <a:rPr lang="en-US" altLang="zh-CN" sz="2800" i="1" baseline="-25000" dirty="0" err="1" smtClean="0">
                <a:latin typeface="宋体" pitchFamily="2" charset="-122"/>
                <a:ea typeface="宋体" pitchFamily="2" charset="-122"/>
              </a:rPr>
              <a:t>a</a:t>
            </a:r>
            <a:r>
              <a:rPr lang="zh-CN" altLang="zh-CN" sz="2800" dirty="0" smtClean="0">
                <a:latin typeface="宋体" pitchFamily="2" charset="-122"/>
                <a:ea typeface="宋体" pitchFamily="2" charset="-122"/>
              </a:rPr>
              <a:t>是待定参数</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下标</a:t>
            </a:r>
            <a:r>
              <a:rPr lang="en-US" altLang="zh-CN" sz="2800" i="1" dirty="0" smtClean="0">
                <a:latin typeface="宋体" pitchFamily="2" charset="-122"/>
                <a:ea typeface="宋体" pitchFamily="2" charset="-122"/>
              </a:rPr>
              <a:t>a</a:t>
            </a:r>
            <a:r>
              <a:rPr lang="en-US" altLang="zh-CN" sz="2800" dirty="0" smtClean="0">
                <a:latin typeface="宋体" pitchFamily="2" charset="-122"/>
                <a:ea typeface="宋体" pitchFamily="2" charset="-122"/>
              </a:rPr>
              <a:t> </a:t>
            </a:r>
            <a:r>
              <a:rPr lang="zh-CN" altLang="zh-CN" sz="2800" dirty="0" smtClean="0">
                <a:latin typeface="宋体" pitchFamily="2" charset="-122"/>
                <a:ea typeface="宋体" pitchFamily="2" charset="-122"/>
              </a:rPr>
              <a:t>必为偶数</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且</a:t>
            </a:r>
            <a:r>
              <a:rPr lang="en-US" altLang="zh-CN" sz="2800" i="1" dirty="0" smtClean="0">
                <a:latin typeface="宋体" pitchFamily="2" charset="-122"/>
                <a:ea typeface="宋体" pitchFamily="2" charset="-122"/>
              </a:rPr>
              <a:t>λ</a:t>
            </a:r>
            <a:r>
              <a:rPr lang="en-US" altLang="zh-CN" sz="2800" baseline="-25000" dirty="0" smtClean="0">
                <a:latin typeface="宋体" pitchFamily="2" charset="-122"/>
                <a:ea typeface="宋体" pitchFamily="2" charset="-122"/>
              </a:rPr>
              <a:t>0</a:t>
            </a:r>
            <a:r>
              <a:rPr lang="en-US" altLang="zh-CN" sz="2800" i="1" dirty="0" smtClean="0">
                <a:latin typeface="宋体" pitchFamily="2" charset="-122"/>
                <a:ea typeface="宋体" pitchFamily="2" charset="-122"/>
              </a:rPr>
              <a:t>=</a:t>
            </a:r>
            <a:r>
              <a:rPr lang="en-US" altLang="zh-CN" sz="2800" dirty="0" smtClean="0">
                <a:latin typeface="宋体" pitchFamily="2" charset="-122"/>
                <a:ea typeface="宋体" pitchFamily="2" charset="-122"/>
              </a:rPr>
              <a:t>1</a:t>
            </a:r>
            <a:r>
              <a:rPr lang="zh-CN" altLang="zh-CN" sz="2800" dirty="0" smtClean="0">
                <a:latin typeface="宋体" pitchFamily="2" charset="-122"/>
                <a:ea typeface="宋体" pitchFamily="2" charset="-122"/>
              </a:rPr>
              <a:t>。</a:t>
            </a:r>
            <a:endParaRPr lang="zh-CN" altLang="zh-CN" sz="2800" dirty="0">
              <a:latin typeface="宋体" pitchFamily="2" charset="-122"/>
              <a:ea typeface="宋体" pitchFamily="2" charset="-122"/>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b="1" dirty="0" smtClean="0">
                <a:latin typeface="宋体" pitchFamily="2" charset="-122"/>
                <a:ea typeface="宋体" pitchFamily="2" charset="-122"/>
              </a:rPr>
              <a:t>非退化条件</a:t>
            </a:r>
            <a:endParaRPr lang="zh-CN" altLang="en-US" b="1" dirty="0">
              <a:latin typeface="宋体" pitchFamily="2" charset="-122"/>
              <a:ea typeface="宋体" pitchFamily="2" charset="-122"/>
            </a:endParaRPr>
          </a:p>
        </p:txBody>
      </p:sp>
      <p:sp>
        <p:nvSpPr>
          <p:cNvPr id="5" name="内容占位符 4"/>
          <p:cNvSpPr>
            <a:spLocks noGrp="1"/>
          </p:cNvSpPr>
          <p:nvPr>
            <p:ph idx="1"/>
          </p:nvPr>
        </p:nvSpPr>
        <p:spPr/>
        <p:txBody>
          <a:bodyPr>
            <a:normAutofit/>
          </a:bodyPr>
          <a:lstStyle/>
          <a:p>
            <a:pPr>
              <a:buNone/>
            </a:pPr>
            <a:r>
              <a:rPr lang="en-US" altLang="zh-CN" sz="2800" dirty="0" smtClean="0">
                <a:latin typeface="宋体" pitchFamily="2" charset="-122"/>
                <a:ea typeface="宋体" pitchFamily="2" charset="-122"/>
              </a:rPr>
              <a:t>    </a:t>
            </a:r>
            <a:r>
              <a:rPr lang="zh-CN" altLang="zh-CN" sz="2800" dirty="0" smtClean="0">
                <a:latin typeface="宋体" pitchFamily="2" charset="-122"/>
                <a:ea typeface="宋体" pitchFamily="2" charset="-122"/>
              </a:rPr>
              <a:t>为</a:t>
            </a:r>
            <a:r>
              <a:rPr lang="zh-CN" altLang="zh-CN" sz="2800" dirty="0" smtClean="0">
                <a:latin typeface="宋体" pitchFamily="2" charset="-122"/>
                <a:ea typeface="宋体" pitchFamily="2" charset="-122"/>
              </a:rPr>
              <a:t>获得二次回归方程中的回归系数的最小二乘估计</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需要求</a:t>
            </a:r>
            <a:r>
              <a:rPr lang="en-US" altLang="zh-CN" sz="2800" i="1" dirty="0" smtClean="0">
                <a:latin typeface="宋体" pitchFamily="2" charset="-122"/>
                <a:ea typeface="宋体" pitchFamily="2" charset="-122"/>
              </a:rPr>
              <a:t>A</a:t>
            </a:r>
            <a:r>
              <a:rPr lang="en-US" altLang="zh-CN" sz="2800" i="1" baseline="30000" dirty="0" smtClean="0">
                <a:latin typeface="宋体" pitchFamily="2" charset="-122"/>
                <a:ea typeface="宋体" pitchFamily="2" charset="-122"/>
              </a:rPr>
              <a:t>-</a:t>
            </a:r>
            <a:r>
              <a:rPr lang="en-US" altLang="zh-CN" sz="2800" baseline="30000" dirty="0" smtClean="0">
                <a:latin typeface="宋体" pitchFamily="2" charset="-122"/>
                <a:ea typeface="宋体" pitchFamily="2" charset="-122"/>
              </a:rPr>
              <a:t>1</a:t>
            </a:r>
            <a:r>
              <a:rPr lang="en-US" altLang="zh-CN" sz="2800" i="1" dirty="0" smtClean="0">
                <a:latin typeface="宋体" pitchFamily="2" charset="-122"/>
                <a:ea typeface="宋体" pitchFamily="2" charset="-122"/>
              </a:rPr>
              <a:t>=</a:t>
            </a:r>
            <a:r>
              <a:rPr lang="en-US" altLang="zh-CN" sz="2800" dirty="0" smtClean="0">
                <a:latin typeface="宋体" pitchFamily="2" charset="-122"/>
                <a:ea typeface="宋体" pitchFamily="2" charset="-122"/>
              </a:rPr>
              <a:t>(</a:t>
            </a:r>
            <a:r>
              <a:rPr lang="en-US" altLang="zh-CN" sz="2800" i="1" dirty="0" smtClean="0">
                <a:latin typeface="宋体" pitchFamily="2" charset="-122"/>
                <a:ea typeface="宋体" pitchFamily="2" charset="-122"/>
              </a:rPr>
              <a:t>X'X</a:t>
            </a:r>
            <a:r>
              <a:rPr lang="en-US" altLang="zh-CN" sz="2800" dirty="0" smtClean="0">
                <a:latin typeface="宋体" pitchFamily="2" charset="-122"/>
                <a:ea typeface="宋体" pitchFamily="2" charset="-122"/>
              </a:rPr>
              <a:t>)</a:t>
            </a:r>
            <a:r>
              <a:rPr lang="en-US" altLang="zh-CN" sz="2800" i="1" baseline="30000" dirty="0" smtClean="0">
                <a:latin typeface="宋体" pitchFamily="2" charset="-122"/>
                <a:ea typeface="宋体" pitchFamily="2" charset="-122"/>
              </a:rPr>
              <a:t>-</a:t>
            </a:r>
            <a:r>
              <a:rPr lang="en-US" altLang="zh-CN" sz="2800" baseline="30000" dirty="0" smtClean="0">
                <a:latin typeface="宋体" pitchFamily="2" charset="-122"/>
                <a:ea typeface="宋体" pitchFamily="2" charset="-122"/>
              </a:rPr>
              <a:t>1</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因此还</a:t>
            </a:r>
            <a:r>
              <a:rPr lang="zh-CN" altLang="zh-CN" sz="2800" dirty="0" smtClean="0">
                <a:latin typeface="宋体" pitchFamily="2" charset="-122"/>
                <a:ea typeface="宋体" pitchFamily="2" charset="-122"/>
              </a:rPr>
              <a:t>要求</a:t>
            </a:r>
            <a:endParaRPr lang="en-US" altLang="zh-CN" sz="2800" dirty="0" smtClean="0">
              <a:latin typeface="宋体" pitchFamily="2" charset="-122"/>
              <a:ea typeface="宋体" pitchFamily="2" charset="-122"/>
            </a:endParaRPr>
          </a:p>
          <a:p>
            <a:pPr>
              <a:buNone/>
            </a:pPr>
            <a:endParaRPr lang="en-US" altLang="zh-CN" sz="2800" dirty="0" smtClean="0">
              <a:latin typeface="宋体" pitchFamily="2" charset="-122"/>
              <a:ea typeface="宋体" pitchFamily="2" charset="-122"/>
            </a:endParaRPr>
          </a:p>
          <a:p>
            <a:pPr>
              <a:buNone/>
            </a:pPr>
            <a:endParaRPr lang="en-US" altLang="zh-CN" sz="2800" dirty="0" smtClean="0">
              <a:latin typeface="宋体" pitchFamily="2" charset="-122"/>
              <a:ea typeface="宋体" pitchFamily="2" charset="-122"/>
            </a:endParaRPr>
          </a:p>
          <a:p>
            <a:pPr>
              <a:buNone/>
            </a:pPr>
            <a:r>
              <a:rPr lang="en-US" altLang="zh-CN" sz="2800" dirty="0" smtClean="0">
                <a:latin typeface="宋体" pitchFamily="2" charset="-122"/>
                <a:ea typeface="宋体" pitchFamily="2" charset="-122"/>
              </a:rPr>
              <a:t>     </a:t>
            </a:r>
            <a:r>
              <a:rPr lang="zh-CN" altLang="zh-CN" sz="2800" dirty="0" smtClean="0">
                <a:latin typeface="宋体" pitchFamily="2" charset="-122"/>
                <a:ea typeface="宋体" pitchFamily="2" charset="-122"/>
              </a:rPr>
              <a:t>它</a:t>
            </a:r>
            <a:r>
              <a:rPr lang="zh-CN" altLang="zh-CN" sz="2800" dirty="0" smtClean="0">
                <a:latin typeface="宋体" pitchFamily="2" charset="-122"/>
                <a:ea typeface="宋体" pitchFamily="2" charset="-122"/>
              </a:rPr>
              <a:t>提供了作旋转设计时应该避免的情况</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称为二次设计的非退化条件。</a:t>
            </a:r>
          </a:p>
          <a:p>
            <a:pPr>
              <a:buNone/>
            </a:pPr>
            <a:endParaRPr lang="en-US" altLang="zh-CN" sz="2800" dirty="0" smtClean="0">
              <a:latin typeface="宋体" pitchFamily="2" charset="-122"/>
              <a:ea typeface="宋体" pitchFamily="2" charset="-122"/>
            </a:endParaRPr>
          </a:p>
        </p:txBody>
      </p:sp>
      <p:graphicFrame>
        <p:nvGraphicFramePr>
          <p:cNvPr id="6" name="对象 5"/>
          <p:cNvGraphicFramePr>
            <a:graphicFrameLocks noChangeAspect="1"/>
          </p:cNvGraphicFramePr>
          <p:nvPr/>
        </p:nvGraphicFramePr>
        <p:xfrm>
          <a:off x="6588224" y="2132856"/>
          <a:ext cx="2140862" cy="442937"/>
        </p:xfrm>
        <a:graphic>
          <a:graphicData uri="http://schemas.openxmlformats.org/presentationml/2006/ole">
            <p:oleObj spid="_x0000_s6146" name="Equation" r:id="rId3" imgW="1104840" imgH="228600" progId="Equation.DSMT4">
              <p:embed/>
            </p:oleObj>
          </a:graphicData>
        </a:graphic>
      </p:graphicFrame>
      <p:graphicFrame>
        <p:nvGraphicFramePr>
          <p:cNvPr id="7" name="对象 6"/>
          <p:cNvGraphicFramePr>
            <a:graphicFrameLocks noChangeAspect="1"/>
          </p:cNvGraphicFramePr>
          <p:nvPr/>
        </p:nvGraphicFramePr>
        <p:xfrm>
          <a:off x="3419872" y="2708920"/>
          <a:ext cx="1413520" cy="769121"/>
        </p:xfrm>
        <a:graphic>
          <a:graphicData uri="http://schemas.openxmlformats.org/presentationml/2006/ole">
            <p:oleObj spid="_x0000_s6147" name="Equation" r:id="rId4" imgW="863280" imgH="469800" progId="Equation.DSMT4">
              <p:embed/>
            </p:oleObj>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Autofit/>
          </a:bodyPr>
          <a:lstStyle/>
          <a:p>
            <a:r>
              <a:rPr lang="zh-CN" altLang="zh-CN" b="1" dirty="0" smtClean="0">
                <a:latin typeface="宋体" pitchFamily="2" charset="-122"/>
                <a:ea typeface="宋体" pitchFamily="2" charset="-122"/>
              </a:rPr>
              <a:t>二次旋转设计</a:t>
            </a:r>
            <a:br>
              <a:rPr lang="zh-CN" altLang="zh-CN" b="1" dirty="0" smtClean="0">
                <a:latin typeface="宋体" pitchFamily="2" charset="-122"/>
                <a:ea typeface="宋体" pitchFamily="2" charset="-122"/>
              </a:rPr>
            </a:br>
            <a:endParaRPr lang="zh-CN" altLang="en-US" b="1" dirty="0">
              <a:latin typeface="宋体" pitchFamily="2" charset="-122"/>
              <a:ea typeface="宋体" pitchFamily="2" charset="-122"/>
            </a:endParaRPr>
          </a:p>
        </p:txBody>
      </p:sp>
      <p:sp>
        <p:nvSpPr>
          <p:cNvPr id="4" name="内容占位符 3"/>
          <p:cNvSpPr>
            <a:spLocks noGrp="1"/>
          </p:cNvSpPr>
          <p:nvPr>
            <p:ph idx="1"/>
          </p:nvPr>
        </p:nvSpPr>
        <p:spPr/>
        <p:txBody>
          <a:bodyPr/>
          <a:lstStyle/>
          <a:p>
            <a:pPr>
              <a:buNone/>
            </a:pPr>
            <a:r>
              <a:rPr lang="zh-CN" altLang="zh-CN" sz="2800" dirty="0" smtClean="0">
                <a:latin typeface="宋体" pitchFamily="2" charset="-122"/>
                <a:ea typeface="宋体" pitchFamily="2" charset="-122"/>
              </a:rPr>
              <a:t> 这一小节我们具体给出一个中心组合设计要</a:t>
            </a:r>
            <a:r>
              <a:rPr lang="zh-CN" altLang="zh-CN" sz="2800" dirty="0" smtClean="0">
                <a:latin typeface="宋体" pitchFamily="2" charset="-122"/>
                <a:ea typeface="宋体" pitchFamily="2" charset="-122"/>
              </a:rPr>
              <a:t>成为次</a:t>
            </a:r>
            <a:r>
              <a:rPr lang="zh-CN" altLang="zh-CN" sz="2800" dirty="0" smtClean="0">
                <a:latin typeface="宋体" pitchFamily="2" charset="-122"/>
                <a:ea typeface="宋体" pitchFamily="2" charset="-122"/>
              </a:rPr>
              <a:t>旋转设计的条件。</a:t>
            </a:r>
          </a:p>
          <a:p>
            <a:pPr>
              <a:buNone/>
            </a:pPr>
            <a:r>
              <a:rPr lang="en-US" altLang="zh-CN" sz="2800" dirty="0" smtClean="0">
                <a:latin typeface="宋体" pitchFamily="2" charset="-122"/>
                <a:ea typeface="宋体" pitchFamily="2" charset="-122"/>
              </a:rPr>
              <a:t> </a:t>
            </a:r>
            <a:r>
              <a:rPr lang="zh-CN" altLang="zh-CN" sz="2800" dirty="0" smtClean="0">
                <a:latin typeface="宋体" pitchFamily="2" charset="-122"/>
                <a:ea typeface="宋体" pitchFamily="2" charset="-122"/>
              </a:rPr>
              <a:t>二次设计的旋转性条件</a:t>
            </a:r>
            <a:r>
              <a:rPr lang="zh-CN" altLang="zh-CN" sz="2800" dirty="0" smtClean="0">
                <a:latin typeface="宋体" pitchFamily="2" charset="-122"/>
                <a:ea typeface="宋体" pitchFamily="2" charset="-122"/>
              </a:rPr>
              <a:t>是</a:t>
            </a:r>
            <a:endParaRPr lang="en-US" altLang="zh-CN" sz="2800" dirty="0" smtClean="0">
              <a:latin typeface="宋体" pitchFamily="2" charset="-122"/>
              <a:ea typeface="宋体" pitchFamily="2" charset="-122"/>
            </a:endParaRPr>
          </a:p>
          <a:p>
            <a:pPr>
              <a:buNone/>
            </a:pPr>
            <a:endParaRPr lang="zh-CN" altLang="zh-CN" sz="2800" dirty="0" smtClean="0">
              <a:latin typeface="宋体" pitchFamily="2" charset="-122"/>
              <a:ea typeface="宋体" pitchFamily="2" charset="-122"/>
            </a:endParaRPr>
          </a:p>
          <a:p>
            <a:pPr>
              <a:buNone/>
            </a:pPr>
            <a:endParaRPr lang="zh-CN" altLang="en-US" dirty="0"/>
          </a:p>
        </p:txBody>
      </p:sp>
      <p:graphicFrame>
        <p:nvGraphicFramePr>
          <p:cNvPr id="5" name="对象 4"/>
          <p:cNvGraphicFramePr>
            <a:graphicFrameLocks noChangeAspect="1"/>
          </p:cNvGraphicFramePr>
          <p:nvPr/>
        </p:nvGraphicFramePr>
        <p:xfrm>
          <a:off x="1619672" y="3284984"/>
          <a:ext cx="5194823" cy="1937965"/>
        </p:xfrm>
        <a:graphic>
          <a:graphicData uri="http://schemas.openxmlformats.org/presentationml/2006/ole">
            <p:oleObj spid="_x0000_s7170" name="Equation" r:id="rId3" imgW="2450880" imgH="914400" progId="Equation.DSMT4">
              <p:embed/>
            </p:oleObj>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zh-CN" dirty="0" smtClean="0"/>
              <a:t>　</a:t>
            </a:r>
            <a:r>
              <a:rPr lang="zh-CN" altLang="zh-CN" sz="4900" b="1" dirty="0" smtClean="0">
                <a:latin typeface="宋体" pitchFamily="2" charset="-122"/>
                <a:ea typeface="宋体" pitchFamily="2" charset="-122"/>
              </a:rPr>
              <a:t>多项式回归模型</a:t>
            </a:r>
            <a:br>
              <a:rPr lang="zh-CN" altLang="zh-CN" sz="4900" b="1" dirty="0" smtClean="0">
                <a:latin typeface="宋体" pitchFamily="2" charset="-122"/>
                <a:ea typeface="宋体" pitchFamily="2" charset="-122"/>
              </a:rPr>
            </a:br>
            <a:endParaRPr lang="zh-CN" altLang="en-US" sz="4900" b="1" dirty="0">
              <a:latin typeface="宋体" pitchFamily="2" charset="-122"/>
              <a:ea typeface="宋体" pitchFamily="2" charset="-122"/>
            </a:endParaRPr>
          </a:p>
        </p:txBody>
      </p:sp>
      <p:sp>
        <p:nvSpPr>
          <p:cNvPr id="4" name="内容占位符 3"/>
          <p:cNvSpPr>
            <a:spLocks noGrp="1"/>
          </p:cNvSpPr>
          <p:nvPr>
            <p:ph idx="1"/>
          </p:nvPr>
        </p:nvSpPr>
        <p:spPr>
          <a:xfrm>
            <a:off x="457200" y="1124744"/>
            <a:ext cx="8229600" cy="5161776"/>
          </a:xfrm>
        </p:spPr>
        <p:txBody>
          <a:bodyPr/>
          <a:lstStyle/>
          <a:p>
            <a:pPr>
              <a:buNone/>
            </a:pPr>
            <a:r>
              <a:rPr lang="en-US" altLang="zh-CN" sz="2800" dirty="0" smtClean="0">
                <a:latin typeface="宋体" pitchFamily="2" charset="-122"/>
                <a:ea typeface="宋体" pitchFamily="2" charset="-122"/>
              </a:rPr>
              <a:t>  </a:t>
            </a:r>
          </a:p>
          <a:p>
            <a:pPr>
              <a:buNone/>
            </a:pPr>
            <a:endParaRPr lang="en-US" altLang="zh-CN" sz="2800" dirty="0" smtClean="0">
              <a:latin typeface="宋体" pitchFamily="2" charset="-122"/>
              <a:ea typeface="宋体" pitchFamily="2" charset="-122"/>
            </a:endParaRPr>
          </a:p>
          <a:p>
            <a:pPr>
              <a:buNone/>
            </a:pPr>
            <a:r>
              <a:rPr lang="en-US" altLang="zh-CN" sz="2800" dirty="0" smtClean="0">
                <a:latin typeface="宋体" pitchFamily="2" charset="-122"/>
                <a:ea typeface="宋体" pitchFamily="2" charset="-122"/>
              </a:rPr>
              <a:t>     </a:t>
            </a:r>
            <a:r>
              <a:rPr lang="zh-CN" altLang="zh-CN" sz="2800" dirty="0" smtClean="0">
                <a:latin typeface="宋体" pitchFamily="2" charset="-122"/>
                <a:ea typeface="宋体" pitchFamily="2" charset="-122"/>
              </a:rPr>
              <a:t>这里</a:t>
            </a:r>
            <a:r>
              <a:rPr lang="zh-CN" altLang="zh-CN" sz="2800" dirty="0" smtClean="0">
                <a:latin typeface="宋体" pitchFamily="2" charset="-122"/>
                <a:ea typeface="宋体" pitchFamily="2" charset="-122"/>
              </a:rPr>
              <a:t>各</a:t>
            </a:r>
            <a:r>
              <a:rPr lang="en-US" altLang="zh-CN" sz="2800" i="1" dirty="0" smtClean="0">
                <a:latin typeface="宋体" pitchFamily="2" charset="-122"/>
                <a:ea typeface="宋体" pitchFamily="2" charset="-122"/>
              </a:rPr>
              <a:t>β</a:t>
            </a:r>
            <a:r>
              <a:rPr lang="en-US" altLang="zh-CN" sz="2800" baseline="-25000" dirty="0" smtClean="0">
                <a:latin typeface="宋体" pitchFamily="2" charset="-122"/>
                <a:ea typeface="宋体" pitchFamily="2" charset="-122"/>
              </a:rPr>
              <a:t>0</a:t>
            </a:r>
            <a:r>
              <a:rPr lang="en-US" altLang="zh-CN" sz="2800" dirty="0" smtClean="0">
                <a:latin typeface="宋体" pitchFamily="2" charset="-122"/>
                <a:ea typeface="宋体" pitchFamily="2" charset="-122"/>
              </a:rPr>
              <a:t>,</a:t>
            </a:r>
            <a:r>
              <a:rPr lang="en-US" altLang="zh-CN" sz="2800" i="1" dirty="0" smtClean="0">
                <a:latin typeface="宋体" pitchFamily="2" charset="-122"/>
                <a:ea typeface="宋体" pitchFamily="2" charset="-122"/>
              </a:rPr>
              <a:t>β</a:t>
            </a:r>
            <a:r>
              <a:rPr lang="en-US" altLang="zh-CN" sz="2800" i="1" baseline="-25000" dirty="0" smtClean="0">
                <a:latin typeface="宋体" pitchFamily="2" charset="-122"/>
                <a:ea typeface="宋体" pitchFamily="2" charset="-122"/>
              </a:rPr>
              <a:t>j</a:t>
            </a:r>
            <a:r>
              <a:rPr lang="en-US" altLang="zh-CN" sz="2800" dirty="0" smtClean="0">
                <a:latin typeface="宋体" pitchFamily="2" charset="-122"/>
                <a:ea typeface="宋体" pitchFamily="2" charset="-122"/>
              </a:rPr>
              <a:t>,</a:t>
            </a:r>
            <a:r>
              <a:rPr lang="en-US" altLang="zh-CN" sz="2800" i="1" dirty="0" smtClean="0">
                <a:latin typeface="宋体" pitchFamily="2" charset="-122"/>
                <a:ea typeface="宋体" pitchFamily="2" charset="-122"/>
              </a:rPr>
              <a:t>β</a:t>
            </a:r>
            <a:r>
              <a:rPr lang="en-US" altLang="zh-CN" sz="2800" i="1" baseline="-25000" dirty="0" smtClean="0">
                <a:latin typeface="宋体" pitchFamily="2" charset="-122"/>
                <a:ea typeface="宋体" pitchFamily="2" charset="-122"/>
              </a:rPr>
              <a:t>jj</a:t>
            </a:r>
            <a:r>
              <a:rPr lang="en-US" altLang="zh-CN" sz="2800" dirty="0" smtClean="0">
                <a:latin typeface="宋体" pitchFamily="2" charset="-122"/>
                <a:ea typeface="宋体" pitchFamily="2" charset="-122"/>
              </a:rPr>
              <a:t>,</a:t>
            </a:r>
            <a:r>
              <a:rPr lang="en-US" altLang="zh-CN" sz="2800" i="1" dirty="0" smtClean="0">
                <a:latin typeface="宋体" pitchFamily="2" charset="-122"/>
                <a:ea typeface="宋体" pitchFamily="2" charset="-122"/>
              </a:rPr>
              <a:t>β</a:t>
            </a:r>
            <a:r>
              <a:rPr lang="en-US" altLang="zh-CN" sz="2800" i="1" baseline="-25000" dirty="0" smtClean="0">
                <a:latin typeface="宋体" pitchFamily="2" charset="-122"/>
                <a:ea typeface="宋体" pitchFamily="2" charset="-122"/>
              </a:rPr>
              <a:t>ij</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…为未知参数</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也称为回归系数</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通常需要通过收集到的数据对它们进行估计</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若分别用</a:t>
            </a:r>
            <a:r>
              <a:rPr lang="en-US" altLang="zh-CN" sz="2800" i="1" dirty="0" smtClean="0">
                <a:latin typeface="宋体" pitchFamily="2" charset="-122"/>
                <a:ea typeface="宋体" pitchFamily="2" charset="-122"/>
              </a:rPr>
              <a:t>b</a:t>
            </a:r>
            <a:r>
              <a:rPr lang="en-US" altLang="zh-CN" sz="2800" baseline="-25000" dirty="0" smtClean="0">
                <a:latin typeface="宋体" pitchFamily="2" charset="-122"/>
                <a:ea typeface="宋体" pitchFamily="2" charset="-122"/>
              </a:rPr>
              <a:t>0</a:t>
            </a:r>
            <a:r>
              <a:rPr lang="en-US" altLang="zh-CN" sz="2800" dirty="0" smtClean="0">
                <a:latin typeface="宋体" pitchFamily="2" charset="-122"/>
                <a:ea typeface="宋体" pitchFamily="2" charset="-122"/>
              </a:rPr>
              <a:t>,</a:t>
            </a:r>
            <a:r>
              <a:rPr lang="en-US" altLang="zh-CN" sz="2800" i="1" dirty="0" smtClean="0">
                <a:latin typeface="宋体" pitchFamily="2" charset="-122"/>
                <a:ea typeface="宋体" pitchFamily="2" charset="-122"/>
              </a:rPr>
              <a:t>b</a:t>
            </a:r>
            <a:r>
              <a:rPr lang="en-US" altLang="zh-CN" sz="2800" i="1" baseline="-25000" dirty="0" smtClean="0">
                <a:latin typeface="宋体" pitchFamily="2" charset="-122"/>
                <a:ea typeface="宋体" pitchFamily="2" charset="-122"/>
              </a:rPr>
              <a:t>j</a:t>
            </a:r>
            <a:r>
              <a:rPr lang="en-US" altLang="zh-CN" sz="2800" dirty="0" smtClean="0">
                <a:latin typeface="宋体" pitchFamily="2" charset="-122"/>
                <a:ea typeface="宋体" pitchFamily="2" charset="-122"/>
              </a:rPr>
              <a:t>,</a:t>
            </a:r>
            <a:r>
              <a:rPr lang="en-US" altLang="zh-CN" sz="2800" i="1" dirty="0" smtClean="0">
                <a:latin typeface="宋体" pitchFamily="2" charset="-122"/>
                <a:ea typeface="宋体" pitchFamily="2" charset="-122"/>
              </a:rPr>
              <a:t>b</a:t>
            </a:r>
            <a:r>
              <a:rPr lang="en-US" altLang="zh-CN" sz="2800" i="1" baseline="-25000" dirty="0" smtClean="0">
                <a:latin typeface="宋体" pitchFamily="2" charset="-122"/>
                <a:ea typeface="宋体" pitchFamily="2" charset="-122"/>
              </a:rPr>
              <a:t>jj</a:t>
            </a:r>
            <a:r>
              <a:rPr lang="en-US" altLang="zh-CN" sz="2800" dirty="0" smtClean="0">
                <a:latin typeface="宋体" pitchFamily="2" charset="-122"/>
                <a:ea typeface="宋体" pitchFamily="2" charset="-122"/>
              </a:rPr>
              <a:t>,</a:t>
            </a:r>
            <a:r>
              <a:rPr lang="en-US" altLang="zh-CN" sz="2800" i="1" dirty="0" smtClean="0">
                <a:latin typeface="宋体" pitchFamily="2" charset="-122"/>
                <a:ea typeface="宋体" pitchFamily="2" charset="-122"/>
              </a:rPr>
              <a:t>b</a:t>
            </a:r>
            <a:r>
              <a:rPr lang="en-US" altLang="zh-CN" sz="2800" i="1" baseline="-25000" dirty="0" smtClean="0">
                <a:latin typeface="宋体" pitchFamily="2" charset="-122"/>
                <a:ea typeface="宋体" pitchFamily="2" charset="-122"/>
              </a:rPr>
              <a:t>ij</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…表示相应的估计</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则</a:t>
            </a:r>
            <a:r>
              <a:rPr lang="zh-CN" altLang="zh-CN" sz="2800" dirty="0" smtClean="0">
                <a:latin typeface="宋体" pitchFamily="2" charset="-122"/>
                <a:ea typeface="宋体" pitchFamily="2" charset="-122"/>
              </a:rPr>
              <a:t>称</a:t>
            </a:r>
            <a:endParaRPr lang="en-US" altLang="zh-CN" sz="2800" dirty="0" smtClean="0">
              <a:latin typeface="宋体" pitchFamily="2" charset="-122"/>
              <a:ea typeface="宋体" pitchFamily="2" charset="-122"/>
            </a:endParaRPr>
          </a:p>
          <a:p>
            <a:pPr>
              <a:buNone/>
            </a:pPr>
            <a:endParaRPr lang="en-US" altLang="zh-CN" sz="2800" dirty="0" smtClean="0">
              <a:latin typeface="宋体" pitchFamily="2" charset="-122"/>
              <a:ea typeface="宋体" pitchFamily="2" charset="-122"/>
            </a:endParaRPr>
          </a:p>
          <a:p>
            <a:pPr>
              <a:buNone/>
            </a:pPr>
            <a:endParaRPr lang="en-US" altLang="zh-CN" sz="2800" dirty="0" smtClean="0">
              <a:latin typeface="宋体" pitchFamily="2" charset="-122"/>
              <a:ea typeface="宋体" pitchFamily="2" charset="-122"/>
            </a:endParaRPr>
          </a:p>
          <a:p>
            <a:pPr>
              <a:buNone/>
            </a:pPr>
            <a:r>
              <a:rPr lang="en-US" altLang="zh-CN" sz="2800" dirty="0" smtClean="0"/>
              <a:t>    </a:t>
            </a:r>
          </a:p>
          <a:p>
            <a:pPr>
              <a:buNone/>
            </a:pPr>
            <a:r>
              <a:rPr lang="zh-CN" altLang="zh-CN" sz="2800" dirty="0" smtClean="0"/>
              <a:t>为</a:t>
            </a:r>
            <a:r>
              <a:rPr lang="en-US" altLang="zh-CN" sz="2800" i="1" dirty="0" smtClean="0"/>
              <a:t>y</a:t>
            </a:r>
            <a:r>
              <a:rPr lang="zh-CN" altLang="zh-CN" sz="2800" dirty="0" smtClean="0"/>
              <a:t>关于</a:t>
            </a:r>
            <a:r>
              <a:rPr lang="en-US" altLang="zh-CN" sz="2800" i="1" dirty="0" smtClean="0"/>
              <a:t>z</a:t>
            </a:r>
            <a:r>
              <a:rPr lang="en-US" altLang="zh-CN" sz="2800" baseline="-25000" dirty="0" smtClean="0"/>
              <a:t>1</a:t>
            </a:r>
            <a:r>
              <a:rPr lang="en-US" altLang="zh-CN" sz="2800" dirty="0" smtClean="0"/>
              <a:t>,</a:t>
            </a:r>
            <a:r>
              <a:rPr lang="en-US" altLang="zh-CN" sz="2800" i="1" dirty="0" smtClean="0"/>
              <a:t>z</a:t>
            </a:r>
            <a:r>
              <a:rPr lang="en-US" altLang="zh-CN" sz="2800" baseline="-25000" dirty="0" smtClean="0"/>
              <a:t>2</a:t>
            </a:r>
            <a:r>
              <a:rPr lang="en-US" altLang="zh-CN" sz="2800" dirty="0" smtClean="0"/>
              <a:t>,</a:t>
            </a:r>
            <a:r>
              <a:rPr lang="zh-CN" altLang="zh-CN" sz="2800" dirty="0" smtClean="0"/>
              <a:t>…</a:t>
            </a:r>
            <a:r>
              <a:rPr lang="en-US" altLang="zh-CN" sz="2800" i="1" dirty="0" err="1" smtClean="0"/>
              <a:t>z</a:t>
            </a:r>
            <a:r>
              <a:rPr lang="en-US" altLang="zh-CN" sz="2800" i="1" baseline="-25000" dirty="0" err="1" smtClean="0"/>
              <a:t>p</a:t>
            </a:r>
            <a:r>
              <a:rPr lang="zh-CN" altLang="zh-CN" sz="2800" dirty="0" smtClean="0"/>
              <a:t>的多项式回归方程。</a:t>
            </a:r>
            <a:endParaRPr lang="zh-CN" altLang="zh-CN" sz="2800" dirty="0" smtClean="0">
              <a:latin typeface="宋体" pitchFamily="2" charset="-122"/>
              <a:ea typeface="宋体" pitchFamily="2" charset="-122"/>
            </a:endParaRPr>
          </a:p>
          <a:p>
            <a:pPr>
              <a:buNone/>
            </a:pPr>
            <a:endParaRPr lang="zh-CN" altLang="en-US" dirty="0"/>
          </a:p>
        </p:txBody>
      </p:sp>
      <p:graphicFrame>
        <p:nvGraphicFramePr>
          <p:cNvPr id="5" name="对象 4"/>
          <p:cNvGraphicFramePr>
            <a:graphicFrameLocks noChangeAspect="1"/>
          </p:cNvGraphicFramePr>
          <p:nvPr/>
        </p:nvGraphicFramePr>
        <p:xfrm>
          <a:off x="323528" y="1412776"/>
          <a:ext cx="8313199" cy="864096"/>
        </p:xfrm>
        <a:graphic>
          <a:graphicData uri="http://schemas.openxmlformats.org/presentationml/2006/ole">
            <p:oleObj spid="_x0000_s1026" name="Equation" r:id="rId3" imgW="3543120" imgH="368280" progId="Equation.DSMT4">
              <p:embed/>
            </p:oleObj>
          </a:graphicData>
        </a:graphic>
      </p:graphicFrame>
      <p:graphicFrame>
        <p:nvGraphicFramePr>
          <p:cNvPr id="6" name="对象 5"/>
          <p:cNvGraphicFramePr>
            <a:graphicFrameLocks noChangeAspect="1"/>
          </p:cNvGraphicFramePr>
          <p:nvPr/>
        </p:nvGraphicFramePr>
        <p:xfrm>
          <a:off x="1691680" y="4293096"/>
          <a:ext cx="6336704" cy="792088"/>
        </p:xfrm>
        <a:graphic>
          <a:graphicData uri="http://schemas.openxmlformats.org/presentationml/2006/ole">
            <p:oleObj spid="_x0000_s1027" name="Equation" r:id="rId4" imgW="3149280" imgH="393480" progId="Equation.DSMT4">
              <p:embed/>
            </p:oleObj>
          </a:graphicData>
        </a:graphic>
      </p:graphicFrame>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Autofit/>
          </a:bodyPr>
          <a:lstStyle/>
          <a:p>
            <a:r>
              <a:rPr lang="zh-CN" altLang="en-US" b="1" dirty="0" smtClean="0">
                <a:latin typeface="宋体" pitchFamily="2" charset="-122"/>
                <a:ea typeface="宋体" pitchFamily="2" charset="-122"/>
              </a:rPr>
              <a:t>二</a:t>
            </a:r>
            <a:r>
              <a:rPr lang="zh-CN" altLang="zh-CN" b="1" dirty="0" smtClean="0">
                <a:latin typeface="宋体" pitchFamily="2" charset="-122"/>
                <a:ea typeface="宋体" pitchFamily="2" charset="-122"/>
              </a:rPr>
              <a:t>次</a:t>
            </a:r>
            <a:r>
              <a:rPr lang="zh-CN" altLang="zh-CN" b="1" dirty="0" smtClean="0">
                <a:latin typeface="宋体" pitchFamily="2" charset="-122"/>
                <a:ea typeface="宋体" pitchFamily="2" charset="-122"/>
              </a:rPr>
              <a:t>回归正交旋转设计</a:t>
            </a:r>
            <a:br>
              <a:rPr lang="zh-CN" altLang="zh-CN" b="1" dirty="0" smtClean="0">
                <a:latin typeface="宋体" pitchFamily="2" charset="-122"/>
                <a:ea typeface="宋体" pitchFamily="2" charset="-122"/>
              </a:rPr>
            </a:br>
            <a:endParaRPr lang="zh-CN" altLang="en-US" b="1" dirty="0">
              <a:latin typeface="宋体" pitchFamily="2" charset="-122"/>
              <a:ea typeface="宋体" pitchFamily="2" charset="-122"/>
            </a:endParaRPr>
          </a:p>
        </p:txBody>
      </p:sp>
      <p:sp>
        <p:nvSpPr>
          <p:cNvPr id="4" name="内容占位符 3"/>
          <p:cNvSpPr>
            <a:spLocks noGrp="1"/>
          </p:cNvSpPr>
          <p:nvPr>
            <p:ph idx="1"/>
          </p:nvPr>
        </p:nvSpPr>
        <p:spPr/>
        <p:txBody>
          <a:bodyPr/>
          <a:lstStyle/>
          <a:p>
            <a:pPr>
              <a:buNone/>
            </a:pPr>
            <a:r>
              <a:rPr lang="zh-CN" altLang="zh-CN" sz="2800" dirty="0" smtClean="0">
                <a:latin typeface="宋体" pitchFamily="2" charset="-122"/>
                <a:ea typeface="宋体" pitchFamily="2" charset="-122"/>
              </a:rPr>
              <a:t> 当要求一个设计不仅具有旋转性</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还要求保持正交性</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或至少是近似正交的。这时需要使</a:t>
            </a:r>
            <a:r>
              <a:rPr lang="en-US" altLang="zh-CN" sz="2800" i="1" dirty="0" smtClean="0">
                <a:latin typeface="宋体" pitchFamily="2" charset="-122"/>
                <a:ea typeface="宋体" pitchFamily="2" charset="-122"/>
              </a:rPr>
              <a:t>X'X</a:t>
            </a:r>
            <a:r>
              <a:rPr lang="zh-CN" altLang="zh-CN" sz="2800" dirty="0" smtClean="0">
                <a:latin typeface="宋体" pitchFamily="2" charset="-122"/>
                <a:ea typeface="宋体" pitchFamily="2" charset="-122"/>
              </a:rPr>
              <a:t>的非对角线元素全为</a:t>
            </a:r>
            <a:r>
              <a:rPr lang="en-US" altLang="zh-CN" sz="2800" dirty="0" smtClean="0">
                <a:latin typeface="宋体" pitchFamily="2" charset="-122"/>
                <a:ea typeface="宋体" pitchFamily="2" charset="-122"/>
              </a:rPr>
              <a:t>0,</a:t>
            </a:r>
            <a:r>
              <a:rPr lang="zh-CN" altLang="zh-CN" sz="2800" dirty="0" smtClean="0">
                <a:latin typeface="宋体" pitchFamily="2" charset="-122"/>
                <a:ea typeface="宋体" pitchFamily="2" charset="-122"/>
              </a:rPr>
              <a:t>那么只需要</a:t>
            </a:r>
            <a:r>
              <a:rPr lang="en-US" altLang="zh-CN" sz="2800" dirty="0" smtClean="0">
                <a:latin typeface="宋体" pitchFamily="2" charset="-122"/>
                <a:ea typeface="宋体" pitchFamily="2" charset="-122"/>
              </a:rPr>
              <a:t>(7</a:t>
            </a:r>
            <a:r>
              <a:rPr lang="en-US" altLang="zh-CN" sz="2800" i="1" dirty="0" smtClean="0">
                <a:latin typeface="宋体" pitchFamily="2" charset="-122"/>
                <a:ea typeface="宋体" pitchFamily="2" charset="-122"/>
              </a:rPr>
              <a:t>.</a:t>
            </a:r>
            <a:r>
              <a:rPr lang="en-US" altLang="zh-CN" sz="2800" dirty="0" smtClean="0">
                <a:latin typeface="宋体" pitchFamily="2" charset="-122"/>
                <a:ea typeface="宋体" pitchFamily="2" charset="-122"/>
              </a:rPr>
              <a:t>4</a:t>
            </a:r>
            <a:r>
              <a:rPr lang="en-US" altLang="zh-CN" sz="2800" i="1" dirty="0" smtClean="0">
                <a:latin typeface="宋体" pitchFamily="2" charset="-122"/>
                <a:ea typeface="宋体" pitchFamily="2" charset="-122"/>
              </a:rPr>
              <a:t>.</a:t>
            </a:r>
            <a:r>
              <a:rPr lang="en-US" altLang="zh-CN" sz="2800" dirty="0" smtClean="0">
                <a:latin typeface="宋体" pitchFamily="2" charset="-122"/>
                <a:ea typeface="宋体" pitchFamily="2" charset="-122"/>
              </a:rPr>
              <a:t>7)</a:t>
            </a:r>
            <a:r>
              <a:rPr lang="zh-CN" altLang="zh-CN" sz="2800" dirty="0" smtClean="0">
                <a:latin typeface="宋体" pitchFamily="2" charset="-122"/>
                <a:ea typeface="宋体" pitchFamily="2" charset="-122"/>
              </a:rPr>
              <a:t>给出的</a:t>
            </a:r>
            <a:r>
              <a:rPr lang="en-US" altLang="zh-CN" sz="2800" i="1" dirty="0" smtClean="0">
                <a:latin typeface="宋体" pitchFamily="2" charset="-122"/>
                <a:ea typeface="宋体" pitchFamily="2" charset="-122"/>
              </a:rPr>
              <a:t>g=</a:t>
            </a:r>
            <a:r>
              <a:rPr lang="en-US" altLang="zh-CN" sz="2800" dirty="0" smtClean="0">
                <a:latin typeface="宋体" pitchFamily="2" charset="-122"/>
                <a:ea typeface="宋体" pitchFamily="2" charset="-122"/>
              </a:rPr>
              <a:t>0 ,</a:t>
            </a:r>
            <a:r>
              <a:rPr lang="zh-CN" altLang="zh-CN" sz="2800" dirty="0" smtClean="0">
                <a:latin typeface="宋体" pitchFamily="2" charset="-122"/>
                <a:ea typeface="宋体" pitchFamily="2" charset="-122"/>
              </a:rPr>
              <a:t>现在</a:t>
            </a:r>
          </a:p>
          <a:p>
            <a:pPr>
              <a:buNone/>
            </a:pPr>
            <a:r>
              <a:rPr lang="zh-CN" altLang="zh-CN" sz="2800" i="1" dirty="0" smtClean="0">
                <a:latin typeface="宋体" pitchFamily="2" charset="-122"/>
                <a:ea typeface="宋体" pitchFamily="2" charset="-122"/>
              </a:rPr>
              <a:t>　</a:t>
            </a:r>
            <a:r>
              <a:rPr lang="en-US" altLang="zh-CN" sz="2800" i="1" dirty="0" smtClean="0">
                <a:latin typeface="宋体" pitchFamily="2" charset="-122"/>
                <a:ea typeface="宋体" pitchFamily="2" charset="-122"/>
              </a:rPr>
              <a:t>g=</a:t>
            </a:r>
            <a:r>
              <a:rPr lang="en-US" altLang="zh-CN" sz="2800" dirty="0" smtClean="0">
                <a:latin typeface="宋体" pitchFamily="2" charset="-122"/>
                <a:ea typeface="宋体" pitchFamily="2" charset="-122"/>
              </a:rPr>
              <a:t>(1</a:t>
            </a:r>
            <a:r>
              <a:rPr lang="en-US" altLang="zh-CN" sz="2800" i="1" dirty="0" smtClean="0">
                <a:latin typeface="宋体" pitchFamily="2" charset="-122"/>
                <a:ea typeface="宋体" pitchFamily="2" charset="-122"/>
              </a:rPr>
              <a:t>-h/n</a:t>
            </a:r>
            <a:r>
              <a:rPr lang="en-US" altLang="zh-CN" sz="2800" dirty="0" smtClean="0">
                <a:latin typeface="宋体" pitchFamily="2" charset="-122"/>
                <a:ea typeface="宋体" pitchFamily="2" charset="-122"/>
              </a:rPr>
              <a:t>)</a:t>
            </a:r>
            <a:r>
              <a:rPr lang="en-US" altLang="zh-CN" sz="2800" baseline="30000" dirty="0" smtClean="0">
                <a:latin typeface="宋体" pitchFamily="2" charset="-122"/>
                <a:ea typeface="宋体" pitchFamily="2" charset="-122"/>
              </a:rPr>
              <a:t>2</a:t>
            </a:r>
            <a:r>
              <a:rPr lang="en-US" altLang="zh-CN" sz="2800" i="1" dirty="0" smtClean="0">
                <a:latin typeface="宋体" pitchFamily="2" charset="-122"/>
                <a:ea typeface="宋体" pitchFamily="2" charset="-122"/>
              </a:rPr>
              <a:t>×m</a:t>
            </a:r>
            <a:r>
              <a:rPr lang="en-US" altLang="zh-CN" sz="2800" i="1" baseline="-25000" dirty="0" smtClean="0">
                <a:latin typeface="宋体" pitchFamily="2" charset="-122"/>
                <a:ea typeface="宋体" pitchFamily="2" charset="-122"/>
              </a:rPr>
              <a:t>c</a:t>
            </a:r>
            <a:r>
              <a:rPr lang="en-US" altLang="zh-CN" sz="2800" i="1" dirty="0" smtClean="0">
                <a:latin typeface="宋体" pitchFamily="2" charset="-122"/>
                <a:ea typeface="宋体" pitchFamily="2" charset="-122"/>
              </a:rPr>
              <a:t>+</a:t>
            </a:r>
            <a:r>
              <a:rPr lang="en-US" altLang="zh-CN" sz="2800" dirty="0" smtClean="0">
                <a:latin typeface="宋体" pitchFamily="2" charset="-122"/>
                <a:ea typeface="宋体" pitchFamily="2" charset="-122"/>
              </a:rPr>
              <a:t>(</a:t>
            </a:r>
            <a:r>
              <a:rPr lang="en-US" altLang="zh-CN" sz="2800" i="1" dirty="0" smtClean="0">
                <a:latin typeface="宋体" pitchFamily="2" charset="-122"/>
                <a:ea typeface="宋体" pitchFamily="2" charset="-122"/>
              </a:rPr>
              <a:t>γ</a:t>
            </a:r>
            <a:r>
              <a:rPr lang="en-US" altLang="zh-CN" sz="2800" baseline="30000" dirty="0" smtClean="0">
                <a:latin typeface="宋体" pitchFamily="2" charset="-122"/>
                <a:ea typeface="宋体" pitchFamily="2" charset="-122"/>
              </a:rPr>
              <a:t>2</a:t>
            </a:r>
            <a:r>
              <a:rPr lang="en-US" altLang="zh-CN" sz="2800" i="1" dirty="0" smtClean="0">
                <a:latin typeface="宋体" pitchFamily="2" charset="-122"/>
                <a:ea typeface="宋体" pitchFamily="2" charset="-122"/>
              </a:rPr>
              <a:t>-h/n</a:t>
            </a:r>
            <a:r>
              <a:rPr lang="en-US" altLang="zh-CN" sz="2800" dirty="0" smtClean="0">
                <a:latin typeface="宋体" pitchFamily="2" charset="-122"/>
                <a:ea typeface="宋体" pitchFamily="2" charset="-122"/>
              </a:rPr>
              <a:t>)</a:t>
            </a:r>
            <a:r>
              <a:rPr lang="en-US" altLang="zh-CN" sz="2800" i="1" dirty="0" smtClean="0">
                <a:latin typeface="宋体" pitchFamily="2" charset="-122"/>
                <a:ea typeface="宋体" pitchFamily="2" charset="-122"/>
              </a:rPr>
              <a:t>×</a:t>
            </a:r>
            <a:r>
              <a:rPr lang="en-US" altLang="zh-CN" sz="2800" dirty="0" smtClean="0">
                <a:latin typeface="宋体" pitchFamily="2" charset="-122"/>
                <a:ea typeface="宋体" pitchFamily="2" charset="-122"/>
              </a:rPr>
              <a:t>(</a:t>
            </a:r>
            <a:r>
              <a:rPr lang="en-US" altLang="zh-CN" sz="2800" i="1" dirty="0" smtClean="0">
                <a:latin typeface="宋体" pitchFamily="2" charset="-122"/>
                <a:ea typeface="宋体" pitchFamily="2" charset="-122"/>
              </a:rPr>
              <a:t>-h/n</a:t>
            </a:r>
            <a:r>
              <a:rPr lang="en-US" altLang="zh-CN" sz="2800" dirty="0" smtClean="0">
                <a:latin typeface="宋体" pitchFamily="2" charset="-122"/>
                <a:ea typeface="宋体" pitchFamily="2" charset="-122"/>
              </a:rPr>
              <a:t>)</a:t>
            </a:r>
            <a:r>
              <a:rPr lang="en-US" altLang="zh-CN" sz="2800" i="1" dirty="0" smtClean="0">
                <a:latin typeface="宋体" pitchFamily="2" charset="-122"/>
                <a:ea typeface="宋体" pitchFamily="2" charset="-122"/>
              </a:rPr>
              <a:t>×</a:t>
            </a:r>
            <a:r>
              <a:rPr lang="en-US" altLang="zh-CN" sz="2800" dirty="0" smtClean="0">
                <a:latin typeface="宋体" pitchFamily="2" charset="-122"/>
                <a:ea typeface="宋体" pitchFamily="2" charset="-122"/>
              </a:rPr>
              <a:t>4</a:t>
            </a:r>
            <a:r>
              <a:rPr lang="en-US" altLang="zh-CN" sz="2800" i="1" dirty="0" smtClean="0">
                <a:latin typeface="宋体" pitchFamily="2" charset="-122"/>
                <a:ea typeface="宋体" pitchFamily="2" charset="-122"/>
              </a:rPr>
              <a:t>+</a:t>
            </a:r>
            <a:r>
              <a:rPr lang="en-US" altLang="zh-CN" sz="2800" dirty="0" smtClean="0">
                <a:latin typeface="宋体" pitchFamily="2" charset="-122"/>
                <a:ea typeface="宋体" pitchFamily="2" charset="-122"/>
              </a:rPr>
              <a:t>(</a:t>
            </a:r>
            <a:r>
              <a:rPr lang="en-US" altLang="zh-CN" sz="2800" i="1" dirty="0" smtClean="0">
                <a:latin typeface="宋体" pitchFamily="2" charset="-122"/>
                <a:ea typeface="宋体" pitchFamily="2" charset="-122"/>
              </a:rPr>
              <a:t>-h/n</a:t>
            </a:r>
            <a:r>
              <a:rPr lang="en-US" altLang="zh-CN" sz="2800" dirty="0" smtClean="0">
                <a:latin typeface="宋体" pitchFamily="2" charset="-122"/>
                <a:ea typeface="宋体" pitchFamily="2" charset="-122"/>
              </a:rPr>
              <a:t>)</a:t>
            </a:r>
            <a:r>
              <a:rPr lang="en-US" altLang="zh-CN" sz="2800" baseline="30000" dirty="0" smtClean="0">
                <a:latin typeface="宋体" pitchFamily="2" charset="-122"/>
                <a:ea typeface="宋体" pitchFamily="2" charset="-122"/>
              </a:rPr>
              <a:t>2</a:t>
            </a:r>
            <a:r>
              <a:rPr lang="en-US" altLang="zh-CN" sz="2800" i="1" dirty="0" smtClean="0">
                <a:latin typeface="宋体" pitchFamily="2" charset="-122"/>
                <a:ea typeface="宋体" pitchFamily="2" charset="-122"/>
              </a:rPr>
              <a:t>×</a:t>
            </a:r>
            <a:r>
              <a:rPr lang="en-US" altLang="zh-CN" sz="2800" dirty="0" smtClean="0">
                <a:latin typeface="宋体" pitchFamily="2" charset="-122"/>
                <a:ea typeface="宋体" pitchFamily="2" charset="-122"/>
              </a:rPr>
              <a:t>(</a:t>
            </a:r>
            <a:r>
              <a:rPr lang="en-US" altLang="zh-CN" sz="2800" i="1" dirty="0" smtClean="0">
                <a:latin typeface="宋体" pitchFamily="2" charset="-122"/>
                <a:ea typeface="宋体" pitchFamily="2" charset="-122"/>
              </a:rPr>
              <a:t>n-m</a:t>
            </a:r>
            <a:r>
              <a:rPr lang="en-US" altLang="zh-CN" sz="2800" i="1" baseline="-25000" dirty="0" smtClean="0">
                <a:latin typeface="宋体" pitchFamily="2" charset="-122"/>
                <a:ea typeface="宋体" pitchFamily="2" charset="-122"/>
              </a:rPr>
              <a:t>c</a:t>
            </a:r>
            <a:r>
              <a:rPr lang="en-US" altLang="zh-CN" sz="2800" i="1" dirty="0" smtClean="0">
                <a:latin typeface="宋体" pitchFamily="2" charset="-122"/>
                <a:ea typeface="宋体" pitchFamily="2" charset="-122"/>
              </a:rPr>
              <a:t>-</a:t>
            </a:r>
            <a:r>
              <a:rPr lang="en-US" altLang="zh-CN" sz="2800" dirty="0" smtClean="0">
                <a:latin typeface="宋体" pitchFamily="2" charset="-122"/>
                <a:ea typeface="宋体" pitchFamily="2" charset="-122"/>
              </a:rPr>
              <a:t>4</a:t>
            </a:r>
            <a:r>
              <a:rPr lang="en-US" altLang="zh-CN" sz="2800" dirty="0" smtClean="0">
                <a:latin typeface="宋体" pitchFamily="2" charset="-122"/>
                <a:ea typeface="宋体" pitchFamily="2" charset="-122"/>
              </a:rPr>
              <a:t>)</a:t>
            </a:r>
          </a:p>
          <a:p>
            <a:pPr>
              <a:buNone/>
            </a:pPr>
            <a:endParaRPr lang="zh-CN" altLang="zh-CN" sz="2800" dirty="0" smtClean="0">
              <a:latin typeface="宋体" pitchFamily="2" charset="-122"/>
              <a:ea typeface="宋体" pitchFamily="2" charset="-122"/>
            </a:endParaRPr>
          </a:p>
          <a:p>
            <a:pPr>
              <a:buNone/>
            </a:pPr>
            <a:endParaRPr lang="zh-CN" altLang="en-US" dirty="0"/>
          </a:p>
        </p:txBody>
      </p:sp>
      <p:graphicFrame>
        <p:nvGraphicFramePr>
          <p:cNvPr id="5" name="对象 4"/>
          <p:cNvGraphicFramePr>
            <a:graphicFrameLocks noChangeAspect="1"/>
          </p:cNvGraphicFramePr>
          <p:nvPr/>
        </p:nvGraphicFramePr>
        <p:xfrm>
          <a:off x="899592" y="4581128"/>
          <a:ext cx="4184935" cy="936104"/>
        </p:xfrm>
        <a:graphic>
          <a:graphicData uri="http://schemas.openxmlformats.org/presentationml/2006/ole">
            <p:oleObj spid="_x0000_s8194" name="Equation" r:id="rId3" imgW="1930320" imgH="431640" progId="Equation.DSMT4">
              <p:embed/>
            </p:oleObj>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Autofit/>
          </a:bodyPr>
          <a:lstStyle/>
          <a:p>
            <a:r>
              <a:rPr lang="zh-CN" altLang="zh-CN" b="1" dirty="0" smtClean="0">
                <a:latin typeface="宋体" pitchFamily="2" charset="-122"/>
                <a:ea typeface="宋体" pitchFamily="2" charset="-122"/>
              </a:rPr>
              <a:t>二次回归通用旋转设计</a:t>
            </a:r>
            <a:br>
              <a:rPr lang="zh-CN" altLang="zh-CN" b="1" dirty="0" smtClean="0">
                <a:latin typeface="宋体" pitchFamily="2" charset="-122"/>
                <a:ea typeface="宋体" pitchFamily="2" charset="-122"/>
              </a:rPr>
            </a:br>
            <a:endParaRPr lang="zh-CN" altLang="en-US" b="1" dirty="0">
              <a:latin typeface="宋体" pitchFamily="2" charset="-122"/>
              <a:ea typeface="宋体" pitchFamily="2" charset="-122"/>
            </a:endParaRPr>
          </a:p>
        </p:txBody>
      </p:sp>
      <p:sp>
        <p:nvSpPr>
          <p:cNvPr id="4" name="内容占位符 3"/>
          <p:cNvSpPr>
            <a:spLocks noGrp="1"/>
          </p:cNvSpPr>
          <p:nvPr>
            <p:ph idx="1"/>
          </p:nvPr>
        </p:nvSpPr>
        <p:spPr/>
        <p:txBody>
          <a:bodyPr/>
          <a:lstStyle/>
          <a:p>
            <a:pPr>
              <a:buNone/>
            </a:pPr>
            <a:r>
              <a:rPr lang="en-US" altLang="zh-CN" sz="2800" dirty="0" smtClean="0">
                <a:latin typeface="宋体" pitchFamily="2" charset="-122"/>
                <a:ea typeface="宋体" pitchFamily="2" charset="-122"/>
              </a:rPr>
              <a:t>     </a:t>
            </a:r>
            <a:r>
              <a:rPr lang="zh-CN" altLang="zh-CN" sz="2800" dirty="0" smtClean="0">
                <a:latin typeface="宋体" pitchFamily="2" charset="-122"/>
                <a:ea typeface="宋体" pitchFamily="2" charset="-122"/>
              </a:rPr>
              <a:t>所谓</a:t>
            </a:r>
            <a:r>
              <a:rPr lang="zh-CN" altLang="zh-CN" sz="2800" dirty="0" smtClean="0">
                <a:latin typeface="宋体" pitchFamily="2" charset="-122"/>
                <a:ea typeface="宋体" pitchFamily="2" charset="-122"/>
              </a:rPr>
              <a:t>一个设计具有通用性是指在与编码中心距离小于</a:t>
            </a:r>
            <a:r>
              <a:rPr lang="en-US" altLang="zh-CN" sz="2800" dirty="0" smtClean="0">
                <a:latin typeface="宋体" pitchFamily="2" charset="-122"/>
                <a:ea typeface="宋体" pitchFamily="2" charset="-122"/>
              </a:rPr>
              <a:t>1</a:t>
            </a:r>
            <a:r>
              <a:rPr lang="zh-CN" altLang="zh-CN" sz="2800" dirty="0" smtClean="0">
                <a:latin typeface="宋体" pitchFamily="2" charset="-122"/>
                <a:ea typeface="宋体" pitchFamily="2" charset="-122"/>
              </a:rPr>
              <a:t>的任意点</a:t>
            </a:r>
            <a:r>
              <a:rPr lang="en-US" altLang="zh-CN" sz="2800" dirty="0" smtClean="0">
                <a:latin typeface="宋体" pitchFamily="2" charset="-122"/>
                <a:ea typeface="宋体" pitchFamily="2" charset="-122"/>
              </a:rPr>
              <a:t>(</a:t>
            </a:r>
            <a:r>
              <a:rPr lang="en-US" altLang="zh-CN" sz="2800" i="1" dirty="0" smtClean="0">
                <a:latin typeface="宋体" pitchFamily="2" charset="-122"/>
                <a:ea typeface="宋体" pitchFamily="2" charset="-122"/>
              </a:rPr>
              <a:t>x</a:t>
            </a:r>
            <a:r>
              <a:rPr lang="en-US" altLang="zh-CN" sz="2800" baseline="-25000" dirty="0" smtClean="0">
                <a:latin typeface="宋体" pitchFamily="2" charset="-122"/>
                <a:ea typeface="宋体" pitchFamily="2" charset="-122"/>
              </a:rPr>
              <a:t>1</a:t>
            </a:r>
            <a:r>
              <a:rPr lang="en-US" altLang="zh-CN" sz="2800" dirty="0" smtClean="0">
                <a:latin typeface="宋体" pitchFamily="2" charset="-122"/>
                <a:ea typeface="宋体" pitchFamily="2" charset="-122"/>
              </a:rPr>
              <a:t>,</a:t>
            </a:r>
            <a:r>
              <a:rPr lang="en-US" altLang="zh-CN" sz="2800" i="1" dirty="0" smtClean="0">
                <a:latin typeface="宋体" pitchFamily="2" charset="-122"/>
                <a:ea typeface="宋体" pitchFamily="2" charset="-122"/>
              </a:rPr>
              <a:t>x</a:t>
            </a:r>
            <a:r>
              <a:rPr lang="en-US" altLang="zh-CN" sz="2800" baseline="-25000" dirty="0" smtClean="0">
                <a:latin typeface="宋体" pitchFamily="2" charset="-122"/>
                <a:ea typeface="宋体" pitchFamily="2" charset="-122"/>
              </a:rPr>
              <a:t>2</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a:t>
            </a:r>
            <a:r>
              <a:rPr lang="en-US" altLang="zh-CN" sz="2800" dirty="0" smtClean="0">
                <a:latin typeface="宋体" pitchFamily="2" charset="-122"/>
                <a:ea typeface="宋体" pitchFamily="2" charset="-122"/>
              </a:rPr>
              <a:t>,</a:t>
            </a:r>
            <a:r>
              <a:rPr lang="en-US" altLang="zh-CN" sz="2800" i="1" dirty="0" err="1" smtClean="0">
                <a:latin typeface="宋体" pitchFamily="2" charset="-122"/>
                <a:ea typeface="宋体" pitchFamily="2" charset="-122"/>
              </a:rPr>
              <a:t>x</a:t>
            </a:r>
            <a:r>
              <a:rPr lang="en-US" altLang="zh-CN" sz="2800" i="1" baseline="-25000" dirty="0" err="1" smtClean="0">
                <a:latin typeface="宋体" pitchFamily="2" charset="-122"/>
                <a:ea typeface="宋体" pitchFamily="2" charset="-122"/>
              </a:rPr>
              <a:t>p</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上的测值的方差近似相等。由于一个旋转设计各点预测值的方差仅与该点到中心的距离有关</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若</a:t>
            </a:r>
            <a:r>
              <a:rPr lang="zh-CN" altLang="zh-CN" sz="2800" dirty="0" smtClean="0">
                <a:latin typeface="宋体" pitchFamily="2" charset="-122"/>
                <a:ea typeface="宋体" pitchFamily="2" charset="-122"/>
              </a:rPr>
              <a:t>设</a:t>
            </a:r>
            <a:r>
              <a:rPr lang="en-US" altLang="zh-CN" sz="2800" dirty="0" smtClean="0">
                <a:latin typeface="宋体" pitchFamily="2" charset="-122"/>
                <a:ea typeface="宋体" pitchFamily="2" charset="-122"/>
              </a:rPr>
              <a:t>         , </a:t>
            </a:r>
            <a:r>
              <a:rPr lang="zh-CN" altLang="zh-CN" sz="2800" dirty="0" smtClean="0">
                <a:latin typeface="宋体" pitchFamily="2" charset="-122"/>
                <a:ea typeface="宋体" pitchFamily="2" charset="-122"/>
              </a:rPr>
              <a:t>则</a:t>
            </a:r>
            <a:r>
              <a:rPr lang="en-US" altLang="zh-CN" sz="2800" dirty="0" err="1" smtClean="0">
                <a:latin typeface="宋体" pitchFamily="2" charset="-122"/>
                <a:ea typeface="宋体" pitchFamily="2" charset="-122"/>
              </a:rPr>
              <a:t>Var</a:t>
            </a:r>
            <a:r>
              <a:rPr lang="en-US" altLang="zh-CN" sz="2800" dirty="0" smtClean="0">
                <a:latin typeface="宋体" pitchFamily="2" charset="-122"/>
                <a:ea typeface="宋体" pitchFamily="2" charset="-122"/>
              </a:rPr>
              <a:t>((</a:t>
            </a:r>
            <a:r>
              <a:rPr lang="en-US" altLang="zh-CN" sz="2800" i="1" dirty="0" smtClean="0">
                <a:latin typeface="宋体" pitchFamily="2" charset="-122"/>
                <a:ea typeface="宋体" pitchFamily="2" charset="-122"/>
              </a:rPr>
              <a:t>x</a:t>
            </a:r>
            <a:r>
              <a:rPr lang="en-US" altLang="zh-CN" sz="2800" baseline="-25000" dirty="0" smtClean="0">
                <a:latin typeface="宋体" pitchFamily="2" charset="-122"/>
                <a:ea typeface="宋体" pitchFamily="2" charset="-122"/>
              </a:rPr>
              <a:t>1</a:t>
            </a:r>
            <a:r>
              <a:rPr lang="en-US" altLang="zh-CN" sz="2800" dirty="0" smtClean="0">
                <a:latin typeface="宋体" pitchFamily="2" charset="-122"/>
                <a:ea typeface="宋体" pitchFamily="2" charset="-122"/>
              </a:rPr>
              <a:t>,</a:t>
            </a:r>
            <a:r>
              <a:rPr lang="en-US" altLang="zh-CN" sz="2800" i="1" dirty="0" smtClean="0">
                <a:latin typeface="宋体" pitchFamily="2" charset="-122"/>
                <a:ea typeface="宋体" pitchFamily="2" charset="-122"/>
              </a:rPr>
              <a:t>x</a:t>
            </a:r>
            <a:r>
              <a:rPr lang="en-US" altLang="zh-CN" sz="2800" baseline="-25000" dirty="0" smtClean="0">
                <a:latin typeface="宋体" pitchFamily="2" charset="-122"/>
                <a:ea typeface="宋体" pitchFamily="2" charset="-122"/>
              </a:rPr>
              <a:t>2</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a:t>
            </a:r>
            <a:r>
              <a:rPr lang="en-US" altLang="zh-CN" sz="2800" dirty="0" smtClean="0">
                <a:latin typeface="宋体" pitchFamily="2" charset="-122"/>
                <a:ea typeface="宋体" pitchFamily="2" charset="-122"/>
              </a:rPr>
              <a:t>,</a:t>
            </a:r>
            <a:r>
              <a:rPr lang="en-US" altLang="zh-CN" sz="2800" i="1" dirty="0" err="1" smtClean="0">
                <a:latin typeface="宋体" pitchFamily="2" charset="-122"/>
                <a:ea typeface="宋体" pitchFamily="2" charset="-122"/>
              </a:rPr>
              <a:t>x</a:t>
            </a:r>
            <a:r>
              <a:rPr lang="en-US" altLang="zh-CN" sz="2800" i="1" baseline="-25000" dirty="0" err="1" smtClean="0">
                <a:latin typeface="宋体" pitchFamily="2" charset="-122"/>
                <a:ea typeface="宋体" pitchFamily="2" charset="-122"/>
              </a:rPr>
              <a:t>p</a:t>
            </a:r>
            <a:r>
              <a:rPr lang="en-US" altLang="zh-CN" sz="2800" dirty="0" smtClean="0">
                <a:latin typeface="宋体" pitchFamily="2" charset="-122"/>
                <a:ea typeface="宋体" pitchFamily="2" charset="-122"/>
              </a:rPr>
              <a:t>))</a:t>
            </a:r>
            <a:r>
              <a:rPr lang="en-US" altLang="zh-CN" sz="2800" i="1" dirty="0" smtClean="0">
                <a:latin typeface="宋体" pitchFamily="2" charset="-122"/>
                <a:ea typeface="宋体" pitchFamily="2" charset="-122"/>
              </a:rPr>
              <a:t>=f</a:t>
            </a:r>
            <a:r>
              <a:rPr lang="en-US" altLang="zh-CN" sz="2800" dirty="0" smtClean="0">
                <a:latin typeface="宋体" pitchFamily="2" charset="-122"/>
                <a:ea typeface="宋体" pitchFamily="2" charset="-122"/>
              </a:rPr>
              <a:t>(</a:t>
            </a:r>
            <a:r>
              <a:rPr lang="en-US" altLang="zh-CN" sz="2800" i="1" dirty="0" smtClean="0">
                <a:latin typeface="宋体" pitchFamily="2" charset="-122"/>
                <a:ea typeface="宋体" pitchFamily="2" charset="-122"/>
              </a:rPr>
              <a:t>ρ</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通用设计要求当</a:t>
            </a:r>
            <a:r>
              <a:rPr lang="en-US" altLang="zh-CN" sz="2800" i="1" dirty="0" smtClean="0">
                <a:latin typeface="宋体" pitchFamily="2" charset="-122"/>
                <a:ea typeface="宋体" pitchFamily="2" charset="-122"/>
              </a:rPr>
              <a:t>ρ&lt;</a:t>
            </a:r>
            <a:r>
              <a:rPr lang="en-US" altLang="zh-CN" sz="2800" dirty="0" smtClean="0">
                <a:latin typeface="宋体" pitchFamily="2" charset="-122"/>
                <a:ea typeface="宋体" pitchFamily="2" charset="-122"/>
              </a:rPr>
              <a:t>1</a:t>
            </a:r>
            <a:r>
              <a:rPr lang="zh-CN" altLang="zh-CN" sz="2800" dirty="0" smtClean="0">
                <a:latin typeface="宋体" pitchFamily="2" charset="-122"/>
                <a:ea typeface="宋体" pitchFamily="2" charset="-122"/>
              </a:rPr>
              <a:t>时</a:t>
            </a:r>
            <a:r>
              <a:rPr lang="en-US" altLang="zh-CN" sz="2800" dirty="0" smtClean="0">
                <a:latin typeface="宋体" pitchFamily="2" charset="-122"/>
                <a:ea typeface="宋体" pitchFamily="2" charset="-122"/>
              </a:rPr>
              <a:t>,</a:t>
            </a:r>
            <a:r>
              <a:rPr lang="en-US" altLang="zh-CN" sz="2800" i="1" dirty="0" smtClean="0">
                <a:latin typeface="宋体" pitchFamily="2" charset="-122"/>
                <a:ea typeface="宋体" pitchFamily="2" charset="-122"/>
              </a:rPr>
              <a:t>f</a:t>
            </a:r>
            <a:r>
              <a:rPr lang="en-US" altLang="zh-CN" sz="2800" dirty="0" smtClean="0">
                <a:latin typeface="宋体" pitchFamily="2" charset="-122"/>
                <a:ea typeface="宋体" pitchFamily="2" charset="-122"/>
              </a:rPr>
              <a:t>(</a:t>
            </a:r>
            <a:r>
              <a:rPr lang="en-US" altLang="zh-CN" sz="2800" i="1" dirty="0" smtClean="0">
                <a:latin typeface="宋体" pitchFamily="2" charset="-122"/>
                <a:ea typeface="宋体" pitchFamily="2" charset="-122"/>
              </a:rPr>
              <a:t>ρ</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基本为一个常数。根据这一要求</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可以通过数值的方法来确定</a:t>
            </a:r>
            <a:r>
              <a:rPr lang="en-US" altLang="zh-CN" sz="2800" i="1" dirty="0" smtClean="0">
                <a:latin typeface="宋体" pitchFamily="2" charset="-122"/>
                <a:ea typeface="宋体" pitchFamily="2" charset="-122"/>
              </a:rPr>
              <a:t>m</a:t>
            </a:r>
            <a:r>
              <a:rPr lang="en-US" altLang="zh-CN" sz="2800" baseline="-25000" dirty="0" smtClean="0">
                <a:latin typeface="宋体" pitchFamily="2" charset="-122"/>
                <a:ea typeface="宋体" pitchFamily="2" charset="-122"/>
              </a:rPr>
              <a:t>0</a:t>
            </a:r>
            <a:r>
              <a:rPr lang="zh-CN" altLang="zh-CN" sz="2800" dirty="0" smtClean="0">
                <a:latin typeface="宋体" pitchFamily="2" charset="-122"/>
                <a:ea typeface="宋体" pitchFamily="2" charset="-122"/>
              </a:rPr>
              <a:t>。</a:t>
            </a:r>
          </a:p>
          <a:p>
            <a:pPr>
              <a:buNone/>
            </a:pPr>
            <a:endParaRPr lang="zh-CN" altLang="en-US" dirty="0"/>
          </a:p>
        </p:txBody>
      </p:sp>
      <p:graphicFrame>
        <p:nvGraphicFramePr>
          <p:cNvPr id="5" name="对象 4"/>
          <p:cNvGraphicFramePr>
            <a:graphicFrameLocks noChangeAspect="1"/>
          </p:cNvGraphicFramePr>
          <p:nvPr/>
        </p:nvGraphicFramePr>
        <p:xfrm>
          <a:off x="5652120" y="2780927"/>
          <a:ext cx="1512168" cy="850595"/>
        </p:xfrm>
        <a:graphic>
          <a:graphicData uri="http://schemas.openxmlformats.org/presentationml/2006/ole">
            <p:oleObj spid="_x0000_s9218" name="Equation" r:id="rId3" imgW="812520" imgH="457200" progId="Equation.DSMT4">
              <p:embed/>
            </p:oleObj>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zh-CN" dirty="0" smtClean="0"/>
              <a:t>　</a:t>
            </a:r>
            <a:r>
              <a:rPr lang="zh-CN" altLang="zh-CN" sz="4900" b="1" dirty="0" smtClean="0">
                <a:latin typeface="宋体" pitchFamily="2" charset="-122"/>
                <a:ea typeface="宋体" pitchFamily="2" charset="-122"/>
              </a:rPr>
              <a:t>数据分析</a:t>
            </a:r>
            <a:br>
              <a:rPr lang="zh-CN" altLang="zh-CN" sz="4900" b="1" dirty="0" smtClean="0">
                <a:latin typeface="宋体" pitchFamily="2" charset="-122"/>
                <a:ea typeface="宋体" pitchFamily="2" charset="-122"/>
              </a:rPr>
            </a:br>
            <a:endParaRPr lang="zh-CN" altLang="en-US" sz="4900" b="1" dirty="0">
              <a:latin typeface="宋体" pitchFamily="2" charset="-122"/>
              <a:ea typeface="宋体" pitchFamily="2" charset="-122"/>
            </a:endParaRPr>
          </a:p>
        </p:txBody>
      </p:sp>
      <p:sp>
        <p:nvSpPr>
          <p:cNvPr id="3" name="内容占位符 2"/>
          <p:cNvSpPr>
            <a:spLocks noGrp="1"/>
          </p:cNvSpPr>
          <p:nvPr>
            <p:ph idx="1"/>
          </p:nvPr>
        </p:nvSpPr>
        <p:spPr/>
        <p:txBody>
          <a:bodyPr>
            <a:normAutofit/>
          </a:bodyPr>
          <a:lstStyle/>
          <a:p>
            <a:pPr>
              <a:buNone/>
            </a:pPr>
            <a:r>
              <a:rPr lang="en-US" altLang="zh-CN" sz="2800" dirty="0" smtClean="0">
                <a:latin typeface="宋体" pitchFamily="2" charset="-122"/>
                <a:ea typeface="宋体" pitchFamily="2" charset="-122"/>
              </a:rPr>
              <a:t>1</a:t>
            </a:r>
            <a:r>
              <a:rPr lang="en-US" altLang="zh-CN" sz="2800" i="1" dirty="0" smtClean="0">
                <a:latin typeface="宋体" pitchFamily="2" charset="-122"/>
                <a:ea typeface="宋体" pitchFamily="2" charset="-122"/>
              </a:rPr>
              <a:t>.</a:t>
            </a:r>
            <a:r>
              <a:rPr lang="zh-CN" altLang="zh-CN" sz="2800" dirty="0" smtClean="0">
                <a:latin typeface="宋体" pitchFamily="2" charset="-122"/>
                <a:ea typeface="宋体" pitchFamily="2" charset="-122"/>
              </a:rPr>
              <a:t>回归系数的估计</a:t>
            </a:r>
            <a:endParaRPr lang="en-US" altLang="zh-CN" sz="2800" dirty="0" smtClean="0">
              <a:latin typeface="宋体" pitchFamily="2" charset="-122"/>
              <a:ea typeface="宋体" pitchFamily="2" charset="-122"/>
            </a:endParaRPr>
          </a:p>
          <a:p>
            <a:pPr>
              <a:buNone/>
            </a:pPr>
            <a:r>
              <a:rPr lang="en-US" altLang="zh-CN" sz="2800" dirty="0" smtClean="0">
                <a:latin typeface="宋体" pitchFamily="2" charset="-122"/>
                <a:ea typeface="宋体" pitchFamily="2" charset="-122"/>
              </a:rPr>
              <a:t>2</a:t>
            </a:r>
            <a:r>
              <a:rPr lang="en-US" altLang="zh-CN" sz="2800" i="1" dirty="0" smtClean="0">
                <a:latin typeface="宋体" pitchFamily="2" charset="-122"/>
                <a:ea typeface="宋体" pitchFamily="2" charset="-122"/>
              </a:rPr>
              <a:t>.</a:t>
            </a:r>
            <a:r>
              <a:rPr lang="zh-CN" altLang="zh-CN" sz="2800" dirty="0" smtClean="0">
                <a:latin typeface="宋体" pitchFamily="2" charset="-122"/>
                <a:ea typeface="宋体" pitchFamily="2" charset="-122"/>
              </a:rPr>
              <a:t>对回归方程的检验</a:t>
            </a:r>
          </a:p>
          <a:p>
            <a:pPr>
              <a:buNone/>
            </a:pPr>
            <a:r>
              <a:rPr lang="en-US" altLang="zh-CN" sz="2800" dirty="0" smtClean="0">
                <a:latin typeface="宋体" pitchFamily="2" charset="-122"/>
                <a:ea typeface="宋体" pitchFamily="2" charset="-122"/>
              </a:rPr>
              <a:t>3</a:t>
            </a:r>
            <a:r>
              <a:rPr lang="en-US" altLang="zh-CN" sz="2800" i="1" dirty="0" smtClean="0">
                <a:latin typeface="宋体" pitchFamily="2" charset="-122"/>
                <a:ea typeface="宋体" pitchFamily="2" charset="-122"/>
              </a:rPr>
              <a:t>.</a:t>
            </a:r>
            <a:r>
              <a:rPr lang="zh-CN" altLang="zh-CN" sz="2800" dirty="0" smtClean="0">
                <a:latin typeface="宋体" pitchFamily="2" charset="-122"/>
                <a:ea typeface="宋体" pitchFamily="2" charset="-122"/>
              </a:rPr>
              <a:t>对回归系数的显著性检验</a:t>
            </a:r>
          </a:p>
          <a:p>
            <a:pPr>
              <a:buNone/>
            </a:pPr>
            <a:r>
              <a:rPr lang="zh-CN" altLang="zh-CN" sz="2800" b="1" dirty="0" smtClean="0">
                <a:latin typeface="宋体" pitchFamily="2" charset="-122"/>
                <a:ea typeface="宋体" pitchFamily="2" charset="-122"/>
              </a:rPr>
              <a:t>例</a:t>
            </a:r>
            <a:r>
              <a:rPr lang="en-US" altLang="zh-CN" sz="2800" b="1" dirty="0" smtClean="0">
                <a:latin typeface="宋体" pitchFamily="2" charset="-122"/>
                <a:ea typeface="宋体" pitchFamily="2" charset="-122"/>
              </a:rPr>
              <a:t>7</a:t>
            </a:r>
            <a:r>
              <a:rPr lang="en-US" altLang="zh-CN" sz="2800" b="1" i="1" dirty="0" smtClean="0">
                <a:latin typeface="宋体" pitchFamily="2" charset="-122"/>
                <a:ea typeface="宋体" pitchFamily="2" charset="-122"/>
              </a:rPr>
              <a:t>.</a:t>
            </a:r>
            <a:r>
              <a:rPr lang="en-US" altLang="zh-CN" sz="2800" b="1" dirty="0" smtClean="0">
                <a:latin typeface="宋体" pitchFamily="2" charset="-122"/>
                <a:ea typeface="宋体" pitchFamily="2" charset="-122"/>
              </a:rPr>
              <a:t>5</a:t>
            </a:r>
            <a:r>
              <a:rPr lang="en-US" altLang="zh-CN" sz="2800" b="1" i="1" dirty="0" smtClean="0">
                <a:latin typeface="宋体" pitchFamily="2" charset="-122"/>
                <a:ea typeface="宋体" pitchFamily="2" charset="-122"/>
              </a:rPr>
              <a:t>.</a:t>
            </a:r>
            <a:r>
              <a:rPr lang="en-US" altLang="zh-CN" sz="2800" b="1" dirty="0" smtClean="0">
                <a:latin typeface="宋体" pitchFamily="2" charset="-122"/>
                <a:ea typeface="宋体" pitchFamily="2" charset="-122"/>
              </a:rPr>
              <a:t>1</a:t>
            </a:r>
            <a:r>
              <a:rPr lang="zh-CN" altLang="zh-CN" sz="2800" i="1" dirty="0" smtClean="0">
                <a:latin typeface="宋体" pitchFamily="2" charset="-122"/>
                <a:ea typeface="宋体" pitchFamily="2" charset="-122"/>
              </a:rPr>
              <a:t>　</a:t>
            </a:r>
            <a:r>
              <a:rPr lang="zh-CN" altLang="zh-CN" sz="2800" dirty="0" smtClean="0">
                <a:latin typeface="宋体" pitchFamily="2" charset="-122"/>
                <a:ea typeface="宋体" pitchFamily="2" charset="-122"/>
              </a:rPr>
              <a:t>超声波换能器设计中要求灵敏度余量</a:t>
            </a:r>
            <a:r>
              <a:rPr lang="en-US" altLang="zh-CN" sz="2800" i="1" dirty="0" smtClean="0">
                <a:latin typeface="宋体" pitchFamily="2" charset="-122"/>
                <a:ea typeface="宋体" pitchFamily="2" charset="-122"/>
              </a:rPr>
              <a:t>y</a:t>
            </a:r>
            <a:r>
              <a:rPr lang="zh-CN" altLang="zh-CN" sz="2800" dirty="0" smtClean="0">
                <a:latin typeface="宋体" pitchFamily="2" charset="-122"/>
                <a:ea typeface="宋体" pitchFamily="2" charset="-122"/>
              </a:rPr>
              <a:t>尽量大</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而这一指标与以下两个因子有关</a:t>
            </a:r>
            <a:r>
              <a:rPr lang="en-US" altLang="zh-CN" sz="2800" dirty="0" smtClean="0">
                <a:latin typeface="宋体" pitchFamily="2" charset="-122"/>
                <a:ea typeface="宋体" pitchFamily="2" charset="-122"/>
              </a:rPr>
              <a:t>:</a:t>
            </a:r>
            <a:endParaRPr lang="zh-CN" altLang="zh-CN" sz="2800" dirty="0" smtClean="0">
              <a:latin typeface="宋体" pitchFamily="2" charset="-122"/>
              <a:ea typeface="宋体" pitchFamily="2" charset="-122"/>
            </a:endParaRPr>
          </a:p>
          <a:p>
            <a:pPr>
              <a:buNone/>
            </a:pPr>
            <a:r>
              <a:rPr lang="en-US" altLang="zh-CN" sz="2800" dirty="0" smtClean="0">
                <a:latin typeface="宋体" pitchFamily="2" charset="-122"/>
                <a:ea typeface="宋体" pitchFamily="2" charset="-122"/>
              </a:rPr>
              <a:t> </a:t>
            </a:r>
            <a:r>
              <a:rPr lang="en-US" altLang="zh-CN" sz="2800" i="1" dirty="0" smtClean="0">
                <a:latin typeface="宋体" pitchFamily="2" charset="-122"/>
                <a:ea typeface="宋体" pitchFamily="2" charset="-122"/>
              </a:rPr>
              <a:t>z</a:t>
            </a:r>
            <a:r>
              <a:rPr lang="en-US" altLang="zh-CN" sz="2800" baseline="-25000" dirty="0" smtClean="0">
                <a:latin typeface="宋体" pitchFamily="2" charset="-122"/>
                <a:ea typeface="宋体" pitchFamily="2" charset="-122"/>
              </a:rPr>
              <a:t>1</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保护膜厚度</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取值范围为</a:t>
            </a:r>
            <a:r>
              <a:rPr lang="en-US" altLang="zh-CN" sz="2800" dirty="0" smtClean="0">
                <a:latin typeface="宋体" pitchFamily="2" charset="-122"/>
                <a:ea typeface="宋体" pitchFamily="2" charset="-122"/>
              </a:rPr>
              <a:t>0</a:t>
            </a:r>
            <a:r>
              <a:rPr lang="en-US" altLang="zh-CN" sz="2800" i="1" dirty="0" smtClean="0">
                <a:latin typeface="宋体" pitchFamily="2" charset="-122"/>
                <a:ea typeface="宋体" pitchFamily="2" charset="-122"/>
              </a:rPr>
              <a:t>.</a:t>
            </a:r>
            <a:r>
              <a:rPr lang="en-US" altLang="zh-CN" sz="2800" dirty="0" smtClean="0">
                <a:latin typeface="宋体" pitchFamily="2" charset="-122"/>
                <a:ea typeface="宋体" pitchFamily="2" charset="-122"/>
              </a:rPr>
              <a:t>2</a:t>
            </a:r>
            <a:r>
              <a:rPr lang="en-US" altLang="zh-CN" sz="2800" i="1" dirty="0" smtClean="0">
                <a:latin typeface="宋体" pitchFamily="2" charset="-122"/>
                <a:ea typeface="宋体" pitchFamily="2" charset="-122"/>
              </a:rPr>
              <a:t>~</a:t>
            </a:r>
            <a:r>
              <a:rPr lang="en-US" altLang="zh-CN" sz="2800" dirty="0" smtClean="0">
                <a:latin typeface="宋体" pitchFamily="2" charset="-122"/>
                <a:ea typeface="宋体" pitchFamily="2" charset="-122"/>
              </a:rPr>
              <a:t>0</a:t>
            </a:r>
            <a:r>
              <a:rPr lang="en-US" altLang="zh-CN" sz="2800" i="1" dirty="0" smtClean="0">
                <a:latin typeface="宋体" pitchFamily="2" charset="-122"/>
                <a:ea typeface="宋体" pitchFamily="2" charset="-122"/>
              </a:rPr>
              <a:t>.</a:t>
            </a:r>
            <a:r>
              <a:rPr lang="en-US" altLang="zh-CN" sz="2800" dirty="0" smtClean="0">
                <a:latin typeface="宋体" pitchFamily="2" charset="-122"/>
                <a:ea typeface="宋体" pitchFamily="2" charset="-122"/>
              </a:rPr>
              <a:t>6(mm)</a:t>
            </a:r>
            <a:endParaRPr lang="zh-CN" altLang="zh-CN" sz="2800" dirty="0" smtClean="0">
              <a:latin typeface="宋体" pitchFamily="2" charset="-122"/>
              <a:ea typeface="宋体" pitchFamily="2" charset="-122"/>
            </a:endParaRPr>
          </a:p>
          <a:p>
            <a:pPr>
              <a:buNone/>
            </a:pPr>
            <a:r>
              <a:rPr lang="en-US" altLang="zh-CN" sz="2800" dirty="0" smtClean="0">
                <a:latin typeface="宋体" pitchFamily="2" charset="-122"/>
                <a:ea typeface="宋体" pitchFamily="2" charset="-122"/>
              </a:rPr>
              <a:t> </a:t>
            </a:r>
            <a:r>
              <a:rPr lang="en-US" altLang="zh-CN" sz="2800" i="1" dirty="0" smtClean="0">
                <a:latin typeface="宋体" pitchFamily="2" charset="-122"/>
                <a:ea typeface="宋体" pitchFamily="2" charset="-122"/>
              </a:rPr>
              <a:t>z</a:t>
            </a:r>
            <a:r>
              <a:rPr lang="en-US" altLang="zh-CN" sz="2800" baseline="-25000" dirty="0" smtClean="0">
                <a:latin typeface="宋体" pitchFamily="2" charset="-122"/>
                <a:ea typeface="宋体" pitchFamily="2" charset="-122"/>
              </a:rPr>
              <a:t>2</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吸收材料之比</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取值范围为</a:t>
            </a:r>
            <a:r>
              <a:rPr lang="en-US" altLang="zh-CN" sz="2800" dirty="0" smtClean="0">
                <a:latin typeface="宋体" pitchFamily="2" charset="-122"/>
                <a:ea typeface="宋体" pitchFamily="2" charset="-122"/>
              </a:rPr>
              <a:t>4</a:t>
            </a:r>
            <a:r>
              <a:rPr lang="en-US" altLang="zh-CN" sz="2800" i="1" dirty="0" smtClean="0">
                <a:latin typeface="宋体" pitchFamily="2" charset="-122"/>
                <a:ea typeface="宋体" pitchFamily="2" charset="-122"/>
              </a:rPr>
              <a:t>∶</a:t>
            </a:r>
            <a:r>
              <a:rPr lang="en-US" altLang="zh-CN" sz="2800" dirty="0" smtClean="0">
                <a:latin typeface="宋体" pitchFamily="2" charset="-122"/>
                <a:ea typeface="宋体" pitchFamily="2" charset="-122"/>
              </a:rPr>
              <a:t>1</a:t>
            </a:r>
            <a:r>
              <a:rPr lang="en-US" altLang="zh-CN" sz="2800" i="1" dirty="0" smtClean="0">
                <a:latin typeface="宋体" pitchFamily="2" charset="-122"/>
                <a:ea typeface="宋体" pitchFamily="2" charset="-122"/>
              </a:rPr>
              <a:t>~</a:t>
            </a:r>
            <a:r>
              <a:rPr lang="en-US" altLang="zh-CN" sz="2800" dirty="0" smtClean="0">
                <a:latin typeface="宋体" pitchFamily="2" charset="-122"/>
                <a:ea typeface="宋体" pitchFamily="2" charset="-122"/>
              </a:rPr>
              <a:t>7</a:t>
            </a:r>
            <a:r>
              <a:rPr lang="en-US" altLang="zh-CN" sz="2800" i="1" dirty="0" smtClean="0">
                <a:latin typeface="宋体" pitchFamily="2" charset="-122"/>
                <a:ea typeface="宋体" pitchFamily="2" charset="-122"/>
              </a:rPr>
              <a:t>∶</a:t>
            </a:r>
            <a:r>
              <a:rPr lang="en-US" altLang="zh-CN" sz="2800" dirty="0" smtClean="0">
                <a:latin typeface="宋体" pitchFamily="2" charset="-122"/>
                <a:ea typeface="宋体" pitchFamily="2" charset="-122"/>
              </a:rPr>
              <a:t>1</a:t>
            </a:r>
            <a:endParaRPr lang="zh-CN" altLang="zh-CN" sz="2800" dirty="0" smtClean="0">
              <a:latin typeface="宋体" pitchFamily="2" charset="-122"/>
              <a:ea typeface="宋体" pitchFamily="2" charset="-122"/>
            </a:endParaRPr>
          </a:p>
          <a:p>
            <a:pPr>
              <a:buNone/>
            </a:pPr>
            <a:r>
              <a:rPr lang="zh-CN" altLang="zh-CN" sz="2800" dirty="0" smtClean="0">
                <a:latin typeface="宋体" pitchFamily="2" charset="-122"/>
                <a:ea typeface="宋体" pitchFamily="2" charset="-122"/>
              </a:rPr>
              <a:t>为减少试验次数并建立精度较高的回归方程</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决定采用二次回归通用旋转组合设计</a:t>
            </a:r>
          </a:p>
          <a:p>
            <a:pPr>
              <a:buNone/>
            </a:pPr>
            <a:endParaRPr lang="zh-CN" alt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b="1" dirty="0" smtClean="0">
                <a:latin typeface="宋体" pitchFamily="2" charset="-122"/>
                <a:ea typeface="宋体" pitchFamily="2" charset="-122"/>
              </a:rPr>
              <a:t>试验的设计方法与数据分析方法</a:t>
            </a:r>
            <a:endParaRPr lang="zh-CN" altLang="en-US" b="1" dirty="0">
              <a:latin typeface="宋体" pitchFamily="2" charset="-122"/>
              <a:ea typeface="宋体" pitchFamily="2" charset="-122"/>
            </a:endParaRPr>
          </a:p>
        </p:txBody>
      </p:sp>
      <p:sp>
        <p:nvSpPr>
          <p:cNvPr id="3" name="内容占位符 2"/>
          <p:cNvSpPr>
            <a:spLocks noGrp="1"/>
          </p:cNvSpPr>
          <p:nvPr>
            <p:ph idx="1"/>
          </p:nvPr>
        </p:nvSpPr>
        <p:spPr/>
        <p:txBody>
          <a:bodyPr>
            <a:normAutofit/>
          </a:bodyPr>
          <a:lstStyle/>
          <a:p>
            <a:pPr>
              <a:buNone/>
            </a:pPr>
            <a:r>
              <a:rPr lang="zh-CN" altLang="zh-CN" sz="2800" dirty="0" smtClean="0">
                <a:latin typeface="宋体" pitchFamily="2" charset="-122"/>
                <a:ea typeface="宋体" pitchFamily="2" charset="-122"/>
              </a:rPr>
              <a:t> </a:t>
            </a:r>
            <a:r>
              <a:rPr lang="en-US" altLang="zh-CN" sz="2800" dirty="0" smtClean="0">
                <a:latin typeface="宋体" pitchFamily="2" charset="-122"/>
                <a:ea typeface="宋体" pitchFamily="2" charset="-122"/>
              </a:rPr>
              <a:t>1</a:t>
            </a:r>
            <a:r>
              <a:rPr lang="en-US" altLang="zh-CN" sz="2800" i="1" dirty="0" smtClean="0">
                <a:latin typeface="宋体" pitchFamily="2" charset="-122"/>
                <a:ea typeface="宋体" pitchFamily="2" charset="-122"/>
              </a:rPr>
              <a:t>.</a:t>
            </a:r>
            <a:r>
              <a:rPr lang="zh-CN" altLang="zh-CN" sz="2800" dirty="0" smtClean="0">
                <a:latin typeface="宋体" pitchFamily="2" charset="-122"/>
                <a:ea typeface="宋体" pitchFamily="2" charset="-122"/>
              </a:rPr>
              <a:t>对因子的取值进行编码</a:t>
            </a:r>
          </a:p>
          <a:p>
            <a:pPr>
              <a:buNone/>
            </a:pPr>
            <a:r>
              <a:rPr lang="en-US" altLang="zh-CN" sz="2800" dirty="0" smtClean="0">
                <a:latin typeface="宋体" pitchFamily="2" charset="-122"/>
                <a:ea typeface="宋体" pitchFamily="2" charset="-122"/>
              </a:rPr>
              <a:t>2</a:t>
            </a:r>
            <a:r>
              <a:rPr lang="en-US" altLang="zh-CN" sz="2800" i="1" dirty="0" smtClean="0">
                <a:latin typeface="宋体" pitchFamily="2" charset="-122"/>
                <a:ea typeface="宋体" pitchFamily="2" charset="-122"/>
              </a:rPr>
              <a:t>.</a:t>
            </a:r>
            <a:r>
              <a:rPr lang="zh-CN" altLang="zh-CN" sz="2800" dirty="0" smtClean="0">
                <a:latin typeface="宋体" pitchFamily="2" charset="-122"/>
                <a:ea typeface="宋体" pitchFamily="2" charset="-122"/>
              </a:rPr>
              <a:t>试验计划与试验结果</a:t>
            </a:r>
          </a:p>
          <a:p>
            <a:pPr>
              <a:buNone/>
            </a:pPr>
            <a:r>
              <a:rPr lang="en-US" altLang="zh-CN" sz="2800" dirty="0" smtClean="0">
                <a:latin typeface="宋体" pitchFamily="2" charset="-122"/>
                <a:ea typeface="宋体" pitchFamily="2" charset="-122"/>
              </a:rPr>
              <a:t>3</a:t>
            </a:r>
            <a:r>
              <a:rPr lang="en-US" altLang="zh-CN" sz="2800" i="1" dirty="0" smtClean="0">
                <a:latin typeface="宋体" pitchFamily="2" charset="-122"/>
                <a:ea typeface="宋体" pitchFamily="2" charset="-122"/>
              </a:rPr>
              <a:t>.</a:t>
            </a:r>
            <a:r>
              <a:rPr lang="zh-CN" altLang="zh-CN" sz="2800" dirty="0" smtClean="0">
                <a:latin typeface="宋体" pitchFamily="2" charset="-122"/>
                <a:ea typeface="宋体" pitchFamily="2" charset="-122"/>
              </a:rPr>
              <a:t>参数估计</a:t>
            </a:r>
          </a:p>
          <a:p>
            <a:pPr>
              <a:buNone/>
            </a:pPr>
            <a:r>
              <a:rPr lang="en-US" altLang="zh-CN" sz="2800" dirty="0" smtClean="0">
                <a:latin typeface="宋体" pitchFamily="2" charset="-122"/>
                <a:ea typeface="宋体" pitchFamily="2" charset="-122"/>
              </a:rPr>
              <a:t>4</a:t>
            </a:r>
            <a:r>
              <a:rPr lang="en-US" altLang="zh-CN" sz="2800" i="1" dirty="0" smtClean="0">
                <a:latin typeface="宋体" pitchFamily="2" charset="-122"/>
                <a:ea typeface="宋体" pitchFamily="2" charset="-122"/>
              </a:rPr>
              <a:t>.</a:t>
            </a:r>
            <a:r>
              <a:rPr lang="zh-CN" altLang="zh-CN" sz="2800" dirty="0" smtClean="0">
                <a:latin typeface="宋体" pitchFamily="2" charset="-122"/>
                <a:ea typeface="宋体" pitchFamily="2" charset="-122"/>
              </a:rPr>
              <a:t>对模型与方程的检验</a:t>
            </a:r>
          </a:p>
          <a:p>
            <a:pPr>
              <a:buNone/>
            </a:pPr>
            <a:r>
              <a:rPr lang="en-US" altLang="zh-CN" sz="2800" dirty="0" smtClean="0">
                <a:latin typeface="宋体" pitchFamily="2" charset="-122"/>
                <a:ea typeface="宋体" pitchFamily="2" charset="-122"/>
              </a:rPr>
              <a:t>5</a:t>
            </a:r>
            <a:r>
              <a:rPr lang="en-US" altLang="zh-CN" sz="2800" i="1" dirty="0" smtClean="0">
                <a:latin typeface="宋体" pitchFamily="2" charset="-122"/>
                <a:ea typeface="宋体" pitchFamily="2" charset="-122"/>
              </a:rPr>
              <a:t>.</a:t>
            </a:r>
            <a:r>
              <a:rPr lang="zh-CN" altLang="zh-CN" sz="2800" dirty="0" smtClean="0">
                <a:latin typeface="宋体" pitchFamily="2" charset="-122"/>
                <a:ea typeface="宋体" pitchFamily="2" charset="-122"/>
              </a:rPr>
              <a:t>对每一回归系数分别进行检验</a:t>
            </a:r>
            <a:endParaRPr lang="zh-CN" altLang="en-US" sz="2800" dirty="0">
              <a:latin typeface="宋体" pitchFamily="2" charset="-122"/>
              <a:ea typeface="宋体" pitchFamily="2" charset="-122"/>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b="1" dirty="0" smtClean="0">
                <a:latin typeface="宋体" pitchFamily="2" charset="-122"/>
                <a:ea typeface="宋体" pitchFamily="2" charset="-122"/>
              </a:rPr>
              <a:t>多元线性回归</a:t>
            </a:r>
            <a:endParaRPr lang="zh-CN" altLang="en-US" b="1" dirty="0">
              <a:latin typeface="宋体" pitchFamily="2" charset="-122"/>
              <a:ea typeface="宋体" pitchFamily="2" charset="-122"/>
            </a:endParaRPr>
          </a:p>
        </p:txBody>
      </p:sp>
      <p:sp>
        <p:nvSpPr>
          <p:cNvPr id="3" name="内容占位符 2"/>
          <p:cNvSpPr>
            <a:spLocks noGrp="1"/>
          </p:cNvSpPr>
          <p:nvPr>
            <p:ph idx="1"/>
          </p:nvPr>
        </p:nvSpPr>
        <p:spPr/>
        <p:txBody>
          <a:bodyPr>
            <a:normAutofit/>
          </a:bodyPr>
          <a:lstStyle/>
          <a:p>
            <a:pPr>
              <a:buNone/>
            </a:pPr>
            <a:r>
              <a:rPr lang="en-US" altLang="zh-CN" sz="2800" dirty="0" smtClean="0">
                <a:latin typeface="宋体" pitchFamily="2" charset="-122"/>
                <a:ea typeface="宋体" pitchFamily="2" charset="-122"/>
              </a:rPr>
              <a:t>1</a:t>
            </a:r>
            <a:r>
              <a:rPr lang="en-US" altLang="zh-CN" sz="2800" i="1" dirty="0" smtClean="0">
                <a:latin typeface="宋体" pitchFamily="2" charset="-122"/>
                <a:ea typeface="宋体" pitchFamily="2" charset="-122"/>
              </a:rPr>
              <a:t>.</a:t>
            </a:r>
            <a:r>
              <a:rPr lang="zh-CN" altLang="zh-CN" sz="2800" dirty="0" smtClean="0">
                <a:latin typeface="宋体" pitchFamily="2" charset="-122"/>
                <a:ea typeface="宋体" pitchFamily="2" charset="-122"/>
              </a:rPr>
              <a:t>回归模型</a:t>
            </a:r>
          </a:p>
          <a:p>
            <a:pPr>
              <a:buNone/>
            </a:pPr>
            <a:r>
              <a:rPr lang="en-US" altLang="zh-CN" sz="2800" dirty="0" smtClean="0">
                <a:latin typeface="宋体" pitchFamily="2" charset="-122"/>
                <a:ea typeface="宋体" pitchFamily="2" charset="-122"/>
              </a:rPr>
              <a:t>2</a:t>
            </a:r>
            <a:r>
              <a:rPr lang="en-US" altLang="zh-CN" sz="2800" i="1" dirty="0" smtClean="0">
                <a:latin typeface="宋体" pitchFamily="2" charset="-122"/>
                <a:ea typeface="宋体" pitchFamily="2" charset="-122"/>
              </a:rPr>
              <a:t>.</a:t>
            </a:r>
            <a:r>
              <a:rPr lang="zh-CN" altLang="zh-CN" sz="2800" dirty="0" smtClean="0">
                <a:latin typeface="宋体" pitchFamily="2" charset="-122"/>
                <a:ea typeface="宋体" pitchFamily="2" charset="-122"/>
              </a:rPr>
              <a:t>回归系数的最小二乘估计</a:t>
            </a:r>
          </a:p>
          <a:p>
            <a:pPr>
              <a:buNone/>
            </a:pPr>
            <a:r>
              <a:rPr lang="en-US" altLang="zh-CN" sz="2800" dirty="0" smtClean="0">
                <a:latin typeface="宋体" pitchFamily="2" charset="-122"/>
                <a:ea typeface="宋体" pitchFamily="2" charset="-122"/>
              </a:rPr>
              <a:t>3</a:t>
            </a:r>
            <a:r>
              <a:rPr lang="en-US" altLang="zh-CN" sz="2800" i="1" dirty="0" smtClean="0">
                <a:latin typeface="宋体" pitchFamily="2" charset="-122"/>
                <a:ea typeface="宋体" pitchFamily="2" charset="-122"/>
              </a:rPr>
              <a:t>.</a:t>
            </a:r>
            <a:r>
              <a:rPr lang="zh-CN" altLang="zh-CN" sz="2800" dirty="0" smtClean="0">
                <a:latin typeface="宋体" pitchFamily="2" charset="-122"/>
                <a:ea typeface="宋体" pitchFamily="2" charset="-122"/>
              </a:rPr>
              <a:t>对回归方程的显著性检验</a:t>
            </a:r>
          </a:p>
          <a:p>
            <a:pPr>
              <a:buNone/>
            </a:pPr>
            <a:r>
              <a:rPr lang="en-US" altLang="zh-CN" sz="2800" dirty="0" smtClean="0">
                <a:latin typeface="宋体" pitchFamily="2" charset="-122"/>
                <a:ea typeface="宋体" pitchFamily="2" charset="-122"/>
              </a:rPr>
              <a:t>4</a:t>
            </a:r>
            <a:r>
              <a:rPr lang="en-US" altLang="zh-CN" sz="2800" i="1" dirty="0" smtClean="0">
                <a:latin typeface="宋体" pitchFamily="2" charset="-122"/>
                <a:ea typeface="宋体" pitchFamily="2" charset="-122"/>
              </a:rPr>
              <a:t>.</a:t>
            </a:r>
            <a:r>
              <a:rPr lang="zh-CN" altLang="zh-CN" sz="2800" dirty="0" smtClean="0">
                <a:latin typeface="宋体" pitchFamily="2" charset="-122"/>
                <a:ea typeface="宋体" pitchFamily="2" charset="-122"/>
              </a:rPr>
              <a:t>失拟检验</a:t>
            </a:r>
          </a:p>
          <a:p>
            <a:pPr>
              <a:buNone/>
            </a:pPr>
            <a:r>
              <a:rPr lang="en-US" altLang="zh-CN" sz="2800" dirty="0" smtClean="0">
                <a:latin typeface="宋体" pitchFamily="2" charset="-122"/>
                <a:ea typeface="宋体" pitchFamily="2" charset="-122"/>
              </a:rPr>
              <a:t>5</a:t>
            </a:r>
            <a:r>
              <a:rPr lang="en-US" altLang="zh-CN" sz="2800" i="1" dirty="0" smtClean="0">
                <a:latin typeface="宋体" pitchFamily="2" charset="-122"/>
                <a:ea typeface="宋体" pitchFamily="2" charset="-122"/>
              </a:rPr>
              <a:t>.</a:t>
            </a:r>
            <a:r>
              <a:rPr lang="zh-CN" altLang="zh-CN" sz="2800" dirty="0" smtClean="0">
                <a:latin typeface="宋体" pitchFamily="2" charset="-122"/>
                <a:ea typeface="宋体" pitchFamily="2" charset="-122"/>
              </a:rPr>
              <a:t>对回归系数的显著性检验</a:t>
            </a:r>
            <a:endParaRPr lang="en-US" altLang="zh-CN" sz="2800" dirty="0" smtClean="0">
              <a:latin typeface="宋体" pitchFamily="2" charset="-122"/>
              <a:ea typeface="宋体" pitchFamily="2" charset="-122"/>
            </a:endParaRPr>
          </a:p>
          <a:p>
            <a:pPr>
              <a:buNone/>
            </a:pPr>
            <a:endParaRPr lang="zh-CN" altLang="en-US" sz="2800" dirty="0">
              <a:latin typeface="宋体" pitchFamily="2" charset="-122"/>
              <a:ea typeface="宋体" pitchFamily="2" charset="-122"/>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Autofit/>
          </a:bodyPr>
          <a:lstStyle/>
          <a:p>
            <a:r>
              <a:rPr lang="zh-CN" altLang="zh-CN" b="1" dirty="0" smtClean="0">
                <a:latin typeface="宋体" pitchFamily="2" charset="-122"/>
                <a:ea typeface="宋体" pitchFamily="2" charset="-122"/>
              </a:rPr>
              <a:t>由被动到主动</a:t>
            </a:r>
            <a:br>
              <a:rPr lang="zh-CN" altLang="zh-CN" b="1" dirty="0" smtClean="0">
                <a:latin typeface="宋体" pitchFamily="2" charset="-122"/>
                <a:ea typeface="宋体" pitchFamily="2" charset="-122"/>
              </a:rPr>
            </a:br>
            <a:endParaRPr lang="zh-CN" altLang="en-US" b="1" dirty="0">
              <a:latin typeface="宋体" pitchFamily="2" charset="-122"/>
              <a:ea typeface="宋体" pitchFamily="2" charset="-122"/>
            </a:endParaRPr>
          </a:p>
        </p:txBody>
      </p:sp>
      <p:sp>
        <p:nvSpPr>
          <p:cNvPr id="3" name="内容占位符 2"/>
          <p:cNvSpPr>
            <a:spLocks noGrp="1"/>
          </p:cNvSpPr>
          <p:nvPr>
            <p:ph idx="1"/>
          </p:nvPr>
        </p:nvSpPr>
        <p:spPr/>
        <p:txBody>
          <a:bodyPr>
            <a:normAutofit/>
          </a:bodyPr>
          <a:lstStyle/>
          <a:p>
            <a:pPr>
              <a:buNone/>
            </a:pPr>
            <a:r>
              <a:rPr lang="zh-CN" altLang="zh-CN" dirty="0" smtClean="0"/>
              <a:t> </a:t>
            </a:r>
            <a:r>
              <a:rPr lang="en-US" altLang="zh-CN" dirty="0" smtClean="0"/>
              <a:t>        </a:t>
            </a:r>
            <a:r>
              <a:rPr lang="zh-CN" altLang="zh-CN" sz="2800" dirty="0" smtClean="0">
                <a:latin typeface="宋体" pitchFamily="2" charset="-122"/>
                <a:ea typeface="宋体" pitchFamily="2" charset="-122"/>
              </a:rPr>
              <a:t>为了适应寻求最佳工艺、最佳配方、建立生产过程的数学模型等的需要</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人们就要求以较少的试验次数建立精度较高的回归方程</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这就要求摆脱古典回归分析的被动局面</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主动把试验的安排、数据的处理和回归方程的精度统一起来考虑</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即根据试验目的和数据分析的要求来选择试验点</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不仅使得在每一个试验点上获得的数据含有最大的信息</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从而减少试验次数</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而且使数据的统计分析具有一些较好的性质。</a:t>
            </a:r>
            <a:endParaRPr lang="zh-CN" altLang="en-US" sz="2800" dirty="0">
              <a:latin typeface="宋体" pitchFamily="2" charset="-122"/>
              <a:ea typeface="宋体" pitchFamily="2" charset="-122"/>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Autofit/>
          </a:bodyPr>
          <a:lstStyle/>
          <a:p>
            <a:r>
              <a:rPr lang="zh-CN" altLang="zh-CN" b="1" dirty="0" smtClean="0">
                <a:latin typeface="宋体" pitchFamily="2" charset="-122"/>
                <a:ea typeface="宋体" pitchFamily="2" charset="-122"/>
              </a:rPr>
              <a:t>因子水平的编码</a:t>
            </a:r>
            <a:br>
              <a:rPr lang="zh-CN" altLang="zh-CN" b="1" dirty="0" smtClean="0">
                <a:latin typeface="宋体" pitchFamily="2" charset="-122"/>
                <a:ea typeface="宋体" pitchFamily="2" charset="-122"/>
              </a:rPr>
            </a:br>
            <a:endParaRPr lang="zh-CN" altLang="en-US" b="1" dirty="0">
              <a:latin typeface="宋体" pitchFamily="2" charset="-122"/>
              <a:ea typeface="宋体" pitchFamily="2" charset="-122"/>
            </a:endParaRPr>
          </a:p>
        </p:txBody>
      </p:sp>
      <p:sp>
        <p:nvSpPr>
          <p:cNvPr id="4" name="内容占位符 3"/>
          <p:cNvSpPr>
            <a:spLocks noGrp="1"/>
          </p:cNvSpPr>
          <p:nvPr>
            <p:ph idx="1"/>
          </p:nvPr>
        </p:nvSpPr>
        <p:spPr/>
        <p:txBody>
          <a:bodyPr/>
          <a:lstStyle/>
          <a:p>
            <a:pPr>
              <a:buNone/>
            </a:pPr>
            <a:r>
              <a:rPr lang="zh-CN" altLang="zh-CN" sz="2800" dirty="0" smtClean="0">
                <a:latin typeface="宋体" pitchFamily="2" charset="-122"/>
                <a:ea typeface="宋体" pitchFamily="2" charset="-122"/>
              </a:rPr>
              <a:t> 设因子</a:t>
            </a:r>
            <a:r>
              <a:rPr lang="en-US" altLang="zh-CN" sz="2800" i="1" dirty="0" err="1" smtClean="0">
                <a:latin typeface="宋体" pitchFamily="2" charset="-122"/>
                <a:ea typeface="宋体" pitchFamily="2" charset="-122"/>
              </a:rPr>
              <a:t>z</a:t>
            </a:r>
            <a:r>
              <a:rPr lang="en-US" altLang="zh-CN" sz="2800" i="1" baseline="-25000" dirty="0" err="1" smtClean="0">
                <a:latin typeface="宋体" pitchFamily="2" charset="-122"/>
                <a:ea typeface="宋体" pitchFamily="2" charset="-122"/>
              </a:rPr>
              <a:t>j</a:t>
            </a:r>
            <a:r>
              <a:rPr lang="zh-CN" altLang="zh-CN" sz="2800" dirty="0" smtClean="0">
                <a:latin typeface="宋体" pitchFamily="2" charset="-122"/>
                <a:ea typeface="宋体" pitchFamily="2" charset="-122"/>
              </a:rPr>
              <a:t>的取值范围为</a:t>
            </a:r>
            <a:r>
              <a:rPr lang="en-US" altLang="zh-CN" sz="2800" dirty="0" smtClean="0">
                <a:latin typeface="宋体" pitchFamily="2" charset="-122"/>
                <a:ea typeface="宋体" pitchFamily="2" charset="-122"/>
              </a:rPr>
              <a:t>:</a:t>
            </a:r>
            <a:endParaRPr lang="zh-CN" altLang="zh-CN" sz="2800" dirty="0" smtClean="0">
              <a:latin typeface="宋体" pitchFamily="2" charset="-122"/>
              <a:ea typeface="宋体" pitchFamily="2" charset="-122"/>
            </a:endParaRPr>
          </a:p>
          <a:p>
            <a:pPr>
              <a:buNone/>
            </a:pPr>
            <a:r>
              <a:rPr lang="en-US" altLang="zh-CN" sz="2800" i="1" dirty="0" smtClean="0">
                <a:latin typeface="宋体" pitchFamily="2" charset="-122"/>
                <a:ea typeface="宋体" pitchFamily="2" charset="-122"/>
              </a:rPr>
              <a:t>z</a:t>
            </a:r>
            <a:r>
              <a:rPr lang="en-US" altLang="zh-CN" sz="2800" baseline="-25000" dirty="0" smtClean="0">
                <a:latin typeface="宋体" pitchFamily="2" charset="-122"/>
                <a:ea typeface="宋体" pitchFamily="2" charset="-122"/>
              </a:rPr>
              <a:t>1</a:t>
            </a:r>
            <a:r>
              <a:rPr lang="en-US" altLang="zh-CN" sz="2800" i="1" baseline="-25000" dirty="0" smtClean="0">
                <a:latin typeface="宋体" pitchFamily="2" charset="-122"/>
                <a:ea typeface="宋体" pitchFamily="2" charset="-122"/>
              </a:rPr>
              <a:t>j</a:t>
            </a:r>
            <a:r>
              <a:rPr lang="zh-CN" altLang="zh-CN" sz="2800" dirty="0" smtClean="0">
                <a:latin typeface="宋体" pitchFamily="2" charset="-122"/>
                <a:ea typeface="宋体" pitchFamily="2" charset="-122"/>
              </a:rPr>
              <a:t>≤</a:t>
            </a:r>
            <a:r>
              <a:rPr lang="en-US" altLang="zh-CN" sz="2800" i="1" dirty="0" err="1" smtClean="0">
                <a:latin typeface="宋体" pitchFamily="2" charset="-122"/>
                <a:ea typeface="宋体" pitchFamily="2" charset="-122"/>
              </a:rPr>
              <a:t>z</a:t>
            </a:r>
            <a:r>
              <a:rPr lang="en-US" altLang="zh-CN" sz="2800" i="1" baseline="-25000" dirty="0" err="1" smtClean="0">
                <a:latin typeface="宋体" pitchFamily="2" charset="-122"/>
                <a:ea typeface="宋体" pitchFamily="2" charset="-122"/>
              </a:rPr>
              <a:t>j</a:t>
            </a:r>
            <a:r>
              <a:rPr lang="zh-CN" altLang="zh-CN" sz="2800" dirty="0" smtClean="0">
                <a:latin typeface="宋体" pitchFamily="2" charset="-122"/>
                <a:ea typeface="宋体" pitchFamily="2" charset="-122"/>
              </a:rPr>
              <a:t>≤</a:t>
            </a:r>
            <a:r>
              <a:rPr lang="en-US" altLang="zh-CN" sz="2800" i="1" dirty="0" smtClean="0">
                <a:latin typeface="宋体" pitchFamily="2" charset="-122"/>
                <a:ea typeface="宋体" pitchFamily="2" charset="-122"/>
              </a:rPr>
              <a:t>z</a:t>
            </a:r>
            <a:r>
              <a:rPr lang="en-US" altLang="zh-CN" sz="2800" baseline="-25000" dirty="0" smtClean="0">
                <a:latin typeface="宋体" pitchFamily="2" charset="-122"/>
                <a:ea typeface="宋体" pitchFamily="2" charset="-122"/>
              </a:rPr>
              <a:t>2</a:t>
            </a:r>
            <a:r>
              <a:rPr lang="en-US" altLang="zh-CN" sz="2800" i="1" baseline="-25000" dirty="0" smtClean="0">
                <a:latin typeface="宋体" pitchFamily="2" charset="-122"/>
                <a:ea typeface="宋体" pitchFamily="2" charset="-122"/>
              </a:rPr>
              <a:t>j</a:t>
            </a:r>
            <a:r>
              <a:rPr lang="zh-CN" altLang="zh-CN" sz="2800" i="1" dirty="0" smtClean="0">
                <a:latin typeface="宋体" pitchFamily="2" charset="-122"/>
                <a:ea typeface="宋体" pitchFamily="2" charset="-122"/>
              </a:rPr>
              <a:t>　　</a:t>
            </a:r>
            <a:r>
              <a:rPr lang="en-US" altLang="zh-CN" sz="2800" i="1" dirty="0" smtClean="0">
                <a:latin typeface="宋体" pitchFamily="2" charset="-122"/>
                <a:ea typeface="宋体" pitchFamily="2" charset="-122"/>
              </a:rPr>
              <a:t>j=</a:t>
            </a:r>
            <a:r>
              <a:rPr lang="en-US" altLang="zh-CN" sz="2800" dirty="0" smtClean="0">
                <a:latin typeface="宋体" pitchFamily="2" charset="-122"/>
                <a:ea typeface="宋体" pitchFamily="2" charset="-122"/>
              </a:rPr>
              <a:t>1,2,</a:t>
            </a:r>
            <a:r>
              <a:rPr lang="zh-CN" altLang="zh-CN" sz="2800" dirty="0" smtClean="0">
                <a:latin typeface="宋体" pitchFamily="2" charset="-122"/>
                <a:ea typeface="宋体" pitchFamily="2" charset="-122"/>
              </a:rPr>
              <a:t>…</a:t>
            </a:r>
            <a:r>
              <a:rPr lang="en-US" altLang="zh-CN" sz="2800" dirty="0" smtClean="0">
                <a:latin typeface="宋体" pitchFamily="2" charset="-122"/>
                <a:ea typeface="宋体" pitchFamily="2" charset="-122"/>
              </a:rPr>
              <a:t>,</a:t>
            </a:r>
            <a:r>
              <a:rPr lang="en-US" altLang="zh-CN" sz="2800" i="1" dirty="0" smtClean="0">
                <a:latin typeface="宋体" pitchFamily="2" charset="-122"/>
                <a:ea typeface="宋体" pitchFamily="2" charset="-122"/>
              </a:rPr>
              <a:t>p</a:t>
            </a:r>
            <a:endParaRPr lang="zh-CN" altLang="zh-CN" sz="2800" dirty="0" smtClean="0">
              <a:latin typeface="宋体" pitchFamily="2" charset="-122"/>
              <a:ea typeface="宋体" pitchFamily="2" charset="-122"/>
            </a:endParaRPr>
          </a:p>
          <a:p>
            <a:pPr>
              <a:buNone/>
            </a:pPr>
            <a:r>
              <a:rPr lang="en-US" altLang="zh-CN" sz="2800" i="1" dirty="0" smtClean="0">
                <a:latin typeface="宋体" pitchFamily="2" charset="-122"/>
                <a:ea typeface="宋体" pitchFamily="2" charset="-122"/>
              </a:rPr>
              <a:t>z</a:t>
            </a:r>
            <a:r>
              <a:rPr lang="en-US" altLang="zh-CN" sz="2800" baseline="-25000" dirty="0" smtClean="0">
                <a:latin typeface="宋体" pitchFamily="2" charset="-122"/>
                <a:ea typeface="宋体" pitchFamily="2" charset="-122"/>
              </a:rPr>
              <a:t>1</a:t>
            </a:r>
            <a:r>
              <a:rPr lang="en-US" altLang="zh-CN" sz="2800" i="1" baseline="-25000" dirty="0" smtClean="0">
                <a:latin typeface="宋体" pitchFamily="2" charset="-122"/>
                <a:ea typeface="宋体" pitchFamily="2" charset="-122"/>
              </a:rPr>
              <a:t>j</a:t>
            </a:r>
            <a:r>
              <a:rPr lang="zh-CN" altLang="zh-CN" sz="2800" dirty="0" smtClean="0">
                <a:latin typeface="宋体" pitchFamily="2" charset="-122"/>
                <a:ea typeface="宋体" pitchFamily="2" charset="-122"/>
              </a:rPr>
              <a:t>与</a:t>
            </a:r>
            <a:r>
              <a:rPr lang="en-US" altLang="zh-CN" sz="2800" i="1" dirty="0" smtClean="0">
                <a:latin typeface="宋体" pitchFamily="2" charset="-122"/>
                <a:ea typeface="宋体" pitchFamily="2" charset="-122"/>
              </a:rPr>
              <a:t>z</a:t>
            </a:r>
            <a:r>
              <a:rPr lang="en-US" altLang="zh-CN" sz="2800" baseline="-25000" dirty="0" smtClean="0">
                <a:latin typeface="宋体" pitchFamily="2" charset="-122"/>
                <a:ea typeface="宋体" pitchFamily="2" charset="-122"/>
              </a:rPr>
              <a:t>2</a:t>
            </a:r>
            <a:r>
              <a:rPr lang="en-US" altLang="zh-CN" sz="2800" i="1" baseline="-25000" dirty="0" smtClean="0">
                <a:latin typeface="宋体" pitchFamily="2" charset="-122"/>
                <a:ea typeface="宋体" pitchFamily="2" charset="-122"/>
              </a:rPr>
              <a:t>j</a:t>
            </a:r>
            <a:r>
              <a:rPr lang="zh-CN" altLang="zh-CN" sz="2800" dirty="0" smtClean="0">
                <a:latin typeface="宋体" pitchFamily="2" charset="-122"/>
                <a:ea typeface="宋体" pitchFamily="2" charset="-122"/>
              </a:rPr>
              <a:t>分别称为因子</a:t>
            </a:r>
            <a:r>
              <a:rPr lang="en-US" altLang="zh-CN" sz="2800" i="1" dirty="0" err="1" smtClean="0">
                <a:latin typeface="宋体" pitchFamily="2" charset="-122"/>
                <a:ea typeface="宋体" pitchFamily="2" charset="-122"/>
              </a:rPr>
              <a:t>z</a:t>
            </a:r>
            <a:r>
              <a:rPr lang="en-US" altLang="zh-CN" sz="2800" i="1" baseline="-25000" dirty="0" err="1" smtClean="0">
                <a:latin typeface="宋体" pitchFamily="2" charset="-122"/>
                <a:ea typeface="宋体" pitchFamily="2" charset="-122"/>
              </a:rPr>
              <a:t>j</a:t>
            </a:r>
            <a:r>
              <a:rPr lang="zh-CN" altLang="zh-CN" sz="2800" dirty="0" smtClean="0">
                <a:latin typeface="宋体" pitchFamily="2" charset="-122"/>
                <a:ea typeface="宋体" pitchFamily="2" charset="-122"/>
              </a:rPr>
              <a:t>的下水平与上水平。其中心是</a:t>
            </a:r>
          </a:p>
          <a:p>
            <a:pPr>
              <a:buNone/>
            </a:pPr>
            <a:r>
              <a:rPr lang="en-US" altLang="zh-CN" sz="2800" i="1" dirty="0" smtClean="0">
                <a:latin typeface="宋体" pitchFamily="2" charset="-122"/>
                <a:ea typeface="宋体" pitchFamily="2" charset="-122"/>
              </a:rPr>
              <a:t>z</a:t>
            </a:r>
            <a:r>
              <a:rPr lang="en-US" altLang="zh-CN" sz="2800" baseline="-25000" dirty="0" smtClean="0">
                <a:latin typeface="宋体" pitchFamily="2" charset="-122"/>
                <a:ea typeface="宋体" pitchFamily="2" charset="-122"/>
              </a:rPr>
              <a:t>0</a:t>
            </a:r>
            <a:r>
              <a:rPr lang="en-US" altLang="zh-CN" sz="2800" i="1" baseline="-25000" dirty="0" smtClean="0">
                <a:latin typeface="宋体" pitchFamily="2" charset="-122"/>
                <a:ea typeface="宋体" pitchFamily="2" charset="-122"/>
              </a:rPr>
              <a:t>j</a:t>
            </a:r>
            <a:r>
              <a:rPr lang="en-US" altLang="zh-CN" sz="2800" i="1" dirty="0" smtClean="0">
                <a:latin typeface="宋体" pitchFamily="2" charset="-122"/>
                <a:ea typeface="宋体" pitchFamily="2" charset="-122"/>
              </a:rPr>
              <a:t>=</a:t>
            </a:r>
            <a:r>
              <a:rPr lang="en-US" altLang="zh-CN" sz="2800" dirty="0" smtClean="0">
                <a:latin typeface="宋体" pitchFamily="2" charset="-122"/>
                <a:ea typeface="宋体" pitchFamily="2" charset="-122"/>
              </a:rPr>
              <a:t>(</a:t>
            </a:r>
            <a:r>
              <a:rPr lang="en-US" altLang="zh-CN" sz="2800" i="1" dirty="0" smtClean="0">
                <a:latin typeface="宋体" pitchFamily="2" charset="-122"/>
                <a:ea typeface="宋体" pitchFamily="2" charset="-122"/>
              </a:rPr>
              <a:t>z</a:t>
            </a:r>
            <a:r>
              <a:rPr lang="en-US" altLang="zh-CN" sz="2800" baseline="-25000" dirty="0" smtClean="0">
                <a:latin typeface="宋体" pitchFamily="2" charset="-122"/>
                <a:ea typeface="宋体" pitchFamily="2" charset="-122"/>
              </a:rPr>
              <a:t>1</a:t>
            </a:r>
            <a:r>
              <a:rPr lang="en-US" altLang="zh-CN" sz="2800" i="1" baseline="-25000" dirty="0" smtClean="0">
                <a:latin typeface="宋体" pitchFamily="2" charset="-122"/>
                <a:ea typeface="宋体" pitchFamily="2" charset="-122"/>
              </a:rPr>
              <a:t>j</a:t>
            </a:r>
            <a:r>
              <a:rPr lang="en-US" altLang="zh-CN" sz="2800" i="1" dirty="0" smtClean="0">
                <a:latin typeface="宋体" pitchFamily="2" charset="-122"/>
                <a:ea typeface="宋体" pitchFamily="2" charset="-122"/>
              </a:rPr>
              <a:t>+z</a:t>
            </a:r>
            <a:r>
              <a:rPr lang="en-US" altLang="zh-CN" sz="2800" baseline="-25000" dirty="0" smtClean="0">
                <a:latin typeface="宋体" pitchFamily="2" charset="-122"/>
                <a:ea typeface="宋体" pitchFamily="2" charset="-122"/>
              </a:rPr>
              <a:t>2</a:t>
            </a:r>
            <a:r>
              <a:rPr lang="en-US" altLang="zh-CN" sz="2800" i="1" baseline="-25000" dirty="0" smtClean="0">
                <a:latin typeface="宋体" pitchFamily="2" charset="-122"/>
                <a:ea typeface="宋体" pitchFamily="2" charset="-122"/>
              </a:rPr>
              <a:t>j</a:t>
            </a:r>
            <a:r>
              <a:rPr lang="en-US" altLang="zh-CN" sz="2800" dirty="0" smtClean="0">
                <a:latin typeface="宋体" pitchFamily="2" charset="-122"/>
                <a:ea typeface="宋体" pitchFamily="2" charset="-122"/>
              </a:rPr>
              <a:t>)</a:t>
            </a:r>
            <a:r>
              <a:rPr lang="en-US" altLang="zh-CN" sz="2800" i="1" dirty="0" smtClean="0">
                <a:latin typeface="宋体" pitchFamily="2" charset="-122"/>
                <a:ea typeface="宋体" pitchFamily="2" charset="-122"/>
              </a:rPr>
              <a:t>/</a:t>
            </a:r>
            <a:r>
              <a:rPr lang="en-US" altLang="zh-CN" sz="2800" dirty="0" smtClean="0">
                <a:latin typeface="宋体" pitchFamily="2" charset="-122"/>
                <a:ea typeface="宋体" pitchFamily="2" charset="-122"/>
              </a:rPr>
              <a:t>2</a:t>
            </a:r>
            <a:r>
              <a:rPr lang="zh-CN" altLang="zh-CN" sz="2800" i="1" dirty="0" smtClean="0">
                <a:latin typeface="宋体" pitchFamily="2" charset="-122"/>
                <a:ea typeface="宋体" pitchFamily="2" charset="-122"/>
              </a:rPr>
              <a:t>　　</a:t>
            </a:r>
            <a:r>
              <a:rPr lang="en-US" altLang="zh-CN" sz="2800" i="1" dirty="0" smtClean="0">
                <a:latin typeface="宋体" pitchFamily="2" charset="-122"/>
                <a:ea typeface="宋体" pitchFamily="2" charset="-122"/>
              </a:rPr>
              <a:t>j=</a:t>
            </a:r>
            <a:r>
              <a:rPr lang="en-US" altLang="zh-CN" sz="2800" dirty="0" smtClean="0">
                <a:latin typeface="宋体" pitchFamily="2" charset="-122"/>
                <a:ea typeface="宋体" pitchFamily="2" charset="-122"/>
              </a:rPr>
              <a:t>1,2,</a:t>
            </a:r>
            <a:r>
              <a:rPr lang="zh-CN" altLang="zh-CN" sz="2800" dirty="0" smtClean="0">
                <a:latin typeface="宋体" pitchFamily="2" charset="-122"/>
                <a:ea typeface="宋体" pitchFamily="2" charset="-122"/>
              </a:rPr>
              <a:t>…</a:t>
            </a:r>
            <a:r>
              <a:rPr lang="en-US" altLang="zh-CN" sz="2800" dirty="0" smtClean="0">
                <a:latin typeface="宋体" pitchFamily="2" charset="-122"/>
                <a:ea typeface="宋体" pitchFamily="2" charset="-122"/>
              </a:rPr>
              <a:t>,</a:t>
            </a:r>
            <a:r>
              <a:rPr lang="en-US" altLang="zh-CN" sz="2800" i="1" dirty="0" smtClean="0">
                <a:latin typeface="宋体" pitchFamily="2" charset="-122"/>
                <a:ea typeface="宋体" pitchFamily="2" charset="-122"/>
              </a:rPr>
              <a:t>p</a:t>
            </a:r>
            <a:endParaRPr lang="zh-CN" altLang="zh-CN" sz="2800" dirty="0" smtClean="0">
              <a:latin typeface="宋体" pitchFamily="2" charset="-122"/>
              <a:ea typeface="宋体" pitchFamily="2" charset="-122"/>
            </a:endParaRPr>
          </a:p>
          <a:p>
            <a:pPr>
              <a:buNone/>
            </a:pPr>
            <a:r>
              <a:rPr lang="zh-CN" altLang="zh-CN" sz="2800" dirty="0" smtClean="0">
                <a:latin typeface="宋体" pitchFamily="2" charset="-122"/>
                <a:ea typeface="宋体" pitchFamily="2" charset="-122"/>
              </a:rPr>
              <a:t>也称为零水平。因子的变化半径为</a:t>
            </a:r>
          </a:p>
          <a:p>
            <a:pPr>
              <a:buNone/>
            </a:pPr>
            <a:r>
              <a:rPr lang="en-US" altLang="zh-CN" sz="2800" dirty="0" err="1" smtClean="0">
                <a:latin typeface="宋体" pitchFamily="2" charset="-122"/>
                <a:ea typeface="宋体" pitchFamily="2" charset="-122"/>
              </a:rPr>
              <a:t>Δ</a:t>
            </a:r>
            <a:r>
              <a:rPr lang="en-US" altLang="zh-CN" sz="2800" i="1" baseline="-25000" dirty="0" err="1" smtClean="0">
                <a:latin typeface="宋体" pitchFamily="2" charset="-122"/>
                <a:ea typeface="宋体" pitchFamily="2" charset="-122"/>
              </a:rPr>
              <a:t>j</a:t>
            </a:r>
            <a:r>
              <a:rPr lang="en-US" altLang="zh-CN" sz="2800" i="1" dirty="0" smtClean="0">
                <a:latin typeface="宋体" pitchFamily="2" charset="-122"/>
                <a:ea typeface="宋体" pitchFamily="2" charset="-122"/>
              </a:rPr>
              <a:t>=</a:t>
            </a:r>
            <a:r>
              <a:rPr lang="en-US" altLang="zh-CN" sz="2800" dirty="0" smtClean="0">
                <a:latin typeface="宋体" pitchFamily="2" charset="-122"/>
                <a:ea typeface="宋体" pitchFamily="2" charset="-122"/>
              </a:rPr>
              <a:t>(</a:t>
            </a:r>
            <a:r>
              <a:rPr lang="en-US" altLang="zh-CN" sz="2800" i="1" dirty="0" smtClean="0">
                <a:latin typeface="宋体" pitchFamily="2" charset="-122"/>
                <a:ea typeface="宋体" pitchFamily="2" charset="-122"/>
              </a:rPr>
              <a:t>z</a:t>
            </a:r>
            <a:r>
              <a:rPr lang="en-US" altLang="zh-CN" sz="2800" baseline="-25000" dirty="0" smtClean="0">
                <a:latin typeface="宋体" pitchFamily="2" charset="-122"/>
                <a:ea typeface="宋体" pitchFamily="2" charset="-122"/>
              </a:rPr>
              <a:t>2</a:t>
            </a:r>
            <a:r>
              <a:rPr lang="en-US" altLang="zh-CN" sz="2800" i="1" baseline="-25000" dirty="0" smtClean="0">
                <a:latin typeface="宋体" pitchFamily="2" charset="-122"/>
                <a:ea typeface="宋体" pitchFamily="2" charset="-122"/>
              </a:rPr>
              <a:t>j</a:t>
            </a:r>
            <a:r>
              <a:rPr lang="en-US" altLang="zh-CN" sz="2800" i="1" dirty="0" smtClean="0">
                <a:latin typeface="宋体" pitchFamily="2" charset="-122"/>
                <a:ea typeface="宋体" pitchFamily="2" charset="-122"/>
              </a:rPr>
              <a:t>-z</a:t>
            </a:r>
            <a:r>
              <a:rPr lang="en-US" altLang="zh-CN" sz="2800" baseline="-25000" dirty="0" smtClean="0">
                <a:latin typeface="宋体" pitchFamily="2" charset="-122"/>
                <a:ea typeface="宋体" pitchFamily="2" charset="-122"/>
              </a:rPr>
              <a:t>1</a:t>
            </a:r>
            <a:r>
              <a:rPr lang="en-US" altLang="zh-CN" sz="2800" i="1" baseline="-25000" dirty="0" smtClean="0">
                <a:latin typeface="宋体" pitchFamily="2" charset="-122"/>
                <a:ea typeface="宋体" pitchFamily="2" charset="-122"/>
              </a:rPr>
              <a:t>j</a:t>
            </a:r>
            <a:r>
              <a:rPr lang="en-US" altLang="zh-CN" sz="2800" dirty="0" smtClean="0">
                <a:latin typeface="宋体" pitchFamily="2" charset="-122"/>
                <a:ea typeface="宋体" pitchFamily="2" charset="-122"/>
              </a:rPr>
              <a:t>)</a:t>
            </a:r>
            <a:r>
              <a:rPr lang="en-US" altLang="zh-CN" sz="2800" i="1" dirty="0" smtClean="0">
                <a:latin typeface="宋体" pitchFamily="2" charset="-122"/>
                <a:ea typeface="宋体" pitchFamily="2" charset="-122"/>
              </a:rPr>
              <a:t>/</a:t>
            </a:r>
            <a:r>
              <a:rPr lang="en-US" altLang="zh-CN" sz="2800" dirty="0" smtClean="0">
                <a:latin typeface="宋体" pitchFamily="2" charset="-122"/>
                <a:ea typeface="宋体" pitchFamily="2" charset="-122"/>
              </a:rPr>
              <a:t>2</a:t>
            </a:r>
            <a:r>
              <a:rPr lang="zh-CN" altLang="zh-CN" sz="2800" i="1" dirty="0" smtClean="0">
                <a:latin typeface="宋体" pitchFamily="2" charset="-122"/>
                <a:ea typeface="宋体" pitchFamily="2" charset="-122"/>
              </a:rPr>
              <a:t>　　</a:t>
            </a:r>
            <a:r>
              <a:rPr lang="en-US" altLang="zh-CN" sz="2800" i="1" dirty="0" smtClean="0">
                <a:latin typeface="宋体" pitchFamily="2" charset="-122"/>
                <a:ea typeface="宋体" pitchFamily="2" charset="-122"/>
              </a:rPr>
              <a:t>j=</a:t>
            </a:r>
            <a:r>
              <a:rPr lang="en-US" altLang="zh-CN" sz="2800" dirty="0" smtClean="0">
                <a:latin typeface="宋体" pitchFamily="2" charset="-122"/>
                <a:ea typeface="宋体" pitchFamily="2" charset="-122"/>
              </a:rPr>
              <a:t>1,2,</a:t>
            </a:r>
            <a:r>
              <a:rPr lang="zh-CN" altLang="zh-CN" sz="2800" dirty="0" smtClean="0">
                <a:latin typeface="宋体" pitchFamily="2" charset="-122"/>
                <a:ea typeface="宋体" pitchFamily="2" charset="-122"/>
              </a:rPr>
              <a:t>…</a:t>
            </a:r>
            <a:r>
              <a:rPr lang="en-US" altLang="zh-CN" sz="2800" dirty="0" smtClean="0">
                <a:latin typeface="宋体" pitchFamily="2" charset="-122"/>
                <a:ea typeface="宋体" pitchFamily="2" charset="-122"/>
              </a:rPr>
              <a:t>,</a:t>
            </a:r>
            <a:r>
              <a:rPr lang="en-US" altLang="zh-CN" sz="2800" i="1" dirty="0" smtClean="0">
                <a:latin typeface="宋体" pitchFamily="2" charset="-122"/>
                <a:ea typeface="宋体" pitchFamily="2" charset="-122"/>
              </a:rPr>
              <a:t>p</a:t>
            </a:r>
            <a:endParaRPr lang="zh-CN" altLang="zh-CN" sz="2800" dirty="0" smtClean="0">
              <a:latin typeface="宋体" pitchFamily="2" charset="-122"/>
              <a:ea typeface="宋体" pitchFamily="2" charset="-122"/>
            </a:endParaRPr>
          </a:p>
          <a:p>
            <a:pPr>
              <a:buNone/>
            </a:pPr>
            <a:endParaRPr lang="zh-CN" altLang="zh-CN" dirty="0" smtClean="0"/>
          </a:p>
          <a:p>
            <a:pPr>
              <a:buNone/>
            </a:pPr>
            <a:endParaRPr lang="zh-CN" alt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548680"/>
            <a:ext cx="8229600" cy="5737840"/>
          </a:xfrm>
        </p:spPr>
        <p:txBody>
          <a:bodyPr>
            <a:normAutofit/>
          </a:bodyPr>
          <a:lstStyle/>
          <a:p>
            <a:pPr>
              <a:buNone/>
            </a:pPr>
            <a:r>
              <a:rPr lang="zh-CN" altLang="en-US" sz="2800" dirty="0" smtClean="0">
                <a:latin typeface="宋体" pitchFamily="2" charset="-122"/>
                <a:ea typeface="宋体" pitchFamily="2" charset="-122"/>
              </a:rPr>
              <a:t>令</a:t>
            </a:r>
            <a:endParaRPr lang="en-US" altLang="zh-CN" sz="2800" dirty="0" smtClean="0">
              <a:latin typeface="宋体" pitchFamily="2" charset="-122"/>
              <a:ea typeface="宋体" pitchFamily="2" charset="-122"/>
            </a:endParaRPr>
          </a:p>
          <a:p>
            <a:pPr>
              <a:buNone/>
            </a:pPr>
            <a:endParaRPr lang="en-US" altLang="zh-CN" sz="2800" dirty="0" smtClean="0">
              <a:latin typeface="宋体" pitchFamily="2" charset="-122"/>
              <a:ea typeface="宋体" pitchFamily="2" charset="-122"/>
            </a:endParaRPr>
          </a:p>
          <a:p>
            <a:pPr>
              <a:buNone/>
            </a:pPr>
            <a:endParaRPr lang="en-US" altLang="zh-CN" sz="2800" dirty="0" smtClean="0">
              <a:latin typeface="宋体" pitchFamily="2" charset="-122"/>
              <a:ea typeface="宋体" pitchFamily="2" charset="-122"/>
            </a:endParaRPr>
          </a:p>
          <a:p>
            <a:pPr>
              <a:buNone/>
            </a:pPr>
            <a:r>
              <a:rPr lang="en-US" altLang="zh-CN" sz="2800" dirty="0" smtClean="0">
                <a:latin typeface="宋体" pitchFamily="2" charset="-122"/>
                <a:ea typeface="宋体" pitchFamily="2" charset="-122"/>
              </a:rPr>
              <a:t>      </a:t>
            </a:r>
            <a:r>
              <a:rPr lang="zh-CN" altLang="zh-CN" sz="2800" dirty="0" smtClean="0">
                <a:latin typeface="宋体" pitchFamily="2" charset="-122"/>
                <a:ea typeface="宋体" pitchFamily="2" charset="-122"/>
              </a:rPr>
              <a:t>此</a:t>
            </a:r>
            <a:r>
              <a:rPr lang="zh-CN" altLang="zh-CN" sz="2800" dirty="0" smtClean="0">
                <a:latin typeface="宋体" pitchFamily="2" charset="-122"/>
                <a:ea typeface="宋体" pitchFamily="2" charset="-122"/>
              </a:rPr>
              <a:t>变换式就称为“编码式”。通过此变换后</a:t>
            </a:r>
            <a:r>
              <a:rPr lang="en-US" altLang="zh-CN" sz="2800" dirty="0" smtClean="0">
                <a:latin typeface="宋体" pitchFamily="2" charset="-122"/>
                <a:ea typeface="宋体" pitchFamily="2" charset="-122"/>
              </a:rPr>
              <a:t>,</a:t>
            </a:r>
            <a:r>
              <a:rPr lang="en-US" altLang="zh-CN" sz="2800" i="1" dirty="0" smtClean="0">
                <a:latin typeface="宋体" pitchFamily="2" charset="-122"/>
                <a:ea typeface="宋体" pitchFamily="2" charset="-122"/>
              </a:rPr>
              <a:t>z</a:t>
            </a:r>
            <a:r>
              <a:rPr lang="en-US" altLang="zh-CN" sz="2800" baseline="-25000" dirty="0" smtClean="0">
                <a:latin typeface="宋体" pitchFamily="2" charset="-122"/>
                <a:ea typeface="宋体" pitchFamily="2" charset="-122"/>
              </a:rPr>
              <a:t>1</a:t>
            </a:r>
            <a:r>
              <a:rPr lang="en-US" altLang="zh-CN" sz="2800" i="1" baseline="-25000" dirty="0" smtClean="0">
                <a:latin typeface="宋体" pitchFamily="2" charset="-122"/>
                <a:ea typeface="宋体" pitchFamily="2" charset="-122"/>
              </a:rPr>
              <a:t>j</a:t>
            </a:r>
            <a:r>
              <a:rPr lang="zh-CN" altLang="zh-CN" sz="2800" dirty="0" smtClean="0">
                <a:latin typeface="宋体" pitchFamily="2" charset="-122"/>
                <a:ea typeface="宋体" pitchFamily="2" charset="-122"/>
              </a:rPr>
              <a:t>对应的编码值为</a:t>
            </a:r>
            <a:r>
              <a:rPr lang="en-US" altLang="zh-CN" sz="2800" i="1" dirty="0" smtClean="0">
                <a:latin typeface="宋体" pitchFamily="2" charset="-122"/>
                <a:ea typeface="宋体" pitchFamily="2" charset="-122"/>
              </a:rPr>
              <a:t>-</a:t>
            </a:r>
            <a:r>
              <a:rPr lang="en-US" altLang="zh-CN" sz="2800" dirty="0" smtClean="0">
                <a:latin typeface="宋体" pitchFamily="2" charset="-122"/>
                <a:ea typeface="宋体" pitchFamily="2" charset="-122"/>
              </a:rPr>
              <a:t>1,</a:t>
            </a:r>
            <a:r>
              <a:rPr lang="en-US" altLang="zh-CN" sz="2800" i="1" dirty="0" smtClean="0">
                <a:latin typeface="宋体" pitchFamily="2" charset="-122"/>
                <a:ea typeface="宋体" pitchFamily="2" charset="-122"/>
              </a:rPr>
              <a:t>z</a:t>
            </a:r>
            <a:r>
              <a:rPr lang="en-US" altLang="zh-CN" sz="2800" baseline="-25000" dirty="0" smtClean="0">
                <a:latin typeface="宋体" pitchFamily="2" charset="-122"/>
                <a:ea typeface="宋体" pitchFamily="2" charset="-122"/>
              </a:rPr>
              <a:t>2</a:t>
            </a:r>
            <a:r>
              <a:rPr lang="en-US" altLang="zh-CN" sz="2800" i="1" baseline="-25000" dirty="0" smtClean="0">
                <a:latin typeface="宋体" pitchFamily="2" charset="-122"/>
                <a:ea typeface="宋体" pitchFamily="2" charset="-122"/>
              </a:rPr>
              <a:t>j</a:t>
            </a:r>
            <a:r>
              <a:rPr lang="zh-CN" altLang="zh-CN" sz="2800" dirty="0" smtClean="0">
                <a:latin typeface="宋体" pitchFamily="2" charset="-122"/>
                <a:ea typeface="宋体" pitchFamily="2" charset="-122"/>
              </a:rPr>
              <a:t>对应的编码值为</a:t>
            </a:r>
            <a:r>
              <a:rPr lang="en-US" altLang="zh-CN" sz="2800" dirty="0" smtClean="0">
                <a:latin typeface="宋体" pitchFamily="2" charset="-122"/>
                <a:ea typeface="宋体" pitchFamily="2" charset="-122"/>
              </a:rPr>
              <a:t>1,</a:t>
            </a:r>
            <a:r>
              <a:rPr lang="en-US" altLang="zh-CN" sz="2800" i="1" dirty="0" smtClean="0">
                <a:latin typeface="宋体" pitchFamily="2" charset="-122"/>
                <a:ea typeface="宋体" pitchFamily="2" charset="-122"/>
              </a:rPr>
              <a:t>z</a:t>
            </a:r>
            <a:r>
              <a:rPr lang="en-US" altLang="zh-CN" sz="2800" baseline="-25000" dirty="0" smtClean="0">
                <a:latin typeface="宋体" pitchFamily="2" charset="-122"/>
                <a:ea typeface="宋体" pitchFamily="2" charset="-122"/>
              </a:rPr>
              <a:t>0</a:t>
            </a:r>
            <a:r>
              <a:rPr lang="en-US" altLang="zh-CN" sz="2800" i="1" baseline="-25000" dirty="0" smtClean="0">
                <a:latin typeface="宋体" pitchFamily="2" charset="-122"/>
                <a:ea typeface="宋体" pitchFamily="2" charset="-122"/>
              </a:rPr>
              <a:t>j</a:t>
            </a:r>
            <a:r>
              <a:rPr lang="zh-CN" altLang="zh-CN" sz="2800" dirty="0" smtClean="0">
                <a:latin typeface="宋体" pitchFamily="2" charset="-122"/>
                <a:ea typeface="宋体" pitchFamily="2" charset="-122"/>
              </a:rPr>
              <a:t>对应的编码值为</a:t>
            </a:r>
            <a:r>
              <a:rPr lang="en-US" altLang="zh-CN" sz="2800" dirty="0" smtClean="0">
                <a:latin typeface="宋体" pitchFamily="2" charset="-122"/>
                <a:ea typeface="宋体" pitchFamily="2" charset="-122"/>
              </a:rPr>
              <a:t>0</a:t>
            </a:r>
            <a:r>
              <a:rPr lang="zh-CN" altLang="zh-CN" sz="2800" dirty="0" smtClean="0">
                <a:latin typeface="宋体" pitchFamily="2" charset="-122"/>
                <a:ea typeface="宋体" pitchFamily="2" charset="-122"/>
              </a:rPr>
              <a:t>。这样一来不管原来因子的取值范围是什么</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都转化为</a:t>
            </a:r>
            <a:r>
              <a:rPr lang="en-US" altLang="zh-CN" sz="2800" dirty="0" smtClean="0">
                <a:latin typeface="宋体" pitchFamily="2" charset="-122"/>
                <a:ea typeface="宋体" pitchFamily="2" charset="-122"/>
              </a:rPr>
              <a:t>[</a:t>
            </a:r>
            <a:r>
              <a:rPr lang="en-US" altLang="zh-CN" sz="2800" i="1" dirty="0" smtClean="0">
                <a:latin typeface="宋体" pitchFamily="2" charset="-122"/>
                <a:ea typeface="宋体" pitchFamily="2" charset="-122"/>
              </a:rPr>
              <a:t>-</a:t>
            </a:r>
            <a:r>
              <a:rPr lang="en-US" altLang="zh-CN" sz="2800" dirty="0" smtClean="0">
                <a:latin typeface="宋体" pitchFamily="2" charset="-122"/>
                <a:ea typeface="宋体" pitchFamily="2" charset="-122"/>
              </a:rPr>
              <a:t>1,1]</a:t>
            </a:r>
            <a:endParaRPr lang="zh-CN" altLang="en-US" sz="2800" dirty="0">
              <a:latin typeface="宋体" pitchFamily="2" charset="-122"/>
              <a:ea typeface="宋体" pitchFamily="2" charset="-122"/>
            </a:endParaRPr>
          </a:p>
        </p:txBody>
      </p:sp>
      <p:graphicFrame>
        <p:nvGraphicFramePr>
          <p:cNvPr id="4" name="对象 3"/>
          <p:cNvGraphicFramePr>
            <a:graphicFrameLocks noChangeAspect="1"/>
          </p:cNvGraphicFramePr>
          <p:nvPr/>
        </p:nvGraphicFramePr>
        <p:xfrm>
          <a:off x="1803400" y="1077912"/>
          <a:ext cx="4352776" cy="906828"/>
        </p:xfrm>
        <a:graphic>
          <a:graphicData uri="http://schemas.openxmlformats.org/presentationml/2006/ole">
            <p:oleObj spid="_x0000_s2050" name="Equation" r:id="rId3" imgW="2133360" imgH="444240" progId="Equation.DSMT4">
              <p:embed/>
            </p:oleObj>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b="1" dirty="0" smtClean="0">
                <a:latin typeface="宋体" pitchFamily="2" charset="-122"/>
                <a:ea typeface="宋体" pitchFamily="2" charset="-122"/>
              </a:rPr>
              <a:t>一次回归正交设计</a:t>
            </a:r>
            <a:endParaRPr lang="zh-CN" altLang="en-US" b="1" dirty="0">
              <a:latin typeface="宋体" pitchFamily="2" charset="-122"/>
              <a:ea typeface="宋体" pitchFamily="2" charset="-122"/>
            </a:endParaRPr>
          </a:p>
        </p:txBody>
      </p:sp>
      <p:sp>
        <p:nvSpPr>
          <p:cNvPr id="3" name="内容占位符 2"/>
          <p:cNvSpPr>
            <a:spLocks noGrp="1"/>
          </p:cNvSpPr>
          <p:nvPr>
            <p:ph idx="1"/>
          </p:nvPr>
        </p:nvSpPr>
        <p:spPr/>
        <p:txBody>
          <a:bodyPr>
            <a:normAutofit/>
          </a:bodyPr>
          <a:lstStyle/>
          <a:p>
            <a:pPr>
              <a:buNone/>
            </a:pPr>
            <a:r>
              <a:rPr lang="en-US" altLang="zh-CN" sz="2800" dirty="0" smtClean="0">
                <a:latin typeface="宋体" pitchFamily="2" charset="-122"/>
                <a:ea typeface="宋体" pitchFamily="2" charset="-122"/>
              </a:rPr>
              <a:t>1</a:t>
            </a:r>
            <a:r>
              <a:rPr lang="en-US" altLang="zh-CN" sz="2800" i="1" dirty="0" smtClean="0">
                <a:latin typeface="宋体" pitchFamily="2" charset="-122"/>
                <a:ea typeface="宋体" pitchFamily="2" charset="-122"/>
              </a:rPr>
              <a:t>.</a:t>
            </a:r>
            <a:r>
              <a:rPr lang="zh-CN" altLang="zh-CN" sz="2800" dirty="0" smtClean="0">
                <a:latin typeface="宋体" pitchFamily="2" charset="-122"/>
                <a:ea typeface="宋体" pitchFamily="2" charset="-122"/>
              </a:rPr>
              <a:t>确定因子水平的变化范围</a:t>
            </a:r>
          </a:p>
          <a:p>
            <a:pPr>
              <a:buNone/>
            </a:pPr>
            <a:r>
              <a:rPr lang="en-US" altLang="zh-CN" sz="2800" dirty="0" smtClean="0">
                <a:latin typeface="宋体" pitchFamily="2" charset="-122"/>
                <a:ea typeface="宋体" pitchFamily="2" charset="-122"/>
              </a:rPr>
              <a:t>2</a:t>
            </a:r>
            <a:r>
              <a:rPr lang="en-US" altLang="zh-CN" sz="2800" i="1" dirty="0" smtClean="0">
                <a:latin typeface="宋体" pitchFamily="2" charset="-122"/>
                <a:ea typeface="宋体" pitchFamily="2" charset="-122"/>
              </a:rPr>
              <a:t>.</a:t>
            </a:r>
            <a:r>
              <a:rPr lang="zh-CN" altLang="zh-CN" sz="2800" dirty="0" smtClean="0">
                <a:latin typeface="宋体" pitchFamily="2" charset="-122"/>
                <a:ea typeface="宋体" pitchFamily="2" charset="-122"/>
              </a:rPr>
              <a:t>对每一因子的水平进行编码</a:t>
            </a:r>
          </a:p>
          <a:p>
            <a:pPr>
              <a:buNone/>
            </a:pPr>
            <a:r>
              <a:rPr lang="en-US" altLang="zh-CN" sz="2800" dirty="0" smtClean="0">
                <a:latin typeface="宋体" pitchFamily="2" charset="-122"/>
                <a:ea typeface="宋体" pitchFamily="2" charset="-122"/>
              </a:rPr>
              <a:t>3</a:t>
            </a:r>
            <a:r>
              <a:rPr lang="en-US" altLang="zh-CN" sz="2800" i="1" dirty="0" smtClean="0">
                <a:latin typeface="宋体" pitchFamily="2" charset="-122"/>
                <a:ea typeface="宋体" pitchFamily="2" charset="-122"/>
              </a:rPr>
              <a:t>.</a:t>
            </a:r>
            <a:r>
              <a:rPr lang="zh-CN" altLang="zh-CN" sz="2800" dirty="0" smtClean="0">
                <a:latin typeface="宋体" pitchFamily="2" charset="-122"/>
                <a:ea typeface="宋体" pitchFamily="2" charset="-122"/>
              </a:rPr>
              <a:t>选择适当的二水平正交表安排试验</a:t>
            </a:r>
          </a:p>
          <a:p>
            <a:pPr>
              <a:buNone/>
            </a:pPr>
            <a:endParaRPr lang="zh-CN" altLang="en-US" sz="2800" dirty="0">
              <a:latin typeface="宋体" pitchFamily="2" charset="-122"/>
              <a:ea typeface="宋体" pitchFamily="2" charset="-122"/>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b="1" dirty="0" smtClean="0">
                <a:latin typeface="宋体" pitchFamily="2" charset="-122"/>
                <a:ea typeface="宋体" pitchFamily="2" charset="-122"/>
              </a:rPr>
              <a:t>数据分析</a:t>
            </a:r>
            <a:endParaRPr lang="zh-CN" altLang="en-US" b="1" dirty="0">
              <a:latin typeface="宋体" pitchFamily="2" charset="-122"/>
              <a:ea typeface="宋体" pitchFamily="2" charset="-122"/>
            </a:endParaRPr>
          </a:p>
        </p:txBody>
      </p:sp>
      <p:sp>
        <p:nvSpPr>
          <p:cNvPr id="3" name="内容占位符 2"/>
          <p:cNvSpPr>
            <a:spLocks noGrp="1"/>
          </p:cNvSpPr>
          <p:nvPr>
            <p:ph idx="1"/>
          </p:nvPr>
        </p:nvSpPr>
        <p:spPr/>
        <p:txBody>
          <a:bodyPr>
            <a:normAutofit fontScale="92500" lnSpcReduction="10000"/>
          </a:bodyPr>
          <a:lstStyle/>
          <a:p>
            <a:pPr>
              <a:buNone/>
            </a:pPr>
            <a:r>
              <a:rPr lang="zh-CN" altLang="zh-CN" sz="3000" dirty="0" smtClean="0">
                <a:latin typeface="宋体" pitchFamily="2" charset="-122"/>
                <a:ea typeface="宋体" pitchFamily="2" charset="-122"/>
              </a:rPr>
              <a:t> </a:t>
            </a:r>
            <a:r>
              <a:rPr lang="en-US" altLang="zh-CN" sz="3000" dirty="0" smtClean="0">
                <a:latin typeface="宋体" pitchFamily="2" charset="-122"/>
                <a:ea typeface="宋体" pitchFamily="2" charset="-122"/>
              </a:rPr>
              <a:t>1</a:t>
            </a:r>
            <a:r>
              <a:rPr lang="en-US" altLang="zh-CN" sz="3000" i="1" dirty="0" smtClean="0">
                <a:latin typeface="宋体" pitchFamily="2" charset="-122"/>
                <a:ea typeface="宋体" pitchFamily="2" charset="-122"/>
              </a:rPr>
              <a:t>.</a:t>
            </a:r>
            <a:r>
              <a:rPr lang="zh-CN" altLang="zh-CN" sz="3000" dirty="0" smtClean="0">
                <a:latin typeface="宋体" pitchFamily="2" charset="-122"/>
                <a:ea typeface="宋体" pitchFamily="2" charset="-122"/>
              </a:rPr>
              <a:t>求回归系数的估计</a:t>
            </a:r>
          </a:p>
          <a:p>
            <a:pPr>
              <a:buNone/>
            </a:pPr>
            <a:r>
              <a:rPr lang="en-US" altLang="zh-CN" sz="3000" dirty="0" smtClean="0">
                <a:latin typeface="宋体" pitchFamily="2" charset="-122"/>
                <a:ea typeface="宋体" pitchFamily="2" charset="-122"/>
              </a:rPr>
              <a:t>2</a:t>
            </a:r>
            <a:r>
              <a:rPr lang="en-US" altLang="zh-CN" sz="3000" i="1" dirty="0" smtClean="0">
                <a:latin typeface="宋体" pitchFamily="2" charset="-122"/>
                <a:ea typeface="宋体" pitchFamily="2" charset="-122"/>
              </a:rPr>
              <a:t>.</a:t>
            </a:r>
            <a:r>
              <a:rPr lang="zh-CN" altLang="zh-CN" sz="3000" dirty="0" smtClean="0">
                <a:latin typeface="宋体" pitchFamily="2" charset="-122"/>
                <a:ea typeface="宋体" pitchFamily="2" charset="-122"/>
              </a:rPr>
              <a:t>回归方程的显著性检验</a:t>
            </a:r>
          </a:p>
          <a:p>
            <a:pPr>
              <a:buNone/>
            </a:pPr>
            <a:r>
              <a:rPr lang="en-US" altLang="zh-CN" sz="3000" dirty="0" smtClean="0">
                <a:latin typeface="宋体" pitchFamily="2" charset="-122"/>
                <a:ea typeface="宋体" pitchFamily="2" charset="-122"/>
              </a:rPr>
              <a:t>3</a:t>
            </a:r>
            <a:r>
              <a:rPr lang="en-US" altLang="zh-CN" sz="3000" i="1" dirty="0" smtClean="0">
                <a:latin typeface="宋体" pitchFamily="2" charset="-122"/>
                <a:ea typeface="宋体" pitchFamily="2" charset="-122"/>
              </a:rPr>
              <a:t>.</a:t>
            </a:r>
            <a:r>
              <a:rPr lang="zh-CN" altLang="zh-CN" sz="3000" dirty="0" smtClean="0">
                <a:latin typeface="宋体" pitchFamily="2" charset="-122"/>
                <a:ea typeface="宋体" pitchFamily="2" charset="-122"/>
              </a:rPr>
              <a:t>回归系数的显著性检验</a:t>
            </a:r>
          </a:p>
          <a:p>
            <a:pPr>
              <a:buNone/>
            </a:pPr>
            <a:r>
              <a:rPr lang="zh-CN" altLang="zh-CN" sz="3000" b="1" dirty="0" smtClean="0">
                <a:latin typeface="宋体" pitchFamily="2" charset="-122"/>
                <a:ea typeface="宋体" pitchFamily="2" charset="-122"/>
              </a:rPr>
              <a:t>例</a:t>
            </a:r>
            <a:r>
              <a:rPr lang="en-US" altLang="zh-CN" sz="3000" b="1" dirty="0" smtClean="0">
                <a:latin typeface="宋体" pitchFamily="2" charset="-122"/>
                <a:ea typeface="宋体" pitchFamily="2" charset="-122"/>
              </a:rPr>
              <a:t>7</a:t>
            </a:r>
            <a:r>
              <a:rPr lang="en-US" altLang="zh-CN" sz="3000" b="1" i="1" dirty="0" smtClean="0">
                <a:latin typeface="宋体" pitchFamily="2" charset="-122"/>
                <a:ea typeface="宋体" pitchFamily="2" charset="-122"/>
              </a:rPr>
              <a:t>.</a:t>
            </a:r>
            <a:r>
              <a:rPr lang="en-US" altLang="zh-CN" sz="3000" b="1" dirty="0" smtClean="0">
                <a:latin typeface="宋体" pitchFamily="2" charset="-122"/>
                <a:ea typeface="宋体" pitchFamily="2" charset="-122"/>
              </a:rPr>
              <a:t>2</a:t>
            </a:r>
            <a:r>
              <a:rPr lang="en-US" altLang="zh-CN" sz="3000" b="1" i="1" dirty="0" smtClean="0">
                <a:latin typeface="宋体" pitchFamily="2" charset="-122"/>
                <a:ea typeface="宋体" pitchFamily="2" charset="-122"/>
              </a:rPr>
              <a:t>.</a:t>
            </a:r>
            <a:r>
              <a:rPr lang="en-US" altLang="zh-CN" sz="3000" b="1" dirty="0" smtClean="0">
                <a:latin typeface="宋体" pitchFamily="2" charset="-122"/>
                <a:ea typeface="宋体" pitchFamily="2" charset="-122"/>
              </a:rPr>
              <a:t>1</a:t>
            </a:r>
            <a:r>
              <a:rPr lang="zh-CN" altLang="zh-CN" sz="3000" i="1" dirty="0" smtClean="0">
                <a:latin typeface="宋体" pitchFamily="2" charset="-122"/>
                <a:ea typeface="宋体" pitchFamily="2" charset="-122"/>
              </a:rPr>
              <a:t>　</a:t>
            </a:r>
            <a:r>
              <a:rPr lang="zh-CN" altLang="zh-CN" sz="3000" dirty="0" smtClean="0">
                <a:latin typeface="宋体" pitchFamily="2" charset="-122"/>
                <a:ea typeface="宋体" pitchFamily="2" charset="-122"/>
              </a:rPr>
              <a:t>硝基蒽醌中某物质的含量</a:t>
            </a:r>
            <a:r>
              <a:rPr lang="en-US" altLang="zh-CN" sz="3000" i="1" dirty="0" smtClean="0">
                <a:latin typeface="宋体" pitchFamily="2" charset="-122"/>
                <a:ea typeface="宋体" pitchFamily="2" charset="-122"/>
              </a:rPr>
              <a:t>y</a:t>
            </a:r>
            <a:r>
              <a:rPr lang="zh-CN" altLang="zh-CN" sz="3000" dirty="0" smtClean="0">
                <a:latin typeface="宋体" pitchFamily="2" charset="-122"/>
                <a:ea typeface="宋体" pitchFamily="2" charset="-122"/>
              </a:rPr>
              <a:t>与以下三个因子有关</a:t>
            </a:r>
            <a:r>
              <a:rPr lang="en-US" altLang="zh-CN" sz="3000" dirty="0" smtClean="0">
                <a:latin typeface="宋体" pitchFamily="2" charset="-122"/>
                <a:ea typeface="宋体" pitchFamily="2" charset="-122"/>
              </a:rPr>
              <a:t>:</a:t>
            </a:r>
            <a:endParaRPr lang="zh-CN" altLang="zh-CN" sz="3000" dirty="0" smtClean="0">
              <a:latin typeface="宋体" pitchFamily="2" charset="-122"/>
              <a:ea typeface="宋体" pitchFamily="2" charset="-122"/>
            </a:endParaRPr>
          </a:p>
          <a:p>
            <a:pPr>
              <a:buNone/>
            </a:pPr>
            <a:r>
              <a:rPr lang="zh-CN" altLang="zh-CN" sz="3000" i="1" dirty="0" smtClean="0">
                <a:latin typeface="宋体" pitchFamily="2" charset="-122"/>
                <a:ea typeface="宋体" pitchFamily="2" charset="-122"/>
              </a:rPr>
              <a:t>　　</a:t>
            </a:r>
            <a:r>
              <a:rPr lang="en-US" altLang="zh-CN" sz="3000" i="1" dirty="0" smtClean="0">
                <a:latin typeface="宋体" pitchFamily="2" charset="-122"/>
                <a:ea typeface="宋体" pitchFamily="2" charset="-122"/>
              </a:rPr>
              <a:t>z</a:t>
            </a:r>
            <a:r>
              <a:rPr lang="en-US" altLang="zh-CN" sz="3000" baseline="-25000" dirty="0" smtClean="0">
                <a:latin typeface="宋体" pitchFamily="2" charset="-122"/>
                <a:ea typeface="宋体" pitchFamily="2" charset="-122"/>
              </a:rPr>
              <a:t>1</a:t>
            </a:r>
            <a:r>
              <a:rPr lang="en-US" altLang="zh-CN" sz="3000" dirty="0" smtClean="0">
                <a:latin typeface="宋体" pitchFamily="2" charset="-122"/>
                <a:ea typeface="宋体" pitchFamily="2" charset="-122"/>
              </a:rPr>
              <a:t>:</a:t>
            </a:r>
            <a:r>
              <a:rPr lang="zh-CN" altLang="zh-CN" sz="3000" dirty="0" smtClean="0">
                <a:latin typeface="宋体" pitchFamily="2" charset="-122"/>
                <a:ea typeface="宋体" pitchFamily="2" charset="-122"/>
              </a:rPr>
              <a:t>亚硝酸钠</a:t>
            </a:r>
            <a:r>
              <a:rPr lang="en-US" altLang="zh-CN" sz="3000" dirty="0" smtClean="0">
                <a:latin typeface="宋体" pitchFamily="2" charset="-122"/>
                <a:ea typeface="宋体" pitchFamily="2" charset="-122"/>
              </a:rPr>
              <a:t>(</a:t>
            </a:r>
            <a:r>
              <a:rPr lang="zh-CN" altLang="zh-CN" sz="3000" dirty="0" smtClean="0">
                <a:latin typeface="宋体" pitchFamily="2" charset="-122"/>
                <a:ea typeface="宋体" pitchFamily="2" charset="-122"/>
              </a:rPr>
              <a:t>单位</a:t>
            </a:r>
            <a:r>
              <a:rPr lang="en-US" altLang="zh-CN" sz="3000" dirty="0" smtClean="0">
                <a:latin typeface="宋体" pitchFamily="2" charset="-122"/>
                <a:ea typeface="宋体" pitchFamily="2" charset="-122"/>
              </a:rPr>
              <a:t>:</a:t>
            </a:r>
            <a:r>
              <a:rPr lang="zh-CN" altLang="zh-CN" sz="3000" dirty="0" smtClean="0">
                <a:latin typeface="宋体" pitchFamily="2" charset="-122"/>
                <a:ea typeface="宋体" pitchFamily="2" charset="-122"/>
              </a:rPr>
              <a:t>克</a:t>
            </a:r>
            <a:r>
              <a:rPr lang="en-US" altLang="zh-CN" sz="3000" dirty="0" smtClean="0">
                <a:latin typeface="宋体" pitchFamily="2" charset="-122"/>
                <a:ea typeface="宋体" pitchFamily="2" charset="-122"/>
              </a:rPr>
              <a:t>)</a:t>
            </a:r>
            <a:endParaRPr lang="zh-CN" altLang="zh-CN" sz="3000" dirty="0" smtClean="0">
              <a:latin typeface="宋体" pitchFamily="2" charset="-122"/>
              <a:ea typeface="宋体" pitchFamily="2" charset="-122"/>
            </a:endParaRPr>
          </a:p>
          <a:p>
            <a:pPr>
              <a:buNone/>
            </a:pPr>
            <a:r>
              <a:rPr lang="zh-CN" altLang="zh-CN" sz="3000" i="1" dirty="0" smtClean="0">
                <a:latin typeface="宋体" pitchFamily="2" charset="-122"/>
                <a:ea typeface="宋体" pitchFamily="2" charset="-122"/>
              </a:rPr>
              <a:t>　　</a:t>
            </a:r>
            <a:r>
              <a:rPr lang="en-US" altLang="zh-CN" sz="3000" i="1" dirty="0" smtClean="0">
                <a:latin typeface="宋体" pitchFamily="2" charset="-122"/>
                <a:ea typeface="宋体" pitchFamily="2" charset="-122"/>
              </a:rPr>
              <a:t>z</a:t>
            </a:r>
            <a:r>
              <a:rPr lang="en-US" altLang="zh-CN" sz="3000" baseline="-25000" dirty="0" smtClean="0">
                <a:latin typeface="宋体" pitchFamily="2" charset="-122"/>
                <a:ea typeface="宋体" pitchFamily="2" charset="-122"/>
              </a:rPr>
              <a:t>2</a:t>
            </a:r>
            <a:r>
              <a:rPr lang="en-US" altLang="zh-CN" sz="3000" dirty="0" smtClean="0">
                <a:latin typeface="宋体" pitchFamily="2" charset="-122"/>
                <a:ea typeface="宋体" pitchFamily="2" charset="-122"/>
              </a:rPr>
              <a:t>:</a:t>
            </a:r>
            <a:r>
              <a:rPr lang="zh-CN" altLang="zh-CN" sz="3000" dirty="0" smtClean="0">
                <a:latin typeface="宋体" pitchFamily="2" charset="-122"/>
                <a:ea typeface="宋体" pitchFamily="2" charset="-122"/>
              </a:rPr>
              <a:t>大苏打</a:t>
            </a:r>
            <a:r>
              <a:rPr lang="en-US" altLang="zh-CN" sz="3000" dirty="0" smtClean="0">
                <a:latin typeface="宋体" pitchFamily="2" charset="-122"/>
                <a:ea typeface="宋体" pitchFamily="2" charset="-122"/>
              </a:rPr>
              <a:t>(</a:t>
            </a:r>
            <a:r>
              <a:rPr lang="zh-CN" altLang="zh-CN" sz="3000" dirty="0" smtClean="0">
                <a:latin typeface="宋体" pitchFamily="2" charset="-122"/>
                <a:ea typeface="宋体" pitchFamily="2" charset="-122"/>
              </a:rPr>
              <a:t>单位</a:t>
            </a:r>
            <a:r>
              <a:rPr lang="en-US" altLang="zh-CN" sz="3000" dirty="0" smtClean="0">
                <a:latin typeface="宋体" pitchFamily="2" charset="-122"/>
                <a:ea typeface="宋体" pitchFamily="2" charset="-122"/>
              </a:rPr>
              <a:t>:</a:t>
            </a:r>
            <a:r>
              <a:rPr lang="zh-CN" altLang="zh-CN" sz="3000" dirty="0" smtClean="0">
                <a:latin typeface="宋体" pitchFamily="2" charset="-122"/>
                <a:ea typeface="宋体" pitchFamily="2" charset="-122"/>
              </a:rPr>
              <a:t>克</a:t>
            </a:r>
            <a:r>
              <a:rPr lang="en-US" altLang="zh-CN" sz="3000" dirty="0" smtClean="0">
                <a:latin typeface="宋体" pitchFamily="2" charset="-122"/>
                <a:ea typeface="宋体" pitchFamily="2" charset="-122"/>
              </a:rPr>
              <a:t>)</a:t>
            </a:r>
            <a:endParaRPr lang="zh-CN" altLang="zh-CN" sz="3000" dirty="0" smtClean="0">
              <a:latin typeface="宋体" pitchFamily="2" charset="-122"/>
              <a:ea typeface="宋体" pitchFamily="2" charset="-122"/>
            </a:endParaRPr>
          </a:p>
          <a:p>
            <a:pPr>
              <a:buNone/>
            </a:pPr>
            <a:r>
              <a:rPr lang="zh-CN" altLang="zh-CN" sz="3000" i="1" dirty="0" smtClean="0">
                <a:latin typeface="宋体" pitchFamily="2" charset="-122"/>
                <a:ea typeface="宋体" pitchFamily="2" charset="-122"/>
              </a:rPr>
              <a:t>　　</a:t>
            </a:r>
            <a:r>
              <a:rPr lang="en-US" altLang="zh-CN" sz="3000" i="1" dirty="0" smtClean="0">
                <a:latin typeface="宋体" pitchFamily="2" charset="-122"/>
                <a:ea typeface="宋体" pitchFamily="2" charset="-122"/>
              </a:rPr>
              <a:t>z</a:t>
            </a:r>
            <a:r>
              <a:rPr lang="en-US" altLang="zh-CN" sz="3000" baseline="-25000" dirty="0" smtClean="0">
                <a:latin typeface="宋体" pitchFamily="2" charset="-122"/>
                <a:ea typeface="宋体" pitchFamily="2" charset="-122"/>
              </a:rPr>
              <a:t>3</a:t>
            </a:r>
            <a:r>
              <a:rPr lang="en-US" altLang="zh-CN" sz="3000" dirty="0" smtClean="0">
                <a:latin typeface="宋体" pitchFamily="2" charset="-122"/>
                <a:ea typeface="宋体" pitchFamily="2" charset="-122"/>
              </a:rPr>
              <a:t>:</a:t>
            </a:r>
            <a:r>
              <a:rPr lang="zh-CN" altLang="zh-CN" sz="3000" dirty="0" smtClean="0">
                <a:latin typeface="宋体" pitchFamily="2" charset="-122"/>
                <a:ea typeface="宋体" pitchFamily="2" charset="-122"/>
              </a:rPr>
              <a:t>反应时间</a:t>
            </a:r>
            <a:r>
              <a:rPr lang="en-US" altLang="zh-CN" sz="3000" dirty="0" smtClean="0">
                <a:latin typeface="宋体" pitchFamily="2" charset="-122"/>
                <a:ea typeface="宋体" pitchFamily="2" charset="-122"/>
              </a:rPr>
              <a:t>(</a:t>
            </a:r>
            <a:r>
              <a:rPr lang="zh-CN" altLang="zh-CN" sz="3000" dirty="0" smtClean="0">
                <a:latin typeface="宋体" pitchFamily="2" charset="-122"/>
                <a:ea typeface="宋体" pitchFamily="2" charset="-122"/>
              </a:rPr>
              <a:t>单位</a:t>
            </a:r>
            <a:r>
              <a:rPr lang="en-US" altLang="zh-CN" sz="3000" dirty="0" smtClean="0">
                <a:latin typeface="宋体" pitchFamily="2" charset="-122"/>
                <a:ea typeface="宋体" pitchFamily="2" charset="-122"/>
              </a:rPr>
              <a:t>:</a:t>
            </a:r>
            <a:r>
              <a:rPr lang="zh-CN" altLang="zh-CN" sz="3000" dirty="0" smtClean="0">
                <a:latin typeface="宋体" pitchFamily="2" charset="-122"/>
                <a:ea typeface="宋体" pitchFamily="2" charset="-122"/>
              </a:rPr>
              <a:t>小时</a:t>
            </a:r>
            <a:r>
              <a:rPr lang="en-US" altLang="zh-CN" sz="3000" dirty="0" smtClean="0">
                <a:latin typeface="宋体" pitchFamily="2" charset="-122"/>
                <a:ea typeface="宋体" pitchFamily="2" charset="-122"/>
              </a:rPr>
              <a:t>)</a:t>
            </a:r>
            <a:endParaRPr lang="zh-CN" altLang="zh-CN" sz="3000" dirty="0" smtClean="0">
              <a:latin typeface="宋体" pitchFamily="2" charset="-122"/>
              <a:ea typeface="宋体" pitchFamily="2" charset="-122"/>
            </a:endParaRPr>
          </a:p>
          <a:p>
            <a:pPr>
              <a:buNone/>
            </a:pPr>
            <a:r>
              <a:rPr lang="en-US" altLang="zh-CN" sz="3000" dirty="0" smtClean="0">
                <a:latin typeface="宋体" pitchFamily="2" charset="-122"/>
                <a:ea typeface="宋体" pitchFamily="2" charset="-122"/>
              </a:rPr>
              <a:t>    </a:t>
            </a:r>
            <a:r>
              <a:rPr lang="zh-CN" altLang="zh-CN" sz="3000" dirty="0" smtClean="0">
                <a:latin typeface="宋体" pitchFamily="2" charset="-122"/>
                <a:ea typeface="宋体" pitchFamily="2" charset="-122"/>
              </a:rPr>
              <a:t>为提高该物质的含量</a:t>
            </a:r>
            <a:r>
              <a:rPr lang="en-US" altLang="zh-CN" sz="3000" dirty="0" smtClean="0">
                <a:latin typeface="宋体" pitchFamily="2" charset="-122"/>
                <a:ea typeface="宋体" pitchFamily="2" charset="-122"/>
              </a:rPr>
              <a:t>,</a:t>
            </a:r>
            <a:r>
              <a:rPr lang="zh-CN" altLang="zh-CN" sz="3000" dirty="0" smtClean="0">
                <a:latin typeface="宋体" pitchFamily="2" charset="-122"/>
                <a:ea typeface="宋体" pitchFamily="2" charset="-122"/>
              </a:rPr>
              <a:t>需建立</a:t>
            </a:r>
            <a:r>
              <a:rPr lang="en-US" altLang="zh-CN" sz="3000" i="1" dirty="0" smtClean="0">
                <a:latin typeface="宋体" pitchFamily="2" charset="-122"/>
                <a:ea typeface="宋体" pitchFamily="2" charset="-122"/>
              </a:rPr>
              <a:t>y</a:t>
            </a:r>
            <a:r>
              <a:rPr lang="zh-CN" altLang="zh-CN" sz="3000" dirty="0" smtClean="0">
                <a:latin typeface="宋体" pitchFamily="2" charset="-122"/>
                <a:ea typeface="宋体" pitchFamily="2" charset="-122"/>
              </a:rPr>
              <a:t>关于变量</a:t>
            </a:r>
            <a:r>
              <a:rPr lang="en-US" altLang="zh-CN" sz="3000" i="1" dirty="0" smtClean="0">
                <a:latin typeface="宋体" pitchFamily="2" charset="-122"/>
                <a:ea typeface="宋体" pitchFamily="2" charset="-122"/>
              </a:rPr>
              <a:t>z</a:t>
            </a:r>
            <a:r>
              <a:rPr lang="en-US" altLang="zh-CN" sz="3000" baseline="-25000" dirty="0" smtClean="0">
                <a:latin typeface="宋体" pitchFamily="2" charset="-122"/>
                <a:ea typeface="宋体" pitchFamily="2" charset="-122"/>
              </a:rPr>
              <a:t>1</a:t>
            </a:r>
            <a:r>
              <a:rPr lang="en-US" altLang="zh-CN" sz="3000" dirty="0" smtClean="0">
                <a:latin typeface="宋体" pitchFamily="2" charset="-122"/>
                <a:ea typeface="宋体" pitchFamily="2" charset="-122"/>
              </a:rPr>
              <a:t>,</a:t>
            </a:r>
            <a:r>
              <a:rPr lang="en-US" altLang="zh-CN" sz="3000" i="1" dirty="0" smtClean="0">
                <a:latin typeface="宋体" pitchFamily="2" charset="-122"/>
                <a:ea typeface="宋体" pitchFamily="2" charset="-122"/>
              </a:rPr>
              <a:t>z</a:t>
            </a:r>
            <a:r>
              <a:rPr lang="en-US" altLang="zh-CN" sz="3000" baseline="-25000" dirty="0" smtClean="0">
                <a:latin typeface="宋体" pitchFamily="2" charset="-122"/>
                <a:ea typeface="宋体" pitchFamily="2" charset="-122"/>
              </a:rPr>
              <a:t>2</a:t>
            </a:r>
            <a:r>
              <a:rPr lang="en-US" altLang="zh-CN" sz="3000" dirty="0" smtClean="0">
                <a:latin typeface="宋体" pitchFamily="2" charset="-122"/>
                <a:ea typeface="宋体" pitchFamily="2" charset="-122"/>
              </a:rPr>
              <a:t>,</a:t>
            </a:r>
            <a:r>
              <a:rPr lang="en-US" altLang="zh-CN" sz="3000" i="1" dirty="0" smtClean="0">
                <a:latin typeface="宋体" pitchFamily="2" charset="-122"/>
                <a:ea typeface="宋体" pitchFamily="2" charset="-122"/>
              </a:rPr>
              <a:t>z</a:t>
            </a:r>
            <a:r>
              <a:rPr lang="en-US" altLang="zh-CN" sz="3000" baseline="-25000" dirty="0" smtClean="0">
                <a:latin typeface="宋体" pitchFamily="2" charset="-122"/>
                <a:ea typeface="宋体" pitchFamily="2" charset="-122"/>
              </a:rPr>
              <a:t>3</a:t>
            </a:r>
            <a:r>
              <a:rPr lang="zh-CN" altLang="zh-CN" sz="3000" dirty="0" smtClean="0">
                <a:latin typeface="宋体" pitchFamily="2" charset="-122"/>
                <a:ea typeface="宋体" pitchFamily="2" charset="-122"/>
              </a:rPr>
              <a:t>的回归方程。</a:t>
            </a:r>
          </a:p>
          <a:p>
            <a:pPr>
              <a:buNone/>
            </a:pPr>
            <a:endParaRPr lang="zh-CN" alt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67544" y="0"/>
            <a:ext cx="8229600" cy="1143000"/>
          </a:xfrm>
        </p:spPr>
        <p:txBody>
          <a:bodyPr/>
          <a:lstStyle/>
          <a:p>
            <a:r>
              <a:rPr lang="zh-CN" altLang="zh-CN" dirty="0" smtClean="0"/>
              <a:t>零水平处的失拟检验</a:t>
            </a:r>
            <a:endParaRPr lang="zh-CN" altLang="en-US" dirty="0"/>
          </a:p>
        </p:txBody>
      </p:sp>
      <p:sp>
        <p:nvSpPr>
          <p:cNvPr id="4" name="内容占位符 3"/>
          <p:cNvSpPr>
            <a:spLocks noGrp="1"/>
          </p:cNvSpPr>
          <p:nvPr>
            <p:ph idx="1"/>
          </p:nvPr>
        </p:nvSpPr>
        <p:spPr>
          <a:xfrm>
            <a:off x="467544" y="1484784"/>
            <a:ext cx="8229600" cy="4686320"/>
          </a:xfrm>
        </p:spPr>
        <p:txBody>
          <a:bodyPr/>
          <a:lstStyle/>
          <a:p>
            <a:pPr>
              <a:buNone/>
            </a:pPr>
            <a:r>
              <a:rPr lang="zh-CN" altLang="en-US" sz="2800" dirty="0" smtClean="0">
                <a:latin typeface="宋体" pitchFamily="2" charset="-122"/>
                <a:ea typeface="宋体" pitchFamily="2" charset="-122"/>
              </a:rPr>
              <a:t>（</a:t>
            </a:r>
            <a:r>
              <a:rPr lang="en-US" altLang="zh-CN" sz="2800" dirty="0" smtClean="0">
                <a:latin typeface="宋体" pitchFamily="2" charset="-122"/>
                <a:ea typeface="宋体" pitchFamily="2" charset="-122"/>
              </a:rPr>
              <a:t>1</a:t>
            </a:r>
            <a:r>
              <a:rPr lang="zh-CN" altLang="en-US" sz="2800" dirty="0" smtClean="0">
                <a:latin typeface="宋体" pitchFamily="2" charset="-122"/>
                <a:ea typeface="宋体" pitchFamily="2" charset="-122"/>
              </a:rPr>
              <a:t>）</a:t>
            </a:r>
            <a:r>
              <a:rPr lang="zh-CN" altLang="zh-CN" sz="2800" dirty="0" smtClean="0">
                <a:latin typeface="宋体" pitchFamily="2" charset="-122"/>
                <a:ea typeface="宋体" pitchFamily="2" charset="-122"/>
              </a:rPr>
              <a:t>要</a:t>
            </a:r>
            <a:r>
              <a:rPr lang="zh-CN" altLang="zh-CN" sz="2800" dirty="0" smtClean="0">
                <a:latin typeface="宋体" pitchFamily="2" charset="-122"/>
                <a:ea typeface="宋体" pitchFamily="2" charset="-122"/>
              </a:rPr>
              <a:t>检验这两个</a:t>
            </a:r>
            <a:r>
              <a:rPr lang="zh-CN" altLang="zh-CN" sz="2800" dirty="0" smtClean="0">
                <a:latin typeface="宋体" pitchFamily="2" charset="-122"/>
                <a:ea typeface="宋体" pitchFamily="2" charset="-122"/>
              </a:rPr>
              <a:t>正态分布均值</a:t>
            </a:r>
            <a:r>
              <a:rPr lang="zh-CN" altLang="zh-CN" sz="2800" dirty="0" smtClean="0">
                <a:latin typeface="宋体" pitchFamily="2" charset="-122"/>
                <a:ea typeface="宋体" pitchFamily="2" charset="-122"/>
              </a:rPr>
              <a:t>是否相等</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即检验</a:t>
            </a:r>
          </a:p>
          <a:p>
            <a:pPr>
              <a:buNone/>
            </a:pPr>
            <a:r>
              <a:rPr lang="en-US" altLang="zh-CN" sz="2800" i="1" dirty="0" smtClean="0">
                <a:latin typeface="宋体" pitchFamily="2" charset="-122"/>
                <a:ea typeface="宋体" pitchFamily="2" charset="-122"/>
              </a:rPr>
              <a:t>H</a:t>
            </a:r>
            <a:r>
              <a:rPr lang="en-US" altLang="zh-CN" sz="2800" baseline="-25000" dirty="0" smtClean="0">
                <a:latin typeface="宋体" pitchFamily="2" charset="-122"/>
                <a:ea typeface="宋体" pitchFamily="2" charset="-122"/>
              </a:rPr>
              <a:t>0</a:t>
            </a:r>
            <a:r>
              <a:rPr lang="en-US" altLang="zh-CN" sz="2800" dirty="0" smtClean="0">
                <a:latin typeface="宋体" pitchFamily="2" charset="-122"/>
                <a:ea typeface="宋体" pitchFamily="2" charset="-122"/>
              </a:rPr>
              <a:t>:</a:t>
            </a:r>
            <a:r>
              <a:rPr lang="en-US" altLang="zh-CN" sz="2800" i="1" dirty="0" smtClean="0">
                <a:latin typeface="宋体" pitchFamily="2" charset="-122"/>
                <a:ea typeface="宋体" pitchFamily="2" charset="-122"/>
              </a:rPr>
              <a:t>β</a:t>
            </a:r>
            <a:r>
              <a:rPr lang="en-US" altLang="zh-CN" sz="2800" baseline="-25000" dirty="0" smtClean="0">
                <a:latin typeface="宋体" pitchFamily="2" charset="-122"/>
                <a:ea typeface="宋体" pitchFamily="2" charset="-122"/>
              </a:rPr>
              <a:t>0</a:t>
            </a:r>
            <a:r>
              <a:rPr lang="en-US" altLang="zh-CN" sz="2800" i="1" dirty="0" smtClean="0">
                <a:latin typeface="宋体" pitchFamily="2" charset="-122"/>
                <a:ea typeface="宋体" pitchFamily="2" charset="-122"/>
              </a:rPr>
              <a:t>=μ</a:t>
            </a:r>
            <a:r>
              <a:rPr lang="en-US" altLang="zh-CN" sz="2800" baseline="-25000" dirty="0" smtClean="0">
                <a:latin typeface="宋体" pitchFamily="2" charset="-122"/>
                <a:ea typeface="宋体" pitchFamily="2" charset="-122"/>
              </a:rPr>
              <a:t>0</a:t>
            </a:r>
            <a:r>
              <a:rPr lang="zh-CN" altLang="zh-CN" sz="2800" i="1" dirty="0" smtClean="0">
                <a:latin typeface="宋体" pitchFamily="2" charset="-122"/>
                <a:ea typeface="宋体" pitchFamily="2" charset="-122"/>
              </a:rPr>
              <a:t>　</a:t>
            </a:r>
            <a:r>
              <a:rPr lang="en-US" altLang="zh-CN" sz="2800" i="1" dirty="0" smtClean="0">
                <a:latin typeface="宋体" pitchFamily="2" charset="-122"/>
                <a:ea typeface="宋体" pitchFamily="2" charset="-122"/>
              </a:rPr>
              <a:t>H</a:t>
            </a:r>
            <a:r>
              <a:rPr lang="en-US" altLang="zh-CN" sz="2800" baseline="-25000" dirty="0" smtClean="0">
                <a:latin typeface="宋体" pitchFamily="2" charset="-122"/>
                <a:ea typeface="宋体" pitchFamily="2" charset="-122"/>
              </a:rPr>
              <a:t>1</a:t>
            </a:r>
            <a:r>
              <a:rPr lang="en-US" altLang="zh-CN" sz="2800" dirty="0" smtClean="0">
                <a:latin typeface="宋体" pitchFamily="2" charset="-122"/>
                <a:ea typeface="宋体" pitchFamily="2" charset="-122"/>
              </a:rPr>
              <a:t>:</a:t>
            </a:r>
            <a:r>
              <a:rPr lang="en-US" altLang="zh-CN" sz="2800" i="1" dirty="0" smtClean="0">
                <a:latin typeface="宋体" pitchFamily="2" charset="-122"/>
                <a:ea typeface="宋体" pitchFamily="2" charset="-122"/>
              </a:rPr>
              <a:t>β</a:t>
            </a:r>
            <a:r>
              <a:rPr lang="en-US" altLang="zh-CN" sz="2800" baseline="-25000" dirty="0" smtClean="0">
                <a:latin typeface="宋体" pitchFamily="2" charset="-122"/>
                <a:ea typeface="宋体" pitchFamily="2" charset="-122"/>
              </a:rPr>
              <a:t>0</a:t>
            </a:r>
            <a:r>
              <a:rPr lang="zh-CN" altLang="zh-CN" sz="2800" dirty="0" smtClean="0">
                <a:latin typeface="宋体" pitchFamily="2" charset="-122"/>
                <a:ea typeface="宋体" pitchFamily="2" charset="-122"/>
              </a:rPr>
              <a:t>≠</a:t>
            </a:r>
            <a:r>
              <a:rPr lang="en-US" altLang="zh-CN" sz="2800" i="1" dirty="0" smtClean="0">
                <a:latin typeface="宋体" pitchFamily="2" charset="-122"/>
                <a:ea typeface="宋体" pitchFamily="2" charset="-122"/>
              </a:rPr>
              <a:t>μ</a:t>
            </a:r>
            <a:r>
              <a:rPr lang="en-US" altLang="zh-CN" sz="2800" baseline="-25000" dirty="0" smtClean="0">
                <a:latin typeface="宋体" pitchFamily="2" charset="-122"/>
                <a:ea typeface="宋体" pitchFamily="2" charset="-122"/>
              </a:rPr>
              <a:t>0</a:t>
            </a:r>
            <a:endParaRPr lang="zh-CN" altLang="zh-CN" sz="2800" dirty="0" smtClean="0">
              <a:latin typeface="宋体" pitchFamily="2" charset="-122"/>
              <a:ea typeface="宋体" pitchFamily="2" charset="-122"/>
            </a:endParaRPr>
          </a:p>
          <a:p>
            <a:pPr>
              <a:buNone/>
            </a:pPr>
            <a:r>
              <a:rPr lang="en-US" altLang="zh-CN" sz="2800" dirty="0" smtClean="0">
                <a:latin typeface="宋体" pitchFamily="2" charset="-122"/>
                <a:ea typeface="宋体" pitchFamily="2" charset="-122"/>
              </a:rPr>
              <a:t> </a:t>
            </a:r>
            <a:r>
              <a:rPr lang="zh-CN" altLang="zh-CN" sz="2800" dirty="0" smtClean="0">
                <a:latin typeface="宋体" pitchFamily="2" charset="-122"/>
                <a:ea typeface="宋体" pitchFamily="2" charset="-122"/>
              </a:rPr>
              <a:t>为此可采用</a:t>
            </a:r>
            <a:r>
              <a:rPr lang="en-US" altLang="zh-CN" sz="2800" i="1" dirty="0" smtClean="0">
                <a:latin typeface="宋体" pitchFamily="2" charset="-122"/>
                <a:ea typeface="宋体" pitchFamily="2" charset="-122"/>
              </a:rPr>
              <a:t>t </a:t>
            </a:r>
            <a:r>
              <a:rPr lang="zh-CN" altLang="zh-CN" sz="2800" dirty="0" smtClean="0">
                <a:latin typeface="宋体" pitchFamily="2" charset="-122"/>
                <a:ea typeface="宋体" pitchFamily="2" charset="-122"/>
              </a:rPr>
              <a:t>统计量</a:t>
            </a:r>
            <a:r>
              <a:rPr lang="zh-CN" altLang="zh-CN" sz="2800" dirty="0" smtClean="0">
                <a:latin typeface="宋体" pitchFamily="2" charset="-122"/>
                <a:ea typeface="宋体" pitchFamily="2" charset="-122"/>
              </a:rPr>
              <a:t>去检验</a:t>
            </a:r>
            <a:r>
              <a:rPr lang="zh-CN" altLang="zh-CN" sz="2800" dirty="0" smtClean="0">
                <a:latin typeface="宋体" pitchFamily="2" charset="-122"/>
                <a:ea typeface="宋体" pitchFamily="2" charset="-122"/>
              </a:rPr>
              <a:t>。</a:t>
            </a:r>
            <a:endParaRPr lang="en-US" altLang="zh-CN" sz="2800" dirty="0" smtClean="0">
              <a:latin typeface="宋体" pitchFamily="2" charset="-122"/>
              <a:ea typeface="宋体" pitchFamily="2" charset="-122"/>
            </a:endParaRPr>
          </a:p>
          <a:p>
            <a:pPr>
              <a:buNone/>
            </a:pPr>
            <a:r>
              <a:rPr lang="zh-CN" altLang="en-US" sz="2800" dirty="0" smtClean="0">
                <a:latin typeface="宋体" pitchFamily="2" charset="-122"/>
                <a:ea typeface="宋体" pitchFamily="2" charset="-122"/>
              </a:rPr>
              <a:t>（</a:t>
            </a:r>
            <a:r>
              <a:rPr lang="en-US" altLang="zh-CN" sz="2800" dirty="0" smtClean="0">
                <a:latin typeface="宋体" pitchFamily="2" charset="-122"/>
                <a:ea typeface="宋体" pitchFamily="2" charset="-122"/>
              </a:rPr>
              <a:t>2</a:t>
            </a:r>
            <a:r>
              <a:rPr lang="zh-CN" altLang="en-US" sz="2800" dirty="0" smtClean="0">
                <a:latin typeface="宋体" pitchFamily="2" charset="-122"/>
                <a:ea typeface="宋体" pitchFamily="2" charset="-122"/>
              </a:rPr>
              <a:t>）</a:t>
            </a:r>
            <a:r>
              <a:rPr lang="zh-CN" altLang="zh-CN" sz="2800" dirty="0" smtClean="0">
                <a:latin typeface="宋体" pitchFamily="2" charset="-122"/>
                <a:ea typeface="宋体" pitchFamily="2" charset="-122"/>
              </a:rPr>
              <a:t> 由于在各因子均取零水平时进行了</a:t>
            </a:r>
            <a:r>
              <a:rPr lang="en-US" altLang="zh-CN" sz="2800" i="1" dirty="0" smtClean="0">
                <a:latin typeface="宋体" pitchFamily="2" charset="-122"/>
                <a:ea typeface="宋体" pitchFamily="2" charset="-122"/>
              </a:rPr>
              <a:t>m</a:t>
            </a:r>
            <a:r>
              <a:rPr lang="en-US" altLang="zh-CN" sz="2800" dirty="0" smtClean="0">
                <a:latin typeface="宋体" pitchFamily="2" charset="-122"/>
                <a:ea typeface="宋体" pitchFamily="2" charset="-122"/>
              </a:rPr>
              <a:t> </a:t>
            </a:r>
            <a:r>
              <a:rPr lang="zh-CN" altLang="zh-CN" sz="2800" dirty="0" smtClean="0">
                <a:latin typeface="宋体" pitchFamily="2" charset="-122"/>
                <a:ea typeface="宋体" pitchFamily="2" charset="-122"/>
              </a:rPr>
              <a:t>次重复试验</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因此可以采用</a:t>
            </a:r>
            <a:r>
              <a:rPr lang="en-US" altLang="zh-CN" sz="2800" dirty="0" smtClean="0">
                <a:latin typeface="宋体" pitchFamily="2" charset="-122"/>
                <a:ea typeface="宋体" pitchFamily="2" charset="-122"/>
              </a:rPr>
              <a:t>7</a:t>
            </a:r>
            <a:r>
              <a:rPr lang="en-US" altLang="zh-CN" sz="2800" i="1" dirty="0" smtClean="0">
                <a:latin typeface="宋体" pitchFamily="2" charset="-122"/>
                <a:ea typeface="宋体" pitchFamily="2" charset="-122"/>
              </a:rPr>
              <a:t>.</a:t>
            </a:r>
            <a:r>
              <a:rPr lang="en-US" altLang="zh-CN" sz="2800" dirty="0" smtClean="0">
                <a:latin typeface="宋体" pitchFamily="2" charset="-122"/>
                <a:ea typeface="宋体" pitchFamily="2" charset="-122"/>
              </a:rPr>
              <a:t>1</a:t>
            </a:r>
            <a:r>
              <a:rPr lang="en-US" altLang="zh-CN" sz="2800" i="1" dirty="0" smtClean="0">
                <a:latin typeface="宋体" pitchFamily="2" charset="-122"/>
                <a:ea typeface="宋体" pitchFamily="2" charset="-122"/>
              </a:rPr>
              <a:t>.</a:t>
            </a:r>
            <a:r>
              <a:rPr lang="en-US" altLang="zh-CN" sz="2800" dirty="0" smtClean="0">
                <a:latin typeface="宋体" pitchFamily="2" charset="-122"/>
                <a:ea typeface="宋体" pitchFamily="2" charset="-122"/>
              </a:rPr>
              <a:t>2</a:t>
            </a:r>
            <a:r>
              <a:rPr lang="zh-CN" altLang="zh-CN" sz="2800" dirty="0" smtClean="0">
                <a:latin typeface="宋体" pitchFamily="2" charset="-122"/>
                <a:ea typeface="宋体" pitchFamily="2" charset="-122"/>
              </a:rPr>
              <a:t>中的失拟检验</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将</a:t>
            </a:r>
            <a:r>
              <a:rPr lang="en-US" altLang="zh-CN" sz="2800" i="1" dirty="0" err="1" smtClean="0">
                <a:latin typeface="宋体" pitchFamily="2" charset="-122"/>
                <a:ea typeface="宋体" pitchFamily="2" charset="-122"/>
              </a:rPr>
              <a:t>n+m</a:t>
            </a:r>
            <a:r>
              <a:rPr lang="zh-CN" altLang="zh-CN" sz="2800" dirty="0" smtClean="0">
                <a:latin typeface="宋体" pitchFamily="2" charset="-122"/>
                <a:ea typeface="宋体" pitchFamily="2" charset="-122"/>
              </a:rPr>
              <a:t>次试验结果合并在一起进行数据分析</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并检验</a:t>
            </a:r>
          </a:p>
          <a:p>
            <a:pPr>
              <a:buNone/>
            </a:pPr>
            <a:r>
              <a:rPr lang="en-US" altLang="zh-CN" sz="2800" i="1" dirty="0" smtClean="0">
                <a:latin typeface="宋体" pitchFamily="2" charset="-122"/>
                <a:ea typeface="宋体" pitchFamily="2" charset="-122"/>
              </a:rPr>
              <a:t>H</a:t>
            </a:r>
            <a:r>
              <a:rPr lang="en-US" altLang="zh-CN" sz="2800" baseline="-25000" dirty="0" smtClean="0">
                <a:latin typeface="宋体" pitchFamily="2" charset="-122"/>
                <a:ea typeface="宋体" pitchFamily="2" charset="-122"/>
              </a:rPr>
              <a:t>0</a:t>
            </a:r>
            <a:r>
              <a:rPr lang="en-US" altLang="zh-CN" sz="2800" dirty="0" smtClean="0">
                <a:latin typeface="宋体" pitchFamily="2" charset="-122"/>
                <a:ea typeface="宋体" pitchFamily="2" charset="-122"/>
              </a:rPr>
              <a:t>:</a:t>
            </a:r>
            <a:r>
              <a:rPr lang="en-US" altLang="zh-CN" sz="2800" i="1" dirty="0" smtClean="0">
                <a:latin typeface="宋体" pitchFamily="2" charset="-122"/>
                <a:ea typeface="宋体" pitchFamily="2" charset="-122"/>
              </a:rPr>
              <a:t>E</a:t>
            </a:r>
            <a:r>
              <a:rPr lang="en-US" altLang="zh-CN" sz="2800" dirty="0" smtClean="0">
                <a:latin typeface="宋体" pitchFamily="2" charset="-122"/>
                <a:ea typeface="宋体" pitchFamily="2" charset="-122"/>
              </a:rPr>
              <a:t>(</a:t>
            </a:r>
            <a:r>
              <a:rPr lang="en-US" altLang="zh-CN" sz="2800" i="1" dirty="0" smtClean="0">
                <a:latin typeface="宋体" pitchFamily="2" charset="-122"/>
                <a:ea typeface="宋体" pitchFamily="2" charset="-122"/>
              </a:rPr>
              <a:t>y</a:t>
            </a:r>
            <a:r>
              <a:rPr lang="en-US" altLang="zh-CN" sz="2800" dirty="0" smtClean="0">
                <a:latin typeface="宋体" pitchFamily="2" charset="-122"/>
                <a:ea typeface="宋体" pitchFamily="2" charset="-122"/>
              </a:rPr>
              <a:t>)</a:t>
            </a:r>
            <a:r>
              <a:rPr lang="en-US" altLang="zh-CN" sz="2800" i="1" dirty="0" smtClean="0">
                <a:latin typeface="宋体" pitchFamily="2" charset="-122"/>
                <a:ea typeface="宋体" pitchFamily="2" charset="-122"/>
              </a:rPr>
              <a:t>=β</a:t>
            </a:r>
            <a:r>
              <a:rPr lang="en-US" altLang="zh-CN" sz="2800" baseline="-25000" dirty="0" smtClean="0">
                <a:latin typeface="宋体" pitchFamily="2" charset="-122"/>
                <a:ea typeface="宋体" pitchFamily="2" charset="-122"/>
              </a:rPr>
              <a:t>0</a:t>
            </a:r>
            <a:r>
              <a:rPr lang="en-US" altLang="zh-CN" sz="2800" i="1" dirty="0" smtClean="0">
                <a:latin typeface="宋体" pitchFamily="2" charset="-122"/>
                <a:ea typeface="宋体" pitchFamily="2" charset="-122"/>
              </a:rPr>
              <a:t>+β</a:t>
            </a:r>
            <a:r>
              <a:rPr lang="en-US" altLang="zh-CN" sz="2800" i="1" baseline="-25000" dirty="0" smtClean="0">
                <a:latin typeface="宋体" pitchFamily="2" charset="-122"/>
                <a:ea typeface="宋体" pitchFamily="2" charset="-122"/>
              </a:rPr>
              <a:t>j</a:t>
            </a:r>
            <a:r>
              <a:rPr lang="en-US" altLang="zh-CN" sz="2800" dirty="0" smtClean="0">
                <a:latin typeface="宋体" pitchFamily="2" charset="-122"/>
                <a:ea typeface="宋体" pitchFamily="2" charset="-122"/>
              </a:rPr>
              <a:t> </a:t>
            </a:r>
            <a:r>
              <a:rPr lang="en-US" altLang="zh-CN" sz="2800" i="1" dirty="0" err="1" smtClean="0">
                <a:latin typeface="宋体" pitchFamily="2" charset="-122"/>
                <a:ea typeface="宋体" pitchFamily="2" charset="-122"/>
              </a:rPr>
              <a:t>x</a:t>
            </a:r>
            <a:r>
              <a:rPr lang="en-US" altLang="zh-CN" sz="2800" i="1" baseline="-25000" dirty="0" err="1" smtClean="0">
                <a:latin typeface="宋体" pitchFamily="2" charset="-122"/>
                <a:ea typeface="宋体" pitchFamily="2" charset="-122"/>
              </a:rPr>
              <a:t>j</a:t>
            </a:r>
            <a:r>
              <a:rPr lang="en-US" altLang="zh-CN" sz="2800" dirty="0" smtClean="0">
                <a:latin typeface="宋体" pitchFamily="2" charset="-122"/>
                <a:ea typeface="宋体" pitchFamily="2" charset="-122"/>
              </a:rPr>
              <a:t>  </a:t>
            </a:r>
            <a:r>
              <a:rPr lang="en-US" altLang="zh-CN" sz="2800" i="1" dirty="0" smtClean="0">
                <a:latin typeface="宋体" pitchFamily="2" charset="-122"/>
                <a:ea typeface="宋体" pitchFamily="2" charset="-122"/>
              </a:rPr>
              <a:t>H</a:t>
            </a:r>
            <a:r>
              <a:rPr lang="en-US" altLang="zh-CN" sz="2800" baseline="-25000" dirty="0" smtClean="0">
                <a:latin typeface="宋体" pitchFamily="2" charset="-122"/>
                <a:ea typeface="宋体" pitchFamily="2" charset="-122"/>
              </a:rPr>
              <a:t>1</a:t>
            </a:r>
            <a:r>
              <a:rPr lang="en-US" altLang="zh-CN" sz="2800" dirty="0" smtClean="0">
                <a:latin typeface="宋体" pitchFamily="2" charset="-122"/>
                <a:ea typeface="宋体" pitchFamily="2" charset="-122"/>
              </a:rPr>
              <a:t>:</a:t>
            </a:r>
            <a:r>
              <a:rPr lang="en-US" altLang="zh-CN" sz="2800" i="1" dirty="0" smtClean="0">
                <a:latin typeface="宋体" pitchFamily="2" charset="-122"/>
                <a:ea typeface="宋体" pitchFamily="2" charset="-122"/>
              </a:rPr>
              <a:t>E</a:t>
            </a:r>
            <a:r>
              <a:rPr lang="en-US" altLang="zh-CN" sz="2800" dirty="0" smtClean="0">
                <a:latin typeface="宋体" pitchFamily="2" charset="-122"/>
                <a:ea typeface="宋体" pitchFamily="2" charset="-122"/>
              </a:rPr>
              <a:t>(</a:t>
            </a:r>
            <a:r>
              <a:rPr lang="en-US" altLang="zh-CN" sz="2800" i="1" dirty="0" smtClean="0">
                <a:latin typeface="宋体" pitchFamily="2" charset="-122"/>
                <a:ea typeface="宋体" pitchFamily="2" charset="-122"/>
              </a:rPr>
              <a:t>y</a:t>
            </a:r>
            <a:r>
              <a:rPr lang="en-US" altLang="zh-CN" sz="2800" dirty="0" smtClean="0">
                <a:latin typeface="宋体" pitchFamily="2" charset="-122"/>
                <a:ea typeface="宋体" pitchFamily="2" charset="-122"/>
              </a:rPr>
              <a:t>)</a:t>
            </a:r>
            <a:r>
              <a:rPr lang="zh-CN" altLang="zh-CN" sz="2800" dirty="0" smtClean="0">
                <a:latin typeface="宋体" pitchFamily="2" charset="-122"/>
                <a:ea typeface="宋体" pitchFamily="2" charset="-122"/>
              </a:rPr>
              <a:t>≠</a:t>
            </a:r>
            <a:r>
              <a:rPr lang="en-US" altLang="zh-CN" sz="2800" i="1" dirty="0" smtClean="0">
                <a:latin typeface="宋体" pitchFamily="2" charset="-122"/>
                <a:ea typeface="宋体" pitchFamily="2" charset="-122"/>
              </a:rPr>
              <a:t>β</a:t>
            </a:r>
            <a:r>
              <a:rPr lang="en-US" altLang="zh-CN" sz="2800" baseline="-25000" dirty="0" smtClean="0">
                <a:latin typeface="宋体" pitchFamily="2" charset="-122"/>
                <a:ea typeface="宋体" pitchFamily="2" charset="-122"/>
              </a:rPr>
              <a:t>0</a:t>
            </a:r>
            <a:r>
              <a:rPr lang="en-US" altLang="zh-CN" sz="2800" i="1" dirty="0" smtClean="0">
                <a:latin typeface="宋体" pitchFamily="2" charset="-122"/>
                <a:ea typeface="宋体" pitchFamily="2" charset="-122"/>
              </a:rPr>
              <a:t>+β</a:t>
            </a:r>
            <a:r>
              <a:rPr lang="en-US" altLang="zh-CN" sz="2800" i="1" baseline="-25000" dirty="0" smtClean="0">
                <a:latin typeface="宋体" pitchFamily="2" charset="-122"/>
                <a:ea typeface="宋体" pitchFamily="2" charset="-122"/>
              </a:rPr>
              <a:t>j</a:t>
            </a:r>
            <a:r>
              <a:rPr lang="en-US" altLang="zh-CN" sz="2800" dirty="0" smtClean="0">
                <a:latin typeface="宋体" pitchFamily="2" charset="-122"/>
                <a:ea typeface="宋体" pitchFamily="2" charset="-122"/>
              </a:rPr>
              <a:t> </a:t>
            </a:r>
            <a:r>
              <a:rPr lang="en-US" altLang="zh-CN" sz="2800" i="1" dirty="0" err="1" smtClean="0">
                <a:latin typeface="宋体" pitchFamily="2" charset="-122"/>
                <a:ea typeface="宋体" pitchFamily="2" charset="-122"/>
              </a:rPr>
              <a:t>x</a:t>
            </a:r>
            <a:r>
              <a:rPr lang="en-US" altLang="zh-CN" sz="2800" i="1" baseline="-25000" dirty="0" err="1" smtClean="0">
                <a:latin typeface="宋体" pitchFamily="2" charset="-122"/>
                <a:ea typeface="宋体" pitchFamily="2" charset="-122"/>
              </a:rPr>
              <a:t>j</a:t>
            </a:r>
            <a:endParaRPr lang="zh-CN" altLang="zh-CN" sz="2800" dirty="0" smtClean="0">
              <a:latin typeface="宋体" pitchFamily="2" charset="-122"/>
              <a:ea typeface="宋体" pitchFamily="2" charset="-122"/>
            </a:endParaRPr>
          </a:p>
          <a:p>
            <a:pPr>
              <a:buNone/>
            </a:pPr>
            <a:r>
              <a:rPr lang="zh-CN" altLang="zh-CN" sz="2800" dirty="0" smtClean="0">
                <a:latin typeface="宋体" pitchFamily="2" charset="-122"/>
                <a:ea typeface="宋体" pitchFamily="2" charset="-122"/>
              </a:rPr>
              <a:t>采用统计量</a:t>
            </a:r>
          </a:p>
          <a:p>
            <a:pPr>
              <a:buNone/>
            </a:pPr>
            <a:endParaRPr lang="zh-CN" altLang="en-US" dirty="0"/>
          </a:p>
        </p:txBody>
      </p:sp>
      <p:graphicFrame>
        <p:nvGraphicFramePr>
          <p:cNvPr id="5" name="对象 4"/>
          <p:cNvGraphicFramePr>
            <a:graphicFrameLocks noChangeAspect="1"/>
          </p:cNvGraphicFramePr>
          <p:nvPr/>
        </p:nvGraphicFramePr>
        <p:xfrm>
          <a:off x="2915816" y="5157192"/>
          <a:ext cx="2448272" cy="1065718"/>
        </p:xfrm>
        <a:graphic>
          <a:graphicData uri="http://schemas.openxmlformats.org/presentationml/2006/ole">
            <p:oleObj spid="_x0000_s3074" name="Equation" r:id="rId3" imgW="1079280" imgH="469800" progId="Equation.DSMT4">
              <p:embed/>
            </p:oleObj>
          </a:graphicData>
        </a:graphic>
      </p:graphicFrame>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暗香扑面">
  <a:themeElements>
    <a:clrScheme name="暗香扑面">
      <a:dk1>
        <a:sysClr val="windowText" lastClr="000000"/>
      </a:dk1>
      <a:lt1>
        <a:sysClr val="window" lastClr="FFFFFF"/>
      </a:lt1>
      <a:dk2>
        <a:srgbClr val="2F2F2F"/>
      </a:dk2>
      <a:lt2>
        <a:srgbClr val="FFFFF4"/>
      </a:lt2>
      <a:accent1>
        <a:srgbClr val="918415"/>
      </a:accent1>
      <a:accent2>
        <a:srgbClr val="C47546"/>
      </a:accent2>
      <a:accent3>
        <a:srgbClr val="AFB591"/>
      </a:accent3>
      <a:accent4>
        <a:srgbClr val="B9945B"/>
      </a:accent4>
      <a:accent5>
        <a:srgbClr val="85ADBC"/>
      </a:accent5>
      <a:accent6>
        <a:srgbClr val="E5B440"/>
      </a:accent6>
      <a:hlink>
        <a:srgbClr val="00D5D5"/>
      </a:hlink>
      <a:folHlink>
        <a:srgbClr val="DD00DD"/>
      </a:folHlink>
    </a:clrScheme>
    <a:fontScheme name="暗香扑面">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majorFont>
      <a:minorFont>
        <a:latin typeface="Franklin Gothic Book"/>
        <a:ea typeface=""/>
        <a:cs typeface=""/>
        <a:font script="Jpan" typeface="HG創英角ｺﾞｼｯｸUB"/>
        <a:font script="Hang" typeface="맑은 고딕"/>
        <a:font script="Hans" typeface="黑体"/>
        <a:font script="Hant" typeface="新細明體"/>
        <a:font script="Arab" typeface="Arial"/>
        <a:font script="Hebr" typeface="Arial"/>
        <a:font script="Thai" typeface="Cordian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暗香扑面">
      <a:fillStyleLst>
        <a:solidFill>
          <a:schemeClr val="phClr"/>
        </a:solidFill>
        <a:gradFill rotWithShape="1">
          <a:gsLst>
            <a:gs pos="0">
              <a:schemeClr val="phClr">
                <a:tint val="98000"/>
                <a:satMod val="220000"/>
              </a:schemeClr>
            </a:gs>
            <a:gs pos="31000">
              <a:schemeClr val="phClr">
                <a:tint val="30000"/>
                <a:satMod val="150000"/>
              </a:schemeClr>
            </a:gs>
            <a:gs pos="91000">
              <a:schemeClr val="phClr">
                <a:tint val="96000"/>
              </a:schemeClr>
            </a:gs>
          </a:gsLst>
          <a:path path="circle">
            <a:fillToRect l="50000" t="150000" r="50000"/>
          </a:path>
        </a:gradFill>
        <a:blipFill>
          <a:blip xmlns:r="http://schemas.openxmlformats.org/officeDocument/2006/relationships" r:embed="rId1">
            <a:duotone>
              <a:schemeClr val="phClr">
                <a:shade val="28000"/>
                <a:satMod val="100000"/>
              </a:schemeClr>
              <a:schemeClr val="phClr">
                <a:tint val="100000"/>
                <a:satMod val="200000"/>
              </a:schemeClr>
            </a:duotone>
          </a:blip>
          <a:tile tx="0" ty="0" sx="80000" sy="80000" flip="none" algn="tl"/>
        </a:blipFill>
      </a:fillStyleLst>
      <a:lnStyleLst>
        <a:ln w="12700" cap="flat" cmpd="sng" algn="ctr">
          <a:solidFill>
            <a:schemeClr val="phClr"/>
          </a:solidFill>
          <a:prstDash val="solid"/>
        </a:ln>
        <a:ln w="25400" cap="flat" cmpd="sng" algn="ctr">
          <a:solidFill>
            <a:schemeClr val="phClr"/>
          </a:solidFill>
          <a:prstDash val="solid"/>
        </a:ln>
        <a:ln w="38100" cap="flat" cmpd="dbl" algn="ctr">
          <a:solidFill>
            <a:schemeClr val="phClr"/>
          </a:solidFill>
          <a:prstDash val="solid"/>
        </a:ln>
      </a:lnStyleLst>
      <a:effectStyleLst>
        <a:effectStyle>
          <a:effectLst>
            <a:glow rad="63500">
              <a:schemeClr val="phClr">
                <a:alpha val="45000"/>
                <a:satMod val="110000"/>
              </a:schemeClr>
            </a:glow>
          </a:effectLst>
        </a:effectStyle>
        <a:effectStyle>
          <a:effectLst>
            <a:outerShdw blurRad="34925" dist="31750" dir="5400000" algn="tl" rotWithShape="0">
              <a:srgbClr val="000000">
                <a:alpha val="50000"/>
              </a:srgbClr>
            </a:outerShdw>
          </a:effectLst>
          <a:scene3d>
            <a:camera prst="orthographicFront">
              <a:rot lat="0" lon="0" rev="0"/>
            </a:camera>
            <a:lightRig rig="flood" dir="t">
              <a:rot lat="0" lon="0" rev="5400000"/>
            </a:lightRig>
          </a:scene3d>
          <a:sp3d contourW="9525" prstMaterial="dkEdge">
            <a:bevelT w="12000" h="24150"/>
            <a:contourClr>
              <a:schemeClr val="phClr">
                <a:satMod val="110000"/>
              </a:schemeClr>
            </a:contourClr>
          </a:sp3d>
        </a:effectStyle>
        <a:effectStyle>
          <a:effectLst>
            <a:outerShdw blurRad="50800" dist="31750" dir="5400000" algn="tl" rotWithShape="0">
              <a:srgbClr val="000000">
                <a:alpha val="50000"/>
              </a:srgbClr>
            </a:outerShdw>
          </a:effectLst>
          <a:scene3d>
            <a:camera prst="orthographicFront">
              <a:rot lat="0" lon="0" rev="0"/>
            </a:camera>
            <a:lightRig rig="flood" dir="t">
              <a:rot lat="0" lon="0" rev="5400000"/>
            </a:lightRig>
          </a:scene3d>
          <a:sp3d contourW="18700" prstMaterial="dkEdge">
            <a:bevelT w="44450" h="80600"/>
            <a:contourClr>
              <a:schemeClr val="phClr">
                <a:satMod val="110000"/>
              </a:schemeClr>
            </a:contourClr>
          </a:sp3d>
        </a:effectStyle>
      </a:effectStyleLst>
      <a:bgFillStyleLst>
        <a:solidFill>
          <a:schemeClr val="phClr"/>
        </a:solidFill>
        <a:gradFill rotWithShape="1">
          <a:gsLst>
            <a:gs pos="0">
              <a:schemeClr val="phClr">
                <a:shade val="70000"/>
                <a:satMod val="1000000"/>
              </a:schemeClr>
            </a:gs>
            <a:gs pos="31000">
              <a:schemeClr val="phClr">
                <a:shade val="85000"/>
                <a:satMod val="450000"/>
              </a:schemeClr>
            </a:gs>
            <a:gs pos="100000">
              <a:schemeClr val="phClr">
                <a:tint val="70000"/>
                <a:satMod val="300000"/>
              </a:schemeClr>
            </a:gs>
          </a:gsLst>
          <a:path path="circle">
            <a:fillToRect l="50000" t="150000" r="50000"/>
          </a:path>
        </a:gradFill>
        <a:blipFill>
          <a:blip xmlns:r="http://schemas.openxmlformats.org/officeDocument/2006/relationships" r:embed="rId2">
            <a:duotone>
              <a:schemeClr val="phClr">
                <a:tint val="100000"/>
                <a:shade val="70000"/>
                <a:hueMod val="100000"/>
                <a:satMod val="100000"/>
              </a:schemeClr>
              <a:schemeClr val="phClr">
                <a:tint val="90000"/>
                <a:shade val="100000"/>
                <a:hueMod val="100000"/>
                <a:satMod val="100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Fan</Template>
  <TotalTime>605</TotalTime>
  <Words>1252</Words>
  <Application>Microsoft Office PowerPoint</Application>
  <PresentationFormat>全屏显示(4:3)</PresentationFormat>
  <Paragraphs>103</Paragraphs>
  <Slides>23</Slides>
  <Notes>1</Notes>
  <HiddenSlides>0</HiddenSlides>
  <MMClips>0</MMClips>
  <ScaleCrop>false</ScaleCrop>
  <HeadingPairs>
    <vt:vector size="6" baseType="variant">
      <vt:variant>
        <vt:lpstr>主题</vt:lpstr>
      </vt:variant>
      <vt:variant>
        <vt:i4>1</vt:i4>
      </vt:variant>
      <vt:variant>
        <vt:lpstr>嵌入 OLE 服务器</vt:lpstr>
      </vt:variant>
      <vt:variant>
        <vt:i4>1</vt:i4>
      </vt:variant>
      <vt:variant>
        <vt:lpstr>幻灯片标题</vt:lpstr>
      </vt:variant>
      <vt:variant>
        <vt:i4>23</vt:i4>
      </vt:variant>
    </vt:vector>
  </HeadingPairs>
  <TitlesOfParts>
    <vt:vector size="25" baseType="lpstr">
      <vt:lpstr>暗香扑面</vt:lpstr>
      <vt:lpstr>MathType 6.0 Equation</vt:lpstr>
      <vt:lpstr>第七章   回 归 设 计 </vt:lpstr>
      <vt:lpstr>　多项式回归模型 </vt:lpstr>
      <vt:lpstr>多元线性回归</vt:lpstr>
      <vt:lpstr>由被动到主动 </vt:lpstr>
      <vt:lpstr>因子水平的编码 </vt:lpstr>
      <vt:lpstr>幻灯片 6</vt:lpstr>
      <vt:lpstr>一次回归正交设计</vt:lpstr>
      <vt:lpstr>数据分析</vt:lpstr>
      <vt:lpstr>零水平处的失拟检验</vt:lpstr>
      <vt:lpstr>含交互作用的模型 </vt:lpstr>
      <vt:lpstr>快速登高法 </vt:lpstr>
      <vt:lpstr>　一次回归正交设计的旋转性 </vt:lpstr>
      <vt:lpstr>二次回归的中心组合设计 </vt:lpstr>
      <vt:lpstr>幻灯片 14</vt:lpstr>
      <vt:lpstr>二次回归正交设计 </vt:lpstr>
      <vt:lpstr>统计分析 </vt:lpstr>
      <vt:lpstr>旋转性条件</vt:lpstr>
      <vt:lpstr>非退化条件</vt:lpstr>
      <vt:lpstr>二次旋转设计 </vt:lpstr>
      <vt:lpstr>二次回归正交旋转设计 </vt:lpstr>
      <vt:lpstr>二次回归通用旋转设计 </vt:lpstr>
      <vt:lpstr>　数据分析 </vt:lpstr>
      <vt:lpstr>试验的设计方法与数据分析方法</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cp:lastModifiedBy>钱瑶</cp:lastModifiedBy>
  <cp:revision>65</cp:revision>
  <dcterms:modified xsi:type="dcterms:W3CDTF">2016-03-06T14:12:11Z</dcterms:modified>
</cp:coreProperties>
</file>