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03648" y="188640"/>
            <a:ext cx="7056784" cy="864096"/>
          </a:xfrm>
        </p:spPr>
        <p:txBody>
          <a:bodyPr/>
          <a:lstStyle/>
          <a:p>
            <a:r>
              <a:rPr lang="zh-CN" altLang="zh-CN" b="1" dirty="0" smtClean="0">
                <a:latin typeface="宋体" pitchFamily="2" charset="-122"/>
                <a:ea typeface="宋体" pitchFamily="2" charset="-122"/>
              </a:rPr>
              <a:t>饱和设计与超饱和设计</a:t>
            </a:r>
            <a:r>
              <a:rPr lang="en-US" altLang="zh-CN" b="1" dirty="0" smtClean="0">
                <a:latin typeface="宋体" pitchFamily="2" charset="-122"/>
                <a:ea typeface="宋体" pitchFamily="2" charset="-122"/>
              </a:rPr>
              <a:t>	</a:t>
            </a:r>
            <a:endParaRPr lang="zh-CN" altLang="en-US" b="1" dirty="0">
              <a:latin typeface="宋体" pitchFamily="2" charset="-122"/>
              <a:ea typeface="宋体" pitchFamily="2" charset="-122"/>
            </a:endParaRPr>
          </a:p>
        </p:txBody>
      </p:sp>
      <p:sp>
        <p:nvSpPr>
          <p:cNvPr id="3" name="副标题 2"/>
          <p:cNvSpPr>
            <a:spLocks noGrp="1"/>
          </p:cNvSpPr>
          <p:nvPr>
            <p:ph type="subTitle" idx="1"/>
          </p:nvPr>
        </p:nvSpPr>
        <p:spPr>
          <a:xfrm>
            <a:off x="395536" y="1196752"/>
            <a:ext cx="8280920" cy="4752528"/>
          </a:xfrm>
        </p:spPr>
        <p:txBody>
          <a:bodyPr>
            <a:normAutofit/>
          </a:bodyPr>
          <a:lstStyle/>
          <a:p>
            <a:pPr algn="l"/>
            <a:r>
              <a:rPr lang="en-US" altLang="zh-CN" sz="2800" dirty="0" smtClean="0">
                <a:solidFill>
                  <a:srgbClr val="000000"/>
                </a:solidFill>
                <a:latin typeface="宋体" pitchFamily="2" charset="-122"/>
                <a:ea typeface="宋体" pitchFamily="2" charset="-122"/>
              </a:rPr>
              <a:t>(1)</a:t>
            </a:r>
            <a:r>
              <a:rPr lang="zh-CN" altLang="en-US" sz="2800" dirty="0" smtClean="0">
                <a:solidFill>
                  <a:srgbClr val="000000"/>
                </a:solidFill>
                <a:latin typeface="宋体" pitchFamily="2" charset="-122"/>
                <a:ea typeface="宋体" pitchFamily="2" charset="-122"/>
              </a:rPr>
              <a:t>饱和设计</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(2)</a:t>
            </a:r>
            <a:r>
              <a:rPr lang="zh-CN" altLang="en-US" sz="2800" dirty="0" smtClean="0">
                <a:solidFill>
                  <a:srgbClr val="000000"/>
                </a:solidFill>
                <a:latin typeface="宋体" pitchFamily="2" charset="-122"/>
                <a:ea typeface="宋体" pitchFamily="2" charset="-122"/>
              </a:rPr>
              <a:t>图</a:t>
            </a:r>
            <a:r>
              <a:rPr lang="en-US" altLang="zh-CN" sz="2800" dirty="0" smtClean="0">
                <a:latin typeface="宋体" pitchFamily="2" charset="-122"/>
                <a:ea typeface="宋体" pitchFamily="2" charset="-122"/>
              </a:rPr>
              <a:t> </a:t>
            </a:r>
            <a:r>
              <a:rPr lang="zh-CN" altLang="en-US" sz="2800" dirty="0" smtClean="0">
                <a:solidFill>
                  <a:srgbClr val="000000"/>
                </a:solidFill>
                <a:latin typeface="宋体" pitchFamily="2" charset="-122"/>
                <a:ea typeface="宋体" pitchFamily="2" charset="-122"/>
              </a:rPr>
              <a:t>形分析法</a:t>
            </a:r>
            <a:endParaRPr lang="en-US" altLang="zh-CN" sz="2800" dirty="0" smtClean="0">
              <a:solidFill>
                <a:srgbClr val="000000"/>
              </a:solidFill>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(3)</a:t>
            </a:r>
            <a:r>
              <a:rPr lang="zh-CN" altLang="en-US" sz="2800" dirty="0" smtClean="0">
                <a:solidFill>
                  <a:srgbClr val="000000"/>
                </a:solidFill>
                <a:latin typeface="宋体" pitchFamily="2" charset="-122"/>
                <a:ea typeface="宋体" pitchFamily="2" charset="-122"/>
              </a:rPr>
              <a:t>数值分析法	</a:t>
            </a:r>
            <a:endParaRPr lang="en-US" altLang="zh-CN" sz="2800" dirty="0" smtClean="0">
              <a:latin typeface="宋体" pitchFamily="2" charset="-122"/>
              <a:ea typeface="宋体" pitchFamily="2" charset="-122"/>
            </a:endParaRPr>
          </a:p>
          <a:p>
            <a:pPr algn="l"/>
            <a:r>
              <a:rPr lang="en-US" altLang="zh-CN" sz="2800" dirty="0" smtClean="0">
                <a:solidFill>
                  <a:srgbClr val="000000"/>
                </a:solidFill>
                <a:latin typeface="宋体" pitchFamily="2" charset="-122"/>
                <a:ea typeface="宋体" pitchFamily="2" charset="-122"/>
              </a:rPr>
              <a:t>(4)</a:t>
            </a:r>
            <a:r>
              <a:rPr lang="zh-CN" altLang="en-US" sz="2800" dirty="0" smtClean="0">
                <a:solidFill>
                  <a:srgbClr val="000000"/>
                </a:solidFill>
                <a:latin typeface="宋体" pitchFamily="2" charset="-122"/>
                <a:ea typeface="宋体" pitchFamily="2" charset="-122"/>
              </a:rPr>
              <a:t> 超饱和设计</a:t>
            </a:r>
            <a:endParaRPr lang="zh-CN" altLang="zh-CN" sz="2800" dirty="0" smtClean="0">
              <a:latin typeface="宋体" pitchFamily="2" charset="-122"/>
              <a:ea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err="1" smtClean="0">
                <a:latin typeface="宋体" pitchFamily="2" charset="-122"/>
                <a:ea typeface="宋体" pitchFamily="2" charset="-122"/>
              </a:rPr>
              <a:t>MaxU</a:t>
            </a:r>
            <a:r>
              <a:rPr lang="en-US" altLang="zh-CN" b="1" baseline="-25000" dirty="0" err="1" smtClean="0">
                <a:latin typeface="宋体" pitchFamily="2" charset="-122"/>
                <a:ea typeface="宋体" pitchFamily="2" charset="-122"/>
              </a:rPr>
              <a:t>r</a:t>
            </a:r>
            <a:r>
              <a:rPr lang="zh-CN" altLang="zh-CN" b="1" dirty="0" smtClean="0">
                <a:latin typeface="宋体" pitchFamily="2" charset="-122"/>
                <a:ea typeface="宋体" pitchFamily="2" charset="-122"/>
              </a:rPr>
              <a:t>方法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en-US" altLang="zh-CN" sz="2800" dirty="0" err="1" smtClean="0">
                <a:latin typeface="宋体" pitchFamily="2" charset="-122"/>
                <a:ea typeface="宋体" pitchFamily="2" charset="-122"/>
              </a:rPr>
              <a:t>MaxU</a:t>
            </a:r>
            <a:r>
              <a:rPr lang="en-US" altLang="zh-CN" sz="2800" baseline="-25000" dirty="0" err="1" smtClean="0">
                <a:latin typeface="宋体" pitchFamily="2" charset="-122"/>
                <a:ea typeface="宋体" pitchFamily="2" charset="-122"/>
              </a:rPr>
              <a:t>r</a:t>
            </a:r>
            <a:r>
              <a:rPr lang="zh-CN" altLang="zh-CN" sz="2800" dirty="0" smtClean="0">
                <a:latin typeface="宋体" pitchFamily="2" charset="-122"/>
                <a:ea typeface="宋体" pitchFamily="2" charset="-122"/>
              </a:rPr>
              <a:t>方法可检出多达</a:t>
            </a:r>
            <a:r>
              <a:rPr lang="en-US" altLang="zh-CN" sz="2800" dirty="0" smtClean="0">
                <a:latin typeface="宋体" pitchFamily="2" charset="-122"/>
                <a:ea typeface="宋体" pitchFamily="2" charset="-122"/>
              </a:rPr>
              <a:t>p-1(</a:t>
            </a:r>
            <a:r>
              <a:rPr lang="zh-CN" altLang="zh-CN" sz="2800" dirty="0" smtClean="0">
                <a:latin typeface="宋体" pitchFamily="2" charset="-122"/>
                <a:ea typeface="宋体" pitchFamily="2" charset="-122"/>
              </a:rPr>
              <a:t>这个数相当于总试验次数减</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个显著性因子。也就是说</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当真实的显著性因子个数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a:t>
            </a:r>
            <a:r>
              <a:rPr lang="en-US" altLang="zh-CN" sz="2800" dirty="0" smtClean="0">
                <a:latin typeface="宋体" pitchFamily="2" charset="-122"/>
                <a:ea typeface="宋体" pitchFamily="2" charset="-122"/>
              </a:rPr>
              <a:t>N)</a:t>
            </a:r>
            <a:r>
              <a:rPr lang="zh-CN" altLang="zh-CN" sz="2800" dirty="0" smtClean="0">
                <a:latin typeface="宋体" pitchFamily="2" charset="-122"/>
                <a:ea typeface="宋体" pitchFamily="2" charset="-122"/>
              </a:rPr>
              <a:t>在</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到</a:t>
            </a:r>
            <a:r>
              <a:rPr lang="en-US" altLang="zh-CN" sz="2800" dirty="0" smtClean="0">
                <a:latin typeface="宋体" pitchFamily="2" charset="-122"/>
                <a:ea typeface="宋体" pitchFamily="2" charset="-122"/>
              </a:rPr>
              <a:t>p-1</a:t>
            </a:r>
            <a:r>
              <a:rPr lang="zh-CN" altLang="zh-CN" sz="2800" dirty="0" smtClean="0">
                <a:latin typeface="宋体" pitchFamily="2" charset="-122"/>
                <a:ea typeface="宋体" pitchFamily="2" charset="-122"/>
              </a:rPr>
              <a:t>之间时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它都适用。但它的检验效率与</a:t>
            </a:r>
            <a:r>
              <a:rPr lang="en-US" altLang="zh-CN" sz="2800" dirty="0" smtClean="0">
                <a:latin typeface="宋体" pitchFamily="2" charset="-122"/>
                <a:ea typeface="宋体" pitchFamily="2" charset="-122"/>
              </a:rPr>
              <a:t>r</a:t>
            </a:r>
            <a:r>
              <a:rPr lang="zh-CN" altLang="zh-CN" sz="2800" dirty="0" smtClean="0">
                <a:latin typeface="宋体" pitchFamily="2" charset="-122"/>
                <a:ea typeface="宋体" pitchFamily="2" charset="-122"/>
              </a:rPr>
              <a:t>的值有关。</a:t>
            </a:r>
            <a:r>
              <a:rPr lang="en-US" altLang="zh-CN" sz="2800" dirty="0" smtClean="0">
                <a:latin typeface="宋体" pitchFamily="2" charset="-122"/>
                <a:ea typeface="宋体" pitchFamily="2" charset="-122"/>
              </a:rPr>
              <a:t>r</a:t>
            </a:r>
            <a:r>
              <a:rPr lang="zh-CN" altLang="zh-CN" sz="2800" dirty="0" smtClean="0">
                <a:latin typeface="宋体" pitchFamily="2" charset="-122"/>
                <a:ea typeface="宋体" pitchFamily="2" charset="-122"/>
              </a:rPr>
              <a:t>的值应选择成使之大于等于</a:t>
            </a:r>
            <a:r>
              <a:rPr lang="en-US" altLang="zh-CN" sz="2800" dirty="0" smtClean="0">
                <a:latin typeface="宋体" pitchFamily="2" charset="-122"/>
                <a:ea typeface="宋体" pitchFamily="2" charset="-122"/>
              </a:rPr>
              <a:t>N</a:t>
            </a:r>
            <a:r>
              <a:rPr lang="zh-CN" altLang="zh-CN" sz="2800" dirty="0" smtClean="0">
                <a:latin typeface="宋体" pitchFamily="2" charset="-122"/>
                <a:ea typeface="宋体" pitchFamily="2" charset="-122"/>
              </a:rPr>
              <a:t>。当</a:t>
            </a:r>
            <a:r>
              <a:rPr lang="en-US" altLang="zh-CN" sz="2800" dirty="0" smtClean="0">
                <a:latin typeface="宋体" pitchFamily="2" charset="-122"/>
                <a:ea typeface="宋体" pitchFamily="2" charset="-122"/>
              </a:rPr>
              <a:t>r=N</a:t>
            </a:r>
            <a:r>
              <a:rPr lang="zh-CN" altLang="zh-CN" sz="2800" dirty="0" smtClean="0">
                <a:latin typeface="宋体" pitchFamily="2" charset="-122"/>
                <a:ea typeface="宋体" pitchFamily="2" charset="-122"/>
              </a:rPr>
              <a:t>时</a:t>
            </a:r>
            <a:r>
              <a:rPr lang="en-US" altLang="zh-CN" sz="2800" dirty="0" smtClean="0">
                <a:latin typeface="宋体" pitchFamily="2" charset="-122"/>
                <a:ea typeface="宋体" pitchFamily="2" charset="-122"/>
              </a:rPr>
              <a:t>,</a:t>
            </a:r>
            <a:r>
              <a:rPr lang="en-US" altLang="zh-CN" sz="2800" dirty="0" err="1" smtClean="0">
                <a:latin typeface="宋体" pitchFamily="2" charset="-122"/>
                <a:ea typeface="宋体" pitchFamily="2" charset="-122"/>
              </a:rPr>
              <a:t>MaxU</a:t>
            </a:r>
            <a:r>
              <a:rPr lang="en-US" altLang="zh-CN" sz="2800" baseline="-25000" dirty="0" err="1" smtClean="0">
                <a:latin typeface="宋体" pitchFamily="2" charset="-122"/>
                <a:ea typeface="宋体" pitchFamily="2" charset="-122"/>
              </a:rPr>
              <a:t>r</a:t>
            </a:r>
            <a:r>
              <a:rPr lang="zh-CN" altLang="zh-CN" sz="2800" dirty="0" smtClean="0">
                <a:latin typeface="宋体" pitchFamily="2" charset="-122"/>
                <a:ea typeface="宋体" pitchFamily="2" charset="-122"/>
              </a:rPr>
              <a:t>方法的检验效率达到最高。当</a:t>
            </a:r>
            <a:r>
              <a:rPr lang="en-US" altLang="zh-CN" sz="2800" dirty="0" smtClean="0">
                <a:latin typeface="宋体" pitchFamily="2" charset="-122"/>
                <a:ea typeface="宋体" pitchFamily="2" charset="-122"/>
              </a:rPr>
              <a:t>r</a:t>
            </a:r>
            <a:r>
              <a:rPr lang="zh-CN" altLang="zh-CN" sz="2800" dirty="0" smtClean="0">
                <a:latin typeface="宋体" pitchFamily="2" charset="-122"/>
                <a:ea typeface="宋体" pitchFamily="2" charset="-122"/>
              </a:rPr>
              <a:t>的值逐渐大于</a:t>
            </a:r>
            <a:r>
              <a:rPr lang="en-US" altLang="zh-CN" sz="2800" dirty="0" smtClean="0">
                <a:latin typeface="宋体" pitchFamily="2" charset="-122"/>
                <a:ea typeface="宋体" pitchFamily="2" charset="-122"/>
              </a:rPr>
              <a:t>N</a:t>
            </a:r>
            <a:r>
              <a:rPr lang="zh-CN" altLang="zh-CN" sz="2800" dirty="0" smtClean="0">
                <a:latin typeface="宋体" pitchFamily="2" charset="-122"/>
                <a:ea typeface="宋体" pitchFamily="2" charset="-122"/>
              </a:rPr>
              <a:t>时</a:t>
            </a:r>
            <a:r>
              <a:rPr lang="en-US" altLang="zh-CN" sz="2800" dirty="0" smtClean="0">
                <a:latin typeface="宋体" pitchFamily="2" charset="-122"/>
                <a:ea typeface="宋体" pitchFamily="2" charset="-122"/>
              </a:rPr>
              <a:t>,</a:t>
            </a:r>
            <a:r>
              <a:rPr lang="en-US" altLang="zh-CN" sz="2800" dirty="0" err="1" smtClean="0">
                <a:latin typeface="宋体" pitchFamily="2" charset="-122"/>
                <a:ea typeface="宋体" pitchFamily="2" charset="-122"/>
              </a:rPr>
              <a:t>MaxU</a:t>
            </a:r>
            <a:r>
              <a:rPr lang="en-US" altLang="zh-CN" sz="2800" baseline="-25000" dirty="0" err="1" smtClean="0">
                <a:latin typeface="宋体" pitchFamily="2" charset="-122"/>
                <a:ea typeface="宋体" pitchFamily="2" charset="-122"/>
              </a:rPr>
              <a:t>r</a:t>
            </a:r>
            <a:r>
              <a:rPr lang="zh-CN" altLang="zh-CN" sz="2800" dirty="0" smtClean="0">
                <a:latin typeface="宋体" pitchFamily="2" charset="-122"/>
                <a:ea typeface="宋体" pitchFamily="2" charset="-122"/>
              </a:rPr>
              <a:t>的效率将逐渐降低。但当</a:t>
            </a:r>
            <a:r>
              <a:rPr lang="en-US" altLang="zh-CN" sz="2800" dirty="0" smtClean="0">
                <a:latin typeface="宋体" pitchFamily="2" charset="-122"/>
                <a:ea typeface="宋体" pitchFamily="2" charset="-122"/>
              </a:rPr>
              <a:t>r</a:t>
            </a:r>
            <a:r>
              <a:rPr lang="zh-CN" altLang="zh-CN" sz="2800" dirty="0" smtClean="0">
                <a:latin typeface="宋体" pitchFamily="2" charset="-122"/>
                <a:ea typeface="宋体" pitchFamily="2" charset="-122"/>
              </a:rPr>
              <a:t>小于</a:t>
            </a:r>
            <a:r>
              <a:rPr lang="en-US" altLang="zh-CN" sz="2800" dirty="0" smtClean="0">
                <a:latin typeface="宋体" pitchFamily="2" charset="-122"/>
                <a:ea typeface="宋体" pitchFamily="2" charset="-122"/>
              </a:rPr>
              <a:t>N</a:t>
            </a:r>
            <a:r>
              <a:rPr lang="zh-CN" altLang="zh-CN" sz="2800" dirty="0" smtClean="0">
                <a:latin typeface="宋体" pitchFamily="2" charset="-122"/>
                <a:ea typeface="宋体" pitchFamily="2" charset="-122"/>
              </a:rPr>
              <a:t>时</a:t>
            </a:r>
            <a:r>
              <a:rPr lang="en-US" altLang="zh-CN" sz="2800" dirty="0" smtClean="0">
                <a:latin typeface="宋体" pitchFamily="2" charset="-122"/>
                <a:ea typeface="宋体" pitchFamily="2" charset="-122"/>
              </a:rPr>
              <a:t>,</a:t>
            </a:r>
            <a:r>
              <a:rPr lang="en-US" altLang="zh-CN" sz="2800" dirty="0" err="1" smtClean="0">
                <a:latin typeface="宋体" pitchFamily="2" charset="-122"/>
                <a:ea typeface="宋体" pitchFamily="2" charset="-122"/>
              </a:rPr>
              <a:t>MaxU</a:t>
            </a:r>
            <a:r>
              <a:rPr lang="en-US" altLang="zh-CN" sz="2800" baseline="-25000" dirty="0" err="1" smtClean="0">
                <a:latin typeface="宋体" pitchFamily="2" charset="-122"/>
                <a:ea typeface="宋体" pitchFamily="2" charset="-122"/>
              </a:rPr>
              <a:t>r</a:t>
            </a:r>
            <a:r>
              <a:rPr lang="zh-CN" altLang="zh-CN" sz="2800" dirty="0" smtClean="0">
                <a:latin typeface="宋体" pitchFamily="2" charset="-122"/>
                <a:ea typeface="宋体" pitchFamily="2" charset="-122"/>
              </a:rPr>
              <a:t>的效率急剧下降。因此</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当显著性因子较少时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选择较小的</a:t>
            </a:r>
            <a:r>
              <a:rPr lang="en-US" altLang="zh-CN" sz="2800" dirty="0" smtClean="0">
                <a:latin typeface="宋体" pitchFamily="2" charset="-122"/>
                <a:ea typeface="宋体" pitchFamily="2" charset="-122"/>
              </a:rPr>
              <a:t>r</a:t>
            </a:r>
            <a:r>
              <a:rPr lang="zh-CN" altLang="zh-CN" sz="2800" dirty="0" smtClean="0">
                <a:latin typeface="宋体" pitchFamily="2" charset="-122"/>
                <a:ea typeface="宋体" pitchFamily="2" charset="-122"/>
              </a:rPr>
              <a:t>将有利于提高检验的效率</a:t>
            </a:r>
            <a:r>
              <a:rPr lang="zh-CN"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latin typeface="宋体" pitchFamily="2" charset="-122"/>
              <a:ea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逐步检验法</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逐步检验法的思想是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先用一个统计量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一般是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的函数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来检验</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的</a:t>
            </a: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即检验在</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β</a:t>
            </a:r>
            <a:r>
              <a:rPr lang="en-US" altLang="zh-CN" sz="2800" i="1" baseline="-25000" dirty="0" err="1" smtClean="0">
                <a:latin typeface="宋体" pitchFamily="2" charset="-122"/>
                <a:ea typeface="宋体" pitchFamily="2" charset="-122"/>
              </a:rPr>
              <a:t>p</a:t>
            </a:r>
            <a:r>
              <a:rPr lang="zh-CN" altLang="zh-CN" sz="2800" dirty="0" smtClean="0">
                <a:latin typeface="宋体" pitchFamily="2" charset="-122"/>
                <a:ea typeface="宋体" pitchFamily="2" charset="-122"/>
              </a:rPr>
              <a:t>中是否存在着显著的效应。若</a:t>
            </a: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被拒绝</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则认为有显著的效应存在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将绝对值最大的所对应的</a:t>
            </a:r>
            <a:r>
              <a:rPr lang="en-US" altLang="zh-CN" sz="2800" i="1" dirty="0" err="1" smtClean="0">
                <a:latin typeface="宋体" pitchFamily="2" charset="-122"/>
                <a:ea typeface="宋体" pitchFamily="2" charset="-122"/>
              </a:rPr>
              <a:t>β</a:t>
            </a:r>
            <a:r>
              <a:rPr lang="en-US" altLang="zh-CN" sz="2800" i="1" baseline="-25000" dirty="0" err="1" smtClean="0">
                <a:latin typeface="宋体" pitchFamily="2" charset="-122"/>
                <a:ea typeface="宋体" pitchFamily="2" charset="-122"/>
              </a:rPr>
              <a:t>i</a:t>
            </a:r>
            <a:r>
              <a:rPr lang="zh-CN" altLang="zh-CN" sz="2800" dirty="0" smtClean="0">
                <a:latin typeface="宋体" pitchFamily="2" charset="-122"/>
                <a:ea typeface="宋体" pitchFamily="2" charset="-122"/>
              </a:rPr>
              <a:t>当成是显著的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并将此绝对值最大的除去。这样显著性因子就少了一个</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总因子数也少了一个。然后</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再用剩下的重新计算检验统计量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再检验在剩下的</a:t>
            </a:r>
            <a:r>
              <a:rPr lang="en-US" altLang="zh-CN" sz="2800" i="1" dirty="0" err="1" smtClean="0">
                <a:latin typeface="宋体" pitchFamily="2" charset="-122"/>
                <a:ea typeface="宋体" pitchFamily="2" charset="-122"/>
              </a:rPr>
              <a:t>β</a:t>
            </a:r>
            <a:r>
              <a:rPr lang="en-US" altLang="zh-CN" sz="2800" i="1" baseline="-25000" dirty="0" err="1" smtClean="0">
                <a:latin typeface="宋体" pitchFamily="2" charset="-122"/>
                <a:ea typeface="宋体" pitchFamily="2" charset="-122"/>
              </a:rPr>
              <a:t>i</a:t>
            </a:r>
            <a:r>
              <a:rPr lang="zh-CN" altLang="zh-CN" sz="2800" dirty="0" smtClean="0">
                <a:latin typeface="宋体" pitchFamily="2" charset="-122"/>
                <a:ea typeface="宋体" pitchFamily="2" charset="-122"/>
              </a:rPr>
              <a:t>中是否存在着显著的效应。如此不断的重复上述过程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直至</a:t>
            </a: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不被拒绝为止。</a:t>
            </a:r>
          </a:p>
          <a:p>
            <a:pPr>
              <a:buNone/>
            </a:pP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超饱和设计问题</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为了能使成本降到最低</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人们总是希望用尽可能少的试验次数来考察尽可能多的因子。前面介绍的饱和设计就是为此目的而提出的一种设计。如上所见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饱和设计能考察的因子数最多达到了总试验数减一。然而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人们对此并不满足。在筛选阶段</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在考察的大量因子中对指标有较大影响的重要因子往往只有少数几个</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而大多数因子的效应都为</a:t>
            </a:r>
            <a:r>
              <a:rPr lang="en-US" altLang="zh-CN" sz="2800" dirty="0" smtClean="0">
                <a:latin typeface="宋体" pitchFamily="2" charset="-122"/>
                <a:ea typeface="宋体" pitchFamily="2" charset="-122"/>
              </a:rPr>
              <a:t>0</a:t>
            </a:r>
            <a:r>
              <a:rPr lang="zh-CN" altLang="zh-CN" sz="2800" dirty="0" smtClean="0">
                <a:latin typeface="宋体" pitchFamily="2" charset="-122"/>
                <a:ea typeface="宋体" pitchFamily="2" charset="-122"/>
              </a:rPr>
              <a:t>或近似于</a:t>
            </a:r>
            <a:r>
              <a:rPr lang="en-US" altLang="zh-CN" sz="2800" dirty="0" smtClean="0">
                <a:latin typeface="宋体" pitchFamily="2" charset="-122"/>
                <a:ea typeface="宋体" pitchFamily="2" charset="-122"/>
              </a:rPr>
              <a:t>0;</a:t>
            </a:r>
            <a:r>
              <a:rPr lang="zh-CN" altLang="zh-CN" sz="2800" dirty="0" smtClean="0">
                <a:latin typeface="宋体" pitchFamily="2" charset="-122"/>
                <a:ea typeface="宋体" pitchFamily="2" charset="-122"/>
              </a:rPr>
              <a:t>在这种情况下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我们就有可能用更少的试验次数将少数几个重要因子从大量被考查的因子中识别出来。这就是超饱和设计的思想。</a:t>
            </a:r>
            <a:endParaRPr lang="zh-CN" altLang="en-US" sz="2800" dirty="0">
              <a:latin typeface="宋体" pitchFamily="2" charset="-122"/>
              <a:ea typeface="宋体"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　统计模型</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sz="2800" dirty="0" smtClean="0">
                <a:latin typeface="宋体" pitchFamily="2" charset="-122"/>
                <a:ea typeface="宋体" pitchFamily="2" charset="-122"/>
              </a:rPr>
              <a:t>对超饱和设计问题</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通常使用如下的可加主效应模型</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en-US" altLang="zh-CN" dirty="0" smtClean="0"/>
          </a:p>
          <a:p>
            <a:pPr>
              <a:buNone/>
            </a:pPr>
            <a:endParaRPr lang="en-US" altLang="zh-CN" dirty="0" smtClean="0"/>
          </a:p>
          <a:p>
            <a:pPr>
              <a:buNone/>
            </a:pPr>
            <a:r>
              <a:rPr lang="zh-CN" altLang="zh-CN" sz="2800" dirty="0" smtClean="0">
                <a:latin typeface="宋体" pitchFamily="2" charset="-122"/>
                <a:ea typeface="宋体" pitchFamily="2" charset="-122"/>
              </a:rPr>
              <a:t>其中</a:t>
            </a:r>
          </a:p>
          <a:p>
            <a:pPr>
              <a:buNone/>
            </a:pP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是一般平均。</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β</a:t>
            </a:r>
            <a:r>
              <a:rPr lang="en-US" altLang="zh-CN" sz="2800" i="1" baseline="-25000" dirty="0" err="1" smtClean="0">
                <a:latin typeface="宋体" pitchFamily="2" charset="-122"/>
                <a:ea typeface="宋体" pitchFamily="2" charset="-122"/>
              </a:rPr>
              <a:t>p</a:t>
            </a:r>
            <a:r>
              <a:rPr lang="zh-CN" altLang="zh-CN" sz="2800" dirty="0" smtClean="0">
                <a:latin typeface="宋体" pitchFamily="2" charset="-122"/>
                <a:ea typeface="宋体" pitchFamily="2" charset="-122"/>
              </a:rPr>
              <a:t>是各因子的主效应。他们都是待估参数。</a:t>
            </a:r>
            <a:r>
              <a:rPr lang="en-US" altLang="zh-CN" sz="2800" i="1" dirty="0" smtClean="0">
                <a:latin typeface="宋体" pitchFamily="2" charset="-122"/>
                <a:ea typeface="宋体" pitchFamily="2" charset="-122"/>
              </a:rPr>
              <a:t>p</a:t>
            </a:r>
            <a:r>
              <a:rPr lang="zh-CN" altLang="zh-CN" sz="2800" dirty="0" smtClean="0">
                <a:latin typeface="宋体" pitchFamily="2" charset="-122"/>
                <a:ea typeface="宋体" pitchFamily="2" charset="-122"/>
              </a:rPr>
              <a:t>是因子个数</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y=</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y</a:t>
            </a:r>
            <a:r>
              <a:rPr lang="en-US" altLang="zh-CN" sz="2800" i="1" baseline="-25000" dirty="0" err="1"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是观察值向量</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是试验次数。</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&lt;p</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1331640" y="2276872"/>
          <a:ext cx="4398476" cy="910927"/>
        </p:xfrm>
        <a:graphic>
          <a:graphicData uri="http://schemas.openxmlformats.org/presentationml/2006/ole">
            <p:oleObj spid="_x0000_s4098" name="Equation" r:id="rId3" imgW="2145960" imgH="444240" progId="Equation.DSMT4">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超饱和设计的构造</a:t>
            </a:r>
            <a:endParaRPr lang="zh-CN" altLang="en-US" b="1" dirty="0">
              <a:latin typeface="宋体" pitchFamily="2" charset="-122"/>
              <a:ea typeface="宋体" pitchFamily="2" charset="-122"/>
            </a:endParaRPr>
          </a:p>
        </p:txBody>
      </p:sp>
      <p:sp>
        <p:nvSpPr>
          <p:cNvPr id="5" name="内容占位符 4"/>
          <p:cNvSpPr>
            <a:spLocks noGrp="1"/>
          </p:cNvSpPr>
          <p:nvPr>
            <p:ph idx="1"/>
          </p:nvPr>
        </p:nvSpPr>
        <p:spPr/>
        <p:txBody>
          <a:bodyPr>
            <a:normAutofit/>
          </a:bodyPr>
          <a:lstStyle/>
          <a:p>
            <a:pPr>
              <a:buNone/>
            </a:pPr>
            <a:r>
              <a:rPr lang="zh-CN" altLang="zh-CN" sz="2800" dirty="0" smtClean="0">
                <a:latin typeface="宋体" pitchFamily="2" charset="-122"/>
                <a:ea typeface="宋体" pitchFamily="2" charset="-122"/>
              </a:rPr>
              <a:t>定理</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对任何一个设计矩阵为</a:t>
            </a:r>
            <a:r>
              <a:rPr lang="en-US" altLang="zh-CN" sz="2800" i="1" dirty="0" smtClean="0">
                <a:latin typeface="宋体" pitchFamily="2" charset="-122"/>
                <a:ea typeface="宋体" pitchFamily="2" charset="-122"/>
              </a:rPr>
              <a:t>X=</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x</a:t>
            </a:r>
            <a:r>
              <a:rPr lang="en-US" altLang="zh-CN" sz="2800" i="1" baseline="-25000" dirty="0" err="1" smtClean="0">
                <a:latin typeface="宋体" pitchFamily="2" charset="-122"/>
                <a:ea typeface="宋体" pitchFamily="2" charset="-122"/>
              </a:rPr>
              <a:t>p</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的超饱和设计</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n</a:t>
            </a:r>
            <a:r>
              <a:rPr lang="en-US" altLang="zh-CN" sz="2800" dirty="0" err="1" smtClean="0">
                <a:latin typeface="宋体" pitchFamily="2" charset="-122"/>
                <a:ea typeface="宋体" pitchFamily="2" charset="-122"/>
              </a:rPr>
              <a:t>,</a:t>
            </a:r>
            <a:r>
              <a:rPr lang="en-US" altLang="zh-CN" sz="2800" i="1" dirty="0" err="1" smtClean="0">
                <a:latin typeface="宋体" pitchFamily="2" charset="-122"/>
                <a:ea typeface="宋体" pitchFamily="2" charset="-122"/>
              </a:rPr>
              <a:t>p</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p</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均</a:t>
            </a:r>
            <a:r>
              <a:rPr lang="zh-CN" altLang="zh-CN" sz="2800" dirty="0" smtClean="0">
                <a:latin typeface="宋体" pitchFamily="2" charset="-122"/>
                <a:ea typeface="宋体" pitchFamily="2" charset="-122"/>
              </a:rPr>
              <a:t>有</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a:t>
            </a:r>
            <a:r>
              <a:rPr lang="en-US" altLang="zh-CN" sz="2800" i="1" dirty="0" smtClean="0">
                <a:latin typeface="宋体" pitchFamily="2" charset="-122"/>
                <a:ea typeface="宋体" pitchFamily="2" charset="-122"/>
              </a:rPr>
              <a:t>p=t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如果有设计矩阵</a:t>
            </a:r>
            <a:r>
              <a:rPr lang="en-US" altLang="zh-CN" sz="2800" i="1" dirty="0" smtClean="0">
                <a:latin typeface="宋体" pitchFamily="2" charset="-122"/>
                <a:ea typeface="宋体" pitchFamily="2" charset="-122"/>
              </a:rPr>
              <a:t>X</a:t>
            </a:r>
            <a:r>
              <a:rPr lang="en-US" altLang="zh-CN" sz="2800" i="1" baseline="30000" dirty="0" smtClean="0">
                <a:latin typeface="宋体" pitchFamily="2" charset="-122"/>
                <a:ea typeface="宋体" pitchFamily="2" charset="-122"/>
              </a:rPr>
              <a:t>*</a:t>
            </a:r>
            <a:r>
              <a:rPr lang="zh-CN" altLang="zh-CN" sz="2800" dirty="0" smtClean="0">
                <a:latin typeface="宋体" pitchFamily="2" charset="-122"/>
                <a:ea typeface="宋体" pitchFamily="2" charset="-122"/>
              </a:rPr>
              <a:t>使得</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则</a:t>
            </a:r>
            <a:r>
              <a:rPr lang="zh-CN" altLang="zh-CN" sz="2800" dirty="0" smtClean="0">
                <a:latin typeface="宋体" pitchFamily="2" charset="-122"/>
                <a:ea typeface="宋体" pitchFamily="2" charset="-122"/>
              </a:rPr>
              <a:t>有</a:t>
            </a:r>
            <a:r>
              <a:rPr lang="en-US" altLang="zh-CN" sz="2800" i="1" dirty="0" smtClean="0">
                <a:latin typeface="宋体" pitchFamily="2" charset="-122"/>
                <a:ea typeface="宋体" pitchFamily="2" charset="-122"/>
              </a:rPr>
              <a:t>X</a:t>
            </a:r>
            <a:r>
              <a:rPr lang="en-US" altLang="zh-CN" sz="2800" i="1" baseline="300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i="1" baseline="300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p+t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I</a:t>
            </a:r>
            <a:r>
              <a:rPr lang="en-US" altLang="zh-CN" sz="2800" i="1" baseline="-25000" dirty="0" smtClean="0">
                <a:latin typeface="宋体" pitchFamily="2" charset="-122"/>
                <a:ea typeface="宋体" pitchFamily="2" charset="-122"/>
              </a:rPr>
              <a:t>n</a:t>
            </a:r>
            <a:r>
              <a:rPr lang="en-US" altLang="zh-CN" sz="2800" i="1" dirty="0" smtClean="0">
                <a:latin typeface="宋体" pitchFamily="2" charset="-122"/>
                <a:ea typeface="宋体" pitchFamily="2" charset="-122"/>
              </a:rPr>
              <a:t>-</a:t>
            </a:r>
            <a:r>
              <a:rPr lang="en-US" altLang="zh-CN" sz="2800" i="1" dirty="0" err="1" smtClean="0">
                <a:latin typeface="宋体" pitchFamily="2" charset="-122"/>
                <a:ea typeface="宋体" pitchFamily="2" charset="-122"/>
              </a:rPr>
              <a:t>tJ</a:t>
            </a:r>
            <a:r>
              <a:rPr lang="en-US" altLang="zh-CN" sz="2800" i="1" baseline="-25000" dirty="0" err="1" smtClean="0">
                <a:latin typeface="宋体" pitchFamily="2" charset="-122"/>
                <a:ea typeface="宋体" pitchFamily="2" charset="-122"/>
              </a:rPr>
              <a:t>n</a:t>
            </a:r>
            <a:r>
              <a:rPr lang="en-US" altLang="zh-CN" sz="2800" i="1" dirty="0" err="1" smtClean="0">
                <a:latin typeface="宋体" pitchFamily="2" charset="-122"/>
                <a:ea typeface="宋体" pitchFamily="2" charset="-122"/>
              </a:rPr>
              <a:t>J'</a:t>
            </a:r>
            <a:r>
              <a:rPr lang="en-US" altLang="zh-CN" sz="2800" i="1" baseline="-25000" dirty="0" err="1"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a:t>
            </a:r>
            <a:r>
              <a:rPr lang="en-US" altLang="zh-CN" sz="2800" i="1" dirty="0" err="1" smtClean="0">
                <a:latin typeface="宋体" pitchFamily="2" charset="-122"/>
                <a:ea typeface="宋体" pitchFamily="2" charset="-122"/>
              </a:rPr>
              <a:t>J</a:t>
            </a:r>
            <a:r>
              <a:rPr lang="en-US" altLang="zh-CN" sz="2800" i="1" baseline="-25000" dirty="0" err="1" smtClean="0">
                <a:latin typeface="宋体" pitchFamily="2" charset="-122"/>
                <a:ea typeface="宋体" pitchFamily="2" charset="-122"/>
              </a:rPr>
              <a:t>n</a:t>
            </a:r>
            <a:r>
              <a:rPr lang="zh-CN" altLang="zh-CN" sz="2800" dirty="0" smtClean="0">
                <a:latin typeface="宋体" pitchFamily="2" charset="-122"/>
                <a:ea typeface="宋体" pitchFamily="2" charset="-122"/>
              </a:rPr>
              <a:t>是一元素全为</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的列向量。反之亦然。</a:t>
            </a:r>
            <a:endParaRPr lang="zh-CN" altLang="en-US" sz="2800" dirty="0">
              <a:latin typeface="宋体" pitchFamily="2" charset="-122"/>
              <a:ea typeface="宋体" pitchFamily="2" charset="-122"/>
            </a:endParaRPr>
          </a:p>
        </p:txBody>
      </p:sp>
      <p:graphicFrame>
        <p:nvGraphicFramePr>
          <p:cNvPr id="6" name="对象 5"/>
          <p:cNvGraphicFramePr>
            <a:graphicFrameLocks noChangeAspect="1"/>
          </p:cNvGraphicFramePr>
          <p:nvPr/>
        </p:nvGraphicFramePr>
        <p:xfrm>
          <a:off x="683569" y="2666370"/>
          <a:ext cx="7560840" cy="618614"/>
        </p:xfrm>
        <a:graphic>
          <a:graphicData uri="http://schemas.openxmlformats.org/presentationml/2006/ole">
            <p:oleObj spid="_x0000_s5122" name="Equation" r:id="rId3" imgW="2793960" imgH="228600" progId="Equation.DSMT4">
              <p:embed/>
            </p:oleObj>
          </a:graphicData>
        </a:graphic>
      </p:graphicFrame>
      <p:graphicFrame>
        <p:nvGraphicFramePr>
          <p:cNvPr id="7" name="对象 6"/>
          <p:cNvGraphicFramePr>
            <a:graphicFrameLocks noChangeAspect="1"/>
          </p:cNvGraphicFramePr>
          <p:nvPr/>
        </p:nvGraphicFramePr>
        <p:xfrm>
          <a:off x="2806700" y="1203325"/>
          <a:ext cx="127000" cy="190500"/>
        </p:xfrm>
        <a:graphic>
          <a:graphicData uri="http://schemas.openxmlformats.org/presentationml/2006/ole">
            <p:oleObj spid="_x0000_s5123" name="Equation" r:id="rId4" imgW="126720" imgH="190440" progId="Equation.DSMT4">
              <p:embed/>
            </p:oleObj>
          </a:graphicData>
        </a:graphic>
      </p:graphicFrame>
      <p:graphicFrame>
        <p:nvGraphicFramePr>
          <p:cNvPr id="8" name="对象 7"/>
          <p:cNvGraphicFramePr>
            <a:graphicFrameLocks noChangeAspect="1"/>
          </p:cNvGraphicFramePr>
          <p:nvPr/>
        </p:nvGraphicFramePr>
        <p:xfrm>
          <a:off x="323528" y="4293096"/>
          <a:ext cx="8388423" cy="452071"/>
        </p:xfrm>
        <a:graphic>
          <a:graphicData uri="http://schemas.openxmlformats.org/presentationml/2006/ole">
            <p:oleObj spid="_x0000_s5124" name="Equation" r:id="rId5" imgW="4241520" imgH="228600" progId="Equation.DSMT4">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半正态图法</a:t>
            </a:r>
            <a:endParaRPr lang="zh-CN" altLang="zh-CN"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4</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对例</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中的超饱和设计问题</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按</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式计算出</a:t>
            </a:r>
            <a:r>
              <a:rPr lang="en-US" altLang="zh-CN" sz="2800" dirty="0" smtClean="0">
                <a:latin typeface="宋体" pitchFamily="2" charset="-122"/>
                <a:ea typeface="宋体" pitchFamily="2" charset="-122"/>
              </a:rPr>
              <a:t>23</a:t>
            </a:r>
            <a:r>
              <a:rPr lang="zh-CN" altLang="zh-CN" sz="2800" dirty="0" smtClean="0">
                <a:latin typeface="宋体" pitchFamily="2" charset="-122"/>
                <a:ea typeface="宋体" pitchFamily="2" charset="-122"/>
              </a:rPr>
              <a:t>个因子效应的估计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其值列于表</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中。然后</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按</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中介绍方法作半正态图</a:t>
            </a:r>
            <a:endParaRPr lang="zh-CN" altLang="en-US" sz="2800" dirty="0">
              <a:latin typeface="宋体" pitchFamily="2" charset="-122"/>
              <a:ea typeface="宋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逐步回归法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196752"/>
            <a:ext cx="8229600" cy="5661248"/>
          </a:xfrm>
        </p:spPr>
        <p:txBody>
          <a:bodyPr>
            <a:normAutofit fontScale="77500" lnSpcReduction="20000"/>
          </a:bodyPr>
          <a:lstStyle/>
          <a:p>
            <a:pPr>
              <a:buNone/>
            </a:pPr>
            <a:r>
              <a:rPr lang="en-US" altLang="zh-CN" dirty="0" smtClean="0">
                <a:latin typeface="宋体" pitchFamily="2" charset="-122"/>
                <a:ea typeface="宋体" pitchFamily="2" charset="-122"/>
              </a:rPr>
              <a:t>  </a:t>
            </a:r>
            <a:r>
              <a:rPr lang="en-US" altLang="zh-CN" sz="3600" dirty="0" smtClean="0">
                <a:latin typeface="宋体" pitchFamily="2" charset="-122"/>
                <a:ea typeface="宋体" pitchFamily="2" charset="-122"/>
              </a:rPr>
              <a:t>1</a:t>
            </a:r>
            <a:r>
              <a:rPr lang="en-US" altLang="zh-CN" sz="3600" i="1" dirty="0" smtClean="0">
                <a:latin typeface="宋体" pitchFamily="2" charset="-122"/>
                <a:ea typeface="宋体" pitchFamily="2" charset="-122"/>
              </a:rPr>
              <a:t>.</a:t>
            </a:r>
            <a:r>
              <a:rPr lang="en-US" altLang="zh-CN" sz="3600" dirty="0" smtClean="0">
                <a:latin typeface="宋体" pitchFamily="2" charset="-122"/>
                <a:ea typeface="宋体" pitchFamily="2" charset="-122"/>
              </a:rPr>
              <a:t> </a:t>
            </a:r>
            <a:r>
              <a:rPr lang="zh-CN" altLang="zh-CN" sz="3600" dirty="0" smtClean="0">
                <a:latin typeface="宋体" pitchFamily="2" charset="-122"/>
                <a:ea typeface="宋体" pitchFamily="2" charset="-122"/>
              </a:rPr>
              <a:t>给定引入和剔除变量所用</a:t>
            </a:r>
            <a:r>
              <a:rPr lang="en-US" altLang="zh-CN" sz="3600" i="1" dirty="0" smtClean="0">
                <a:latin typeface="宋体" pitchFamily="2" charset="-122"/>
                <a:ea typeface="宋体" pitchFamily="2" charset="-122"/>
              </a:rPr>
              <a:t>F</a:t>
            </a:r>
            <a:r>
              <a:rPr lang="zh-CN" altLang="zh-CN" sz="3600" dirty="0" smtClean="0">
                <a:latin typeface="宋体" pitchFamily="2" charset="-122"/>
                <a:ea typeface="宋体" pitchFamily="2" charset="-122"/>
              </a:rPr>
              <a:t>检验</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或</a:t>
            </a:r>
            <a:r>
              <a:rPr lang="en-US" altLang="zh-CN" sz="3600" i="1" dirty="0" smtClean="0">
                <a:latin typeface="宋体" pitchFamily="2" charset="-122"/>
                <a:ea typeface="宋体" pitchFamily="2" charset="-122"/>
              </a:rPr>
              <a:t>t</a:t>
            </a:r>
            <a:r>
              <a:rPr lang="zh-CN" altLang="zh-CN" sz="3600" dirty="0" smtClean="0">
                <a:latin typeface="宋体" pitchFamily="2" charset="-122"/>
                <a:ea typeface="宋体" pitchFamily="2" charset="-122"/>
              </a:rPr>
              <a:t>检验</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的临界值</a:t>
            </a:r>
            <a:r>
              <a:rPr lang="en-US" altLang="zh-CN" sz="3600" i="1" dirty="0" smtClean="0">
                <a:latin typeface="宋体" pitchFamily="2" charset="-122"/>
                <a:ea typeface="宋体" pitchFamily="2" charset="-122"/>
              </a:rPr>
              <a:t>F</a:t>
            </a:r>
            <a:r>
              <a:rPr lang="en-US" altLang="zh-CN" sz="3600" baseline="-25000" dirty="0" smtClean="0">
                <a:latin typeface="宋体" pitchFamily="2" charset="-122"/>
                <a:ea typeface="宋体" pitchFamily="2" charset="-122"/>
              </a:rPr>
              <a:t>1</a:t>
            </a:r>
            <a:r>
              <a:rPr lang="zh-CN" altLang="zh-CN" sz="3600" dirty="0" smtClean="0">
                <a:latin typeface="宋体" pitchFamily="2" charset="-122"/>
                <a:ea typeface="宋体" pitchFamily="2" charset="-122"/>
              </a:rPr>
              <a:t>和</a:t>
            </a:r>
            <a:r>
              <a:rPr lang="en-US" altLang="zh-CN" sz="3600" i="1" dirty="0" smtClean="0">
                <a:latin typeface="宋体" pitchFamily="2" charset="-122"/>
                <a:ea typeface="宋体" pitchFamily="2" charset="-122"/>
              </a:rPr>
              <a:t>F</a:t>
            </a:r>
            <a:r>
              <a:rPr lang="en-US" altLang="zh-CN" sz="3600" baseline="-25000" dirty="0" smtClean="0">
                <a:latin typeface="宋体" pitchFamily="2" charset="-122"/>
                <a:ea typeface="宋体" pitchFamily="2" charset="-122"/>
              </a:rPr>
              <a:t>2</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或</a:t>
            </a:r>
            <a:r>
              <a:rPr lang="en-US" altLang="zh-CN" sz="3600" i="1" dirty="0" smtClean="0">
                <a:latin typeface="宋体" pitchFamily="2" charset="-122"/>
                <a:ea typeface="宋体" pitchFamily="2" charset="-122"/>
              </a:rPr>
              <a:t>t</a:t>
            </a:r>
            <a:r>
              <a:rPr lang="en-US" altLang="zh-CN" sz="3600" baseline="-25000" dirty="0" smtClean="0">
                <a:latin typeface="宋体" pitchFamily="2" charset="-122"/>
                <a:ea typeface="宋体" pitchFamily="2" charset="-122"/>
              </a:rPr>
              <a:t>1</a:t>
            </a:r>
            <a:r>
              <a:rPr lang="zh-CN" altLang="zh-CN" sz="3600" dirty="0" smtClean="0">
                <a:latin typeface="宋体" pitchFamily="2" charset="-122"/>
                <a:ea typeface="宋体" pitchFamily="2" charset="-122"/>
              </a:rPr>
              <a:t>和</a:t>
            </a:r>
            <a:r>
              <a:rPr lang="en-US" altLang="zh-CN" sz="3600" i="1" dirty="0" smtClean="0">
                <a:latin typeface="宋体" pitchFamily="2" charset="-122"/>
                <a:ea typeface="宋体" pitchFamily="2" charset="-122"/>
              </a:rPr>
              <a:t>t</a:t>
            </a:r>
            <a:r>
              <a:rPr lang="en-US" altLang="zh-CN" sz="3600" baseline="-25000" dirty="0" smtClean="0">
                <a:latin typeface="宋体" pitchFamily="2" charset="-122"/>
                <a:ea typeface="宋体" pitchFamily="2" charset="-122"/>
              </a:rPr>
              <a:t>2</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a:t>
            </a:r>
          </a:p>
          <a:p>
            <a:pPr>
              <a:buNone/>
            </a:pPr>
            <a:r>
              <a:rPr lang="en-US" altLang="zh-CN" sz="3600" dirty="0" smtClean="0">
                <a:latin typeface="宋体" pitchFamily="2" charset="-122"/>
                <a:ea typeface="宋体" pitchFamily="2" charset="-122"/>
              </a:rPr>
              <a:t>  2</a:t>
            </a:r>
            <a:r>
              <a:rPr lang="en-US" altLang="zh-CN" sz="3600" i="1" dirty="0" smtClean="0">
                <a:latin typeface="宋体" pitchFamily="2" charset="-122"/>
                <a:ea typeface="宋体" pitchFamily="2" charset="-122"/>
              </a:rPr>
              <a:t>.</a:t>
            </a:r>
            <a:r>
              <a:rPr lang="en-US" altLang="zh-CN" sz="3600" dirty="0" smtClean="0">
                <a:latin typeface="宋体" pitchFamily="2" charset="-122"/>
                <a:ea typeface="宋体" pitchFamily="2" charset="-122"/>
              </a:rPr>
              <a:t> </a:t>
            </a:r>
            <a:r>
              <a:rPr lang="zh-CN" altLang="zh-CN" sz="3600" dirty="0" smtClean="0">
                <a:latin typeface="宋体" pitchFamily="2" charset="-122"/>
                <a:ea typeface="宋体" pitchFamily="2" charset="-122"/>
              </a:rPr>
              <a:t>计算全部候选变量的</a:t>
            </a:r>
            <a:r>
              <a:rPr lang="en-US" altLang="zh-CN" sz="3600" i="1" dirty="0" smtClean="0">
                <a:latin typeface="宋体" pitchFamily="2" charset="-122"/>
                <a:ea typeface="宋体" pitchFamily="2" charset="-122"/>
              </a:rPr>
              <a:t>F</a:t>
            </a:r>
            <a:r>
              <a:rPr lang="zh-CN" altLang="zh-CN" sz="3600" dirty="0" smtClean="0">
                <a:latin typeface="宋体" pitchFamily="2" charset="-122"/>
                <a:ea typeface="宋体" pitchFamily="2" charset="-122"/>
              </a:rPr>
              <a:t>比 </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或</a:t>
            </a:r>
            <a:r>
              <a:rPr lang="en-US" altLang="zh-CN" sz="3600" i="1" dirty="0" smtClean="0">
                <a:latin typeface="宋体" pitchFamily="2" charset="-122"/>
                <a:ea typeface="宋体" pitchFamily="2" charset="-122"/>
              </a:rPr>
              <a:t>t</a:t>
            </a:r>
            <a:r>
              <a:rPr lang="zh-CN" altLang="zh-CN" sz="3600" dirty="0" smtClean="0">
                <a:latin typeface="宋体" pitchFamily="2" charset="-122"/>
                <a:ea typeface="宋体" pitchFamily="2" charset="-122"/>
              </a:rPr>
              <a:t>值</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。若其中最大的</a:t>
            </a:r>
            <a:r>
              <a:rPr lang="en-US" altLang="zh-CN" sz="3600" i="1" dirty="0" smtClean="0">
                <a:latin typeface="宋体" pitchFamily="2" charset="-122"/>
                <a:ea typeface="宋体" pitchFamily="2" charset="-122"/>
              </a:rPr>
              <a:t>F</a:t>
            </a:r>
            <a:r>
              <a:rPr lang="zh-CN" altLang="zh-CN" sz="3600" dirty="0" smtClean="0">
                <a:latin typeface="宋体" pitchFamily="2" charset="-122"/>
                <a:ea typeface="宋体" pitchFamily="2" charset="-122"/>
              </a:rPr>
              <a:t>比值大于</a:t>
            </a:r>
            <a:r>
              <a:rPr lang="en-US" altLang="zh-CN" sz="3600" i="1" dirty="0" smtClean="0">
                <a:latin typeface="宋体" pitchFamily="2" charset="-122"/>
                <a:ea typeface="宋体" pitchFamily="2" charset="-122"/>
              </a:rPr>
              <a:t>F</a:t>
            </a:r>
            <a:r>
              <a:rPr lang="en-US" altLang="zh-CN" sz="3600" baseline="-25000" dirty="0" smtClean="0">
                <a:latin typeface="宋体" pitchFamily="2" charset="-122"/>
                <a:ea typeface="宋体" pitchFamily="2" charset="-122"/>
              </a:rPr>
              <a:t>1</a:t>
            </a:r>
            <a:r>
              <a:rPr lang="zh-CN" altLang="zh-CN" sz="3600" dirty="0" smtClean="0">
                <a:latin typeface="宋体" pitchFamily="2" charset="-122"/>
                <a:ea typeface="宋体" pitchFamily="2" charset="-122"/>
              </a:rPr>
              <a:t>。则将对应于此最大</a:t>
            </a:r>
            <a:r>
              <a:rPr lang="en-US" altLang="zh-CN" sz="3600" i="1" dirty="0" smtClean="0">
                <a:latin typeface="宋体" pitchFamily="2" charset="-122"/>
                <a:ea typeface="宋体" pitchFamily="2" charset="-122"/>
              </a:rPr>
              <a:t>F</a:t>
            </a:r>
            <a:r>
              <a:rPr lang="zh-CN" altLang="zh-CN" sz="3600" dirty="0" smtClean="0">
                <a:latin typeface="宋体" pitchFamily="2" charset="-122"/>
                <a:ea typeface="宋体" pitchFamily="2" charset="-122"/>
              </a:rPr>
              <a:t>比值的变量引入到线性回归模型中</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并计算出复相关系数</a:t>
            </a:r>
            <a:r>
              <a:rPr lang="en-US" altLang="zh-CN" sz="3600" i="1" dirty="0" smtClean="0">
                <a:latin typeface="宋体" pitchFamily="2" charset="-122"/>
                <a:ea typeface="宋体" pitchFamily="2" charset="-122"/>
              </a:rPr>
              <a:t>R</a:t>
            </a:r>
            <a:r>
              <a:rPr lang="zh-CN" altLang="zh-CN" sz="3600" dirty="0" smtClean="0">
                <a:latin typeface="宋体" pitchFamily="2" charset="-122"/>
                <a:ea typeface="宋体" pitchFamily="2" charset="-122"/>
              </a:rPr>
              <a:t>。否则</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停止逐步回归。</a:t>
            </a:r>
          </a:p>
          <a:p>
            <a:pPr>
              <a:buNone/>
            </a:pPr>
            <a:r>
              <a:rPr lang="en-US" altLang="zh-CN" sz="3600" dirty="0" smtClean="0">
                <a:latin typeface="宋体" pitchFamily="2" charset="-122"/>
                <a:ea typeface="宋体" pitchFamily="2" charset="-122"/>
              </a:rPr>
              <a:t>  3</a:t>
            </a:r>
            <a:r>
              <a:rPr lang="en-US" altLang="zh-CN" sz="3600" i="1" dirty="0" smtClean="0">
                <a:latin typeface="宋体" pitchFamily="2" charset="-122"/>
                <a:ea typeface="宋体" pitchFamily="2" charset="-122"/>
              </a:rPr>
              <a:t>.</a:t>
            </a:r>
            <a:r>
              <a:rPr lang="en-US" altLang="zh-CN" sz="3600" dirty="0" smtClean="0">
                <a:latin typeface="宋体" pitchFamily="2" charset="-122"/>
                <a:ea typeface="宋体" pitchFamily="2" charset="-122"/>
              </a:rPr>
              <a:t> </a:t>
            </a:r>
            <a:r>
              <a:rPr lang="zh-CN" altLang="zh-CN" sz="3600" dirty="0" smtClean="0">
                <a:latin typeface="宋体" pitchFamily="2" charset="-122"/>
                <a:ea typeface="宋体" pitchFamily="2" charset="-122"/>
              </a:rPr>
              <a:t>对已引入到回归模型中的每个变量进行显著性检验。将</a:t>
            </a:r>
            <a:r>
              <a:rPr lang="en-US" altLang="zh-CN" sz="3600" i="1" dirty="0" smtClean="0">
                <a:latin typeface="宋体" pitchFamily="2" charset="-122"/>
                <a:ea typeface="宋体" pitchFamily="2" charset="-122"/>
              </a:rPr>
              <a:t>F</a:t>
            </a:r>
            <a:r>
              <a:rPr lang="zh-CN" altLang="zh-CN" sz="3600" dirty="0" smtClean="0">
                <a:latin typeface="宋体" pitchFamily="2" charset="-122"/>
                <a:ea typeface="宋体" pitchFamily="2" charset="-122"/>
              </a:rPr>
              <a:t>比值最小的且其值小于</a:t>
            </a:r>
            <a:r>
              <a:rPr lang="en-US" altLang="zh-CN" sz="3600" i="1" dirty="0" smtClean="0">
                <a:latin typeface="宋体" pitchFamily="2" charset="-122"/>
                <a:ea typeface="宋体" pitchFamily="2" charset="-122"/>
              </a:rPr>
              <a:t>F</a:t>
            </a:r>
            <a:r>
              <a:rPr lang="en-US" altLang="zh-CN" sz="3600" baseline="-25000" dirty="0" smtClean="0">
                <a:latin typeface="宋体" pitchFamily="2" charset="-122"/>
                <a:ea typeface="宋体" pitchFamily="2" charset="-122"/>
              </a:rPr>
              <a:t>2</a:t>
            </a:r>
            <a:r>
              <a:rPr lang="zh-CN" altLang="zh-CN" sz="3600" dirty="0" smtClean="0">
                <a:latin typeface="宋体" pitchFamily="2" charset="-122"/>
                <a:ea typeface="宋体" pitchFamily="2" charset="-122"/>
              </a:rPr>
              <a:t>的不显著变量从模型中剔除。然后重复步骤</a:t>
            </a:r>
            <a:r>
              <a:rPr lang="en-US" altLang="zh-CN" sz="3600" dirty="0" smtClean="0">
                <a:latin typeface="宋体" pitchFamily="2" charset="-122"/>
                <a:ea typeface="宋体" pitchFamily="2" charset="-122"/>
              </a:rPr>
              <a:t>2,3</a:t>
            </a:r>
            <a:r>
              <a:rPr lang="zh-CN" altLang="zh-CN" sz="3600" dirty="0" smtClean="0">
                <a:latin typeface="宋体" pitchFamily="2" charset="-122"/>
                <a:ea typeface="宋体" pitchFamily="2" charset="-122"/>
              </a:rPr>
              <a:t>。</a:t>
            </a:r>
          </a:p>
          <a:p>
            <a:pPr>
              <a:buNone/>
            </a:pPr>
            <a:r>
              <a:rPr lang="en-US" altLang="zh-CN" sz="3600" dirty="0" smtClean="0">
                <a:latin typeface="宋体" pitchFamily="2" charset="-122"/>
                <a:ea typeface="宋体" pitchFamily="2" charset="-122"/>
              </a:rPr>
              <a:t>     </a:t>
            </a:r>
            <a:r>
              <a:rPr lang="zh-CN" altLang="zh-CN" sz="3600" dirty="0" smtClean="0">
                <a:latin typeface="宋体" pitchFamily="2" charset="-122"/>
                <a:ea typeface="宋体" pitchFamily="2" charset="-122"/>
              </a:rPr>
              <a:t>最终模型中各变量所对应的因子就是超饱和设计中的显著性因子。在实际中</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应注意观察逐步回归中每一步模型的复相关系数</a:t>
            </a:r>
            <a:r>
              <a:rPr lang="en-US" altLang="zh-CN" sz="3600" i="1" dirty="0" smtClean="0">
                <a:latin typeface="宋体" pitchFamily="2" charset="-122"/>
                <a:ea typeface="宋体" pitchFamily="2" charset="-122"/>
              </a:rPr>
              <a:t>R</a:t>
            </a:r>
            <a:r>
              <a:rPr lang="zh-CN" altLang="zh-CN" sz="3600" dirty="0" smtClean="0">
                <a:latin typeface="宋体" pitchFamily="2" charset="-122"/>
                <a:ea typeface="宋体" pitchFamily="2" charset="-122"/>
              </a:rPr>
              <a:t>值的变化。若</a:t>
            </a:r>
            <a:r>
              <a:rPr lang="en-US" altLang="zh-CN" sz="3600" i="1" dirty="0" smtClean="0">
                <a:latin typeface="宋体" pitchFamily="2" charset="-122"/>
                <a:ea typeface="宋体" pitchFamily="2" charset="-122"/>
              </a:rPr>
              <a:t>R</a:t>
            </a:r>
            <a:r>
              <a:rPr lang="zh-CN" altLang="zh-CN" sz="3600" dirty="0" smtClean="0">
                <a:latin typeface="宋体" pitchFamily="2" charset="-122"/>
                <a:ea typeface="宋体" pitchFamily="2" charset="-122"/>
              </a:rPr>
              <a:t>已接近</a:t>
            </a:r>
            <a:r>
              <a:rPr lang="en-US" altLang="zh-CN" sz="3600" dirty="0" smtClean="0">
                <a:latin typeface="宋体" pitchFamily="2" charset="-122"/>
                <a:ea typeface="宋体" pitchFamily="2" charset="-122"/>
              </a:rPr>
              <a:t>1,</a:t>
            </a:r>
            <a:r>
              <a:rPr lang="zh-CN" altLang="zh-CN" sz="3600" dirty="0" smtClean="0">
                <a:latin typeface="宋体" pitchFamily="2" charset="-122"/>
                <a:ea typeface="宋体" pitchFamily="2" charset="-122"/>
              </a:rPr>
              <a:t>而再引入新变量时</a:t>
            </a:r>
            <a:r>
              <a:rPr lang="en-US" altLang="zh-CN" sz="3600" i="1" dirty="0" smtClean="0">
                <a:latin typeface="宋体" pitchFamily="2" charset="-122"/>
                <a:ea typeface="宋体" pitchFamily="2" charset="-122"/>
              </a:rPr>
              <a:t>R</a:t>
            </a:r>
            <a:r>
              <a:rPr lang="zh-CN" altLang="zh-CN" sz="3600" dirty="0" smtClean="0">
                <a:latin typeface="宋体" pitchFamily="2" charset="-122"/>
                <a:ea typeface="宋体" pitchFamily="2" charset="-122"/>
              </a:rPr>
              <a:t>值增加微弱</a:t>
            </a:r>
            <a:r>
              <a:rPr lang="en-US" altLang="zh-CN" sz="3600" dirty="0" smtClean="0">
                <a:latin typeface="宋体" pitchFamily="2" charset="-122"/>
                <a:ea typeface="宋体" pitchFamily="2" charset="-122"/>
              </a:rPr>
              <a:t>,</a:t>
            </a:r>
            <a:r>
              <a:rPr lang="zh-CN" altLang="zh-CN" sz="3600" dirty="0" smtClean="0">
                <a:latin typeface="宋体" pitchFamily="2" charset="-122"/>
                <a:ea typeface="宋体" pitchFamily="2" charset="-122"/>
              </a:rPr>
              <a:t>那么此时就可停止逐步回归。</a:t>
            </a:r>
          </a:p>
          <a:p>
            <a:pPr>
              <a:buNone/>
            </a:pP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饱和设计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268760"/>
            <a:ext cx="8229600" cy="5017760"/>
          </a:xfrm>
        </p:spPr>
        <p:txBody>
          <a:bodyPr>
            <a:no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在一试验设计中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当被考虑的因子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包括交互作用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个数多到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使得需估计参数的个数达到可估参数的最大个数时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这一试验设计就称为</a:t>
            </a:r>
            <a:r>
              <a:rPr lang="zh-CN" altLang="zh-CN" sz="2800" b="1" dirty="0" smtClean="0">
                <a:latin typeface="宋体" pitchFamily="2" charset="-122"/>
                <a:ea typeface="宋体" pitchFamily="2" charset="-122"/>
              </a:rPr>
              <a:t>饱和设计</a:t>
            </a:r>
            <a:r>
              <a:rPr lang="zh-CN" altLang="zh-CN" sz="2800" dirty="0" smtClean="0">
                <a:latin typeface="宋体" pitchFamily="2" charset="-122"/>
                <a:ea typeface="宋体" pitchFamily="2" charset="-122"/>
              </a:rPr>
              <a:t>。 这里可估参数指的是可获得其无偏估计量的参数。</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饱和设计可分成正交饱和设计和非正交饱和设计两类。当一个饱和设计又是一个正交设计时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则其称为正交饱和设计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否则就称为非正交饱和设计。任何一个正交设计方案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当考察的因子和交互作用排满了正交表各列时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就成为一个正交饱和设计方案</a:t>
            </a:r>
            <a:r>
              <a:rPr lang="zh-CN" altLang="zh-CN" sz="2800" dirty="0" smtClean="0">
                <a:latin typeface="宋体" pitchFamily="2" charset="-122"/>
                <a:ea typeface="宋体" pitchFamily="2" charset="-122"/>
              </a:rPr>
              <a:t>。</a:t>
            </a:r>
            <a:endParaRPr lang="zh-CN" altLang="en-US" sz="2800" dirty="0">
              <a:latin typeface="宋体" pitchFamily="2" charset="-122"/>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统计模型</a:t>
            </a: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normAutofit lnSpcReduction="10000"/>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对</a:t>
            </a:r>
            <a:r>
              <a:rPr lang="zh-CN" altLang="zh-CN" sz="2800" dirty="0" smtClean="0">
                <a:latin typeface="宋体" pitchFamily="2" charset="-122"/>
                <a:ea typeface="宋体" pitchFamily="2" charset="-122"/>
              </a:rPr>
              <a:t>饱和设计问题</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通常可用如下的线性统计模型来描述</a:t>
            </a:r>
            <a:r>
              <a:rPr lang="en-US" altLang="zh-CN" sz="2800" dirty="0" smtClean="0">
                <a:latin typeface="宋体" pitchFamily="2" charset="-122"/>
                <a:ea typeface="宋体" pitchFamily="2" charset="-122"/>
              </a:rPr>
              <a:t>:</a:t>
            </a:r>
          </a:p>
          <a:p>
            <a:pPr>
              <a:buNone/>
            </a:pPr>
            <a:endParaRPr lang="en-US" altLang="zh-CN" sz="2800" dirty="0" smtClean="0">
              <a:latin typeface="宋体" pitchFamily="2" charset="-122"/>
              <a:ea typeface="宋体" pitchFamily="2" charset="-122"/>
            </a:endParaRPr>
          </a:p>
          <a:p>
            <a:pPr>
              <a:buNone/>
            </a:pPr>
            <a:endParaRPr lang="en-US" altLang="zh-CN" sz="2800" dirty="0" smtClean="0"/>
          </a:p>
          <a:p>
            <a:pPr>
              <a:buNone/>
            </a:pPr>
            <a:r>
              <a:rPr lang="en-US" altLang="zh-CN" sz="2800" dirty="0" smtClean="0"/>
              <a:t>        </a:t>
            </a:r>
            <a:r>
              <a:rPr lang="zh-CN" altLang="zh-CN" sz="2800" dirty="0" smtClean="0">
                <a:latin typeface="宋体" pitchFamily="2" charset="-122"/>
                <a:ea typeface="宋体" pitchFamily="2" charset="-122"/>
              </a:rPr>
              <a:t>其中</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是一般平均。</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β</a:t>
            </a:r>
            <a:r>
              <a:rPr lang="en-US" altLang="zh-CN" sz="2800" i="1" baseline="-25000" dirty="0" err="1" smtClean="0">
                <a:latin typeface="宋体" pitchFamily="2" charset="-122"/>
                <a:ea typeface="宋体" pitchFamily="2" charset="-122"/>
              </a:rPr>
              <a:t>p</a:t>
            </a:r>
            <a:r>
              <a:rPr lang="zh-CN" altLang="zh-CN" sz="2800" dirty="0" smtClean="0">
                <a:latin typeface="宋体" pitchFamily="2" charset="-122"/>
                <a:ea typeface="宋体" pitchFamily="2" charset="-122"/>
              </a:rPr>
              <a:t>即可代表因子的主效应</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也可代表某些需考察的交互效应。他们都是待估参数。</a:t>
            </a:r>
            <a:r>
              <a:rPr lang="en-US" altLang="zh-CN" sz="2800" i="1" dirty="0" smtClean="0">
                <a:latin typeface="宋体" pitchFamily="2" charset="-122"/>
                <a:ea typeface="宋体" pitchFamily="2" charset="-122"/>
              </a:rPr>
              <a:t>p</a:t>
            </a:r>
            <a:r>
              <a:rPr lang="zh-CN" altLang="zh-CN" sz="2800" dirty="0" smtClean="0">
                <a:latin typeface="宋体" pitchFamily="2" charset="-122"/>
                <a:ea typeface="宋体" pitchFamily="2" charset="-122"/>
              </a:rPr>
              <a:t>是因子个数</a:t>
            </a:r>
            <a:r>
              <a:rPr lang="en-US" altLang="zh-CN" sz="2800" dirty="0" smtClean="0">
                <a:latin typeface="宋体" pitchFamily="2" charset="-122"/>
                <a:ea typeface="宋体" pitchFamily="2" charset="-122"/>
              </a:rPr>
              <a:t>;</a:t>
            </a:r>
          </a:p>
          <a:p>
            <a:pPr>
              <a:buNone/>
            </a:pPr>
            <a:r>
              <a:rPr lang="en-US" altLang="zh-CN" sz="2800" i="1" dirty="0" smtClean="0"/>
              <a:t>     </a:t>
            </a:r>
            <a:r>
              <a:rPr lang="en-US" altLang="zh-CN" sz="2800" i="1" dirty="0" smtClean="0">
                <a:latin typeface="宋体" pitchFamily="2" charset="-122"/>
                <a:ea typeface="宋体" pitchFamily="2" charset="-122"/>
              </a:rPr>
              <a:t>y</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y</a:t>
            </a:r>
            <a:r>
              <a:rPr lang="en-US" altLang="zh-CN" sz="2800" i="1" baseline="-25000" dirty="0" err="1" smtClean="0">
                <a:latin typeface="宋体" pitchFamily="2" charset="-122"/>
                <a:ea typeface="宋体" pitchFamily="2" charset="-122"/>
              </a:rPr>
              <a:t>n</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是观察值向量</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是试验次数</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p</a:t>
            </a: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正交表的列数</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zh-CN" sz="2800" dirty="0" smtClean="0"/>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1115616" y="2564903"/>
          <a:ext cx="4176464" cy="816627"/>
        </p:xfrm>
        <a:graphic>
          <a:graphicData uri="http://schemas.openxmlformats.org/presentationml/2006/ole">
            <p:oleObj spid="_x0000_s1026" name="Equation" r:id="rId3" imgW="2273040" imgH="444240" progId="Equation.DSMT4">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260648"/>
            <a:ext cx="8229600" cy="1052736"/>
          </a:xfrm>
        </p:spPr>
        <p:txBody>
          <a:bodyPr>
            <a:noAutofit/>
          </a:bodyPr>
          <a:lstStyle/>
          <a:p>
            <a:r>
              <a:rPr lang="zh-CN" altLang="zh-CN" dirty="0" smtClean="0">
                <a:latin typeface="宋体" pitchFamily="2" charset="-122"/>
                <a:ea typeface="宋体" pitchFamily="2" charset="-122"/>
              </a:rPr>
              <a:t>图形分析法</a:t>
            </a:r>
            <a:br>
              <a:rPr lang="zh-CN" altLang="zh-CN" dirty="0" smtClean="0">
                <a:latin typeface="宋体" pitchFamily="2" charset="-122"/>
                <a:ea typeface="宋体" pitchFamily="2" charset="-122"/>
              </a:rPr>
            </a:br>
            <a:endParaRPr lang="zh-CN" altLang="en-US"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图形分析法</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顾名思义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就是用图来分析是否存在着显著性因子。第一个可接受的达到实用程度的分析方法是由</a:t>
            </a:r>
            <a:r>
              <a:rPr lang="en-US" altLang="zh-CN" sz="2800" dirty="0" smtClean="0">
                <a:latin typeface="宋体" pitchFamily="2" charset="-122"/>
                <a:ea typeface="宋体" pitchFamily="2" charset="-122"/>
              </a:rPr>
              <a:t>Daniel</a:t>
            </a:r>
            <a:r>
              <a:rPr lang="en-US" altLang="zh-CN" sz="2800" baseline="30000" dirty="0" smtClean="0">
                <a:latin typeface="宋体" pitchFamily="2" charset="-122"/>
                <a:ea typeface="宋体" pitchFamily="2" charset="-122"/>
              </a:rPr>
              <a:t>[28]</a:t>
            </a:r>
            <a:r>
              <a:rPr lang="zh-CN" altLang="zh-CN" sz="2800" dirty="0" smtClean="0">
                <a:latin typeface="宋体" pitchFamily="2" charset="-122"/>
                <a:ea typeface="宋体" pitchFamily="2" charset="-122"/>
              </a:rPr>
              <a:t>在</a:t>
            </a:r>
            <a:r>
              <a:rPr lang="en-US" altLang="zh-CN" sz="2800" dirty="0" smtClean="0">
                <a:latin typeface="宋体" pitchFamily="2" charset="-122"/>
                <a:ea typeface="宋体" pitchFamily="2" charset="-122"/>
              </a:rPr>
              <a:t>1959</a:t>
            </a:r>
            <a:r>
              <a:rPr lang="zh-CN" altLang="zh-CN" sz="2800" dirty="0" smtClean="0">
                <a:latin typeface="宋体" pitchFamily="2" charset="-122"/>
                <a:ea typeface="宋体" pitchFamily="2" charset="-122"/>
              </a:rPr>
              <a:t>年提出的正态或半正态图法。后来</a:t>
            </a:r>
            <a:r>
              <a:rPr lang="en-US" altLang="zh-CN" sz="2800" dirty="0" err="1" smtClean="0">
                <a:latin typeface="宋体" pitchFamily="2" charset="-122"/>
                <a:ea typeface="宋体" pitchFamily="2" charset="-122"/>
              </a:rPr>
              <a:t>Zahn</a:t>
            </a:r>
            <a:r>
              <a:rPr lang="en-US" altLang="zh-CN" sz="2800" baseline="30000" dirty="0" smtClean="0">
                <a:latin typeface="宋体" pitchFamily="2" charset="-122"/>
                <a:ea typeface="宋体" pitchFamily="2" charset="-122"/>
              </a:rPr>
              <a:t>[35][36]</a:t>
            </a:r>
            <a:r>
              <a:rPr lang="zh-CN" altLang="zh-CN" sz="2800" dirty="0" smtClean="0">
                <a:latin typeface="宋体" pitchFamily="2" charset="-122"/>
                <a:ea typeface="宋体" pitchFamily="2" charset="-122"/>
              </a:rPr>
              <a:t>对</a:t>
            </a:r>
            <a:r>
              <a:rPr lang="en-US" altLang="zh-CN" sz="2800" dirty="0" smtClean="0">
                <a:latin typeface="宋体" pitchFamily="2" charset="-122"/>
                <a:ea typeface="宋体" pitchFamily="2" charset="-122"/>
              </a:rPr>
              <a:t>Daniel</a:t>
            </a:r>
            <a:r>
              <a:rPr lang="zh-CN" altLang="zh-CN" sz="2800" dirty="0" smtClean="0">
                <a:latin typeface="宋体" pitchFamily="2" charset="-122"/>
                <a:ea typeface="宋体" pitchFamily="2" charset="-122"/>
              </a:rPr>
              <a:t>的方法加以了改进。</a:t>
            </a:r>
            <a:endParaRPr lang="zh-CN" altLang="en-US" sz="2800" dirty="0">
              <a:latin typeface="宋体" pitchFamily="2" charset="-122"/>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　</a:t>
            </a:r>
            <a:r>
              <a:rPr lang="zh-CN" altLang="zh-CN" sz="4900" dirty="0" smtClean="0">
                <a:latin typeface="宋体" pitchFamily="2" charset="-122"/>
                <a:ea typeface="宋体" pitchFamily="2" charset="-122"/>
              </a:rPr>
              <a:t>半正态图</a:t>
            </a:r>
            <a:br>
              <a:rPr lang="zh-CN" altLang="zh-CN" sz="4900" dirty="0" smtClean="0">
                <a:latin typeface="宋体" pitchFamily="2" charset="-122"/>
                <a:ea typeface="宋体" pitchFamily="2" charset="-122"/>
              </a:rPr>
            </a:br>
            <a:endParaRPr lang="zh-CN" altLang="en-US" sz="4900"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sz="2800" dirty="0" smtClean="0">
                <a:latin typeface="宋体" pitchFamily="2" charset="-122"/>
                <a:ea typeface="宋体" pitchFamily="2" charset="-122"/>
              </a:rPr>
              <a:t>若一个随机变量</a:t>
            </a:r>
            <a:r>
              <a:rPr lang="en-US" altLang="zh-CN" sz="2800" i="1" dirty="0" smtClean="0">
                <a:latin typeface="宋体" pitchFamily="2" charset="-122"/>
                <a:ea typeface="宋体" pitchFamily="2" charset="-122"/>
              </a:rPr>
              <a:t>X</a:t>
            </a:r>
            <a:r>
              <a:rPr lang="zh-CN" altLang="zh-CN" sz="2800" dirty="0" smtClean="0">
                <a:latin typeface="宋体" pitchFamily="2" charset="-122"/>
                <a:ea typeface="宋体" pitchFamily="2" charset="-122"/>
              </a:rPr>
              <a:t>的概率密度函数</a:t>
            </a:r>
            <a:r>
              <a:rPr lang="zh-CN" altLang="zh-CN" sz="2800" dirty="0" smtClean="0">
                <a:latin typeface="宋体" pitchFamily="2" charset="-122"/>
                <a:ea typeface="宋体" pitchFamily="2" charset="-122"/>
              </a:rPr>
              <a:t>为</a:t>
            </a:r>
            <a:r>
              <a:rPr lang="en-US" altLang="zh-CN" sz="2800" dirty="0" smtClean="0">
                <a:latin typeface="宋体" pitchFamily="2" charset="-122"/>
                <a:ea typeface="宋体" pitchFamily="2" charset="-122"/>
              </a:rPr>
              <a:t>:</a:t>
            </a: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则</a:t>
            </a:r>
            <a:r>
              <a:rPr lang="zh-CN" altLang="zh-CN" sz="2800" dirty="0" smtClean="0">
                <a:latin typeface="宋体" pitchFamily="2" charset="-122"/>
                <a:ea typeface="宋体" pitchFamily="2" charset="-122"/>
              </a:rPr>
              <a:t>称</a:t>
            </a:r>
            <a:r>
              <a:rPr lang="en-US" altLang="zh-CN" sz="2800" i="1" dirty="0" smtClean="0">
                <a:latin typeface="宋体" pitchFamily="2" charset="-122"/>
                <a:ea typeface="宋体" pitchFamily="2" charset="-122"/>
              </a:rPr>
              <a:t>X</a:t>
            </a:r>
            <a:r>
              <a:rPr lang="zh-CN" altLang="zh-CN" sz="2800" dirty="0" smtClean="0">
                <a:latin typeface="宋体" pitchFamily="2" charset="-122"/>
                <a:ea typeface="宋体" pitchFamily="2" charset="-122"/>
              </a:rPr>
              <a:t>服从参数为</a:t>
            </a:r>
            <a:r>
              <a:rPr lang="en-US" altLang="zh-CN" sz="2800" i="1" dirty="0" smtClean="0">
                <a:latin typeface="宋体" pitchFamily="2" charset="-122"/>
                <a:ea typeface="宋体" pitchFamily="2" charset="-122"/>
              </a:rPr>
              <a:t>τ</a:t>
            </a:r>
            <a:r>
              <a:rPr lang="en-US" altLang="zh-CN" sz="2800" baseline="30000" dirty="0" smtClean="0">
                <a:latin typeface="宋体" pitchFamily="2" charset="-122"/>
                <a:ea typeface="宋体" pitchFamily="2" charset="-122"/>
              </a:rPr>
              <a:t>2</a:t>
            </a:r>
            <a:r>
              <a:rPr lang="zh-CN" altLang="zh-CN" sz="2800" dirty="0" smtClean="0">
                <a:latin typeface="宋体" pitchFamily="2" charset="-122"/>
                <a:ea typeface="宋体" pitchFamily="2" charset="-122"/>
              </a:rPr>
              <a:t>的半正态分布</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记为</a:t>
            </a:r>
            <a:r>
              <a:rPr lang="en-US" altLang="zh-CN" sz="2800" i="1" dirty="0" smtClean="0">
                <a:latin typeface="宋体" pitchFamily="2" charset="-122"/>
                <a:ea typeface="宋体" pitchFamily="2" charset="-122"/>
              </a:rPr>
              <a:t>X~HN</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τ</a:t>
            </a:r>
            <a:r>
              <a:rPr lang="en-US" altLang="zh-CN" sz="2800" baseline="30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a:t>
            </a:r>
            <a:r>
              <a:rPr lang="zh-CN" altLang="zh-CN" sz="2800" dirty="0" smtClean="0">
                <a:latin typeface="宋体" pitchFamily="2" charset="-122"/>
                <a:ea typeface="宋体" pitchFamily="2" charset="-122"/>
              </a:rPr>
              <a:t>数学期望</a:t>
            </a: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1763688" y="2204864"/>
          <a:ext cx="3528392" cy="1440160"/>
        </p:xfrm>
        <a:graphic>
          <a:graphicData uri="http://schemas.openxmlformats.org/presentationml/2006/ole">
            <p:oleObj spid="_x0000_s2050" name="Equation" r:id="rId3" imgW="1866600" imgH="761760" progId="Equation.DSMT4">
              <p:embed/>
            </p:oleObj>
          </a:graphicData>
        </a:graphic>
      </p:graphicFrame>
      <p:graphicFrame>
        <p:nvGraphicFramePr>
          <p:cNvPr id="6" name="对象 5"/>
          <p:cNvGraphicFramePr>
            <a:graphicFrameLocks noChangeAspect="1"/>
          </p:cNvGraphicFramePr>
          <p:nvPr/>
        </p:nvGraphicFramePr>
        <p:xfrm>
          <a:off x="2699792" y="4653136"/>
          <a:ext cx="1872208" cy="1689554"/>
        </p:xfrm>
        <a:graphic>
          <a:graphicData uri="http://schemas.openxmlformats.org/presentationml/2006/ole">
            <p:oleObj spid="_x0000_s2051" name="Equation" r:id="rId4" imgW="1041120" imgH="939600" progId="Equation.DSMT4">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　</a:t>
            </a:r>
            <a:r>
              <a:rPr lang="zh-CN" altLang="zh-CN" b="1" dirty="0" smtClean="0">
                <a:latin typeface="宋体" pitchFamily="2" charset="-122"/>
                <a:ea typeface="宋体" pitchFamily="2" charset="-122"/>
              </a:rPr>
              <a:t>用半正态图识别显著因子</a:t>
            </a: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endParaRPr lang="zh-CN" altLang="en-US"/>
          </a:p>
        </p:txBody>
      </p:sp>
      <p:pic>
        <p:nvPicPr>
          <p:cNvPr id="3" name="Picture 2"/>
          <p:cNvPicPr>
            <a:picLocks noChangeAspect="1" noChangeArrowheads="1"/>
          </p:cNvPicPr>
          <p:nvPr/>
        </p:nvPicPr>
        <p:blipFill>
          <a:blip r:embed="rId2" cstate="print"/>
          <a:srcRect/>
          <a:stretch>
            <a:fillRect/>
          </a:stretch>
        </p:blipFill>
        <p:spPr bwMode="auto">
          <a:xfrm>
            <a:off x="467545" y="1628800"/>
            <a:ext cx="7776864" cy="4752527"/>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半正态图的不足之处</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其主要缺点是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它的解释相当主观。图中的判别直线该怎么确定</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点离判别直线多远才算显著</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这都得凭经验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靠主观判断来确定。有时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两个人对同一张半正态图会有两种不同的解释。有时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同一个人对同一张图在不同的时候也会得出不同的结论。它的解释不是唯一的。另外</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即使是全部效应都为零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由于样本的随机性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所有的点也不会完美的落在同一条直线上</a:t>
            </a:r>
            <a:r>
              <a:rPr lang="zh-CN" altLang="en-US"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数值分析法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t>         </a:t>
            </a:r>
            <a:r>
              <a:rPr lang="zh-CN" altLang="zh-CN" sz="2800" dirty="0" smtClean="0">
                <a:latin typeface="宋体" pitchFamily="2" charset="-122"/>
                <a:ea typeface="宋体" pitchFamily="2" charset="-122"/>
              </a:rPr>
              <a:t>有别于图形分析法</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数值分析法用一个适当的统计量来检验显著性因子是否存在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同时识别出哪些因子是显著的。与图形法相比</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数值分析法具有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判断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客观性和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结论</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一致性的特点。它易于使用</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不是专家也能使用它们。下面分别介绍三种数值分析法。</a:t>
            </a:r>
          </a:p>
          <a:p>
            <a:pPr>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直接法</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dirty="0" smtClean="0">
                <a:latin typeface="宋体" pitchFamily="2" charset="-122"/>
                <a:ea typeface="宋体" pitchFamily="2" charset="-122"/>
              </a:rPr>
              <a:t>     </a:t>
            </a:r>
            <a:r>
              <a:rPr lang="zh-CN" altLang="zh-CN" sz="2800" dirty="0" smtClean="0">
                <a:latin typeface="宋体" pitchFamily="2" charset="-122"/>
                <a:ea typeface="宋体" pitchFamily="2" charset="-122"/>
              </a:rPr>
              <a:t>受到</a:t>
            </a:r>
            <a:r>
              <a:rPr lang="en-US" altLang="zh-CN" sz="2800" i="1" dirty="0" smtClean="0">
                <a:latin typeface="宋体" pitchFamily="2" charset="-122"/>
                <a:ea typeface="宋体" pitchFamily="2" charset="-122"/>
              </a:rPr>
              <a:t>t</a:t>
            </a:r>
            <a:r>
              <a:rPr lang="zh-CN" altLang="zh-CN" sz="2800" dirty="0" smtClean="0">
                <a:latin typeface="宋体" pitchFamily="2" charset="-122"/>
                <a:ea typeface="宋体" pitchFamily="2" charset="-122"/>
              </a:rPr>
              <a:t>检验的启发</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若能获得</a:t>
            </a: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zh-CN" altLang="zh-CN" sz="2800" dirty="0" smtClean="0">
                <a:latin typeface="宋体" pitchFamily="2" charset="-122"/>
                <a:ea typeface="宋体" pitchFamily="2" charset="-122"/>
              </a:rPr>
              <a:t>式中标准差</a:t>
            </a:r>
            <a:r>
              <a:rPr lang="en-US" altLang="zh-CN" sz="2800" i="1" dirty="0" smtClean="0">
                <a:latin typeface="宋体" pitchFamily="2" charset="-122"/>
                <a:ea typeface="宋体" pitchFamily="2" charset="-122"/>
              </a:rPr>
              <a:t>τ</a:t>
            </a:r>
            <a:r>
              <a:rPr lang="zh-CN" altLang="zh-CN" sz="2800" dirty="0" smtClean="0">
                <a:latin typeface="宋体" pitchFamily="2" charset="-122"/>
                <a:ea typeface="宋体" pitchFamily="2" charset="-122"/>
              </a:rPr>
              <a:t>的估计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那么就可类似</a:t>
            </a:r>
            <a:r>
              <a:rPr lang="en-US" altLang="zh-CN" sz="2800" i="1" dirty="0" smtClean="0">
                <a:latin typeface="宋体" pitchFamily="2" charset="-122"/>
                <a:ea typeface="宋体" pitchFamily="2" charset="-122"/>
              </a:rPr>
              <a:t>t</a:t>
            </a:r>
            <a:r>
              <a:rPr lang="zh-CN" altLang="zh-CN" sz="2800" dirty="0" smtClean="0">
                <a:latin typeface="宋体" pitchFamily="2" charset="-122"/>
                <a:ea typeface="宋体" pitchFamily="2" charset="-122"/>
              </a:rPr>
              <a:t>检验那样</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将效应的绝对值与标准差的估计直接进行比较</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当此效应显著不为</a:t>
            </a:r>
            <a:r>
              <a:rPr lang="en-US" altLang="zh-CN" sz="2800" dirty="0" smtClean="0">
                <a:latin typeface="宋体" pitchFamily="2" charset="-122"/>
                <a:ea typeface="宋体" pitchFamily="2" charset="-122"/>
              </a:rPr>
              <a:t>0</a:t>
            </a:r>
            <a:r>
              <a:rPr lang="zh-CN" altLang="zh-CN" sz="2800" dirty="0" smtClean="0">
                <a:latin typeface="宋体" pitchFamily="2" charset="-122"/>
                <a:ea typeface="宋体" pitchFamily="2" charset="-122"/>
              </a:rPr>
              <a:t>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此比值就会偏大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因此当此比值大到一定程度时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就有理由认为此效应是显著的。这类方法都归为直接法。</a:t>
            </a:r>
          </a:p>
          <a:p>
            <a:pPr>
              <a:buNone/>
            </a:pP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408</TotalTime>
  <Words>1309</Words>
  <Application>Microsoft Office PowerPoint</Application>
  <PresentationFormat>全屏显示(4:3)</PresentationFormat>
  <Paragraphs>64</Paragraphs>
  <Slides>16</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16</vt:i4>
      </vt:variant>
    </vt:vector>
  </HeadingPairs>
  <TitlesOfParts>
    <vt:vector size="18" baseType="lpstr">
      <vt:lpstr>暗香扑面</vt:lpstr>
      <vt:lpstr>MathType 6.0 Equation</vt:lpstr>
      <vt:lpstr>饱和设计与超饱和设计 </vt:lpstr>
      <vt:lpstr>饱和设计</vt:lpstr>
      <vt:lpstr>统计模型</vt:lpstr>
      <vt:lpstr>图形分析法 </vt:lpstr>
      <vt:lpstr>　半正态图 </vt:lpstr>
      <vt:lpstr>　用半正态图识别显著因子</vt:lpstr>
      <vt:lpstr>半正态图的不足之处</vt:lpstr>
      <vt:lpstr>数值分析法</vt:lpstr>
      <vt:lpstr>直接法 </vt:lpstr>
      <vt:lpstr>MaxUr方法</vt:lpstr>
      <vt:lpstr>逐步检验法 </vt:lpstr>
      <vt:lpstr>超饱和设计问题 </vt:lpstr>
      <vt:lpstr>　统计模型 </vt:lpstr>
      <vt:lpstr>超饱和设计的构造</vt:lpstr>
      <vt:lpstr>半正态图法</vt:lpstr>
      <vt:lpstr>逐步回归法</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饱和设计与超饱和设计 </dc:title>
  <cp:lastModifiedBy>钱瑶</cp:lastModifiedBy>
  <cp:revision>38</cp:revision>
  <dcterms:modified xsi:type="dcterms:W3CDTF">2016-03-06T12:50:24Z</dcterms:modified>
</cp:coreProperties>
</file>