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3" r:id="rId6"/>
    <p:sldId id="262" r:id="rId7"/>
    <p:sldId id="274" r:id="rId8"/>
    <p:sldId id="264" r:id="rId9"/>
    <p:sldId id="261" r:id="rId10"/>
    <p:sldId id="265" r:id="rId11"/>
    <p:sldId id="275" r:id="rId12"/>
    <p:sldId id="267" r:id="rId13"/>
    <p:sldId id="268" r:id="rId14"/>
    <p:sldId id="269" r:id="rId15"/>
    <p:sldId id="270" r:id="rId16"/>
    <p:sldId id="271" r:id="rId17"/>
    <p:sldId id="276"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7" d="100"/>
          <a:sy n="37" d="100"/>
        </p:scale>
        <p:origin x="-7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7.wmf"/><Relationship Id="rId3" Type="http://schemas.openxmlformats.org/officeDocument/2006/relationships/image" Target="../media/image7.wmf"/><Relationship Id="rId7" Type="http://schemas.openxmlformats.org/officeDocument/2006/relationships/image" Target="../media/image11.wmf"/><Relationship Id="rId12" Type="http://schemas.openxmlformats.org/officeDocument/2006/relationships/image" Target="../media/image16.wmf"/><Relationship Id="rId2" Type="http://schemas.openxmlformats.org/officeDocument/2006/relationships/image" Target="../media/image6.wmf"/><Relationship Id="rId16" Type="http://schemas.openxmlformats.org/officeDocument/2006/relationships/image" Target="../media/image20.wmf"/><Relationship Id="rId1" Type="http://schemas.openxmlformats.org/officeDocument/2006/relationships/image" Target="../media/image5.wmf"/><Relationship Id="rId6" Type="http://schemas.openxmlformats.org/officeDocument/2006/relationships/image" Target="../media/image10.wmf"/><Relationship Id="rId11" Type="http://schemas.openxmlformats.org/officeDocument/2006/relationships/image" Target="../media/image15.wmf"/><Relationship Id="rId5" Type="http://schemas.openxmlformats.org/officeDocument/2006/relationships/image" Target="../media/image9.wmf"/><Relationship Id="rId15" Type="http://schemas.openxmlformats.org/officeDocument/2006/relationships/image" Target="../media/image19.wmf"/><Relationship Id="rId10" Type="http://schemas.openxmlformats.org/officeDocument/2006/relationships/image" Target="../media/image14.wmf"/><Relationship Id="rId4" Type="http://schemas.openxmlformats.org/officeDocument/2006/relationships/image" Target="../media/image8.wmf"/><Relationship Id="rId9" Type="http://schemas.openxmlformats.org/officeDocument/2006/relationships/image" Target="../media/image13.wmf"/><Relationship Id="rId14"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4" Type="http://schemas.openxmlformats.org/officeDocument/2006/relationships/image" Target="../media/image3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pPr/>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25.bin"/><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oleObject" Target="../embeddings/oleObject11.bin"/><Relationship Id="rId18" Type="http://schemas.openxmlformats.org/officeDocument/2006/relationships/oleObject" Target="../embeddings/oleObject16.bin"/><Relationship Id="rId3" Type="http://schemas.openxmlformats.org/officeDocument/2006/relationships/oleObject" Target="../embeddings/oleObject1.bin"/><Relationship Id="rId7" Type="http://schemas.openxmlformats.org/officeDocument/2006/relationships/oleObject" Target="../embeddings/oleObject5.bin"/><Relationship Id="rId12" Type="http://schemas.openxmlformats.org/officeDocument/2006/relationships/oleObject" Target="../embeddings/oleObject10.bin"/><Relationship Id="rId17" Type="http://schemas.openxmlformats.org/officeDocument/2006/relationships/oleObject" Target="../embeddings/oleObject15.bin"/><Relationship Id="rId2" Type="http://schemas.openxmlformats.org/officeDocument/2006/relationships/slideLayout" Target="../slideLayouts/slideLayout2.xml"/><Relationship Id="rId16" Type="http://schemas.openxmlformats.org/officeDocument/2006/relationships/oleObject" Target="../embeddings/oleObject14.bin"/><Relationship Id="rId1" Type="http://schemas.openxmlformats.org/officeDocument/2006/relationships/vmlDrawing" Target="../drawings/vmlDrawing1.vml"/><Relationship Id="rId6" Type="http://schemas.openxmlformats.org/officeDocument/2006/relationships/oleObject" Target="../embeddings/oleObject4.bin"/><Relationship Id="rId11" Type="http://schemas.openxmlformats.org/officeDocument/2006/relationships/oleObject" Target="../embeddings/oleObject9.bin"/><Relationship Id="rId5" Type="http://schemas.openxmlformats.org/officeDocument/2006/relationships/oleObject" Target="../embeddings/oleObject3.bin"/><Relationship Id="rId15" Type="http://schemas.openxmlformats.org/officeDocument/2006/relationships/oleObject" Target="../embeddings/oleObject13.bin"/><Relationship Id="rId10"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oleObject" Target="../embeddings/oleObject7.bin"/><Relationship Id="rId14" Type="http://schemas.openxmlformats.org/officeDocument/2006/relationships/oleObject" Target="../embeddings/oleObject12.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0.bin"/><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27584" y="548680"/>
            <a:ext cx="7772400" cy="1538286"/>
          </a:xfrm>
        </p:spPr>
        <p:txBody>
          <a:bodyPr/>
          <a:lstStyle/>
          <a:p>
            <a:r>
              <a:rPr lang="zh-CN" altLang="en-US" b="1" dirty="0" smtClean="0">
                <a:latin typeface="宋体" pitchFamily="2" charset="-122"/>
                <a:ea typeface="宋体" pitchFamily="2" charset="-122"/>
              </a:rPr>
              <a:t>第三章     </a:t>
            </a:r>
            <a:r>
              <a:rPr lang="zh-CN" altLang="zh-CN" b="1" dirty="0" smtClean="0">
                <a:latin typeface="宋体" pitchFamily="2" charset="-122"/>
                <a:ea typeface="宋体" pitchFamily="2" charset="-122"/>
              </a:rPr>
              <a:t>区组设计</a:t>
            </a:r>
            <a:endParaRPr lang="zh-CN" altLang="en-US" b="1" dirty="0">
              <a:latin typeface="宋体" pitchFamily="2" charset="-122"/>
              <a:ea typeface="宋体" pitchFamily="2" charset="-122"/>
            </a:endParaRPr>
          </a:p>
        </p:txBody>
      </p:sp>
      <p:sp>
        <p:nvSpPr>
          <p:cNvPr id="3" name="副标题 2"/>
          <p:cNvSpPr>
            <a:spLocks noGrp="1"/>
          </p:cNvSpPr>
          <p:nvPr>
            <p:ph type="subTitle" idx="1"/>
          </p:nvPr>
        </p:nvSpPr>
        <p:spPr>
          <a:xfrm>
            <a:off x="683568" y="2420888"/>
            <a:ext cx="8064896" cy="3960440"/>
          </a:xfrm>
        </p:spPr>
        <p:txBody>
          <a:bodyPr/>
          <a:lstStyle/>
          <a:p>
            <a:pPr algn="l"/>
            <a:r>
              <a:rPr lang="zh-CN" altLang="en-US" dirty="0" smtClean="0">
                <a:solidFill>
                  <a:srgbClr val="000000"/>
                </a:solidFill>
                <a:latin typeface="NEU-BZ-S92"/>
              </a:rPr>
              <a:t>（</a:t>
            </a:r>
            <a:r>
              <a:rPr lang="en-US" altLang="zh-CN" sz="2800" dirty="0" smtClean="0">
                <a:solidFill>
                  <a:srgbClr val="000000"/>
                </a:solidFill>
                <a:latin typeface="宋体" pitchFamily="2" charset="-122"/>
                <a:ea typeface="宋体" pitchFamily="2" charset="-122"/>
              </a:rPr>
              <a:t>1</a:t>
            </a:r>
            <a:r>
              <a:rPr lang="zh-CN" altLang="en-US" sz="2800" dirty="0" smtClean="0">
                <a:solidFill>
                  <a:srgbClr val="000000"/>
                </a:solidFill>
                <a:latin typeface="宋体" pitchFamily="2" charset="-122"/>
                <a:ea typeface="宋体" pitchFamily="2" charset="-122"/>
              </a:rPr>
              <a:t>）随机化完全区组设计</a:t>
            </a:r>
            <a:endParaRPr lang="en-US" altLang="zh-CN" sz="2800" dirty="0" smtClean="0">
              <a:solidFill>
                <a:srgbClr val="000000"/>
              </a:solidFill>
              <a:latin typeface="宋体" pitchFamily="2" charset="-122"/>
              <a:ea typeface="宋体" pitchFamily="2" charset="-122"/>
            </a:endParaRPr>
          </a:p>
          <a:p>
            <a:pPr algn="l"/>
            <a:r>
              <a:rPr lang="zh-CN" altLang="en-US" sz="2800" dirty="0" smtClean="0">
                <a:solidFill>
                  <a:srgbClr val="000000"/>
                </a:solidFill>
                <a:latin typeface="宋体" pitchFamily="2" charset="-122"/>
                <a:ea typeface="宋体" pitchFamily="2" charset="-122"/>
              </a:rPr>
              <a:t>（</a:t>
            </a:r>
            <a:r>
              <a:rPr lang="en-US" altLang="zh-CN" sz="2800" dirty="0" smtClean="0">
                <a:solidFill>
                  <a:srgbClr val="000000"/>
                </a:solidFill>
                <a:latin typeface="宋体" pitchFamily="2" charset="-122"/>
                <a:ea typeface="宋体" pitchFamily="2" charset="-122"/>
              </a:rPr>
              <a:t>2</a:t>
            </a:r>
            <a:r>
              <a:rPr lang="zh-CN" altLang="en-US" sz="2800" dirty="0" smtClean="0">
                <a:solidFill>
                  <a:srgbClr val="000000"/>
                </a:solidFill>
                <a:latin typeface="宋体" pitchFamily="2" charset="-122"/>
                <a:ea typeface="宋体" pitchFamily="2" charset="-122"/>
              </a:rPr>
              <a:t>）平衡不完全区组设计</a:t>
            </a:r>
            <a:endParaRPr lang="en-US" altLang="zh-CN" sz="2800" dirty="0" smtClean="0">
              <a:solidFill>
                <a:srgbClr val="000000"/>
              </a:solidFill>
              <a:latin typeface="宋体" pitchFamily="2" charset="-122"/>
              <a:ea typeface="宋体" pitchFamily="2" charset="-122"/>
            </a:endParaRPr>
          </a:p>
          <a:p>
            <a:pPr algn="l"/>
            <a:r>
              <a:rPr lang="zh-CN" altLang="en-US" sz="2800" dirty="0" smtClean="0">
                <a:solidFill>
                  <a:srgbClr val="000000"/>
                </a:solidFill>
                <a:latin typeface="宋体" pitchFamily="2" charset="-122"/>
                <a:ea typeface="宋体" pitchFamily="2" charset="-122"/>
              </a:rPr>
              <a:t>（</a:t>
            </a:r>
            <a:r>
              <a:rPr lang="en-US" altLang="zh-CN" sz="2800" dirty="0" smtClean="0">
                <a:solidFill>
                  <a:srgbClr val="000000"/>
                </a:solidFill>
                <a:latin typeface="宋体" pitchFamily="2" charset="-122"/>
                <a:ea typeface="宋体" pitchFamily="2" charset="-122"/>
              </a:rPr>
              <a:t>3</a:t>
            </a:r>
            <a:r>
              <a:rPr lang="zh-CN" altLang="en-US" sz="2800" dirty="0" smtClean="0">
                <a:solidFill>
                  <a:srgbClr val="000000"/>
                </a:solidFill>
                <a:latin typeface="宋体" pitchFamily="2" charset="-122"/>
                <a:ea typeface="宋体" pitchFamily="2" charset="-122"/>
              </a:rPr>
              <a:t>）链式区组设计</a:t>
            </a:r>
            <a:endParaRPr lang="zh-CN" altLang="en-US" sz="2800" dirty="0">
              <a:latin typeface="宋体" pitchFamily="2" charset="-122"/>
              <a:ea typeface="宋体"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sz="4900" b="1" dirty="0" smtClean="0">
                <a:latin typeface="宋体" pitchFamily="2" charset="-122"/>
                <a:ea typeface="宋体" pitchFamily="2" charset="-122"/>
              </a:rPr>
              <a:t>平衡不完全区组设计</a:t>
            </a:r>
            <a:r>
              <a:rPr lang="en-US" altLang="zh-CN" sz="4900" b="1" dirty="0" smtClean="0">
                <a:latin typeface="宋体" pitchFamily="2" charset="-122"/>
                <a:ea typeface="宋体" pitchFamily="2" charset="-122"/>
              </a:rPr>
              <a:t>(BIB</a:t>
            </a:r>
            <a:r>
              <a:rPr lang="zh-CN" altLang="zh-CN" sz="4900" b="1" dirty="0" smtClean="0">
                <a:latin typeface="宋体" pitchFamily="2" charset="-122"/>
                <a:ea typeface="宋体" pitchFamily="2" charset="-122"/>
              </a:rPr>
              <a:t>设计</a:t>
            </a:r>
            <a:r>
              <a:rPr lang="en-US" altLang="zh-CN" sz="4900" b="1" dirty="0" smtClean="0">
                <a:latin typeface="宋体" pitchFamily="2" charset="-122"/>
                <a:ea typeface="宋体" pitchFamily="2" charset="-122"/>
              </a:rPr>
              <a:t>)</a:t>
            </a:r>
            <a:r>
              <a:rPr lang="zh-CN" altLang="en-US" dirty="0" smtClean="0"/>
              <a:t/>
            </a:r>
            <a:br>
              <a:rPr lang="zh-CN" altLang="en-US" dirty="0" smtClean="0"/>
            </a:br>
            <a:endParaRPr lang="zh-CN" altLang="en-US" dirty="0"/>
          </a:p>
        </p:txBody>
      </p:sp>
      <p:sp>
        <p:nvSpPr>
          <p:cNvPr id="3" name="内容占位符 2"/>
          <p:cNvSpPr>
            <a:spLocks noGrp="1"/>
          </p:cNvSpPr>
          <p:nvPr>
            <p:ph idx="1"/>
          </p:nvPr>
        </p:nvSpPr>
        <p:spPr/>
        <p:txBody>
          <a:bodyPr>
            <a:normAutofit fontScale="55000" lnSpcReduction="20000"/>
          </a:bodyPr>
          <a:lstStyle/>
          <a:p>
            <a:pPr>
              <a:lnSpc>
                <a:spcPct val="120000"/>
              </a:lnSpc>
              <a:buNone/>
            </a:pPr>
            <a:r>
              <a:rPr lang="zh-CN" altLang="zh-CN" sz="5100" b="1" dirty="0" smtClean="0">
                <a:latin typeface="宋体" pitchFamily="2" charset="-122"/>
                <a:ea typeface="宋体" pitchFamily="2" charset="-122"/>
              </a:rPr>
              <a:t>定义</a:t>
            </a:r>
            <a:r>
              <a:rPr lang="en-US" altLang="zh-CN" sz="5100" b="1" dirty="0" smtClean="0">
                <a:latin typeface="宋体" pitchFamily="2" charset="-122"/>
                <a:ea typeface="宋体" pitchFamily="2" charset="-122"/>
              </a:rPr>
              <a:t>3</a:t>
            </a:r>
            <a:r>
              <a:rPr lang="en-US" altLang="zh-CN" sz="5100" b="1" i="1" dirty="0" smtClean="0">
                <a:latin typeface="宋体" pitchFamily="2" charset="-122"/>
                <a:ea typeface="宋体" pitchFamily="2" charset="-122"/>
              </a:rPr>
              <a:t>.</a:t>
            </a:r>
            <a:r>
              <a:rPr lang="en-US" altLang="zh-CN" sz="5100" b="1" dirty="0" smtClean="0">
                <a:latin typeface="宋体" pitchFamily="2" charset="-122"/>
                <a:ea typeface="宋体" pitchFamily="2" charset="-122"/>
              </a:rPr>
              <a:t>2</a:t>
            </a:r>
            <a:r>
              <a:rPr lang="en-US" altLang="zh-CN" sz="5100" b="1" i="1" dirty="0" smtClean="0">
                <a:latin typeface="宋体" pitchFamily="2" charset="-122"/>
                <a:ea typeface="宋体" pitchFamily="2" charset="-122"/>
              </a:rPr>
              <a:t>.</a:t>
            </a:r>
            <a:r>
              <a:rPr lang="en-US" altLang="zh-CN" sz="5100" b="1" dirty="0" smtClean="0">
                <a:latin typeface="宋体" pitchFamily="2" charset="-122"/>
                <a:ea typeface="宋体" pitchFamily="2" charset="-122"/>
              </a:rPr>
              <a:t>1</a:t>
            </a:r>
            <a:r>
              <a:rPr lang="zh-CN" altLang="zh-CN" sz="5100" i="1" dirty="0" smtClean="0">
                <a:latin typeface="宋体" pitchFamily="2" charset="-122"/>
                <a:ea typeface="宋体" pitchFamily="2" charset="-122"/>
              </a:rPr>
              <a:t>　</a:t>
            </a:r>
            <a:r>
              <a:rPr lang="zh-CN" altLang="zh-CN" sz="5100" dirty="0" smtClean="0">
                <a:latin typeface="宋体" pitchFamily="2" charset="-122"/>
                <a:ea typeface="宋体" pitchFamily="2" charset="-122"/>
              </a:rPr>
              <a:t>将</a:t>
            </a:r>
            <a:r>
              <a:rPr lang="en-US" altLang="zh-CN" sz="5100" i="1" dirty="0" smtClean="0">
                <a:latin typeface="宋体" pitchFamily="2" charset="-122"/>
                <a:ea typeface="宋体" pitchFamily="2" charset="-122"/>
              </a:rPr>
              <a:t>v</a:t>
            </a:r>
            <a:r>
              <a:rPr lang="zh-CN" altLang="zh-CN" sz="5100" dirty="0" smtClean="0">
                <a:latin typeface="宋体" pitchFamily="2" charset="-122"/>
                <a:ea typeface="宋体" pitchFamily="2" charset="-122"/>
              </a:rPr>
              <a:t>个处理安排到</a:t>
            </a:r>
            <a:r>
              <a:rPr lang="en-US" altLang="zh-CN" sz="5100" i="1" dirty="0" smtClean="0">
                <a:latin typeface="宋体" pitchFamily="2" charset="-122"/>
                <a:ea typeface="宋体" pitchFamily="2" charset="-122"/>
              </a:rPr>
              <a:t>b</a:t>
            </a:r>
            <a:r>
              <a:rPr lang="zh-CN" altLang="zh-CN" sz="5100" dirty="0" smtClean="0">
                <a:latin typeface="宋体" pitchFamily="2" charset="-122"/>
                <a:ea typeface="宋体" pitchFamily="2" charset="-122"/>
              </a:rPr>
              <a:t>个区组的一个不完全区组设计称为平衡不完全区组设计</a:t>
            </a:r>
            <a:r>
              <a:rPr lang="en-US" altLang="zh-CN" sz="5100" dirty="0" smtClean="0">
                <a:latin typeface="宋体" pitchFamily="2" charset="-122"/>
                <a:ea typeface="宋体" pitchFamily="2" charset="-122"/>
              </a:rPr>
              <a:t>,</a:t>
            </a:r>
            <a:r>
              <a:rPr lang="zh-CN" altLang="zh-CN" sz="5100" dirty="0" smtClean="0">
                <a:latin typeface="宋体" pitchFamily="2" charset="-122"/>
                <a:ea typeface="宋体" pitchFamily="2" charset="-122"/>
              </a:rPr>
              <a:t>假如该设计满足下列三个条件</a:t>
            </a:r>
            <a:r>
              <a:rPr lang="en-US" altLang="zh-CN" sz="5100" dirty="0" smtClean="0">
                <a:latin typeface="宋体" pitchFamily="2" charset="-122"/>
                <a:ea typeface="宋体" pitchFamily="2" charset="-122"/>
              </a:rPr>
              <a:t>:</a:t>
            </a:r>
            <a:endParaRPr lang="zh-CN" altLang="zh-CN" sz="5100" dirty="0" smtClean="0">
              <a:latin typeface="宋体" pitchFamily="2" charset="-122"/>
              <a:ea typeface="宋体" pitchFamily="2" charset="-122"/>
            </a:endParaRPr>
          </a:p>
          <a:p>
            <a:pPr>
              <a:lnSpc>
                <a:spcPct val="120000"/>
              </a:lnSpc>
              <a:buNone/>
            </a:pPr>
            <a:r>
              <a:rPr lang="en-US" altLang="zh-CN" sz="5100" dirty="0" smtClean="0">
                <a:latin typeface="宋体" pitchFamily="2" charset="-122"/>
                <a:ea typeface="宋体" pitchFamily="2" charset="-122"/>
              </a:rPr>
              <a:t>1</a:t>
            </a:r>
            <a:r>
              <a:rPr lang="en-US" altLang="zh-CN" sz="5100" i="1" dirty="0" smtClean="0">
                <a:latin typeface="宋体" pitchFamily="2" charset="-122"/>
                <a:ea typeface="宋体" pitchFamily="2" charset="-122"/>
              </a:rPr>
              <a:t>.</a:t>
            </a:r>
            <a:r>
              <a:rPr lang="zh-CN" altLang="zh-CN" sz="5100" dirty="0" smtClean="0">
                <a:latin typeface="宋体" pitchFamily="2" charset="-122"/>
                <a:ea typeface="宋体" pitchFamily="2" charset="-122"/>
              </a:rPr>
              <a:t>每个区组都含</a:t>
            </a:r>
            <a:r>
              <a:rPr lang="en-US" altLang="zh-CN" sz="5100" i="1" dirty="0" smtClean="0">
                <a:latin typeface="宋体" pitchFamily="2" charset="-122"/>
                <a:ea typeface="宋体" pitchFamily="2" charset="-122"/>
              </a:rPr>
              <a:t>k</a:t>
            </a:r>
            <a:r>
              <a:rPr lang="zh-CN" altLang="zh-CN" sz="5100" dirty="0" smtClean="0">
                <a:latin typeface="宋体" pitchFamily="2" charset="-122"/>
                <a:ea typeface="宋体" pitchFamily="2" charset="-122"/>
              </a:rPr>
              <a:t>个不同处理</a:t>
            </a:r>
            <a:r>
              <a:rPr lang="en-US" altLang="zh-CN" sz="5100" dirty="0" smtClean="0">
                <a:latin typeface="宋体" pitchFamily="2" charset="-122"/>
                <a:ea typeface="宋体" pitchFamily="2" charset="-122"/>
              </a:rPr>
              <a:t>,</a:t>
            </a:r>
            <a:r>
              <a:rPr lang="en-US" altLang="zh-CN" sz="5100" i="1" dirty="0" smtClean="0">
                <a:latin typeface="宋体" pitchFamily="2" charset="-122"/>
                <a:ea typeface="宋体" pitchFamily="2" charset="-122"/>
              </a:rPr>
              <a:t>k</a:t>
            </a:r>
            <a:r>
              <a:rPr lang="zh-CN" altLang="zh-CN" sz="5100" dirty="0" smtClean="0">
                <a:latin typeface="宋体" pitchFamily="2" charset="-122"/>
                <a:ea typeface="宋体" pitchFamily="2" charset="-122"/>
              </a:rPr>
              <a:t>称为区组大小。</a:t>
            </a:r>
          </a:p>
          <a:p>
            <a:pPr>
              <a:lnSpc>
                <a:spcPct val="120000"/>
              </a:lnSpc>
              <a:buNone/>
            </a:pPr>
            <a:r>
              <a:rPr lang="en-US" altLang="zh-CN" sz="5100" dirty="0" smtClean="0">
                <a:latin typeface="宋体" pitchFamily="2" charset="-122"/>
                <a:ea typeface="宋体" pitchFamily="2" charset="-122"/>
              </a:rPr>
              <a:t>2</a:t>
            </a:r>
            <a:r>
              <a:rPr lang="en-US" altLang="zh-CN" sz="5100" i="1" dirty="0" smtClean="0">
                <a:latin typeface="宋体" pitchFamily="2" charset="-122"/>
                <a:ea typeface="宋体" pitchFamily="2" charset="-122"/>
              </a:rPr>
              <a:t>.</a:t>
            </a:r>
            <a:r>
              <a:rPr lang="zh-CN" altLang="zh-CN" sz="5100" dirty="0" smtClean="0">
                <a:latin typeface="宋体" pitchFamily="2" charset="-122"/>
                <a:ea typeface="宋体" pitchFamily="2" charset="-122"/>
              </a:rPr>
              <a:t>每个处理都在</a:t>
            </a:r>
            <a:r>
              <a:rPr lang="en-US" altLang="zh-CN" sz="5100" i="1" dirty="0" smtClean="0">
                <a:latin typeface="宋体" pitchFamily="2" charset="-122"/>
                <a:ea typeface="宋体" pitchFamily="2" charset="-122"/>
              </a:rPr>
              <a:t>r</a:t>
            </a:r>
            <a:r>
              <a:rPr lang="zh-CN" altLang="zh-CN" sz="5100" dirty="0" smtClean="0">
                <a:latin typeface="宋体" pitchFamily="2" charset="-122"/>
                <a:ea typeface="宋体" pitchFamily="2" charset="-122"/>
              </a:rPr>
              <a:t>个不同区组中出现</a:t>
            </a:r>
            <a:r>
              <a:rPr lang="en-US" altLang="zh-CN" sz="5100" dirty="0" smtClean="0">
                <a:latin typeface="宋体" pitchFamily="2" charset="-122"/>
                <a:ea typeface="宋体" pitchFamily="2" charset="-122"/>
              </a:rPr>
              <a:t>,</a:t>
            </a:r>
            <a:r>
              <a:rPr lang="en-US" altLang="zh-CN" sz="5100" i="1" dirty="0" smtClean="0">
                <a:latin typeface="宋体" pitchFamily="2" charset="-122"/>
                <a:ea typeface="宋体" pitchFamily="2" charset="-122"/>
              </a:rPr>
              <a:t>r</a:t>
            </a:r>
            <a:r>
              <a:rPr lang="zh-CN" altLang="zh-CN" sz="5100" dirty="0" smtClean="0">
                <a:latin typeface="宋体" pitchFamily="2" charset="-122"/>
                <a:ea typeface="宋体" pitchFamily="2" charset="-122"/>
              </a:rPr>
              <a:t>称为处理重复数。</a:t>
            </a:r>
          </a:p>
          <a:p>
            <a:pPr>
              <a:lnSpc>
                <a:spcPct val="120000"/>
              </a:lnSpc>
              <a:buNone/>
            </a:pPr>
            <a:r>
              <a:rPr lang="en-US" altLang="zh-CN" sz="5100" dirty="0" smtClean="0">
                <a:latin typeface="宋体" pitchFamily="2" charset="-122"/>
                <a:ea typeface="宋体" pitchFamily="2" charset="-122"/>
              </a:rPr>
              <a:t>3</a:t>
            </a:r>
            <a:r>
              <a:rPr lang="en-US" altLang="zh-CN" sz="5100" i="1" dirty="0" smtClean="0">
                <a:latin typeface="宋体" pitchFamily="2" charset="-122"/>
                <a:ea typeface="宋体" pitchFamily="2" charset="-122"/>
              </a:rPr>
              <a:t>.</a:t>
            </a:r>
            <a:r>
              <a:rPr lang="zh-CN" altLang="zh-CN" sz="5100" dirty="0" smtClean="0">
                <a:latin typeface="宋体" pitchFamily="2" charset="-122"/>
                <a:ea typeface="宋体" pitchFamily="2" charset="-122"/>
              </a:rPr>
              <a:t>任一对处理都在</a:t>
            </a:r>
            <a:r>
              <a:rPr lang="en-US" altLang="zh-CN" sz="5100" i="1" dirty="0" smtClean="0">
                <a:latin typeface="宋体" pitchFamily="2" charset="-122"/>
                <a:ea typeface="宋体" pitchFamily="2" charset="-122"/>
              </a:rPr>
              <a:t>λ</a:t>
            </a:r>
            <a:r>
              <a:rPr lang="zh-CN" altLang="zh-CN" sz="5100" dirty="0" smtClean="0">
                <a:latin typeface="宋体" pitchFamily="2" charset="-122"/>
                <a:ea typeface="宋体" pitchFamily="2" charset="-122"/>
              </a:rPr>
              <a:t>个不同区组中相遇</a:t>
            </a:r>
            <a:r>
              <a:rPr lang="en-US" altLang="zh-CN" sz="5100" dirty="0" smtClean="0">
                <a:latin typeface="宋体" pitchFamily="2" charset="-122"/>
                <a:ea typeface="宋体" pitchFamily="2" charset="-122"/>
              </a:rPr>
              <a:t>,</a:t>
            </a:r>
            <a:r>
              <a:rPr lang="en-US" altLang="zh-CN" sz="5100" i="1" dirty="0" smtClean="0">
                <a:latin typeface="宋体" pitchFamily="2" charset="-122"/>
                <a:ea typeface="宋体" pitchFamily="2" charset="-122"/>
              </a:rPr>
              <a:t>λ</a:t>
            </a:r>
            <a:r>
              <a:rPr lang="zh-CN" altLang="zh-CN" sz="5100" dirty="0" smtClean="0">
                <a:latin typeface="宋体" pitchFamily="2" charset="-122"/>
                <a:ea typeface="宋体" pitchFamily="2" charset="-122"/>
              </a:rPr>
              <a:t>称为相遇数。</a:t>
            </a:r>
          </a:p>
          <a:p>
            <a:pPr>
              <a:lnSpc>
                <a:spcPct val="120000"/>
              </a:lnSpc>
              <a:buNone/>
            </a:pPr>
            <a:r>
              <a:rPr lang="en-US" altLang="zh-CN" sz="5100" dirty="0" smtClean="0">
                <a:latin typeface="宋体" pitchFamily="2" charset="-122"/>
                <a:ea typeface="宋体" pitchFamily="2" charset="-122"/>
              </a:rPr>
              <a:t>      </a:t>
            </a:r>
            <a:endParaRPr lang="zh-CN" altLang="zh-CN" sz="5100" dirty="0" smtClean="0">
              <a:latin typeface="宋体" pitchFamily="2" charset="-122"/>
              <a:ea typeface="宋体" pitchFamily="2" charset="-122"/>
            </a:endParaRPr>
          </a:p>
          <a:p>
            <a:pPr>
              <a:buNone/>
            </a:pP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统计模型及其参数估计</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这里</a:t>
            </a:r>
            <a:r>
              <a:rPr lang="zh-CN" altLang="zh-CN" sz="2800" dirty="0" smtClean="0">
                <a:latin typeface="宋体" pitchFamily="2" charset="-122"/>
                <a:ea typeface="宋体" pitchFamily="2" charset="-122"/>
              </a:rPr>
              <a:t>我们先寻求处理效应</a:t>
            </a:r>
            <a:r>
              <a:rPr lang="en-US" altLang="zh-CN" sz="2800" i="1" dirty="0" err="1" smtClean="0">
                <a:latin typeface="宋体" pitchFamily="2" charset="-122"/>
                <a:ea typeface="宋体" pitchFamily="2" charset="-122"/>
              </a:rPr>
              <a:t>a</a:t>
            </a:r>
            <a:r>
              <a:rPr lang="en-US" altLang="zh-CN" sz="2800" i="1" baseline="-25000" dirty="0" err="1" smtClean="0">
                <a:latin typeface="宋体" pitchFamily="2" charset="-122"/>
                <a:ea typeface="宋体" pitchFamily="2" charset="-122"/>
              </a:rPr>
              <a:t>i</a:t>
            </a:r>
            <a:r>
              <a:rPr lang="zh-CN" altLang="zh-CN" sz="2800" dirty="0" smtClean="0">
                <a:latin typeface="宋体" pitchFamily="2" charset="-122"/>
                <a:ea typeface="宋体" pitchFamily="2" charset="-122"/>
              </a:rPr>
              <a:t>的最小二乘估计。考虑到</a:t>
            </a:r>
            <a:r>
              <a:rPr lang="en-US" altLang="zh-CN" sz="2800" dirty="0" smtClean="0">
                <a:latin typeface="宋体" pitchFamily="2" charset="-122"/>
                <a:ea typeface="宋体" pitchFamily="2" charset="-122"/>
              </a:rPr>
              <a:t>BIB</a:t>
            </a:r>
            <a:r>
              <a:rPr lang="zh-CN" altLang="zh-CN" sz="2800" dirty="0" smtClean="0">
                <a:latin typeface="宋体" pitchFamily="2" charset="-122"/>
                <a:ea typeface="宋体" pitchFamily="2" charset="-122"/>
              </a:rPr>
              <a:t>设计是“不完全”的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即不是对一切</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i</a:t>
            </a:r>
            <a:r>
              <a:rPr lang="en-US" altLang="zh-CN" sz="2800" dirty="0" err="1" smtClean="0">
                <a:latin typeface="宋体" pitchFamily="2" charset="-122"/>
                <a:ea typeface="宋体" pitchFamily="2" charset="-122"/>
              </a:rPr>
              <a:t>,</a:t>
            </a:r>
            <a:r>
              <a:rPr lang="en-US" altLang="zh-CN" sz="2800" i="1" dirty="0" err="1" smtClean="0">
                <a:latin typeface="宋体" pitchFamily="2" charset="-122"/>
                <a:ea typeface="宋体" pitchFamily="2" charset="-122"/>
              </a:rPr>
              <a:t>j</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都做试验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这时关联矩阵</a:t>
            </a:r>
            <a:r>
              <a:rPr lang="en-US" altLang="zh-CN" sz="2800" i="1" dirty="0" smtClean="0">
                <a:latin typeface="宋体" pitchFamily="2" charset="-122"/>
                <a:ea typeface="宋体" pitchFamily="2" charset="-122"/>
              </a:rPr>
              <a:t>N</a:t>
            </a:r>
            <a:r>
              <a:rPr lang="en-US" altLang="zh-CN" sz="2800" dirty="0" smtClean="0">
                <a:latin typeface="宋体" pitchFamily="2" charset="-122"/>
                <a:ea typeface="宋体" pitchFamily="2" charset="-122"/>
              </a:rPr>
              <a:t>(3</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5)</a:t>
            </a:r>
            <a:r>
              <a:rPr lang="zh-CN" altLang="zh-CN" sz="2800" dirty="0" smtClean="0">
                <a:latin typeface="宋体" pitchFamily="2" charset="-122"/>
                <a:ea typeface="宋体" pitchFamily="2" charset="-122"/>
              </a:rPr>
              <a:t>将起到区分作用。其目标函数</a:t>
            </a:r>
            <a:r>
              <a:rPr lang="zh-CN" altLang="zh-CN" sz="2800" dirty="0" smtClean="0">
                <a:latin typeface="宋体" pitchFamily="2" charset="-122"/>
                <a:ea typeface="宋体" pitchFamily="2" charset="-122"/>
              </a:rPr>
              <a:t>为</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r>
              <a:rPr lang="en-US" altLang="zh-CN" sz="2800" dirty="0" smtClean="0"/>
              <a:t>         </a:t>
            </a:r>
            <a:r>
              <a:rPr lang="zh-CN" altLang="zh-CN" sz="2800" dirty="0" smtClean="0"/>
              <a:t>对</a:t>
            </a:r>
            <a:r>
              <a:rPr lang="zh-CN" altLang="zh-CN" sz="2800" dirty="0" smtClean="0"/>
              <a:t>其求偏导数</a:t>
            </a:r>
            <a:r>
              <a:rPr lang="en-US" altLang="zh-CN" sz="2800" dirty="0" smtClean="0"/>
              <a:t>,</a:t>
            </a:r>
            <a:r>
              <a:rPr lang="zh-CN" altLang="zh-CN" sz="2800" dirty="0" smtClean="0"/>
              <a:t>令其为零</a:t>
            </a:r>
            <a:r>
              <a:rPr lang="en-US" altLang="zh-CN" sz="2800" dirty="0" smtClean="0"/>
              <a:t>,</a:t>
            </a:r>
            <a:r>
              <a:rPr lang="zh-CN" altLang="zh-CN" sz="2800" dirty="0" smtClean="0"/>
              <a:t>就可以得正规方程组</a:t>
            </a:r>
            <a:r>
              <a:rPr lang="en-US" altLang="zh-CN" sz="2800" dirty="0" smtClean="0"/>
              <a:t>,</a:t>
            </a:r>
            <a:r>
              <a:rPr lang="zh-CN" altLang="zh-CN" sz="2800" dirty="0" smtClean="0"/>
              <a:t>再利用各效应的约束条件和关联矩阵的性质</a:t>
            </a:r>
            <a:r>
              <a:rPr lang="en-US" altLang="zh-CN" sz="2800" dirty="0" smtClean="0"/>
              <a:t>,</a:t>
            </a:r>
            <a:r>
              <a:rPr lang="zh-CN" altLang="zh-CN" sz="2800" dirty="0" smtClean="0"/>
              <a:t>可简化正规方程</a:t>
            </a:r>
            <a:r>
              <a:rPr lang="zh-CN" altLang="zh-CN" sz="2800" dirty="0" smtClean="0"/>
              <a:t>组</a:t>
            </a:r>
            <a:r>
              <a:rPr lang="zh-CN" altLang="en-US" sz="2800" dirty="0" smtClean="0"/>
              <a:t>。</a:t>
            </a:r>
            <a:endParaRPr lang="en-US" altLang="zh-CN" sz="2800" dirty="0" smtClean="0">
              <a:latin typeface="宋体" pitchFamily="2" charset="-122"/>
              <a:ea typeface="宋体" pitchFamily="2" charset="-122"/>
            </a:endParaRPr>
          </a:p>
          <a:p>
            <a:pPr>
              <a:buNone/>
            </a:pPr>
            <a:endParaRPr lang="zh-CN" altLang="zh-CN" sz="2800" dirty="0" smtClean="0">
              <a:latin typeface="宋体" pitchFamily="2" charset="-122"/>
              <a:ea typeface="宋体" pitchFamily="2" charset="-122"/>
            </a:endParaRPr>
          </a:p>
          <a:p>
            <a:pPr>
              <a:buNone/>
            </a:pPr>
            <a:endParaRPr lang="zh-CN" altLang="en-US" dirty="0"/>
          </a:p>
        </p:txBody>
      </p:sp>
      <p:graphicFrame>
        <p:nvGraphicFramePr>
          <p:cNvPr id="6" name="对象 5"/>
          <p:cNvGraphicFramePr>
            <a:graphicFrameLocks noChangeAspect="1"/>
          </p:cNvGraphicFramePr>
          <p:nvPr/>
        </p:nvGraphicFramePr>
        <p:xfrm>
          <a:off x="1979712" y="3356992"/>
          <a:ext cx="5096566" cy="1008112"/>
        </p:xfrm>
        <a:graphic>
          <a:graphicData uri="http://schemas.openxmlformats.org/presentationml/2006/ole">
            <p:oleObj spid="_x0000_s5122" name="Equation" r:id="rId3" imgW="2311200" imgH="457200" progId="Equation.DSMT4">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方差分析</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179512" y="908720"/>
            <a:ext cx="8661648" cy="1684784"/>
          </a:xfrm>
        </p:spPr>
        <p:txBody>
          <a:bodyPr/>
          <a:lstStyle/>
          <a:p>
            <a:pPr>
              <a:buNone/>
            </a:pPr>
            <a:r>
              <a:rPr lang="en-US" altLang="zh-CN" sz="2400" dirty="0" smtClean="0">
                <a:latin typeface="宋体" pitchFamily="2" charset="-122"/>
                <a:ea typeface="宋体" pitchFamily="2" charset="-122"/>
              </a:rPr>
              <a:t>     </a:t>
            </a:r>
            <a:endParaRPr lang="zh-CN" altLang="zh-CN" sz="2800" dirty="0" smtClean="0">
              <a:latin typeface="宋体" pitchFamily="2" charset="-122"/>
              <a:ea typeface="宋体" pitchFamily="2" charset="-122"/>
            </a:endParaRPr>
          </a:p>
          <a:p>
            <a:pPr>
              <a:buNone/>
            </a:pPr>
            <a:endParaRPr lang="zh-CN" altLang="en-US" dirty="0"/>
          </a:p>
        </p:txBody>
      </p:sp>
      <p:pic>
        <p:nvPicPr>
          <p:cNvPr id="23555" name="Picture 3"/>
          <p:cNvPicPr>
            <a:picLocks noChangeAspect="1" noChangeArrowheads="1"/>
          </p:cNvPicPr>
          <p:nvPr/>
        </p:nvPicPr>
        <p:blipFill>
          <a:blip r:embed="rId2" cstate="print"/>
          <a:srcRect/>
          <a:stretch>
            <a:fillRect/>
          </a:stretch>
        </p:blipFill>
        <p:spPr bwMode="auto">
          <a:xfrm>
            <a:off x="395536" y="908720"/>
            <a:ext cx="8464000" cy="558924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链式区组设计</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设因子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有</a:t>
            </a:r>
            <a:r>
              <a:rPr lang="en-US" altLang="zh-CN" sz="2800" i="1" dirty="0" smtClean="0">
                <a:latin typeface="宋体" pitchFamily="2" charset="-122"/>
                <a:ea typeface="宋体" pitchFamily="2" charset="-122"/>
              </a:rPr>
              <a:t>v</a:t>
            </a:r>
            <a:r>
              <a:rPr lang="zh-CN" altLang="zh-CN" sz="2800" dirty="0" smtClean="0">
                <a:latin typeface="宋体" pitchFamily="2" charset="-122"/>
                <a:ea typeface="宋体" pitchFamily="2" charset="-122"/>
              </a:rPr>
              <a:t>个水平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处理</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当</a:t>
            </a:r>
            <a:r>
              <a:rPr lang="en-US" altLang="zh-CN" sz="2800" i="1" dirty="0" smtClean="0">
                <a:latin typeface="宋体" pitchFamily="2" charset="-122"/>
                <a:ea typeface="宋体" pitchFamily="2" charset="-122"/>
              </a:rPr>
              <a:t>v</a:t>
            </a:r>
            <a:r>
              <a:rPr lang="zh-CN" altLang="zh-CN" sz="2800" dirty="0" smtClean="0">
                <a:latin typeface="宋体" pitchFamily="2" charset="-122"/>
                <a:ea typeface="宋体" pitchFamily="2" charset="-122"/>
              </a:rPr>
              <a:t>较大时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如有十几个、甚至几十个处理需要比较时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若用</a:t>
            </a:r>
            <a:r>
              <a:rPr lang="en-US" altLang="zh-CN" sz="2800" dirty="0" smtClean="0">
                <a:latin typeface="宋体" pitchFamily="2" charset="-122"/>
                <a:ea typeface="宋体" pitchFamily="2" charset="-122"/>
              </a:rPr>
              <a:t>BIB</a:t>
            </a:r>
            <a:r>
              <a:rPr lang="zh-CN" altLang="zh-CN" sz="2800" dirty="0" smtClean="0">
                <a:latin typeface="宋体" pitchFamily="2" charset="-122"/>
                <a:ea typeface="宋体" pitchFamily="2" charset="-122"/>
              </a:rPr>
              <a:t>设计按排试验将会导致区组数</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更大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试验次数随着增多在实践中这是不可取的。这时若试验误差较小时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可采用链式区组设计。链式区组设计只需比处理数</a:t>
            </a:r>
            <a:r>
              <a:rPr lang="en-US" altLang="zh-CN" sz="2800" i="1" dirty="0" smtClean="0">
                <a:latin typeface="宋体" pitchFamily="2" charset="-122"/>
                <a:ea typeface="宋体" pitchFamily="2" charset="-122"/>
              </a:rPr>
              <a:t>v</a:t>
            </a:r>
            <a:r>
              <a:rPr lang="zh-CN" altLang="zh-CN" sz="2800" dirty="0" smtClean="0">
                <a:latin typeface="宋体" pitchFamily="2" charset="-122"/>
                <a:ea typeface="宋体" pitchFamily="2" charset="-122"/>
              </a:rPr>
              <a:t>略多一些观察就可构成链式区组设计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但在使用链式区组设计之前</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必须确认处理效应间的重要差异明显大于试验误差。</a:t>
            </a:r>
            <a:endParaRPr lang="zh-CN" altLang="zh-CN" sz="2800" dirty="0">
              <a:latin typeface="宋体" pitchFamily="2" charset="-122"/>
              <a:ea typeface="宋体"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0"/>
            <a:ext cx="8229600" cy="1143000"/>
          </a:xfrm>
        </p:spPr>
        <p:txBody>
          <a:bodyPr/>
          <a:lstStyle/>
          <a:p>
            <a:r>
              <a:rPr lang="zh-CN" altLang="zh-CN" b="1" dirty="0" smtClean="0">
                <a:latin typeface="宋体" pitchFamily="2" charset="-122"/>
                <a:ea typeface="宋体" pitchFamily="2" charset="-122"/>
              </a:rPr>
              <a:t>链式区组设计的构造</a:t>
            </a: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539552" y="1124744"/>
            <a:ext cx="8229600" cy="1972816"/>
          </a:xfrm>
        </p:spPr>
        <p:txBody>
          <a:bodyPr/>
          <a:lstStyle/>
          <a:p>
            <a:pPr>
              <a:buNone/>
            </a:pPr>
            <a:r>
              <a:rPr lang="en-US" altLang="zh-CN" sz="2800" b="1" dirty="0" smtClean="0">
                <a:latin typeface="宋体" pitchFamily="2" charset="-122"/>
                <a:ea typeface="宋体" pitchFamily="2" charset="-122"/>
              </a:rPr>
              <a:t>      </a:t>
            </a: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3</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3</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1</a:t>
            </a:r>
            <a:r>
              <a:rPr lang="zh-CN" altLang="zh-CN" sz="2800" dirty="0" smtClean="0">
                <a:latin typeface="宋体" pitchFamily="2" charset="-122"/>
                <a:ea typeface="宋体" pitchFamily="2" charset="-122"/>
              </a:rPr>
              <a:t>对来自同一炉铁水铸成的</a:t>
            </a:r>
            <a:r>
              <a:rPr lang="en-US" altLang="zh-CN" sz="2800" dirty="0" smtClean="0">
                <a:latin typeface="宋体" pitchFamily="2" charset="-122"/>
                <a:ea typeface="宋体" pitchFamily="2" charset="-122"/>
              </a:rPr>
              <a:t>42</a:t>
            </a:r>
            <a:r>
              <a:rPr lang="zh-CN" altLang="zh-CN" sz="2800" dirty="0" smtClean="0">
                <a:latin typeface="宋体" pitchFamily="2" charset="-122"/>
                <a:ea typeface="宋体" pitchFamily="2" charset="-122"/>
              </a:rPr>
              <a:t>根棒要用光谱法测定其镍的含量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而测量所用的一个光谱底版只能对</a:t>
            </a:r>
            <a:r>
              <a:rPr lang="en-US" altLang="zh-CN" sz="2800" dirty="0" smtClean="0">
                <a:latin typeface="宋体" pitchFamily="2" charset="-122"/>
                <a:ea typeface="宋体" pitchFamily="2" charset="-122"/>
              </a:rPr>
              <a:t>18</a:t>
            </a:r>
            <a:r>
              <a:rPr lang="zh-CN" altLang="zh-CN" sz="2800" dirty="0" smtClean="0">
                <a:latin typeface="宋体" pitchFamily="2" charset="-122"/>
                <a:ea typeface="宋体" pitchFamily="2" charset="-122"/>
              </a:rPr>
              <a:t>根棒同时进行测量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不同的光谱底版对测试结果有影响。如何安排试验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获得镍的含量呢</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endParaRPr lang="zh-CN" altLang="en-US" dirty="0"/>
          </a:p>
        </p:txBody>
      </p:sp>
      <p:pic>
        <p:nvPicPr>
          <p:cNvPr id="24580" name="Picture 4"/>
          <p:cNvPicPr>
            <a:picLocks noChangeAspect="1" noChangeArrowheads="1"/>
          </p:cNvPicPr>
          <p:nvPr/>
        </p:nvPicPr>
        <p:blipFill>
          <a:blip r:embed="rId2" cstate="print"/>
          <a:srcRect/>
          <a:stretch>
            <a:fillRect/>
          </a:stretch>
        </p:blipFill>
        <p:spPr bwMode="auto">
          <a:xfrm>
            <a:off x="755576" y="3068960"/>
            <a:ext cx="7968667" cy="288032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dirty="0" smtClean="0"/>
              <a:t>统计模型及其参数估计</a:t>
            </a:r>
            <a:br>
              <a:rPr lang="zh-CN" altLang="zh-CN" dirty="0" smtClean="0"/>
            </a:br>
            <a:endParaRPr lang="zh-CN" altLang="en-US" dirty="0"/>
          </a:p>
        </p:txBody>
      </p:sp>
      <p:pic>
        <p:nvPicPr>
          <p:cNvPr id="25602" name="Picture 2"/>
          <p:cNvPicPr>
            <a:picLocks noGrp="1" noChangeAspect="1" noChangeArrowheads="1"/>
          </p:cNvPicPr>
          <p:nvPr>
            <p:ph idx="1"/>
          </p:nvPr>
        </p:nvPicPr>
        <p:blipFill>
          <a:blip r:embed="rId2" cstate="print"/>
          <a:srcRect/>
          <a:stretch>
            <a:fillRect/>
          </a:stretch>
        </p:blipFill>
        <p:spPr bwMode="auto">
          <a:xfrm>
            <a:off x="342267" y="1484784"/>
            <a:ext cx="8801733" cy="4608512"/>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980728"/>
            <a:ext cx="8229600" cy="5305792"/>
          </a:xfrm>
        </p:spPr>
        <p:txBody>
          <a:bodyPr/>
          <a:lstStyle/>
          <a:p>
            <a:pPr>
              <a:buNone/>
            </a:pPr>
            <a:r>
              <a:rPr lang="zh-CN" altLang="zh-CN" sz="2800" dirty="0" smtClean="0">
                <a:latin typeface="宋体" pitchFamily="2" charset="-122"/>
                <a:ea typeface="宋体" pitchFamily="2" charset="-122"/>
              </a:rPr>
              <a:t>处理效应的估计可归结为如下两句话</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若处理被观察两次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该处理效应的估计是这两次观察的平均值减去出现观察值的那两个区组效应估计值的平均值。</a:t>
            </a:r>
          </a:p>
          <a:p>
            <a:pPr>
              <a:buNone/>
            </a:pP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Ⅱ</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若处理只被观察一次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该处理效应的估计是这个观察值减去出现观察值的那个区组效应估计值。</a:t>
            </a:r>
          </a:p>
          <a:p>
            <a:pPr>
              <a:buNone/>
            </a:pP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方差分析</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链式</a:t>
            </a:r>
            <a:r>
              <a:rPr lang="zh-CN" altLang="zh-CN" sz="2800" dirty="0" smtClean="0">
                <a:latin typeface="宋体" pitchFamily="2" charset="-122"/>
                <a:ea typeface="宋体" pitchFamily="2" charset="-122"/>
              </a:rPr>
              <a:t>区组设计的方差分析是为检验因子</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诸处理效应是否彼此相等</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即检验如下一对假设</a:t>
            </a:r>
            <a:r>
              <a:rPr lang="en-US" altLang="zh-CN" sz="2800" dirty="0" smtClean="0">
                <a:latin typeface="宋体" pitchFamily="2" charset="-122"/>
                <a:ea typeface="宋体" pitchFamily="2" charset="-122"/>
              </a:rPr>
              <a:t>:</a:t>
            </a:r>
          </a:p>
          <a:p>
            <a:pPr>
              <a:buNone/>
            </a:pP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en-US" sz="2800" dirty="0" smtClean="0">
                <a:latin typeface="宋体" pitchFamily="2" charset="-122"/>
                <a:ea typeface="宋体" pitchFamily="2" charset="-122"/>
              </a:rPr>
              <a:t>：诸   不全相等</a:t>
            </a:r>
            <a:endParaRPr lang="en-US" altLang="zh-CN" sz="2800" dirty="0" smtClean="0">
              <a:latin typeface="宋体" pitchFamily="2" charset="-122"/>
              <a:ea typeface="宋体" pitchFamily="2" charset="-122"/>
            </a:endParaRPr>
          </a:p>
          <a:p>
            <a:pPr>
              <a:buNone/>
            </a:pPr>
            <a:r>
              <a:rPr lang="en-US" altLang="zh-CN" sz="2800" dirty="0" smtClean="0"/>
              <a:t>    </a:t>
            </a:r>
            <a:r>
              <a:rPr lang="zh-CN" altLang="zh-CN" sz="2800" dirty="0" smtClean="0">
                <a:latin typeface="宋体" pitchFamily="2" charset="-122"/>
                <a:ea typeface="宋体" pitchFamily="2" charset="-122"/>
              </a:rPr>
              <a:t>为此需要对总平方和</a:t>
            </a:r>
            <a:r>
              <a:rPr lang="en-US" altLang="zh-CN" sz="2800" i="1" dirty="0" smtClean="0">
                <a:latin typeface="宋体" pitchFamily="2" charset="-122"/>
                <a:ea typeface="宋体" pitchFamily="2" charset="-122"/>
              </a:rPr>
              <a:t>S</a:t>
            </a:r>
            <a:r>
              <a:rPr lang="en-US" altLang="zh-CN" sz="2800" i="1" baseline="-25000" dirty="0" smtClean="0">
                <a:latin typeface="宋体" pitchFamily="2" charset="-122"/>
                <a:ea typeface="宋体" pitchFamily="2" charset="-122"/>
              </a:rPr>
              <a:t>T</a:t>
            </a:r>
            <a:r>
              <a:rPr lang="zh-CN" altLang="zh-CN" sz="2800" dirty="0" smtClean="0">
                <a:latin typeface="宋体" pitchFamily="2" charset="-122"/>
                <a:ea typeface="宋体" pitchFamily="2" charset="-122"/>
              </a:rPr>
              <a:t>进行平方和分解</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其中</a:t>
            </a:r>
            <a:endParaRPr lang="en-US" altLang="zh-CN" sz="2800" dirty="0" smtClean="0">
              <a:latin typeface="宋体" pitchFamily="2" charset="-122"/>
              <a:ea typeface="宋体" pitchFamily="2" charset="-122"/>
            </a:endParaRPr>
          </a:p>
          <a:p>
            <a:pPr>
              <a:buNone/>
            </a:pPr>
            <a:r>
              <a:rPr lang="en-US" altLang="zh-CN" sz="2800" i="1" dirty="0" smtClean="0">
                <a:latin typeface="宋体" pitchFamily="2" charset="-122"/>
                <a:ea typeface="宋体" pitchFamily="2" charset="-122"/>
              </a:rPr>
              <a:t>   S</a:t>
            </a:r>
            <a:r>
              <a:rPr lang="en-US" altLang="zh-CN" sz="2800" i="1" baseline="-25000" dirty="0" smtClean="0">
                <a:latin typeface="宋体" pitchFamily="2" charset="-122"/>
                <a:ea typeface="宋体" pitchFamily="2" charset="-122"/>
              </a:rPr>
              <a:t>T</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所有观察值的平方和</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-T</a:t>
            </a:r>
            <a:r>
              <a:rPr lang="en-US" altLang="zh-CN" sz="2800" baseline="30000" dirty="0" smtClean="0">
                <a:latin typeface="宋体" pitchFamily="2" charset="-122"/>
                <a:ea typeface="宋体" pitchFamily="2" charset="-122"/>
              </a:rPr>
              <a:t>2</a:t>
            </a:r>
            <a:r>
              <a:rPr lang="en-US" altLang="zh-CN" sz="2800" i="1" dirty="0" smtClean="0">
                <a:latin typeface="宋体" pitchFamily="2" charset="-122"/>
                <a:ea typeface="宋体" pitchFamily="2" charset="-122"/>
              </a:rPr>
              <a:t>/n</a:t>
            </a:r>
            <a:r>
              <a:rPr lang="zh-CN" altLang="zh-CN" sz="2800" i="1" dirty="0" smtClean="0">
                <a:latin typeface="宋体" pitchFamily="2" charset="-122"/>
                <a:ea typeface="宋体" pitchFamily="2" charset="-122"/>
              </a:rPr>
              <a:t>　</a:t>
            </a:r>
            <a:r>
              <a:rPr lang="en-US" altLang="zh-CN" sz="2800" i="1" dirty="0" err="1" smtClean="0">
                <a:latin typeface="宋体" pitchFamily="2" charset="-122"/>
                <a:ea typeface="宋体" pitchFamily="2" charset="-122"/>
              </a:rPr>
              <a:t>f</a:t>
            </a:r>
            <a:r>
              <a:rPr lang="en-US" altLang="zh-CN" sz="2800" i="1" baseline="-25000" dirty="0" err="1" smtClean="0">
                <a:latin typeface="宋体" pitchFamily="2" charset="-122"/>
                <a:ea typeface="宋体" pitchFamily="2" charset="-122"/>
              </a:rPr>
              <a:t>T</a:t>
            </a:r>
            <a:r>
              <a:rPr lang="en-US" altLang="zh-CN" sz="2800" i="1" dirty="0" smtClean="0">
                <a:latin typeface="宋体" pitchFamily="2" charset="-122"/>
                <a:ea typeface="宋体" pitchFamily="2" charset="-122"/>
              </a:rPr>
              <a:t>=n-</a:t>
            </a:r>
            <a:r>
              <a:rPr lang="en-US" altLang="zh-CN" sz="2800" dirty="0" smtClean="0">
                <a:latin typeface="宋体" pitchFamily="2" charset="-122"/>
                <a:ea typeface="宋体" pitchFamily="2" charset="-122"/>
              </a:rPr>
              <a:t>1</a:t>
            </a:r>
          </a:p>
          <a:p>
            <a:pPr>
              <a:buNone/>
            </a:pPr>
            <a:r>
              <a:rPr lang="zh-CN" altLang="zh-CN" sz="2800" dirty="0" smtClean="0"/>
              <a:t>区组</a:t>
            </a:r>
            <a:r>
              <a:rPr lang="zh-CN" altLang="zh-CN" sz="2800" dirty="0" smtClean="0"/>
              <a:t>平方和</a:t>
            </a:r>
            <a:r>
              <a:rPr lang="en-US" altLang="zh-CN" sz="2800" i="1" dirty="0" smtClean="0"/>
              <a:t>S</a:t>
            </a:r>
            <a:r>
              <a:rPr lang="en-US" altLang="zh-CN" sz="2800" i="1" baseline="-25000" dirty="0" smtClean="0"/>
              <a:t>B</a:t>
            </a:r>
            <a:r>
              <a:rPr lang="zh-CN" altLang="zh-CN" sz="2800" dirty="0" smtClean="0"/>
              <a:t>为</a:t>
            </a:r>
            <a:endParaRPr lang="en-US" altLang="zh-CN" sz="2800" dirty="0" smtClean="0"/>
          </a:p>
          <a:p>
            <a:pPr>
              <a:buNone/>
            </a:pPr>
            <a:endParaRPr lang="zh-CN" altLang="zh-CN" sz="2800" dirty="0" smtClean="0"/>
          </a:p>
          <a:p>
            <a:pPr>
              <a:buNone/>
            </a:pPr>
            <a:endParaRPr lang="zh-CN" altLang="zh-CN" sz="2800" dirty="0" smtClean="0">
              <a:latin typeface="宋体" pitchFamily="2" charset="-122"/>
              <a:ea typeface="宋体" pitchFamily="2" charset="-122"/>
            </a:endParaRPr>
          </a:p>
          <a:p>
            <a:pPr>
              <a:buNone/>
            </a:pPr>
            <a:endParaRPr lang="zh-CN" altLang="zh-CN" sz="2800" dirty="0" smtClean="0">
              <a:latin typeface="宋体" pitchFamily="2" charset="-122"/>
              <a:ea typeface="宋体" pitchFamily="2" charset="-122"/>
            </a:endParaRPr>
          </a:p>
          <a:p>
            <a:pPr>
              <a:buNone/>
            </a:pPr>
            <a:endParaRPr lang="zh-CN" altLang="en-US" dirty="0"/>
          </a:p>
        </p:txBody>
      </p:sp>
      <p:graphicFrame>
        <p:nvGraphicFramePr>
          <p:cNvPr id="4" name="对象 3"/>
          <p:cNvGraphicFramePr>
            <a:graphicFrameLocks noChangeAspect="1"/>
          </p:cNvGraphicFramePr>
          <p:nvPr/>
        </p:nvGraphicFramePr>
        <p:xfrm>
          <a:off x="2555776" y="5445224"/>
          <a:ext cx="4320480" cy="738543"/>
        </p:xfrm>
        <a:graphic>
          <a:graphicData uri="http://schemas.openxmlformats.org/presentationml/2006/ole">
            <p:oleObj spid="_x0000_s6146" name="Equation" r:id="rId3" imgW="2971800" imgH="507960" progId="Equation.DSMT4">
              <p:embed/>
            </p:oleObj>
          </a:graphicData>
        </a:graphic>
      </p:graphicFrame>
      <p:graphicFrame>
        <p:nvGraphicFramePr>
          <p:cNvPr id="5" name="对象 4"/>
          <p:cNvGraphicFramePr>
            <a:graphicFrameLocks noChangeAspect="1"/>
          </p:cNvGraphicFramePr>
          <p:nvPr/>
        </p:nvGraphicFramePr>
        <p:xfrm>
          <a:off x="1691680" y="2420888"/>
          <a:ext cx="4293593" cy="599840"/>
        </p:xfrm>
        <a:graphic>
          <a:graphicData uri="http://schemas.openxmlformats.org/presentationml/2006/ole">
            <p:oleObj spid="_x0000_s6147" name="Equation" r:id="rId4" imgW="1726920" imgH="241200" progId="Equation.DSMT4">
              <p:embed/>
            </p:oleObj>
          </a:graphicData>
        </a:graphic>
      </p:graphicFrame>
      <p:graphicFrame>
        <p:nvGraphicFramePr>
          <p:cNvPr id="6" name="对象 5"/>
          <p:cNvGraphicFramePr>
            <a:graphicFrameLocks noChangeAspect="1"/>
          </p:cNvGraphicFramePr>
          <p:nvPr/>
        </p:nvGraphicFramePr>
        <p:xfrm>
          <a:off x="1043608" y="3140968"/>
          <a:ext cx="350540" cy="377279"/>
        </p:xfrm>
        <a:graphic>
          <a:graphicData uri="http://schemas.openxmlformats.org/presentationml/2006/ole">
            <p:oleObj spid="_x0000_s6148" name="Equation" r:id="rId5" imgW="177480" imgH="241200" progId="Equation.DSMT4">
              <p:embed/>
            </p:oleObj>
          </a:graphicData>
        </a:graphic>
      </p:graphicFrame>
      <p:graphicFrame>
        <p:nvGraphicFramePr>
          <p:cNvPr id="7" name="对象 6"/>
          <p:cNvGraphicFramePr>
            <a:graphicFrameLocks noChangeAspect="1"/>
          </p:cNvGraphicFramePr>
          <p:nvPr/>
        </p:nvGraphicFramePr>
        <p:xfrm>
          <a:off x="2339752" y="3140968"/>
          <a:ext cx="356890" cy="449287"/>
        </p:xfrm>
        <a:graphic>
          <a:graphicData uri="http://schemas.openxmlformats.org/presentationml/2006/ole">
            <p:oleObj spid="_x0000_s6149" name="Equation" r:id="rId6" imgW="190440" imgH="241200" progId="Equation.DSMT4">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solidFill>
                  <a:srgbClr val="000000"/>
                </a:solidFill>
                <a:latin typeface="宋体" pitchFamily="2" charset="-122"/>
                <a:ea typeface="宋体" pitchFamily="2" charset="-122"/>
              </a:rPr>
              <a:t>随机化完全区组设计</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Autofit/>
          </a:bodyPr>
          <a:lstStyle/>
          <a:p>
            <a:pPr>
              <a:buNone/>
            </a:pPr>
            <a:r>
              <a:rPr lang="zh-CN" altLang="zh-CN" sz="2800" b="1" dirty="0" smtClean="0">
                <a:latin typeface="宋体" pitchFamily="2" charset="-122"/>
                <a:ea typeface="宋体" pitchFamily="2" charset="-122"/>
              </a:rPr>
              <a:t>区组与区组设计</a:t>
            </a:r>
            <a:endParaRPr lang="en-US" altLang="zh-CN" sz="2800" b="1" dirty="0" smtClean="0">
              <a:latin typeface="宋体" pitchFamily="2" charset="-122"/>
              <a:ea typeface="宋体" pitchFamily="2" charset="-122"/>
            </a:endParaRPr>
          </a:p>
          <a:p>
            <a:pPr>
              <a:buNone/>
            </a:pP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3.1.1</a:t>
            </a:r>
            <a:r>
              <a:rPr lang="zh-CN" altLang="zh-CN" sz="2800" dirty="0" smtClean="0">
                <a:latin typeface="宋体" pitchFamily="2" charset="-122"/>
                <a:ea typeface="宋体" pitchFamily="2" charset="-122"/>
              </a:rPr>
              <a:t>　考察如下</a:t>
            </a:r>
            <a:r>
              <a:rPr lang="en-US" altLang="zh-CN" sz="2800" dirty="0" smtClean="0">
                <a:latin typeface="宋体" pitchFamily="2" charset="-122"/>
                <a:ea typeface="宋体" pitchFamily="2" charset="-122"/>
              </a:rPr>
              <a:t>5</a:t>
            </a:r>
            <a:r>
              <a:rPr lang="zh-CN" altLang="zh-CN" sz="2800" dirty="0" smtClean="0">
                <a:latin typeface="宋体" pitchFamily="2" charset="-122"/>
                <a:ea typeface="宋体" pitchFamily="2" charset="-122"/>
              </a:rPr>
              <a:t>种施肥方案</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处理</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对某稻种单位产量的影响</a:t>
            </a:r>
          </a:p>
          <a:p>
            <a:pPr>
              <a:buNone/>
            </a:pPr>
            <a:r>
              <a:rPr lang="en-US" altLang="zh-CN" sz="2800" dirty="0" smtClean="0">
                <a:latin typeface="宋体" pitchFamily="2" charset="-122"/>
                <a:ea typeface="宋体" pitchFamily="2" charset="-122"/>
              </a:rPr>
              <a:t>A</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:K</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O+P</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O</a:t>
            </a:r>
            <a:r>
              <a:rPr lang="en-US" altLang="zh-CN" sz="2800" baseline="-25000" dirty="0" smtClean="0">
                <a:latin typeface="宋体" pitchFamily="2" charset="-122"/>
                <a:ea typeface="宋体" pitchFamily="2" charset="-122"/>
              </a:rPr>
              <a:t>5</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钾肥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磷肥</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A</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:N+K</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O+P</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O</a:t>
            </a:r>
            <a:r>
              <a:rPr lang="en-US" altLang="zh-CN" sz="2800" baseline="-25000" dirty="0" smtClean="0">
                <a:latin typeface="宋体" pitchFamily="2" charset="-122"/>
                <a:ea typeface="宋体" pitchFamily="2" charset="-122"/>
              </a:rPr>
              <a:t>5</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氮肥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钾肥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磷肥</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A</a:t>
            </a:r>
            <a:r>
              <a:rPr lang="en-US" altLang="zh-CN" sz="2800" baseline="-25000" dirty="0" smtClean="0">
                <a:latin typeface="宋体" pitchFamily="2" charset="-122"/>
                <a:ea typeface="宋体" pitchFamily="2" charset="-122"/>
              </a:rPr>
              <a:t>3</a:t>
            </a:r>
            <a:r>
              <a:rPr lang="en-US" altLang="zh-CN" sz="2800" dirty="0" smtClean="0">
                <a:latin typeface="宋体" pitchFamily="2" charset="-122"/>
                <a:ea typeface="宋体" pitchFamily="2" charset="-122"/>
              </a:rPr>
              <a:t>:K</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O(</a:t>
            </a:r>
            <a:r>
              <a:rPr lang="zh-CN" altLang="zh-CN" sz="2800" dirty="0" smtClean="0">
                <a:latin typeface="宋体" pitchFamily="2" charset="-122"/>
                <a:ea typeface="宋体" pitchFamily="2" charset="-122"/>
              </a:rPr>
              <a:t>钾肥</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A</a:t>
            </a:r>
            <a:r>
              <a:rPr lang="en-US" altLang="zh-CN" sz="2800" baseline="-25000" dirty="0" smtClean="0">
                <a:latin typeface="宋体" pitchFamily="2" charset="-122"/>
                <a:ea typeface="宋体" pitchFamily="2" charset="-122"/>
              </a:rPr>
              <a:t>4</a:t>
            </a:r>
            <a:r>
              <a:rPr lang="en-US" altLang="zh-CN" sz="2800" dirty="0" smtClean="0">
                <a:latin typeface="宋体" pitchFamily="2" charset="-122"/>
                <a:ea typeface="宋体" pitchFamily="2" charset="-122"/>
              </a:rPr>
              <a:t>:N+K</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O(</a:t>
            </a:r>
            <a:r>
              <a:rPr lang="zh-CN" altLang="zh-CN" sz="2800" dirty="0" smtClean="0">
                <a:latin typeface="宋体" pitchFamily="2" charset="-122"/>
                <a:ea typeface="宋体" pitchFamily="2" charset="-122"/>
              </a:rPr>
              <a:t>氮肥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钾肥</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A</a:t>
            </a:r>
            <a:r>
              <a:rPr lang="en-US" altLang="zh-CN" sz="2800" baseline="-25000" dirty="0" smtClean="0">
                <a:latin typeface="宋体" pitchFamily="2" charset="-122"/>
                <a:ea typeface="宋体" pitchFamily="2" charset="-122"/>
              </a:rPr>
              <a:t>5</a:t>
            </a:r>
            <a:r>
              <a:rPr lang="en-US" altLang="zh-CN" sz="2800" dirty="0" smtClean="0">
                <a:latin typeface="宋体" pitchFamily="2" charset="-122"/>
                <a:ea typeface="宋体" pitchFamily="2" charset="-122"/>
              </a:rPr>
              <a:t>:N+P</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O(</a:t>
            </a:r>
            <a:r>
              <a:rPr lang="zh-CN" altLang="zh-CN" sz="2800" dirty="0" smtClean="0">
                <a:latin typeface="宋体" pitchFamily="2" charset="-122"/>
                <a:ea typeface="宋体" pitchFamily="2" charset="-122"/>
              </a:rPr>
              <a:t>氮肥</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磷肥</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为按排试验特选</a:t>
            </a:r>
            <a:r>
              <a:rPr lang="en-US" altLang="zh-CN" sz="2800" dirty="0" smtClean="0">
                <a:latin typeface="宋体" pitchFamily="2" charset="-122"/>
                <a:ea typeface="宋体" pitchFamily="2" charset="-122"/>
              </a:rPr>
              <a:t>20</a:t>
            </a:r>
            <a:r>
              <a:rPr lang="zh-CN" altLang="zh-CN" sz="2800" dirty="0" smtClean="0">
                <a:latin typeface="宋体" pitchFamily="2" charset="-122"/>
                <a:ea typeface="宋体" pitchFamily="2" charset="-122"/>
              </a:rPr>
              <a:t>块田地使每种处理各有</a:t>
            </a:r>
            <a:r>
              <a:rPr lang="en-US" altLang="zh-CN" sz="2800" dirty="0" smtClean="0">
                <a:latin typeface="宋体" pitchFamily="2" charset="-122"/>
                <a:ea typeface="宋体" pitchFamily="2" charset="-122"/>
              </a:rPr>
              <a:t>4</a:t>
            </a:r>
            <a:r>
              <a:rPr lang="zh-CN" altLang="zh-CN" sz="2800" dirty="0" smtClean="0">
                <a:latin typeface="宋体" pitchFamily="2" charset="-122"/>
                <a:ea typeface="宋体" pitchFamily="2" charset="-122"/>
              </a:rPr>
              <a:t>次重复。如何把</a:t>
            </a:r>
            <a:r>
              <a:rPr lang="en-US" altLang="zh-CN" sz="2800" dirty="0" smtClean="0">
                <a:latin typeface="宋体" pitchFamily="2" charset="-122"/>
                <a:ea typeface="宋体" pitchFamily="2" charset="-122"/>
              </a:rPr>
              <a:t>5</a:t>
            </a:r>
            <a:r>
              <a:rPr lang="zh-CN" altLang="zh-CN" sz="2800" dirty="0" smtClean="0">
                <a:latin typeface="宋体" pitchFamily="2" charset="-122"/>
                <a:ea typeface="宋体" pitchFamily="2" charset="-122"/>
              </a:rPr>
              <a:t>种处理均分到这</a:t>
            </a:r>
            <a:r>
              <a:rPr lang="en-US" altLang="zh-CN" sz="2800" dirty="0" smtClean="0">
                <a:latin typeface="宋体" pitchFamily="2" charset="-122"/>
                <a:ea typeface="宋体" pitchFamily="2" charset="-122"/>
              </a:rPr>
              <a:t>20</a:t>
            </a:r>
            <a:r>
              <a:rPr lang="zh-CN" altLang="zh-CN" sz="2800" dirty="0" smtClean="0">
                <a:latin typeface="宋体" pitchFamily="2" charset="-122"/>
                <a:ea typeface="宋体" pitchFamily="2" charset="-122"/>
              </a:rPr>
              <a:t>块田地上去呢</a:t>
            </a:r>
            <a:r>
              <a:rPr lang="en-US" altLang="zh-CN" sz="2800" dirty="0" smtClean="0">
                <a:latin typeface="宋体" pitchFamily="2" charset="-122"/>
                <a:ea typeface="宋体" pitchFamily="2" charset="-122"/>
              </a:rPr>
              <a:t>?</a:t>
            </a:r>
            <a:endParaRPr lang="zh-CN" altLang="en-US" sz="2800" dirty="0">
              <a:latin typeface="宋体" pitchFamily="2" charset="-122"/>
              <a:ea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60648"/>
            <a:ext cx="8229600" cy="6025872"/>
          </a:xfrm>
        </p:spPr>
        <p:txBody>
          <a:bodyPr>
            <a:normAutofit/>
          </a:bodyPr>
          <a:lstStyle/>
          <a:p>
            <a:pPr>
              <a:buNone/>
            </a:pPr>
            <a:r>
              <a:rPr lang="en-US" altLang="zh-CN" dirty="0" smtClean="0"/>
              <a:t>(</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随机化设计。若这</a:t>
            </a:r>
            <a:r>
              <a:rPr lang="en-US" altLang="zh-CN" sz="2800" dirty="0" smtClean="0">
                <a:latin typeface="宋体" pitchFamily="2" charset="-122"/>
                <a:ea typeface="宋体" pitchFamily="2" charset="-122"/>
              </a:rPr>
              <a:t>20</a:t>
            </a:r>
            <a:r>
              <a:rPr lang="zh-CN" altLang="zh-CN" sz="2800" dirty="0" smtClean="0">
                <a:latin typeface="宋体" pitchFamily="2" charset="-122"/>
                <a:ea typeface="宋体" pitchFamily="2" charset="-122"/>
              </a:rPr>
              <a:t>块田的土壤肥沃程度相近</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那可把这</a:t>
            </a:r>
            <a:r>
              <a:rPr lang="en-US" altLang="zh-CN" sz="2800" dirty="0" smtClean="0">
                <a:latin typeface="宋体" pitchFamily="2" charset="-122"/>
                <a:ea typeface="宋体" pitchFamily="2" charset="-122"/>
              </a:rPr>
              <a:t>20</a:t>
            </a:r>
            <a:r>
              <a:rPr lang="zh-CN" altLang="zh-CN" sz="2800" dirty="0" smtClean="0">
                <a:latin typeface="宋体" pitchFamily="2" charset="-122"/>
                <a:ea typeface="宋体" pitchFamily="2" charset="-122"/>
              </a:rPr>
              <a:t>块田地随机地均分为</a:t>
            </a:r>
            <a:r>
              <a:rPr lang="en-US" altLang="zh-CN" sz="2800" dirty="0" smtClean="0">
                <a:latin typeface="宋体" pitchFamily="2" charset="-122"/>
                <a:ea typeface="宋体" pitchFamily="2" charset="-122"/>
              </a:rPr>
              <a:t>5</a:t>
            </a:r>
            <a:r>
              <a:rPr lang="zh-CN" altLang="zh-CN" sz="2800" dirty="0" smtClean="0">
                <a:latin typeface="宋体" pitchFamily="2" charset="-122"/>
                <a:ea typeface="宋体" pitchFamily="2" charset="-122"/>
              </a:rPr>
              <a:t>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每组</a:t>
            </a:r>
            <a:r>
              <a:rPr lang="en-US" altLang="zh-CN" sz="2800" dirty="0" smtClean="0">
                <a:latin typeface="宋体" pitchFamily="2" charset="-122"/>
                <a:ea typeface="宋体" pitchFamily="2" charset="-122"/>
              </a:rPr>
              <a:t>(4</a:t>
            </a:r>
            <a:r>
              <a:rPr lang="zh-CN" altLang="zh-CN" sz="2800" dirty="0" smtClean="0">
                <a:latin typeface="宋体" pitchFamily="2" charset="-122"/>
                <a:ea typeface="宋体" pitchFamily="2" charset="-122"/>
              </a:rPr>
              <a:t>块田地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内同施一种处理</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具体施什么处理亦可随机决定。之后的其它田间管理</a:t>
            </a:r>
            <a:r>
              <a:rPr lang="en-US" altLang="zh-CN" sz="2800" dirty="0" smtClean="0">
                <a:latin typeface="宋体" pitchFamily="2" charset="-122"/>
                <a:ea typeface="宋体" pitchFamily="2" charset="-122"/>
              </a:rPr>
              <a:t>20</a:t>
            </a:r>
            <a:r>
              <a:rPr lang="zh-CN" altLang="zh-CN" sz="2800" dirty="0" smtClean="0">
                <a:latin typeface="宋体" pitchFamily="2" charset="-122"/>
                <a:ea typeface="宋体" pitchFamily="2" charset="-122"/>
              </a:rPr>
              <a:t>块田地完全相同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最后获得的</a:t>
            </a:r>
            <a:r>
              <a:rPr lang="en-US" altLang="zh-CN" sz="2800" dirty="0" smtClean="0">
                <a:latin typeface="宋体" pitchFamily="2" charset="-122"/>
                <a:ea typeface="宋体" pitchFamily="2" charset="-122"/>
              </a:rPr>
              <a:t>20</a:t>
            </a:r>
            <a:r>
              <a:rPr lang="zh-CN" altLang="zh-CN" sz="2800" dirty="0" smtClean="0">
                <a:latin typeface="宋体" pitchFamily="2" charset="-122"/>
                <a:ea typeface="宋体" pitchFamily="2" charset="-122"/>
              </a:rPr>
              <a:t>个单位产量数据可按单因子方差分析进行。</a:t>
            </a:r>
          </a:p>
          <a:p>
            <a:pPr>
              <a:buNone/>
            </a:pP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随机化区组设计。若这</a:t>
            </a:r>
            <a:r>
              <a:rPr lang="en-US" altLang="zh-CN" sz="2800" dirty="0" smtClean="0">
                <a:latin typeface="宋体" pitchFamily="2" charset="-122"/>
                <a:ea typeface="宋体" pitchFamily="2" charset="-122"/>
              </a:rPr>
              <a:t>20</a:t>
            </a:r>
            <a:r>
              <a:rPr lang="zh-CN" altLang="zh-CN" sz="2800" dirty="0" smtClean="0">
                <a:latin typeface="宋体" pitchFamily="2" charset="-122"/>
                <a:ea typeface="宋体" pitchFamily="2" charset="-122"/>
              </a:rPr>
              <a:t>块田地的土壤肥沃程度有显著差异</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忽略这种差异可能会影响最终结果的判断</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这时应采用随机化区组设计</a:t>
            </a:r>
            <a:endParaRPr lang="en-US" altLang="zh-CN" sz="2800" dirty="0" smtClean="0">
              <a:latin typeface="宋体" pitchFamily="2" charset="-122"/>
              <a:ea typeface="宋体" pitchFamily="2" charset="-122"/>
            </a:endParaRPr>
          </a:p>
          <a:p>
            <a:pPr>
              <a:buNone/>
            </a:pPr>
            <a:endParaRPr lang="zh-CN" altLang="en-US" sz="2400" dirty="0">
              <a:latin typeface="宋体" pitchFamily="2" charset="-122"/>
              <a:ea typeface="宋体" pitchFamily="2" charset="-122"/>
            </a:endParaRPr>
          </a:p>
        </p:txBody>
      </p:sp>
      <p:pic>
        <p:nvPicPr>
          <p:cNvPr id="4" name="311.EPS" descr="id:2147607148;FounderCES"/>
          <p:cNvPicPr/>
          <p:nvPr/>
        </p:nvPicPr>
        <p:blipFill>
          <a:blip r:embed="rId2" cstate="print"/>
          <a:stretch>
            <a:fillRect/>
          </a:stretch>
        </p:blipFill>
        <p:spPr>
          <a:xfrm>
            <a:off x="1331640" y="4221088"/>
            <a:ext cx="6912768" cy="23206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60648"/>
            <a:ext cx="8229600" cy="6025872"/>
          </a:xfrm>
        </p:spPr>
        <p:txBody>
          <a:bodyPr>
            <a:normAutofit/>
          </a:bodyPr>
          <a:lstStyle/>
          <a:p>
            <a:pPr>
              <a:buNone/>
            </a:pPr>
            <a:r>
              <a:rPr lang="zh-CN" altLang="zh-CN" sz="2800" b="1" dirty="0" smtClean="0">
                <a:latin typeface="宋体" pitchFamily="2" charset="-122"/>
                <a:ea typeface="宋体" pitchFamily="2" charset="-122"/>
              </a:rPr>
              <a:t>定义</a:t>
            </a:r>
            <a:r>
              <a:rPr lang="en-US" altLang="zh-CN" sz="2800" b="1" dirty="0" smtClean="0">
                <a:latin typeface="宋体" pitchFamily="2" charset="-122"/>
                <a:ea typeface="宋体" pitchFamily="2" charset="-122"/>
              </a:rPr>
              <a:t>3.1.1</a:t>
            </a:r>
            <a:r>
              <a:rPr lang="zh-CN" altLang="zh-CN" sz="2800" dirty="0" smtClean="0">
                <a:latin typeface="宋体" pitchFamily="2" charset="-122"/>
                <a:ea typeface="宋体" pitchFamily="2" charset="-122"/>
              </a:rPr>
              <a:t>　设有</a:t>
            </a:r>
            <a:r>
              <a:rPr lang="en-US" altLang="zh-CN" sz="2800" i="1" dirty="0" smtClean="0">
                <a:latin typeface="宋体" pitchFamily="2" charset="-122"/>
                <a:ea typeface="宋体" pitchFamily="2" charset="-122"/>
              </a:rPr>
              <a:t>v</a:t>
            </a:r>
            <a:r>
              <a:rPr lang="zh-CN" altLang="zh-CN" sz="2800" dirty="0" smtClean="0">
                <a:latin typeface="宋体" pitchFamily="2" charset="-122"/>
                <a:ea typeface="宋体" pitchFamily="2" charset="-122"/>
              </a:rPr>
              <a:t>个处理需要比较优劣</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且有</a:t>
            </a:r>
            <a:r>
              <a:rPr lang="en-US" altLang="zh-CN" sz="2800" i="1" dirty="0" smtClean="0">
                <a:latin typeface="宋体" pitchFamily="2" charset="-122"/>
                <a:ea typeface="宋体" pitchFamily="2" charset="-122"/>
              </a:rPr>
              <a:t>n</a:t>
            </a:r>
            <a:r>
              <a:rPr lang="zh-CN" altLang="zh-CN" sz="2800" dirty="0" smtClean="0">
                <a:latin typeface="宋体" pitchFamily="2" charset="-122"/>
                <a:ea typeface="宋体" pitchFamily="2" charset="-122"/>
              </a:rPr>
              <a:t>个试验单元可供使用。若诸试验单元间的差异主要是由于某干扰源引起的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则可按此干扰源的强弱把</a:t>
            </a:r>
            <a:r>
              <a:rPr lang="en-US" altLang="zh-CN" sz="2800" i="1" dirty="0" smtClean="0">
                <a:latin typeface="宋体" pitchFamily="2" charset="-122"/>
                <a:ea typeface="宋体" pitchFamily="2" charset="-122"/>
              </a:rPr>
              <a:t>n</a:t>
            </a:r>
            <a:r>
              <a:rPr lang="zh-CN" altLang="zh-CN" sz="2800" dirty="0" smtClean="0">
                <a:latin typeface="宋体" pitchFamily="2" charset="-122"/>
                <a:ea typeface="宋体" pitchFamily="2" charset="-122"/>
              </a:rPr>
              <a:t>个试验单元匀分为</a:t>
            </a:r>
            <a:r>
              <a:rPr lang="en-US" altLang="zh-CN" sz="2800" i="1" dirty="0" smtClean="0">
                <a:latin typeface="宋体" pitchFamily="2" charset="-122"/>
                <a:ea typeface="宋体" pitchFamily="2" charset="-122"/>
              </a:rPr>
              <a:t>b</a:t>
            </a:r>
            <a:r>
              <a:rPr lang="zh-CN" altLang="zh-CN" sz="2800" dirty="0" smtClean="0">
                <a:latin typeface="宋体" pitchFamily="2" charset="-122"/>
                <a:ea typeface="宋体" pitchFamily="2" charset="-122"/>
              </a:rPr>
              <a:t>组</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b=n/v</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。使各组内差异尽量小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而各组间差异尽量大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这样的组称为区组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若在区组内各试验单元以随机方式实施不同处理</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这样的按排称为</a:t>
            </a:r>
            <a:r>
              <a:rPr lang="zh-CN" altLang="zh-CN" sz="2800" b="1" dirty="0" smtClean="0">
                <a:latin typeface="宋体" pitchFamily="2" charset="-122"/>
                <a:ea typeface="宋体" pitchFamily="2" charset="-122"/>
              </a:rPr>
              <a:t>随机化区组设计</a:t>
            </a:r>
            <a:r>
              <a:rPr lang="zh-CN" altLang="zh-CN" sz="2800" dirty="0" smtClean="0">
                <a:latin typeface="宋体" pitchFamily="2" charset="-122"/>
                <a:ea typeface="宋体" pitchFamily="2" charset="-122"/>
              </a:rPr>
              <a:t>。</a:t>
            </a:r>
            <a:endParaRPr lang="en-US" altLang="zh-CN" sz="2800" dirty="0" smtClean="0">
              <a:latin typeface="宋体" pitchFamily="2" charset="-122"/>
              <a:ea typeface="宋体" pitchFamily="2" charset="-122"/>
            </a:endParaRPr>
          </a:p>
          <a:p>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若区组大小</a:t>
            </a:r>
            <a:r>
              <a:rPr lang="en-US" altLang="zh-CN" sz="2800" i="1" dirty="0" smtClean="0">
                <a:latin typeface="宋体" pitchFamily="2" charset="-122"/>
                <a:ea typeface="宋体" pitchFamily="2" charset="-122"/>
              </a:rPr>
              <a:t>k</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区组中所含试验单元数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恰好等于处理数</a:t>
            </a:r>
            <a:r>
              <a:rPr lang="en-US" altLang="zh-CN" sz="2800" i="1" dirty="0" smtClean="0">
                <a:latin typeface="宋体" pitchFamily="2" charset="-122"/>
                <a:ea typeface="宋体" pitchFamily="2" charset="-122"/>
              </a:rPr>
              <a:t>v</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a:t>
            </a:r>
            <a:r>
              <a:rPr lang="en-US" altLang="zh-CN" sz="2800" i="1" dirty="0" smtClean="0">
                <a:latin typeface="宋体" pitchFamily="2" charset="-122"/>
                <a:ea typeface="宋体" pitchFamily="2" charset="-122"/>
              </a:rPr>
              <a:t>k=v</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这样的设计称为随机化完全区组设计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如例</a:t>
            </a:r>
            <a:r>
              <a:rPr lang="en-US" altLang="zh-CN" sz="2800" dirty="0" smtClean="0">
                <a:latin typeface="宋体" pitchFamily="2" charset="-122"/>
                <a:ea typeface="宋体" pitchFamily="2" charset="-122"/>
              </a:rPr>
              <a:t>3.1.1),</a:t>
            </a:r>
            <a:r>
              <a:rPr lang="zh-CN" altLang="zh-CN" sz="2800" dirty="0" smtClean="0">
                <a:latin typeface="宋体" pitchFamily="2" charset="-122"/>
                <a:ea typeface="宋体" pitchFamily="2" charset="-122"/>
              </a:rPr>
              <a:t>并简称区组设计。</a:t>
            </a:r>
          </a:p>
          <a:p>
            <a:r>
              <a:rPr lang="zh-CN" altLang="zh-CN" sz="2800" dirty="0" smtClean="0">
                <a:latin typeface="宋体" pitchFamily="2" charset="-122"/>
                <a:ea typeface="宋体" pitchFamily="2" charset="-122"/>
              </a:rPr>
              <a:t> </a:t>
            </a: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若区组大小</a:t>
            </a:r>
            <a:r>
              <a:rPr lang="en-US" altLang="zh-CN" sz="2800" i="1" dirty="0" smtClean="0">
                <a:latin typeface="宋体" pitchFamily="2" charset="-122"/>
                <a:ea typeface="宋体" pitchFamily="2" charset="-122"/>
              </a:rPr>
              <a:t>k</a:t>
            </a:r>
            <a:r>
              <a:rPr lang="zh-CN" altLang="zh-CN" sz="2800" dirty="0" smtClean="0">
                <a:latin typeface="宋体" pitchFamily="2" charset="-122"/>
                <a:ea typeface="宋体" pitchFamily="2" charset="-122"/>
              </a:rPr>
              <a:t>小于处理数</a:t>
            </a:r>
            <a:r>
              <a:rPr lang="en-US" altLang="zh-CN" sz="2800" i="1" dirty="0" smtClean="0">
                <a:latin typeface="宋体" pitchFamily="2" charset="-122"/>
                <a:ea typeface="宋体" pitchFamily="2" charset="-122"/>
              </a:rPr>
              <a:t>v</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k&lt;v</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这样的设计称为随机化不完全区组设计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见</a:t>
            </a:r>
            <a:r>
              <a:rPr lang="en-US" altLang="zh-CN" sz="2800" dirty="0" smtClean="0">
                <a:latin typeface="宋体" pitchFamily="2" charset="-122"/>
                <a:ea typeface="宋体" pitchFamily="2" charset="-122"/>
              </a:rPr>
              <a:t>§3.2),</a:t>
            </a:r>
            <a:r>
              <a:rPr lang="zh-CN" altLang="zh-CN" sz="2800" dirty="0" smtClean="0">
                <a:latin typeface="宋体" pitchFamily="2" charset="-122"/>
                <a:ea typeface="宋体" pitchFamily="2" charset="-122"/>
              </a:rPr>
              <a:t>并简称不完区组设计</a:t>
            </a:r>
            <a:endParaRPr lang="zh-CN" altLang="en-US" sz="2800" dirty="0">
              <a:latin typeface="宋体" pitchFamily="2" charset="-122"/>
              <a:ea typeface="宋体"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dirty="0" smtClean="0">
                <a:latin typeface="宋体" pitchFamily="2" charset="-122"/>
                <a:ea typeface="宋体" pitchFamily="2" charset="-122"/>
              </a:rPr>
              <a:t>统计分析</a:t>
            </a:r>
            <a:br>
              <a:rPr lang="zh-CN" altLang="zh-CN" dirty="0" smtClean="0">
                <a:latin typeface="宋体" pitchFamily="2" charset="-122"/>
                <a:ea typeface="宋体" pitchFamily="2" charset="-122"/>
              </a:rPr>
            </a:br>
            <a:endParaRPr lang="zh-CN" altLang="en-US" dirty="0">
              <a:latin typeface="宋体" pitchFamily="2" charset="-122"/>
              <a:ea typeface="宋体" pitchFamily="2" charset="-122"/>
            </a:endParaRPr>
          </a:p>
        </p:txBody>
      </p:sp>
      <p:pic>
        <p:nvPicPr>
          <p:cNvPr id="1026" name="Picture 2"/>
          <p:cNvPicPr>
            <a:picLocks noChangeAspect="1" noChangeArrowheads="1"/>
          </p:cNvPicPr>
          <p:nvPr/>
        </p:nvPicPr>
        <p:blipFill>
          <a:blip r:embed="rId2" cstate="print"/>
          <a:srcRect/>
          <a:stretch>
            <a:fillRect/>
          </a:stretch>
        </p:blipFill>
        <p:spPr bwMode="auto">
          <a:xfrm>
            <a:off x="0" y="1412776"/>
            <a:ext cx="8535068" cy="3816424"/>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dirty="0" smtClean="0">
                <a:latin typeface="宋体" pitchFamily="2" charset="-122"/>
                <a:ea typeface="宋体" pitchFamily="2" charset="-122"/>
              </a:rPr>
              <a:t>统计模型</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5" name="TextBox 4"/>
          <p:cNvSpPr txBox="1"/>
          <p:nvPr/>
        </p:nvSpPr>
        <p:spPr>
          <a:xfrm>
            <a:off x="395536" y="1052736"/>
            <a:ext cx="8424936" cy="7417415"/>
          </a:xfrm>
          <a:prstGeom prst="rect">
            <a:avLst/>
          </a:prstGeom>
          <a:noFill/>
        </p:spPr>
        <p:txBody>
          <a:bodyPr wrap="square" rtlCol="0">
            <a:spAutoFit/>
          </a:bodyPr>
          <a:lstStyle/>
          <a:p>
            <a:r>
              <a:rPr lang="zh-CN" altLang="zh-CN" sz="2800" dirty="0" smtClean="0">
                <a:latin typeface="宋体" pitchFamily="2" charset="-122"/>
                <a:ea typeface="宋体" pitchFamily="2" charset="-122"/>
              </a:rPr>
              <a:t>随机化完全区组设计的统计模型</a:t>
            </a:r>
            <a:r>
              <a:rPr lang="zh-CN" altLang="zh-CN" sz="2800" dirty="0" smtClean="0">
                <a:latin typeface="宋体" pitchFamily="2" charset="-122"/>
                <a:ea typeface="宋体" pitchFamily="2" charset="-122"/>
              </a:rPr>
              <a:t>是</a:t>
            </a:r>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r>
              <a:rPr lang="zh-CN" altLang="en-US" sz="2800" dirty="0" smtClean="0">
                <a:latin typeface="宋体" pitchFamily="2" charset="-122"/>
                <a:ea typeface="宋体" pitchFamily="2" charset="-122"/>
              </a:rPr>
              <a:t>其中</a:t>
            </a:r>
            <a:endParaRPr lang="en-US" altLang="zh-CN" sz="2800" dirty="0" smtClean="0">
              <a:latin typeface="宋体" pitchFamily="2" charset="-122"/>
              <a:ea typeface="宋体" pitchFamily="2" charset="-122"/>
            </a:endParaRPr>
          </a:p>
          <a:p>
            <a:r>
              <a:rPr lang="en-US" altLang="zh-CN" sz="2800" dirty="0" smtClean="0">
                <a:latin typeface="宋体" pitchFamily="2" charset="-122"/>
                <a:ea typeface="宋体" pitchFamily="2" charset="-122"/>
              </a:rPr>
              <a:t>   </a:t>
            </a:r>
            <a:r>
              <a:rPr lang="zh-CN" altLang="en-US" sz="2800" dirty="0" smtClean="0">
                <a:latin typeface="宋体" pitchFamily="2" charset="-122"/>
                <a:ea typeface="宋体" pitchFamily="2" charset="-122"/>
              </a:rPr>
              <a:t>为第   个处理在第   个区间的试验结果</a:t>
            </a:r>
            <a:endParaRPr lang="en-US" altLang="zh-CN" sz="2800" dirty="0" smtClean="0">
              <a:latin typeface="宋体" pitchFamily="2" charset="-122"/>
              <a:ea typeface="宋体" pitchFamily="2" charset="-122"/>
            </a:endParaRPr>
          </a:p>
          <a:p>
            <a:r>
              <a:rPr lang="en-US" altLang="zh-CN" sz="2800" dirty="0" smtClean="0">
                <a:latin typeface="宋体" pitchFamily="2" charset="-122"/>
                <a:ea typeface="宋体" pitchFamily="2" charset="-122"/>
              </a:rPr>
              <a:t> </a:t>
            </a:r>
            <a:r>
              <a:rPr lang="en-US" altLang="zh-CN" sz="2800" dirty="0" smtClean="0">
                <a:latin typeface="宋体" pitchFamily="2" charset="-122"/>
                <a:ea typeface="宋体" pitchFamily="2" charset="-122"/>
              </a:rPr>
              <a:t>  </a:t>
            </a:r>
            <a:r>
              <a:rPr lang="zh-CN" altLang="en-US" sz="2800" dirty="0" smtClean="0">
                <a:latin typeface="宋体" pitchFamily="2" charset="-122"/>
                <a:ea typeface="宋体" pitchFamily="2" charset="-122"/>
              </a:rPr>
              <a:t>为总均值，是待沽参数</a:t>
            </a:r>
            <a:endParaRPr lang="en-US" altLang="zh-CN" sz="2800" dirty="0" smtClean="0">
              <a:latin typeface="宋体" pitchFamily="2" charset="-122"/>
              <a:ea typeface="宋体" pitchFamily="2" charset="-122"/>
            </a:endParaRPr>
          </a:p>
          <a:p>
            <a:r>
              <a:rPr lang="en-US" altLang="zh-CN" sz="2800" dirty="0" smtClean="0">
                <a:latin typeface="宋体" pitchFamily="2" charset="-122"/>
                <a:ea typeface="宋体" pitchFamily="2" charset="-122"/>
              </a:rPr>
              <a:t> </a:t>
            </a:r>
            <a:r>
              <a:rPr lang="en-US" altLang="zh-CN" sz="2800" dirty="0" smtClean="0">
                <a:latin typeface="宋体" pitchFamily="2" charset="-122"/>
                <a:ea typeface="宋体" pitchFamily="2" charset="-122"/>
              </a:rPr>
              <a:t>  </a:t>
            </a:r>
            <a:r>
              <a:rPr lang="zh-CN" altLang="en-US" sz="2800" dirty="0" smtClean="0">
                <a:latin typeface="宋体" pitchFamily="2" charset="-122"/>
                <a:ea typeface="宋体" pitchFamily="2" charset="-122"/>
              </a:rPr>
              <a:t>为第   个处理的效应，是待估参数，且满足</a:t>
            </a:r>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r>
              <a:rPr lang="zh-CN" altLang="en-US" sz="2800" dirty="0" smtClean="0">
                <a:latin typeface="宋体" pitchFamily="2" charset="-122"/>
                <a:ea typeface="宋体" pitchFamily="2" charset="-122"/>
              </a:rPr>
              <a:t>    为</a:t>
            </a:r>
            <a:r>
              <a:rPr lang="zh-CN" altLang="en-US" sz="2800" dirty="0" smtClean="0">
                <a:latin typeface="宋体" pitchFamily="2" charset="-122"/>
                <a:ea typeface="宋体" pitchFamily="2" charset="-122"/>
              </a:rPr>
              <a:t>第   </a:t>
            </a:r>
            <a:r>
              <a:rPr lang="zh-CN" altLang="en-US" sz="2800" dirty="0" smtClean="0">
                <a:latin typeface="宋体" pitchFamily="2" charset="-122"/>
                <a:ea typeface="宋体" pitchFamily="2" charset="-122"/>
              </a:rPr>
              <a:t>个</a:t>
            </a:r>
            <a:r>
              <a:rPr lang="zh-CN" altLang="en-US" sz="2800" dirty="0" smtClean="0">
                <a:latin typeface="宋体" pitchFamily="2" charset="-122"/>
                <a:ea typeface="宋体" pitchFamily="2" charset="-122"/>
              </a:rPr>
              <a:t>区间</a:t>
            </a:r>
            <a:r>
              <a:rPr lang="zh-CN" altLang="en-US" sz="2800" dirty="0" smtClean="0">
                <a:latin typeface="宋体" pitchFamily="2" charset="-122"/>
                <a:ea typeface="宋体" pitchFamily="2" charset="-122"/>
              </a:rPr>
              <a:t>的</a:t>
            </a:r>
            <a:r>
              <a:rPr lang="zh-CN" altLang="en-US" sz="2800" dirty="0" smtClean="0">
                <a:latin typeface="宋体" pitchFamily="2" charset="-122"/>
                <a:ea typeface="宋体" pitchFamily="2" charset="-122"/>
              </a:rPr>
              <a:t>效应，是待估参数，且</a:t>
            </a:r>
            <a:r>
              <a:rPr lang="zh-CN" altLang="en-US" sz="2800" dirty="0" smtClean="0">
                <a:latin typeface="宋体" pitchFamily="2" charset="-122"/>
                <a:ea typeface="宋体" pitchFamily="2" charset="-122"/>
              </a:rPr>
              <a:t>满足</a:t>
            </a:r>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r>
              <a:rPr lang="en-US" altLang="zh-CN" sz="2800" dirty="0" smtClean="0">
                <a:latin typeface="宋体" pitchFamily="2" charset="-122"/>
                <a:ea typeface="宋体" pitchFamily="2" charset="-122"/>
              </a:rPr>
              <a:t> </a:t>
            </a:r>
            <a:r>
              <a:rPr lang="en-US" altLang="zh-CN" sz="2800" dirty="0" smtClean="0">
                <a:latin typeface="宋体" pitchFamily="2" charset="-122"/>
                <a:ea typeface="宋体" pitchFamily="2" charset="-122"/>
              </a:rPr>
              <a:t>    </a:t>
            </a:r>
            <a:r>
              <a:rPr lang="zh-CN" altLang="en-US" sz="2800" dirty="0" smtClean="0">
                <a:latin typeface="宋体" pitchFamily="2" charset="-122"/>
                <a:ea typeface="宋体" pitchFamily="2" charset="-122"/>
              </a:rPr>
              <a:t>为实验误差，诸   是</a:t>
            </a:r>
            <a:r>
              <a:rPr lang="zh-CN" altLang="zh-CN" sz="2800" dirty="0" smtClean="0">
                <a:latin typeface="宋体" pitchFamily="2" charset="-122"/>
                <a:ea typeface="宋体" pitchFamily="2" charset="-122"/>
              </a:rPr>
              <a:t>相互独立同分布的随机变量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它们的共同分布</a:t>
            </a:r>
            <a:r>
              <a:rPr lang="zh-CN" altLang="zh-CN" sz="2800" dirty="0" smtClean="0">
                <a:latin typeface="宋体" pitchFamily="2" charset="-122"/>
                <a:ea typeface="宋体" pitchFamily="2" charset="-122"/>
              </a:rPr>
              <a:t>为</a:t>
            </a:r>
            <a:r>
              <a:rPr lang="en-US" altLang="zh-CN" sz="2800" dirty="0" smtClean="0">
                <a:latin typeface="宋体" pitchFamily="2" charset="-122"/>
                <a:ea typeface="宋体" pitchFamily="2" charset="-122"/>
              </a:rPr>
              <a:t>            </a:t>
            </a:r>
            <a:r>
              <a:rPr lang="zh-CN" altLang="en-US" sz="2800" dirty="0" smtClean="0">
                <a:latin typeface="宋体" pitchFamily="2" charset="-122"/>
                <a:ea typeface="宋体" pitchFamily="2" charset="-122"/>
              </a:rPr>
              <a:t>，其中   为误差方差，待估。</a:t>
            </a:r>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endParaRPr lang="en-US" altLang="zh-CN" sz="2800" dirty="0" smtClean="0">
              <a:latin typeface="宋体" pitchFamily="2" charset="-122"/>
              <a:ea typeface="宋体" pitchFamily="2" charset="-122"/>
            </a:endParaRPr>
          </a:p>
          <a:p>
            <a:r>
              <a:rPr lang="zh-CN" altLang="en-US" sz="2800" dirty="0" smtClean="0">
                <a:latin typeface="宋体" pitchFamily="2" charset="-122"/>
                <a:ea typeface="宋体" pitchFamily="2" charset="-122"/>
              </a:rPr>
              <a:t> </a:t>
            </a:r>
            <a:endParaRPr lang="zh-CN" altLang="zh-CN" sz="2800" dirty="0" smtClean="0">
              <a:latin typeface="宋体" pitchFamily="2" charset="-122"/>
              <a:ea typeface="宋体" pitchFamily="2" charset="-122"/>
            </a:endParaRPr>
          </a:p>
          <a:p>
            <a:endParaRPr lang="zh-CN" altLang="en-US" sz="2800" dirty="0">
              <a:latin typeface="宋体" pitchFamily="2" charset="-122"/>
              <a:ea typeface="宋体" pitchFamily="2" charset="-122"/>
            </a:endParaRPr>
          </a:p>
        </p:txBody>
      </p:sp>
      <p:graphicFrame>
        <p:nvGraphicFramePr>
          <p:cNvPr id="6" name="对象 5"/>
          <p:cNvGraphicFramePr>
            <a:graphicFrameLocks noChangeAspect="1"/>
          </p:cNvGraphicFramePr>
          <p:nvPr/>
        </p:nvGraphicFramePr>
        <p:xfrm>
          <a:off x="395536" y="1628800"/>
          <a:ext cx="8262318" cy="504056"/>
        </p:xfrm>
        <a:graphic>
          <a:graphicData uri="http://schemas.openxmlformats.org/presentationml/2006/ole">
            <p:oleObj spid="_x0000_s2050" name="Equation" r:id="rId3" imgW="3568680" imgH="253800" progId="Equation.DSMT4">
              <p:embed/>
            </p:oleObj>
          </a:graphicData>
        </a:graphic>
      </p:graphicFrame>
      <p:graphicFrame>
        <p:nvGraphicFramePr>
          <p:cNvPr id="7" name="对象 6"/>
          <p:cNvGraphicFramePr>
            <a:graphicFrameLocks noChangeAspect="1"/>
          </p:cNvGraphicFramePr>
          <p:nvPr/>
        </p:nvGraphicFramePr>
        <p:xfrm>
          <a:off x="467544" y="2780928"/>
          <a:ext cx="454298" cy="455637"/>
        </p:xfrm>
        <a:graphic>
          <a:graphicData uri="http://schemas.openxmlformats.org/presentationml/2006/ole">
            <p:oleObj spid="_x0000_s2051" name="Equation" r:id="rId4" imgW="241200" imgH="253800" progId="Equation.DSMT4">
              <p:embed/>
            </p:oleObj>
          </a:graphicData>
        </a:graphic>
      </p:graphicFrame>
      <p:graphicFrame>
        <p:nvGraphicFramePr>
          <p:cNvPr id="8" name="对象 7"/>
          <p:cNvGraphicFramePr>
            <a:graphicFrameLocks noChangeAspect="1"/>
          </p:cNvGraphicFramePr>
          <p:nvPr/>
        </p:nvGraphicFramePr>
        <p:xfrm>
          <a:off x="539552" y="3284984"/>
          <a:ext cx="432048" cy="412775"/>
        </p:xfrm>
        <a:graphic>
          <a:graphicData uri="http://schemas.openxmlformats.org/presentationml/2006/ole">
            <p:oleObj spid="_x0000_s2052" name="Equation" r:id="rId5" imgW="152280" imgH="164880" progId="Equation.DSMT4">
              <p:embed/>
            </p:oleObj>
          </a:graphicData>
        </a:graphic>
      </p:graphicFrame>
      <p:graphicFrame>
        <p:nvGraphicFramePr>
          <p:cNvPr id="9" name="对象 8"/>
          <p:cNvGraphicFramePr>
            <a:graphicFrameLocks noChangeAspect="1"/>
          </p:cNvGraphicFramePr>
          <p:nvPr/>
        </p:nvGraphicFramePr>
        <p:xfrm>
          <a:off x="539552" y="3573016"/>
          <a:ext cx="432048" cy="576063"/>
        </p:xfrm>
        <a:graphic>
          <a:graphicData uri="http://schemas.openxmlformats.org/presentationml/2006/ole">
            <p:oleObj spid="_x0000_s2053" name="Equation" r:id="rId6" imgW="164880" imgH="241200" progId="Equation.DSMT4">
              <p:embed/>
            </p:oleObj>
          </a:graphicData>
        </a:graphic>
      </p:graphicFrame>
      <p:graphicFrame>
        <p:nvGraphicFramePr>
          <p:cNvPr id="10" name="对象 9"/>
          <p:cNvGraphicFramePr>
            <a:graphicFrameLocks noChangeAspect="1"/>
          </p:cNvGraphicFramePr>
          <p:nvPr/>
        </p:nvGraphicFramePr>
        <p:xfrm>
          <a:off x="1835696" y="2852936"/>
          <a:ext cx="322932" cy="340767"/>
        </p:xfrm>
        <a:graphic>
          <a:graphicData uri="http://schemas.openxmlformats.org/presentationml/2006/ole">
            <p:oleObj spid="_x0000_s2054" name="Equation" r:id="rId7" imgW="126720" imgH="164880" progId="Equation.DSMT4">
              <p:embed/>
            </p:oleObj>
          </a:graphicData>
        </a:graphic>
      </p:graphicFrame>
      <p:graphicFrame>
        <p:nvGraphicFramePr>
          <p:cNvPr id="11" name="对象 10"/>
          <p:cNvGraphicFramePr>
            <a:graphicFrameLocks noChangeAspect="1"/>
          </p:cNvGraphicFramePr>
          <p:nvPr/>
        </p:nvGraphicFramePr>
        <p:xfrm>
          <a:off x="3995936" y="2852936"/>
          <a:ext cx="456282" cy="353467"/>
        </p:xfrm>
        <a:graphic>
          <a:graphicData uri="http://schemas.openxmlformats.org/presentationml/2006/ole">
            <p:oleObj spid="_x0000_s2055" name="Equation" r:id="rId8" imgW="139680" imgH="190440" progId="Equation.DSMT4">
              <p:embed/>
            </p:oleObj>
          </a:graphicData>
        </a:graphic>
      </p:graphicFrame>
      <p:graphicFrame>
        <p:nvGraphicFramePr>
          <p:cNvPr id="2056" name="Object 8"/>
          <p:cNvGraphicFramePr>
            <a:graphicFrameLocks noChangeAspect="1"/>
          </p:cNvGraphicFramePr>
          <p:nvPr/>
        </p:nvGraphicFramePr>
        <p:xfrm>
          <a:off x="1763688" y="3717032"/>
          <a:ext cx="323850" cy="341312"/>
        </p:xfrm>
        <a:graphic>
          <a:graphicData uri="http://schemas.openxmlformats.org/presentationml/2006/ole">
            <p:oleObj spid="_x0000_s2056" name="Equation" r:id="rId9" imgW="126720" imgH="164880" progId="Equation.DSMT4">
              <p:embed/>
            </p:oleObj>
          </a:graphicData>
        </a:graphic>
      </p:graphicFrame>
      <p:graphicFrame>
        <p:nvGraphicFramePr>
          <p:cNvPr id="2057" name="Object 9"/>
          <p:cNvGraphicFramePr>
            <a:graphicFrameLocks noChangeAspect="1"/>
          </p:cNvGraphicFramePr>
          <p:nvPr/>
        </p:nvGraphicFramePr>
        <p:xfrm>
          <a:off x="1907704" y="4581128"/>
          <a:ext cx="457200" cy="354012"/>
        </p:xfrm>
        <a:graphic>
          <a:graphicData uri="http://schemas.openxmlformats.org/presentationml/2006/ole">
            <p:oleObj spid="_x0000_s2057" name="Equation" r:id="rId10" imgW="139680" imgH="190440" progId="Equation.DSMT4">
              <p:embed/>
            </p:oleObj>
          </a:graphicData>
        </a:graphic>
      </p:graphicFrame>
      <p:graphicFrame>
        <p:nvGraphicFramePr>
          <p:cNvPr id="14" name="对象 13"/>
          <p:cNvGraphicFramePr>
            <a:graphicFrameLocks noChangeAspect="1"/>
          </p:cNvGraphicFramePr>
          <p:nvPr/>
        </p:nvGraphicFramePr>
        <p:xfrm>
          <a:off x="827584" y="4509120"/>
          <a:ext cx="432048" cy="462464"/>
        </p:xfrm>
        <a:graphic>
          <a:graphicData uri="http://schemas.openxmlformats.org/presentationml/2006/ole">
            <p:oleObj spid="_x0000_s2058" name="Equation" r:id="rId11" imgW="164880" imgH="253800" progId="Equation.DSMT4">
              <p:embed/>
            </p:oleObj>
          </a:graphicData>
        </a:graphic>
      </p:graphicFrame>
      <p:graphicFrame>
        <p:nvGraphicFramePr>
          <p:cNvPr id="15" name="对象 14"/>
          <p:cNvGraphicFramePr>
            <a:graphicFrameLocks noChangeAspect="1"/>
          </p:cNvGraphicFramePr>
          <p:nvPr/>
        </p:nvGraphicFramePr>
        <p:xfrm>
          <a:off x="1907705" y="3933056"/>
          <a:ext cx="3456383" cy="625441"/>
        </p:xfrm>
        <a:graphic>
          <a:graphicData uri="http://schemas.openxmlformats.org/presentationml/2006/ole">
            <p:oleObj spid="_x0000_s2059" name="Equation" r:id="rId12" imgW="1333440" imgH="241200" progId="Equation.DSMT4">
              <p:embed/>
            </p:oleObj>
          </a:graphicData>
        </a:graphic>
      </p:graphicFrame>
      <p:graphicFrame>
        <p:nvGraphicFramePr>
          <p:cNvPr id="2060" name="Object 12"/>
          <p:cNvGraphicFramePr>
            <a:graphicFrameLocks noChangeAspect="1"/>
          </p:cNvGraphicFramePr>
          <p:nvPr/>
        </p:nvGraphicFramePr>
        <p:xfrm>
          <a:off x="2123728" y="4869160"/>
          <a:ext cx="2631145" cy="480690"/>
        </p:xfrm>
        <a:graphic>
          <a:graphicData uri="http://schemas.openxmlformats.org/presentationml/2006/ole">
            <p:oleObj spid="_x0000_s2060" name="Equation" r:id="rId13" imgW="1320480" imgH="241200" progId="Equation.DSMT4">
              <p:embed/>
            </p:oleObj>
          </a:graphicData>
        </a:graphic>
      </p:graphicFrame>
      <p:graphicFrame>
        <p:nvGraphicFramePr>
          <p:cNvPr id="17" name="对象 16"/>
          <p:cNvGraphicFramePr>
            <a:graphicFrameLocks noChangeAspect="1"/>
          </p:cNvGraphicFramePr>
          <p:nvPr/>
        </p:nvGraphicFramePr>
        <p:xfrm>
          <a:off x="755576" y="5301208"/>
          <a:ext cx="441598" cy="455637"/>
        </p:xfrm>
        <a:graphic>
          <a:graphicData uri="http://schemas.openxmlformats.org/presentationml/2006/ole">
            <p:oleObj spid="_x0000_s2061" name="Equation" r:id="rId14" imgW="215640" imgH="253800" progId="Equation.DSMT4">
              <p:embed/>
            </p:oleObj>
          </a:graphicData>
        </a:graphic>
      </p:graphicFrame>
      <p:graphicFrame>
        <p:nvGraphicFramePr>
          <p:cNvPr id="2062" name="Object 14"/>
          <p:cNvGraphicFramePr>
            <a:graphicFrameLocks noChangeAspect="1"/>
          </p:cNvGraphicFramePr>
          <p:nvPr/>
        </p:nvGraphicFramePr>
        <p:xfrm>
          <a:off x="3851920" y="5373216"/>
          <a:ext cx="441325" cy="455612"/>
        </p:xfrm>
        <a:graphic>
          <a:graphicData uri="http://schemas.openxmlformats.org/presentationml/2006/ole">
            <p:oleObj spid="_x0000_s2062" name="Equation" r:id="rId15" imgW="215640" imgH="253800" progId="Equation.DSMT4">
              <p:embed/>
            </p:oleObj>
          </a:graphicData>
        </a:graphic>
      </p:graphicFrame>
      <p:graphicFrame>
        <p:nvGraphicFramePr>
          <p:cNvPr id="19" name="对象 18"/>
          <p:cNvGraphicFramePr>
            <a:graphicFrameLocks noChangeAspect="1"/>
          </p:cNvGraphicFramePr>
          <p:nvPr/>
        </p:nvGraphicFramePr>
        <p:xfrm>
          <a:off x="4139952" y="5805265"/>
          <a:ext cx="1584176" cy="432048"/>
        </p:xfrm>
        <a:graphic>
          <a:graphicData uri="http://schemas.openxmlformats.org/presentationml/2006/ole">
            <p:oleObj spid="_x0000_s2063" name="Equation" r:id="rId16" imgW="571320" imgH="228600" progId="Equation.DSMT4">
              <p:embed/>
            </p:oleObj>
          </a:graphicData>
        </a:graphic>
      </p:graphicFrame>
      <p:graphicFrame>
        <p:nvGraphicFramePr>
          <p:cNvPr id="20" name="对象 19"/>
          <p:cNvGraphicFramePr>
            <a:graphicFrameLocks noChangeAspect="1"/>
          </p:cNvGraphicFramePr>
          <p:nvPr/>
        </p:nvGraphicFramePr>
        <p:xfrm>
          <a:off x="2413000" y="1193800"/>
          <a:ext cx="914400" cy="211138"/>
        </p:xfrm>
        <a:graphic>
          <a:graphicData uri="http://schemas.openxmlformats.org/presentationml/2006/ole">
            <p:oleObj spid="_x0000_s2064" name="Equation" r:id="rId17" imgW="914400" imgH="211680" progId="Equation.DSMT4">
              <p:embed/>
            </p:oleObj>
          </a:graphicData>
        </a:graphic>
      </p:graphicFrame>
      <p:graphicFrame>
        <p:nvGraphicFramePr>
          <p:cNvPr id="2065" name="Object 17"/>
          <p:cNvGraphicFramePr>
            <a:graphicFrameLocks noChangeAspect="1"/>
          </p:cNvGraphicFramePr>
          <p:nvPr/>
        </p:nvGraphicFramePr>
        <p:xfrm>
          <a:off x="7020272" y="5805264"/>
          <a:ext cx="461640" cy="323974"/>
        </p:xfrm>
        <a:graphic>
          <a:graphicData uri="http://schemas.openxmlformats.org/presentationml/2006/ole">
            <p:oleObj spid="_x0000_s2065" name="Equation" r:id="rId18" imgW="203040" imgH="215640" progId="Equation.DSMT4">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dirty="0" smtClean="0">
                <a:latin typeface="宋体" pitchFamily="2" charset="-122"/>
                <a:ea typeface="宋体" pitchFamily="2" charset="-122"/>
              </a:rPr>
              <a:t>总平方和分解式</a:t>
            </a:r>
            <a:br>
              <a:rPr lang="zh-CN" altLang="zh-CN" dirty="0" smtClean="0">
                <a:latin typeface="宋体" pitchFamily="2" charset="-122"/>
                <a:ea typeface="宋体" pitchFamily="2" charset="-122"/>
              </a:rPr>
            </a:br>
            <a:endParaRPr lang="zh-CN" altLang="en-US"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zh-CN" altLang="zh-CN" sz="2800" dirty="0" smtClean="0">
                <a:latin typeface="宋体" pitchFamily="2" charset="-122"/>
                <a:ea typeface="宋体" pitchFamily="2" charset="-122"/>
              </a:rPr>
              <a:t>经过代数运算</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可得几个平方和的简化计算公式</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endParaRPr lang="zh-CN" altLang="en-US" dirty="0"/>
          </a:p>
        </p:txBody>
      </p:sp>
      <p:graphicFrame>
        <p:nvGraphicFramePr>
          <p:cNvPr id="4" name="对象 3"/>
          <p:cNvGraphicFramePr>
            <a:graphicFrameLocks noChangeAspect="1"/>
          </p:cNvGraphicFramePr>
          <p:nvPr/>
        </p:nvGraphicFramePr>
        <p:xfrm>
          <a:off x="1259632" y="2204864"/>
          <a:ext cx="2880320" cy="969080"/>
        </p:xfrm>
        <a:graphic>
          <a:graphicData uri="http://schemas.openxmlformats.org/presentationml/2006/ole">
            <p:oleObj spid="_x0000_s3074" name="Equation" r:id="rId3" imgW="1358640" imgH="457200" progId="Equation.DSMT4">
              <p:embed/>
            </p:oleObj>
          </a:graphicData>
        </a:graphic>
      </p:graphicFrame>
      <p:graphicFrame>
        <p:nvGraphicFramePr>
          <p:cNvPr id="5" name="对象 4"/>
          <p:cNvGraphicFramePr>
            <a:graphicFrameLocks noChangeAspect="1"/>
          </p:cNvGraphicFramePr>
          <p:nvPr/>
        </p:nvGraphicFramePr>
        <p:xfrm>
          <a:off x="1043608" y="3356992"/>
          <a:ext cx="3680880" cy="792088"/>
        </p:xfrm>
        <a:graphic>
          <a:graphicData uri="http://schemas.openxmlformats.org/presentationml/2006/ole">
            <p:oleObj spid="_x0000_s3075" name="Equation" r:id="rId4" imgW="2006280" imgH="431640" progId="Equation.DSMT4">
              <p:embed/>
            </p:oleObj>
          </a:graphicData>
        </a:graphic>
      </p:graphicFrame>
      <p:graphicFrame>
        <p:nvGraphicFramePr>
          <p:cNvPr id="3076" name="Object 4"/>
          <p:cNvGraphicFramePr>
            <a:graphicFrameLocks noChangeAspect="1"/>
          </p:cNvGraphicFramePr>
          <p:nvPr/>
        </p:nvGraphicFramePr>
        <p:xfrm>
          <a:off x="1115616" y="4509120"/>
          <a:ext cx="3774066" cy="792088"/>
        </p:xfrm>
        <a:graphic>
          <a:graphicData uri="http://schemas.openxmlformats.org/presentationml/2006/ole">
            <p:oleObj spid="_x0000_s3076" name="Equation" r:id="rId5" imgW="2057400" imgH="431640" progId="Equation.DSMT4">
              <p:embed/>
            </p:oleObj>
          </a:graphicData>
        </a:graphic>
      </p:graphicFrame>
      <p:graphicFrame>
        <p:nvGraphicFramePr>
          <p:cNvPr id="7" name="对象 6"/>
          <p:cNvGraphicFramePr>
            <a:graphicFrameLocks noChangeAspect="1"/>
          </p:cNvGraphicFramePr>
          <p:nvPr/>
        </p:nvGraphicFramePr>
        <p:xfrm>
          <a:off x="1403648" y="5589240"/>
          <a:ext cx="2002870" cy="521295"/>
        </p:xfrm>
        <a:graphic>
          <a:graphicData uri="http://schemas.openxmlformats.org/presentationml/2006/ole">
            <p:oleObj spid="_x0000_s3077" name="Equation" r:id="rId6" imgW="927000" imgH="241200" progId="Equation.DSMT4">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方差分析</a:t>
            </a:r>
            <a:endParaRPr lang="zh-CN" altLang="en-US" b="1" dirty="0">
              <a:latin typeface="宋体" pitchFamily="2" charset="-122"/>
              <a:ea typeface="宋体" pitchFamily="2" charset="-122"/>
            </a:endParaRPr>
          </a:p>
        </p:txBody>
      </p:sp>
      <p:pic>
        <p:nvPicPr>
          <p:cNvPr id="21506" name="Picture 2"/>
          <p:cNvPicPr>
            <a:picLocks noGrp="1" noChangeAspect="1" noChangeArrowheads="1"/>
          </p:cNvPicPr>
          <p:nvPr>
            <p:ph idx="1"/>
          </p:nvPr>
        </p:nvPicPr>
        <p:blipFill>
          <a:blip r:embed="rId2" cstate="print"/>
          <a:srcRect/>
          <a:stretch>
            <a:fillRect/>
          </a:stretch>
        </p:blipFill>
        <p:spPr bwMode="auto">
          <a:xfrm>
            <a:off x="467544" y="1772816"/>
            <a:ext cx="8216153" cy="4176464"/>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区组是不是因子</a:t>
            </a:r>
            <a:endParaRPr lang="zh-CN" altLang="en-US" b="1" dirty="0">
              <a:latin typeface="宋体" pitchFamily="2" charset="-122"/>
              <a:ea typeface="宋体" pitchFamily="2" charset="-122"/>
            </a:endParaRPr>
          </a:p>
        </p:txBody>
      </p:sp>
      <p:sp>
        <p:nvSpPr>
          <p:cNvPr id="3" name="内容占位符 2"/>
          <p:cNvSpPr>
            <a:spLocks noGrp="1"/>
          </p:cNvSpPr>
          <p:nvPr>
            <p:ph idx="1"/>
          </p:nvPr>
        </p:nvSpPr>
        <p:spPr>
          <a:xfrm>
            <a:off x="457200" y="1600200"/>
            <a:ext cx="8229600" cy="3989040"/>
          </a:xfrm>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这个问题常有争论。我们的实践经验是</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区组不是一个可控因子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但在某些场合可看做噪声因子。</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我们建议</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首先不把区组当做一个因子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用表</a:t>
            </a:r>
            <a:r>
              <a:rPr lang="en-US" altLang="zh-CN" sz="2800" dirty="0" smtClean="0">
                <a:latin typeface="宋体" pitchFamily="2" charset="-122"/>
                <a:ea typeface="宋体" pitchFamily="2" charset="-122"/>
              </a:rPr>
              <a:t>3.1.4</a:t>
            </a:r>
            <a:r>
              <a:rPr lang="zh-CN" altLang="zh-CN" sz="2800" dirty="0" smtClean="0">
                <a:latin typeface="宋体" pitchFamily="2" charset="-122"/>
                <a:ea typeface="宋体" pitchFamily="2" charset="-122"/>
              </a:rPr>
              <a:t>的方式作方差分析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在需要考查区组效应时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把</a:t>
            </a:r>
            <a:r>
              <a:rPr lang="en-US" altLang="zh-CN" sz="2800" dirty="0" smtClean="0">
                <a:latin typeface="宋体" pitchFamily="2" charset="-122"/>
                <a:ea typeface="宋体" pitchFamily="2" charset="-122"/>
              </a:rPr>
              <a:t>(3.1.10)</a:t>
            </a:r>
            <a:r>
              <a:rPr lang="zh-CN" altLang="zh-CN" sz="2800" dirty="0" smtClean="0">
                <a:latin typeface="宋体" pitchFamily="2" charset="-122"/>
                <a:ea typeface="宋体" pitchFamily="2" charset="-122"/>
              </a:rPr>
              <a:t>当做近似的</a:t>
            </a:r>
            <a:r>
              <a:rPr lang="en-US" altLang="zh-CN" sz="2800" i="1" dirty="0" smtClean="0">
                <a:latin typeface="宋体" pitchFamily="2" charset="-122"/>
                <a:ea typeface="宋体" pitchFamily="2" charset="-122"/>
              </a:rPr>
              <a:t>F</a:t>
            </a:r>
            <a:r>
              <a:rPr lang="zh-CN" altLang="zh-CN" sz="2800" dirty="0" smtClean="0">
                <a:latin typeface="宋体" pitchFamily="2" charset="-122"/>
                <a:ea typeface="宋体" pitchFamily="2" charset="-122"/>
              </a:rPr>
              <a:t>检验使用也未尝不可</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把检验结果作为一种参考也是有价值的。</a:t>
            </a:r>
          </a:p>
          <a:p>
            <a:pPr>
              <a:buNone/>
            </a:pPr>
            <a:endParaRPr lang="zh-CN" altLang="zh-CN" dirty="0" smtClean="0"/>
          </a:p>
          <a:p>
            <a:pPr>
              <a:buNone/>
            </a:pP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117</TotalTime>
  <Words>720</Words>
  <Application>Microsoft Office PowerPoint</Application>
  <PresentationFormat>全屏显示(4:3)</PresentationFormat>
  <Paragraphs>70</Paragraphs>
  <Slides>17</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19" baseType="lpstr">
      <vt:lpstr>暗香扑面</vt:lpstr>
      <vt:lpstr>MathType 6.0 Equation</vt:lpstr>
      <vt:lpstr>第三章     区组设计</vt:lpstr>
      <vt:lpstr>随机化完全区组设计</vt:lpstr>
      <vt:lpstr>幻灯片 3</vt:lpstr>
      <vt:lpstr>幻灯片 4</vt:lpstr>
      <vt:lpstr>统计分析 </vt:lpstr>
      <vt:lpstr>统计模型 </vt:lpstr>
      <vt:lpstr>总平方和分解式 </vt:lpstr>
      <vt:lpstr>方差分析</vt:lpstr>
      <vt:lpstr>区组是不是因子</vt:lpstr>
      <vt:lpstr>平衡不完全区组设计(BIB设计) </vt:lpstr>
      <vt:lpstr>统计模型及其参数估计</vt:lpstr>
      <vt:lpstr>方差分析 </vt:lpstr>
      <vt:lpstr>链式区组设计</vt:lpstr>
      <vt:lpstr>链式区组设计的构造</vt:lpstr>
      <vt:lpstr>统计模型及其参数估计 </vt:lpstr>
      <vt:lpstr>幻灯片 16</vt:lpstr>
      <vt:lpstr>方差分析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第三章     区组设计</dc:title>
  <cp:lastModifiedBy>钱瑶</cp:lastModifiedBy>
  <cp:revision>17</cp:revision>
  <dcterms:modified xsi:type="dcterms:W3CDTF">2016-03-06T07:35:38Z</dcterms:modified>
</cp:coreProperties>
</file>