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88" r:id="rId6"/>
    <p:sldId id="289"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87" r:id="rId24"/>
    <p:sldId id="277" r:id="rId25"/>
    <p:sldId id="278" r:id="rId26"/>
    <p:sldId id="279" r:id="rId27"/>
    <p:sldId id="280" r:id="rId28"/>
    <p:sldId id="281" r:id="rId29"/>
    <p:sldId id="282" r:id="rId30"/>
    <p:sldId id="283" r:id="rId31"/>
    <p:sldId id="284" r:id="rId32"/>
    <p:sldId id="285" r:id="rId33"/>
    <p:sldId id="286" r:id="rId3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518" autoAdjust="0"/>
  </p:normalViewPr>
  <p:slideViewPr>
    <p:cSldViewPr>
      <p:cViewPr varScale="1">
        <p:scale>
          <a:sx n="66" d="100"/>
          <a:sy n="66" d="100"/>
        </p:scale>
        <p:origin x="-15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pPr/>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3568" y="260648"/>
            <a:ext cx="7772400" cy="962222"/>
          </a:xfrm>
        </p:spPr>
        <p:txBody>
          <a:bodyPr/>
          <a:lstStyle/>
          <a:p>
            <a:r>
              <a:rPr lang="zh-CN" altLang="en-US" b="1" dirty="0" smtClean="0">
                <a:latin typeface="宋体" pitchFamily="2" charset="-122"/>
                <a:ea typeface="宋体" pitchFamily="2" charset="-122"/>
              </a:rPr>
              <a:t>第四章 </a:t>
            </a:r>
            <a:r>
              <a:rPr lang="zh-CN" altLang="zh-CN" b="1" dirty="0" smtClean="0">
                <a:latin typeface="宋体" pitchFamily="2" charset="-122"/>
                <a:ea typeface="宋体" pitchFamily="2" charset="-122"/>
              </a:rPr>
              <a:t>正 交 设 计</a:t>
            </a:r>
            <a:endParaRPr lang="zh-CN" altLang="en-US" b="1" dirty="0">
              <a:latin typeface="宋体" pitchFamily="2" charset="-122"/>
              <a:ea typeface="宋体" pitchFamily="2" charset="-122"/>
            </a:endParaRPr>
          </a:p>
        </p:txBody>
      </p:sp>
      <p:sp>
        <p:nvSpPr>
          <p:cNvPr id="3" name="副标题 2"/>
          <p:cNvSpPr>
            <a:spLocks noGrp="1"/>
          </p:cNvSpPr>
          <p:nvPr>
            <p:ph type="subTitle" idx="1"/>
          </p:nvPr>
        </p:nvSpPr>
        <p:spPr>
          <a:xfrm>
            <a:off x="755576" y="1484784"/>
            <a:ext cx="7344816" cy="4536504"/>
          </a:xfrm>
        </p:spPr>
        <p:txBody>
          <a:bodyPr>
            <a:normAutofit/>
          </a:bodyPr>
          <a:lstStyle/>
          <a:p>
            <a:pPr algn="l"/>
            <a:r>
              <a:rPr lang="en-US" altLang="zh-CN" sz="2800" dirty="0" smtClean="0">
                <a:solidFill>
                  <a:srgbClr val="000000"/>
                </a:solidFill>
                <a:latin typeface="宋体" pitchFamily="2" charset="-122"/>
                <a:ea typeface="宋体" pitchFamily="2" charset="-122"/>
              </a:rPr>
              <a:t>(1)</a:t>
            </a:r>
            <a:r>
              <a:rPr lang="zh-CN" altLang="en-US" sz="2800" dirty="0" smtClean="0">
                <a:solidFill>
                  <a:srgbClr val="000000"/>
                </a:solidFill>
                <a:latin typeface="宋体" pitchFamily="2" charset="-122"/>
                <a:ea typeface="宋体" pitchFamily="2" charset="-122"/>
              </a:rPr>
              <a:t>多因子试验与正交表</a:t>
            </a:r>
            <a:endParaRPr lang="en-US" altLang="zh-CN" sz="2800" dirty="0" smtClean="0">
              <a:solidFill>
                <a:srgbClr val="000000"/>
              </a:solidFill>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(2)</a:t>
            </a:r>
            <a:r>
              <a:rPr lang="zh-CN" altLang="en-US" sz="2800" dirty="0" smtClean="0">
                <a:solidFill>
                  <a:srgbClr val="000000"/>
                </a:solidFill>
                <a:latin typeface="宋体" pitchFamily="2" charset="-122"/>
                <a:ea typeface="宋体" pitchFamily="2" charset="-122"/>
              </a:rPr>
              <a:t>无交互作用情况下的正交设计</a:t>
            </a:r>
            <a:endParaRPr lang="en-US" altLang="zh-CN" sz="2800" dirty="0" smtClean="0">
              <a:solidFill>
                <a:srgbClr val="000000"/>
              </a:solidFill>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(3)</a:t>
            </a:r>
            <a:r>
              <a:rPr lang="zh-CN" altLang="en-US" sz="2800" dirty="0" smtClean="0">
                <a:solidFill>
                  <a:srgbClr val="000000"/>
                </a:solidFill>
                <a:latin typeface="宋体" pitchFamily="2" charset="-122"/>
                <a:ea typeface="宋体" pitchFamily="2" charset="-122"/>
              </a:rPr>
              <a:t>有交互作用情况下的正交设计</a:t>
            </a:r>
            <a:endParaRPr lang="en-US" altLang="zh-CN" sz="2800" dirty="0" smtClean="0">
              <a:solidFill>
                <a:srgbClr val="000000"/>
              </a:solidFill>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(4)</a:t>
            </a:r>
            <a:r>
              <a:rPr lang="zh-CN" altLang="en-US" sz="2800" dirty="0" smtClean="0">
                <a:solidFill>
                  <a:srgbClr val="000000"/>
                </a:solidFill>
                <a:latin typeface="宋体" pitchFamily="2" charset="-122"/>
                <a:ea typeface="宋体" pitchFamily="2" charset="-122"/>
              </a:rPr>
              <a:t>有重复试验情况下的数据分析</a:t>
            </a:r>
            <a:endParaRPr lang="en-US" altLang="zh-CN" sz="2800" dirty="0" smtClean="0">
              <a:solidFill>
                <a:srgbClr val="000000"/>
              </a:solidFill>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(5)</a:t>
            </a:r>
            <a:r>
              <a:rPr lang="zh-CN" altLang="en-US" sz="2800" dirty="0" smtClean="0">
                <a:solidFill>
                  <a:srgbClr val="000000"/>
                </a:solidFill>
                <a:latin typeface="宋体" pitchFamily="2" charset="-122"/>
                <a:ea typeface="宋体" pitchFamily="2" charset="-122"/>
              </a:rPr>
              <a:t>水平数不等情况下的试验设计	</a:t>
            </a:r>
            <a:endParaRPr lang="en-US" altLang="zh-CN" sz="2800" dirty="0" smtClean="0">
              <a:solidFill>
                <a:srgbClr val="000000"/>
              </a:solidFill>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(6)</a:t>
            </a:r>
            <a:r>
              <a:rPr lang="zh-CN" altLang="en-US" sz="2800" dirty="0" smtClean="0">
                <a:solidFill>
                  <a:srgbClr val="000000"/>
                </a:solidFill>
                <a:latin typeface="宋体" pitchFamily="2" charset="-122"/>
                <a:ea typeface="宋体" pitchFamily="2" charset="-122"/>
              </a:rPr>
              <a:t>裂区法</a:t>
            </a:r>
            <a:endParaRPr lang="en-US" altLang="zh-CN" sz="2800" dirty="0" smtClean="0">
              <a:solidFill>
                <a:srgbClr val="000000"/>
              </a:solidFill>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(7)</a:t>
            </a:r>
            <a:r>
              <a:rPr lang="zh-CN" altLang="en-US" sz="2800" dirty="0" smtClean="0">
                <a:solidFill>
                  <a:srgbClr val="000000"/>
                </a:solidFill>
                <a:latin typeface="宋体" pitchFamily="2" charset="-122"/>
                <a:ea typeface="宋体" pitchFamily="2" charset="-122"/>
              </a:rPr>
              <a:t>多指标的数据分析</a:t>
            </a:r>
            <a:endParaRPr lang="zh-CN" altLang="en-US" sz="2800" dirty="0">
              <a:latin typeface="宋体" pitchFamily="2" charset="-122"/>
              <a:ea typeface="宋体"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260648"/>
            <a:ext cx="8229600" cy="922114"/>
          </a:xfrm>
        </p:spPr>
        <p:txBody>
          <a:bodyPr>
            <a:noAutofit/>
          </a:bodyPr>
          <a:lstStyle/>
          <a:p>
            <a:r>
              <a:rPr lang="zh-CN" altLang="zh-CN" b="1" dirty="0" smtClean="0">
                <a:latin typeface="宋体" pitchFamily="2" charset="-122"/>
                <a:ea typeface="宋体" pitchFamily="2" charset="-122"/>
              </a:rPr>
              <a:t>贡献率分析</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pic>
        <p:nvPicPr>
          <p:cNvPr id="3" name="Picture 2"/>
          <p:cNvPicPr>
            <a:picLocks noGrp="1" noChangeAspect="1" noChangeArrowheads="1"/>
          </p:cNvPicPr>
          <p:nvPr>
            <p:ph idx="1"/>
          </p:nvPr>
        </p:nvPicPr>
        <p:blipFill>
          <a:blip r:embed="rId2" cstate="print"/>
          <a:srcRect/>
          <a:stretch>
            <a:fillRect/>
          </a:stretch>
        </p:blipFill>
        <p:spPr bwMode="auto">
          <a:xfrm>
            <a:off x="0" y="1484784"/>
            <a:ext cx="8820472" cy="2357190"/>
          </a:xfrm>
          <a:prstGeom prst="rect">
            <a:avLst/>
          </a:prstGeom>
          <a:noFill/>
          <a:ln w="9525">
            <a:noFill/>
            <a:miter lim="800000"/>
            <a:headEnd/>
            <a:tailEnd/>
          </a:ln>
          <a:effectLst/>
        </p:spPr>
      </p:pic>
      <p:sp>
        <p:nvSpPr>
          <p:cNvPr id="6" name="TextBox 5"/>
          <p:cNvSpPr txBox="1"/>
          <p:nvPr/>
        </p:nvSpPr>
        <p:spPr>
          <a:xfrm>
            <a:off x="0" y="3861048"/>
            <a:ext cx="8748464" cy="1815882"/>
          </a:xfrm>
          <a:prstGeom prst="rect">
            <a:avLst/>
          </a:prstGeom>
          <a:noFill/>
        </p:spPr>
        <p:txBody>
          <a:bodyPr wrap="square" rtlCol="0">
            <a:spAutoFit/>
          </a:bodyPr>
          <a:lstStyle/>
          <a:p>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从</a:t>
            </a:r>
            <a:r>
              <a:rPr lang="zh-CN" altLang="zh-CN" sz="2800" dirty="0" smtClean="0">
                <a:latin typeface="宋体" pitchFamily="2" charset="-122"/>
                <a:ea typeface="宋体" pitchFamily="2" charset="-122"/>
              </a:rPr>
              <a:t>表中可知</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因子</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最重要</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它的水平变化引起的数据波动在总的平方和中占了</a:t>
            </a:r>
            <a:r>
              <a:rPr lang="en-US" altLang="zh-CN" sz="2800" dirty="0" smtClean="0">
                <a:latin typeface="宋体" pitchFamily="2" charset="-122"/>
                <a:ea typeface="宋体" pitchFamily="2" charset="-122"/>
              </a:rPr>
              <a:t>60</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97%,</a:t>
            </a:r>
            <a:r>
              <a:rPr lang="zh-CN" altLang="zh-CN" sz="2800" dirty="0" smtClean="0">
                <a:latin typeface="宋体" pitchFamily="2" charset="-122"/>
                <a:ea typeface="宋体" pitchFamily="2" charset="-122"/>
              </a:rPr>
              <a:t>其次是因子</a:t>
            </a:r>
            <a:r>
              <a:rPr lang="en-US" altLang="zh-CN" sz="2800" i="1" dirty="0" smtClean="0">
                <a:latin typeface="宋体" pitchFamily="2" charset="-122"/>
                <a:ea typeface="宋体" pitchFamily="2" charset="-122"/>
              </a:rPr>
              <a:t>C</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而因子</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的水平变化引起的数据波动与误差引起的数据波动的贡献率差不多</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所以因子</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可以认为不重要。</a:t>
            </a:r>
            <a:endParaRPr lang="zh-CN" altLang="zh-CN" sz="2800" dirty="0">
              <a:latin typeface="宋体" pitchFamily="2" charset="-122"/>
              <a:ea typeface="宋体"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有交互作用情况下的正交设计</a:t>
            </a:r>
            <a:endParaRPr lang="zh-CN" altLang="en-US" b="1" dirty="0">
              <a:latin typeface="宋体" pitchFamily="2" charset="-122"/>
              <a:ea typeface="宋体" pitchFamily="2" charset="-122"/>
            </a:endParaRPr>
          </a:p>
        </p:txBody>
      </p:sp>
      <p:sp>
        <p:nvSpPr>
          <p:cNvPr id="3" name="内容占位符 2"/>
          <p:cNvSpPr>
            <a:spLocks noGrp="1"/>
          </p:cNvSpPr>
          <p:nvPr>
            <p:ph idx="1"/>
          </p:nvPr>
        </p:nvSpPr>
        <p:spPr>
          <a:xfrm>
            <a:off x="395536" y="1412776"/>
            <a:ext cx="8229600" cy="4686320"/>
          </a:xfrm>
        </p:spPr>
        <p:txBody>
          <a:bodyPr>
            <a:normAutofit/>
          </a:bodyPr>
          <a:lstStyle/>
          <a:p>
            <a:pPr>
              <a:buNone/>
            </a:pP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4</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3</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1</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为提高某种农药的收率</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需要进行试验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具体考虑如下</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明确试验目的 在本例中试验目的是提高农药的收率。</a:t>
            </a:r>
          </a:p>
          <a:p>
            <a:pPr>
              <a:buNone/>
            </a:pP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明确试验指标 在本例中用收率来表示</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收率越高表示该水平组合越好。</a:t>
            </a:r>
          </a:p>
          <a:p>
            <a:pPr>
              <a:buNone/>
            </a:pPr>
            <a:r>
              <a:rPr lang="en-US" altLang="zh-CN" sz="2800" dirty="0" smtClean="0">
                <a:latin typeface="宋体" pitchFamily="2" charset="-122"/>
                <a:ea typeface="宋体" pitchFamily="2" charset="-122"/>
              </a:rPr>
              <a:t>3</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确定试验中所考虑的因子与水平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并确定可能存在并要考察的交互作用</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选用合适的正交表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进行表头设计</a:t>
            </a:r>
            <a:r>
              <a:rPr lang="en-US" altLang="zh-CN" sz="2800" dirty="0" smtClean="0">
                <a:latin typeface="宋体" pitchFamily="2" charset="-122"/>
                <a:ea typeface="宋体" pitchFamily="2" charset="-122"/>
              </a:rPr>
              <a:t>5</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列出试验计划</a:t>
            </a:r>
          </a:p>
          <a:p>
            <a:pPr>
              <a:buNone/>
            </a:pPr>
            <a:endParaRPr lang="zh-CN" altLang="zh-CN" sz="2400" dirty="0" smtClean="0">
              <a:latin typeface="宋体" pitchFamily="2" charset="-122"/>
              <a:ea typeface="宋体" pitchFamily="2" charset="-122"/>
            </a:endParaRPr>
          </a:p>
          <a:p>
            <a:pPr>
              <a:buNone/>
            </a:pP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dirty="0" smtClean="0">
                <a:latin typeface="宋体" pitchFamily="2" charset="-122"/>
                <a:ea typeface="宋体" pitchFamily="2" charset="-122"/>
              </a:rPr>
              <a:t>数据的方差分析</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a:xfrm>
            <a:off x="457200" y="1600200"/>
            <a:ext cx="8229600" cy="5257800"/>
          </a:xfrm>
        </p:spPr>
        <p:txBody>
          <a:bodyPr>
            <a:normAutofit/>
          </a:bodyPr>
          <a:lstStyle/>
          <a:p>
            <a:pPr>
              <a:buNone/>
            </a:pPr>
            <a:r>
              <a:rPr lang="zh-CN" altLang="zh-CN" sz="2800" dirty="0" smtClean="0">
                <a:latin typeface="宋体" pitchFamily="2" charset="-122"/>
                <a:ea typeface="宋体" pitchFamily="2" charset="-122"/>
              </a:rPr>
              <a:t>具有交互作用的模型可以表示为</a:t>
            </a:r>
            <a:r>
              <a:rPr lang="en-US" altLang="zh-CN" sz="2800" dirty="0" smtClean="0">
                <a:latin typeface="宋体" pitchFamily="2" charset="-122"/>
                <a:ea typeface="宋体" pitchFamily="2" charset="-122"/>
              </a:rPr>
              <a:t>:</a:t>
            </a: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r>
              <a:rPr lang="zh-CN" altLang="en-US" sz="2800" dirty="0" smtClean="0">
                <a:latin typeface="宋体" pitchFamily="2" charset="-122"/>
                <a:ea typeface="宋体" pitchFamily="2" charset="-122"/>
              </a:rPr>
              <a:t>各     相互独立同分布</a:t>
            </a: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zh-CN" altLang="en-US" sz="2800" dirty="0">
              <a:latin typeface="宋体" pitchFamily="2" charset="-122"/>
              <a:ea typeface="宋体" pitchFamily="2" charset="-122"/>
            </a:endParaRPr>
          </a:p>
        </p:txBody>
      </p:sp>
      <p:graphicFrame>
        <p:nvGraphicFramePr>
          <p:cNvPr id="10" name="对象 9"/>
          <p:cNvGraphicFramePr>
            <a:graphicFrameLocks noChangeAspect="1"/>
          </p:cNvGraphicFramePr>
          <p:nvPr/>
        </p:nvGraphicFramePr>
        <p:xfrm>
          <a:off x="2806700" y="1203325"/>
          <a:ext cx="127000" cy="190500"/>
        </p:xfrm>
        <a:graphic>
          <a:graphicData uri="http://schemas.openxmlformats.org/presentationml/2006/ole">
            <p:oleObj spid="_x0000_s3078" name="Equation" r:id="rId3" imgW="126720" imgH="190440" progId="Equation.DSMT4">
              <p:embed/>
            </p:oleObj>
          </a:graphicData>
        </a:graphic>
      </p:graphicFrame>
      <p:graphicFrame>
        <p:nvGraphicFramePr>
          <p:cNvPr id="11" name="对象 10"/>
          <p:cNvGraphicFramePr>
            <a:graphicFrameLocks noChangeAspect="1"/>
          </p:cNvGraphicFramePr>
          <p:nvPr/>
        </p:nvGraphicFramePr>
        <p:xfrm>
          <a:off x="4211960" y="4653136"/>
          <a:ext cx="1659267" cy="514945"/>
        </p:xfrm>
        <a:graphic>
          <a:graphicData uri="http://schemas.openxmlformats.org/presentationml/2006/ole">
            <p:oleObj spid="_x0000_s3079" name="Equation" r:id="rId4" imgW="736560" imgH="228600" progId="Equation.DSMT4">
              <p:embed/>
            </p:oleObj>
          </a:graphicData>
        </a:graphic>
      </p:graphicFrame>
      <p:graphicFrame>
        <p:nvGraphicFramePr>
          <p:cNvPr id="12" name="对象 11"/>
          <p:cNvGraphicFramePr>
            <a:graphicFrameLocks noChangeAspect="1"/>
          </p:cNvGraphicFramePr>
          <p:nvPr/>
        </p:nvGraphicFramePr>
        <p:xfrm>
          <a:off x="827583" y="2204864"/>
          <a:ext cx="7047221" cy="2232248"/>
        </p:xfrm>
        <a:graphic>
          <a:graphicData uri="http://schemas.openxmlformats.org/presentationml/2006/ole">
            <p:oleObj spid="_x0000_s3080" name="Equation" r:id="rId5" imgW="4203360" imgH="1193760" progId="Equation.DSMT4">
              <p:embed/>
            </p:oleObj>
          </a:graphicData>
        </a:graphic>
      </p:graphicFrame>
      <p:graphicFrame>
        <p:nvGraphicFramePr>
          <p:cNvPr id="13" name="对象 12"/>
          <p:cNvGraphicFramePr>
            <a:graphicFrameLocks noChangeAspect="1"/>
          </p:cNvGraphicFramePr>
          <p:nvPr/>
        </p:nvGraphicFramePr>
        <p:xfrm>
          <a:off x="971600" y="4725144"/>
          <a:ext cx="551706" cy="455638"/>
        </p:xfrm>
        <a:graphic>
          <a:graphicData uri="http://schemas.openxmlformats.org/presentationml/2006/ole">
            <p:oleObj spid="_x0000_s3081" name="Equation" r:id="rId6" imgW="291960" imgH="253800" progId="Equation.DSMT4">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平方和分解</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4" name="内容占位符 3"/>
          <p:cNvSpPr>
            <a:spLocks noGrp="1"/>
          </p:cNvSpPr>
          <p:nvPr>
            <p:ph idx="1"/>
          </p:nvPr>
        </p:nvSpPr>
        <p:spPr>
          <a:xfrm>
            <a:off x="539552" y="980728"/>
            <a:ext cx="8229600" cy="5305792"/>
          </a:xfrm>
        </p:spPr>
        <p:txBody>
          <a:bodyPr>
            <a:norm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首先</a:t>
            </a:r>
            <a:r>
              <a:rPr lang="zh-CN" altLang="zh-CN" sz="2800" dirty="0" smtClean="0">
                <a:latin typeface="宋体" pitchFamily="2" charset="-122"/>
                <a:ea typeface="宋体" pitchFamily="2" charset="-122"/>
              </a:rPr>
              <a:t>把诸试验结果</a:t>
            </a:r>
            <a:r>
              <a:rPr lang="en-US" altLang="zh-CN" sz="2800" i="1" dirty="0" err="1" smtClean="0">
                <a:latin typeface="宋体" pitchFamily="2" charset="-122"/>
                <a:ea typeface="宋体" pitchFamily="2" charset="-122"/>
              </a:rPr>
              <a:t>y</a:t>
            </a:r>
            <a:r>
              <a:rPr lang="en-US" altLang="zh-CN" sz="2800" i="1" baseline="-25000" dirty="0" err="1" smtClean="0">
                <a:latin typeface="宋体" pitchFamily="2" charset="-122"/>
                <a:ea typeface="宋体" pitchFamily="2" charset="-122"/>
              </a:rPr>
              <a:t>ijkl</a:t>
            </a:r>
            <a:r>
              <a:rPr lang="zh-CN" altLang="zh-CN" sz="2800" dirty="0" smtClean="0">
                <a:latin typeface="宋体" pitchFamily="2" charset="-122"/>
                <a:ea typeface="宋体" pitchFamily="2" charset="-122"/>
              </a:rPr>
              <a:t>按正交表的行号重新编号</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记为</a:t>
            </a:r>
            <a:r>
              <a:rPr lang="en-US" altLang="zh-CN" sz="2800" i="1" dirty="0" smtClean="0">
                <a:latin typeface="宋体" pitchFamily="2" charset="-122"/>
                <a:ea typeface="宋体" pitchFamily="2" charset="-122"/>
              </a:rPr>
              <a:t>y</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y</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y</a:t>
            </a:r>
            <a:r>
              <a:rPr lang="en-US" altLang="zh-CN" sz="2800" i="1" baseline="-25000" dirty="0" err="1" smtClean="0">
                <a:latin typeface="宋体" pitchFamily="2" charset="-122"/>
                <a:ea typeface="宋体" pitchFamily="2" charset="-122"/>
              </a:rPr>
              <a:t>n</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其中</a:t>
            </a:r>
          </a:p>
          <a:p>
            <a:pPr>
              <a:buNone/>
            </a:pPr>
            <a:r>
              <a:rPr lang="en-US" altLang="zh-CN" sz="2800" i="1" dirty="0" smtClean="0">
                <a:latin typeface="宋体" pitchFamily="2" charset="-122"/>
                <a:ea typeface="宋体" pitchFamily="2" charset="-122"/>
              </a:rPr>
              <a:t>y</a:t>
            </a:r>
            <a:r>
              <a:rPr lang="en-US" altLang="zh-CN" sz="2800" baseline="-25000" dirty="0" smtClean="0">
                <a:latin typeface="宋体" pitchFamily="2" charset="-122"/>
                <a:ea typeface="宋体" pitchFamily="2" charset="-122"/>
              </a:rPr>
              <a:t>1</a:t>
            </a:r>
            <a:r>
              <a:rPr lang="en-US" altLang="zh-CN" sz="2800" i="1" dirty="0" smtClean="0">
                <a:latin typeface="宋体" pitchFamily="2" charset="-122"/>
                <a:ea typeface="宋体" pitchFamily="2" charset="-122"/>
              </a:rPr>
              <a:t>=y</a:t>
            </a:r>
            <a:r>
              <a:rPr lang="en-US" altLang="zh-CN" sz="2800" baseline="-25000" dirty="0" smtClean="0">
                <a:latin typeface="宋体" pitchFamily="2" charset="-122"/>
                <a:ea typeface="宋体" pitchFamily="2" charset="-122"/>
              </a:rPr>
              <a:t>1111</a:t>
            </a:r>
            <a:r>
              <a:rPr lang="zh-CN" altLang="zh-CN" sz="2800" i="1" dirty="0" smtClean="0">
                <a:latin typeface="宋体" pitchFamily="2" charset="-122"/>
                <a:ea typeface="宋体" pitchFamily="2" charset="-122"/>
              </a:rPr>
              <a:t>　</a:t>
            </a:r>
            <a:r>
              <a:rPr lang="en-US" altLang="zh-CN" sz="2800" i="1" dirty="0" smtClean="0">
                <a:latin typeface="宋体" pitchFamily="2" charset="-122"/>
                <a:ea typeface="宋体" pitchFamily="2" charset="-122"/>
              </a:rPr>
              <a:t>y</a:t>
            </a:r>
            <a:r>
              <a:rPr lang="en-US" altLang="zh-CN" sz="2800" baseline="-25000" dirty="0" smtClean="0">
                <a:latin typeface="宋体" pitchFamily="2" charset="-122"/>
                <a:ea typeface="宋体" pitchFamily="2" charset="-122"/>
              </a:rPr>
              <a:t>2</a:t>
            </a:r>
            <a:r>
              <a:rPr lang="en-US" altLang="zh-CN" sz="2800" i="1" dirty="0" smtClean="0">
                <a:latin typeface="宋体" pitchFamily="2" charset="-122"/>
                <a:ea typeface="宋体" pitchFamily="2" charset="-122"/>
              </a:rPr>
              <a:t>=y</a:t>
            </a:r>
            <a:r>
              <a:rPr lang="en-US" altLang="zh-CN" sz="2800" baseline="-25000" dirty="0" smtClean="0">
                <a:latin typeface="宋体" pitchFamily="2" charset="-122"/>
                <a:ea typeface="宋体" pitchFamily="2" charset="-122"/>
              </a:rPr>
              <a:t>1122</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a:t>
            </a:r>
            <a:r>
              <a:rPr lang="zh-CN" altLang="zh-CN" sz="2800" i="1" dirty="0" smtClean="0">
                <a:latin typeface="宋体" pitchFamily="2" charset="-122"/>
                <a:ea typeface="宋体" pitchFamily="2" charset="-122"/>
              </a:rPr>
              <a:t>　</a:t>
            </a:r>
            <a:r>
              <a:rPr lang="en-US" altLang="zh-CN" sz="2800" i="1" dirty="0" smtClean="0">
                <a:latin typeface="宋体" pitchFamily="2" charset="-122"/>
                <a:ea typeface="宋体" pitchFamily="2" charset="-122"/>
              </a:rPr>
              <a:t>y</a:t>
            </a:r>
            <a:r>
              <a:rPr lang="en-US" altLang="zh-CN" sz="2800" baseline="-25000" dirty="0" smtClean="0">
                <a:latin typeface="宋体" pitchFamily="2" charset="-122"/>
                <a:ea typeface="宋体" pitchFamily="2" charset="-122"/>
              </a:rPr>
              <a:t>8</a:t>
            </a:r>
            <a:r>
              <a:rPr lang="en-US" altLang="zh-CN" sz="2800" i="1" dirty="0" smtClean="0">
                <a:latin typeface="宋体" pitchFamily="2" charset="-122"/>
                <a:ea typeface="宋体" pitchFamily="2" charset="-122"/>
              </a:rPr>
              <a:t>=y</a:t>
            </a:r>
            <a:r>
              <a:rPr lang="en-US" altLang="zh-CN" sz="2800" baseline="-25000" dirty="0" smtClean="0">
                <a:latin typeface="宋体" pitchFamily="2" charset="-122"/>
                <a:ea typeface="宋体" pitchFamily="2" charset="-122"/>
              </a:rPr>
              <a:t>2222</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正交表</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8</a:t>
            </a:r>
            <a:r>
              <a:rPr lang="en-US" altLang="zh-CN" sz="2800" dirty="0" smtClean="0">
                <a:latin typeface="宋体" pitchFamily="2" charset="-122"/>
                <a:ea typeface="宋体" pitchFamily="2" charset="-122"/>
              </a:rPr>
              <a:t>(2</a:t>
            </a:r>
            <a:r>
              <a:rPr lang="en-US" altLang="zh-CN" sz="2800" baseline="30000" dirty="0" smtClean="0">
                <a:latin typeface="宋体" pitchFamily="2" charset="-122"/>
                <a:ea typeface="宋体" pitchFamily="2" charset="-122"/>
              </a:rPr>
              <a:t>7</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上</a:t>
            </a:r>
            <a:r>
              <a:rPr lang="en-US" altLang="zh-CN" sz="2800" dirty="0" smtClean="0">
                <a:latin typeface="宋体" pitchFamily="2" charset="-122"/>
                <a:ea typeface="宋体" pitchFamily="2" charset="-122"/>
              </a:rPr>
              <a:t>8</a:t>
            </a:r>
            <a:r>
              <a:rPr lang="zh-CN" altLang="zh-CN" sz="2800" dirty="0" smtClean="0">
                <a:latin typeface="宋体" pitchFamily="2" charset="-122"/>
                <a:ea typeface="宋体" pitchFamily="2" charset="-122"/>
              </a:rPr>
              <a:t>个数据的总平方和为</a:t>
            </a:r>
          </a:p>
          <a:p>
            <a:pPr>
              <a:buNone/>
            </a:pPr>
            <a:r>
              <a:rPr lang="en-US" altLang="zh-CN" sz="2800" i="1" dirty="0" smtClean="0">
                <a:latin typeface="宋体" pitchFamily="2" charset="-122"/>
                <a:ea typeface="宋体" pitchFamily="2" charset="-122"/>
              </a:rPr>
              <a:t>S</a:t>
            </a:r>
            <a:r>
              <a:rPr lang="en-US" altLang="zh-CN" sz="2800" i="1" baseline="-25000" dirty="0" smtClean="0">
                <a:latin typeface="宋体" pitchFamily="2" charset="-122"/>
                <a:ea typeface="宋体" pitchFamily="2" charset="-122"/>
              </a:rPr>
              <a:t>T</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y</a:t>
            </a:r>
            <a:r>
              <a:rPr lang="en-US" altLang="zh-CN" sz="2800" i="1" baseline="-25000" dirty="0" err="1" smtClean="0">
                <a:latin typeface="宋体" pitchFamily="2" charset="-122"/>
                <a:ea typeface="宋体" pitchFamily="2" charset="-122"/>
              </a:rPr>
              <a:t>i</a:t>
            </a:r>
            <a:r>
              <a:rPr lang="en-US" altLang="zh-CN" sz="2800" i="1" dirty="0" smtClean="0">
                <a:latin typeface="宋体" pitchFamily="2" charset="-122"/>
                <a:ea typeface="宋体" pitchFamily="2" charset="-122"/>
              </a:rPr>
              <a:t>-   </a:t>
            </a:r>
            <a:r>
              <a:rPr lang="en-US" altLang="zh-CN" sz="2800" dirty="0" smtClean="0">
                <a:latin typeface="宋体" pitchFamily="2" charset="-122"/>
                <a:ea typeface="宋体" pitchFamily="2" charset="-122"/>
              </a:rPr>
              <a:t>)</a:t>
            </a:r>
            <a:r>
              <a:rPr lang="en-US" altLang="zh-CN" sz="2800" baseline="30000" dirty="0" smtClean="0">
                <a:latin typeface="宋体" pitchFamily="2" charset="-122"/>
                <a:ea typeface="宋体" pitchFamily="2" charset="-122"/>
              </a:rPr>
              <a:t>2</a:t>
            </a:r>
            <a:r>
              <a:rPr lang="en-US" altLang="zh-CN" sz="2800" dirty="0" smtClean="0">
                <a:latin typeface="宋体" pitchFamily="2" charset="-122"/>
                <a:ea typeface="宋体" pitchFamily="2" charset="-122"/>
              </a:rPr>
              <a:t> </a:t>
            </a:r>
            <a:r>
              <a:rPr lang="zh-CN" altLang="zh-CN" sz="2800" i="1" dirty="0" smtClean="0">
                <a:latin typeface="宋体" pitchFamily="2" charset="-122"/>
                <a:ea typeface="宋体" pitchFamily="2" charset="-122"/>
              </a:rPr>
              <a:t>　</a:t>
            </a:r>
            <a:r>
              <a:rPr lang="en-US" altLang="zh-CN" sz="2800" i="1" dirty="0" err="1" smtClean="0">
                <a:latin typeface="宋体" pitchFamily="2" charset="-122"/>
                <a:ea typeface="宋体" pitchFamily="2" charset="-122"/>
              </a:rPr>
              <a:t>f</a:t>
            </a:r>
            <a:r>
              <a:rPr lang="en-US" altLang="zh-CN" sz="2800" i="1" baseline="-25000" dirty="0" err="1" smtClean="0">
                <a:latin typeface="宋体" pitchFamily="2" charset="-122"/>
                <a:ea typeface="宋体" pitchFamily="2" charset="-122"/>
              </a:rPr>
              <a:t>T</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8</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7</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根据</a:t>
            </a:r>
            <a:r>
              <a:rPr lang="zh-CN" altLang="zh-CN" sz="2800" dirty="0" smtClean="0">
                <a:latin typeface="宋体" pitchFamily="2" charset="-122"/>
                <a:ea typeface="宋体" pitchFamily="2" charset="-122"/>
              </a:rPr>
              <a:t>正交表的特性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它可以分解为诸列平方和之和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即</a:t>
            </a:r>
          </a:p>
          <a:p>
            <a:pPr>
              <a:buNone/>
            </a:pPr>
            <a:r>
              <a:rPr lang="zh-CN" altLang="zh-CN" sz="2800" i="1" dirty="0" smtClean="0">
                <a:latin typeface="宋体" pitchFamily="2" charset="-122"/>
                <a:ea typeface="宋体" pitchFamily="2" charset="-122"/>
              </a:rPr>
              <a:t>　　　　　　　</a:t>
            </a:r>
            <a:r>
              <a:rPr lang="en-US" altLang="zh-CN" sz="2800" i="1" dirty="0" smtClean="0">
                <a:latin typeface="宋体" pitchFamily="2" charset="-122"/>
                <a:ea typeface="宋体" pitchFamily="2" charset="-122"/>
              </a:rPr>
              <a:t>S</a:t>
            </a:r>
            <a:r>
              <a:rPr lang="en-US" altLang="zh-CN" sz="2800" i="1" baseline="-25000" dirty="0" smtClean="0">
                <a:latin typeface="宋体" pitchFamily="2" charset="-122"/>
                <a:ea typeface="宋体" pitchFamily="2" charset="-122"/>
              </a:rPr>
              <a:t>T</a:t>
            </a:r>
            <a:r>
              <a:rPr lang="en-US" altLang="zh-CN" sz="2800" i="1" dirty="0" smtClean="0">
                <a:latin typeface="宋体" pitchFamily="2" charset="-122"/>
                <a:ea typeface="宋体" pitchFamily="2" charset="-122"/>
              </a:rPr>
              <a:t>=S</a:t>
            </a:r>
            <a:r>
              <a:rPr lang="en-US" altLang="zh-CN" sz="2800" baseline="-25000" dirty="0" smtClean="0">
                <a:latin typeface="宋体" pitchFamily="2" charset="-122"/>
                <a:ea typeface="宋体" pitchFamily="2" charset="-122"/>
              </a:rPr>
              <a:t>1</a:t>
            </a:r>
            <a:r>
              <a:rPr lang="en-US" altLang="zh-CN" sz="2800" i="1" dirty="0" smtClean="0">
                <a:latin typeface="宋体" pitchFamily="2" charset="-122"/>
                <a:ea typeface="宋体" pitchFamily="2" charset="-122"/>
              </a:rPr>
              <a:t>+S</a:t>
            </a:r>
            <a:r>
              <a:rPr lang="en-US" altLang="zh-CN" sz="2800" baseline="-250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+S</a:t>
            </a:r>
            <a:r>
              <a:rPr lang="en-US" altLang="zh-CN" sz="2800" baseline="-25000" dirty="0" smtClean="0">
                <a:latin typeface="宋体" pitchFamily="2" charset="-122"/>
                <a:ea typeface="宋体" pitchFamily="2" charset="-122"/>
              </a:rPr>
              <a:t>7</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en-US" altLang="zh-CN" sz="2800" dirty="0" smtClean="0">
                <a:latin typeface="宋体" pitchFamily="2" charset="-122"/>
                <a:ea typeface="宋体" pitchFamily="2" charset="-122"/>
              </a:rPr>
              <a:t>            </a:t>
            </a:r>
            <a:r>
              <a:rPr lang="en-US" altLang="zh-CN" sz="2800" i="1" dirty="0" err="1" smtClean="0">
                <a:latin typeface="宋体" pitchFamily="2" charset="-122"/>
                <a:ea typeface="宋体" pitchFamily="2" charset="-122"/>
              </a:rPr>
              <a:t>f</a:t>
            </a:r>
            <a:r>
              <a:rPr lang="en-US" altLang="zh-CN" sz="2800" i="1" baseline="-25000" dirty="0" err="1" smtClean="0">
                <a:latin typeface="宋体" pitchFamily="2" charset="-122"/>
                <a:ea typeface="宋体" pitchFamily="2" charset="-122"/>
              </a:rPr>
              <a:t>T</a:t>
            </a:r>
            <a:r>
              <a:rPr lang="en-US" altLang="zh-CN" sz="2800" i="1" dirty="0" smtClean="0">
                <a:latin typeface="宋体" pitchFamily="2" charset="-122"/>
                <a:ea typeface="宋体" pitchFamily="2" charset="-122"/>
              </a:rPr>
              <a:t>=f</a:t>
            </a:r>
            <a:r>
              <a:rPr lang="en-US" altLang="zh-CN" sz="2800" baseline="-25000" dirty="0" smtClean="0">
                <a:latin typeface="宋体" pitchFamily="2" charset="-122"/>
                <a:ea typeface="宋体" pitchFamily="2" charset="-122"/>
              </a:rPr>
              <a:t>1</a:t>
            </a:r>
            <a:r>
              <a:rPr lang="en-US" altLang="zh-CN" sz="2800" i="1" dirty="0" smtClean="0">
                <a:latin typeface="宋体" pitchFamily="2" charset="-122"/>
                <a:ea typeface="宋体" pitchFamily="2" charset="-122"/>
              </a:rPr>
              <a:t>+f</a:t>
            </a:r>
            <a:r>
              <a:rPr lang="en-US" altLang="zh-CN" sz="2800" baseline="-250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+f</a:t>
            </a:r>
            <a:r>
              <a:rPr lang="en-US" altLang="zh-CN" sz="2800" baseline="-25000" dirty="0" smtClean="0">
                <a:latin typeface="宋体" pitchFamily="2" charset="-122"/>
                <a:ea typeface="宋体" pitchFamily="2" charset="-122"/>
              </a:rPr>
              <a:t>7</a:t>
            </a:r>
            <a:endParaRPr lang="zh-CN" altLang="zh-CN" sz="2800" dirty="0" smtClean="0">
              <a:latin typeface="宋体" pitchFamily="2" charset="-122"/>
              <a:ea typeface="宋体" pitchFamily="2" charset="-122"/>
            </a:endParaRPr>
          </a:p>
          <a:p>
            <a:pPr>
              <a:buNone/>
            </a:pPr>
            <a:endParaRPr lang="zh-CN" altLang="en-US" dirty="0"/>
          </a:p>
        </p:txBody>
      </p:sp>
      <p:graphicFrame>
        <p:nvGraphicFramePr>
          <p:cNvPr id="6" name="对象 5"/>
          <p:cNvGraphicFramePr>
            <a:graphicFrameLocks noChangeAspect="1"/>
          </p:cNvGraphicFramePr>
          <p:nvPr/>
        </p:nvGraphicFramePr>
        <p:xfrm>
          <a:off x="1835696" y="3068960"/>
          <a:ext cx="360040" cy="360040"/>
        </p:xfrm>
        <a:graphic>
          <a:graphicData uri="http://schemas.openxmlformats.org/presentationml/2006/ole">
            <p:oleObj spid="_x0000_s25602" name="Equation" r:id="rId3" imgW="139680" imgH="241200" progId="Equation.DSMT4">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latin typeface="宋体" pitchFamily="2" charset="-122"/>
                <a:ea typeface="宋体" pitchFamily="2" charset="-122"/>
              </a:rPr>
              <a:t>最佳水平组合的选择</a:t>
            </a:r>
            <a:endParaRPr lang="zh-CN" altLang="en-US" b="1" dirty="0">
              <a:latin typeface="宋体" pitchFamily="2" charset="-122"/>
              <a:ea typeface="宋体" pitchFamily="2" charset="-122"/>
            </a:endParaRPr>
          </a:p>
        </p:txBody>
      </p:sp>
      <p:pic>
        <p:nvPicPr>
          <p:cNvPr id="24577" name="Picture 1"/>
          <p:cNvPicPr>
            <a:picLocks noGrp="1" noChangeAspect="1" noChangeArrowheads="1"/>
          </p:cNvPicPr>
          <p:nvPr>
            <p:ph idx="1"/>
          </p:nvPr>
        </p:nvPicPr>
        <p:blipFill>
          <a:blip r:embed="rId2" cstate="print"/>
          <a:srcRect/>
          <a:stretch>
            <a:fillRect/>
          </a:stretch>
        </p:blipFill>
        <p:spPr bwMode="auto">
          <a:xfrm>
            <a:off x="611560" y="1484784"/>
            <a:ext cx="7534160" cy="1699489"/>
          </a:xfrm>
          <a:prstGeom prst="rect">
            <a:avLst/>
          </a:prstGeom>
          <a:noFill/>
          <a:ln w="9525">
            <a:noFill/>
            <a:miter lim="800000"/>
            <a:headEnd/>
            <a:tailEnd/>
          </a:ln>
          <a:effectLst/>
        </p:spPr>
      </p:pic>
      <p:sp>
        <p:nvSpPr>
          <p:cNvPr id="6" name="TextBox 5"/>
          <p:cNvSpPr txBox="1"/>
          <p:nvPr/>
        </p:nvSpPr>
        <p:spPr>
          <a:xfrm>
            <a:off x="683568" y="3284984"/>
            <a:ext cx="7704856" cy="2677656"/>
          </a:xfrm>
          <a:prstGeom prst="rect">
            <a:avLst/>
          </a:prstGeom>
          <a:noFill/>
        </p:spPr>
        <p:txBody>
          <a:bodyPr wrap="square" rtlCol="0">
            <a:spAutoFit/>
          </a:bodyPr>
          <a:lstStyle/>
          <a:p>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从</a:t>
            </a:r>
            <a:r>
              <a:rPr lang="zh-CN" altLang="zh-CN" sz="2800" dirty="0" smtClean="0">
                <a:latin typeface="宋体" pitchFamily="2" charset="-122"/>
                <a:ea typeface="宋体" pitchFamily="2" charset="-122"/>
              </a:rPr>
              <a:t>该表可知</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因子</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与</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的搭配以</a:t>
            </a:r>
            <a:r>
              <a:rPr lang="en-US" altLang="zh-CN" sz="2800" i="1" dirty="0" smtClean="0">
                <a:latin typeface="宋体" pitchFamily="2" charset="-122"/>
                <a:ea typeface="宋体" pitchFamily="2" charset="-122"/>
              </a:rPr>
              <a:t>A</a:t>
            </a:r>
            <a:r>
              <a:rPr lang="en-US" altLang="zh-CN" sz="2800" baseline="-25000" dirty="0" smtClean="0">
                <a:latin typeface="宋体" pitchFamily="2" charset="-122"/>
                <a:ea typeface="宋体" pitchFamily="2" charset="-122"/>
              </a:rPr>
              <a:t>2</a:t>
            </a:r>
            <a:r>
              <a:rPr lang="en-US" altLang="zh-CN" sz="2800" i="1" dirty="0" smtClean="0">
                <a:latin typeface="宋体" pitchFamily="2" charset="-122"/>
                <a:ea typeface="宋体" pitchFamily="2" charset="-122"/>
              </a:rPr>
              <a:t>B</a:t>
            </a:r>
            <a:r>
              <a:rPr lang="en-US" altLang="zh-CN" sz="2800" baseline="-25000" dirty="0" smtClean="0">
                <a:latin typeface="宋体" pitchFamily="2" charset="-122"/>
                <a:ea typeface="宋体" pitchFamily="2" charset="-122"/>
              </a:rPr>
              <a:t>1</a:t>
            </a:r>
            <a:r>
              <a:rPr lang="zh-CN" altLang="zh-CN" sz="2800" dirty="0" smtClean="0">
                <a:latin typeface="宋体" pitchFamily="2" charset="-122"/>
                <a:ea typeface="宋体" pitchFamily="2" charset="-122"/>
              </a:rPr>
              <a:t>为好。</a:t>
            </a:r>
          </a:p>
          <a:p>
            <a:r>
              <a:rPr lang="zh-CN" altLang="zh-CN" sz="2800" dirty="0" smtClean="0">
                <a:latin typeface="宋体" pitchFamily="2" charset="-122"/>
                <a:ea typeface="宋体" pitchFamily="2" charset="-122"/>
              </a:rPr>
              <a:t>因子</a:t>
            </a:r>
            <a:r>
              <a:rPr lang="en-US" altLang="zh-CN" sz="2800" i="1" dirty="0" smtClean="0">
                <a:latin typeface="宋体" pitchFamily="2" charset="-122"/>
                <a:ea typeface="宋体" pitchFamily="2" charset="-122"/>
              </a:rPr>
              <a:t>D</a:t>
            </a:r>
            <a:r>
              <a:rPr lang="zh-CN" altLang="zh-CN" sz="2800" dirty="0" smtClean="0">
                <a:latin typeface="宋体" pitchFamily="2" charset="-122"/>
                <a:ea typeface="宋体" pitchFamily="2" charset="-122"/>
              </a:rPr>
              <a:t>不显著</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其水平可任取。</a:t>
            </a:r>
          </a:p>
          <a:p>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综</a:t>
            </a:r>
            <a:r>
              <a:rPr lang="zh-CN" altLang="zh-CN" sz="2800" dirty="0" smtClean="0">
                <a:latin typeface="宋体" pitchFamily="2" charset="-122"/>
                <a:ea typeface="宋体" pitchFamily="2" charset="-122"/>
              </a:rPr>
              <a:t>上可知最佳水平组合是</a:t>
            </a:r>
            <a:r>
              <a:rPr lang="en-US" altLang="zh-CN" sz="2800" i="1" dirty="0" smtClean="0">
                <a:latin typeface="宋体" pitchFamily="2" charset="-122"/>
                <a:ea typeface="宋体" pitchFamily="2" charset="-122"/>
              </a:rPr>
              <a:t>A</a:t>
            </a:r>
            <a:r>
              <a:rPr lang="en-US" altLang="zh-CN" sz="2800" baseline="-25000" dirty="0" smtClean="0">
                <a:latin typeface="宋体" pitchFamily="2" charset="-122"/>
                <a:ea typeface="宋体" pitchFamily="2" charset="-122"/>
              </a:rPr>
              <a:t>2</a:t>
            </a:r>
            <a:r>
              <a:rPr lang="en-US" altLang="zh-CN" sz="2800" i="1" dirty="0" smtClean="0">
                <a:latin typeface="宋体" pitchFamily="2" charset="-122"/>
                <a:ea typeface="宋体" pitchFamily="2" charset="-122"/>
              </a:rPr>
              <a:t>B</a:t>
            </a:r>
            <a:r>
              <a:rPr lang="en-US" altLang="zh-CN" sz="2800" baseline="-25000" dirty="0" smtClean="0">
                <a:latin typeface="宋体" pitchFamily="2" charset="-122"/>
                <a:ea typeface="宋体" pitchFamily="2" charset="-122"/>
              </a:rPr>
              <a:t>1</a:t>
            </a:r>
            <a:r>
              <a:rPr lang="en-US" altLang="zh-CN" sz="2800" i="1" dirty="0" smtClean="0">
                <a:latin typeface="宋体" pitchFamily="2" charset="-122"/>
                <a:ea typeface="宋体" pitchFamily="2" charset="-122"/>
              </a:rPr>
              <a:t>C</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即反应温度为</a:t>
            </a:r>
            <a:r>
              <a:rPr lang="en-US" altLang="zh-CN" sz="2800" dirty="0" smtClean="0">
                <a:latin typeface="宋体" pitchFamily="2" charset="-122"/>
                <a:ea typeface="宋体" pitchFamily="2" charset="-122"/>
              </a:rPr>
              <a:t>80℃,</a:t>
            </a:r>
            <a:r>
              <a:rPr lang="zh-CN" altLang="zh-CN" sz="2800" dirty="0" smtClean="0">
                <a:latin typeface="宋体" pitchFamily="2" charset="-122"/>
                <a:ea typeface="宋体" pitchFamily="2" charset="-122"/>
              </a:rPr>
              <a:t>反应时间为</a:t>
            </a: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5</a:t>
            </a:r>
            <a:r>
              <a:rPr lang="zh-CN" altLang="zh-CN" sz="2800" dirty="0" smtClean="0">
                <a:latin typeface="宋体" pitchFamily="2" charset="-122"/>
                <a:ea typeface="宋体" pitchFamily="2" charset="-122"/>
              </a:rPr>
              <a:t>小时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两种原料的配比为</a:t>
            </a: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。对因子</a:t>
            </a:r>
            <a:r>
              <a:rPr lang="en-US" altLang="zh-CN" sz="2800" i="1" dirty="0" smtClean="0">
                <a:latin typeface="宋体" pitchFamily="2" charset="-122"/>
                <a:ea typeface="宋体" pitchFamily="2" charset="-122"/>
              </a:rPr>
              <a:t>D</a:t>
            </a:r>
            <a:r>
              <a:rPr lang="zh-CN" altLang="zh-CN" sz="2800" dirty="0" smtClean="0">
                <a:latin typeface="宋体" pitchFamily="2" charset="-122"/>
                <a:ea typeface="宋体" pitchFamily="2" charset="-122"/>
              </a:rPr>
              <a:t>来讲</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真空度在</a:t>
            </a:r>
            <a:r>
              <a:rPr lang="en-US" altLang="zh-CN" sz="2800" dirty="0" smtClean="0">
                <a:latin typeface="宋体" pitchFamily="2" charset="-122"/>
                <a:ea typeface="宋体" pitchFamily="2" charset="-122"/>
              </a:rPr>
              <a:t>50~60kPa</a:t>
            </a:r>
            <a:r>
              <a:rPr lang="zh-CN" altLang="zh-CN" sz="2800" dirty="0" smtClean="0">
                <a:latin typeface="宋体" pitchFamily="2" charset="-122"/>
                <a:ea typeface="宋体" pitchFamily="2" charset="-122"/>
              </a:rPr>
              <a:t>间都可以</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取</a:t>
            </a:r>
            <a:r>
              <a:rPr lang="en-US" altLang="zh-CN" sz="2800" dirty="0" smtClean="0">
                <a:latin typeface="宋体" pitchFamily="2" charset="-122"/>
                <a:ea typeface="宋体" pitchFamily="2" charset="-122"/>
              </a:rPr>
              <a:t>60</a:t>
            </a:r>
            <a:r>
              <a:rPr lang="zh-CN" altLang="zh-CN" sz="2800" dirty="0" smtClean="0">
                <a:latin typeface="宋体" pitchFamily="2" charset="-122"/>
                <a:ea typeface="宋体" pitchFamily="2" charset="-122"/>
              </a:rPr>
              <a:t>可节约时间。</a:t>
            </a:r>
            <a:endParaRPr lang="zh-CN" altLang="zh-CN" sz="2800" dirty="0">
              <a:latin typeface="宋体" pitchFamily="2" charset="-122"/>
              <a:ea typeface="宋体"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sz="4900" b="1" dirty="0" smtClean="0">
                <a:latin typeface="宋体" pitchFamily="2" charset="-122"/>
                <a:ea typeface="宋体" pitchFamily="2" charset="-122"/>
              </a:rPr>
              <a:t>最佳水平组合下指标均值的估</a:t>
            </a:r>
            <a:r>
              <a:rPr lang="zh-CN" altLang="zh-CN" dirty="0" smtClean="0"/>
              <a:t>计</a:t>
            </a:r>
            <a:br>
              <a:rPr lang="zh-CN" altLang="zh-CN" dirty="0" smtClean="0"/>
            </a:br>
            <a:endParaRPr lang="zh-CN" altLang="en-US" dirty="0"/>
          </a:p>
        </p:txBody>
      </p:sp>
      <p:sp>
        <p:nvSpPr>
          <p:cNvPr id="3" name="内容占位符 2"/>
          <p:cNvSpPr>
            <a:spLocks noGrp="1"/>
          </p:cNvSpPr>
          <p:nvPr>
            <p:ph idx="1"/>
          </p:nvPr>
        </p:nvSpPr>
        <p:spPr/>
        <p:txBody>
          <a:bodyPr/>
          <a:lstStyle/>
          <a:p>
            <a:pPr>
              <a:buNone/>
            </a:pPr>
            <a:r>
              <a:rPr lang="zh-CN" altLang="zh-CN" sz="2800" dirty="0" smtClean="0">
                <a:latin typeface="宋体" pitchFamily="2" charset="-122"/>
                <a:ea typeface="宋体" pitchFamily="2" charset="-122"/>
              </a:rPr>
              <a:t>一、点估计</a:t>
            </a:r>
          </a:p>
          <a:p>
            <a:pPr>
              <a:buNone/>
            </a:pPr>
            <a:r>
              <a:rPr lang="zh-CN" altLang="zh-CN" sz="2800" dirty="0" smtClean="0">
                <a:latin typeface="宋体" pitchFamily="2" charset="-122"/>
                <a:ea typeface="宋体" pitchFamily="2" charset="-122"/>
              </a:rPr>
              <a:t>二、区间估计</a:t>
            </a:r>
          </a:p>
          <a:p>
            <a:pPr>
              <a:buNone/>
            </a:pPr>
            <a:r>
              <a:rPr lang="zh-CN" altLang="zh-CN" sz="2800" dirty="0" smtClean="0">
                <a:latin typeface="宋体" pitchFamily="2" charset="-122"/>
                <a:ea typeface="宋体" pitchFamily="2" charset="-122"/>
              </a:rPr>
              <a:t>三、一点补充</a:t>
            </a:r>
          </a:p>
          <a:p>
            <a:pPr>
              <a:buNone/>
            </a:pP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498178"/>
          </a:xfrm>
        </p:spPr>
        <p:txBody>
          <a:bodyPr>
            <a:normAutofit fontScale="90000"/>
          </a:bodyPr>
          <a:lstStyle/>
          <a:p>
            <a:r>
              <a:rPr lang="zh-CN" altLang="zh-CN" dirty="0" smtClean="0"/>
              <a:t>　</a:t>
            </a:r>
            <a:r>
              <a:rPr lang="zh-CN" altLang="zh-CN" sz="4900" b="1" dirty="0" smtClean="0">
                <a:latin typeface="宋体" pitchFamily="2" charset="-122"/>
                <a:ea typeface="宋体" pitchFamily="2" charset="-122"/>
              </a:rPr>
              <a:t>避免混杂现象——表头设计的一个原则</a:t>
            </a:r>
            <a:r>
              <a:rPr lang="zh-CN" altLang="zh-CN" dirty="0" smtClean="0"/>
              <a:t/>
            </a:r>
            <a:br>
              <a:rPr lang="zh-CN" altLang="zh-CN" dirty="0" smtClean="0"/>
            </a:br>
            <a:endParaRPr lang="zh-CN" altLang="en-US" dirty="0"/>
          </a:p>
        </p:txBody>
      </p:sp>
      <p:sp>
        <p:nvSpPr>
          <p:cNvPr id="3" name="内容占位符 2"/>
          <p:cNvSpPr>
            <a:spLocks noGrp="1"/>
          </p:cNvSpPr>
          <p:nvPr>
            <p:ph idx="1"/>
          </p:nvPr>
        </p:nvSpPr>
        <p:spPr/>
        <p:txBody>
          <a:bodyPr>
            <a:normAutofit lnSpcReduction="10000"/>
          </a:bodyPr>
          <a:lstStyle/>
          <a:p>
            <a:pPr>
              <a:buNone/>
            </a:pPr>
            <a:r>
              <a:rPr lang="en-US" altLang="zh-CN" sz="2400" dirty="0" smtClean="0">
                <a:latin typeface="宋体" pitchFamily="2" charset="-122"/>
                <a:ea typeface="宋体" pitchFamily="2" charset="-122"/>
              </a:rPr>
              <a:t>     </a:t>
            </a:r>
            <a:r>
              <a:rPr lang="zh-CN" altLang="zh-CN" sz="2800" dirty="0" smtClean="0">
                <a:latin typeface="宋体" pitchFamily="2" charset="-122"/>
                <a:ea typeface="宋体" pitchFamily="2" charset="-122"/>
              </a:rPr>
              <a:t>在进行表头设计时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若一列上出现两个因子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或两个交互作用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或一个因子与一个交互作用时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称为混杂现象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简称“混杂”。当混杂现象所在列显著时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很难识别是哪个因子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或交互作用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是显著的。所以在表头设计时要尽量避免混杂现象的出现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这是表头设计的一个重要原则。</a:t>
            </a:r>
            <a:endParaRPr lang="en-US" altLang="zh-CN" sz="2800" dirty="0" smtClean="0">
              <a:latin typeface="宋体" pitchFamily="2" charset="-122"/>
              <a:ea typeface="宋体" pitchFamily="2" charset="-122"/>
            </a:endParaRPr>
          </a:p>
          <a:p>
            <a:pPr>
              <a:buNone/>
            </a:pP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4</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3</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2</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给出下列试验的表头设计</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C</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D</a:t>
            </a:r>
            <a:r>
              <a:rPr lang="zh-CN" altLang="zh-CN" sz="2800" dirty="0" smtClean="0">
                <a:latin typeface="宋体" pitchFamily="2" charset="-122"/>
                <a:ea typeface="宋体" pitchFamily="2" charset="-122"/>
              </a:rPr>
              <a:t>为二水平因子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且要考察交互作用</a:t>
            </a:r>
            <a:r>
              <a:rPr lang="en-US" altLang="zh-CN" sz="2800" i="1" dirty="0" smtClean="0">
                <a:latin typeface="宋体" pitchFamily="2" charset="-122"/>
                <a:ea typeface="宋体" pitchFamily="2" charset="-122"/>
              </a:rPr>
              <a:t>A×B</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A×C</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C</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D</a:t>
            </a:r>
            <a:r>
              <a:rPr lang="zh-CN" altLang="zh-CN" sz="2800" dirty="0" smtClean="0">
                <a:latin typeface="宋体" pitchFamily="2" charset="-122"/>
                <a:ea typeface="宋体" pitchFamily="2" charset="-122"/>
              </a:rPr>
              <a:t>为二水平因子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且要考察交互作用</a:t>
            </a:r>
            <a:r>
              <a:rPr lang="en-US" altLang="zh-CN" sz="2800" i="1" dirty="0" smtClean="0">
                <a:latin typeface="宋体" pitchFamily="2" charset="-122"/>
                <a:ea typeface="宋体" pitchFamily="2" charset="-122"/>
              </a:rPr>
              <a:t>A×B</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C×D</a:t>
            </a:r>
            <a:r>
              <a:rPr lang="zh-CN" altLang="zh-CN" sz="2800" dirty="0" smtClean="0">
                <a:latin typeface="宋体" pitchFamily="2" charset="-122"/>
                <a:ea typeface="宋体" pitchFamily="2" charset="-122"/>
              </a:rPr>
              <a:t>。</a:t>
            </a:r>
          </a:p>
          <a:p>
            <a:pPr>
              <a:buNone/>
            </a:pPr>
            <a:endParaRPr lang="zh-CN" altLang="zh-CN" sz="2800" dirty="0" smtClean="0">
              <a:latin typeface="宋体" pitchFamily="2" charset="-122"/>
              <a:ea typeface="宋体" pitchFamily="2" charset="-122"/>
            </a:endParaRPr>
          </a:p>
          <a:p>
            <a:pPr>
              <a:buNone/>
            </a:pP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sz="4900" b="1" dirty="0" smtClean="0">
                <a:latin typeface="宋体" pitchFamily="2" charset="-122"/>
                <a:ea typeface="宋体" pitchFamily="2" charset="-122"/>
              </a:rPr>
              <a:t>有重复试验情况下的数据分析</a:t>
            </a:r>
            <a:r>
              <a:rPr lang="zh-CN" altLang="zh-CN" dirty="0" smtClean="0"/>
              <a:t/>
            </a:r>
            <a:br>
              <a:rPr lang="zh-CN" altLang="zh-CN" dirty="0" smtClean="0"/>
            </a:br>
            <a:endParaRPr lang="zh-CN" altLang="en-US" dirty="0"/>
          </a:p>
        </p:txBody>
      </p:sp>
      <p:sp>
        <p:nvSpPr>
          <p:cNvPr id="3" name="内容占位符 2"/>
          <p:cNvSpPr>
            <a:spLocks noGrp="1"/>
          </p:cNvSpPr>
          <p:nvPr>
            <p:ph idx="1"/>
          </p:nvPr>
        </p:nvSpPr>
        <p:spPr/>
        <p:txBody>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重复是科学试验中必须的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很多重要的试验都要重复多次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以考察其真实性。在多因子试验场合进行重复试验还可用来考察统计模型的真实性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这里所指的重复试验是指在同一水平组合下进行若干次试验。在这种情况下</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试验设计并没有变化</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仍按无重复试验时进行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但数据分析有一些变化。下面通过一个例子来叙述这种情况下的数据分析。</a:t>
            </a:r>
          </a:p>
          <a:p>
            <a:pPr>
              <a:buNone/>
            </a:pP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0"/>
            <a:ext cx="8229600" cy="1143000"/>
          </a:xfrm>
        </p:spPr>
        <p:txBody>
          <a:bodyPr/>
          <a:lstStyle/>
          <a:p>
            <a:r>
              <a:rPr lang="zh-CN" altLang="zh-CN" dirty="0" smtClean="0"/>
              <a:t>　</a:t>
            </a:r>
            <a:r>
              <a:rPr lang="zh-CN" altLang="zh-CN" b="1" dirty="0" smtClean="0">
                <a:latin typeface="宋体" pitchFamily="2" charset="-122"/>
                <a:ea typeface="宋体" pitchFamily="2" charset="-122"/>
              </a:rPr>
              <a:t>总平方和分解</a:t>
            </a:r>
            <a:endParaRPr lang="zh-CN" altLang="en-US" b="1" dirty="0">
              <a:latin typeface="宋体" pitchFamily="2" charset="-122"/>
              <a:ea typeface="宋体" pitchFamily="2" charset="-122"/>
            </a:endParaRPr>
          </a:p>
        </p:txBody>
      </p:sp>
      <p:sp>
        <p:nvSpPr>
          <p:cNvPr id="6" name="TextBox 5"/>
          <p:cNvSpPr txBox="1"/>
          <p:nvPr/>
        </p:nvSpPr>
        <p:spPr>
          <a:xfrm>
            <a:off x="539552" y="1196752"/>
            <a:ext cx="8604448" cy="1815882"/>
          </a:xfrm>
          <a:prstGeom prst="rect">
            <a:avLst/>
          </a:prstGeom>
          <a:noFill/>
        </p:spPr>
        <p:txBody>
          <a:bodyPr wrap="square" rtlCol="0">
            <a:spAutoFit/>
          </a:bodyPr>
          <a:lstStyle/>
          <a:p>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在</a:t>
            </a:r>
            <a:r>
              <a:rPr lang="zh-CN" altLang="zh-CN" sz="2800" dirty="0" smtClean="0">
                <a:latin typeface="宋体" pitchFamily="2" charset="-122"/>
                <a:ea typeface="宋体" pitchFamily="2" charset="-122"/>
              </a:rPr>
              <a:t>本例中我们获得的</a:t>
            </a:r>
            <a:r>
              <a:rPr lang="en-US" altLang="zh-CN" sz="2800" i="1" dirty="0" smtClean="0">
                <a:latin typeface="宋体" pitchFamily="2" charset="-122"/>
                <a:ea typeface="宋体" pitchFamily="2" charset="-122"/>
              </a:rPr>
              <a:t>nm</a:t>
            </a:r>
            <a:r>
              <a:rPr lang="zh-CN" altLang="zh-CN" sz="2800" dirty="0" smtClean="0">
                <a:latin typeface="宋体" pitchFamily="2" charset="-122"/>
                <a:ea typeface="宋体" pitchFamily="2" charset="-122"/>
              </a:rPr>
              <a:t>个数据是有差异的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它们间的差异可用总平方和</a:t>
            </a:r>
            <a:r>
              <a:rPr lang="en-US" altLang="zh-CN" sz="2800" i="1" dirty="0" smtClean="0">
                <a:latin typeface="宋体" pitchFamily="2" charset="-122"/>
                <a:ea typeface="宋体" pitchFamily="2" charset="-122"/>
              </a:rPr>
              <a:t>S</a:t>
            </a:r>
            <a:r>
              <a:rPr lang="en-US" altLang="zh-CN" sz="2800" i="1" baseline="-25000" dirty="0" smtClean="0">
                <a:latin typeface="宋体" pitchFamily="2" charset="-122"/>
                <a:ea typeface="宋体" pitchFamily="2" charset="-122"/>
              </a:rPr>
              <a:t>T</a:t>
            </a:r>
            <a:r>
              <a:rPr lang="zh-CN" altLang="zh-CN" sz="2800" dirty="0" smtClean="0">
                <a:latin typeface="宋体" pitchFamily="2" charset="-122"/>
                <a:ea typeface="宋体" pitchFamily="2" charset="-122"/>
              </a:rPr>
              <a:t>度量</a:t>
            </a:r>
            <a:r>
              <a:rPr lang="en-US" altLang="zh-CN" sz="2800" dirty="0" smtClean="0">
                <a:latin typeface="宋体" pitchFamily="2" charset="-122"/>
                <a:ea typeface="宋体" pitchFamily="2" charset="-122"/>
              </a:rPr>
              <a:t>:</a:t>
            </a:r>
          </a:p>
          <a:p>
            <a:endParaRPr lang="en-US" altLang="zh-CN" sz="2800" dirty="0" smtClean="0">
              <a:latin typeface="宋体" pitchFamily="2" charset="-122"/>
              <a:ea typeface="宋体" pitchFamily="2" charset="-122"/>
            </a:endParaRPr>
          </a:p>
          <a:p>
            <a:endParaRPr lang="zh-CN" altLang="zh-CN" sz="2800" dirty="0">
              <a:latin typeface="宋体" pitchFamily="2" charset="-122"/>
              <a:ea typeface="宋体" pitchFamily="2" charset="-122"/>
            </a:endParaRPr>
          </a:p>
        </p:txBody>
      </p:sp>
      <p:graphicFrame>
        <p:nvGraphicFramePr>
          <p:cNvPr id="7" name="对象 6"/>
          <p:cNvGraphicFramePr>
            <a:graphicFrameLocks noChangeAspect="1"/>
          </p:cNvGraphicFramePr>
          <p:nvPr/>
        </p:nvGraphicFramePr>
        <p:xfrm>
          <a:off x="2339752" y="2276872"/>
          <a:ext cx="5460607" cy="720080"/>
        </p:xfrm>
        <a:graphic>
          <a:graphicData uri="http://schemas.openxmlformats.org/presentationml/2006/ole">
            <p:oleObj spid="_x0000_s20481" name="Equation" r:id="rId3" imgW="3466800" imgH="457200" progId="Equation.DSMT4">
              <p:embed/>
            </p:oleObj>
          </a:graphicData>
        </a:graphic>
      </p:graphicFrame>
      <p:graphicFrame>
        <p:nvGraphicFramePr>
          <p:cNvPr id="20482" name="Object 2"/>
          <p:cNvGraphicFramePr>
            <a:graphicFrameLocks noChangeAspect="1"/>
          </p:cNvGraphicFramePr>
          <p:nvPr/>
        </p:nvGraphicFramePr>
        <p:xfrm>
          <a:off x="1475656" y="3284984"/>
          <a:ext cx="6842760" cy="792088"/>
        </p:xfrm>
        <a:graphic>
          <a:graphicData uri="http://schemas.openxmlformats.org/presentationml/2006/ole">
            <p:oleObj spid="_x0000_s20482" name="Equation" r:id="rId4" imgW="3949560" imgH="457200" progId="Equation.DSMT4">
              <p:embed/>
            </p:oleObj>
          </a:graphicData>
        </a:graphic>
      </p:graphicFrame>
      <p:graphicFrame>
        <p:nvGraphicFramePr>
          <p:cNvPr id="20483" name="Object 3"/>
          <p:cNvGraphicFramePr>
            <a:graphicFrameLocks noChangeAspect="1"/>
          </p:cNvGraphicFramePr>
          <p:nvPr/>
        </p:nvGraphicFramePr>
        <p:xfrm>
          <a:off x="1691680" y="4437112"/>
          <a:ext cx="5864990" cy="792088"/>
        </p:xfrm>
        <a:graphic>
          <a:graphicData uri="http://schemas.openxmlformats.org/presentationml/2006/ole">
            <p:oleObj spid="_x0000_s20483" name="Equation" r:id="rId5" imgW="3327120" imgH="444240" progId="Equation.DSMT4">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对模型的检验</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zh-CN" altLang="zh-CN" sz="2800" dirty="0" smtClean="0">
                <a:latin typeface="宋体" pitchFamily="2" charset="-122"/>
                <a:ea typeface="宋体" pitchFamily="2" charset="-122"/>
              </a:rPr>
              <a:t>一、模型是否正确</a:t>
            </a:r>
          </a:p>
          <a:p>
            <a:pPr>
              <a:buNone/>
            </a:pPr>
            <a:r>
              <a:rPr lang="zh-CN" altLang="zh-CN" sz="2800" dirty="0" smtClean="0">
                <a:latin typeface="宋体" pitchFamily="2" charset="-122"/>
                <a:ea typeface="宋体" pitchFamily="2" charset="-122"/>
              </a:rPr>
              <a:t>二、那些交互作用是显著的</a:t>
            </a:r>
          </a:p>
          <a:p>
            <a:pPr>
              <a:buNone/>
            </a:pPr>
            <a:r>
              <a:rPr lang="zh-CN" altLang="zh-CN" sz="2800" dirty="0" smtClean="0">
                <a:latin typeface="宋体" pitchFamily="2" charset="-122"/>
                <a:ea typeface="宋体" pitchFamily="2" charset="-122"/>
              </a:rPr>
              <a:t>三、列出方差分析表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对因子与交互作用的显</a:t>
            </a: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著性进行检验</a:t>
            </a:r>
          </a:p>
          <a:p>
            <a:pPr>
              <a:buNone/>
            </a:pPr>
            <a:r>
              <a:rPr lang="zh-CN" altLang="zh-CN" sz="2800" dirty="0" smtClean="0">
                <a:latin typeface="宋体" pitchFamily="2" charset="-122"/>
                <a:ea typeface="宋体" pitchFamily="2" charset="-122"/>
              </a:rPr>
              <a:t>四、几点补述</a:t>
            </a:r>
          </a:p>
          <a:p>
            <a:pPr>
              <a:buNone/>
            </a:pP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多因子试验与正交表</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fontScale="92500" lnSpcReduction="10000"/>
          </a:bodyPr>
          <a:lstStyle/>
          <a:p>
            <a:pPr>
              <a:buNone/>
            </a:pPr>
            <a:r>
              <a:rPr lang="zh-CN" altLang="zh-CN" sz="3000" dirty="0" smtClean="0">
                <a:latin typeface="宋体" pitchFamily="2" charset="-122"/>
                <a:ea typeface="宋体" pitchFamily="2" charset="-122"/>
              </a:rPr>
              <a:t>多因子试验问题</a:t>
            </a:r>
            <a:endParaRPr lang="en-US" altLang="zh-CN" sz="3000" dirty="0" smtClean="0">
              <a:latin typeface="宋体" pitchFamily="2" charset="-122"/>
              <a:ea typeface="宋体" pitchFamily="2" charset="-122"/>
            </a:endParaRPr>
          </a:p>
          <a:p>
            <a:pPr>
              <a:buNone/>
            </a:pPr>
            <a:r>
              <a:rPr lang="en-US" altLang="zh-CN" sz="3000" dirty="0" smtClean="0">
                <a:latin typeface="宋体" pitchFamily="2" charset="-122"/>
                <a:ea typeface="宋体" pitchFamily="2" charset="-122"/>
              </a:rPr>
              <a:t>      </a:t>
            </a:r>
            <a:r>
              <a:rPr lang="zh-CN" altLang="zh-CN" sz="3000" dirty="0" smtClean="0">
                <a:latin typeface="宋体" pitchFamily="2" charset="-122"/>
                <a:ea typeface="宋体" pitchFamily="2" charset="-122"/>
              </a:rPr>
              <a:t>在实际问题中</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影响指标的因子往往有很多个</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要考察它们就要涉及多因子的试验设计问题。多因子试验遇到的最大困难是试验次数太多</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有时让人无法忍受。如果有十个因子对指标有影响</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每个因子取两个水平进行比较</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那么就有</a:t>
            </a:r>
            <a:r>
              <a:rPr lang="en-US" altLang="zh-CN" sz="3000" dirty="0" smtClean="0">
                <a:latin typeface="宋体" pitchFamily="2" charset="-122"/>
                <a:ea typeface="宋体" pitchFamily="2" charset="-122"/>
              </a:rPr>
              <a:t>2</a:t>
            </a:r>
            <a:r>
              <a:rPr lang="en-US" altLang="zh-CN" sz="3000" baseline="30000" dirty="0" smtClean="0">
                <a:latin typeface="宋体" pitchFamily="2" charset="-122"/>
                <a:ea typeface="宋体" pitchFamily="2" charset="-122"/>
              </a:rPr>
              <a:t>10</a:t>
            </a:r>
            <a:r>
              <a:rPr lang="en-US" altLang="zh-CN" sz="3000" dirty="0" smtClean="0">
                <a:latin typeface="宋体" pitchFamily="2" charset="-122"/>
                <a:ea typeface="宋体" pitchFamily="2" charset="-122"/>
              </a:rPr>
              <a:t>=1024</a:t>
            </a:r>
            <a:r>
              <a:rPr lang="zh-CN" altLang="zh-CN" sz="3000" dirty="0" smtClean="0">
                <a:latin typeface="宋体" pitchFamily="2" charset="-122"/>
                <a:ea typeface="宋体" pitchFamily="2" charset="-122"/>
              </a:rPr>
              <a:t>个不同的水平组合</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每个水平组合就是一个试验条件</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这里需要对</a:t>
            </a:r>
            <a:r>
              <a:rPr lang="en-US" altLang="zh-CN" sz="3000" dirty="0" smtClean="0">
                <a:latin typeface="宋体" pitchFamily="2" charset="-122"/>
                <a:ea typeface="宋体" pitchFamily="2" charset="-122"/>
              </a:rPr>
              <a:t>1024</a:t>
            </a:r>
            <a:r>
              <a:rPr lang="zh-CN" altLang="zh-CN" sz="3000" dirty="0" smtClean="0">
                <a:latin typeface="宋体" pitchFamily="2" charset="-122"/>
                <a:ea typeface="宋体" pitchFamily="2" charset="-122"/>
              </a:rPr>
              <a:t>个试验条件进行比较</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假定每个因子取三个水平的话</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那么就有</a:t>
            </a:r>
            <a:r>
              <a:rPr lang="en-US" altLang="zh-CN" sz="3000" dirty="0" smtClean="0">
                <a:latin typeface="宋体" pitchFamily="2" charset="-122"/>
                <a:ea typeface="宋体" pitchFamily="2" charset="-122"/>
              </a:rPr>
              <a:t>3</a:t>
            </a:r>
            <a:r>
              <a:rPr lang="en-US" altLang="zh-CN" sz="3000" baseline="30000" dirty="0" smtClean="0">
                <a:latin typeface="宋体" pitchFamily="2" charset="-122"/>
                <a:ea typeface="宋体" pitchFamily="2" charset="-122"/>
              </a:rPr>
              <a:t>10</a:t>
            </a:r>
            <a:r>
              <a:rPr lang="en-US" altLang="zh-CN" sz="3000" dirty="0" smtClean="0">
                <a:latin typeface="宋体" pitchFamily="2" charset="-122"/>
                <a:ea typeface="宋体" pitchFamily="2" charset="-122"/>
              </a:rPr>
              <a:t>=59049</a:t>
            </a:r>
            <a:r>
              <a:rPr lang="zh-CN" altLang="zh-CN" sz="3000" dirty="0" smtClean="0">
                <a:latin typeface="宋体" pitchFamily="2" charset="-122"/>
                <a:ea typeface="宋体" pitchFamily="2" charset="-122"/>
              </a:rPr>
              <a:t>个不同的试验条件需要进行比较</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这在实际中是不可行的</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因此我们只能从中选择一部分进行试验。</a:t>
            </a:r>
          </a:p>
          <a:p>
            <a:pPr>
              <a:buNone/>
            </a:pP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最佳水平组合的选择</a:t>
            </a:r>
            <a:endParaRPr lang="zh-CN" altLang="en-US" b="1" dirty="0">
              <a:latin typeface="宋体" pitchFamily="2" charset="-122"/>
              <a:ea typeface="宋体" pitchFamily="2" charset="-122"/>
            </a:endParaRPr>
          </a:p>
        </p:txBody>
      </p:sp>
      <p:sp>
        <p:nvSpPr>
          <p:cNvPr id="4" name="内容占位符 3"/>
          <p:cNvSpPr>
            <a:spLocks noGrp="1"/>
          </p:cNvSpPr>
          <p:nvPr>
            <p:ph idx="1"/>
          </p:nvPr>
        </p:nvSpPr>
        <p:spPr>
          <a:xfrm>
            <a:off x="457200" y="1600200"/>
            <a:ext cx="8229600" cy="2404864"/>
          </a:xfrm>
        </p:spPr>
        <p:txBody>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从</a:t>
            </a:r>
            <a:r>
              <a:rPr lang="zh-CN" altLang="zh-CN" sz="2800" dirty="0" smtClean="0">
                <a:latin typeface="宋体" pitchFamily="2" charset="-122"/>
                <a:ea typeface="宋体" pitchFamily="2" charset="-122"/>
              </a:rPr>
              <a:t>方差分析结果可知</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因子</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与交互作用</a:t>
            </a:r>
            <a:r>
              <a:rPr lang="en-US" altLang="zh-CN" sz="2800" i="1" dirty="0" smtClean="0">
                <a:latin typeface="宋体" pitchFamily="2" charset="-122"/>
                <a:ea typeface="宋体" pitchFamily="2" charset="-122"/>
              </a:rPr>
              <a:t>A×B</a:t>
            </a:r>
            <a:r>
              <a:rPr lang="zh-CN" altLang="zh-CN" sz="2800" dirty="0" smtClean="0">
                <a:latin typeface="宋体" pitchFamily="2" charset="-122"/>
                <a:ea typeface="宋体" pitchFamily="2" charset="-122"/>
              </a:rPr>
              <a:t>对锥度值有显著影响。因为交互作用显著</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因而为使锥度最小</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只要选出因子</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与</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的水平搭配中最小值就可以了。先从表</a:t>
            </a: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zh-CN" altLang="zh-CN" sz="2800" dirty="0" smtClean="0">
                <a:latin typeface="宋体" pitchFamily="2" charset="-122"/>
                <a:ea typeface="宋体" pitchFamily="2" charset="-122"/>
              </a:rPr>
              <a:t>计算得如表</a:t>
            </a: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5</a:t>
            </a:r>
            <a:r>
              <a:rPr lang="zh-CN" altLang="zh-CN" sz="2800" dirty="0" smtClean="0">
                <a:latin typeface="宋体" pitchFamily="2" charset="-122"/>
                <a:ea typeface="宋体" pitchFamily="2" charset="-122"/>
              </a:rPr>
              <a:t>的搭配表</a:t>
            </a:r>
            <a:r>
              <a:rPr lang="zh-CN" altLang="zh-CN" sz="2800" dirty="0" smtClean="0">
                <a:latin typeface="宋体" pitchFamily="2" charset="-122"/>
                <a:ea typeface="宋体" pitchFamily="2" charset="-122"/>
              </a:rPr>
              <a:t>。</a:t>
            </a:r>
            <a:endParaRPr lang="en-US" altLang="zh-CN" sz="2800" dirty="0" smtClean="0">
              <a:latin typeface="宋体" pitchFamily="2" charset="-122"/>
              <a:ea typeface="宋体" pitchFamily="2" charset="-122"/>
            </a:endParaRPr>
          </a:p>
          <a:p>
            <a:pPr>
              <a:buNone/>
            </a:pPr>
            <a:endParaRPr lang="zh-CN" altLang="zh-CN" sz="2800" dirty="0" smtClean="0">
              <a:latin typeface="宋体" pitchFamily="2" charset="-122"/>
              <a:ea typeface="宋体" pitchFamily="2" charset="-122"/>
            </a:endParaRPr>
          </a:p>
          <a:p>
            <a:pPr>
              <a:buNone/>
            </a:pPr>
            <a:endParaRPr lang="zh-CN" altLang="en-US" dirty="0"/>
          </a:p>
        </p:txBody>
      </p:sp>
      <p:pic>
        <p:nvPicPr>
          <p:cNvPr id="18434" name="Picture 2"/>
          <p:cNvPicPr>
            <a:picLocks noChangeAspect="1" noChangeArrowheads="1"/>
          </p:cNvPicPr>
          <p:nvPr/>
        </p:nvPicPr>
        <p:blipFill>
          <a:blip r:embed="rId2" cstate="print"/>
          <a:srcRect/>
          <a:stretch>
            <a:fillRect/>
          </a:stretch>
        </p:blipFill>
        <p:spPr bwMode="auto">
          <a:xfrm>
            <a:off x="683568" y="4365104"/>
            <a:ext cx="7704856" cy="1512168"/>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水平数不等情况下的试验设计</a:t>
            </a:r>
            <a:r>
              <a:rPr lang="en-US" altLang="zh-CN" b="1" dirty="0" smtClean="0">
                <a:latin typeface="宋体" pitchFamily="2" charset="-122"/>
                <a:ea typeface="宋体" pitchFamily="2" charset="-122"/>
              </a:rPr>
              <a:t>	</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dirty="0" smtClean="0"/>
              <a:t>          </a:t>
            </a:r>
            <a:r>
              <a:rPr lang="zh-CN" altLang="zh-CN" sz="2800" dirty="0" smtClean="0">
                <a:latin typeface="宋体" pitchFamily="2" charset="-122"/>
                <a:ea typeface="宋体" pitchFamily="2" charset="-122"/>
              </a:rPr>
              <a:t>当在试验中所考察的因子的水平数不等时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利用正交表进行试验设计有多种方法</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其中有的设计方法仍然保持正交性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有的失去正交性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这里通过若干个例子介绍几种设计方法与相应的数据分析方法。</a:t>
            </a:r>
          </a:p>
          <a:p>
            <a:pPr>
              <a:buNone/>
            </a:pP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混合水平正交表</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fontScale="85000" lnSpcReduction="10000"/>
          </a:bodyPr>
          <a:lstStyle/>
          <a:p>
            <a:pPr>
              <a:buNone/>
            </a:pPr>
            <a:r>
              <a:rPr lang="en-US" altLang="zh-CN" sz="3600" i="1" dirty="0" smtClean="0">
                <a:latin typeface="宋体" pitchFamily="2" charset="-122"/>
                <a:ea typeface="宋体" pitchFamily="2" charset="-122"/>
              </a:rPr>
              <a:t>L</a:t>
            </a:r>
            <a:r>
              <a:rPr lang="en-US" altLang="zh-CN" sz="3600" baseline="-25000" dirty="0" smtClean="0">
                <a:latin typeface="宋体" pitchFamily="2" charset="-122"/>
                <a:ea typeface="宋体" pitchFamily="2" charset="-122"/>
              </a:rPr>
              <a:t>18</a:t>
            </a:r>
            <a:r>
              <a:rPr lang="en-US" altLang="zh-CN" sz="3600" dirty="0" smtClean="0">
                <a:latin typeface="宋体" pitchFamily="2" charset="-122"/>
                <a:ea typeface="宋体" pitchFamily="2" charset="-122"/>
              </a:rPr>
              <a:t>(2</a:t>
            </a:r>
            <a:r>
              <a:rPr lang="en-US" altLang="zh-CN" sz="3600" i="1" dirty="0" smtClean="0">
                <a:latin typeface="宋体" pitchFamily="2" charset="-122"/>
                <a:ea typeface="宋体" pitchFamily="2" charset="-122"/>
              </a:rPr>
              <a:t>×</a:t>
            </a:r>
            <a:r>
              <a:rPr lang="en-US" altLang="zh-CN" sz="3600" dirty="0" smtClean="0">
                <a:latin typeface="宋体" pitchFamily="2" charset="-122"/>
                <a:ea typeface="宋体" pitchFamily="2" charset="-122"/>
              </a:rPr>
              <a:t>3</a:t>
            </a:r>
            <a:r>
              <a:rPr lang="en-US" altLang="zh-CN" sz="3600" baseline="30000" dirty="0" smtClean="0">
                <a:latin typeface="宋体" pitchFamily="2" charset="-122"/>
                <a:ea typeface="宋体" pitchFamily="2" charset="-122"/>
              </a:rPr>
              <a:t>7</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是一张不完全的混合水平正交表</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因为表的自由度不等于各列自由度之和。该表在参数设计中经常被使用。它具有如下特点</a:t>
            </a:r>
            <a:r>
              <a:rPr lang="en-US" altLang="zh-CN" sz="3600" dirty="0" smtClean="0">
                <a:latin typeface="宋体" pitchFamily="2" charset="-122"/>
                <a:ea typeface="宋体" pitchFamily="2" charset="-122"/>
              </a:rPr>
              <a:t>:</a:t>
            </a:r>
            <a:endParaRPr lang="zh-CN" altLang="zh-CN" sz="3600" dirty="0" smtClean="0">
              <a:latin typeface="宋体" pitchFamily="2" charset="-122"/>
              <a:ea typeface="宋体" pitchFamily="2" charset="-122"/>
            </a:endParaRPr>
          </a:p>
          <a:p>
            <a:pPr>
              <a:buNone/>
            </a:pPr>
            <a:r>
              <a:rPr lang="en-US" altLang="zh-CN" sz="3600" dirty="0" smtClean="0">
                <a:latin typeface="宋体" pitchFamily="2" charset="-122"/>
                <a:ea typeface="宋体" pitchFamily="2" charset="-122"/>
              </a:rPr>
              <a:t>(1)</a:t>
            </a:r>
            <a:r>
              <a:rPr lang="zh-CN" altLang="zh-CN" sz="3600" dirty="0" smtClean="0">
                <a:latin typeface="宋体" pitchFamily="2" charset="-122"/>
                <a:ea typeface="宋体" pitchFamily="2" charset="-122"/>
              </a:rPr>
              <a:t>此表至多可以用来考察一个二水平因子与七个三水平因子</a:t>
            </a:r>
            <a:r>
              <a:rPr lang="en-US" altLang="zh-CN" sz="3600" dirty="0" smtClean="0">
                <a:latin typeface="宋体" pitchFamily="2" charset="-122"/>
                <a:ea typeface="宋体" pitchFamily="2" charset="-122"/>
              </a:rPr>
              <a:t>;</a:t>
            </a:r>
            <a:endParaRPr lang="zh-CN" altLang="zh-CN" sz="3600" dirty="0" smtClean="0">
              <a:latin typeface="宋体" pitchFamily="2" charset="-122"/>
              <a:ea typeface="宋体" pitchFamily="2" charset="-122"/>
            </a:endParaRPr>
          </a:p>
          <a:p>
            <a:pPr>
              <a:buNone/>
            </a:pPr>
            <a:r>
              <a:rPr lang="en-US" altLang="zh-CN" sz="3600" dirty="0" smtClean="0">
                <a:latin typeface="宋体" pitchFamily="2" charset="-122"/>
                <a:ea typeface="宋体" pitchFamily="2" charset="-122"/>
              </a:rPr>
              <a:t>(2)</a:t>
            </a:r>
            <a:r>
              <a:rPr lang="zh-CN" altLang="zh-CN" sz="3600" dirty="0" smtClean="0">
                <a:latin typeface="宋体" pitchFamily="2" charset="-122"/>
                <a:ea typeface="宋体" pitchFamily="2" charset="-122"/>
              </a:rPr>
              <a:t>可以用来考察置于第一列的二水平因子</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譬如因子</a:t>
            </a:r>
            <a:r>
              <a:rPr lang="en-US" altLang="zh-CN" sz="3600" i="1" dirty="0" smtClean="0">
                <a:latin typeface="宋体" pitchFamily="2" charset="-122"/>
                <a:ea typeface="宋体" pitchFamily="2" charset="-122"/>
              </a:rPr>
              <a:t>A</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与置于第二列的三水平因子</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譬如因</a:t>
            </a:r>
            <a:r>
              <a:rPr lang="en-US" altLang="zh-CN" sz="3600" i="1" dirty="0" smtClean="0">
                <a:latin typeface="宋体" pitchFamily="2" charset="-122"/>
                <a:ea typeface="宋体" pitchFamily="2" charset="-122"/>
              </a:rPr>
              <a:t>B</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的交互作用</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但是该交互列不在表中</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此时交互作用的平方和可用下式计算</a:t>
            </a:r>
            <a:r>
              <a:rPr lang="en-US" altLang="zh-CN" sz="3600" dirty="0" smtClean="0">
                <a:latin typeface="宋体" pitchFamily="2" charset="-122"/>
                <a:ea typeface="宋体" pitchFamily="2" charset="-122"/>
              </a:rPr>
              <a:t>:</a:t>
            </a:r>
            <a:endParaRPr lang="zh-CN" altLang="zh-CN" sz="3600" dirty="0" smtClean="0">
              <a:latin typeface="宋体" pitchFamily="2" charset="-122"/>
              <a:ea typeface="宋体" pitchFamily="2" charset="-122"/>
            </a:endParaRPr>
          </a:p>
          <a:p>
            <a:pPr>
              <a:buNone/>
            </a:pPr>
            <a:r>
              <a:rPr lang="en-US" altLang="zh-CN" sz="3600" i="1" dirty="0" smtClean="0">
                <a:latin typeface="宋体" pitchFamily="2" charset="-122"/>
                <a:ea typeface="宋体" pitchFamily="2" charset="-122"/>
              </a:rPr>
              <a:t>     S</a:t>
            </a:r>
            <a:r>
              <a:rPr lang="en-US" altLang="zh-CN" sz="3600" i="1" baseline="-25000" dirty="0" smtClean="0">
                <a:latin typeface="宋体" pitchFamily="2" charset="-122"/>
                <a:ea typeface="宋体" pitchFamily="2" charset="-122"/>
              </a:rPr>
              <a:t>A×B</a:t>
            </a:r>
            <a:r>
              <a:rPr lang="en-US" altLang="zh-CN" sz="3600" i="1" dirty="0" smtClean="0">
                <a:latin typeface="宋体" pitchFamily="2" charset="-122"/>
                <a:ea typeface="宋体" pitchFamily="2" charset="-122"/>
              </a:rPr>
              <a:t>=S</a:t>
            </a:r>
            <a:r>
              <a:rPr lang="en-US" altLang="zh-CN" sz="3600" i="1" baseline="-25000" dirty="0" smtClean="0">
                <a:latin typeface="宋体" pitchFamily="2" charset="-122"/>
                <a:ea typeface="宋体" pitchFamily="2" charset="-122"/>
              </a:rPr>
              <a:t>T</a:t>
            </a:r>
            <a:r>
              <a:rPr lang="en-US" altLang="zh-CN" sz="3600" i="1" dirty="0" smtClean="0">
                <a:latin typeface="宋体" pitchFamily="2" charset="-122"/>
                <a:ea typeface="宋体" pitchFamily="2" charset="-122"/>
              </a:rPr>
              <a:t>-</a:t>
            </a:r>
            <a:r>
              <a:rPr lang="en-US" altLang="zh-CN" sz="3600" dirty="0" smtClean="0">
                <a:latin typeface="宋体" pitchFamily="2" charset="-122"/>
                <a:ea typeface="宋体" pitchFamily="2" charset="-122"/>
              </a:rPr>
              <a:t>(</a:t>
            </a:r>
            <a:r>
              <a:rPr lang="en-US" altLang="zh-CN" sz="3600" i="1" dirty="0" smtClean="0">
                <a:latin typeface="宋体" pitchFamily="2" charset="-122"/>
                <a:ea typeface="宋体" pitchFamily="2" charset="-122"/>
              </a:rPr>
              <a:t>S</a:t>
            </a:r>
            <a:r>
              <a:rPr lang="en-US" altLang="zh-CN" sz="3600" baseline="-25000" dirty="0" smtClean="0">
                <a:latin typeface="宋体" pitchFamily="2" charset="-122"/>
                <a:ea typeface="宋体" pitchFamily="2" charset="-122"/>
              </a:rPr>
              <a:t>1</a:t>
            </a:r>
            <a:r>
              <a:rPr lang="en-US" altLang="zh-CN" sz="3600" i="1" dirty="0" smtClean="0">
                <a:latin typeface="宋体" pitchFamily="2" charset="-122"/>
                <a:ea typeface="宋体" pitchFamily="2" charset="-122"/>
              </a:rPr>
              <a:t>+S</a:t>
            </a:r>
            <a:r>
              <a:rPr lang="en-US" altLang="zh-CN" sz="3600" baseline="-25000" dirty="0" smtClean="0">
                <a:latin typeface="宋体" pitchFamily="2" charset="-122"/>
                <a:ea typeface="宋体" pitchFamily="2" charset="-122"/>
              </a:rPr>
              <a:t>2</a:t>
            </a:r>
            <a:r>
              <a:rPr lang="en-US" altLang="zh-CN" sz="3600" i="1" dirty="0" smtClean="0">
                <a:latin typeface="宋体" pitchFamily="2" charset="-122"/>
                <a:ea typeface="宋体" pitchFamily="2" charset="-122"/>
              </a:rPr>
              <a:t>+</a:t>
            </a:r>
            <a:r>
              <a:rPr lang="zh-CN" altLang="zh-CN" sz="3600" dirty="0" smtClean="0">
                <a:latin typeface="宋体" pitchFamily="2" charset="-122"/>
                <a:ea typeface="宋体" pitchFamily="2" charset="-122"/>
              </a:rPr>
              <a:t>…</a:t>
            </a:r>
            <a:r>
              <a:rPr lang="en-US" altLang="zh-CN" sz="3600" i="1" dirty="0" smtClean="0">
                <a:latin typeface="宋体" pitchFamily="2" charset="-122"/>
                <a:ea typeface="宋体" pitchFamily="2" charset="-122"/>
              </a:rPr>
              <a:t>+S</a:t>
            </a:r>
            <a:r>
              <a:rPr lang="en-US" altLang="zh-CN" sz="3600" baseline="-25000" dirty="0" smtClean="0">
                <a:latin typeface="宋体" pitchFamily="2" charset="-122"/>
                <a:ea typeface="宋体" pitchFamily="2" charset="-122"/>
              </a:rPr>
              <a:t>8</a:t>
            </a:r>
            <a:r>
              <a:rPr lang="en-US" altLang="zh-CN" sz="3600" dirty="0" smtClean="0">
                <a:latin typeface="宋体" pitchFamily="2" charset="-122"/>
                <a:ea typeface="宋体" pitchFamily="2" charset="-122"/>
              </a:rPr>
              <a:t>)</a:t>
            </a:r>
            <a:endParaRPr lang="zh-CN" altLang="zh-CN" sz="3600" dirty="0" smtClean="0">
              <a:latin typeface="宋体" pitchFamily="2" charset="-122"/>
              <a:ea typeface="宋体" pitchFamily="2" charset="-122"/>
            </a:endParaRPr>
          </a:p>
          <a:p>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764704"/>
            <a:ext cx="8229600" cy="5521816"/>
          </a:xfrm>
        </p:spPr>
        <p:txBody>
          <a:bodyPr/>
          <a:lstStyle/>
          <a:p>
            <a:pPr>
              <a:buNone/>
            </a:pPr>
            <a:r>
              <a:rPr lang="zh-CN" altLang="zh-CN" sz="2800" dirty="0" smtClean="0">
                <a:latin typeface="宋体" pitchFamily="2" charset="-122"/>
                <a:ea typeface="宋体" pitchFamily="2" charset="-122"/>
              </a:rPr>
              <a:t>此外</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该表不能考察其它列间的交互作用</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(3)</a:t>
            </a:r>
            <a:r>
              <a:rPr lang="zh-CN" altLang="zh-CN" sz="2800" dirty="0" smtClean="0">
                <a:latin typeface="宋体" pitchFamily="2" charset="-122"/>
                <a:ea typeface="宋体" pitchFamily="2" charset="-122"/>
              </a:rPr>
              <a:t>可以将它的第</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zh-CN" altLang="zh-CN" sz="2800" dirty="0" smtClean="0">
                <a:latin typeface="宋体" pitchFamily="2" charset="-122"/>
                <a:ea typeface="宋体" pitchFamily="2" charset="-122"/>
              </a:rPr>
              <a:t>列并列后改造为</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18</a:t>
            </a:r>
            <a:r>
              <a:rPr lang="en-US" altLang="zh-CN" sz="2800" dirty="0" smtClean="0">
                <a:latin typeface="宋体" pitchFamily="2" charset="-122"/>
                <a:ea typeface="宋体" pitchFamily="2" charset="-122"/>
              </a:rPr>
              <a:t>(6</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3</a:t>
            </a:r>
            <a:r>
              <a:rPr lang="en-US" altLang="zh-CN" sz="2800" baseline="30000" dirty="0" smtClean="0">
                <a:latin typeface="宋体" pitchFamily="2" charset="-122"/>
                <a:ea typeface="宋体" pitchFamily="2" charset="-122"/>
              </a:rPr>
              <a:t>6</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因为第</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zh-CN" altLang="zh-CN" sz="2800" dirty="0" smtClean="0">
                <a:latin typeface="宋体" pitchFamily="2" charset="-122"/>
                <a:ea typeface="宋体" pitchFamily="2" charset="-122"/>
              </a:rPr>
              <a:t>列共有</a:t>
            </a:r>
            <a:r>
              <a:rPr lang="en-US" altLang="zh-CN" sz="2800" dirty="0" smtClean="0">
                <a:latin typeface="宋体" pitchFamily="2" charset="-122"/>
                <a:ea typeface="宋体" pitchFamily="2" charset="-122"/>
              </a:rPr>
              <a:t>6</a:t>
            </a:r>
            <a:r>
              <a:rPr lang="zh-CN" altLang="zh-CN" sz="2800" dirty="0" smtClean="0">
                <a:latin typeface="宋体" pitchFamily="2" charset="-122"/>
                <a:ea typeface="宋体" pitchFamily="2" charset="-122"/>
              </a:rPr>
              <a:t>个数对</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可以对应</a:t>
            </a:r>
            <a:r>
              <a:rPr lang="en-US" altLang="zh-CN" sz="2800" dirty="0" smtClean="0">
                <a:latin typeface="宋体" pitchFamily="2" charset="-122"/>
                <a:ea typeface="宋体" pitchFamily="2" charset="-122"/>
              </a:rPr>
              <a:t>6</a:t>
            </a:r>
            <a:r>
              <a:rPr lang="zh-CN" altLang="zh-CN" sz="2800" dirty="0" smtClean="0">
                <a:latin typeface="宋体" pitchFamily="2" charset="-122"/>
                <a:ea typeface="宋体" pitchFamily="2" charset="-122"/>
              </a:rPr>
              <a:t>个水平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其交互列不在表中</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所以不需去掉其它列</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改造后的表是一张完全正交表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此时表的自由度恰好等于各列自由度之和。</a:t>
            </a:r>
          </a:p>
          <a:p>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sz="4900" b="1" dirty="0" smtClean="0">
                <a:latin typeface="宋体" pitchFamily="2" charset="-122"/>
                <a:ea typeface="宋体" pitchFamily="2" charset="-122"/>
              </a:rPr>
              <a:t>直接选用混合水平正交表</a:t>
            </a:r>
            <a:r>
              <a:rPr lang="zh-CN" altLang="zh-CN" dirty="0" smtClean="0"/>
              <a:t/>
            </a:r>
            <a:br>
              <a:rPr lang="zh-CN" altLang="zh-CN" dirty="0" smtClean="0"/>
            </a:br>
            <a:endParaRPr lang="zh-CN" altLang="en-US" dirty="0"/>
          </a:p>
        </p:txBody>
      </p:sp>
      <p:sp>
        <p:nvSpPr>
          <p:cNvPr id="3" name="内容占位符 2"/>
          <p:cNvSpPr>
            <a:spLocks noGrp="1"/>
          </p:cNvSpPr>
          <p:nvPr>
            <p:ph idx="1"/>
          </p:nvPr>
        </p:nvSpPr>
        <p:spPr/>
        <p:txBody>
          <a:bodyPr/>
          <a:lstStyle/>
          <a:p>
            <a:pPr>
              <a:buNone/>
            </a:pP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4</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5</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1</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在某种化油器设计中希望寻找一种结构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使在不同天气条件下均具有较小的比油耗。</a:t>
            </a:r>
          </a:p>
          <a:p>
            <a:pPr>
              <a:buNone/>
            </a:pP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4</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5</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2</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在聚氨酯合成橡胶的试验中</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要考察四个因子</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C</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D</a:t>
            </a:r>
            <a:r>
              <a:rPr lang="zh-CN" altLang="zh-CN" sz="2800" dirty="0" smtClean="0">
                <a:latin typeface="宋体" pitchFamily="2" charset="-122"/>
                <a:ea typeface="宋体" pitchFamily="2" charset="-122"/>
              </a:rPr>
              <a:t>对抗张强度的影响</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其中因子</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取四水平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因子</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C</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D</a:t>
            </a:r>
            <a:r>
              <a:rPr lang="zh-CN" altLang="zh-CN" sz="2800" dirty="0" smtClean="0">
                <a:latin typeface="宋体" pitchFamily="2" charset="-122"/>
                <a:ea typeface="宋体" pitchFamily="2" charset="-122"/>
              </a:rPr>
              <a:t>取二水平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同时根据专业知识还需考察交互作用</a:t>
            </a:r>
            <a:r>
              <a:rPr lang="en-US" altLang="zh-CN" sz="2800" i="1" dirty="0" smtClean="0">
                <a:latin typeface="宋体" pitchFamily="2" charset="-122"/>
                <a:ea typeface="宋体" pitchFamily="2" charset="-122"/>
              </a:rPr>
              <a:t>A×B</a:t>
            </a:r>
            <a:r>
              <a:rPr lang="zh-CN" altLang="zh-CN" sz="2800" dirty="0" smtClean="0">
                <a:latin typeface="宋体" pitchFamily="2" charset="-122"/>
                <a:ea typeface="宋体" pitchFamily="2" charset="-122"/>
              </a:rPr>
              <a:t>与</a:t>
            </a:r>
            <a:r>
              <a:rPr lang="en-US" altLang="zh-CN" sz="2800" i="1" dirty="0" smtClean="0">
                <a:latin typeface="宋体" pitchFamily="2" charset="-122"/>
                <a:ea typeface="宋体" pitchFamily="2" charset="-122"/>
              </a:rPr>
              <a:t>A×C</a:t>
            </a:r>
            <a:r>
              <a:rPr lang="zh-CN" altLang="zh-CN" sz="2800" dirty="0" smtClean="0">
                <a:latin typeface="宋体" pitchFamily="2" charset="-122"/>
                <a:ea typeface="宋体" pitchFamily="2" charset="-122"/>
              </a:rPr>
              <a:t>。</a:t>
            </a:r>
          </a:p>
          <a:p>
            <a:pPr>
              <a:buNone/>
            </a:pPr>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拟水平法</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dirty="0" smtClean="0"/>
              <a:t>   </a:t>
            </a:r>
            <a:r>
              <a:rPr lang="zh-CN" altLang="zh-CN" sz="2800" dirty="0" smtClean="0">
                <a:latin typeface="宋体" pitchFamily="2" charset="-122"/>
                <a:ea typeface="宋体" pitchFamily="2" charset="-122"/>
              </a:rPr>
              <a:t>当用</a:t>
            </a:r>
            <a:r>
              <a:rPr lang="en-US" altLang="zh-CN" sz="2800" i="1" dirty="0" smtClean="0">
                <a:latin typeface="宋体" pitchFamily="2" charset="-122"/>
                <a:ea typeface="宋体" pitchFamily="2" charset="-122"/>
              </a:rPr>
              <a:t>q</a:t>
            </a:r>
            <a:r>
              <a:rPr lang="zh-CN" altLang="zh-CN" sz="2800" dirty="0" smtClean="0">
                <a:latin typeface="宋体" pitchFamily="2" charset="-122"/>
                <a:ea typeface="宋体" pitchFamily="2" charset="-122"/>
              </a:rPr>
              <a:t>水平正交表安排试验时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如果存在水平数小于</a:t>
            </a:r>
            <a:r>
              <a:rPr lang="en-US" altLang="zh-CN" sz="2800" i="1" dirty="0" smtClean="0">
                <a:latin typeface="宋体" pitchFamily="2" charset="-122"/>
                <a:ea typeface="宋体" pitchFamily="2" charset="-122"/>
              </a:rPr>
              <a:t>q</a:t>
            </a:r>
            <a:r>
              <a:rPr lang="zh-CN" altLang="zh-CN" sz="2800" dirty="0" smtClean="0">
                <a:latin typeface="宋体" pitchFamily="2" charset="-122"/>
                <a:ea typeface="宋体" pitchFamily="2" charset="-122"/>
              </a:rPr>
              <a:t>的因子时可以采用拟水平法进行试验设计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注意此时的设计不再是正交的。常用的是在三水平正交表中安排少量二水平因子。</a:t>
            </a:r>
          </a:p>
          <a:p>
            <a:pPr>
              <a:buNone/>
            </a:pPr>
            <a:r>
              <a:rPr lang="en-US" altLang="zh-CN" sz="2800" dirty="0" smtClean="0">
                <a:latin typeface="宋体" pitchFamily="2" charset="-122"/>
                <a:ea typeface="宋体" pitchFamily="2" charset="-122"/>
              </a:rPr>
              <a:t>  </a:t>
            </a: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4</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5</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3</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在一个三甲酯合成试验中</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需要考察一个二水平因子</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及两个三水平因子</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C</a:t>
            </a:r>
            <a:r>
              <a:rPr lang="zh-CN" altLang="zh-CN" sz="2800" dirty="0" smtClean="0">
                <a:latin typeface="宋体" pitchFamily="2" charset="-122"/>
                <a:ea typeface="宋体" pitchFamily="2" charset="-122"/>
              </a:rPr>
              <a:t>对三甲酯转化率的影响。</a:t>
            </a:r>
          </a:p>
          <a:p>
            <a:pPr>
              <a:buNone/>
            </a:pPr>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dirty="0" smtClean="0"/>
              <a:t>　</a:t>
            </a:r>
            <a:r>
              <a:rPr lang="zh-CN" altLang="zh-CN" sz="4900" b="1" dirty="0" smtClean="0">
                <a:latin typeface="宋体" pitchFamily="2" charset="-122"/>
                <a:ea typeface="宋体" pitchFamily="2" charset="-122"/>
              </a:rPr>
              <a:t>组合法</a:t>
            </a:r>
            <a:br>
              <a:rPr lang="zh-CN" altLang="zh-CN" sz="4900" b="1" dirty="0" smtClean="0">
                <a:latin typeface="宋体" pitchFamily="2" charset="-122"/>
                <a:ea typeface="宋体" pitchFamily="2" charset="-122"/>
              </a:rPr>
            </a:br>
            <a:endParaRPr lang="zh-CN" altLang="en-US" sz="4900" b="1" dirty="0">
              <a:latin typeface="宋体" pitchFamily="2" charset="-122"/>
              <a:ea typeface="宋体" pitchFamily="2" charset="-122"/>
            </a:endParaRPr>
          </a:p>
        </p:txBody>
      </p:sp>
      <p:sp>
        <p:nvSpPr>
          <p:cNvPr id="3" name="内容占位符 2"/>
          <p:cNvSpPr>
            <a:spLocks noGrp="1"/>
          </p:cNvSpPr>
          <p:nvPr>
            <p:ph idx="1"/>
          </p:nvPr>
        </p:nvSpPr>
        <p:spPr>
          <a:xfrm>
            <a:off x="539552" y="1196752"/>
            <a:ext cx="8229600" cy="4686320"/>
          </a:xfrm>
        </p:spPr>
        <p:txBody>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如果在一个试验中采用</a:t>
            </a:r>
            <a:r>
              <a:rPr lang="en-US" altLang="zh-CN" sz="2800" i="1" dirty="0" smtClean="0">
                <a:latin typeface="宋体" pitchFamily="2" charset="-122"/>
                <a:ea typeface="宋体" pitchFamily="2" charset="-122"/>
              </a:rPr>
              <a:t>q</a:t>
            </a:r>
            <a:r>
              <a:rPr lang="zh-CN" altLang="zh-CN" sz="2800" dirty="0" smtClean="0">
                <a:latin typeface="宋体" pitchFamily="2" charset="-122"/>
                <a:ea typeface="宋体" pitchFamily="2" charset="-122"/>
              </a:rPr>
              <a:t>水平正交表安排试验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而考察的因子除有</a:t>
            </a:r>
            <a:r>
              <a:rPr lang="en-US" altLang="zh-CN" sz="2800" i="1" dirty="0" smtClean="0">
                <a:latin typeface="宋体" pitchFamily="2" charset="-122"/>
                <a:ea typeface="宋体" pitchFamily="2" charset="-122"/>
              </a:rPr>
              <a:t>q</a:t>
            </a:r>
            <a:r>
              <a:rPr lang="zh-CN" altLang="zh-CN" sz="2800" dirty="0" smtClean="0">
                <a:latin typeface="宋体" pitchFamily="2" charset="-122"/>
                <a:ea typeface="宋体" pitchFamily="2" charset="-122"/>
              </a:rPr>
              <a:t>水平的因子外</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还有水平数小于</a:t>
            </a:r>
            <a:r>
              <a:rPr lang="en-US" altLang="zh-CN" sz="2800" i="1" dirty="0" smtClean="0">
                <a:latin typeface="宋体" pitchFamily="2" charset="-122"/>
                <a:ea typeface="宋体" pitchFamily="2" charset="-122"/>
              </a:rPr>
              <a:t>q</a:t>
            </a:r>
            <a:r>
              <a:rPr lang="zh-CN" altLang="zh-CN" sz="2800" dirty="0" smtClean="0">
                <a:latin typeface="宋体" pitchFamily="2" charset="-122"/>
                <a:ea typeface="宋体" pitchFamily="2" charset="-122"/>
              </a:rPr>
              <a:t>的两个因子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且这两个因子间无交互作用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它们的自由度之和又恰好是</a:t>
            </a:r>
            <a:r>
              <a:rPr lang="en-US" altLang="zh-CN" sz="2800" i="1" dirty="0" smtClean="0">
                <a:latin typeface="宋体" pitchFamily="2" charset="-122"/>
                <a:ea typeface="宋体" pitchFamily="2" charset="-122"/>
              </a:rPr>
              <a:t>q-</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那么可以采用组合法来安排试验。</a:t>
            </a:r>
          </a:p>
          <a:p>
            <a:pPr>
              <a:buNone/>
            </a:pPr>
            <a:r>
              <a:rPr lang="en-US" altLang="zh-CN" sz="2800" dirty="0" smtClean="0">
                <a:latin typeface="宋体" pitchFamily="2" charset="-122"/>
                <a:ea typeface="宋体" pitchFamily="2" charset="-122"/>
              </a:rPr>
              <a:t>  </a:t>
            </a: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4</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5</a:t>
            </a:r>
            <a:r>
              <a:rPr lang="en-US" altLang="zh-CN" sz="2800" b="1" i="1" dirty="0" smtClean="0">
                <a:latin typeface="宋体" pitchFamily="2" charset="-122"/>
                <a:ea typeface="宋体" pitchFamily="2" charset="-122"/>
              </a:rPr>
              <a:t>.</a:t>
            </a:r>
            <a:r>
              <a:rPr lang="en-US" altLang="zh-CN" sz="2800" dirty="0" smtClean="0">
                <a:latin typeface="宋体" pitchFamily="2" charset="-122"/>
                <a:ea typeface="宋体" pitchFamily="2" charset="-122"/>
              </a:rPr>
              <a:t>4</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探索塑料聚丙烯的改性配方</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以提高其韧性。现考察四个因子</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C</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D</a:t>
            </a:r>
            <a:r>
              <a:rPr lang="zh-CN" altLang="zh-CN" sz="2800" dirty="0" smtClean="0">
                <a:latin typeface="宋体" pitchFamily="2" charset="-122"/>
                <a:ea typeface="宋体" pitchFamily="2" charset="-122"/>
              </a:rPr>
              <a:t>对其韧性的影响</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其中</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为二水平因子</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C</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D</a:t>
            </a:r>
            <a:r>
              <a:rPr lang="zh-CN" altLang="zh-CN" sz="2800" dirty="0" smtClean="0">
                <a:latin typeface="宋体" pitchFamily="2" charset="-122"/>
                <a:ea typeface="宋体" pitchFamily="2" charset="-122"/>
              </a:rPr>
              <a:t>为三水平因子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各因子间无交互作用。</a:t>
            </a:r>
          </a:p>
          <a:p>
            <a:pPr>
              <a:buNone/>
            </a:pPr>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dirty="0" smtClean="0">
                <a:latin typeface="宋体" pitchFamily="2" charset="-122"/>
                <a:ea typeface="宋体" pitchFamily="2" charset="-122"/>
              </a:rPr>
              <a:t>赋闲列法</a:t>
            </a:r>
            <a:br>
              <a:rPr lang="zh-CN" altLang="zh-CN" dirty="0" smtClean="0">
                <a:latin typeface="宋体" pitchFamily="2" charset="-122"/>
                <a:ea typeface="宋体" pitchFamily="2" charset="-122"/>
              </a:rPr>
            </a:br>
            <a:endParaRPr lang="zh-CN" altLang="en-US" dirty="0">
              <a:latin typeface="宋体" pitchFamily="2" charset="-122"/>
              <a:ea typeface="宋体" pitchFamily="2" charset="-122"/>
            </a:endParaRPr>
          </a:p>
        </p:txBody>
      </p:sp>
      <p:sp>
        <p:nvSpPr>
          <p:cNvPr id="3" name="内容占位符 2"/>
          <p:cNvSpPr>
            <a:spLocks noGrp="1"/>
          </p:cNvSpPr>
          <p:nvPr>
            <p:ph idx="1"/>
          </p:nvPr>
        </p:nvSpPr>
        <p:spPr>
          <a:xfrm>
            <a:off x="611560" y="1124744"/>
            <a:ext cx="8229600" cy="1656184"/>
          </a:xfrm>
        </p:spPr>
        <p:txBody>
          <a:bodyPr>
            <a:normAutofit lnSpcReduction="10000"/>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赋闲列法是在一张</a:t>
            </a:r>
            <a:r>
              <a:rPr lang="en-US" altLang="zh-CN" sz="2800" i="1" dirty="0" smtClean="0">
                <a:latin typeface="宋体" pitchFamily="2" charset="-122"/>
                <a:ea typeface="宋体" pitchFamily="2" charset="-122"/>
              </a:rPr>
              <a:t>q</a:t>
            </a:r>
            <a:r>
              <a:rPr lang="zh-CN" altLang="zh-CN" sz="2800" dirty="0" smtClean="0">
                <a:latin typeface="宋体" pitchFamily="2" charset="-122"/>
                <a:ea typeface="宋体" pitchFamily="2" charset="-122"/>
              </a:rPr>
              <a:t>水平正交表上安排若干个水平数不等的因子的一种方法</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这里仅介绍在二水平正交表中同时安排若干个二水平与三水平因子的方法。</a:t>
            </a:r>
          </a:p>
          <a:p>
            <a:pPr>
              <a:buNone/>
            </a:pPr>
            <a:endParaRPr lang="zh-CN" altLang="en-US" dirty="0"/>
          </a:p>
        </p:txBody>
      </p:sp>
      <p:pic>
        <p:nvPicPr>
          <p:cNvPr id="3074" name="Picture 2"/>
          <p:cNvPicPr>
            <a:picLocks noChangeAspect="1" noChangeArrowheads="1"/>
          </p:cNvPicPr>
          <p:nvPr/>
        </p:nvPicPr>
        <p:blipFill>
          <a:blip r:embed="rId2" cstate="print"/>
          <a:srcRect/>
          <a:stretch>
            <a:fillRect/>
          </a:stretch>
        </p:blipFill>
        <p:spPr bwMode="auto">
          <a:xfrm>
            <a:off x="301662" y="2996952"/>
            <a:ext cx="8842338" cy="3024336"/>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裂区法</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400" dirty="0" smtClean="0">
                <a:latin typeface="宋体" pitchFamily="2" charset="-122"/>
                <a:ea typeface="宋体" pitchFamily="2" charset="-122"/>
              </a:rPr>
              <a:t>      </a:t>
            </a:r>
            <a:r>
              <a:rPr lang="zh-CN" altLang="zh-CN" sz="2800" dirty="0" smtClean="0">
                <a:latin typeface="宋体" pitchFamily="2" charset="-122"/>
                <a:ea typeface="宋体" pitchFamily="2" charset="-122"/>
              </a:rPr>
              <a:t>在比较复杂的试验中</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往往要通过几个工序才能获得试验结果</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这些工序重复的难易程度不同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而试验中所考察的因子又分别属于不同的工序。对这类试验进行设计时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可以按重复的难易程度将因子分为一次因子、二次因子、三次因子等</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尽量使重复难的工序少做试验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而使重复容易的工序多做试验。这就是裂区法的基本想法。</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endParaRPr lang="zh-CN" altLang="en-US" sz="2800" dirty="0">
              <a:latin typeface="宋体" pitchFamily="2" charset="-122"/>
              <a:ea typeface="宋体"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试验设计</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zh-CN" altLang="zh-CN" sz="2800" dirty="0" smtClean="0">
                <a:latin typeface="宋体" pitchFamily="2" charset="-122"/>
                <a:ea typeface="宋体" pitchFamily="2" charset="-122"/>
              </a:rPr>
              <a:t>一、因子与水平</a:t>
            </a:r>
          </a:p>
          <a:p>
            <a:pPr>
              <a:buNone/>
            </a:pPr>
            <a:r>
              <a:rPr lang="zh-CN" altLang="zh-CN" sz="2800" dirty="0" smtClean="0">
                <a:latin typeface="宋体" pitchFamily="2" charset="-122"/>
                <a:ea typeface="宋体" pitchFamily="2" charset="-122"/>
              </a:rPr>
              <a:t>二、将因子分次</a:t>
            </a:r>
          </a:p>
          <a:p>
            <a:pPr>
              <a:buNone/>
            </a:pPr>
            <a:r>
              <a:rPr lang="zh-CN" altLang="zh-CN" sz="2800" dirty="0" smtClean="0">
                <a:latin typeface="宋体" pitchFamily="2" charset="-122"/>
                <a:ea typeface="宋体" pitchFamily="2" charset="-122"/>
              </a:rPr>
              <a:t>三、表头设计</a:t>
            </a:r>
          </a:p>
          <a:p>
            <a:pPr>
              <a:buNone/>
            </a:pPr>
            <a:r>
              <a:rPr lang="zh-CN" altLang="zh-CN" sz="2800" dirty="0" smtClean="0">
                <a:latin typeface="宋体" pitchFamily="2" charset="-122"/>
                <a:ea typeface="宋体" pitchFamily="2" charset="-122"/>
              </a:rPr>
              <a:t>四、试验计划</a:t>
            </a:r>
          </a:p>
          <a:p>
            <a:pPr>
              <a:buNone/>
            </a:pP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620688"/>
            <a:ext cx="8229600" cy="5665832"/>
          </a:xfrm>
        </p:spPr>
        <p:txBody>
          <a:bodyPr>
            <a:norm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为了减少试验次数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传统采用“单因子轮换法”</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即逐个改变因子的水平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而将其他因子的水平固定</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找出最好的水平并将其固定</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这样反复进行。它把多因子试验问题化为若干个单因子试验问题。但在每个单因子试验中选出的最好水平其组合不一定是全局最好的水平组合。下面的例子可帮助我们认识这个问题。</a:t>
            </a:r>
          </a:p>
          <a:p>
            <a:pPr>
              <a:buNone/>
            </a:pPr>
            <a:r>
              <a:rPr lang="en-US" altLang="zh-CN" sz="2800" b="1" dirty="0" smtClean="0">
                <a:latin typeface="宋体" pitchFamily="2" charset="-122"/>
                <a:ea typeface="宋体" pitchFamily="2" charset="-122"/>
              </a:rPr>
              <a:t>      </a:t>
            </a: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4.1.1</a:t>
            </a:r>
            <a:r>
              <a:rPr lang="zh-CN" altLang="zh-CN" sz="2800" dirty="0" smtClean="0">
                <a:latin typeface="宋体" pitchFamily="2" charset="-122"/>
                <a:ea typeface="宋体" pitchFamily="2" charset="-122"/>
              </a:rPr>
              <a:t>　在某化工生产中要考察反应温度</a:t>
            </a:r>
            <a:r>
              <a:rPr lang="en-US" altLang="zh-CN" sz="2800" dirty="0" smtClean="0">
                <a:latin typeface="宋体" pitchFamily="2" charset="-122"/>
                <a:ea typeface="宋体" pitchFamily="2" charset="-122"/>
              </a:rPr>
              <a:t>(A)</a:t>
            </a:r>
            <a:r>
              <a:rPr lang="zh-CN" altLang="zh-CN" sz="2800" dirty="0" smtClean="0">
                <a:latin typeface="宋体" pitchFamily="2" charset="-122"/>
                <a:ea typeface="宋体" pitchFamily="2" charset="-122"/>
              </a:rPr>
              <a:t>与反应时间</a:t>
            </a:r>
            <a:r>
              <a:rPr lang="en-US" altLang="zh-CN" sz="2800" dirty="0" smtClean="0">
                <a:latin typeface="宋体" pitchFamily="2" charset="-122"/>
                <a:ea typeface="宋体" pitchFamily="2" charset="-122"/>
              </a:rPr>
              <a:t>(B)</a:t>
            </a:r>
            <a:r>
              <a:rPr lang="zh-CN" altLang="zh-CN" sz="2800" dirty="0" smtClean="0">
                <a:latin typeface="宋体" pitchFamily="2" charset="-122"/>
                <a:ea typeface="宋体" pitchFamily="2" charset="-122"/>
              </a:rPr>
              <a:t>对产品收率的影响</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这两个因子各取三个水平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希望找出使收率最高的条件。</a:t>
            </a:r>
          </a:p>
          <a:p>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方差分析</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zh-CN" altLang="zh-CN" sz="2800" dirty="0" smtClean="0">
                <a:latin typeface="宋体" pitchFamily="2" charset="-122"/>
                <a:ea typeface="宋体" pitchFamily="2" charset="-122"/>
              </a:rPr>
              <a:t>一、统计模型</a:t>
            </a:r>
          </a:p>
          <a:p>
            <a:pPr>
              <a:buNone/>
            </a:pPr>
            <a:r>
              <a:rPr lang="zh-CN" altLang="zh-CN" sz="2800" dirty="0" smtClean="0">
                <a:latin typeface="宋体" pitchFamily="2" charset="-122"/>
                <a:ea typeface="宋体" pitchFamily="2" charset="-122"/>
              </a:rPr>
              <a:t>二、平方和分解</a:t>
            </a:r>
          </a:p>
          <a:p>
            <a:pPr>
              <a:buNone/>
            </a:pPr>
            <a:r>
              <a:rPr lang="zh-CN" altLang="zh-CN" sz="2800" dirty="0" smtClean="0">
                <a:latin typeface="宋体" pitchFamily="2" charset="-122"/>
                <a:ea typeface="宋体" pitchFamily="2" charset="-122"/>
              </a:rPr>
              <a:t>三、因子与交互作用的平方和</a:t>
            </a:r>
          </a:p>
          <a:p>
            <a:pPr>
              <a:buNone/>
            </a:pPr>
            <a:r>
              <a:rPr lang="zh-CN" altLang="zh-CN" sz="2800" dirty="0" smtClean="0">
                <a:latin typeface="宋体" pitchFamily="2" charset="-122"/>
                <a:ea typeface="宋体" pitchFamily="2" charset="-122"/>
              </a:rPr>
              <a:t>四、误差平方和</a:t>
            </a:r>
          </a:p>
          <a:p>
            <a:pPr>
              <a:buNone/>
            </a:pPr>
            <a:r>
              <a:rPr lang="zh-CN" altLang="zh-CN" sz="2800" dirty="0" smtClean="0">
                <a:latin typeface="宋体" pitchFamily="2" charset="-122"/>
                <a:ea typeface="宋体" pitchFamily="2" charset="-122"/>
              </a:rPr>
              <a:t>五、</a:t>
            </a:r>
            <a:r>
              <a:rPr lang="en-US" altLang="zh-CN" sz="2800" i="1" dirty="0" smtClean="0">
                <a:latin typeface="宋体" pitchFamily="2" charset="-122"/>
                <a:ea typeface="宋体" pitchFamily="2" charset="-122"/>
              </a:rPr>
              <a:t>F</a:t>
            </a:r>
            <a:r>
              <a:rPr lang="zh-CN" altLang="zh-CN" sz="2800" dirty="0" smtClean="0">
                <a:latin typeface="宋体" pitchFamily="2" charset="-122"/>
                <a:ea typeface="宋体" pitchFamily="2" charset="-122"/>
              </a:rPr>
              <a:t>比</a:t>
            </a:r>
          </a:p>
          <a:p>
            <a:pPr>
              <a:buNone/>
            </a:pPr>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0"/>
            <a:ext cx="8229600" cy="1143000"/>
          </a:xfrm>
        </p:spPr>
        <p:txBody>
          <a:bodyPr/>
          <a:lstStyle/>
          <a:p>
            <a:r>
              <a:rPr lang="zh-CN" altLang="zh-CN" b="1" dirty="0" smtClean="0">
                <a:latin typeface="宋体" pitchFamily="2" charset="-122"/>
                <a:ea typeface="宋体" pitchFamily="2" charset="-122"/>
              </a:rPr>
              <a:t>多指标的数据分析</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lnSpcReduction="10000"/>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在不少实际问题中</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衡量一个水平组合好坏的指标可能不只一个</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这就是多指标的试验问题。譬如衡量一个橡胶胶料配方的指标就有抗张力、伸长率、硬度等</a:t>
            </a:r>
            <a:r>
              <a:rPr lang="en-US" altLang="zh-CN" sz="2800" dirty="0" smtClean="0">
                <a:latin typeface="宋体" pitchFamily="2" charset="-122"/>
                <a:ea typeface="宋体" pitchFamily="2" charset="-122"/>
              </a:rPr>
              <a:t>8</a:t>
            </a:r>
            <a:r>
              <a:rPr lang="zh-CN" altLang="zh-CN" sz="2800" dirty="0" smtClean="0">
                <a:latin typeface="宋体" pitchFamily="2" charset="-122"/>
                <a:ea typeface="宋体" pitchFamily="2" charset="-122"/>
              </a:rPr>
              <a:t>个性能。</a:t>
            </a: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多指标问题的复杂性表现在指标之间可能出现相互矛盾的现象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对一个指标好的某水平组合对另一个指标来讲可能是不好的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因此通常意义下的“最优”水平组合可能就不存在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从而我们只能在平衡中寻找一个较为满意的方案。此外由于某些情况下指标间的矛盾性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又带来了方案间的不可比较性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从而使寻找满意方案也会遇到一些困难。</a:t>
            </a:r>
          </a:p>
          <a:p>
            <a:pPr>
              <a:buNone/>
            </a:pPr>
            <a:endParaRPr lang="zh-CN"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综合平衡法</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这是一种先对每一指标分别进行分析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找出若干个较满意的水平组合</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再由实际工作者进行综合</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给出一个或几个较为满意的水平组合的方法。这里重要的是与实际问题相结合。</a:t>
            </a:r>
          </a:p>
          <a:p>
            <a:pPr>
              <a:buNone/>
            </a:pPr>
            <a:r>
              <a:rPr lang="en-US" altLang="zh-CN" sz="2800" dirty="0" smtClean="0">
                <a:latin typeface="宋体" pitchFamily="2" charset="-122"/>
                <a:ea typeface="宋体" pitchFamily="2" charset="-122"/>
              </a:rPr>
              <a:t>    </a:t>
            </a: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4</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7</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1</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在爆炸成形工艺试验中考察四个三水平因子</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4</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7</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2</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在荧光屏涂料试验中考察</a:t>
            </a:r>
            <a:r>
              <a:rPr lang="en-US" altLang="zh-CN" sz="2800" dirty="0" smtClean="0">
                <a:latin typeface="宋体" pitchFamily="2" charset="-122"/>
                <a:ea typeface="宋体" pitchFamily="2" charset="-122"/>
              </a:rPr>
              <a:t>11</a:t>
            </a:r>
            <a:r>
              <a:rPr lang="zh-CN" altLang="zh-CN" sz="2800" dirty="0" smtClean="0">
                <a:latin typeface="宋体" pitchFamily="2" charset="-122"/>
                <a:ea typeface="宋体" pitchFamily="2" charset="-122"/>
              </a:rPr>
              <a:t>个二水平因子</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C</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D</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E</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F</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G</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H</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I</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J</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K</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用</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16</a:t>
            </a:r>
            <a:r>
              <a:rPr lang="en-US" altLang="zh-CN" sz="2800" dirty="0" smtClean="0">
                <a:latin typeface="宋体" pitchFamily="2" charset="-122"/>
                <a:ea typeface="宋体" pitchFamily="2" charset="-122"/>
              </a:rPr>
              <a:t>(2</a:t>
            </a:r>
            <a:r>
              <a:rPr lang="en-US" altLang="zh-CN" sz="2800" baseline="30000" dirty="0" smtClean="0">
                <a:latin typeface="宋体" pitchFamily="2" charset="-122"/>
                <a:ea typeface="宋体" pitchFamily="2" charset="-122"/>
              </a:rPr>
              <a:t>15</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安排试验</a:t>
            </a:r>
            <a:r>
              <a:rPr lang="en-US" altLang="zh-CN" sz="2800" dirty="0" smtClean="0">
                <a:latin typeface="宋体" pitchFamily="2" charset="-122"/>
                <a:ea typeface="宋体" pitchFamily="2" charset="-122"/>
              </a:rPr>
              <a:t>,</a:t>
            </a:r>
            <a:endParaRPr lang="zh-CN" altLang="en-US" sz="2800" dirty="0">
              <a:latin typeface="宋体" pitchFamily="2" charset="-122"/>
              <a:ea typeface="宋体"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综合评分法</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将一个水平组合下的多个指标综合成为一个指标</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称该指标为综合指标。综合指标通常为各指标的加权和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而每一指标的权重要根据实际问题来确定</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没有统一的方法。下面给出一个例子。</a:t>
            </a:r>
          </a:p>
          <a:p>
            <a:pPr>
              <a:buNone/>
            </a:pP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4</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7</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3</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在以往白地霉核酸生产中得率偏低</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成本高</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希望通过试验寻找好的工艺条件以提高含量。在该试验中考察四个三水平因子</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交互作用</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dirty="0" smtClean="0"/>
              <a:t>         </a:t>
            </a:r>
            <a:r>
              <a:rPr lang="zh-CN" altLang="zh-CN" sz="2800" dirty="0" smtClean="0">
                <a:latin typeface="宋体" pitchFamily="2" charset="-122"/>
                <a:ea typeface="宋体" pitchFamily="2" charset="-122"/>
              </a:rPr>
              <a:t>一个因子的水平好坏或好坏的程度受另一因子水平制约的情况</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称为因子</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与</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的</a:t>
            </a:r>
            <a:r>
              <a:rPr lang="zh-CN" altLang="zh-CN" sz="2800" b="1" dirty="0" smtClean="0">
                <a:latin typeface="宋体" pitchFamily="2" charset="-122"/>
                <a:ea typeface="宋体" pitchFamily="2" charset="-122"/>
              </a:rPr>
              <a:t>交互作用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记为</a:t>
            </a:r>
            <a:r>
              <a:rPr lang="en-US" altLang="zh-CN" sz="2800" i="1" dirty="0" smtClean="0">
                <a:latin typeface="宋体" pitchFamily="2" charset="-122"/>
                <a:ea typeface="宋体" pitchFamily="2" charset="-122"/>
              </a:rPr>
              <a:t>A×B</a:t>
            </a:r>
            <a:r>
              <a:rPr lang="zh-CN" altLang="zh-CN" sz="2800" dirty="0" smtClean="0">
                <a:latin typeface="宋体" pitchFamily="2" charset="-122"/>
                <a:ea typeface="宋体" pitchFamily="2" charset="-122"/>
              </a:rPr>
              <a:t>或</a:t>
            </a:r>
            <a:r>
              <a:rPr lang="en-US" altLang="zh-CN" sz="2800" i="1" dirty="0" smtClean="0">
                <a:latin typeface="宋体" pitchFamily="2" charset="-122"/>
                <a:ea typeface="宋体" pitchFamily="2" charset="-122"/>
              </a:rPr>
              <a:t>AB</a:t>
            </a:r>
            <a:r>
              <a:rPr lang="zh-CN" altLang="zh-CN" sz="2800" dirty="0" smtClean="0">
                <a:latin typeface="宋体" pitchFamily="2" charset="-122"/>
                <a:ea typeface="宋体" pitchFamily="2" charset="-122"/>
              </a:rPr>
              <a:t>。</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因子间的交互作用随着因子个数的增加而增加。如四个因子</a:t>
            </a:r>
            <a:r>
              <a:rPr lang="en-US" altLang="zh-CN" sz="2800" i="1" dirty="0" smtClean="0">
                <a:latin typeface="宋体" pitchFamily="2" charset="-122"/>
                <a:ea typeface="宋体" pitchFamily="2" charset="-122"/>
              </a:rPr>
              <a:t>A</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C</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D</a:t>
            </a:r>
            <a:r>
              <a:rPr lang="zh-CN" altLang="zh-CN" sz="2800" dirty="0" smtClean="0">
                <a:latin typeface="宋体" pitchFamily="2" charset="-122"/>
                <a:ea typeface="宋体" pitchFamily="2" charset="-122"/>
              </a:rPr>
              <a:t>间的交互作用有以下几类</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 </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二级交互作用有</a:t>
            </a:r>
            <a:r>
              <a:rPr lang="en-US" altLang="zh-CN" sz="2800" dirty="0" smtClean="0">
                <a:latin typeface="宋体" pitchFamily="2" charset="-122"/>
                <a:ea typeface="宋体" pitchFamily="2" charset="-122"/>
              </a:rPr>
              <a:t>6</a:t>
            </a:r>
            <a:r>
              <a:rPr lang="zh-CN" altLang="zh-CN" sz="2800" dirty="0" smtClean="0">
                <a:latin typeface="宋体" pitchFamily="2" charset="-122"/>
                <a:ea typeface="宋体" pitchFamily="2" charset="-122"/>
              </a:rPr>
              <a:t>个</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AB</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AC</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AD</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BC</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BD</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CD</a:t>
            </a:r>
            <a:endParaRPr lang="zh-CN"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 三级交互作用有</a:t>
            </a:r>
            <a:r>
              <a:rPr lang="en-US" altLang="zh-CN" sz="2800" dirty="0" smtClean="0">
                <a:latin typeface="宋体" pitchFamily="2" charset="-122"/>
                <a:ea typeface="宋体" pitchFamily="2" charset="-122"/>
              </a:rPr>
              <a:t>4</a:t>
            </a:r>
            <a:r>
              <a:rPr lang="zh-CN" altLang="zh-CN" sz="2800" dirty="0" smtClean="0">
                <a:latin typeface="宋体" pitchFamily="2" charset="-122"/>
                <a:ea typeface="宋体" pitchFamily="2" charset="-122"/>
              </a:rPr>
              <a:t>个</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ABC</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ABD</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ACD</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BCD</a:t>
            </a:r>
            <a:r>
              <a:rPr lang="en-US" altLang="zh-CN" sz="2800" dirty="0" smtClean="0">
                <a:latin typeface="宋体" pitchFamily="2" charset="-122"/>
                <a:ea typeface="宋体" pitchFamily="2" charset="-122"/>
              </a:rPr>
              <a:t> </a:t>
            </a: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四级交互作用</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个</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ABCD</a:t>
            </a:r>
            <a:endParaRPr lang="zh-CN" altLang="zh-CN" sz="2800" dirty="0" smtClean="0">
              <a:latin typeface="宋体" pitchFamily="2" charset="-122"/>
              <a:ea typeface="宋体" pitchFamily="2" charset="-122"/>
            </a:endParaRPr>
          </a:p>
          <a:p>
            <a:pPr>
              <a:buNone/>
            </a:pPr>
            <a:endParaRPr lang="zh-CN" altLang="zh-CN" dirty="0" smtClean="0"/>
          </a:p>
          <a:p>
            <a:pPr>
              <a:buNone/>
            </a:pP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正交表</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zh-CN" altLang="zh-CN" sz="2800" dirty="0" smtClean="0">
                <a:latin typeface="宋体" pitchFamily="2" charset="-122"/>
                <a:ea typeface="宋体" pitchFamily="2" charset="-122"/>
              </a:rPr>
              <a:t>正交表可以按其水平数分类</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若记正交表为</a:t>
            </a:r>
            <a:r>
              <a:rPr lang="en-US" altLang="zh-CN" sz="2800" i="1" dirty="0" err="1" smtClean="0">
                <a:latin typeface="宋体" pitchFamily="2" charset="-122"/>
                <a:ea typeface="宋体" pitchFamily="2" charset="-122"/>
              </a:rPr>
              <a:t>L</a:t>
            </a:r>
            <a:r>
              <a:rPr lang="en-US" altLang="zh-CN" sz="2800" i="1" baseline="-25000" dirty="0" err="1" smtClean="0">
                <a:latin typeface="宋体" pitchFamily="2" charset="-122"/>
                <a:ea typeface="宋体" pitchFamily="2" charset="-122"/>
              </a:rPr>
              <a:t>n</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q</a:t>
            </a:r>
            <a:r>
              <a:rPr lang="en-US" altLang="zh-CN" sz="2800" i="1" baseline="30000" dirty="0" err="1" smtClean="0">
                <a:latin typeface="宋体" pitchFamily="2" charset="-122"/>
                <a:ea typeface="宋体" pitchFamily="2" charset="-122"/>
              </a:rPr>
              <a:t>p</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则称其为</a:t>
            </a:r>
            <a:r>
              <a:rPr lang="en-US" altLang="zh-CN" sz="2800" i="1" dirty="0" smtClean="0">
                <a:latin typeface="宋体" pitchFamily="2" charset="-122"/>
                <a:ea typeface="宋体" pitchFamily="2" charset="-122"/>
              </a:rPr>
              <a:t>q</a:t>
            </a:r>
            <a:r>
              <a:rPr lang="zh-CN" altLang="zh-CN" sz="2800" dirty="0" smtClean="0">
                <a:latin typeface="宋体" pitchFamily="2" charset="-122"/>
                <a:ea typeface="宋体" pitchFamily="2" charset="-122"/>
              </a:rPr>
              <a:t>水平的正交表。譬如</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 二水平正交表</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4</a:t>
            </a:r>
            <a:r>
              <a:rPr lang="en-US" altLang="zh-CN" sz="2800" dirty="0" smtClean="0">
                <a:latin typeface="宋体" pitchFamily="2" charset="-122"/>
                <a:ea typeface="宋体" pitchFamily="2" charset="-122"/>
              </a:rPr>
              <a:t>(2</a:t>
            </a:r>
            <a:r>
              <a:rPr lang="en-US" altLang="zh-CN" sz="2800" baseline="30000" dirty="0" smtClean="0">
                <a:latin typeface="宋体" pitchFamily="2" charset="-122"/>
                <a:ea typeface="宋体" pitchFamily="2" charset="-122"/>
              </a:rPr>
              <a:t>3</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8</a:t>
            </a:r>
            <a:r>
              <a:rPr lang="en-US" altLang="zh-CN" sz="2800" dirty="0" smtClean="0">
                <a:latin typeface="宋体" pitchFamily="2" charset="-122"/>
                <a:ea typeface="宋体" pitchFamily="2" charset="-122"/>
              </a:rPr>
              <a:t>(2</a:t>
            </a:r>
            <a:r>
              <a:rPr lang="en-US" altLang="zh-CN" sz="2800" baseline="30000" dirty="0" smtClean="0">
                <a:latin typeface="宋体" pitchFamily="2" charset="-122"/>
                <a:ea typeface="宋体" pitchFamily="2" charset="-122"/>
              </a:rPr>
              <a:t>7</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16</a:t>
            </a:r>
            <a:r>
              <a:rPr lang="en-US" altLang="zh-CN" sz="2800" dirty="0" smtClean="0">
                <a:latin typeface="宋体" pitchFamily="2" charset="-122"/>
                <a:ea typeface="宋体" pitchFamily="2" charset="-122"/>
              </a:rPr>
              <a:t>(2</a:t>
            </a:r>
            <a:r>
              <a:rPr lang="en-US" altLang="zh-CN" sz="2800" baseline="30000" dirty="0" smtClean="0">
                <a:latin typeface="宋体" pitchFamily="2" charset="-122"/>
                <a:ea typeface="宋体" pitchFamily="2" charset="-122"/>
              </a:rPr>
              <a:t>15</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12</a:t>
            </a:r>
            <a:r>
              <a:rPr lang="en-US" altLang="zh-CN" sz="2800" dirty="0" smtClean="0">
                <a:latin typeface="宋体" pitchFamily="2" charset="-122"/>
                <a:ea typeface="宋体" pitchFamily="2" charset="-122"/>
              </a:rPr>
              <a:t>(2</a:t>
            </a:r>
            <a:r>
              <a:rPr lang="en-US" altLang="zh-CN" sz="2800" baseline="30000" dirty="0" smtClean="0">
                <a:latin typeface="宋体" pitchFamily="2" charset="-122"/>
                <a:ea typeface="宋体" pitchFamily="2" charset="-122"/>
              </a:rPr>
              <a:t>11</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等</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 三水平正交表</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9</a:t>
            </a:r>
            <a:r>
              <a:rPr lang="en-US" altLang="zh-CN" sz="2800" dirty="0" smtClean="0">
                <a:latin typeface="宋体" pitchFamily="2" charset="-122"/>
                <a:ea typeface="宋体" pitchFamily="2" charset="-122"/>
              </a:rPr>
              <a:t>(3</a:t>
            </a:r>
            <a:r>
              <a:rPr lang="en-US" altLang="zh-CN" sz="2800" baseline="30000" dirty="0" smtClean="0">
                <a:latin typeface="宋体" pitchFamily="2" charset="-122"/>
                <a:ea typeface="宋体" pitchFamily="2" charset="-122"/>
              </a:rPr>
              <a:t>4</a:t>
            </a: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27</a:t>
            </a:r>
            <a:r>
              <a:rPr lang="en-US" altLang="zh-CN" sz="2800" dirty="0" smtClean="0">
                <a:latin typeface="宋体" pitchFamily="2" charset="-122"/>
                <a:ea typeface="宋体" pitchFamily="2" charset="-122"/>
              </a:rPr>
              <a:t>(3</a:t>
            </a:r>
            <a:r>
              <a:rPr lang="en-US" altLang="zh-CN" sz="2800" baseline="30000" dirty="0" smtClean="0">
                <a:latin typeface="宋体" pitchFamily="2" charset="-122"/>
                <a:ea typeface="宋体" pitchFamily="2" charset="-122"/>
              </a:rPr>
              <a:t>13</a:t>
            </a: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18</a:t>
            </a:r>
            <a:r>
              <a:rPr lang="en-US" altLang="zh-CN" sz="2800" dirty="0" smtClean="0">
                <a:latin typeface="宋体" pitchFamily="2" charset="-122"/>
                <a:ea typeface="宋体" pitchFamily="2" charset="-122"/>
              </a:rPr>
              <a:t>(3</a:t>
            </a:r>
            <a:r>
              <a:rPr lang="en-US" altLang="zh-CN" sz="2800" baseline="30000" dirty="0" smtClean="0">
                <a:latin typeface="宋体" pitchFamily="2" charset="-122"/>
                <a:ea typeface="宋体" pitchFamily="2" charset="-122"/>
              </a:rPr>
              <a:t>7</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等</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 四水平正交表</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16</a:t>
            </a:r>
            <a:r>
              <a:rPr lang="en-US" altLang="zh-CN" sz="2800" dirty="0" smtClean="0">
                <a:latin typeface="宋体" pitchFamily="2" charset="-122"/>
                <a:ea typeface="宋体" pitchFamily="2" charset="-122"/>
              </a:rPr>
              <a:t>(4</a:t>
            </a:r>
            <a:r>
              <a:rPr lang="en-US" altLang="zh-CN" sz="2800" baseline="30000" dirty="0" smtClean="0">
                <a:latin typeface="宋体" pitchFamily="2" charset="-122"/>
                <a:ea typeface="宋体" pitchFamily="2" charset="-122"/>
              </a:rPr>
              <a:t>5</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等</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 五水平正交表</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25</a:t>
            </a:r>
            <a:r>
              <a:rPr lang="en-US" altLang="zh-CN" sz="2800" dirty="0" smtClean="0">
                <a:latin typeface="宋体" pitchFamily="2" charset="-122"/>
                <a:ea typeface="宋体" pitchFamily="2" charset="-122"/>
              </a:rPr>
              <a:t>(5</a:t>
            </a:r>
            <a:r>
              <a:rPr lang="en-US" altLang="zh-CN" sz="2800" baseline="30000" dirty="0" smtClean="0">
                <a:latin typeface="宋体" pitchFamily="2" charset="-122"/>
                <a:ea typeface="宋体" pitchFamily="2" charset="-122"/>
              </a:rPr>
              <a:t>6</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等</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 混合水平正交表</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18</a:t>
            </a: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3</a:t>
            </a:r>
            <a:r>
              <a:rPr lang="en-US" altLang="zh-CN" sz="2800" baseline="30000" dirty="0" smtClean="0">
                <a:latin typeface="宋体" pitchFamily="2" charset="-122"/>
                <a:ea typeface="宋体" pitchFamily="2" charset="-122"/>
              </a:rPr>
              <a:t>7</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等。</a:t>
            </a:r>
          </a:p>
          <a:p>
            <a:pPr>
              <a:buNone/>
            </a:pP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476672"/>
            <a:ext cx="8229600" cy="5809848"/>
          </a:xfrm>
        </p:spPr>
        <p:txBody>
          <a:bodyPr>
            <a:norm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一类</a:t>
            </a:r>
            <a:r>
              <a:rPr lang="zh-CN" altLang="zh-CN" sz="2800" dirty="0" smtClean="0">
                <a:latin typeface="宋体" pitchFamily="2" charset="-122"/>
                <a:ea typeface="宋体" pitchFamily="2" charset="-122"/>
              </a:rPr>
              <a:t>正交表的行数</a:t>
            </a:r>
            <a:r>
              <a:rPr lang="en-US" altLang="zh-CN" sz="2800" i="1" dirty="0" smtClean="0">
                <a:latin typeface="宋体" pitchFamily="2" charset="-122"/>
                <a:ea typeface="宋体" pitchFamily="2" charset="-122"/>
              </a:rPr>
              <a:t>n</a:t>
            </a:r>
            <a:r>
              <a:rPr lang="zh-CN" altLang="zh-CN" sz="2800" dirty="0" smtClean="0">
                <a:latin typeface="宋体" pitchFamily="2" charset="-122"/>
                <a:ea typeface="宋体" pitchFamily="2" charset="-122"/>
              </a:rPr>
              <a:t>、列数</a:t>
            </a:r>
            <a:r>
              <a:rPr lang="en-US" altLang="zh-CN" sz="2800" i="1" dirty="0" smtClean="0">
                <a:latin typeface="宋体" pitchFamily="2" charset="-122"/>
                <a:ea typeface="宋体" pitchFamily="2" charset="-122"/>
              </a:rPr>
              <a:t>p</a:t>
            </a:r>
            <a:r>
              <a:rPr lang="zh-CN" altLang="zh-CN" sz="2800" dirty="0" smtClean="0">
                <a:latin typeface="宋体" pitchFamily="2" charset="-122"/>
                <a:ea typeface="宋体" pitchFamily="2" charset="-122"/>
              </a:rPr>
              <a:t>、水平数</a:t>
            </a:r>
            <a:r>
              <a:rPr lang="en-US" altLang="zh-CN" sz="2800" i="1" dirty="0" smtClean="0">
                <a:latin typeface="宋体" pitchFamily="2" charset="-122"/>
                <a:ea typeface="宋体" pitchFamily="2" charset="-122"/>
              </a:rPr>
              <a:t>q</a:t>
            </a:r>
            <a:r>
              <a:rPr lang="zh-CN" altLang="zh-CN" sz="2800" dirty="0" smtClean="0">
                <a:latin typeface="宋体" pitchFamily="2" charset="-122"/>
                <a:ea typeface="宋体" pitchFamily="2" charset="-122"/>
              </a:rPr>
              <a:t>之间有如下两个关系</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它们</a:t>
            </a:r>
            <a:r>
              <a:rPr lang="zh-CN" altLang="zh-CN" sz="2800" dirty="0" smtClean="0">
                <a:latin typeface="宋体" pitchFamily="2" charset="-122"/>
                <a:ea typeface="宋体" pitchFamily="2" charset="-122"/>
              </a:rPr>
              <a:t>被称为完全</a:t>
            </a:r>
            <a:r>
              <a:rPr lang="zh-CN" altLang="zh-CN" sz="2800" dirty="0" smtClean="0">
                <a:latin typeface="宋体" pitchFamily="2" charset="-122"/>
                <a:ea typeface="宋体" pitchFamily="2" charset="-122"/>
              </a:rPr>
              <a:t>正交表</a:t>
            </a:r>
            <a:r>
              <a:rPr lang="en-US" altLang="zh-CN" sz="2800" dirty="0" smtClean="0">
                <a:latin typeface="宋体" pitchFamily="2" charset="-122"/>
                <a:ea typeface="宋体" pitchFamily="2" charset="-122"/>
              </a:rPr>
              <a:t>.</a:t>
            </a: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另外</a:t>
            </a:r>
            <a:r>
              <a:rPr lang="zh-CN" altLang="zh-CN" sz="2800" dirty="0" smtClean="0">
                <a:latin typeface="宋体" pitchFamily="2" charset="-122"/>
                <a:ea typeface="宋体" pitchFamily="2" charset="-122"/>
              </a:rPr>
              <a:t>一类正交表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上述两个关系中至少有一个不成立</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譬如</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18</a:t>
            </a:r>
            <a:r>
              <a:rPr lang="en-US" altLang="zh-CN" sz="2800" dirty="0" smtClean="0">
                <a:latin typeface="宋体" pitchFamily="2" charset="-122"/>
                <a:ea typeface="宋体" pitchFamily="2" charset="-122"/>
              </a:rPr>
              <a:t>(3</a:t>
            </a:r>
            <a:r>
              <a:rPr lang="en-US" altLang="zh-CN" sz="2800" baseline="30000" dirty="0" smtClean="0">
                <a:latin typeface="宋体" pitchFamily="2" charset="-122"/>
                <a:ea typeface="宋体" pitchFamily="2" charset="-122"/>
              </a:rPr>
              <a:t>7</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L</a:t>
            </a:r>
            <a:r>
              <a:rPr lang="en-US" altLang="zh-CN" sz="2800" baseline="-25000" dirty="0" smtClean="0">
                <a:latin typeface="宋体" pitchFamily="2" charset="-122"/>
                <a:ea typeface="宋体" pitchFamily="2" charset="-122"/>
              </a:rPr>
              <a:t>12</a:t>
            </a:r>
            <a:r>
              <a:rPr lang="en-US" altLang="zh-CN" sz="2800" dirty="0" smtClean="0">
                <a:latin typeface="宋体" pitchFamily="2" charset="-122"/>
                <a:ea typeface="宋体" pitchFamily="2" charset="-122"/>
              </a:rPr>
              <a:t>(2</a:t>
            </a:r>
            <a:r>
              <a:rPr lang="en-US" altLang="zh-CN" sz="2800" baseline="30000" dirty="0" smtClean="0">
                <a:latin typeface="宋体" pitchFamily="2" charset="-122"/>
                <a:ea typeface="宋体" pitchFamily="2" charset="-122"/>
              </a:rPr>
              <a:t>11</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等</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一般不能考察因子间的交互作用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但是在某些场合也常被使用。</a:t>
            </a:r>
            <a:r>
              <a:rPr lang="zh-CN" altLang="zh-CN" sz="2800" i="1" dirty="0" smtClean="0">
                <a:latin typeface="宋体" pitchFamily="2" charset="-122"/>
                <a:ea typeface="宋体" pitchFamily="2" charset="-122"/>
              </a:rPr>
              <a:t>　</a:t>
            </a:r>
            <a:endParaRPr lang="zh-CN" altLang="zh-CN" sz="2800" dirty="0" smtClean="0">
              <a:latin typeface="宋体" pitchFamily="2" charset="-122"/>
              <a:ea typeface="宋体" pitchFamily="2" charset="-122"/>
            </a:endParaRPr>
          </a:p>
          <a:p>
            <a:pPr>
              <a:buNone/>
            </a:pPr>
            <a:endParaRPr lang="zh-CN" altLang="en-US" sz="2800" dirty="0">
              <a:latin typeface="宋体" pitchFamily="2" charset="-122"/>
              <a:ea typeface="宋体" pitchFamily="2" charset="-122"/>
            </a:endParaRPr>
          </a:p>
        </p:txBody>
      </p:sp>
      <p:graphicFrame>
        <p:nvGraphicFramePr>
          <p:cNvPr id="4" name="对象 3"/>
          <p:cNvGraphicFramePr>
            <a:graphicFrameLocks noChangeAspect="1"/>
          </p:cNvGraphicFramePr>
          <p:nvPr/>
        </p:nvGraphicFramePr>
        <p:xfrm>
          <a:off x="827584" y="1412776"/>
          <a:ext cx="4080453" cy="792088"/>
        </p:xfrm>
        <a:graphic>
          <a:graphicData uri="http://schemas.openxmlformats.org/presentationml/2006/ole">
            <p:oleObj spid="_x0000_s1026" name="Equation" r:id="rId3" imgW="2158920" imgH="419040" progId="Equation.DSMT4">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无交互作用情况下的正交设计</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zh-CN" altLang="zh-CN" sz="2800" b="1" dirty="0" smtClean="0">
                <a:latin typeface="宋体" pitchFamily="2" charset="-122"/>
                <a:ea typeface="宋体" pitchFamily="2" charset="-122"/>
              </a:rPr>
              <a:t>用正交表进行整体设计</a:t>
            </a:r>
            <a:endParaRPr lang="en-US" altLang="zh-CN" sz="2800" b="1" dirty="0" smtClean="0">
              <a:latin typeface="宋体" pitchFamily="2" charset="-122"/>
              <a:ea typeface="宋体" pitchFamily="2" charset="-122"/>
            </a:endParaRPr>
          </a:p>
          <a:p>
            <a:pPr>
              <a:buNone/>
            </a:pP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4</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2</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1</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某化工厂希望寻找提高产品转化率的工艺条件。在安排试验时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一般应考虑如下几步</a:t>
            </a:r>
            <a:r>
              <a:rPr lang="en-US" altLang="zh-CN" sz="2800" dirty="0" smtClean="0">
                <a:latin typeface="宋体" pitchFamily="2" charset="-122"/>
                <a:ea typeface="宋体" pitchFamily="2" charset="-122"/>
              </a:rPr>
              <a:t>:</a:t>
            </a:r>
          </a:p>
          <a:p>
            <a:pPr>
              <a:buNone/>
            </a:pPr>
            <a:r>
              <a:rPr lang="en-US" altLang="zh-CN" sz="2800" dirty="0" smtClean="0">
                <a:latin typeface="宋体" pitchFamily="2" charset="-122"/>
                <a:ea typeface="宋体" pitchFamily="2" charset="-122"/>
              </a:rPr>
              <a:t>  1</a:t>
            </a:r>
            <a:r>
              <a:rPr lang="zh-CN" altLang="zh-CN" sz="2800" dirty="0" smtClean="0">
                <a:latin typeface="宋体" pitchFamily="2" charset="-122"/>
                <a:ea typeface="宋体" pitchFamily="2" charset="-122"/>
              </a:rPr>
              <a:t>明确试验目的</a:t>
            </a:r>
            <a:r>
              <a:rPr lang="en-US" altLang="zh-CN" sz="2800" dirty="0" smtClean="0">
                <a:latin typeface="宋体" pitchFamily="2" charset="-122"/>
                <a:ea typeface="宋体" pitchFamily="2" charset="-122"/>
              </a:rPr>
              <a:t> </a:t>
            </a:r>
            <a:r>
              <a:rPr lang="zh-CN" altLang="en-US" sz="2800" dirty="0" smtClean="0">
                <a:latin typeface="宋体" pitchFamily="2" charset="-122"/>
                <a:ea typeface="宋体" pitchFamily="2" charset="-122"/>
              </a:rPr>
              <a:t>，</a:t>
            </a:r>
            <a:r>
              <a:rPr lang="en-US" altLang="zh-CN" sz="2800" dirty="0" smtClean="0">
                <a:latin typeface="宋体" pitchFamily="2" charset="-122"/>
                <a:ea typeface="宋体" pitchFamily="2" charset="-122"/>
              </a:rPr>
              <a:t> 2</a:t>
            </a:r>
            <a:r>
              <a:rPr lang="zh-CN" altLang="zh-CN" sz="2800" dirty="0" smtClean="0">
                <a:latin typeface="宋体" pitchFamily="2" charset="-122"/>
                <a:ea typeface="宋体" pitchFamily="2" charset="-122"/>
              </a:rPr>
              <a:t>明确试验指标 </a:t>
            </a:r>
            <a:r>
              <a:rPr lang="zh-CN" altLang="en-US"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3</a:t>
            </a:r>
            <a:r>
              <a:rPr lang="zh-CN" altLang="zh-CN" sz="2800" dirty="0" smtClean="0">
                <a:latin typeface="宋体" pitchFamily="2" charset="-122"/>
                <a:ea typeface="宋体" pitchFamily="2" charset="-122"/>
              </a:rPr>
              <a:t>确定因子与水平</a:t>
            </a:r>
            <a:r>
              <a:rPr lang="zh-CN" altLang="en-US" sz="2800" dirty="0" smtClean="0">
                <a:latin typeface="宋体" pitchFamily="2" charset="-122"/>
                <a:ea typeface="宋体" pitchFamily="2" charset="-122"/>
              </a:rPr>
              <a:t>，</a:t>
            </a:r>
            <a:r>
              <a:rPr lang="en-US" altLang="zh-CN" sz="2800" dirty="0" smtClean="0">
                <a:latin typeface="宋体" pitchFamily="2" charset="-122"/>
                <a:ea typeface="宋体" pitchFamily="2" charset="-122"/>
              </a:rPr>
              <a:t> 4</a:t>
            </a:r>
            <a:r>
              <a:rPr lang="zh-CN" altLang="zh-CN" sz="2800" dirty="0" smtClean="0">
                <a:latin typeface="宋体" pitchFamily="2" charset="-122"/>
                <a:ea typeface="宋体" pitchFamily="2" charset="-122"/>
              </a:rPr>
              <a:t>选用合适的正交表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进行表头设计</a:t>
            </a:r>
            <a:r>
              <a:rPr lang="en-US" altLang="zh-CN" sz="2800" dirty="0" smtClean="0">
                <a:latin typeface="宋体" pitchFamily="2" charset="-122"/>
                <a:ea typeface="宋体" pitchFamily="2" charset="-122"/>
              </a:rPr>
              <a:t> </a:t>
            </a:r>
            <a:r>
              <a:rPr lang="zh-CN" altLang="en-US" sz="2800" dirty="0" smtClean="0">
                <a:latin typeface="宋体" pitchFamily="2" charset="-122"/>
                <a:ea typeface="宋体" pitchFamily="2" charset="-122"/>
              </a:rPr>
              <a:t>；</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5</a:t>
            </a:r>
            <a:r>
              <a:rPr lang="zh-CN" altLang="zh-CN" sz="2800" dirty="0" smtClean="0">
                <a:latin typeface="宋体" pitchFamily="2" charset="-122"/>
                <a:ea typeface="宋体" pitchFamily="2" charset="-122"/>
              </a:rPr>
              <a:t>列出试验计划</a:t>
            </a:r>
            <a:r>
              <a:rPr lang="zh-CN" altLang="en-US" sz="2800" dirty="0" smtClean="0">
                <a:latin typeface="宋体" pitchFamily="2" charset="-122"/>
                <a:ea typeface="宋体" pitchFamily="2" charset="-122"/>
              </a:rPr>
              <a:t>；</a:t>
            </a:r>
            <a:r>
              <a:rPr lang="en-US" altLang="zh-CN" sz="2800" dirty="0" smtClean="0">
                <a:latin typeface="宋体" pitchFamily="2" charset="-122"/>
                <a:ea typeface="宋体" pitchFamily="2" charset="-122"/>
              </a:rPr>
              <a:t> 6</a:t>
            </a:r>
            <a:r>
              <a:rPr lang="zh-CN" altLang="zh-CN" sz="2800" dirty="0" smtClean="0">
                <a:latin typeface="宋体" pitchFamily="2" charset="-122"/>
                <a:ea typeface="宋体" pitchFamily="2" charset="-122"/>
              </a:rPr>
              <a:t>进行试验和记录试验结果</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7</a:t>
            </a:r>
            <a:r>
              <a:rPr lang="zh-CN" altLang="zh-CN" sz="2800" dirty="0" smtClean="0">
                <a:latin typeface="宋体" pitchFamily="2" charset="-122"/>
                <a:ea typeface="宋体" pitchFamily="2" charset="-122"/>
              </a:rPr>
              <a:t>数据分析</a:t>
            </a:r>
          </a:p>
          <a:p>
            <a:pPr>
              <a:buNone/>
            </a:pPr>
            <a:endParaRPr lang="zh-CN" altLang="zh-CN" dirty="0" smtClean="0"/>
          </a:p>
          <a:p>
            <a:pPr>
              <a:buNone/>
            </a:pPr>
            <a:endParaRPr lang="zh-CN" altLang="zh-CN" dirty="0" smtClean="0"/>
          </a:p>
          <a:p>
            <a:pPr>
              <a:buNone/>
            </a:pPr>
            <a:endParaRPr lang="zh-CN" altLang="zh-CN" dirty="0" smtClean="0"/>
          </a:p>
          <a:p>
            <a:pPr>
              <a:buNone/>
            </a:pPr>
            <a:endParaRPr lang="zh-CN" altLang="zh-CN" dirty="0" smtClean="0"/>
          </a:p>
          <a:p>
            <a:pPr>
              <a:buNone/>
            </a:pP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　</a:t>
            </a:r>
            <a:r>
              <a:rPr lang="zh-CN" altLang="zh-CN" b="1" dirty="0" smtClean="0">
                <a:latin typeface="宋体" pitchFamily="2" charset="-122"/>
                <a:ea typeface="宋体" pitchFamily="2" charset="-122"/>
              </a:rPr>
              <a:t>数据的直观分析</a:t>
            </a:r>
            <a:endParaRPr lang="zh-CN" altLang="en-US" b="1" dirty="0">
              <a:latin typeface="宋体" pitchFamily="2" charset="-122"/>
              <a:ea typeface="宋体" pitchFamily="2" charset="-122"/>
            </a:endParaRPr>
          </a:p>
        </p:txBody>
      </p:sp>
      <p:sp>
        <p:nvSpPr>
          <p:cNvPr id="3" name="内容占位符 2"/>
          <p:cNvSpPr>
            <a:spLocks noGrp="1"/>
          </p:cNvSpPr>
          <p:nvPr>
            <p:ph idx="1"/>
          </p:nvPr>
        </p:nvSpPr>
        <p:spPr>
          <a:xfrm>
            <a:off x="323528" y="1412776"/>
            <a:ext cx="8229600" cy="4686320"/>
          </a:xfrm>
        </p:spPr>
        <p:txBody>
          <a:bodyPr>
            <a:normAutofit/>
          </a:bodyPr>
          <a:lstStyle/>
          <a:p>
            <a:pPr>
              <a:buNone/>
            </a:pPr>
            <a:r>
              <a:rPr lang="zh-CN" altLang="zh-CN" sz="2800" dirty="0" smtClean="0">
                <a:latin typeface="宋体" pitchFamily="2" charset="-122"/>
                <a:ea typeface="宋体" pitchFamily="2" charset="-122"/>
              </a:rPr>
              <a:t>一、综合可比性</a:t>
            </a:r>
          </a:p>
          <a:p>
            <a:pPr>
              <a:buNone/>
            </a:pPr>
            <a:r>
              <a:rPr lang="zh-CN" altLang="zh-CN" sz="2800" dirty="0" smtClean="0">
                <a:latin typeface="宋体" pitchFamily="2" charset="-122"/>
                <a:ea typeface="宋体" pitchFamily="2" charset="-122"/>
              </a:rPr>
              <a:t>二、用极差分析各因子对指标影响程度的大小</a:t>
            </a:r>
            <a:endParaRPr lang="en-US"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三、水平均值图</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综上所述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利用直观分析法可以得到如下结论</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获得最佳或满意的水平组合</a:t>
            </a:r>
          </a:p>
          <a:p>
            <a:pPr>
              <a:buNone/>
            </a:pP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区分因子的主次</a:t>
            </a:r>
          </a:p>
          <a:p>
            <a:pPr>
              <a:buNone/>
            </a:pPr>
            <a:endParaRPr lang="zh-CN" altLang="zh-CN" dirty="0" smtClean="0"/>
          </a:p>
          <a:p>
            <a:pPr>
              <a:buNone/>
            </a:pPr>
            <a:endParaRPr lang="en-US" altLang="zh-CN"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数据的方差分析</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zh-CN" altLang="zh-CN" sz="2800" dirty="0" smtClean="0">
                <a:latin typeface="宋体" pitchFamily="2" charset="-122"/>
                <a:ea typeface="宋体" pitchFamily="2" charset="-122"/>
              </a:rPr>
              <a:t>一、统计模型</a:t>
            </a:r>
          </a:p>
          <a:p>
            <a:pPr>
              <a:buNone/>
            </a:pPr>
            <a:r>
              <a:rPr lang="zh-CN" altLang="zh-CN" sz="2800" dirty="0" smtClean="0">
                <a:latin typeface="宋体" pitchFamily="2" charset="-122"/>
                <a:ea typeface="宋体" pitchFamily="2" charset="-122"/>
              </a:rPr>
              <a:t>二、总平方和分解</a:t>
            </a:r>
          </a:p>
          <a:p>
            <a:pPr>
              <a:buNone/>
            </a:pPr>
            <a:r>
              <a:rPr lang="zh-CN" altLang="zh-CN" sz="2800" dirty="0" smtClean="0">
                <a:latin typeface="宋体" pitchFamily="2" charset="-122"/>
                <a:ea typeface="宋体" pitchFamily="2" charset="-122"/>
              </a:rPr>
              <a:t>三、各因子的平方和</a:t>
            </a:r>
          </a:p>
          <a:p>
            <a:pPr>
              <a:buNone/>
            </a:pPr>
            <a:r>
              <a:rPr lang="zh-CN" altLang="zh-CN" sz="2800" dirty="0" smtClean="0">
                <a:latin typeface="宋体" pitchFamily="2" charset="-122"/>
                <a:ea typeface="宋体" pitchFamily="2" charset="-122"/>
              </a:rPr>
              <a:t>四、</a:t>
            </a:r>
            <a:r>
              <a:rPr lang="en-US" altLang="zh-CN" sz="2800" i="1" dirty="0" smtClean="0">
                <a:latin typeface="宋体" pitchFamily="2" charset="-122"/>
                <a:ea typeface="宋体" pitchFamily="2" charset="-122"/>
              </a:rPr>
              <a:t>F</a:t>
            </a:r>
            <a:r>
              <a:rPr lang="zh-CN" altLang="zh-CN" sz="2800" dirty="0" smtClean="0">
                <a:latin typeface="宋体" pitchFamily="2" charset="-122"/>
                <a:ea typeface="宋体" pitchFamily="2" charset="-122"/>
              </a:rPr>
              <a:t>检验</a:t>
            </a:r>
          </a:p>
          <a:p>
            <a:pPr>
              <a:buNone/>
            </a:pPr>
            <a:r>
              <a:rPr lang="zh-CN" altLang="zh-CN" sz="2800" dirty="0" smtClean="0">
                <a:latin typeface="宋体" pitchFamily="2" charset="-122"/>
                <a:ea typeface="宋体" pitchFamily="2" charset="-122"/>
              </a:rPr>
              <a:t>五、计算</a:t>
            </a:r>
          </a:p>
          <a:p>
            <a:pPr>
              <a:buNone/>
            </a:pPr>
            <a:r>
              <a:rPr lang="zh-CN" altLang="zh-CN" sz="2800" dirty="0" smtClean="0">
                <a:latin typeface="宋体" pitchFamily="2" charset="-122"/>
                <a:ea typeface="宋体" pitchFamily="2" charset="-122"/>
              </a:rPr>
              <a:t>六、方差分析表</a:t>
            </a:r>
          </a:p>
          <a:p>
            <a:pPr>
              <a:buNone/>
            </a:pPr>
            <a:r>
              <a:rPr lang="zh-CN" altLang="zh-CN" sz="2800" dirty="0" smtClean="0">
                <a:latin typeface="宋体" pitchFamily="2" charset="-122"/>
                <a:ea typeface="宋体" pitchFamily="2" charset="-122"/>
              </a:rPr>
              <a:t>七、最佳水平组合均值的估计</a:t>
            </a:r>
          </a:p>
          <a:p>
            <a:pPr>
              <a:buNone/>
            </a:pPr>
            <a:r>
              <a:rPr lang="zh-CN" altLang="zh-CN" sz="2800" dirty="0" smtClean="0">
                <a:latin typeface="宋体" pitchFamily="2" charset="-122"/>
                <a:ea typeface="宋体" pitchFamily="2" charset="-122"/>
              </a:rPr>
              <a:t>八、验证试验</a:t>
            </a:r>
          </a:p>
          <a:p>
            <a:pPr>
              <a:buNone/>
            </a:pPr>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Fan</Template>
  <TotalTime>578</TotalTime>
  <Words>1985</Words>
  <Application>Microsoft Office PowerPoint</Application>
  <PresentationFormat>全屏显示(4:3)</PresentationFormat>
  <Paragraphs>152</Paragraphs>
  <Slides>33</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33</vt:i4>
      </vt:variant>
    </vt:vector>
  </HeadingPairs>
  <TitlesOfParts>
    <vt:vector size="35" baseType="lpstr">
      <vt:lpstr>暗香扑面</vt:lpstr>
      <vt:lpstr>MathType 6.0 Equation</vt:lpstr>
      <vt:lpstr>第四章 正 交 设 计</vt:lpstr>
      <vt:lpstr>多因子试验与正交表</vt:lpstr>
      <vt:lpstr>幻灯片 3</vt:lpstr>
      <vt:lpstr>交互作用</vt:lpstr>
      <vt:lpstr>正交表</vt:lpstr>
      <vt:lpstr>幻灯片 6</vt:lpstr>
      <vt:lpstr>无交互作用情况下的正交设计 </vt:lpstr>
      <vt:lpstr>　数据的直观分析</vt:lpstr>
      <vt:lpstr>数据的方差分析</vt:lpstr>
      <vt:lpstr>贡献率分析 </vt:lpstr>
      <vt:lpstr>有交互作用情况下的正交设计</vt:lpstr>
      <vt:lpstr>数据的方差分析 </vt:lpstr>
      <vt:lpstr>平方和分解 </vt:lpstr>
      <vt:lpstr>最佳水平组合的选择</vt:lpstr>
      <vt:lpstr>最佳水平组合下指标均值的估计 </vt:lpstr>
      <vt:lpstr>　避免混杂现象——表头设计的一个原则 </vt:lpstr>
      <vt:lpstr>有重复试验情况下的数据分析 </vt:lpstr>
      <vt:lpstr>　总平方和分解</vt:lpstr>
      <vt:lpstr>对模型的检验</vt:lpstr>
      <vt:lpstr>最佳水平组合的选择</vt:lpstr>
      <vt:lpstr>水平数不等情况下的试验设计 </vt:lpstr>
      <vt:lpstr>混合水平正交表 </vt:lpstr>
      <vt:lpstr>幻灯片 23</vt:lpstr>
      <vt:lpstr>直接选用混合水平正交表 </vt:lpstr>
      <vt:lpstr>拟水平法</vt:lpstr>
      <vt:lpstr>　组合法 </vt:lpstr>
      <vt:lpstr>赋闲列法 </vt:lpstr>
      <vt:lpstr>裂区法</vt:lpstr>
      <vt:lpstr>试验设计 </vt:lpstr>
      <vt:lpstr>方差分析 </vt:lpstr>
      <vt:lpstr>多指标的数据分析</vt:lpstr>
      <vt:lpstr>综合平衡法 </vt:lpstr>
      <vt:lpstr>综合评分法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第四章 正 交 设 计</dc:title>
  <cp:lastModifiedBy>钱瑶</cp:lastModifiedBy>
  <cp:revision>59</cp:revision>
  <dcterms:modified xsi:type="dcterms:W3CDTF">2016-03-06T08:33:33Z</dcterms:modified>
</cp:coreProperties>
</file>