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3"/>
  </p:notesMasterIdLst>
  <p:sldIdLst>
    <p:sldId id="256" r:id="rId2"/>
    <p:sldId id="257" r:id="rId3"/>
    <p:sldId id="271"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377" r:id="rId18"/>
    <p:sldId id="378" r:id="rId19"/>
    <p:sldId id="272" r:id="rId20"/>
    <p:sldId id="273" r:id="rId21"/>
    <p:sldId id="274" r:id="rId22"/>
    <p:sldId id="275" r:id="rId23"/>
    <p:sldId id="276" r:id="rId24"/>
    <p:sldId id="277" r:id="rId25"/>
    <p:sldId id="278" r:id="rId26"/>
    <p:sldId id="379" r:id="rId27"/>
    <p:sldId id="279" r:id="rId28"/>
    <p:sldId id="380" r:id="rId29"/>
    <p:sldId id="381" r:id="rId30"/>
    <p:sldId id="280" r:id="rId31"/>
    <p:sldId id="281" r:id="rId32"/>
    <p:sldId id="282" r:id="rId33"/>
    <p:sldId id="382" r:id="rId34"/>
    <p:sldId id="383" r:id="rId35"/>
    <p:sldId id="283" r:id="rId36"/>
    <p:sldId id="284" r:id="rId37"/>
    <p:sldId id="285" r:id="rId38"/>
    <p:sldId id="384" r:id="rId39"/>
    <p:sldId id="286" r:id="rId40"/>
    <p:sldId id="287" r:id="rId41"/>
    <p:sldId id="288" r:id="rId42"/>
    <p:sldId id="290" r:id="rId43"/>
    <p:sldId id="291" r:id="rId44"/>
    <p:sldId id="292" r:id="rId45"/>
    <p:sldId id="293" r:id="rId46"/>
    <p:sldId id="294" r:id="rId47"/>
    <p:sldId id="295" r:id="rId48"/>
    <p:sldId id="385" r:id="rId49"/>
    <p:sldId id="297" r:id="rId50"/>
    <p:sldId id="298" r:id="rId51"/>
    <p:sldId id="299" r:id="rId52"/>
    <p:sldId id="300" r:id="rId53"/>
    <p:sldId id="301" r:id="rId54"/>
    <p:sldId id="302" r:id="rId55"/>
    <p:sldId id="303" r:id="rId56"/>
    <p:sldId id="304" r:id="rId57"/>
    <p:sldId id="305" r:id="rId58"/>
    <p:sldId id="306" r:id="rId59"/>
    <p:sldId id="386" r:id="rId60"/>
    <p:sldId id="307" r:id="rId61"/>
    <p:sldId id="308" r:id="rId62"/>
    <p:sldId id="309" r:id="rId63"/>
    <p:sldId id="310" r:id="rId64"/>
    <p:sldId id="311" r:id="rId65"/>
    <p:sldId id="312" r:id="rId66"/>
    <p:sldId id="313" r:id="rId67"/>
    <p:sldId id="314" r:id="rId68"/>
    <p:sldId id="315" r:id="rId69"/>
    <p:sldId id="387" r:id="rId70"/>
    <p:sldId id="316" r:id="rId71"/>
    <p:sldId id="317" r:id="rId72"/>
    <p:sldId id="318" r:id="rId73"/>
    <p:sldId id="319" r:id="rId74"/>
    <p:sldId id="320" r:id="rId75"/>
    <p:sldId id="321" r:id="rId76"/>
    <p:sldId id="322" r:id="rId77"/>
    <p:sldId id="388" r:id="rId78"/>
    <p:sldId id="323" r:id="rId79"/>
    <p:sldId id="324" r:id="rId80"/>
    <p:sldId id="325" r:id="rId81"/>
    <p:sldId id="326" r:id="rId82"/>
    <p:sldId id="327" r:id="rId83"/>
    <p:sldId id="328" r:id="rId84"/>
    <p:sldId id="329" r:id="rId85"/>
    <p:sldId id="330" r:id="rId86"/>
    <p:sldId id="331" r:id="rId87"/>
    <p:sldId id="332" r:id="rId88"/>
    <p:sldId id="333" r:id="rId89"/>
    <p:sldId id="334" r:id="rId90"/>
    <p:sldId id="335" r:id="rId91"/>
    <p:sldId id="336" r:id="rId92"/>
    <p:sldId id="337" r:id="rId93"/>
    <p:sldId id="338" r:id="rId94"/>
    <p:sldId id="339" r:id="rId95"/>
    <p:sldId id="389" r:id="rId96"/>
    <p:sldId id="340" r:id="rId97"/>
    <p:sldId id="341" r:id="rId98"/>
    <p:sldId id="342" r:id="rId99"/>
    <p:sldId id="343" r:id="rId100"/>
    <p:sldId id="344" r:id="rId101"/>
    <p:sldId id="390" r:id="rId102"/>
    <p:sldId id="345" r:id="rId103"/>
    <p:sldId id="346" r:id="rId104"/>
    <p:sldId id="347" r:id="rId105"/>
    <p:sldId id="357" r:id="rId106"/>
    <p:sldId id="348" r:id="rId107"/>
    <p:sldId id="391" r:id="rId108"/>
    <p:sldId id="392" r:id="rId109"/>
    <p:sldId id="349" r:id="rId110"/>
    <p:sldId id="393" r:id="rId111"/>
    <p:sldId id="394" r:id="rId1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284" y="-8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9E72FE-39E2-47E9-A7BB-453F53DAC11B}" type="datetimeFigureOut">
              <a:rPr lang="zh-CN" altLang="en-US" smtClean="0"/>
              <a:pPr/>
              <a:t>2015/9/27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D27AA6-B31B-4E26-B8C7-8897819EAA19}" type="slidenum">
              <a:rPr lang="zh-CN" altLang="en-US" smtClean="0"/>
              <a:pPr/>
              <a:t>‹#›</a:t>
            </a:fld>
            <a:endParaRPr lang="zh-CN" altLang="en-US"/>
          </a:p>
        </p:txBody>
      </p:sp>
    </p:spTree>
    <p:extLst>
      <p:ext uri="{BB962C8B-B14F-4D97-AF65-F5344CB8AC3E}">
        <p14:creationId xmlns="" xmlns:p14="http://schemas.microsoft.com/office/powerpoint/2010/main" val="37038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BD27AA6-B31B-4E26-B8C7-8897819EAA19}" type="slidenum">
              <a:rPr lang="zh-CN" altLang="en-US" smtClean="0"/>
              <a:pPr/>
              <a:t>10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BD27AA6-B31B-4E26-B8C7-8897819EAA19}" type="slidenum">
              <a:rPr lang="zh-CN" altLang="en-US" smtClean="0"/>
              <a:pPr/>
              <a:t>98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17.emf"/><Relationship Id="rId7" Type="http://schemas.openxmlformats.org/officeDocument/2006/relationships/image" Target="../media/image21.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s>
</file>

<file path=ppt/slides/_rels/slide100.xml.rels><?xml version="1.0" encoding="UTF-8" standalone="yes"?>
<Relationships xmlns="http://schemas.openxmlformats.org/package/2006/relationships"><Relationship Id="rId3" Type="http://schemas.openxmlformats.org/officeDocument/2006/relationships/image" Target="../media/image366.emf"/><Relationship Id="rId2" Type="http://schemas.openxmlformats.org/officeDocument/2006/relationships/image" Target="../media/image357.emf"/><Relationship Id="rId1" Type="http://schemas.openxmlformats.org/officeDocument/2006/relationships/slideLayout" Target="../slideLayouts/slideLayout7.xml"/><Relationship Id="rId5" Type="http://schemas.openxmlformats.org/officeDocument/2006/relationships/image" Target="../media/image367.emf"/><Relationship Id="rId4" Type="http://schemas.openxmlformats.org/officeDocument/2006/relationships/image" Target="../media/image360.emf"/></Relationships>
</file>

<file path=ppt/slides/_rels/slide101.xml.rels><?xml version="1.0" encoding="UTF-8" standalone="yes"?>
<Relationships xmlns="http://schemas.openxmlformats.org/package/2006/relationships"><Relationship Id="rId3" Type="http://schemas.openxmlformats.org/officeDocument/2006/relationships/image" Target="../media/image369.png"/><Relationship Id="rId2" Type="http://schemas.openxmlformats.org/officeDocument/2006/relationships/image" Target="../media/image368.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162.emf"/><Relationship Id="rId2" Type="http://schemas.openxmlformats.org/officeDocument/2006/relationships/image" Target="../media/image299.emf"/><Relationship Id="rId1" Type="http://schemas.openxmlformats.org/officeDocument/2006/relationships/slideLayout" Target="../slideLayouts/slideLayout7.xml"/><Relationship Id="rId5" Type="http://schemas.openxmlformats.org/officeDocument/2006/relationships/image" Target="../media/image371.emf"/><Relationship Id="rId4" Type="http://schemas.openxmlformats.org/officeDocument/2006/relationships/image" Target="../media/image370.emf"/></Relationships>
</file>

<file path=ppt/slides/_rels/slide103.xml.rels><?xml version="1.0" encoding="UTF-8" standalone="yes"?>
<Relationships xmlns="http://schemas.openxmlformats.org/package/2006/relationships"><Relationship Id="rId8" Type="http://schemas.openxmlformats.org/officeDocument/2006/relationships/image" Target="../media/image290.emf"/><Relationship Id="rId3" Type="http://schemas.openxmlformats.org/officeDocument/2006/relationships/image" Target="../media/image372.emf"/><Relationship Id="rId7" Type="http://schemas.openxmlformats.org/officeDocument/2006/relationships/image" Target="../media/image289.emf"/><Relationship Id="rId12" Type="http://schemas.openxmlformats.org/officeDocument/2006/relationships/image" Target="../media/image332.emf"/><Relationship Id="rId2" Type="http://schemas.openxmlformats.org/officeDocument/2006/relationships/image" Target="../media/image299.emf"/><Relationship Id="rId1" Type="http://schemas.openxmlformats.org/officeDocument/2006/relationships/slideLayout" Target="../slideLayouts/slideLayout7.xml"/><Relationship Id="rId6" Type="http://schemas.openxmlformats.org/officeDocument/2006/relationships/image" Target="../media/image287.emf"/><Relationship Id="rId11" Type="http://schemas.openxmlformats.org/officeDocument/2006/relationships/image" Target="../media/image375.emf"/><Relationship Id="rId5" Type="http://schemas.openxmlformats.org/officeDocument/2006/relationships/image" Target="../media/image374.emf"/><Relationship Id="rId10" Type="http://schemas.openxmlformats.org/officeDocument/2006/relationships/image" Target="../media/image300.emf"/><Relationship Id="rId4" Type="http://schemas.openxmlformats.org/officeDocument/2006/relationships/image" Target="../media/image373.emf"/><Relationship Id="rId9" Type="http://schemas.openxmlformats.org/officeDocument/2006/relationships/image" Target="../media/image291.emf"/></Relationships>
</file>

<file path=ppt/slides/_rels/slide104.xml.rels><?xml version="1.0" encoding="UTF-8" standalone="yes"?>
<Relationships xmlns="http://schemas.openxmlformats.org/package/2006/relationships"><Relationship Id="rId8" Type="http://schemas.openxmlformats.org/officeDocument/2006/relationships/image" Target="../media/image381.emf"/><Relationship Id="rId3" Type="http://schemas.openxmlformats.org/officeDocument/2006/relationships/image" Target="../media/image377.emf"/><Relationship Id="rId7" Type="http://schemas.openxmlformats.org/officeDocument/2006/relationships/image" Target="../media/image380.emf"/><Relationship Id="rId2" Type="http://schemas.openxmlformats.org/officeDocument/2006/relationships/image" Target="../media/image376.emf"/><Relationship Id="rId1" Type="http://schemas.openxmlformats.org/officeDocument/2006/relationships/slideLayout" Target="../slideLayouts/slideLayout7.xml"/><Relationship Id="rId6" Type="http://schemas.openxmlformats.org/officeDocument/2006/relationships/image" Target="../media/image372.emf"/><Relationship Id="rId11" Type="http://schemas.openxmlformats.org/officeDocument/2006/relationships/image" Target="../media/image384.emf"/><Relationship Id="rId5" Type="http://schemas.openxmlformats.org/officeDocument/2006/relationships/image" Target="../media/image379.emf"/><Relationship Id="rId10" Type="http://schemas.openxmlformats.org/officeDocument/2006/relationships/image" Target="../media/image383.emf"/><Relationship Id="rId4" Type="http://schemas.openxmlformats.org/officeDocument/2006/relationships/image" Target="../media/image378.emf"/><Relationship Id="rId9" Type="http://schemas.openxmlformats.org/officeDocument/2006/relationships/image" Target="../media/image382.emf"/></Relationships>
</file>

<file path=ppt/slides/_rels/slide105.xml.rels><?xml version="1.0" encoding="UTF-8" standalone="yes"?>
<Relationships xmlns="http://schemas.openxmlformats.org/package/2006/relationships"><Relationship Id="rId3" Type="http://schemas.openxmlformats.org/officeDocument/2006/relationships/image" Target="../media/image385.emf"/><Relationship Id="rId2" Type="http://schemas.openxmlformats.org/officeDocument/2006/relationships/image" Target="../media/image371.emf"/><Relationship Id="rId1" Type="http://schemas.openxmlformats.org/officeDocument/2006/relationships/slideLayout" Target="../slideLayouts/slideLayout7.xml"/><Relationship Id="rId6" Type="http://schemas.openxmlformats.org/officeDocument/2006/relationships/image" Target="../media/image332.emf"/><Relationship Id="rId5" Type="http://schemas.openxmlformats.org/officeDocument/2006/relationships/image" Target="../media/image386.emf"/><Relationship Id="rId4" Type="http://schemas.openxmlformats.org/officeDocument/2006/relationships/image" Target="../media/image374.emf"/></Relationships>
</file>

<file path=ppt/slides/_rels/slide106.xml.rels><?xml version="1.0" encoding="UTF-8" standalone="yes"?>
<Relationships xmlns="http://schemas.openxmlformats.org/package/2006/relationships"><Relationship Id="rId8" Type="http://schemas.openxmlformats.org/officeDocument/2006/relationships/image" Target="../media/image391.emf"/><Relationship Id="rId3" Type="http://schemas.openxmlformats.org/officeDocument/2006/relationships/image" Target="../media/image388.emf"/><Relationship Id="rId7" Type="http://schemas.openxmlformats.org/officeDocument/2006/relationships/image" Target="../media/image385.emf"/><Relationship Id="rId2" Type="http://schemas.openxmlformats.org/officeDocument/2006/relationships/image" Target="../media/image387.emf"/><Relationship Id="rId1" Type="http://schemas.openxmlformats.org/officeDocument/2006/relationships/slideLayout" Target="../slideLayouts/slideLayout7.xml"/><Relationship Id="rId6" Type="http://schemas.openxmlformats.org/officeDocument/2006/relationships/image" Target="../media/image390.emf"/><Relationship Id="rId11" Type="http://schemas.openxmlformats.org/officeDocument/2006/relationships/image" Target="../media/image374.emf"/><Relationship Id="rId5" Type="http://schemas.openxmlformats.org/officeDocument/2006/relationships/image" Target="../media/image389.emf"/><Relationship Id="rId10" Type="http://schemas.openxmlformats.org/officeDocument/2006/relationships/image" Target="../media/image371.emf"/><Relationship Id="rId4" Type="http://schemas.openxmlformats.org/officeDocument/2006/relationships/image" Target="../media/image287.emf"/><Relationship Id="rId9" Type="http://schemas.openxmlformats.org/officeDocument/2006/relationships/image" Target="../media/image332.emf"/></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392.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8" Type="http://schemas.openxmlformats.org/officeDocument/2006/relationships/image" Target="../media/image332.emf"/><Relationship Id="rId3" Type="http://schemas.openxmlformats.org/officeDocument/2006/relationships/image" Target="../media/image388.emf"/><Relationship Id="rId7" Type="http://schemas.openxmlformats.org/officeDocument/2006/relationships/image" Target="../media/image386.emf"/><Relationship Id="rId2" Type="http://schemas.openxmlformats.org/officeDocument/2006/relationships/image" Target="../media/image387.emf"/><Relationship Id="rId1" Type="http://schemas.openxmlformats.org/officeDocument/2006/relationships/slideLayout" Target="../slideLayouts/slideLayout7.xml"/><Relationship Id="rId6" Type="http://schemas.openxmlformats.org/officeDocument/2006/relationships/image" Target="../media/image385.emf"/><Relationship Id="rId5" Type="http://schemas.openxmlformats.org/officeDocument/2006/relationships/image" Target="../media/image389.emf"/><Relationship Id="rId10" Type="http://schemas.openxmlformats.org/officeDocument/2006/relationships/image" Target="../media/image374.emf"/><Relationship Id="rId4" Type="http://schemas.openxmlformats.org/officeDocument/2006/relationships/image" Target="../media/image393.emf"/><Relationship Id="rId9" Type="http://schemas.openxmlformats.org/officeDocument/2006/relationships/image" Target="../media/image371.emf"/></Relationships>
</file>

<file path=ppt/slides/_rels/slide11.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17.emf"/><Relationship Id="rId7" Type="http://schemas.openxmlformats.org/officeDocument/2006/relationships/image" Target="../media/image27.emf"/><Relationship Id="rId2" Type="http://schemas.openxmlformats.org/officeDocument/2006/relationships/image" Target="../media/image23.emf"/><Relationship Id="rId1" Type="http://schemas.openxmlformats.org/officeDocument/2006/relationships/slideLayout" Target="../slideLayouts/slideLayout1.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39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1.xml"/><Relationship Id="rId4" Type="http://schemas.openxmlformats.org/officeDocument/2006/relationships/image" Target="../media/image31.emf"/></Relationships>
</file>

<file path=ppt/slides/_rels/slide13.xml.rels><?xml version="1.0" encoding="UTF-8" standalone="yes"?>
<Relationships xmlns="http://schemas.openxmlformats.org/package/2006/relationships"><Relationship Id="rId3" Type="http://schemas.openxmlformats.org/officeDocument/2006/relationships/image" Target="../media/image33.emf"/><Relationship Id="rId7" Type="http://schemas.openxmlformats.org/officeDocument/2006/relationships/image" Target="../media/image37.emf"/><Relationship Id="rId2" Type="http://schemas.openxmlformats.org/officeDocument/2006/relationships/image" Target="../media/image32.emf"/><Relationship Id="rId1" Type="http://schemas.openxmlformats.org/officeDocument/2006/relationships/slideLayout" Target="../slideLayouts/slideLayout1.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s>
</file>

<file path=ppt/slides/_rels/slide14.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1.xml"/><Relationship Id="rId5" Type="http://schemas.openxmlformats.org/officeDocument/2006/relationships/image" Target="../media/image41.emf"/><Relationship Id="rId4" Type="http://schemas.openxmlformats.org/officeDocument/2006/relationships/image" Target="../media/image40.emf"/></Relationships>
</file>

<file path=ppt/slides/_rels/slide1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1.xml"/><Relationship Id="rId5" Type="http://schemas.openxmlformats.org/officeDocument/2006/relationships/image" Target="../media/image45.emf"/><Relationship Id="rId4" Type="http://schemas.openxmlformats.org/officeDocument/2006/relationships/image" Target="../media/image44.emf"/></Relationships>
</file>

<file path=ppt/slides/_rels/slide16.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image" Target="../media/image47.emf"/><Relationship Id="rId7" Type="http://schemas.openxmlformats.org/officeDocument/2006/relationships/image" Target="../media/image51.emf"/><Relationship Id="rId2" Type="http://schemas.openxmlformats.org/officeDocument/2006/relationships/image" Target="../media/image46.emf"/><Relationship Id="rId1" Type="http://schemas.openxmlformats.org/officeDocument/2006/relationships/slideLayout" Target="../slideLayouts/slideLayout1.xml"/><Relationship Id="rId6" Type="http://schemas.openxmlformats.org/officeDocument/2006/relationships/image" Target="../media/image50.emf"/><Relationship Id="rId5" Type="http://schemas.openxmlformats.org/officeDocument/2006/relationships/image" Target="../media/image49.emf"/><Relationship Id="rId4" Type="http://schemas.openxmlformats.org/officeDocument/2006/relationships/image" Target="../media/image48.emf"/><Relationship Id="rId9" Type="http://schemas.openxmlformats.org/officeDocument/2006/relationships/image" Target="../media/image53.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59.emf"/><Relationship Id="rId3" Type="http://schemas.openxmlformats.org/officeDocument/2006/relationships/image" Target="../media/image52.emf"/><Relationship Id="rId7" Type="http://schemas.openxmlformats.org/officeDocument/2006/relationships/image" Target="../media/image58.emf"/><Relationship Id="rId2" Type="http://schemas.openxmlformats.org/officeDocument/2006/relationships/image" Target="../media/image55.emf"/><Relationship Id="rId1" Type="http://schemas.openxmlformats.org/officeDocument/2006/relationships/slideLayout" Target="../slideLayouts/slideLayout7.xml"/><Relationship Id="rId6" Type="http://schemas.openxmlformats.org/officeDocument/2006/relationships/image" Target="../media/image57.emf"/><Relationship Id="rId11" Type="http://schemas.openxmlformats.org/officeDocument/2006/relationships/image" Target="../media/image62.emf"/><Relationship Id="rId5" Type="http://schemas.openxmlformats.org/officeDocument/2006/relationships/image" Target="../media/image56.emf"/><Relationship Id="rId10" Type="http://schemas.openxmlformats.org/officeDocument/2006/relationships/image" Target="../media/image61.emf"/><Relationship Id="rId4" Type="http://schemas.openxmlformats.org/officeDocument/2006/relationships/image" Target="../media/image50.emf"/><Relationship Id="rId9" Type="http://schemas.openxmlformats.org/officeDocument/2006/relationships/image" Target="../media/image6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63.emf"/><Relationship Id="rId1" Type="http://schemas.openxmlformats.org/officeDocument/2006/relationships/slideLayout" Target="../slideLayouts/slideLayout7.xml"/><Relationship Id="rId6" Type="http://schemas.openxmlformats.org/officeDocument/2006/relationships/image" Target="../media/image66.emf"/><Relationship Id="rId5" Type="http://schemas.openxmlformats.org/officeDocument/2006/relationships/image" Target="../media/image65.emf"/><Relationship Id="rId4" Type="http://schemas.openxmlformats.org/officeDocument/2006/relationships/image" Target="../media/image64.emf"/></Relationships>
</file>

<file path=ppt/slides/_rels/slide21.xml.rels><?xml version="1.0" encoding="UTF-8" standalone="yes"?>
<Relationships xmlns="http://schemas.openxmlformats.org/package/2006/relationships"><Relationship Id="rId8" Type="http://schemas.openxmlformats.org/officeDocument/2006/relationships/image" Target="../media/image73.emf"/><Relationship Id="rId3" Type="http://schemas.openxmlformats.org/officeDocument/2006/relationships/image" Target="../media/image68.emf"/><Relationship Id="rId7" Type="http://schemas.openxmlformats.org/officeDocument/2006/relationships/image" Target="../media/image72.emf"/><Relationship Id="rId2" Type="http://schemas.openxmlformats.org/officeDocument/2006/relationships/image" Target="../media/image67.emf"/><Relationship Id="rId1" Type="http://schemas.openxmlformats.org/officeDocument/2006/relationships/slideLayout" Target="../slideLayouts/slideLayout7.xml"/><Relationship Id="rId6" Type="http://schemas.openxmlformats.org/officeDocument/2006/relationships/image" Target="../media/image71.emf"/><Relationship Id="rId5" Type="http://schemas.openxmlformats.org/officeDocument/2006/relationships/image" Target="../media/image70.emf"/><Relationship Id="rId10" Type="http://schemas.openxmlformats.org/officeDocument/2006/relationships/image" Target="../media/image75.emf"/><Relationship Id="rId4" Type="http://schemas.openxmlformats.org/officeDocument/2006/relationships/image" Target="../media/image69.emf"/><Relationship Id="rId9" Type="http://schemas.openxmlformats.org/officeDocument/2006/relationships/image" Target="../media/image74.emf"/></Relationships>
</file>

<file path=ppt/slides/_rels/slide22.xml.rels><?xml version="1.0" encoding="UTF-8" standalone="yes"?>
<Relationships xmlns="http://schemas.openxmlformats.org/package/2006/relationships"><Relationship Id="rId8" Type="http://schemas.openxmlformats.org/officeDocument/2006/relationships/image" Target="../media/image80.emf"/><Relationship Id="rId3" Type="http://schemas.openxmlformats.org/officeDocument/2006/relationships/image" Target="../media/image76.emf"/><Relationship Id="rId7" Type="http://schemas.openxmlformats.org/officeDocument/2006/relationships/image" Target="../media/image70.emf"/><Relationship Id="rId2" Type="http://schemas.openxmlformats.org/officeDocument/2006/relationships/image" Target="../media/image67.emf"/><Relationship Id="rId1" Type="http://schemas.openxmlformats.org/officeDocument/2006/relationships/slideLayout" Target="../slideLayouts/slideLayout7.xml"/><Relationship Id="rId6" Type="http://schemas.openxmlformats.org/officeDocument/2006/relationships/image" Target="../media/image79.emf"/><Relationship Id="rId5" Type="http://schemas.openxmlformats.org/officeDocument/2006/relationships/image" Target="../media/image78.emf"/><Relationship Id="rId4" Type="http://schemas.openxmlformats.org/officeDocument/2006/relationships/image" Target="../media/image77.emf"/><Relationship Id="rId9" Type="http://schemas.openxmlformats.org/officeDocument/2006/relationships/image" Target="../media/image69.emf"/></Relationships>
</file>

<file path=ppt/slides/_rels/slide23.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3.emf"/><Relationship Id="rId7" Type="http://schemas.openxmlformats.org/officeDocument/2006/relationships/image" Target="../media/image87.emf"/><Relationship Id="rId2" Type="http://schemas.openxmlformats.org/officeDocument/2006/relationships/image" Target="../media/image82.emf"/><Relationship Id="rId1" Type="http://schemas.openxmlformats.org/officeDocument/2006/relationships/slideLayout" Target="../slideLayouts/slideLayout7.xml"/><Relationship Id="rId6" Type="http://schemas.openxmlformats.org/officeDocument/2006/relationships/image" Target="../media/image86.emf"/><Relationship Id="rId5" Type="http://schemas.openxmlformats.org/officeDocument/2006/relationships/image" Target="../media/image85.emf"/><Relationship Id="rId4" Type="http://schemas.openxmlformats.org/officeDocument/2006/relationships/image" Target="../media/image84.emf"/></Relationships>
</file>

<file path=ppt/slides/_rels/slide25.xml.rels><?xml version="1.0" encoding="UTF-8" standalone="yes"?>
<Relationships xmlns="http://schemas.openxmlformats.org/package/2006/relationships"><Relationship Id="rId3" Type="http://schemas.openxmlformats.org/officeDocument/2006/relationships/image" Target="../media/image89.emf"/><Relationship Id="rId7" Type="http://schemas.openxmlformats.org/officeDocument/2006/relationships/image" Target="../media/image93.emf"/><Relationship Id="rId2" Type="http://schemas.openxmlformats.org/officeDocument/2006/relationships/image" Target="../media/image88.emf"/><Relationship Id="rId1" Type="http://schemas.openxmlformats.org/officeDocument/2006/relationships/slideLayout" Target="../slideLayouts/slideLayout7.xml"/><Relationship Id="rId6" Type="http://schemas.openxmlformats.org/officeDocument/2006/relationships/image" Target="../media/image92.emf"/><Relationship Id="rId5" Type="http://schemas.openxmlformats.org/officeDocument/2006/relationships/image" Target="../media/image91.emf"/><Relationship Id="rId4" Type="http://schemas.openxmlformats.org/officeDocument/2006/relationships/image" Target="../media/image90.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image" Target="../media/image94.emf"/><Relationship Id="rId1" Type="http://schemas.openxmlformats.org/officeDocument/2006/relationships/slideLayout" Target="../slideLayouts/slideLayout7.xml"/><Relationship Id="rId6" Type="http://schemas.openxmlformats.org/officeDocument/2006/relationships/image" Target="../media/image98.emf"/><Relationship Id="rId5" Type="http://schemas.openxmlformats.org/officeDocument/2006/relationships/image" Target="../media/image97.emf"/><Relationship Id="rId4" Type="http://schemas.openxmlformats.org/officeDocument/2006/relationships/image" Target="../media/image96.emf"/></Relationships>
</file>

<file path=ppt/slides/_rels/slide2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108.emf"/><Relationship Id="rId3" Type="http://schemas.openxmlformats.org/officeDocument/2006/relationships/image" Target="../media/image103.emf"/><Relationship Id="rId7" Type="http://schemas.openxmlformats.org/officeDocument/2006/relationships/image" Target="../media/image107.emf"/><Relationship Id="rId2" Type="http://schemas.openxmlformats.org/officeDocument/2006/relationships/image" Target="../media/image97.emf"/><Relationship Id="rId1" Type="http://schemas.openxmlformats.org/officeDocument/2006/relationships/slideLayout" Target="../slideLayouts/slideLayout7.xml"/><Relationship Id="rId6" Type="http://schemas.openxmlformats.org/officeDocument/2006/relationships/image" Target="../media/image106.emf"/><Relationship Id="rId5" Type="http://schemas.openxmlformats.org/officeDocument/2006/relationships/image" Target="../media/image105.emf"/><Relationship Id="rId4" Type="http://schemas.openxmlformats.org/officeDocument/2006/relationships/image" Target="../media/image104.emf"/></Relationships>
</file>

<file path=ppt/slides/_rels/slide31.xml.rels><?xml version="1.0" encoding="UTF-8" standalone="yes"?>
<Relationships xmlns="http://schemas.openxmlformats.org/package/2006/relationships"><Relationship Id="rId3" Type="http://schemas.openxmlformats.org/officeDocument/2006/relationships/image" Target="../media/image110.emf"/><Relationship Id="rId2" Type="http://schemas.openxmlformats.org/officeDocument/2006/relationships/image" Target="../media/image109.emf"/><Relationship Id="rId1" Type="http://schemas.openxmlformats.org/officeDocument/2006/relationships/slideLayout" Target="../slideLayouts/slideLayout7.xml"/><Relationship Id="rId6" Type="http://schemas.openxmlformats.org/officeDocument/2006/relationships/image" Target="../media/image113.emf"/><Relationship Id="rId5" Type="http://schemas.openxmlformats.org/officeDocument/2006/relationships/image" Target="../media/image112.emf"/><Relationship Id="rId4" Type="http://schemas.openxmlformats.org/officeDocument/2006/relationships/image" Target="../media/image111.emf"/></Relationships>
</file>

<file path=ppt/slides/_rels/slide32.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image" Target="../media/image114.emf"/><Relationship Id="rId1" Type="http://schemas.openxmlformats.org/officeDocument/2006/relationships/slideLayout" Target="../slideLayouts/slideLayout7.xml"/><Relationship Id="rId5" Type="http://schemas.openxmlformats.org/officeDocument/2006/relationships/image" Target="../media/image116.emf"/><Relationship Id="rId4" Type="http://schemas.openxmlformats.org/officeDocument/2006/relationships/image" Target="../media/image115.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20.emf"/><Relationship Id="rId7" Type="http://schemas.openxmlformats.org/officeDocument/2006/relationships/image" Target="../media/image124.emf"/><Relationship Id="rId2" Type="http://schemas.openxmlformats.org/officeDocument/2006/relationships/image" Target="../media/image119.emf"/><Relationship Id="rId1" Type="http://schemas.openxmlformats.org/officeDocument/2006/relationships/slideLayout" Target="../slideLayouts/slideLayout7.xml"/><Relationship Id="rId6" Type="http://schemas.openxmlformats.org/officeDocument/2006/relationships/image" Target="../media/image123.emf"/><Relationship Id="rId5" Type="http://schemas.openxmlformats.org/officeDocument/2006/relationships/image" Target="../media/image122.emf"/><Relationship Id="rId4" Type="http://schemas.openxmlformats.org/officeDocument/2006/relationships/image" Target="../media/image121.emf"/></Relationships>
</file>

<file path=ppt/slides/_rels/slide36.xml.rels><?xml version="1.0" encoding="UTF-8" standalone="yes"?>
<Relationships xmlns="http://schemas.openxmlformats.org/package/2006/relationships"><Relationship Id="rId8" Type="http://schemas.openxmlformats.org/officeDocument/2006/relationships/image" Target="../media/image130.emf"/><Relationship Id="rId3" Type="http://schemas.openxmlformats.org/officeDocument/2006/relationships/image" Target="../media/image125.emf"/><Relationship Id="rId7" Type="http://schemas.openxmlformats.org/officeDocument/2006/relationships/image" Target="../media/image129.emf"/><Relationship Id="rId2" Type="http://schemas.openxmlformats.org/officeDocument/2006/relationships/image" Target="../media/image124.emf"/><Relationship Id="rId1" Type="http://schemas.openxmlformats.org/officeDocument/2006/relationships/slideLayout" Target="../slideLayouts/slideLayout7.xml"/><Relationship Id="rId6" Type="http://schemas.openxmlformats.org/officeDocument/2006/relationships/image" Target="../media/image128.emf"/><Relationship Id="rId5" Type="http://schemas.openxmlformats.org/officeDocument/2006/relationships/image" Target="../media/image127.emf"/><Relationship Id="rId4" Type="http://schemas.openxmlformats.org/officeDocument/2006/relationships/image" Target="../media/image126.emf"/></Relationships>
</file>

<file path=ppt/slides/_rels/slide37.xml.rels><?xml version="1.0" encoding="UTF-8" standalone="yes"?>
<Relationships xmlns="http://schemas.openxmlformats.org/package/2006/relationships"><Relationship Id="rId8" Type="http://schemas.openxmlformats.org/officeDocument/2006/relationships/image" Target="../media/image136.emf"/><Relationship Id="rId3" Type="http://schemas.openxmlformats.org/officeDocument/2006/relationships/image" Target="../media/image132.emf"/><Relationship Id="rId7" Type="http://schemas.openxmlformats.org/officeDocument/2006/relationships/image" Target="../media/image125.emf"/><Relationship Id="rId2" Type="http://schemas.openxmlformats.org/officeDocument/2006/relationships/image" Target="../media/image131.emf"/><Relationship Id="rId1" Type="http://schemas.openxmlformats.org/officeDocument/2006/relationships/slideLayout" Target="../slideLayouts/slideLayout7.xml"/><Relationship Id="rId6" Type="http://schemas.openxmlformats.org/officeDocument/2006/relationships/image" Target="../media/image135.emf"/><Relationship Id="rId5" Type="http://schemas.openxmlformats.org/officeDocument/2006/relationships/image" Target="../media/image134.emf"/><Relationship Id="rId4" Type="http://schemas.openxmlformats.org/officeDocument/2006/relationships/image" Target="../media/image133.emf"/><Relationship Id="rId9" Type="http://schemas.openxmlformats.org/officeDocument/2006/relationships/image" Target="../media/image137.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39.emf"/><Relationship Id="rId2" Type="http://schemas.openxmlformats.org/officeDocument/2006/relationships/image" Target="../media/image138.emf"/><Relationship Id="rId1" Type="http://schemas.openxmlformats.org/officeDocument/2006/relationships/slideLayout" Target="../slideLayouts/slideLayout7.xml"/><Relationship Id="rId5" Type="http://schemas.openxmlformats.org/officeDocument/2006/relationships/image" Target="../media/image141.emf"/><Relationship Id="rId4" Type="http://schemas.openxmlformats.org/officeDocument/2006/relationships/image" Target="../media/image140.emf"/></Relationships>
</file>

<file path=ppt/slides/_rels/slide41.xml.rels><?xml version="1.0" encoding="UTF-8" standalone="yes"?>
<Relationships xmlns="http://schemas.openxmlformats.org/package/2006/relationships"><Relationship Id="rId3" Type="http://schemas.openxmlformats.org/officeDocument/2006/relationships/image" Target="../media/image143.emf"/><Relationship Id="rId7" Type="http://schemas.openxmlformats.org/officeDocument/2006/relationships/image" Target="../media/image147.emf"/><Relationship Id="rId2" Type="http://schemas.openxmlformats.org/officeDocument/2006/relationships/image" Target="../media/image142.emf"/><Relationship Id="rId1" Type="http://schemas.openxmlformats.org/officeDocument/2006/relationships/slideLayout" Target="../slideLayouts/slideLayout7.xml"/><Relationship Id="rId6" Type="http://schemas.openxmlformats.org/officeDocument/2006/relationships/image" Target="../media/image146.emf"/><Relationship Id="rId5" Type="http://schemas.openxmlformats.org/officeDocument/2006/relationships/image" Target="../media/image145.emf"/><Relationship Id="rId4" Type="http://schemas.openxmlformats.org/officeDocument/2006/relationships/image" Target="../media/image144.emf"/></Relationships>
</file>

<file path=ppt/slides/_rels/slide42.xml.rels><?xml version="1.0" encoding="UTF-8" standalone="yes"?>
<Relationships xmlns="http://schemas.openxmlformats.org/package/2006/relationships"><Relationship Id="rId3" Type="http://schemas.openxmlformats.org/officeDocument/2006/relationships/image" Target="../media/image149.emf"/><Relationship Id="rId2" Type="http://schemas.openxmlformats.org/officeDocument/2006/relationships/image" Target="../media/image148.emf"/><Relationship Id="rId1" Type="http://schemas.openxmlformats.org/officeDocument/2006/relationships/slideLayout" Target="../slideLayouts/slideLayout7.xml"/><Relationship Id="rId6" Type="http://schemas.openxmlformats.org/officeDocument/2006/relationships/image" Target="../media/image152.emf"/><Relationship Id="rId5" Type="http://schemas.openxmlformats.org/officeDocument/2006/relationships/image" Target="../media/image151.emf"/><Relationship Id="rId4" Type="http://schemas.openxmlformats.org/officeDocument/2006/relationships/image" Target="../media/image150.emf"/></Relationships>
</file>

<file path=ppt/slides/_rels/slide43.xml.rels><?xml version="1.0" encoding="UTF-8" standalone="yes"?>
<Relationships xmlns="http://schemas.openxmlformats.org/package/2006/relationships"><Relationship Id="rId3" Type="http://schemas.openxmlformats.org/officeDocument/2006/relationships/image" Target="../media/image154.emf"/><Relationship Id="rId2" Type="http://schemas.openxmlformats.org/officeDocument/2006/relationships/image" Target="../media/image153.emf"/><Relationship Id="rId1" Type="http://schemas.openxmlformats.org/officeDocument/2006/relationships/slideLayout" Target="../slideLayouts/slideLayout7.xml"/><Relationship Id="rId4" Type="http://schemas.openxmlformats.org/officeDocument/2006/relationships/image" Target="../media/image155.emf"/></Relationships>
</file>

<file path=ppt/slides/_rels/slide44.xml.rels><?xml version="1.0" encoding="UTF-8" standalone="yes"?>
<Relationships xmlns="http://schemas.openxmlformats.org/package/2006/relationships"><Relationship Id="rId3" Type="http://schemas.openxmlformats.org/officeDocument/2006/relationships/image" Target="../media/image157.emf"/><Relationship Id="rId2" Type="http://schemas.openxmlformats.org/officeDocument/2006/relationships/image" Target="../media/image156.emf"/><Relationship Id="rId1" Type="http://schemas.openxmlformats.org/officeDocument/2006/relationships/slideLayout" Target="../slideLayouts/slideLayout7.xml"/><Relationship Id="rId5" Type="http://schemas.openxmlformats.org/officeDocument/2006/relationships/image" Target="../media/image159.emf"/><Relationship Id="rId4" Type="http://schemas.openxmlformats.org/officeDocument/2006/relationships/image" Target="../media/image158.emf"/></Relationships>
</file>

<file path=ppt/slides/_rels/slide45.xml.rels><?xml version="1.0" encoding="UTF-8" standalone="yes"?>
<Relationships xmlns="http://schemas.openxmlformats.org/package/2006/relationships"><Relationship Id="rId3" Type="http://schemas.openxmlformats.org/officeDocument/2006/relationships/image" Target="../media/image161.emf"/><Relationship Id="rId2" Type="http://schemas.openxmlformats.org/officeDocument/2006/relationships/image" Target="../media/image160.emf"/><Relationship Id="rId1" Type="http://schemas.openxmlformats.org/officeDocument/2006/relationships/slideLayout" Target="../slideLayouts/slideLayout7.xml"/><Relationship Id="rId6" Type="http://schemas.openxmlformats.org/officeDocument/2006/relationships/image" Target="../media/image164.emf"/><Relationship Id="rId5" Type="http://schemas.openxmlformats.org/officeDocument/2006/relationships/image" Target="../media/image163.emf"/><Relationship Id="rId4" Type="http://schemas.openxmlformats.org/officeDocument/2006/relationships/image" Target="../media/image162.emf"/></Relationships>
</file>

<file path=ppt/slides/_rels/slide46.xml.rels><?xml version="1.0" encoding="UTF-8" standalone="yes"?>
<Relationships xmlns="http://schemas.openxmlformats.org/package/2006/relationships"><Relationship Id="rId3" Type="http://schemas.openxmlformats.org/officeDocument/2006/relationships/image" Target="../media/image166.emf"/><Relationship Id="rId2" Type="http://schemas.openxmlformats.org/officeDocument/2006/relationships/image" Target="../media/image165.emf"/><Relationship Id="rId1" Type="http://schemas.openxmlformats.org/officeDocument/2006/relationships/slideLayout" Target="../slideLayouts/slideLayout7.xml"/><Relationship Id="rId6" Type="http://schemas.openxmlformats.org/officeDocument/2006/relationships/image" Target="../media/image169.emf"/><Relationship Id="rId5" Type="http://schemas.openxmlformats.org/officeDocument/2006/relationships/image" Target="../media/image168.emf"/><Relationship Id="rId4" Type="http://schemas.openxmlformats.org/officeDocument/2006/relationships/image" Target="../media/image167.emf"/></Relationships>
</file>

<file path=ppt/slides/_rels/slide47.xml.rels><?xml version="1.0" encoding="UTF-8" standalone="yes"?>
<Relationships xmlns="http://schemas.openxmlformats.org/package/2006/relationships"><Relationship Id="rId3" Type="http://schemas.openxmlformats.org/officeDocument/2006/relationships/image" Target="../media/image171.emf"/><Relationship Id="rId2" Type="http://schemas.openxmlformats.org/officeDocument/2006/relationships/image" Target="../media/image170.emf"/><Relationship Id="rId1" Type="http://schemas.openxmlformats.org/officeDocument/2006/relationships/slideLayout" Target="../slideLayouts/slideLayout7.xml"/><Relationship Id="rId4" Type="http://schemas.openxmlformats.org/officeDocument/2006/relationships/image" Target="../media/image172.emf"/></Relationships>
</file>

<file path=ppt/slides/_rels/slide48.xml.rels><?xml version="1.0" encoding="UTF-8" standalone="yes"?>
<Relationships xmlns="http://schemas.openxmlformats.org/package/2006/relationships"><Relationship Id="rId3" Type="http://schemas.openxmlformats.org/officeDocument/2006/relationships/image" Target="../media/image174.emf"/><Relationship Id="rId7" Type="http://schemas.openxmlformats.org/officeDocument/2006/relationships/image" Target="../media/image178.emf"/><Relationship Id="rId2" Type="http://schemas.openxmlformats.org/officeDocument/2006/relationships/image" Target="../media/image173.emf"/><Relationship Id="rId1" Type="http://schemas.openxmlformats.org/officeDocument/2006/relationships/slideLayout" Target="../slideLayouts/slideLayout7.xml"/><Relationship Id="rId6" Type="http://schemas.openxmlformats.org/officeDocument/2006/relationships/image" Target="../media/image177.emf"/><Relationship Id="rId5" Type="http://schemas.openxmlformats.org/officeDocument/2006/relationships/image" Target="../media/image176.emf"/><Relationship Id="rId4" Type="http://schemas.openxmlformats.org/officeDocument/2006/relationships/image" Target="../media/image175.emf"/></Relationships>
</file>

<file path=ppt/slides/_rels/slide49.xml.rels><?xml version="1.0" encoding="UTF-8" standalone="yes"?>
<Relationships xmlns="http://schemas.openxmlformats.org/package/2006/relationships"><Relationship Id="rId8" Type="http://schemas.openxmlformats.org/officeDocument/2006/relationships/image" Target="../media/image185.emf"/><Relationship Id="rId3" Type="http://schemas.openxmlformats.org/officeDocument/2006/relationships/image" Target="../media/image180.emf"/><Relationship Id="rId7" Type="http://schemas.openxmlformats.org/officeDocument/2006/relationships/image" Target="../media/image184.emf"/><Relationship Id="rId2" Type="http://schemas.openxmlformats.org/officeDocument/2006/relationships/image" Target="../media/image179.emf"/><Relationship Id="rId1" Type="http://schemas.openxmlformats.org/officeDocument/2006/relationships/slideLayout" Target="../slideLayouts/slideLayout7.xml"/><Relationship Id="rId6" Type="http://schemas.openxmlformats.org/officeDocument/2006/relationships/image" Target="../media/image183.emf"/><Relationship Id="rId5" Type="http://schemas.openxmlformats.org/officeDocument/2006/relationships/image" Target="../media/image182.emf"/><Relationship Id="rId10" Type="http://schemas.openxmlformats.org/officeDocument/2006/relationships/image" Target="../media/image187.emf"/><Relationship Id="rId4" Type="http://schemas.openxmlformats.org/officeDocument/2006/relationships/image" Target="../media/image181.emf"/><Relationship Id="rId9" Type="http://schemas.openxmlformats.org/officeDocument/2006/relationships/image" Target="../media/image18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89.emf"/><Relationship Id="rId2" Type="http://schemas.openxmlformats.org/officeDocument/2006/relationships/image" Target="../media/image188.emf"/><Relationship Id="rId1" Type="http://schemas.openxmlformats.org/officeDocument/2006/relationships/slideLayout" Target="../slideLayouts/slideLayout7.xml"/><Relationship Id="rId6" Type="http://schemas.openxmlformats.org/officeDocument/2006/relationships/image" Target="../media/image192.emf"/><Relationship Id="rId5" Type="http://schemas.openxmlformats.org/officeDocument/2006/relationships/image" Target="../media/image191.emf"/><Relationship Id="rId4" Type="http://schemas.openxmlformats.org/officeDocument/2006/relationships/image" Target="../media/image190.emf"/></Relationships>
</file>

<file path=ppt/slides/_rels/slide51.xml.rels><?xml version="1.0" encoding="UTF-8" standalone="yes"?>
<Relationships xmlns="http://schemas.openxmlformats.org/package/2006/relationships"><Relationship Id="rId3" Type="http://schemas.openxmlformats.org/officeDocument/2006/relationships/image" Target="../media/image194.emf"/><Relationship Id="rId2" Type="http://schemas.openxmlformats.org/officeDocument/2006/relationships/image" Target="../media/image193.emf"/><Relationship Id="rId1" Type="http://schemas.openxmlformats.org/officeDocument/2006/relationships/slideLayout" Target="../slideLayouts/slideLayout7.xml"/><Relationship Id="rId6" Type="http://schemas.openxmlformats.org/officeDocument/2006/relationships/image" Target="../media/image196.emf"/><Relationship Id="rId5" Type="http://schemas.openxmlformats.org/officeDocument/2006/relationships/image" Target="../media/image191.emf"/><Relationship Id="rId4" Type="http://schemas.openxmlformats.org/officeDocument/2006/relationships/image" Target="../media/image195.emf"/></Relationships>
</file>

<file path=ppt/slides/_rels/slide52.xml.rels><?xml version="1.0" encoding="UTF-8" standalone="yes"?>
<Relationships xmlns="http://schemas.openxmlformats.org/package/2006/relationships"><Relationship Id="rId3" Type="http://schemas.openxmlformats.org/officeDocument/2006/relationships/image" Target="../media/image196.emf"/><Relationship Id="rId2" Type="http://schemas.openxmlformats.org/officeDocument/2006/relationships/image" Target="../media/image191.emf"/><Relationship Id="rId1" Type="http://schemas.openxmlformats.org/officeDocument/2006/relationships/slideLayout" Target="../slideLayouts/slideLayout7.xml"/><Relationship Id="rId6" Type="http://schemas.openxmlformats.org/officeDocument/2006/relationships/image" Target="../media/image198.emf"/><Relationship Id="rId5" Type="http://schemas.openxmlformats.org/officeDocument/2006/relationships/image" Target="../media/image194.emf"/><Relationship Id="rId4" Type="http://schemas.openxmlformats.org/officeDocument/2006/relationships/image" Target="../media/image197.emf"/></Relationships>
</file>

<file path=ppt/slides/_rels/slide53.xml.rels><?xml version="1.0" encoding="UTF-8" standalone="yes"?>
<Relationships xmlns="http://schemas.openxmlformats.org/package/2006/relationships"><Relationship Id="rId3" Type="http://schemas.openxmlformats.org/officeDocument/2006/relationships/image" Target="../media/image200.emf"/><Relationship Id="rId2" Type="http://schemas.openxmlformats.org/officeDocument/2006/relationships/image" Target="../media/image199.emf"/><Relationship Id="rId1" Type="http://schemas.openxmlformats.org/officeDocument/2006/relationships/slideLayout" Target="../slideLayouts/slideLayout7.xml"/><Relationship Id="rId4" Type="http://schemas.openxmlformats.org/officeDocument/2006/relationships/image" Target="../media/image201.emf"/></Relationships>
</file>

<file path=ppt/slides/_rels/slide54.xml.rels><?xml version="1.0" encoding="UTF-8" standalone="yes"?>
<Relationships xmlns="http://schemas.openxmlformats.org/package/2006/relationships"><Relationship Id="rId3" Type="http://schemas.openxmlformats.org/officeDocument/2006/relationships/image" Target="../media/image203.emf"/><Relationship Id="rId2" Type="http://schemas.openxmlformats.org/officeDocument/2006/relationships/image" Target="../media/image202.emf"/><Relationship Id="rId1" Type="http://schemas.openxmlformats.org/officeDocument/2006/relationships/slideLayout" Target="../slideLayouts/slideLayout7.xml"/><Relationship Id="rId5" Type="http://schemas.openxmlformats.org/officeDocument/2006/relationships/image" Target="../media/image205.emf"/><Relationship Id="rId4" Type="http://schemas.openxmlformats.org/officeDocument/2006/relationships/image" Target="../media/image204.emf"/></Relationships>
</file>

<file path=ppt/slides/_rels/slide55.xml.rels><?xml version="1.0" encoding="UTF-8" standalone="yes"?>
<Relationships xmlns="http://schemas.openxmlformats.org/package/2006/relationships"><Relationship Id="rId8" Type="http://schemas.openxmlformats.org/officeDocument/2006/relationships/image" Target="../media/image212.emf"/><Relationship Id="rId3" Type="http://schemas.openxmlformats.org/officeDocument/2006/relationships/image" Target="../media/image207.emf"/><Relationship Id="rId7" Type="http://schemas.openxmlformats.org/officeDocument/2006/relationships/image" Target="../media/image211.emf"/><Relationship Id="rId2" Type="http://schemas.openxmlformats.org/officeDocument/2006/relationships/image" Target="../media/image206.emf"/><Relationship Id="rId1" Type="http://schemas.openxmlformats.org/officeDocument/2006/relationships/slideLayout" Target="../slideLayouts/slideLayout7.xml"/><Relationship Id="rId6" Type="http://schemas.openxmlformats.org/officeDocument/2006/relationships/image" Target="../media/image210.emf"/><Relationship Id="rId5" Type="http://schemas.openxmlformats.org/officeDocument/2006/relationships/image" Target="../media/image209.emf"/><Relationship Id="rId4" Type="http://schemas.openxmlformats.org/officeDocument/2006/relationships/image" Target="../media/image208.emf"/></Relationships>
</file>

<file path=ppt/slides/_rels/slide56.xml.rels><?xml version="1.0" encoding="UTF-8" standalone="yes"?>
<Relationships xmlns="http://schemas.openxmlformats.org/package/2006/relationships"><Relationship Id="rId3" Type="http://schemas.openxmlformats.org/officeDocument/2006/relationships/image" Target="../media/image214.emf"/><Relationship Id="rId2" Type="http://schemas.openxmlformats.org/officeDocument/2006/relationships/image" Target="../media/image213.e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16.emf"/><Relationship Id="rId2" Type="http://schemas.openxmlformats.org/officeDocument/2006/relationships/image" Target="../media/image215.emf"/><Relationship Id="rId1" Type="http://schemas.openxmlformats.org/officeDocument/2006/relationships/slideLayout" Target="../slideLayouts/slideLayout7.xml"/><Relationship Id="rId6" Type="http://schemas.openxmlformats.org/officeDocument/2006/relationships/image" Target="../media/image218.emf"/><Relationship Id="rId5" Type="http://schemas.openxmlformats.org/officeDocument/2006/relationships/image" Target="../media/image217.emf"/><Relationship Id="rId4" Type="http://schemas.openxmlformats.org/officeDocument/2006/relationships/image" Target="../media/image207.emf"/></Relationships>
</file>

<file path=ppt/slides/_rels/slide58.xml.rels><?xml version="1.0" encoding="UTF-8" standalone="yes"?>
<Relationships xmlns="http://schemas.openxmlformats.org/package/2006/relationships"><Relationship Id="rId3" Type="http://schemas.openxmlformats.org/officeDocument/2006/relationships/image" Target="../media/image202.emf"/><Relationship Id="rId2" Type="http://schemas.openxmlformats.org/officeDocument/2006/relationships/image" Target="../media/image219.emf"/><Relationship Id="rId1" Type="http://schemas.openxmlformats.org/officeDocument/2006/relationships/slideLayout" Target="../slideLayouts/slideLayout7.xml"/><Relationship Id="rId6" Type="http://schemas.openxmlformats.org/officeDocument/2006/relationships/image" Target="../media/image220.emf"/><Relationship Id="rId5" Type="http://schemas.openxmlformats.org/officeDocument/2006/relationships/image" Target="../media/image217.emf"/><Relationship Id="rId4" Type="http://schemas.openxmlformats.org/officeDocument/2006/relationships/image" Target="../media/image207.emf"/></Relationships>
</file>

<file path=ppt/slides/_rels/slide59.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8" Type="http://schemas.openxmlformats.org/officeDocument/2006/relationships/image" Target="../media/image228.emf"/><Relationship Id="rId3" Type="http://schemas.openxmlformats.org/officeDocument/2006/relationships/image" Target="../media/image223.emf"/><Relationship Id="rId7" Type="http://schemas.openxmlformats.org/officeDocument/2006/relationships/image" Target="../media/image227.emf"/><Relationship Id="rId2" Type="http://schemas.openxmlformats.org/officeDocument/2006/relationships/image" Target="../media/image222.emf"/><Relationship Id="rId1" Type="http://schemas.openxmlformats.org/officeDocument/2006/relationships/slideLayout" Target="../slideLayouts/slideLayout7.xml"/><Relationship Id="rId6" Type="http://schemas.openxmlformats.org/officeDocument/2006/relationships/image" Target="../media/image226.emf"/><Relationship Id="rId5" Type="http://schemas.openxmlformats.org/officeDocument/2006/relationships/image" Target="../media/image225.emf"/><Relationship Id="rId4" Type="http://schemas.openxmlformats.org/officeDocument/2006/relationships/image" Target="../media/image224.emf"/><Relationship Id="rId9" Type="http://schemas.openxmlformats.org/officeDocument/2006/relationships/image" Target="../media/image229.png"/></Relationships>
</file>

<file path=ppt/slides/_rels/slide61.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image" Target="../media/image230.png"/><Relationship Id="rId1" Type="http://schemas.openxmlformats.org/officeDocument/2006/relationships/slideLayout" Target="../slideLayouts/slideLayout7.xml"/><Relationship Id="rId4" Type="http://schemas.openxmlformats.org/officeDocument/2006/relationships/image" Target="../media/image232.png"/></Relationships>
</file>

<file path=ppt/slides/_rels/slide62.xml.rels><?xml version="1.0" encoding="UTF-8" standalone="yes"?>
<Relationships xmlns="http://schemas.openxmlformats.org/package/2006/relationships"><Relationship Id="rId3" Type="http://schemas.openxmlformats.org/officeDocument/2006/relationships/image" Target="../media/image233.emf"/><Relationship Id="rId7" Type="http://schemas.openxmlformats.org/officeDocument/2006/relationships/image" Target="../media/image236.png"/><Relationship Id="rId2" Type="http://schemas.openxmlformats.org/officeDocument/2006/relationships/image" Target="../media/image217.emf"/><Relationship Id="rId1" Type="http://schemas.openxmlformats.org/officeDocument/2006/relationships/slideLayout" Target="../slideLayouts/slideLayout7.xml"/><Relationship Id="rId6" Type="http://schemas.openxmlformats.org/officeDocument/2006/relationships/image" Target="../media/image235.emf"/><Relationship Id="rId5" Type="http://schemas.openxmlformats.org/officeDocument/2006/relationships/image" Target="../media/image234.emf"/><Relationship Id="rId4" Type="http://schemas.openxmlformats.org/officeDocument/2006/relationships/image" Target="../media/image222.emf"/></Relationships>
</file>

<file path=ppt/slides/_rels/slide63.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image" Target="../media/image237.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239.emf"/><Relationship Id="rId2" Type="http://schemas.openxmlformats.org/officeDocument/2006/relationships/image" Target="../media/image223.emf"/><Relationship Id="rId1" Type="http://schemas.openxmlformats.org/officeDocument/2006/relationships/slideLayout" Target="../slideLayouts/slideLayout7.xml"/><Relationship Id="rId5" Type="http://schemas.openxmlformats.org/officeDocument/2006/relationships/image" Target="../media/image241.emf"/><Relationship Id="rId4" Type="http://schemas.openxmlformats.org/officeDocument/2006/relationships/image" Target="../media/image240.emf"/></Relationships>
</file>

<file path=ppt/slides/_rels/slide65.xml.rels><?xml version="1.0" encoding="UTF-8" standalone="yes"?>
<Relationships xmlns="http://schemas.openxmlformats.org/package/2006/relationships"><Relationship Id="rId3" Type="http://schemas.openxmlformats.org/officeDocument/2006/relationships/image" Target="../media/image243.emf"/><Relationship Id="rId2" Type="http://schemas.openxmlformats.org/officeDocument/2006/relationships/image" Target="../media/image242.emf"/><Relationship Id="rId1" Type="http://schemas.openxmlformats.org/officeDocument/2006/relationships/slideLayout" Target="../slideLayouts/slideLayout7.xml"/><Relationship Id="rId5" Type="http://schemas.openxmlformats.org/officeDocument/2006/relationships/image" Target="../media/image245.emf"/><Relationship Id="rId4" Type="http://schemas.openxmlformats.org/officeDocument/2006/relationships/image" Target="../media/image244.emf"/></Relationships>
</file>

<file path=ppt/slides/_rels/slide66.xml.rels><?xml version="1.0" encoding="UTF-8" standalone="yes"?>
<Relationships xmlns="http://schemas.openxmlformats.org/package/2006/relationships"><Relationship Id="rId3" Type="http://schemas.openxmlformats.org/officeDocument/2006/relationships/image" Target="../media/image239.emf"/><Relationship Id="rId7" Type="http://schemas.openxmlformats.org/officeDocument/2006/relationships/image" Target="../media/image248.emf"/><Relationship Id="rId2" Type="http://schemas.openxmlformats.org/officeDocument/2006/relationships/image" Target="../media/image223.emf"/><Relationship Id="rId1" Type="http://schemas.openxmlformats.org/officeDocument/2006/relationships/slideLayout" Target="../slideLayouts/slideLayout7.xml"/><Relationship Id="rId6" Type="http://schemas.openxmlformats.org/officeDocument/2006/relationships/image" Target="../media/image243.emf"/><Relationship Id="rId5" Type="http://schemas.openxmlformats.org/officeDocument/2006/relationships/image" Target="../media/image247.emf"/><Relationship Id="rId4" Type="http://schemas.openxmlformats.org/officeDocument/2006/relationships/image" Target="../media/image246.emf"/></Relationships>
</file>

<file path=ppt/slides/_rels/slide67.xml.rels><?xml version="1.0" encoding="UTF-8" standalone="yes"?>
<Relationships xmlns="http://schemas.openxmlformats.org/package/2006/relationships"><Relationship Id="rId3" Type="http://schemas.openxmlformats.org/officeDocument/2006/relationships/image" Target="../media/image250.emf"/><Relationship Id="rId2" Type="http://schemas.openxmlformats.org/officeDocument/2006/relationships/image" Target="../media/image249.emf"/><Relationship Id="rId1" Type="http://schemas.openxmlformats.org/officeDocument/2006/relationships/slideLayout" Target="../slideLayouts/slideLayout7.xml"/><Relationship Id="rId5" Type="http://schemas.openxmlformats.org/officeDocument/2006/relationships/image" Target="../media/image252.emf"/><Relationship Id="rId4" Type="http://schemas.openxmlformats.org/officeDocument/2006/relationships/image" Target="../media/image251.emf"/></Relationships>
</file>

<file path=ppt/slides/_rels/slide68.xml.rels><?xml version="1.0" encoding="UTF-8" standalone="yes"?>
<Relationships xmlns="http://schemas.openxmlformats.org/package/2006/relationships"><Relationship Id="rId3" Type="http://schemas.openxmlformats.org/officeDocument/2006/relationships/image" Target="../media/image254.emf"/><Relationship Id="rId2" Type="http://schemas.openxmlformats.org/officeDocument/2006/relationships/image" Target="../media/image253.emf"/><Relationship Id="rId1" Type="http://schemas.openxmlformats.org/officeDocument/2006/relationships/slideLayout" Target="../slideLayouts/slideLayout7.xml"/><Relationship Id="rId5" Type="http://schemas.openxmlformats.org/officeDocument/2006/relationships/image" Target="../media/image252.emf"/><Relationship Id="rId4" Type="http://schemas.openxmlformats.org/officeDocument/2006/relationships/image" Target="../media/image251.emf"/></Relationships>
</file>

<file path=ppt/slides/_rels/slide69.xml.rels><?xml version="1.0" encoding="UTF-8" standalone="yes"?>
<Relationships xmlns="http://schemas.openxmlformats.org/package/2006/relationships"><Relationship Id="rId2" Type="http://schemas.openxmlformats.org/officeDocument/2006/relationships/image" Target="../media/image25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emf"/><Relationship Id="rId7"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image" Target="../media/image5.emf"/><Relationship Id="rId11" Type="http://schemas.openxmlformats.org/officeDocument/2006/relationships/image" Target="../media/image10.emf"/><Relationship Id="rId5" Type="http://schemas.openxmlformats.org/officeDocument/2006/relationships/image" Target="../media/image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s>
</file>

<file path=ppt/slides/_rels/slide70.xml.rels><?xml version="1.0" encoding="UTF-8" standalone="yes"?>
<Relationships xmlns="http://schemas.openxmlformats.org/package/2006/relationships"><Relationship Id="rId3" Type="http://schemas.openxmlformats.org/officeDocument/2006/relationships/image" Target="../media/image257.emf"/><Relationship Id="rId7" Type="http://schemas.openxmlformats.org/officeDocument/2006/relationships/image" Target="../media/image261.emf"/><Relationship Id="rId2" Type="http://schemas.openxmlformats.org/officeDocument/2006/relationships/image" Target="../media/image256.emf"/><Relationship Id="rId1" Type="http://schemas.openxmlformats.org/officeDocument/2006/relationships/slideLayout" Target="../slideLayouts/slideLayout7.xml"/><Relationship Id="rId6" Type="http://schemas.openxmlformats.org/officeDocument/2006/relationships/image" Target="../media/image260.emf"/><Relationship Id="rId5" Type="http://schemas.openxmlformats.org/officeDocument/2006/relationships/image" Target="../media/image259.emf"/><Relationship Id="rId4" Type="http://schemas.openxmlformats.org/officeDocument/2006/relationships/image" Target="../media/image258.emf"/></Relationships>
</file>

<file path=ppt/slides/_rels/slide71.xml.rels><?xml version="1.0" encoding="UTF-8" standalone="yes"?>
<Relationships xmlns="http://schemas.openxmlformats.org/package/2006/relationships"><Relationship Id="rId3" Type="http://schemas.openxmlformats.org/officeDocument/2006/relationships/image" Target="../media/image263.emf"/><Relationship Id="rId7" Type="http://schemas.openxmlformats.org/officeDocument/2006/relationships/image" Target="../media/image266.emf"/><Relationship Id="rId2" Type="http://schemas.openxmlformats.org/officeDocument/2006/relationships/image" Target="../media/image262.emf"/><Relationship Id="rId1" Type="http://schemas.openxmlformats.org/officeDocument/2006/relationships/slideLayout" Target="../slideLayouts/slideLayout7.xml"/><Relationship Id="rId6" Type="http://schemas.openxmlformats.org/officeDocument/2006/relationships/image" Target="../media/image265.emf"/><Relationship Id="rId5" Type="http://schemas.openxmlformats.org/officeDocument/2006/relationships/image" Target="../media/image264.emf"/><Relationship Id="rId4" Type="http://schemas.openxmlformats.org/officeDocument/2006/relationships/image" Target="../media/image256.emf"/></Relationships>
</file>

<file path=ppt/slides/_rels/slide72.xml.rels><?xml version="1.0" encoding="UTF-8" standalone="yes"?>
<Relationships xmlns="http://schemas.openxmlformats.org/package/2006/relationships"><Relationship Id="rId3" Type="http://schemas.openxmlformats.org/officeDocument/2006/relationships/image" Target="../media/image268.emf"/><Relationship Id="rId7" Type="http://schemas.openxmlformats.org/officeDocument/2006/relationships/image" Target="../media/image272.emf"/><Relationship Id="rId2" Type="http://schemas.openxmlformats.org/officeDocument/2006/relationships/image" Target="../media/image267.emf"/><Relationship Id="rId1" Type="http://schemas.openxmlformats.org/officeDocument/2006/relationships/slideLayout" Target="../slideLayouts/slideLayout7.xml"/><Relationship Id="rId6" Type="http://schemas.openxmlformats.org/officeDocument/2006/relationships/image" Target="../media/image271.emf"/><Relationship Id="rId5" Type="http://schemas.openxmlformats.org/officeDocument/2006/relationships/image" Target="../media/image270.emf"/><Relationship Id="rId4" Type="http://schemas.openxmlformats.org/officeDocument/2006/relationships/image" Target="../media/image269.emf"/></Relationships>
</file>

<file path=ppt/slides/_rels/slide73.xml.rels><?xml version="1.0" encoding="UTF-8" standalone="yes"?>
<Relationships xmlns="http://schemas.openxmlformats.org/package/2006/relationships"><Relationship Id="rId3" Type="http://schemas.openxmlformats.org/officeDocument/2006/relationships/image" Target="../media/image271.emf"/><Relationship Id="rId2" Type="http://schemas.openxmlformats.org/officeDocument/2006/relationships/image" Target="../media/image268.emf"/><Relationship Id="rId1" Type="http://schemas.openxmlformats.org/officeDocument/2006/relationships/slideLayout" Target="../slideLayouts/slideLayout7.xml"/><Relationship Id="rId6" Type="http://schemas.openxmlformats.org/officeDocument/2006/relationships/image" Target="../media/image217.emf"/><Relationship Id="rId5" Type="http://schemas.openxmlformats.org/officeDocument/2006/relationships/image" Target="../media/image274.emf"/><Relationship Id="rId4" Type="http://schemas.openxmlformats.org/officeDocument/2006/relationships/image" Target="../media/image273.emf"/></Relationships>
</file>

<file path=ppt/slides/_rels/slide74.xml.rels><?xml version="1.0" encoding="UTF-8" standalone="yes"?>
<Relationships xmlns="http://schemas.openxmlformats.org/package/2006/relationships"><Relationship Id="rId3" Type="http://schemas.openxmlformats.org/officeDocument/2006/relationships/image" Target="../media/image275.emf"/><Relationship Id="rId2" Type="http://schemas.openxmlformats.org/officeDocument/2006/relationships/image" Target="../media/image271.emf"/><Relationship Id="rId1" Type="http://schemas.openxmlformats.org/officeDocument/2006/relationships/slideLayout" Target="../slideLayouts/slideLayout7.xml"/><Relationship Id="rId6" Type="http://schemas.openxmlformats.org/officeDocument/2006/relationships/image" Target="../media/image278.emf"/><Relationship Id="rId5" Type="http://schemas.openxmlformats.org/officeDocument/2006/relationships/image" Target="../media/image277.emf"/><Relationship Id="rId4" Type="http://schemas.openxmlformats.org/officeDocument/2006/relationships/image" Target="../media/image276.emf"/></Relationships>
</file>

<file path=ppt/slides/_rels/slide75.xml.rels><?xml version="1.0" encoding="UTF-8" standalone="yes"?>
<Relationships xmlns="http://schemas.openxmlformats.org/package/2006/relationships"><Relationship Id="rId3" Type="http://schemas.openxmlformats.org/officeDocument/2006/relationships/image" Target="../media/image279.emf"/><Relationship Id="rId2" Type="http://schemas.openxmlformats.org/officeDocument/2006/relationships/image" Target="../media/image268.emf"/><Relationship Id="rId1" Type="http://schemas.openxmlformats.org/officeDocument/2006/relationships/slideLayout" Target="../slideLayouts/slideLayout7.xml"/><Relationship Id="rId6" Type="http://schemas.openxmlformats.org/officeDocument/2006/relationships/image" Target="../media/image217.emf"/><Relationship Id="rId5" Type="http://schemas.openxmlformats.org/officeDocument/2006/relationships/image" Target="../media/image281.emf"/><Relationship Id="rId4" Type="http://schemas.openxmlformats.org/officeDocument/2006/relationships/image" Target="../media/image280.emf"/></Relationships>
</file>

<file path=ppt/slides/_rels/slide76.xml.rels><?xml version="1.0" encoding="UTF-8" standalone="yes"?>
<Relationships xmlns="http://schemas.openxmlformats.org/package/2006/relationships"><Relationship Id="rId8" Type="http://schemas.openxmlformats.org/officeDocument/2006/relationships/image" Target="../media/image285.emf"/><Relationship Id="rId3" Type="http://schemas.openxmlformats.org/officeDocument/2006/relationships/image" Target="../media/image282.emf"/><Relationship Id="rId7" Type="http://schemas.openxmlformats.org/officeDocument/2006/relationships/image" Target="../media/image284.emf"/><Relationship Id="rId2" Type="http://schemas.openxmlformats.org/officeDocument/2006/relationships/image" Target="../media/image271.emf"/><Relationship Id="rId1" Type="http://schemas.openxmlformats.org/officeDocument/2006/relationships/slideLayout" Target="../slideLayouts/slideLayout7.xml"/><Relationship Id="rId6" Type="http://schemas.openxmlformats.org/officeDocument/2006/relationships/image" Target="../media/image283.emf"/><Relationship Id="rId5" Type="http://schemas.openxmlformats.org/officeDocument/2006/relationships/image" Target="../media/image217.emf"/><Relationship Id="rId4" Type="http://schemas.openxmlformats.org/officeDocument/2006/relationships/hyperlink" Target="chapter6.doc" TargetMode="Externa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28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1.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7.emf"/></Relationships>
</file>

<file path=ppt/slides/_rels/slide80.xml.rels><?xml version="1.0" encoding="UTF-8" standalone="yes"?>
<Relationships xmlns="http://schemas.openxmlformats.org/package/2006/relationships"><Relationship Id="rId3" Type="http://schemas.openxmlformats.org/officeDocument/2006/relationships/image" Target="../media/image288.emf"/><Relationship Id="rId2" Type="http://schemas.openxmlformats.org/officeDocument/2006/relationships/image" Target="../media/image287.emf"/><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288.emf"/><Relationship Id="rId2" Type="http://schemas.openxmlformats.org/officeDocument/2006/relationships/image" Target="../media/image287.emf"/><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289.emf"/><Relationship Id="rId2" Type="http://schemas.openxmlformats.org/officeDocument/2006/relationships/image" Target="../media/image287.emf"/><Relationship Id="rId1" Type="http://schemas.openxmlformats.org/officeDocument/2006/relationships/slideLayout" Target="../slideLayouts/slideLayout7.xml"/><Relationship Id="rId5" Type="http://schemas.openxmlformats.org/officeDocument/2006/relationships/image" Target="../media/image291.emf"/><Relationship Id="rId4" Type="http://schemas.openxmlformats.org/officeDocument/2006/relationships/image" Target="../media/image290.emf"/></Relationships>
</file>

<file path=ppt/slides/_rels/slide85.xml.rels><?xml version="1.0" encoding="UTF-8" standalone="yes"?>
<Relationships xmlns="http://schemas.openxmlformats.org/package/2006/relationships"><Relationship Id="rId8" Type="http://schemas.openxmlformats.org/officeDocument/2006/relationships/image" Target="../media/image297.emf"/><Relationship Id="rId3" Type="http://schemas.openxmlformats.org/officeDocument/2006/relationships/image" Target="../media/image287.emf"/><Relationship Id="rId7" Type="http://schemas.openxmlformats.org/officeDocument/2006/relationships/image" Target="../media/image296.emf"/><Relationship Id="rId2" Type="http://schemas.openxmlformats.org/officeDocument/2006/relationships/image" Target="../media/image292.emf"/><Relationship Id="rId1" Type="http://schemas.openxmlformats.org/officeDocument/2006/relationships/slideLayout" Target="../slideLayouts/slideLayout7.xml"/><Relationship Id="rId6" Type="http://schemas.openxmlformats.org/officeDocument/2006/relationships/image" Target="../media/image295.emf"/><Relationship Id="rId5" Type="http://schemas.openxmlformats.org/officeDocument/2006/relationships/image" Target="../media/image294.emf"/><Relationship Id="rId4" Type="http://schemas.openxmlformats.org/officeDocument/2006/relationships/image" Target="../media/image293.emf"/><Relationship Id="rId9" Type="http://schemas.openxmlformats.org/officeDocument/2006/relationships/image" Target="../media/image298.emf"/></Relationships>
</file>

<file path=ppt/slides/_rels/slide86.xml.rels><?xml version="1.0" encoding="UTF-8" standalone="yes"?>
<Relationships xmlns="http://schemas.openxmlformats.org/package/2006/relationships"><Relationship Id="rId3" Type="http://schemas.openxmlformats.org/officeDocument/2006/relationships/image" Target="../media/image300.emf"/><Relationship Id="rId7" Type="http://schemas.openxmlformats.org/officeDocument/2006/relationships/image" Target="../media/image304.emf"/><Relationship Id="rId2" Type="http://schemas.openxmlformats.org/officeDocument/2006/relationships/image" Target="../media/image299.emf"/><Relationship Id="rId1" Type="http://schemas.openxmlformats.org/officeDocument/2006/relationships/slideLayout" Target="../slideLayouts/slideLayout7.xml"/><Relationship Id="rId6" Type="http://schemas.openxmlformats.org/officeDocument/2006/relationships/image" Target="../media/image303.emf"/><Relationship Id="rId5" Type="http://schemas.openxmlformats.org/officeDocument/2006/relationships/image" Target="../media/image302.emf"/><Relationship Id="rId4" Type="http://schemas.openxmlformats.org/officeDocument/2006/relationships/image" Target="../media/image301.emf"/></Relationships>
</file>

<file path=ppt/slides/_rels/slide87.xml.rels><?xml version="1.0" encoding="UTF-8" standalone="yes"?>
<Relationships xmlns="http://schemas.openxmlformats.org/package/2006/relationships"><Relationship Id="rId8" Type="http://schemas.openxmlformats.org/officeDocument/2006/relationships/image" Target="../media/image308.emf"/><Relationship Id="rId3" Type="http://schemas.openxmlformats.org/officeDocument/2006/relationships/image" Target="../media/image300.emf"/><Relationship Id="rId7" Type="http://schemas.openxmlformats.org/officeDocument/2006/relationships/image" Target="../media/image307.emf"/><Relationship Id="rId2" Type="http://schemas.openxmlformats.org/officeDocument/2006/relationships/image" Target="../media/image299.emf"/><Relationship Id="rId1" Type="http://schemas.openxmlformats.org/officeDocument/2006/relationships/slideLayout" Target="../slideLayouts/slideLayout7.xml"/><Relationship Id="rId6" Type="http://schemas.openxmlformats.org/officeDocument/2006/relationships/image" Target="../media/image287.emf"/><Relationship Id="rId11" Type="http://schemas.openxmlformats.org/officeDocument/2006/relationships/image" Target="../media/image311.emf"/><Relationship Id="rId5" Type="http://schemas.openxmlformats.org/officeDocument/2006/relationships/image" Target="../media/image306.emf"/><Relationship Id="rId10" Type="http://schemas.openxmlformats.org/officeDocument/2006/relationships/image" Target="../media/image310.emf"/><Relationship Id="rId4" Type="http://schemas.openxmlformats.org/officeDocument/2006/relationships/image" Target="../media/image305.emf"/><Relationship Id="rId9" Type="http://schemas.openxmlformats.org/officeDocument/2006/relationships/image" Target="../media/image309.emf"/></Relationships>
</file>

<file path=ppt/slides/_rels/slide88.xml.rels><?xml version="1.0" encoding="UTF-8" standalone="yes"?>
<Relationships xmlns="http://schemas.openxmlformats.org/package/2006/relationships"><Relationship Id="rId8" Type="http://schemas.openxmlformats.org/officeDocument/2006/relationships/image" Target="../media/image318.emf"/><Relationship Id="rId3" Type="http://schemas.openxmlformats.org/officeDocument/2006/relationships/image" Target="../media/image313.emf"/><Relationship Id="rId7" Type="http://schemas.openxmlformats.org/officeDocument/2006/relationships/image" Target="../media/image317.emf"/><Relationship Id="rId2" Type="http://schemas.openxmlformats.org/officeDocument/2006/relationships/image" Target="../media/image312.emf"/><Relationship Id="rId1" Type="http://schemas.openxmlformats.org/officeDocument/2006/relationships/slideLayout" Target="../slideLayouts/slideLayout7.xml"/><Relationship Id="rId6" Type="http://schemas.openxmlformats.org/officeDocument/2006/relationships/image" Target="../media/image316.emf"/><Relationship Id="rId11" Type="http://schemas.openxmlformats.org/officeDocument/2006/relationships/image" Target="../media/image321.emf"/><Relationship Id="rId5" Type="http://schemas.openxmlformats.org/officeDocument/2006/relationships/image" Target="../media/image315.emf"/><Relationship Id="rId10" Type="http://schemas.openxmlformats.org/officeDocument/2006/relationships/image" Target="../media/image320.emf"/><Relationship Id="rId4" Type="http://schemas.openxmlformats.org/officeDocument/2006/relationships/image" Target="../media/image314.emf"/><Relationship Id="rId9" Type="http://schemas.openxmlformats.org/officeDocument/2006/relationships/image" Target="../media/image319.emf"/></Relationships>
</file>

<file path=ppt/slides/_rels/slide89.xml.rels><?xml version="1.0" encoding="UTF-8" standalone="yes"?>
<Relationships xmlns="http://schemas.openxmlformats.org/package/2006/relationships"><Relationship Id="rId3" Type="http://schemas.openxmlformats.org/officeDocument/2006/relationships/image" Target="../media/image322.emf"/><Relationship Id="rId2" Type="http://schemas.openxmlformats.org/officeDocument/2006/relationships/image" Target="../media/image300.emf"/><Relationship Id="rId1" Type="http://schemas.openxmlformats.org/officeDocument/2006/relationships/slideLayout" Target="../slideLayouts/slideLayout7.xml"/><Relationship Id="rId4" Type="http://schemas.openxmlformats.org/officeDocument/2006/relationships/image" Target="../media/image323.emf"/></Relationships>
</file>

<file path=ppt/slides/_rels/slide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8" Type="http://schemas.openxmlformats.org/officeDocument/2006/relationships/image" Target="../media/image326.emf"/><Relationship Id="rId3" Type="http://schemas.openxmlformats.org/officeDocument/2006/relationships/image" Target="../media/image287.emf"/><Relationship Id="rId7" Type="http://schemas.openxmlformats.org/officeDocument/2006/relationships/image" Target="../media/image325.emf"/><Relationship Id="rId12" Type="http://schemas.openxmlformats.org/officeDocument/2006/relationships/image" Target="../media/image330.emf"/><Relationship Id="rId2" Type="http://schemas.openxmlformats.org/officeDocument/2006/relationships/image" Target="../media/image306.emf"/><Relationship Id="rId1" Type="http://schemas.openxmlformats.org/officeDocument/2006/relationships/slideLayout" Target="../slideLayouts/slideLayout7.xml"/><Relationship Id="rId6" Type="http://schemas.openxmlformats.org/officeDocument/2006/relationships/image" Target="../media/image324.emf"/><Relationship Id="rId11" Type="http://schemas.openxmlformats.org/officeDocument/2006/relationships/image" Target="../media/image329.emf"/><Relationship Id="rId5" Type="http://schemas.openxmlformats.org/officeDocument/2006/relationships/image" Target="../media/image311.emf"/><Relationship Id="rId10" Type="http://schemas.openxmlformats.org/officeDocument/2006/relationships/image" Target="../media/image328.png"/><Relationship Id="rId4" Type="http://schemas.openxmlformats.org/officeDocument/2006/relationships/image" Target="../media/image310.emf"/><Relationship Id="rId9" Type="http://schemas.openxmlformats.org/officeDocument/2006/relationships/image" Target="../media/image327.emf"/></Relationships>
</file>

<file path=ppt/slides/_rels/slide91.xml.rels><?xml version="1.0" encoding="UTF-8" standalone="yes"?>
<Relationships xmlns="http://schemas.openxmlformats.org/package/2006/relationships"><Relationship Id="rId8" Type="http://schemas.openxmlformats.org/officeDocument/2006/relationships/image" Target="../media/image335.emf"/><Relationship Id="rId3" Type="http://schemas.openxmlformats.org/officeDocument/2006/relationships/image" Target="../media/image331.emf"/><Relationship Id="rId7" Type="http://schemas.openxmlformats.org/officeDocument/2006/relationships/image" Target="../media/image334.emf"/><Relationship Id="rId2" Type="http://schemas.openxmlformats.org/officeDocument/2006/relationships/image" Target="../media/image321.emf"/><Relationship Id="rId1" Type="http://schemas.openxmlformats.org/officeDocument/2006/relationships/slideLayout" Target="../slideLayouts/slideLayout7.xml"/><Relationship Id="rId6" Type="http://schemas.openxmlformats.org/officeDocument/2006/relationships/image" Target="../media/image333.emf"/><Relationship Id="rId5" Type="http://schemas.openxmlformats.org/officeDocument/2006/relationships/image" Target="../media/image332.emf"/><Relationship Id="rId4" Type="http://schemas.openxmlformats.org/officeDocument/2006/relationships/image" Target="../media/image300.emf"/><Relationship Id="rId9" Type="http://schemas.openxmlformats.org/officeDocument/2006/relationships/image" Target="../media/image336.emf"/></Relationships>
</file>

<file path=ppt/slides/_rels/slide92.xml.rels><?xml version="1.0" encoding="UTF-8" standalone="yes"?>
<Relationships xmlns="http://schemas.openxmlformats.org/package/2006/relationships"><Relationship Id="rId3" Type="http://schemas.openxmlformats.org/officeDocument/2006/relationships/image" Target="../media/image337.emf"/><Relationship Id="rId2" Type="http://schemas.openxmlformats.org/officeDocument/2006/relationships/image" Target="../media/image300.emf"/><Relationship Id="rId1" Type="http://schemas.openxmlformats.org/officeDocument/2006/relationships/slideLayout" Target="../slideLayouts/slideLayout7.xml"/><Relationship Id="rId6" Type="http://schemas.openxmlformats.org/officeDocument/2006/relationships/image" Target="../media/image340.emf"/><Relationship Id="rId5" Type="http://schemas.openxmlformats.org/officeDocument/2006/relationships/image" Target="../media/image339.emf"/><Relationship Id="rId4" Type="http://schemas.openxmlformats.org/officeDocument/2006/relationships/image" Target="../media/image338.emf"/></Relationships>
</file>

<file path=ppt/slides/_rels/slide93.xml.rels><?xml version="1.0" encoding="UTF-8" standalone="yes"?>
<Relationships xmlns="http://schemas.openxmlformats.org/package/2006/relationships"><Relationship Id="rId3" Type="http://schemas.openxmlformats.org/officeDocument/2006/relationships/image" Target="../media/image342.emf"/><Relationship Id="rId2" Type="http://schemas.openxmlformats.org/officeDocument/2006/relationships/image" Target="../media/image341.emf"/><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343.emf"/><Relationship Id="rId2" Type="http://schemas.openxmlformats.org/officeDocument/2006/relationships/image" Target="../media/image321.emf"/><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344.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8" Type="http://schemas.openxmlformats.org/officeDocument/2006/relationships/image" Target="../media/image348.emf"/><Relationship Id="rId3" Type="http://schemas.openxmlformats.org/officeDocument/2006/relationships/image" Target="../media/image293.emf"/><Relationship Id="rId7" Type="http://schemas.openxmlformats.org/officeDocument/2006/relationships/image" Target="../media/image347.emf"/><Relationship Id="rId12" Type="http://schemas.openxmlformats.org/officeDocument/2006/relationships/image" Target="../media/image352.emf"/><Relationship Id="rId2" Type="http://schemas.openxmlformats.org/officeDocument/2006/relationships/image" Target="../media/image287.emf"/><Relationship Id="rId1" Type="http://schemas.openxmlformats.org/officeDocument/2006/relationships/slideLayout" Target="../slideLayouts/slideLayout7.xml"/><Relationship Id="rId6" Type="http://schemas.openxmlformats.org/officeDocument/2006/relationships/image" Target="../media/image346.emf"/><Relationship Id="rId11" Type="http://schemas.openxmlformats.org/officeDocument/2006/relationships/image" Target="../media/image351.emf"/><Relationship Id="rId5" Type="http://schemas.openxmlformats.org/officeDocument/2006/relationships/image" Target="../media/image345.emf"/><Relationship Id="rId10" Type="http://schemas.openxmlformats.org/officeDocument/2006/relationships/image" Target="../media/image350.emf"/><Relationship Id="rId4" Type="http://schemas.openxmlformats.org/officeDocument/2006/relationships/image" Target="../media/image294.emf"/><Relationship Id="rId9" Type="http://schemas.openxmlformats.org/officeDocument/2006/relationships/image" Target="../media/image349.emf"/></Relationships>
</file>

<file path=ppt/slides/_rels/slide97.xml.rels><?xml version="1.0" encoding="UTF-8" standalone="yes"?>
<Relationships xmlns="http://schemas.openxmlformats.org/package/2006/relationships"><Relationship Id="rId8" Type="http://schemas.openxmlformats.org/officeDocument/2006/relationships/image" Target="../media/image358.emf"/><Relationship Id="rId3" Type="http://schemas.openxmlformats.org/officeDocument/2006/relationships/image" Target="../media/image353.emf"/><Relationship Id="rId7" Type="http://schemas.openxmlformats.org/officeDocument/2006/relationships/image" Target="../media/image357.emf"/><Relationship Id="rId2" Type="http://schemas.openxmlformats.org/officeDocument/2006/relationships/image" Target="../media/image287.emf"/><Relationship Id="rId1" Type="http://schemas.openxmlformats.org/officeDocument/2006/relationships/slideLayout" Target="../slideLayouts/slideLayout7.xml"/><Relationship Id="rId6" Type="http://schemas.openxmlformats.org/officeDocument/2006/relationships/image" Target="../media/image356.emf"/><Relationship Id="rId5" Type="http://schemas.openxmlformats.org/officeDocument/2006/relationships/image" Target="../media/image355.emf"/><Relationship Id="rId4" Type="http://schemas.openxmlformats.org/officeDocument/2006/relationships/image" Target="../media/image354.emf"/></Relationships>
</file>

<file path=ppt/slides/_rels/slide98.xml.rels><?xml version="1.0" encoding="UTF-8" standalone="yes"?>
<Relationships xmlns="http://schemas.openxmlformats.org/package/2006/relationships"><Relationship Id="rId8" Type="http://schemas.openxmlformats.org/officeDocument/2006/relationships/image" Target="../media/image363.emf"/><Relationship Id="rId3" Type="http://schemas.openxmlformats.org/officeDocument/2006/relationships/image" Target="../media/image359.emf"/><Relationship Id="rId7" Type="http://schemas.openxmlformats.org/officeDocument/2006/relationships/image" Target="../media/image362.em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57.emf"/><Relationship Id="rId5" Type="http://schemas.openxmlformats.org/officeDocument/2006/relationships/image" Target="../media/image361.emf"/><Relationship Id="rId4" Type="http://schemas.openxmlformats.org/officeDocument/2006/relationships/image" Target="../media/image360.emf"/></Relationships>
</file>

<file path=ppt/slides/_rels/slide99.xml.rels><?xml version="1.0" encoding="UTF-8" standalone="yes"?>
<Relationships xmlns="http://schemas.openxmlformats.org/package/2006/relationships"><Relationship Id="rId3" Type="http://schemas.openxmlformats.org/officeDocument/2006/relationships/image" Target="../media/image364.emf"/><Relationship Id="rId2" Type="http://schemas.openxmlformats.org/officeDocument/2006/relationships/image" Target="../media/image357.emf"/><Relationship Id="rId1" Type="http://schemas.openxmlformats.org/officeDocument/2006/relationships/slideLayout" Target="../slideLayouts/slideLayout7.xml"/><Relationship Id="rId6" Type="http://schemas.openxmlformats.org/officeDocument/2006/relationships/image" Target="../media/image365.emf"/><Relationship Id="rId5" Type="http://schemas.openxmlformats.org/officeDocument/2006/relationships/image" Target="../media/image360.emf"/><Relationship Id="rId4" Type="http://schemas.openxmlformats.org/officeDocument/2006/relationships/image" Target="../media/image35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571480"/>
            <a:ext cx="7772400" cy="1470025"/>
          </a:xfrm>
        </p:spPr>
        <p:txBody>
          <a:bodyPr>
            <a:normAutofit/>
          </a:bodyPr>
          <a:lstStyle/>
          <a:p>
            <a:r>
              <a:rPr lang="zh-CN" altLang="en-US" sz="3600" b="1" dirty="0" smtClean="0"/>
              <a:t>第六章 单级整群抽样</a:t>
            </a:r>
            <a:endParaRPr lang="zh-CN" altLang="en-US" sz="3600" b="1" dirty="0"/>
          </a:p>
        </p:txBody>
      </p:sp>
      <p:sp>
        <p:nvSpPr>
          <p:cNvPr id="4" name="TextBox 3"/>
          <p:cNvSpPr txBox="1"/>
          <p:nvPr/>
        </p:nvSpPr>
        <p:spPr>
          <a:xfrm>
            <a:off x="785786" y="2071678"/>
            <a:ext cx="6215106" cy="523220"/>
          </a:xfrm>
          <a:prstGeom prst="rect">
            <a:avLst/>
          </a:prstGeom>
          <a:noFill/>
        </p:spPr>
        <p:txBody>
          <a:bodyPr wrap="square" rtlCol="0">
            <a:spAutoFit/>
          </a:bodyPr>
          <a:lstStyle/>
          <a:p>
            <a:r>
              <a:rPr lang="zh-CN" altLang="en-US" sz="2800" b="1" dirty="0" smtClean="0"/>
              <a:t>概述</a:t>
            </a:r>
            <a:endParaRPr lang="zh-CN" altLang="en-US" sz="2800" b="1" dirty="0"/>
          </a:p>
        </p:txBody>
      </p:sp>
      <p:sp>
        <p:nvSpPr>
          <p:cNvPr id="6" name="TextBox 5"/>
          <p:cNvSpPr txBox="1"/>
          <p:nvPr/>
        </p:nvSpPr>
        <p:spPr>
          <a:xfrm>
            <a:off x="1857356" y="2928934"/>
            <a:ext cx="5143536" cy="369332"/>
          </a:xfrm>
          <a:prstGeom prst="rect">
            <a:avLst/>
          </a:prstGeom>
          <a:noFill/>
        </p:spPr>
        <p:txBody>
          <a:bodyPr wrap="square" rtlCol="0">
            <a:spAutoFit/>
          </a:bodyPr>
          <a:lstStyle/>
          <a:p>
            <a:endParaRPr lang="zh-CN" altLang="en-US" b="1" dirty="0"/>
          </a:p>
        </p:txBody>
      </p:sp>
      <p:sp>
        <p:nvSpPr>
          <p:cNvPr id="7" name="TextBox 6"/>
          <p:cNvSpPr txBox="1"/>
          <p:nvPr/>
        </p:nvSpPr>
        <p:spPr>
          <a:xfrm>
            <a:off x="785786" y="2643182"/>
            <a:ext cx="6286544" cy="523220"/>
          </a:xfrm>
          <a:prstGeom prst="rect">
            <a:avLst/>
          </a:prstGeom>
          <a:noFill/>
        </p:spPr>
        <p:txBody>
          <a:bodyPr wrap="square" rtlCol="0">
            <a:spAutoFit/>
          </a:bodyPr>
          <a:lstStyle/>
          <a:p>
            <a:r>
              <a:rPr lang="zh-CN" altLang="en-US" sz="2800" b="1" dirty="0" smtClean="0"/>
              <a:t>群单元规模相等的单级整群抽样</a:t>
            </a:r>
            <a:endParaRPr lang="zh-CN" altLang="en-US" sz="2800" b="1" dirty="0"/>
          </a:p>
        </p:txBody>
      </p:sp>
      <p:sp>
        <p:nvSpPr>
          <p:cNvPr id="8" name="TextBox 7"/>
          <p:cNvSpPr txBox="1"/>
          <p:nvPr/>
        </p:nvSpPr>
        <p:spPr>
          <a:xfrm>
            <a:off x="785786" y="3286124"/>
            <a:ext cx="7500990" cy="523220"/>
          </a:xfrm>
          <a:prstGeom prst="rect">
            <a:avLst/>
          </a:prstGeom>
          <a:noFill/>
        </p:spPr>
        <p:txBody>
          <a:bodyPr wrap="square" rtlCol="0">
            <a:spAutoFit/>
          </a:bodyPr>
          <a:lstStyle/>
          <a:p>
            <a:r>
              <a:rPr lang="zh-CN" altLang="en-US" sz="2800" b="1" dirty="0" smtClean="0"/>
              <a:t>群单元规模不等的无放回等概率单级整群抽样</a:t>
            </a:r>
            <a:endParaRPr lang="zh-CN" altLang="en-US" sz="2800" b="1" dirty="0"/>
          </a:p>
        </p:txBody>
      </p:sp>
      <p:sp>
        <p:nvSpPr>
          <p:cNvPr id="9" name="TextBox 8"/>
          <p:cNvSpPr txBox="1"/>
          <p:nvPr/>
        </p:nvSpPr>
        <p:spPr>
          <a:xfrm>
            <a:off x="785786" y="3929066"/>
            <a:ext cx="7929618" cy="523220"/>
          </a:xfrm>
          <a:prstGeom prst="rect">
            <a:avLst/>
          </a:prstGeom>
          <a:noFill/>
        </p:spPr>
        <p:txBody>
          <a:bodyPr wrap="square" rtlCol="0">
            <a:spAutoFit/>
          </a:bodyPr>
          <a:lstStyle/>
          <a:p>
            <a:r>
              <a:rPr lang="zh-CN" altLang="en-US" sz="2800" b="1" dirty="0" smtClean="0"/>
              <a:t>群单元规模不等的有放回不等概率单级整群抽样</a:t>
            </a:r>
            <a:endParaRPr lang="zh-CN" altLang="en-US" sz="2800" b="1" dirty="0"/>
          </a:p>
        </p:txBody>
      </p:sp>
      <p:sp>
        <p:nvSpPr>
          <p:cNvPr id="10" name="矩形 9"/>
          <p:cNvSpPr/>
          <p:nvPr/>
        </p:nvSpPr>
        <p:spPr>
          <a:xfrm>
            <a:off x="785786" y="4572008"/>
            <a:ext cx="7643866" cy="523220"/>
          </a:xfrm>
          <a:prstGeom prst="rect">
            <a:avLst/>
          </a:prstGeom>
        </p:spPr>
        <p:txBody>
          <a:bodyPr wrap="square">
            <a:spAutoFit/>
          </a:bodyPr>
          <a:lstStyle/>
          <a:p>
            <a:r>
              <a:rPr lang="zh-CN" altLang="en-US" sz="2800" b="1" dirty="0" smtClean="0"/>
              <a:t>群单元规模不等情形下的三种估计量比较</a:t>
            </a:r>
            <a:endParaRPr lang="zh-CN" altLang="en-US" sz="28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720" y="285728"/>
            <a:ext cx="6858048" cy="523220"/>
          </a:xfrm>
          <a:prstGeom prst="rect">
            <a:avLst/>
          </a:prstGeom>
          <a:noFill/>
        </p:spPr>
        <p:txBody>
          <a:bodyPr wrap="square" rtlCol="0">
            <a:spAutoFit/>
          </a:bodyPr>
          <a:lstStyle/>
          <a:p>
            <a:r>
              <a:rPr lang="zh-CN" altLang="en-US" sz="2800" b="1" dirty="0" smtClean="0"/>
              <a:t>（一）总体均值估计量和总体总值估计量</a:t>
            </a:r>
          </a:p>
        </p:txBody>
      </p:sp>
      <p:sp>
        <p:nvSpPr>
          <p:cNvPr id="3" name="TextBox 2"/>
          <p:cNvSpPr txBox="1"/>
          <p:nvPr/>
        </p:nvSpPr>
        <p:spPr>
          <a:xfrm>
            <a:off x="785786" y="857232"/>
            <a:ext cx="7572428" cy="1957524"/>
          </a:xfrm>
          <a:prstGeom prst="rect">
            <a:avLst/>
          </a:prstGeom>
          <a:noFill/>
        </p:spPr>
        <p:txBody>
          <a:bodyPr wrap="square" rtlCol="0">
            <a:spAutoFit/>
          </a:bodyPr>
          <a:lstStyle/>
          <a:p>
            <a:pPr indent="457200">
              <a:lnSpc>
                <a:spcPct val="150000"/>
              </a:lnSpc>
            </a:pPr>
            <a:r>
              <a:rPr lang="zh-CN" altLang="en-US" sz="2800" b="1" dirty="0" smtClean="0"/>
              <a:t>本节的单级整群抽样是采用简单随机抽样方式抽取群单元，类似于简单随机抽样，单级整群抽样的样本均值也用于估计总体均值。</a:t>
            </a:r>
            <a:endParaRPr lang="zh-CN" altLang="en-US" sz="2800" b="1" dirty="0"/>
          </a:p>
        </p:txBody>
      </p:sp>
      <p:sp>
        <p:nvSpPr>
          <p:cNvPr id="5" name="TextBox 4"/>
          <p:cNvSpPr txBox="1"/>
          <p:nvPr/>
        </p:nvSpPr>
        <p:spPr>
          <a:xfrm>
            <a:off x="428596" y="2928934"/>
            <a:ext cx="7500990" cy="800219"/>
          </a:xfrm>
          <a:prstGeom prst="rect">
            <a:avLst/>
          </a:prstGeom>
          <a:noFill/>
        </p:spPr>
        <p:txBody>
          <a:bodyPr wrap="square" rtlCol="0">
            <a:spAutoFit/>
          </a:bodyPr>
          <a:lstStyle/>
          <a:p>
            <a:pPr indent="457200"/>
            <a:r>
              <a:rPr lang="zh-CN" altLang="en-US" sz="2800" b="1" dirty="0" smtClean="0"/>
              <a:t>总体均值</a:t>
            </a:r>
            <a:r>
              <a:rPr lang="en-US" sz="2800" b="1" dirty="0" smtClean="0"/>
              <a:t>      </a:t>
            </a:r>
            <a:r>
              <a:rPr lang="zh-CN" altLang="en-US" sz="2800" b="1" dirty="0" smtClean="0"/>
              <a:t>的估计量   </a:t>
            </a:r>
            <a:r>
              <a:rPr lang="en-US" sz="2800" b="1" dirty="0" smtClean="0"/>
              <a:t> </a:t>
            </a:r>
            <a:r>
              <a:rPr lang="zh-CN" altLang="en-US" sz="2800" b="1" dirty="0" smtClean="0"/>
              <a:t>为：</a:t>
            </a:r>
          </a:p>
          <a:p>
            <a:endParaRPr lang="zh-CN" altLang="en-US" b="1" dirty="0"/>
          </a:p>
        </p:txBody>
      </p:sp>
      <p:pic>
        <p:nvPicPr>
          <p:cNvPr id="1026" name="Picture 2"/>
          <p:cNvPicPr>
            <a:picLocks noChangeAspect="1" noChangeArrowheads="1"/>
          </p:cNvPicPr>
          <p:nvPr/>
        </p:nvPicPr>
        <p:blipFill>
          <a:blip r:embed="rId3"/>
          <a:srcRect/>
          <a:stretch>
            <a:fillRect/>
          </a:stretch>
        </p:blipFill>
        <p:spPr bwMode="auto">
          <a:xfrm>
            <a:off x="2500298" y="2928934"/>
            <a:ext cx="363968" cy="470412"/>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4429124" y="2928934"/>
            <a:ext cx="285752" cy="444803"/>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a:srcRect/>
          <a:stretch>
            <a:fillRect/>
          </a:stretch>
        </p:blipFill>
        <p:spPr bwMode="auto">
          <a:xfrm>
            <a:off x="1285852" y="3500438"/>
            <a:ext cx="5357850" cy="988662"/>
          </a:xfrm>
          <a:prstGeom prst="rect">
            <a:avLst/>
          </a:prstGeom>
          <a:noFill/>
          <a:ln w="9525">
            <a:noFill/>
            <a:miter lim="800000"/>
            <a:headEnd/>
            <a:tailEnd/>
          </a:ln>
          <a:effectLst/>
        </p:spPr>
      </p:pic>
      <p:sp>
        <p:nvSpPr>
          <p:cNvPr id="8" name="TextBox 7"/>
          <p:cNvSpPr txBox="1"/>
          <p:nvPr/>
        </p:nvSpPr>
        <p:spPr>
          <a:xfrm>
            <a:off x="857224" y="4643446"/>
            <a:ext cx="6572296" cy="800219"/>
          </a:xfrm>
          <a:prstGeom prst="rect">
            <a:avLst/>
          </a:prstGeom>
          <a:noFill/>
        </p:spPr>
        <p:txBody>
          <a:bodyPr wrap="square" rtlCol="0">
            <a:spAutoFit/>
          </a:bodyPr>
          <a:lstStyle/>
          <a:p>
            <a:r>
              <a:rPr lang="zh-CN" altLang="en-US" sz="2800" b="1" dirty="0" smtClean="0"/>
              <a:t>总体总值</a:t>
            </a:r>
            <a:r>
              <a:rPr lang="en-US" sz="2800" b="1" dirty="0" smtClean="0"/>
              <a:t>      </a:t>
            </a:r>
            <a:r>
              <a:rPr lang="zh-CN" altLang="en-US" sz="2800" b="1" dirty="0" smtClean="0"/>
              <a:t>的估计量</a:t>
            </a:r>
            <a:r>
              <a:rPr lang="en-US" sz="2800" b="1" dirty="0" smtClean="0"/>
              <a:t>    </a:t>
            </a:r>
            <a:r>
              <a:rPr lang="zh-CN" altLang="en-US" sz="2800" b="1" dirty="0" smtClean="0"/>
              <a:t>为：</a:t>
            </a:r>
          </a:p>
          <a:p>
            <a:endParaRPr lang="zh-CN" altLang="en-US" b="1" dirty="0"/>
          </a:p>
        </p:txBody>
      </p:sp>
      <p:pic>
        <p:nvPicPr>
          <p:cNvPr id="9" name="Picture 2"/>
          <p:cNvPicPr>
            <a:picLocks noChangeAspect="1" noChangeArrowheads="1"/>
          </p:cNvPicPr>
          <p:nvPr/>
        </p:nvPicPr>
        <p:blipFill>
          <a:blip r:embed="rId6"/>
          <a:srcRect/>
          <a:stretch>
            <a:fillRect/>
          </a:stretch>
        </p:blipFill>
        <p:spPr bwMode="auto">
          <a:xfrm>
            <a:off x="2500298" y="4714884"/>
            <a:ext cx="303780" cy="373612"/>
          </a:xfrm>
          <a:prstGeom prst="rect">
            <a:avLst/>
          </a:prstGeom>
          <a:noFill/>
          <a:ln w="9525">
            <a:noFill/>
            <a:miter lim="800000"/>
            <a:headEnd/>
            <a:tailEnd/>
          </a:ln>
          <a:effectLst/>
        </p:spPr>
      </p:pic>
      <p:pic>
        <p:nvPicPr>
          <p:cNvPr id="10" name="Picture 3"/>
          <p:cNvPicPr>
            <a:picLocks noChangeAspect="1" noChangeArrowheads="1"/>
          </p:cNvPicPr>
          <p:nvPr/>
        </p:nvPicPr>
        <p:blipFill>
          <a:blip r:embed="rId7"/>
          <a:srcRect/>
          <a:stretch>
            <a:fillRect/>
          </a:stretch>
        </p:blipFill>
        <p:spPr bwMode="auto">
          <a:xfrm>
            <a:off x="4357686" y="4643446"/>
            <a:ext cx="280989" cy="416638"/>
          </a:xfrm>
          <a:prstGeom prst="rect">
            <a:avLst/>
          </a:prstGeom>
          <a:noFill/>
          <a:ln w="9525">
            <a:noFill/>
            <a:miter lim="800000"/>
            <a:headEnd/>
            <a:tailEnd/>
          </a:ln>
          <a:effectLst/>
        </p:spPr>
      </p:pic>
      <p:pic>
        <p:nvPicPr>
          <p:cNvPr id="11" name="Picture 6"/>
          <p:cNvPicPr>
            <a:picLocks noChangeAspect="1" noChangeArrowheads="1"/>
          </p:cNvPicPr>
          <p:nvPr/>
        </p:nvPicPr>
        <p:blipFill>
          <a:blip r:embed="rId8"/>
          <a:srcRect/>
          <a:stretch>
            <a:fillRect/>
          </a:stretch>
        </p:blipFill>
        <p:spPr bwMode="auto">
          <a:xfrm>
            <a:off x="1000100" y="5357826"/>
            <a:ext cx="6072230" cy="91618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428604"/>
            <a:ext cx="8358246" cy="1311193"/>
          </a:xfrm>
          <a:prstGeom prst="rect">
            <a:avLst/>
          </a:prstGeom>
          <a:noFill/>
        </p:spPr>
        <p:txBody>
          <a:bodyPr wrap="square" rtlCol="0">
            <a:spAutoFit/>
          </a:bodyPr>
          <a:lstStyle/>
          <a:p>
            <a:pPr>
              <a:lnSpc>
                <a:spcPct val="150000"/>
              </a:lnSpc>
            </a:pPr>
            <a:r>
              <a:rPr lang="zh-CN" altLang="en-US" sz="2800" b="1" dirty="0" smtClean="0"/>
              <a:t>根据定理</a:t>
            </a:r>
            <a:r>
              <a:rPr lang="en-US" sz="2800" b="1" dirty="0" smtClean="0"/>
              <a:t>6.14</a:t>
            </a:r>
            <a:r>
              <a:rPr lang="zh-CN" altLang="en-US" sz="2800" b="1" dirty="0" smtClean="0"/>
              <a:t>和推论</a:t>
            </a:r>
            <a:r>
              <a:rPr lang="en-US" sz="2800" b="1" dirty="0" smtClean="0"/>
              <a:t>6.16</a:t>
            </a:r>
            <a:r>
              <a:rPr lang="zh-CN" altLang="en-US" sz="2800" b="1" dirty="0" smtClean="0"/>
              <a:t>，可以得到估计量</a:t>
            </a:r>
            <a:r>
              <a:rPr lang="en-US" sz="2800" b="1" dirty="0" smtClean="0"/>
              <a:t>         </a:t>
            </a:r>
            <a:r>
              <a:rPr lang="zh-CN" altLang="en-US" sz="2800" b="1" dirty="0" smtClean="0"/>
              <a:t>的方差的无偏估计量为</a:t>
            </a:r>
            <a:endParaRPr lang="zh-CN" altLang="en-US" sz="2800" b="1" dirty="0"/>
          </a:p>
        </p:txBody>
      </p:sp>
      <p:pic>
        <p:nvPicPr>
          <p:cNvPr id="3" name="Picture 6"/>
          <p:cNvPicPr>
            <a:picLocks noChangeAspect="1" noChangeArrowheads="1"/>
          </p:cNvPicPr>
          <p:nvPr/>
        </p:nvPicPr>
        <p:blipFill>
          <a:blip r:embed="rId2"/>
          <a:srcRect/>
          <a:stretch>
            <a:fillRect/>
          </a:stretch>
        </p:blipFill>
        <p:spPr bwMode="auto">
          <a:xfrm>
            <a:off x="7000892" y="571480"/>
            <a:ext cx="642942" cy="543003"/>
          </a:xfrm>
          <a:prstGeom prst="rect">
            <a:avLst/>
          </a:prstGeom>
          <a:noFill/>
          <a:ln w="9525">
            <a:noFill/>
            <a:miter lim="800000"/>
            <a:headEnd/>
            <a:tailEnd/>
          </a:ln>
          <a:effectLst/>
        </p:spPr>
      </p:pic>
      <p:pic>
        <p:nvPicPr>
          <p:cNvPr id="107521" name="Picture 1"/>
          <p:cNvPicPr>
            <a:picLocks noChangeAspect="1" noChangeArrowheads="1"/>
          </p:cNvPicPr>
          <p:nvPr/>
        </p:nvPicPr>
        <p:blipFill>
          <a:blip r:embed="rId3"/>
          <a:srcRect/>
          <a:stretch>
            <a:fillRect/>
          </a:stretch>
        </p:blipFill>
        <p:spPr bwMode="auto">
          <a:xfrm>
            <a:off x="1357290" y="1928802"/>
            <a:ext cx="6745307" cy="963616"/>
          </a:xfrm>
          <a:prstGeom prst="rect">
            <a:avLst/>
          </a:prstGeom>
          <a:noFill/>
          <a:ln w="9525">
            <a:noFill/>
            <a:miter lim="800000"/>
            <a:headEnd/>
            <a:tailEnd/>
          </a:ln>
          <a:effectLst/>
        </p:spPr>
      </p:pic>
      <p:sp>
        <p:nvSpPr>
          <p:cNvPr id="5" name="TextBox 4"/>
          <p:cNvSpPr txBox="1"/>
          <p:nvPr/>
        </p:nvSpPr>
        <p:spPr>
          <a:xfrm>
            <a:off x="285720" y="3143248"/>
            <a:ext cx="8358246" cy="523220"/>
          </a:xfrm>
          <a:prstGeom prst="rect">
            <a:avLst/>
          </a:prstGeom>
          <a:noFill/>
        </p:spPr>
        <p:txBody>
          <a:bodyPr wrap="square" rtlCol="0">
            <a:spAutoFit/>
          </a:bodyPr>
          <a:lstStyle/>
          <a:p>
            <a:r>
              <a:rPr lang="zh-CN" altLang="en-US" sz="2800" b="1" dirty="0" smtClean="0"/>
              <a:t>估计量</a:t>
            </a:r>
            <a:r>
              <a:rPr lang="en-US" sz="2800" b="1" dirty="0" smtClean="0"/>
              <a:t>       </a:t>
            </a:r>
            <a:r>
              <a:rPr lang="zh-CN" altLang="en-US" sz="2800" b="1" dirty="0" smtClean="0"/>
              <a:t>的方差的无偏估计量为</a:t>
            </a:r>
            <a:endParaRPr lang="zh-CN" altLang="en-US" sz="2800" b="1" dirty="0"/>
          </a:p>
        </p:txBody>
      </p:sp>
      <p:pic>
        <p:nvPicPr>
          <p:cNvPr id="6" name="Picture 5"/>
          <p:cNvPicPr>
            <a:picLocks noChangeAspect="1" noChangeArrowheads="1"/>
          </p:cNvPicPr>
          <p:nvPr/>
        </p:nvPicPr>
        <p:blipFill>
          <a:blip r:embed="rId4"/>
          <a:srcRect/>
          <a:stretch>
            <a:fillRect/>
          </a:stretch>
        </p:blipFill>
        <p:spPr bwMode="auto">
          <a:xfrm>
            <a:off x="1504110" y="3143248"/>
            <a:ext cx="567560" cy="500066"/>
          </a:xfrm>
          <a:prstGeom prst="rect">
            <a:avLst/>
          </a:prstGeom>
          <a:noFill/>
          <a:ln w="9525">
            <a:noFill/>
            <a:miter lim="800000"/>
            <a:headEnd/>
            <a:tailEnd/>
          </a:ln>
          <a:effectLst/>
        </p:spPr>
      </p:pic>
      <p:pic>
        <p:nvPicPr>
          <p:cNvPr id="107522" name="Picture 2"/>
          <p:cNvPicPr>
            <a:picLocks noChangeAspect="1" noChangeArrowheads="1"/>
          </p:cNvPicPr>
          <p:nvPr/>
        </p:nvPicPr>
        <p:blipFill>
          <a:blip r:embed="rId5"/>
          <a:srcRect/>
          <a:stretch>
            <a:fillRect/>
          </a:stretch>
        </p:blipFill>
        <p:spPr bwMode="auto">
          <a:xfrm>
            <a:off x="1071538" y="4500570"/>
            <a:ext cx="7209110" cy="9366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404664"/>
            <a:ext cx="8712968" cy="2246769"/>
          </a:xfrm>
          <a:prstGeom prst="rect">
            <a:avLst/>
          </a:prstGeom>
          <a:noFill/>
        </p:spPr>
        <p:txBody>
          <a:bodyPr wrap="square" rtlCol="0">
            <a:spAutoFit/>
          </a:bodyPr>
          <a:lstStyle/>
          <a:p>
            <a:r>
              <a:rPr lang="zh-CN" altLang="zh-CN" sz="2800" b="1" dirty="0"/>
              <a:t>例</a:t>
            </a:r>
            <a:r>
              <a:rPr lang="en-US" altLang="zh-CN" sz="2800" b="1" dirty="0"/>
              <a:t>6.5</a:t>
            </a:r>
            <a:r>
              <a:rPr lang="zh-CN" altLang="zh-CN" sz="2800" b="1" dirty="0"/>
              <a:t>（续</a:t>
            </a:r>
            <a:r>
              <a:rPr lang="en-US" altLang="zh-CN" sz="2800" b="1" dirty="0"/>
              <a:t>2</a:t>
            </a:r>
            <a:r>
              <a:rPr lang="zh-CN" altLang="zh-CN" sz="2800" b="1" dirty="0"/>
              <a:t>） 若例</a:t>
            </a:r>
            <a:r>
              <a:rPr lang="en-US" altLang="zh-CN" sz="2800" b="1" dirty="0"/>
              <a:t>6.5</a:t>
            </a:r>
            <a:r>
              <a:rPr lang="zh-CN" altLang="zh-CN" sz="2800" b="1" dirty="0"/>
              <a:t>中表</a:t>
            </a:r>
            <a:r>
              <a:rPr lang="en-US" altLang="zh-CN" sz="2800" b="1" dirty="0"/>
              <a:t>6.9</a:t>
            </a:r>
            <a:r>
              <a:rPr lang="zh-CN" altLang="zh-CN" sz="2800" b="1" dirty="0"/>
              <a:t>的数据是采用与每个宿舍学生数成比例的概率进行有放回的不等概率抽样，试估计全校学生中月生活费支出在</a:t>
            </a:r>
            <a:r>
              <a:rPr lang="en-US" altLang="zh-CN" sz="2800" b="1" dirty="0"/>
              <a:t>1000</a:t>
            </a:r>
            <a:r>
              <a:rPr lang="zh-CN" altLang="zh-CN" sz="2800" b="1" dirty="0"/>
              <a:t>元及以上人数和所占</a:t>
            </a:r>
            <a:r>
              <a:rPr lang="zh-CN" altLang="zh-CN" sz="2800" b="1" dirty="0" smtClean="0"/>
              <a:t>比例</a:t>
            </a:r>
            <a:r>
              <a:rPr lang="zh-CN" altLang="en-US" sz="2800" b="1" dirty="0" smtClean="0"/>
              <a:t>，给出估计方差和标准差估计。</a:t>
            </a:r>
            <a:endParaRPr lang="zh-CN" altLang="zh-CN" sz="2800" b="1" dirty="0"/>
          </a:p>
          <a:p>
            <a:endParaRPr lang="zh-CN" altLang="en-US" sz="2800" b="1" dirty="0"/>
          </a:p>
        </p:txBody>
      </p:sp>
      <p:pic>
        <p:nvPicPr>
          <p:cNvPr id="819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06710" y="2132856"/>
            <a:ext cx="8287032" cy="17129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88386" y="3845818"/>
            <a:ext cx="8304094" cy="30121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8877620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4" y="357166"/>
            <a:ext cx="8358246" cy="954107"/>
          </a:xfrm>
          <a:prstGeom prst="rect">
            <a:avLst/>
          </a:prstGeom>
          <a:noFill/>
        </p:spPr>
        <p:txBody>
          <a:bodyPr wrap="square" rtlCol="0">
            <a:spAutoFit/>
          </a:bodyPr>
          <a:lstStyle/>
          <a:p>
            <a:r>
              <a:rPr lang="zh-CN" altLang="en-US" sz="2800" b="1" dirty="0" smtClean="0"/>
              <a:t>第五节 群单元规模不等情形下的三种估计量比较</a:t>
            </a:r>
          </a:p>
          <a:p>
            <a:endParaRPr lang="zh-CN" altLang="en-US" sz="2800" b="1" dirty="0" smtClean="0"/>
          </a:p>
        </p:txBody>
      </p:sp>
      <p:sp>
        <p:nvSpPr>
          <p:cNvPr id="3" name="TextBox 2"/>
          <p:cNvSpPr txBox="1"/>
          <p:nvPr/>
        </p:nvSpPr>
        <p:spPr>
          <a:xfrm>
            <a:off x="285720" y="1285860"/>
            <a:ext cx="8358246" cy="4616648"/>
          </a:xfrm>
          <a:prstGeom prst="rect">
            <a:avLst/>
          </a:prstGeom>
          <a:noFill/>
        </p:spPr>
        <p:txBody>
          <a:bodyPr wrap="square" rtlCol="0">
            <a:spAutoFit/>
          </a:bodyPr>
          <a:lstStyle/>
          <a:p>
            <a:pPr>
              <a:lnSpc>
                <a:spcPct val="150000"/>
              </a:lnSpc>
            </a:pPr>
            <a:r>
              <a:rPr lang="zh-CN" altLang="en-US" sz="2800" b="1" dirty="0" smtClean="0"/>
              <a:t>对于群单元规模不等的情形，本章给出了两种抽样方法，分别是无放回等概率的单级整群抽样和有放回不等概率的单级整群抽样，相应地给出了三种估计量。</a:t>
            </a:r>
            <a:endParaRPr lang="en-US" altLang="zh-CN" sz="2800" b="1" dirty="0" smtClean="0"/>
          </a:p>
          <a:p>
            <a:pPr>
              <a:lnSpc>
                <a:spcPct val="150000"/>
              </a:lnSpc>
            </a:pPr>
            <a:r>
              <a:rPr lang="zh-CN" altLang="en-US" sz="2800" b="1" dirty="0" smtClean="0"/>
              <a:t>三种估计量分别为采用群单元规模不等的无放回等概率的单级整群抽样，构造了总体总值</a:t>
            </a:r>
            <a:r>
              <a:rPr lang="en-US" sz="2800" b="1" dirty="0" smtClean="0"/>
              <a:t>    </a:t>
            </a:r>
            <a:r>
              <a:rPr lang="zh-CN" altLang="en-US" sz="2800" b="1" dirty="0" smtClean="0"/>
              <a:t>的简单估计量     为          </a:t>
            </a:r>
            <a:r>
              <a:rPr lang="en-US" sz="2800" b="1" dirty="0" smtClean="0"/>
              <a:t>           </a:t>
            </a:r>
            <a:r>
              <a:rPr lang="zh-CN" altLang="en-US" sz="2800" b="1" dirty="0" smtClean="0"/>
              <a:t>，估计量    </a:t>
            </a:r>
            <a:r>
              <a:rPr lang="en-US" sz="2800" b="1" dirty="0" smtClean="0"/>
              <a:t> </a:t>
            </a:r>
            <a:r>
              <a:rPr lang="zh-CN" altLang="en-US" sz="2800" b="1" dirty="0" smtClean="0"/>
              <a:t>的方差为</a:t>
            </a:r>
            <a:endParaRPr lang="zh-CN" altLang="en-US" sz="2800" b="1" dirty="0"/>
          </a:p>
        </p:txBody>
      </p:sp>
      <p:pic>
        <p:nvPicPr>
          <p:cNvPr id="5" name="Picture 1"/>
          <p:cNvPicPr>
            <a:picLocks noChangeAspect="1" noChangeArrowheads="1"/>
          </p:cNvPicPr>
          <p:nvPr/>
        </p:nvPicPr>
        <p:blipFill>
          <a:blip r:embed="rId2"/>
          <a:srcRect/>
          <a:stretch>
            <a:fillRect/>
          </a:stretch>
        </p:blipFill>
        <p:spPr bwMode="auto">
          <a:xfrm>
            <a:off x="6429388" y="4643446"/>
            <a:ext cx="357190" cy="439300"/>
          </a:xfrm>
          <a:prstGeom prst="rect">
            <a:avLst/>
          </a:prstGeom>
          <a:noFill/>
          <a:ln w="9525">
            <a:noFill/>
            <a:miter lim="800000"/>
            <a:headEnd/>
            <a:tailEnd/>
          </a:ln>
          <a:effectLst/>
        </p:spPr>
      </p:pic>
      <p:pic>
        <p:nvPicPr>
          <p:cNvPr id="6" name="Picture 4"/>
          <p:cNvPicPr>
            <a:picLocks noChangeAspect="1" noChangeArrowheads="1"/>
          </p:cNvPicPr>
          <p:nvPr/>
        </p:nvPicPr>
        <p:blipFill>
          <a:blip r:embed="rId3"/>
          <a:srcRect/>
          <a:stretch>
            <a:fillRect/>
          </a:stretch>
        </p:blipFill>
        <p:spPr bwMode="auto">
          <a:xfrm>
            <a:off x="1142976" y="5247304"/>
            <a:ext cx="357190" cy="529626"/>
          </a:xfrm>
          <a:prstGeom prst="rect">
            <a:avLst/>
          </a:prstGeom>
          <a:noFill/>
          <a:ln w="9525">
            <a:noFill/>
            <a:miter lim="800000"/>
            <a:headEnd/>
            <a:tailEnd/>
          </a:ln>
          <a:effectLst/>
        </p:spPr>
      </p:pic>
      <p:pic>
        <p:nvPicPr>
          <p:cNvPr id="7" name="Picture 2"/>
          <p:cNvPicPr>
            <a:picLocks noChangeAspect="1" noChangeArrowheads="1"/>
          </p:cNvPicPr>
          <p:nvPr/>
        </p:nvPicPr>
        <p:blipFill>
          <a:blip r:embed="rId4"/>
          <a:srcRect/>
          <a:stretch>
            <a:fillRect/>
          </a:stretch>
        </p:blipFill>
        <p:spPr bwMode="auto">
          <a:xfrm>
            <a:off x="1907704" y="5185633"/>
            <a:ext cx="1643074" cy="774552"/>
          </a:xfrm>
          <a:prstGeom prst="rect">
            <a:avLst/>
          </a:prstGeom>
          <a:noFill/>
          <a:ln w="9525">
            <a:noFill/>
            <a:miter lim="800000"/>
            <a:headEnd/>
            <a:tailEnd/>
          </a:ln>
          <a:effectLst/>
        </p:spPr>
      </p:pic>
      <p:pic>
        <p:nvPicPr>
          <p:cNvPr id="8" name="Picture 4"/>
          <p:cNvPicPr>
            <a:picLocks noChangeAspect="1" noChangeArrowheads="1"/>
          </p:cNvPicPr>
          <p:nvPr/>
        </p:nvPicPr>
        <p:blipFill>
          <a:blip r:embed="rId3"/>
          <a:srcRect/>
          <a:stretch>
            <a:fillRect/>
          </a:stretch>
        </p:blipFill>
        <p:spPr bwMode="auto">
          <a:xfrm>
            <a:off x="5047461" y="5266846"/>
            <a:ext cx="357190" cy="490542"/>
          </a:xfrm>
          <a:prstGeom prst="rect">
            <a:avLst/>
          </a:prstGeom>
          <a:noFill/>
          <a:ln w="9525">
            <a:noFill/>
            <a:miter lim="800000"/>
            <a:headEnd/>
            <a:tailEnd/>
          </a:ln>
          <a:effectLst/>
        </p:spPr>
      </p:pic>
      <p:pic>
        <p:nvPicPr>
          <p:cNvPr id="9" name="Picture 3"/>
          <p:cNvPicPr>
            <a:picLocks noChangeAspect="1" noChangeArrowheads="1"/>
          </p:cNvPicPr>
          <p:nvPr/>
        </p:nvPicPr>
        <p:blipFill>
          <a:blip r:embed="rId5"/>
          <a:srcRect/>
          <a:stretch>
            <a:fillRect/>
          </a:stretch>
        </p:blipFill>
        <p:spPr bwMode="auto">
          <a:xfrm>
            <a:off x="6975846" y="5323734"/>
            <a:ext cx="571504" cy="4336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4" y="357166"/>
            <a:ext cx="8643998" cy="2031325"/>
          </a:xfrm>
          <a:prstGeom prst="rect">
            <a:avLst/>
          </a:prstGeom>
          <a:noFill/>
        </p:spPr>
        <p:txBody>
          <a:bodyPr wrap="square" rtlCol="0">
            <a:spAutoFit/>
          </a:bodyPr>
          <a:lstStyle/>
          <a:p>
            <a:pPr>
              <a:lnSpc>
                <a:spcPct val="150000"/>
              </a:lnSpc>
            </a:pPr>
            <a:r>
              <a:rPr lang="zh-CN" altLang="en-US" sz="2800" b="1" dirty="0" smtClean="0"/>
              <a:t>采用群单元规模不等的无放回等概率的单级整群抽样，构造了总体     的比率估计量    </a:t>
            </a:r>
            <a:r>
              <a:rPr lang="en-US" sz="2800" b="1" dirty="0" smtClean="0"/>
              <a:t> </a:t>
            </a:r>
            <a:r>
              <a:rPr lang="zh-CN" altLang="en-US" sz="2800" b="1" dirty="0" smtClean="0"/>
              <a:t>为                </a:t>
            </a:r>
            <a:r>
              <a:rPr lang="en-US" sz="2800" b="1" dirty="0" smtClean="0"/>
              <a:t>                </a:t>
            </a:r>
            <a:r>
              <a:rPr lang="zh-CN" altLang="en-US" sz="2800" b="1" dirty="0" smtClean="0"/>
              <a:t>，估计量的方差为</a:t>
            </a:r>
          </a:p>
        </p:txBody>
      </p:sp>
      <p:pic>
        <p:nvPicPr>
          <p:cNvPr id="10" name="Picture 1"/>
          <p:cNvPicPr>
            <a:picLocks noChangeAspect="1" noChangeArrowheads="1"/>
          </p:cNvPicPr>
          <p:nvPr/>
        </p:nvPicPr>
        <p:blipFill>
          <a:blip r:embed="rId2"/>
          <a:srcRect/>
          <a:stretch>
            <a:fillRect/>
          </a:stretch>
        </p:blipFill>
        <p:spPr bwMode="auto">
          <a:xfrm>
            <a:off x="2071670" y="1214422"/>
            <a:ext cx="284164" cy="349487"/>
          </a:xfrm>
          <a:prstGeom prst="rect">
            <a:avLst/>
          </a:prstGeom>
          <a:noFill/>
          <a:ln w="9525">
            <a:noFill/>
            <a:miter lim="800000"/>
            <a:headEnd/>
            <a:tailEnd/>
          </a:ln>
          <a:effectLst/>
        </p:spPr>
      </p:pic>
      <p:pic>
        <p:nvPicPr>
          <p:cNvPr id="11" name="Picture 4"/>
          <p:cNvPicPr>
            <a:picLocks noChangeAspect="1" noChangeArrowheads="1"/>
          </p:cNvPicPr>
          <p:nvPr/>
        </p:nvPicPr>
        <p:blipFill>
          <a:blip r:embed="rId3"/>
          <a:srcRect/>
          <a:stretch>
            <a:fillRect/>
          </a:stretch>
        </p:blipFill>
        <p:spPr bwMode="auto">
          <a:xfrm>
            <a:off x="4643438" y="1142984"/>
            <a:ext cx="373064" cy="516817"/>
          </a:xfrm>
          <a:prstGeom prst="rect">
            <a:avLst/>
          </a:prstGeom>
          <a:noFill/>
          <a:ln w="9525">
            <a:noFill/>
            <a:miter lim="800000"/>
            <a:headEnd/>
            <a:tailEnd/>
          </a:ln>
          <a:effectLst/>
        </p:spPr>
      </p:pic>
      <p:pic>
        <p:nvPicPr>
          <p:cNvPr id="105480" name="Picture 8"/>
          <p:cNvPicPr>
            <a:picLocks noChangeAspect="1" noChangeArrowheads="1"/>
          </p:cNvPicPr>
          <p:nvPr/>
        </p:nvPicPr>
        <p:blipFill>
          <a:blip r:embed="rId4"/>
          <a:srcRect/>
          <a:stretch>
            <a:fillRect/>
          </a:stretch>
        </p:blipFill>
        <p:spPr bwMode="auto">
          <a:xfrm>
            <a:off x="5286380" y="1138413"/>
            <a:ext cx="2643206" cy="512573"/>
          </a:xfrm>
          <a:prstGeom prst="rect">
            <a:avLst/>
          </a:prstGeom>
          <a:noFill/>
          <a:ln w="9525">
            <a:noFill/>
            <a:miter lim="800000"/>
            <a:headEnd/>
            <a:tailEnd/>
          </a:ln>
          <a:effectLst/>
        </p:spPr>
      </p:pic>
      <p:pic>
        <p:nvPicPr>
          <p:cNvPr id="13" name="Picture 5"/>
          <p:cNvPicPr>
            <a:picLocks noChangeAspect="1" noChangeArrowheads="1"/>
          </p:cNvPicPr>
          <p:nvPr/>
        </p:nvPicPr>
        <p:blipFill>
          <a:blip r:embed="rId5"/>
          <a:srcRect/>
          <a:stretch>
            <a:fillRect/>
          </a:stretch>
        </p:blipFill>
        <p:spPr bwMode="auto">
          <a:xfrm>
            <a:off x="2428860" y="1857364"/>
            <a:ext cx="688555" cy="454027"/>
          </a:xfrm>
          <a:prstGeom prst="rect">
            <a:avLst/>
          </a:prstGeom>
          <a:noFill/>
          <a:ln w="9525">
            <a:noFill/>
            <a:miter lim="800000"/>
            <a:headEnd/>
            <a:tailEnd/>
          </a:ln>
          <a:effectLst/>
        </p:spPr>
      </p:pic>
      <p:sp>
        <p:nvSpPr>
          <p:cNvPr id="14" name="TextBox 13"/>
          <p:cNvSpPr txBox="1"/>
          <p:nvPr/>
        </p:nvSpPr>
        <p:spPr>
          <a:xfrm>
            <a:off x="285720" y="3286124"/>
            <a:ext cx="8643998" cy="2677656"/>
          </a:xfrm>
          <a:prstGeom prst="rect">
            <a:avLst/>
          </a:prstGeom>
          <a:noFill/>
        </p:spPr>
        <p:txBody>
          <a:bodyPr wrap="square" rtlCol="0">
            <a:spAutoFit/>
          </a:bodyPr>
          <a:lstStyle/>
          <a:p>
            <a:pPr>
              <a:lnSpc>
                <a:spcPct val="150000"/>
              </a:lnSpc>
            </a:pPr>
            <a:r>
              <a:rPr lang="zh-CN" altLang="en-US" sz="2800" b="1" dirty="0" smtClean="0"/>
              <a:t>采用群单元规模不等的有放回不等概率的单级整群抽样，第</a:t>
            </a:r>
            <a:r>
              <a:rPr lang="en-US" sz="2800" b="1" dirty="0" smtClean="0"/>
              <a:t>   </a:t>
            </a:r>
            <a:r>
              <a:rPr lang="zh-CN" altLang="en-US" sz="2800" b="1" dirty="0" smtClean="0"/>
              <a:t>个群单元被抽中的概率为                 </a:t>
            </a:r>
            <a:r>
              <a:rPr lang="en-US" sz="2800" b="1" dirty="0" smtClean="0"/>
              <a:t>   </a:t>
            </a:r>
            <a:r>
              <a:rPr lang="zh-CN" altLang="en-US" sz="2800" b="1" dirty="0" smtClean="0"/>
              <a:t>，         </a:t>
            </a:r>
            <a:r>
              <a:rPr lang="en-US" sz="2800" b="1" dirty="0" smtClean="0"/>
              <a:t> </a:t>
            </a:r>
            <a:r>
              <a:rPr lang="zh-CN" altLang="en-US" sz="2800" b="1" dirty="0" smtClean="0"/>
              <a:t>   ，</a:t>
            </a:r>
            <a:endParaRPr lang="en-US" altLang="zh-CN" sz="2800" b="1" dirty="0" smtClean="0"/>
          </a:p>
          <a:p>
            <a:pPr>
              <a:lnSpc>
                <a:spcPct val="150000"/>
              </a:lnSpc>
            </a:pPr>
            <a:r>
              <a:rPr lang="en-US" altLang="zh-CN" sz="2800" b="1" dirty="0" smtClean="0"/>
              <a:t>                 </a:t>
            </a:r>
            <a:r>
              <a:rPr lang="zh-CN" altLang="en-US" sz="2800" b="1" dirty="0" smtClean="0"/>
              <a:t>，构造了总体总值    的估计量</a:t>
            </a:r>
            <a:r>
              <a:rPr lang="en-US" sz="2800" b="1" dirty="0" smtClean="0"/>
              <a:t>        </a:t>
            </a:r>
            <a:r>
              <a:rPr lang="zh-CN" altLang="en-US" sz="2800" b="1" dirty="0" smtClean="0"/>
              <a:t>为                                          </a:t>
            </a:r>
            <a:endParaRPr lang="en-US" altLang="zh-CN" sz="2800" b="1" dirty="0" smtClean="0"/>
          </a:p>
          <a:p>
            <a:pPr>
              <a:lnSpc>
                <a:spcPct val="150000"/>
              </a:lnSpc>
            </a:pPr>
            <a:r>
              <a:rPr lang="en-US" altLang="zh-CN" sz="2800" b="1" dirty="0" smtClean="0"/>
              <a:t>                                     </a:t>
            </a:r>
            <a:r>
              <a:rPr lang="zh-CN" altLang="en-US" sz="2800" b="1" dirty="0" smtClean="0"/>
              <a:t>，估计量</a:t>
            </a:r>
            <a:r>
              <a:rPr lang="en-US" sz="2800" b="1" dirty="0" smtClean="0"/>
              <a:t>        </a:t>
            </a:r>
            <a:r>
              <a:rPr lang="zh-CN" altLang="en-US" sz="2800" b="1" dirty="0" smtClean="0"/>
              <a:t>的方差            。 </a:t>
            </a:r>
            <a:endParaRPr lang="zh-CN" altLang="en-US" sz="2800" b="1" dirty="0"/>
          </a:p>
        </p:txBody>
      </p:sp>
      <p:pic>
        <p:nvPicPr>
          <p:cNvPr id="15" name="Picture 2"/>
          <p:cNvPicPr>
            <a:picLocks noChangeAspect="1" noChangeArrowheads="1"/>
          </p:cNvPicPr>
          <p:nvPr/>
        </p:nvPicPr>
        <p:blipFill>
          <a:blip r:embed="rId6"/>
          <a:srcRect/>
          <a:stretch>
            <a:fillRect/>
          </a:stretch>
        </p:blipFill>
        <p:spPr bwMode="auto">
          <a:xfrm>
            <a:off x="1500166" y="4143380"/>
            <a:ext cx="214314" cy="409492"/>
          </a:xfrm>
          <a:prstGeom prst="rect">
            <a:avLst/>
          </a:prstGeom>
          <a:noFill/>
          <a:ln w="9525">
            <a:noFill/>
            <a:miter lim="800000"/>
            <a:headEnd/>
            <a:tailEnd/>
          </a:ln>
          <a:effectLst/>
        </p:spPr>
      </p:pic>
      <p:pic>
        <p:nvPicPr>
          <p:cNvPr id="16" name="Picture 2"/>
          <p:cNvPicPr>
            <a:picLocks noChangeAspect="1" noChangeArrowheads="1"/>
          </p:cNvPicPr>
          <p:nvPr/>
        </p:nvPicPr>
        <p:blipFill>
          <a:blip r:embed="rId7"/>
          <a:srcRect/>
          <a:stretch>
            <a:fillRect/>
          </a:stretch>
        </p:blipFill>
        <p:spPr bwMode="auto">
          <a:xfrm>
            <a:off x="5643570" y="4143380"/>
            <a:ext cx="1643074" cy="491546"/>
          </a:xfrm>
          <a:prstGeom prst="rect">
            <a:avLst/>
          </a:prstGeom>
          <a:noFill/>
          <a:ln w="9525">
            <a:noFill/>
            <a:miter lim="800000"/>
            <a:headEnd/>
            <a:tailEnd/>
          </a:ln>
          <a:effectLst/>
        </p:spPr>
      </p:pic>
      <p:pic>
        <p:nvPicPr>
          <p:cNvPr id="17" name="Picture 3"/>
          <p:cNvPicPr>
            <a:picLocks noChangeAspect="1" noChangeArrowheads="1"/>
          </p:cNvPicPr>
          <p:nvPr/>
        </p:nvPicPr>
        <p:blipFill>
          <a:blip r:embed="rId8"/>
          <a:srcRect/>
          <a:stretch>
            <a:fillRect/>
          </a:stretch>
        </p:blipFill>
        <p:spPr bwMode="auto">
          <a:xfrm>
            <a:off x="7286644" y="4143380"/>
            <a:ext cx="1285884" cy="478857"/>
          </a:xfrm>
          <a:prstGeom prst="rect">
            <a:avLst/>
          </a:prstGeom>
          <a:noFill/>
          <a:ln w="9525">
            <a:noFill/>
            <a:miter lim="800000"/>
            <a:headEnd/>
            <a:tailEnd/>
          </a:ln>
          <a:effectLst/>
        </p:spPr>
      </p:pic>
      <p:pic>
        <p:nvPicPr>
          <p:cNvPr id="18" name="Picture 4"/>
          <p:cNvPicPr>
            <a:picLocks noChangeAspect="1" noChangeArrowheads="1"/>
          </p:cNvPicPr>
          <p:nvPr/>
        </p:nvPicPr>
        <p:blipFill>
          <a:blip r:embed="rId9"/>
          <a:srcRect/>
          <a:stretch>
            <a:fillRect/>
          </a:stretch>
        </p:blipFill>
        <p:spPr bwMode="auto">
          <a:xfrm>
            <a:off x="428596" y="4714884"/>
            <a:ext cx="1285884" cy="574611"/>
          </a:xfrm>
          <a:prstGeom prst="rect">
            <a:avLst/>
          </a:prstGeom>
          <a:noFill/>
          <a:ln w="9525">
            <a:noFill/>
            <a:miter lim="800000"/>
            <a:headEnd/>
            <a:tailEnd/>
          </a:ln>
          <a:effectLst/>
        </p:spPr>
      </p:pic>
      <p:pic>
        <p:nvPicPr>
          <p:cNvPr id="19" name="Picture 1"/>
          <p:cNvPicPr>
            <a:picLocks noChangeAspect="1" noChangeArrowheads="1"/>
          </p:cNvPicPr>
          <p:nvPr/>
        </p:nvPicPr>
        <p:blipFill>
          <a:blip r:embed="rId2"/>
          <a:srcRect/>
          <a:stretch>
            <a:fillRect/>
          </a:stretch>
        </p:blipFill>
        <p:spPr bwMode="auto">
          <a:xfrm>
            <a:off x="4643438" y="4786322"/>
            <a:ext cx="284164" cy="349487"/>
          </a:xfrm>
          <a:prstGeom prst="rect">
            <a:avLst/>
          </a:prstGeom>
          <a:noFill/>
          <a:ln w="9525">
            <a:noFill/>
            <a:miter lim="800000"/>
            <a:headEnd/>
            <a:tailEnd/>
          </a:ln>
          <a:effectLst/>
        </p:spPr>
      </p:pic>
      <p:pic>
        <p:nvPicPr>
          <p:cNvPr id="20" name="Picture 2"/>
          <p:cNvPicPr>
            <a:picLocks noChangeAspect="1" noChangeArrowheads="1"/>
          </p:cNvPicPr>
          <p:nvPr/>
        </p:nvPicPr>
        <p:blipFill>
          <a:blip r:embed="rId10"/>
          <a:srcRect/>
          <a:stretch>
            <a:fillRect/>
          </a:stretch>
        </p:blipFill>
        <p:spPr bwMode="auto">
          <a:xfrm>
            <a:off x="6429388" y="4714884"/>
            <a:ext cx="571505" cy="529291"/>
          </a:xfrm>
          <a:prstGeom prst="rect">
            <a:avLst/>
          </a:prstGeom>
          <a:noFill/>
          <a:ln w="9525">
            <a:noFill/>
            <a:miter lim="800000"/>
            <a:headEnd/>
            <a:tailEnd/>
          </a:ln>
          <a:effectLst/>
        </p:spPr>
      </p:pic>
      <p:pic>
        <p:nvPicPr>
          <p:cNvPr id="105481" name="Picture 9"/>
          <p:cNvPicPr>
            <a:picLocks noChangeAspect="1" noChangeArrowheads="1"/>
          </p:cNvPicPr>
          <p:nvPr/>
        </p:nvPicPr>
        <p:blipFill>
          <a:blip r:embed="rId11"/>
          <a:srcRect/>
          <a:stretch>
            <a:fillRect/>
          </a:stretch>
        </p:blipFill>
        <p:spPr bwMode="auto">
          <a:xfrm>
            <a:off x="428596" y="5295480"/>
            <a:ext cx="2857520" cy="831278"/>
          </a:xfrm>
          <a:prstGeom prst="rect">
            <a:avLst/>
          </a:prstGeom>
          <a:noFill/>
          <a:ln w="9525">
            <a:noFill/>
            <a:miter lim="800000"/>
            <a:headEnd/>
            <a:tailEnd/>
          </a:ln>
          <a:effectLst/>
        </p:spPr>
      </p:pic>
      <p:pic>
        <p:nvPicPr>
          <p:cNvPr id="22" name="Picture 2"/>
          <p:cNvPicPr>
            <a:picLocks noChangeAspect="1" noChangeArrowheads="1"/>
          </p:cNvPicPr>
          <p:nvPr/>
        </p:nvPicPr>
        <p:blipFill>
          <a:blip r:embed="rId10"/>
          <a:srcRect/>
          <a:stretch>
            <a:fillRect/>
          </a:stretch>
        </p:blipFill>
        <p:spPr bwMode="auto">
          <a:xfrm>
            <a:off x="4857752" y="5357826"/>
            <a:ext cx="571505" cy="529291"/>
          </a:xfrm>
          <a:prstGeom prst="rect">
            <a:avLst/>
          </a:prstGeom>
          <a:noFill/>
          <a:ln w="9525">
            <a:noFill/>
            <a:miter lim="800000"/>
            <a:headEnd/>
            <a:tailEnd/>
          </a:ln>
          <a:effectLst/>
        </p:spPr>
      </p:pic>
      <p:pic>
        <p:nvPicPr>
          <p:cNvPr id="23" name="Picture 2"/>
          <p:cNvPicPr>
            <a:picLocks noChangeAspect="1" noChangeArrowheads="1"/>
          </p:cNvPicPr>
          <p:nvPr/>
        </p:nvPicPr>
        <p:blipFill>
          <a:blip r:embed="rId12"/>
          <a:srcRect/>
          <a:stretch>
            <a:fillRect/>
          </a:stretch>
        </p:blipFill>
        <p:spPr bwMode="auto">
          <a:xfrm>
            <a:off x="6500826" y="5429264"/>
            <a:ext cx="925839" cy="4730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20" y="500042"/>
            <a:ext cx="8429684" cy="1384995"/>
          </a:xfrm>
          <a:prstGeom prst="rect">
            <a:avLst/>
          </a:prstGeom>
          <a:noFill/>
        </p:spPr>
        <p:txBody>
          <a:bodyPr wrap="square" rtlCol="0">
            <a:spAutoFit/>
          </a:bodyPr>
          <a:lstStyle/>
          <a:p>
            <a:r>
              <a:rPr lang="zh-CN" altLang="en-US" sz="2800" b="1" dirty="0" smtClean="0"/>
              <a:t>为了简单，假定总体群单元数   </a:t>
            </a:r>
            <a:r>
              <a:rPr lang="en-US" sz="2800" b="1" dirty="0" smtClean="0"/>
              <a:t> </a:t>
            </a:r>
            <a:r>
              <a:rPr lang="zh-CN" altLang="en-US" sz="2800" b="1" dirty="0" smtClean="0"/>
              <a:t>，使得</a:t>
            </a:r>
            <a:r>
              <a:rPr lang="en-US" sz="2800" b="1" dirty="0" smtClean="0"/>
              <a:t>                </a:t>
            </a:r>
            <a:r>
              <a:rPr lang="zh-CN" altLang="en-US" sz="2800" b="1" dirty="0" smtClean="0"/>
              <a:t>，抽样比</a:t>
            </a:r>
            <a:r>
              <a:rPr lang="en-US" sz="2800" b="1" dirty="0" smtClean="0"/>
              <a:t>         </a:t>
            </a:r>
            <a:r>
              <a:rPr lang="zh-CN" altLang="en-US" sz="2800" b="1" dirty="0" smtClean="0"/>
              <a:t>忽略不计。样本中的群单元数</a:t>
            </a:r>
            <a:r>
              <a:rPr lang="en-US" sz="2800" b="1" dirty="0" smtClean="0"/>
              <a:t>     </a:t>
            </a:r>
            <a:r>
              <a:rPr lang="zh-CN" altLang="en-US" sz="2800" b="1" dirty="0" smtClean="0"/>
              <a:t>很大，使得估计量</a:t>
            </a:r>
            <a:r>
              <a:rPr lang="en-US" sz="2800" b="1" dirty="0" smtClean="0"/>
              <a:t> </a:t>
            </a:r>
            <a:r>
              <a:rPr lang="zh-CN" altLang="en-US" sz="2800" b="1" dirty="0" smtClean="0"/>
              <a:t>    偏差忽略不计。</a:t>
            </a:r>
          </a:p>
        </p:txBody>
      </p:sp>
      <p:pic>
        <p:nvPicPr>
          <p:cNvPr id="4" name="Picture 6"/>
          <p:cNvPicPr>
            <a:picLocks noChangeAspect="1" noChangeArrowheads="1"/>
          </p:cNvPicPr>
          <p:nvPr/>
        </p:nvPicPr>
        <p:blipFill>
          <a:blip r:embed="rId2"/>
          <a:srcRect/>
          <a:stretch>
            <a:fillRect/>
          </a:stretch>
        </p:blipFill>
        <p:spPr bwMode="auto">
          <a:xfrm>
            <a:off x="5000628" y="571480"/>
            <a:ext cx="387352" cy="387352"/>
          </a:xfrm>
          <a:prstGeom prst="rect">
            <a:avLst/>
          </a:prstGeom>
          <a:noFill/>
          <a:ln w="9525">
            <a:noFill/>
            <a:miter lim="800000"/>
            <a:headEnd/>
            <a:tailEnd/>
          </a:ln>
          <a:effectLst/>
        </p:spPr>
      </p:pic>
      <p:pic>
        <p:nvPicPr>
          <p:cNvPr id="5" name="Picture 7"/>
          <p:cNvPicPr>
            <a:picLocks noChangeAspect="1" noChangeArrowheads="1"/>
          </p:cNvPicPr>
          <p:nvPr/>
        </p:nvPicPr>
        <p:blipFill>
          <a:blip r:embed="rId3"/>
          <a:srcRect/>
          <a:stretch>
            <a:fillRect/>
          </a:stretch>
        </p:blipFill>
        <p:spPr bwMode="auto">
          <a:xfrm>
            <a:off x="6357950" y="571480"/>
            <a:ext cx="1453458" cy="387351"/>
          </a:xfrm>
          <a:prstGeom prst="rect">
            <a:avLst/>
          </a:prstGeom>
          <a:noFill/>
          <a:ln w="9525">
            <a:noFill/>
            <a:miter lim="800000"/>
            <a:headEnd/>
            <a:tailEnd/>
          </a:ln>
          <a:effectLst/>
        </p:spPr>
      </p:pic>
      <p:pic>
        <p:nvPicPr>
          <p:cNvPr id="6" name="Picture 8"/>
          <p:cNvPicPr>
            <a:picLocks noChangeAspect="1" noChangeArrowheads="1"/>
          </p:cNvPicPr>
          <p:nvPr/>
        </p:nvPicPr>
        <p:blipFill>
          <a:blip r:embed="rId4"/>
          <a:srcRect/>
          <a:stretch>
            <a:fillRect/>
          </a:stretch>
        </p:blipFill>
        <p:spPr bwMode="auto">
          <a:xfrm>
            <a:off x="1071538" y="1000108"/>
            <a:ext cx="714380" cy="360496"/>
          </a:xfrm>
          <a:prstGeom prst="rect">
            <a:avLst/>
          </a:prstGeom>
          <a:noFill/>
          <a:ln w="9525">
            <a:noFill/>
            <a:miter lim="800000"/>
            <a:headEnd/>
            <a:tailEnd/>
          </a:ln>
          <a:effectLst/>
        </p:spPr>
      </p:pic>
      <p:pic>
        <p:nvPicPr>
          <p:cNvPr id="7" name="Picture 9"/>
          <p:cNvPicPr>
            <a:picLocks noChangeAspect="1" noChangeArrowheads="1"/>
          </p:cNvPicPr>
          <p:nvPr/>
        </p:nvPicPr>
        <p:blipFill>
          <a:blip r:embed="rId5"/>
          <a:srcRect/>
          <a:stretch>
            <a:fillRect/>
          </a:stretch>
        </p:blipFill>
        <p:spPr bwMode="auto">
          <a:xfrm>
            <a:off x="6500826" y="1000108"/>
            <a:ext cx="357190" cy="398406"/>
          </a:xfrm>
          <a:prstGeom prst="rect">
            <a:avLst/>
          </a:prstGeom>
          <a:noFill/>
          <a:ln w="9525">
            <a:noFill/>
            <a:miter lim="800000"/>
            <a:headEnd/>
            <a:tailEnd/>
          </a:ln>
          <a:effectLst/>
        </p:spPr>
      </p:pic>
      <p:pic>
        <p:nvPicPr>
          <p:cNvPr id="8" name="Picture 4"/>
          <p:cNvPicPr>
            <a:picLocks noChangeAspect="1" noChangeArrowheads="1"/>
          </p:cNvPicPr>
          <p:nvPr/>
        </p:nvPicPr>
        <p:blipFill>
          <a:blip r:embed="rId6"/>
          <a:srcRect/>
          <a:stretch>
            <a:fillRect/>
          </a:stretch>
        </p:blipFill>
        <p:spPr bwMode="auto">
          <a:xfrm>
            <a:off x="1875024" y="1398514"/>
            <a:ext cx="373064" cy="516817"/>
          </a:xfrm>
          <a:prstGeom prst="rect">
            <a:avLst/>
          </a:prstGeom>
          <a:noFill/>
          <a:ln w="9525">
            <a:noFill/>
            <a:miter lim="800000"/>
            <a:headEnd/>
            <a:tailEnd/>
          </a:ln>
          <a:effectLst/>
        </p:spPr>
      </p:pic>
      <p:pic>
        <p:nvPicPr>
          <p:cNvPr id="104449" name="Picture 1"/>
          <p:cNvPicPr>
            <a:picLocks noChangeAspect="1" noChangeArrowheads="1"/>
          </p:cNvPicPr>
          <p:nvPr/>
        </p:nvPicPr>
        <p:blipFill>
          <a:blip r:embed="rId7"/>
          <a:srcRect/>
          <a:stretch>
            <a:fillRect/>
          </a:stretch>
        </p:blipFill>
        <p:spPr bwMode="auto">
          <a:xfrm>
            <a:off x="1714480" y="1857364"/>
            <a:ext cx="3500462" cy="853201"/>
          </a:xfrm>
          <a:prstGeom prst="rect">
            <a:avLst/>
          </a:prstGeom>
          <a:noFill/>
          <a:ln w="9525">
            <a:noFill/>
            <a:miter lim="800000"/>
            <a:headEnd/>
            <a:tailEnd/>
          </a:ln>
          <a:effectLst/>
        </p:spPr>
      </p:pic>
      <p:pic>
        <p:nvPicPr>
          <p:cNvPr id="104450" name="Picture 2"/>
          <p:cNvPicPr>
            <a:picLocks noChangeAspect="1" noChangeArrowheads="1"/>
          </p:cNvPicPr>
          <p:nvPr/>
        </p:nvPicPr>
        <p:blipFill>
          <a:blip r:embed="rId8"/>
          <a:srcRect/>
          <a:stretch>
            <a:fillRect/>
          </a:stretch>
        </p:blipFill>
        <p:spPr bwMode="auto">
          <a:xfrm>
            <a:off x="2214546" y="2749312"/>
            <a:ext cx="4786346" cy="789224"/>
          </a:xfrm>
          <a:prstGeom prst="rect">
            <a:avLst/>
          </a:prstGeom>
          <a:noFill/>
          <a:ln w="9525">
            <a:noFill/>
            <a:miter lim="800000"/>
            <a:headEnd/>
            <a:tailEnd/>
          </a:ln>
          <a:effectLst/>
        </p:spPr>
      </p:pic>
      <p:pic>
        <p:nvPicPr>
          <p:cNvPr id="104451" name="Picture 3"/>
          <p:cNvPicPr>
            <a:picLocks noChangeAspect="1" noChangeArrowheads="1"/>
          </p:cNvPicPr>
          <p:nvPr/>
        </p:nvPicPr>
        <p:blipFill>
          <a:blip r:embed="rId9"/>
          <a:srcRect/>
          <a:stretch>
            <a:fillRect/>
          </a:stretch>
        </p:blipFill>
        <p:spPr bwMode="auto">
          <a:xfrm>
            <a:off x="1714480" y="3786190"/>
            <a:ext cx="4214842" cy="912331"/>
          </a:xfrm>
          <a:prstGeom prst="rect">
            <a:avLst/>
          </a:prstGeom>
          <a:noFill/>
          <a:ln w="9525">
            <a:noFill/>
            <a:miter lim="800000"/>
            <a:headEnd/>
            <a:tailEnd/>
          </a:ln>
          <a:effectLst/>
        </p:spPr>
      </p:pic>
      <p:pic>
        <p:nvPicPr>
          <p:cNvPr id="104452" name="Picture 4"/>
          <p:cNvPicPr>
            <a:picLocks noChangeAspect="1" noChangeArrowheads="1"/>
          </p:cNvPicPr>
          <p:nvPr/>
        </p:nvPicPr>
        <p:blipFill>
          <a:blip r:embed="rId10"/>
          <a:srcRect/>
          <a:stretch>
            <a:fillRect/>
          </a:stretch>
        </p:blipFill>
        <p:spPr bwMode="auto">
          <a:xfrm>
            <a:off x="2428860" y="4714884"/>
            <a:ext cx="5948945" cy="912815"/>
          </a:xfrm>
          <a:prstGeom prst="rect">
            <a:avLst/>
          </a:prstGeom>
          <a:noFill/>
          <a:ln w="9525">
            <a:noFill/>
            <a:miter lim="800000"/>
            <a:headEnd/>
            <a:tailEnd/>
          </a:ln>
          <a:effectLst/>
        </p:spPr>
      </p:pic>
      <p:pic>
        <p:nvPicPr>
          <p:cNvPr id="104453" name="Picture 5"/>
          <p:cNvPicPr>
            <a:picLocks noChangeAspect="1" noChangeArrowheads="1"/>
          </p:cNvPicPr>
          <p:nvPr/>
        </p:nvPicPr>
        <p:blipFill>
          <a:blip r:embed="rId11"/>
          <a:srcRect/>
          <a:stretch>
            <a:fillRect/>
          </a:stretch>
        </p:blipFill>
        <p:spPr bwMode="auto">
          <a:xfrm>
            <a:off x="1571604" y="5715016"/>
            <a:ext cx="3786214" cy="912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571480"/>
            <a:ext cx="8072494" cy="3970318"/>
          </a:xfrm>
          <a:prstGeom prst="rect">
            <a:avLst/>
          </a:prstGeom>
          <a:noFill/>
        </p:spPr>
        <p:txBody>
          <a:bodyPr wrap="square" rtlCol="0">
            <a:spAutoFit/>
          </a:bodyPr>
          <a:lstStyle/>
          <a:p>
            <a:pPr>
              <a:lnSpc>
                <a:spcPct val="150000"/>
              </a:lnSpc>
            </a:pPr>
            <a:r>
              <a:rPr lang="zh-CN" altLang="en-US" sz="2800" b="1" dirty="0" smtClean="0"/>
              <a:t>上述三个估计量的方差大小主要取决于方差公式中的求和号部分。方差    </a:t>
            </a:r>
            <a:r>
              <a:rPr lang="en-US" sz="2800" b="1" dirty="0" smtClean="0"/>
              <a:t>     </a:t>
            </a:r>
            <a:r>
              <a:rPr lang="zh-CN" altLang="en-US" sz="2800" b="1" dirty="0" smtClean="0"/>
              <a:t>的大小主要取决于                   </a:t>
            </a:r>
            <a:r>
              <a:rPr lang="en-US" sz="2800" b="1" dirty="0" smtClean="0"/>
              <a:t>           </a:t>
            </a:r>
          </a:p>
          <a:p>
            <a:pPr>
              <a:lnSpc>
                <a:spcPct val="150000"/>
              </a:lnSpc>
            </a:pPr>
            <a:r>
              <a:rPr lang="en-US" altLang="zh-CN" sz="2800" b="1" dirty="0" smtClean="0"/>
              <a:t>                     </a:t>
            </a:r>
            <a:r>
              <a:rPr lang="zh-CN" altLang="en-US" sz="2800" b="1" dirty="0" smtClean="0"/>
              <a:t>的离散程度，方差     </a:t>
            </a:r>
            <a:r>
              <a:rPr lang="en-US" sz="2800" b="1" dirty="0" smtClean="0"/>
              <a:t>      </a:t>
            </a:r>
            <a:r>
              <a:rPr lang="zh-CN" altLang="en-US" sz="2800" b="1" dirty="0" smtClean="0"/>
              <a:t>的大小主要取决于</a:t>
            </a:r>
            <a:r>
              <a:rPr lang="en-US" sz="2800" b="1" dirty="0" smtClean="0"/>
              <a:t>                       </a:t>
            </a:r>
            <a:r>
              <a:rPr lang="zh-CN" altLang="en-US" sz="2800" b="1" dirty="0" smtClean="0"/>
              <a:t>的离散程度，方差</a:t>
            </a:r>
            <a:r>
              <a:rPr lang="en-US" sz="2800" b="1" dirty="0" smtClean="0"/>
              <a:t>            </a:t>
            </a:r>
            <a:r>
              <a:rPr lang="zh-CN" altLang="en-US" sz="2800" b="1" dirty="0" smtClean="0"/>
              <a:t>的大小也主要取决于</a:t>
            </a:r>
            <a:r>
              <a:rPr lang="en-US" sz="2800" b="1" dirty="0" smtClean="0"/>
              <a:t>                       </a:t>
            </a:r>
            <a:r>
              <a:rPr lang="zh-CN" altLang="en-US" sz="2800" b="1" dirty="0" smtClean="0"/>
              <a:t>的离散程度。方差</a:t>
            </a:r>
            <a:r>
              <a:rPr lang="en-US" sz="2800" b="1" dirty="0" smtClean="0"/>
              <a:t>          </a:t>
            </a:r>
            <a:r>
              <a:rPr lang="zh-CN" altLang="en-US" sz="2800" b="1" dirty="0" smtClean="0"/>
              <a:t>和的大小都与</a:t>
            </a:r>
            <a:r>
              <a:rPr lang="en-US" sz="2800" b="1" dirty="0" smtClean="0"/>
              <a:t>                         </a:t>
            </a:r>
            <a:r>
              <a:rPr lang="zh-CN" altLang="en-US" sz="2800" b="1" dirty="0" smtClean="0"/>
              <a:t>的离散程度密切相关。</a:t>
            </a:r>
          </a:p>
        </p:txBody>
      </p:sp>
      <p:pic>
        <p:nvPicPr>
          <p:cNvPr id="3" name="Picture 3"/>
          <p:cNvPicPr>
            <a:picLocks noChangeAspect="1" noChangeArrowheads="1"/>
          </p:cNvPicPr>
          <p:nvPr/>
        </p:nvPicPr>
        <p:blipFill>
          <a:blip r:embed="rId2"/>
          <a:srcRect/>
          <a:stretch>
            <a:fillRect/>
          </a:stretch>
        </p:blipFill>
        <p:spPr bwMode="auto">
          <a:xfrm>
            <a:off x="3857620" y="1428736"/>
            <a:ext cx="571504" cy="433654"/>
          </a:xfrm>
          <a:prstGeom prst="rect">
            <a:avLst/>
          </a:prstGeom>
          <a:noFill/>
          <a:ln w="9525">
            <a:noFill/>
            <a:miter lim="800000"/>
            <a:headEnd/>
            <a:tailEnd/>
          </a:ln>
          <a:effectLst/>
        </p:spPr>
      </p:pic>
      <p:pic>
        <p:nvPicPr>
          <p:cNvPr id="110594" name="Picture 2"/>
          <p:cNvPicPr>
            <a:picLocks noChangeAspect="1" noChangeArrowheads="1"/>
          </p:cNvPicPr>
          <p:nvPr/>
        </p:nvPicPr>
        <p:blipFill>
          <a:blip r:embed="rId3"/>
          <a:srcRect/>
          <a:stretch>
            <a:fillRect/>
          </a:stretch>
        </p:blipFill>
        <p:spPr bwMode="auto">
          <a:xfrm>
            <a:off x="642910" y="2071678"/>
            <a:ext cx="1643074" cy="458904"/>
          </a:xfrm>
          <a:prstGeom prst="rect">
            <a:avLst/>
          </a:prstGeom>
          <a:noFill/>
          <a:ln w="9525">
            <a:noFill/>
            <a:miter lim="800000"/>
            <a:headEnd/>
            <a:tailEnd/>
          </a:ln>
          <a:effectLst/>
        </p:spPr>
      </p:pic>
      <p:pic>
        <p:nvPicPr>
          <p:cNvPr id="5" name="Picture 5"/>
          <p:cNvPicPr>
            <a:picLocks noChangeAspect="1" noChangeArrowheads="1"/>
          </p:cNvPicPr>
          <p:nvPr/>
        </p:nvPicPr>
        <p:blipFill>
          <a:blip r:embed="rId4"/>
          <a:srcRect/>
          <a:stretch>
            <a:fillRect/>
          </a:stretch>
        </p:blipFill>
        <p:spPr bwMode="auto">
          <a:xfrm>
            <a:off x="5240767" y="2000240"/>
            <a:ext cx="688555" cy="454027"/>
          </a:xfrm>
          <a:prstGeom prst="rect">
            <a:avLst/>
          </a:prstGeom>
          <a:noFill/>
          <a:ln w="9525">
            <a:noFill/>
            <a:miter lim="800000"/>
            <a:headEnd/>
            <a:tailEnd/>
          </a:ln>
          <a:effectLst/>
        </p:spPr>
      </p:pic>
      <p:pic>
        <p:nvPicPr>
          <p:cNvPr id="110595" name="Picture 3"/>
          <p:cNvPicPr>
            <a:picLocks noChangeAspect="1" noChangeArrowheads="1"/>
          </p:cNvPicPr>
          <p:nvPr/>
        </p:nvPicPr>
        <p:blipFill>
          <a:blip r:embed="rId5"/>
          <a:srcRect/>
          <a:stretch>
            <a:fillRect/>
          </a:stretch>
        </p:blipFill>
        <p:spPr bwMode="auto">
          <a:xfrm>
            <a:off x="1357290" y="2689222"/>
            <a:ext cx="1801074" cy="454026"/>
          </a:xfrm>
          <a:prstGeom prst="rect">
            <a:avLst/>
          </a:prstGeom>
          <a:noFill/>
          <a:ln w="9525">
            <a:noFill/>
            <a:miter lim="800000"/>
            <a:headEnd/>
            <a:tailEnd/>
          </a:ln>
          <a:effectLst/>
        </p:spPr>
      </p:pic>
      <p:pic>
        <p:nvPicPr>
          <p:cNvPr id="7" name="Picture 2"/>
          <p:cNvPicPr>
            <a:picLocks noChangeAspect="1" noChangeArrowheads="1"/>
          </p:cNvPicPr>
          <p:nvPr/>
        </p:nvPicPr>
        <p:blipFill>
          <a:blip r:embed="rId6"/>
          <a:srcRect/>
          <a:stretch>
            <a:fillRect/>
          </a:stretch>
        </p:blipFill>
        <p:spPr bwMode="auto">
          <a:xfrm>
            <a:off x="6075053" y="2643182"/>
            <a:ext cx="925839" cy="473076"/>
          </a:xfrm>
          <a:prstGeom prst="rect">
            <a:avLst/>
          </a:prstGeom>
          <a:noFill/>
          <a:ln w="9525">
            <a:noFill/>
            <a:miter lim="800000"/>
            <a:headEnd/>
            <a:tailEnd/>
          </a:ln>
          <a:effectLst/>
        </p:spPr>
      </p:pic>
      <p:pic>
        <p:nvPicPr>
          <p:cNvPr id="8" name="Picture 3"/>
          <p:cNvPicPr>
            <a:picLocks noChangeAspect="1" noChangeArrowheads="1"/>
          </p:cNvPicPr>
          <p:nvPr/>
        </p:nvPicPr>
        <p:blipFill>
          <a:blip r:embed="rId5"/>
          <a:srcRect/>
          <a:stretch>
            <a:fillRect/>
          </a:stretch>
        </p:blipFill>
        <p:spPr bwMode="auto">
          <a:xfrm>
            <a:off x="2428860" y="3357562"/>
            <a:ext cx="1801074" cy="454026"/>
          </a:xfrm>
          <a:prstGeom prst="rect">
            <a:avLst/>
          </a:prstGeom>
          <a:noFill/>
          <a:ln w="9525">
            <a:noFill/>
            <a:miter lim="800000"/>
            <a:headEnd/>
            <a:tailEnd/>
          </a:ln>
          <a:effectLst/>
        </p:spPr>
      </p:pic>
      <p:pic>
        <p:nvPicPr>
          <p:cNvPr id="9" name="Picture 5"/>
          <p:cNvPicPr>
            <a:picLocks noChangeAspect="1" noChangeArrowheads="1"/>
          </p:cNvPicPr>
          <p:nvPr/>
        </p:nvPicPr>
        <p:blipFill>
          <a:blip r:embed="rId4"/>
          <a:srcRect/>
          <a:stretch>
            <a:fillRect/>
          </a:stretch>
        </p:blipFill>
        <p:spPr bwMode="auto">
          <a:xfrm>
            <a:off x="7143768" y="3286124"/>
            <a:ext cx="688555" cy="454027"/>
          </a:xfrm>
          <a:prstGeom prst="rect">
            <a:avLst/>
          </a:prstGeom>
          <a:noFill/>
          <a:ln w="9525">
            <a:noFill/>
            <a:miter lim="800000"/>
            <a:headEnd/>
            <a:tailEnd/>
          </a:ln>
          <a:effectLst/>
        </p:spPr>
      </p:pic>
      <p:pic>
        <p:nvPicPr>
          <p:cNvPr id="10" name="Picture 2"/>
          <p:cNvPicPr>
            <a:picLocks noChangeAspect="1" noChangeArrowheads="1"/>
          </p:cNvPicPr>
          <p:nvPr/>
        </p:nvPicPr>
        <p:blipFill>
          <a:blip r:embed="rId6"/>
          <a:srcRect/>
          <a:stretch>
            <a:fillRect/>
          </a:stretch>
        </p:blipFill>
        <p:spPr bwMode="auto">
          <a:xfrm>
            <a:off x="8218161" y="3357562"/>
            <a:ext cx="925839" cy="473076"/>
          </a:xfrm>
          <a:prstGeom prst="rect">
            <a:avLst/>
          </a:prstGeom>
          <a:noFill/>
          <a:ln w="9525">
            <a:noFill/>
            <a:miter lim="800000"/>
            <a:headEnd/>
            <a:tailEnd/>
          </a:ln>
          <a:effectLst/>
        </p:spPr>
      </p:pic>
      <p:pic>
        <p:nvPicPr>
          <p:cNvPr id="11" name="Picture 3"/>
          <p:cNvPicPr>
            <a:picLocks noChangeAspect="1" noChangeArrowheads="1"/>
          </p:cNvPicPr>
          <p:nvPr/>
        </p:nvPicPr>
        <p:blipFill>
          <a:blip r:embed="rId5"/>
          <a:srcRect/>
          <a:stretch>
            <a:fillRect/>
          </a:stretch>
        </p:blipFill>
        <p:spPr bwMode="auto">
          <a:xfrm>
            <a:off x="2571736" y="4000504"/>
            <a:ext cx="1801074" cy="4540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500042"/>
            <a:ext cx="8643966" cy="5262979"/>
          </a:xfrm>
          <a:prstGeom prst="rect">
            <a:avLst/>
          </a:prstGeom>
          <a:noFill/>
        </p:spPr>
        <p:txBody>
          <a:bodyPr wrap="square" rtlCol="0">
            <a:spAutoFit/>
          </a:bodyPr>
          <a:lstStyle/>
          <a:p>
            <a:pPr>
              <a:lnSpc>
                <a:spcPct val="150000"/>
              </a:lnSpc>
            </a:pPr>
            <a:r>
              <a:rPr lang="zh-CN" altLang="en-US" sz="2800" b="1" dirty="0" smtClean="0"/>
              <a:t>情况一：</a:t>
            </a:r>
            <a:r>
              <a:rPr lang="en-US" sz="2800" b="1" dirty="0" smtClean="0"/>
              <a:t> </a:t>
            </a:r>
            <a:r>
              <a:rPr lang="zh-CN" altLang="en-US" sz="2800" b="1" dirty="0" smtClean="0"/>
              <a:t>与</a:t>
            </a:r>
            <a:r>
              <a:rPr lang="en-US" sz="2800" b="1" dirty="0" smtClean="0"/>
              <a:t>     </a:t>
            </a:r>
            <a:r>
              <a:rPr lang="zh-CN" altLang="en-US" sz="2800" b="1" dirty="0" smtClean="0"/>
              <a:t>无关，即第  </a:t>
            </a:r>
            <a:r>
              <a:rPr lang="en-US" sz="2800" b="1" dirty="0" smtClean="0"/>
              <a:t> </a:t>
            </a:r>
            <a:r>
              <a:rPr lang="zh-CN" altLang="en-US" sz="2800" b="1" dirty="0" smtClean="0"/>
              <a:t>个群的总值</a:t>
            </a:r>
            <a:r>
              <a:rPr lang="en-US" sz="2800" b="1" dirty="0" smtClean="0"/>
              <a:t>   </a:t>
            </a:r>
            <a:r>
              <a:rPr lang="zh-CN" altLang="en-US" sz="2800" b="1" dirty="0" smtClean="0"/>
              <a:t>与群内的单元个数</a:t>
            </a:r>
            <a:r>
              <a:rPr lang="en-US" sz="2800" b="1" dirty="0" smtClean="0"/>
              <a:t>     </a:t>
            </a:r>
            <a:r>
              <a:rPr lang="zh-CN" altLang="en-US" sz="2800" b="1" dirty="0" smtClean="0"/>
              <a:t>无关。若群内的基本单元的观测值差异大，基本单元的数量          </a:t>
            </a:r>
            <a:r>
              <a:rPr lang="en-US" sz="2800" b="1" dirty="0" smtClean="0"/>
              <a:t>      </a:t>
            </a:r>
            <a:r>
              <a:rPr lang="zh-CN" altLang="en-US" sz="2800" b="1" dirty="0" smtClean="0"/>
              <a:t>的离散程度相对大。群总值                        </a:t>
            </a:r>
            <a:r>
              <a:rPr lang="en-US" sz="2800" b="1" dirty="0" smtClean="0"/>
              <a:t>     </a:t>
            </a:r>
          </a:p>
          <a:p>
            <a:pPr>
              <a:lnSpc>
                <a:spcPct val="150000"/>
              </a:lnSpc>
            </a:pPr>
            <a:r>
              <a:rPr lang="en-US" altLang="zh-CN" sz="2800" b="1" dirty="0" smtClean="0"/>
              <a:t>              </a:t>
            </a:r>
            <a:r>
              <a:rPr lang="zh-CN" altLang="en-US" sz="2800" b="1" dirty="0" smtClean="0"/>
              <a:t>的离散程度小，</a:t>
            </a:r>
            <a:r>
              <a:rPr lang="en-US" sz="2800" b="1" dirty="0" smtClean="0"/>
              <a:t>               </a:t>
            </a:r>
            <a:r>
              <a:rPr lang="zh-CN" altLang="en-US" sz="2800" b="1" dirty="0" smtClean="0"/>
              <a:t>的离散程度也小。群内的每个基本单元的平均值              的离散程度大。此时方差</a:t>
            </a:r>
            <a:r>
              <a:rPr lang="en-US" sz="2800" b="1" dirty="0" smtClean="0"/>
              <a:t>         </a:t>
            </a:r>
            <a:r>
              <a:rPr lang="zh-CN" altLang="en-US" sz="2800" b="1" dirty="0" smtClean="0"/>
              <a:t>往往会小于方差        </a:t>
            </a:r>
            <a:r>
              <a:rPr lang="en-US" sz="2800" b="1" dirty="0" smtClean="0"/>
              <a:t> </a:t>
            </a:r>
            <a:r>
              <a:rPr lang="zh-CN" altLang="en-US" sz="2800" b="1" dirty="0" smtClean="0"/>
              <a:t>和       </a:t>
            </a:r>
            <a:r>
              <a:rPr lang="en-US" sz="2800" b="1" dirty="0" smtClean="0"/>
              <a:t>     </a:t>
            </a:r>
            <a:r>
              <a:rPr lang="zh-CN" altLang="en-US" sz="2800" b="1" dirty="0" smtClean="0"/>
              <a:t>，应采用群单元规模不等的无放回等概率的单级整群抽样，选用简单估计量更好。</a:t>
            </a:r>
            <a:endParaRPr lang="zh-CN" altLang="en-US" sz="2800" b="1" dirty="0"/>
          </a:p>
        </p:txBody>
      </p:sp>
      <p:pic>
        <p:nvPicPr>
          <p:cNvPr id="3" name="Picture 10"/>
          <p:cNvPicPr>
            <a:picLocks noChangeAspect="1" noChangeArrowheads="1"/>
          </p:cNvPicPr>
          <p:nvPr/>
        </p:nvPicPr>
        <p:blipFill>
          <a:blip r:embed="rId2"/>
          <a:srcRect/>
          <a:stretch>
            <a:fillRect/>
          </a:stretch>
        </p:blipFill>
        <p:spPr bwMode="auto">
          <a:xfrm>
            <a:off x="1571604" y="714356"/>
            <a:ext cx="285752" cy="469684"/>
          </a:xfrm>
          <a:prstGeom prst="rect">
            <a:avLst/>
          </a:prstGeom>
          <a:noFill/>
          <a:ln w="9525">
            <a:noFill/>
            <a:miter lim="800000"/>
            <a:headEnd/>
            <a:tailEnd/>
          </a:ln>
          <a:effectLst/>
        </p:spPr>
      </p:pic>
      <p:pic>
        <p:nvPicPr>
          <p:cNvPr id="4" name="Picture 11"/>
          <p:cNvPicPr>
            <a:picLocks noChangeAspect="1" noChangeArrowheads="1"/>
          </p:cNvPicPr>
          <p:nvPr/>
        </p:nvPicPr>
        <p:blipFill>
          <a:blip r:embed="rId3"/>
          <a:srcRect/>
          <a:stretch>
            <a:fillRect/>
          </a:stretch>
        </p:blipFill>
        <p:spPr bwMode="auto">
          <a:xfrm>
            <a:off x="2143108" y="714356"/>
            <a:ext cx="428628" cy="447402"/>
          </a:xfrm>
          <a:prstGeom prst="rect">
            <a:avLst/>
          </a:prstGeom>
          <a:noFill/>
          <a:ln w="9525">
            <a:noFill/>
            <a:miter lim="800000"/>
            <a:headEnd/>
            <a:tailEnd/>
          </a:ln>
          <a:effectLst/>
        </p:spPr>
      </p:pic>
      <p:pic>
        <p:nvPicPr>
          <p:cNvPr id="5" name="Picture 2"/>
          <p:cNvPicPr>
            <a:picLocks noChangeAspect="1" noChangeArrowheads="1"/>
          </p:cNvPicPr>
          <p:nvPr/>
        </p:nvPicPr>
        <p:blipFill>
          <a:blip r:embed="rId4"/>
          <a:srcRect/>
          <a:stretch>
            <a:fillRect/>
          </a:stretch>
        </p:blipFill>
        <p:spPr bwMode="auto">
          <a:xfrm>
            <a:off x="4357686" y="714356"/>
            <a:ext cx="214314" cy="409492"/>
          </a:xfrm>
          <a:prstGeom prst="rect">
            <a:avLst/>
          </a:prstGeom>
          <a:noFill/>
          <a:ln w="9525">
            <a:noFill/>
            <a:miter lim="800000"/>
            <a:headEnd/>
            <a:tailEnd/>
          </a:ln>
          <a:effectLst/>
        </p:spPr>
      </p:pic>
      <p:pic>
        <p:nvPicPr>
          <p:cNvPr id="6" name="Picture 10"/>
          <p:cNvPicPr>
            <a:picLocks noChangeAspect="1" noChangeArrowheads="1"/>
          </p:cNvPicPr>
          <p:nvPr/>
        </p:nvPicPr>
        <p:blipFill>
          <a:blip r:embed="rId2"/>
          <a:srcRect/>
          <a:stretch>
            <a:fillRect/>
          </a:stretch>
        </p:blipFill>
        <p:spPr bwMode="auto">
          <a:xfrm>
            <a:off x="6357950" y="714356"/>
            <a:ext cx="285752" cy="469684"/>
          </a:xfrm>
          <a:prstGeom prst="rect">
            <a:avLst/>
          </a:prstGeom>
          <a:noFill/>
          <a:ln w="9525">
            <a:noFill/>
            <a:miter lim="800000"/>
            <a:headEnd/>
            <a:tailEnd/>
          </a:ln>
          <a:effectLst/>
        </p:spPr>
      </p:pic>
      <p:pic>
        <p:nvPicPr>
          <p:cNvPr id="7" name="Picture 11"/>
          <p:cNvPicPr>
            <a:picLocks noChangeAspect="1" noChangeArrowheads="1"/>
          </p:cNvPicPr>
          <p:nvPr/>
        </p:nvPicPr>
        <p:blipFill>
          <a:blip r:embed="rId3"/>
          <a:srcRect/>
          <a:stretch>
            <a:fillRect/>
          </a:stretch>
        </p:blipFill>
        <p:spPr bwMode="auto">
          <a:xfrm>
            <a:off x="1374732" y="1357298"/>
            <a:ext cx="428628" cy="447402"/>
          </a:xfrm>
          <a:prstGeom prst="rect">
            <a:avLst/>
          </a:prstGeom>
          <a:noFill/>
          <a:ln w="9525">
            <a:noFill/>
            <a:miter lim="800000"/>
            <a:headEnd/>
            <a:tailEnd/>
          </a:ln>
          <a:effectLst/>
        </p:spPr>
      </p:pic>
      <p:pic>
        <p:nvPicPr>
          <p:cNvPr id="8" name="Picture 12"/>
          <p:cNvPicPr>
            <a:picLocks noChangeAspect="1" noChangeArrowheads="1"/>
          </p:cNvPicPr>
          <p:nvPr/>
        </p:nvPicPr>
        <p:blipFill>
          <a:blip r:embed="rId5"/>
          <a:srcRect/>
          <a:stretch>
            <a:fillRect/>
          </a:stretch>
        </p:blipFill>
        <p:spPr bwMode="auto">
          <a:xfrm>
            <a:off x="2835480" y="1966905"/>
            <a:ext cx="1285884" cy="403250"/>
          </a:xfrm>
          <a:prstGeom prst="rect">
            <a:avLst/>
          </a:prstGeom>
          <a:noFill/>
          <a:ln w="9525">
            <a:noFill/>
            <a:miter lim="800000"/>
            <a:headEnd/>
            <a:tailEnd/>
          </a:ln>
          <a:effectLst/>
        </p:spPr>
      </p:pic>
      <p:pic>
        <p:nvPicPr>
          <p:cNvPr id="9" name="Picture 13"/>
          <p:cNvPicPr>
            <a:picLocks noChangeAspect="1" noChangeArrowheads="1"/>
          </p:cNvPicPr>
          <p:nvPr/>
        </p:nvPicPr>
        <p:blipFill>
          <a:blip r:embed="rId6"/>
          <a:srcRect/>
          <a:stretch>
            <a:fillRect/>
          </a:stretch>
        </p:blipFill>
        <p:spPr bwMode="auto">
          <a:xfrm>
            <a:off x="357158" y="2571744"/>
            <a:ext cx="1143008" cy="456566"/>
          </a:xfrm>
          <a:prstGeom prst="rect">
            <a:avLst/>
          </a:prstGeom>
          <a:noFill/>
          <a:ln w="9525">
            <a:noFill/>
            <a:miter lim="800000"/>
            <a:headEnd/>
            <a:tailEnd/>
          </a:ln>
          <a:effectLst/>
        </p:spPr>
      </p:pic>
      <p:pic>
        <p:nvPicPr>
          <p:cNvPr id="10" name="Picture 2"/>
          <p:cNvPicPr>
            <a:picLocks noChangeAspect="1" noChangeArrowheads="1"/>
          </p:cNvPicPr>
          <p:nvPr/>
        </p:nvPicPr>
        <p:blipFill>
          <a:blip r:embed="rId7"/>
          <a:srcRect/>
          <a:stretch>
            <a:fillRect/>
          </a:stretch>
        </p:blipFill>
        <p:spPr bwMode="auto">
          <a:xfrm>
            <a:off x="3714744" y="2643182"/>
            <a:ext cx="1428760" cy="399047"/>
          </a:xfrm>
          <a:prstGeom prst="rect">
            <a:avLst/>
          </a:prstGeom>
          <a:noFill/>
          <a:ln w="9525">
            <a:noFill/>
            <a:miter lim="800000"/>
            <a:headEnd/>
            <a:tailEnd/>
          </a:ln>
          <a:effectLst/>
        </p:spPr>
      </p:pic>
      <p:pic>
        <p:nvPicPr>
          <p:cNvPr id="11" name="Picture 14"/>
          <p:cNvPicPr>
            <a:picLocks noChangeAspect="1" noChangeArrowheads="1"/>
          </p:cNvPicPr>
          <p:nvPr/>
        </p:nvPicPr>
        <p:blipFill>
          <a:blip r:embed="rId8"/>
          <a:srcRect/>
          <a:stretch>
            <a:fillRect/>
          </a:stretch>
        </p:blipFill>
        <p:spPr bwMode="auto">
          <a:xfrm>
            <a:off x="4214810" y="3260725"/>
            <a:ext cx="1202717" cy="454027"/>
          </a:xfrm>
          <a:prstGeom prst="rect">
            <a:avLst/>
          </a:prstGeom>
          <a:noFill/>
          <a:ln w="9525">
            <a:noFill/>
            <a:miter lim="800000"/>
            <a:headEnd/>
            <a:tailEnd/>
          </a:ln>
          <a:effectLst/>
        </p:spPr>
      </p:pic>
      <p:pic>
        <p:nvPicPr>
          <p:cNvPr id="12" name="Picture 2"/>
          <p:cNvPicPr>
            <a:picLocks noChangeAspect="1" noChangeArrowheads="1"/>
          </p:cNvPicPr>
          <p:nvPr/>
        </p:nvPicPr>
        <p:blipFill>
          <a:blip r:embed="rId9"/>
          <a:srcRect/>
          <a:stretch>
            <a:fillRect/>
          </a:stretch>
        </p:blipFill>
        <p:spPr bwMode="auto">
          <a:xfrm>
            <a:off x="5357818" y="3929066"/>
            <a:ext cx="925839" cy="473076"/>
          </a:xfrm>
          <a:prstGeom prst="rect">
            <a:avLst/>
          </a:prstGeom>
          <a:noFill/>
          <a:ln w="9525">
            <a:noFill/>
            <a:miter lim="800000"/>
            <a:headEnd/>
            <a:tailEnd/>
          </a:ln>
          <a:effectLst/>
        </p:spPr>
      </p:pic>
      <p:pic>
        <p:nvPicPr>
          <p:cNvPr id="13" name="Picture 3"/>
          <p:cNvPicPr>
            <a:picLocks noChangeAspect="1" noChangeArrowheads="1"/>
          </p:cNvPicPr>
          <p:nvPr/>
        </p:nvPicPr>
        <p:blipFill>
          <a:blip r:embed="rId10"/>
          <a:srcRect/>
          <a:stretch>
            <a:fillRect/>
          </a:stretch>
        </p:blipFill>
        <p:spPr bwMode="auto">
          <a:xfrm>
            <a:off x="1000100" y="3929066"/>
            <a:ext cx="571504" cy="433654"/>
          </a:xfrm>
          <a:prstGeom prst="rect">
            <a:avLst/>
          </a:prstGeom>
          <a:noFill/>
          <a:ln w="9525">
            <a:noFill/>
            <a:miter lim="800000"/>
            <a:headEnd/>
            <a:tailEnd/>
          </a:ln>
          <a:effectLst/>
        </p:spPr>
      </p:pic>
      <p:pic>
        <p:nvPicPr>
          <p:cNvPr id="14" name="Picture 5"/>
          <p:cNvPicPr>
            <a:picLocks noChangeAspect="1" noChangeArrowheads="1"/>
          </p:cNvPicPr>
          <p:nvPr/>
        </p:nvPicPr>
        <p:blipFill>
          <a:blip r:embed="rId11"/>
          <a:srcRect/>
          <a:stretch>
            <a:fillRect/>
          </a:stretch>
        </p:blipFill>
        <p:spPr bwMode="auto">
          <a:xfrm>
            <a:off x="4286248" y="3929066"/>
            <a:ext cx="688555" cy="45402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548680"/>
            <a:ext cx="8496944" cy="5196166"/>
          </a:xfrm>
          <a:prstGeom prst="rect">
            <a:avLst/>
          </a:prstGeom>
          <a:noFill/>
        </p:spPr>
        <p:txBody>
          <a:bodyPr wrap="square" rtlCol="0">
            <a:spAutoFit/>
          </a:bodyPr>
          <a:lstStyle/>
          <a:p>
            <a:pPr>
              <a:lnSpc>
                <a:spcPct val="150000"/>
              </a:lnSpc>
            </a:pPr>
            <a:r>
              <a:rPr lang="zh-CN" altLang="zh-CN" sz="2800" b="1" dirty="0"/>
              <a:t>例</a:t>
            </a:r>
            <a:r>
              <a:rPr lang="en-US" altLang="zh-CN" sz="2800" b="1" dirty="0"/>
              <a:t>6.7</a:t>
            </a:r>
            <a:r>
              <a:rPr lang="zh-CN" altLang="zh-CN" sz="2800" b="1" dirty="0"/>
              <a:t>某农户在庭院中种了</a:t>
            </a:r>
            <a:r>
              <a:rPr lang="en-US" altLang="zh-CN" sz="2800" b="1" dirty="0"/>
              <a:t>10</a:t>
            </a:r>
            <a:r>
              <a:rPr lang="zh-CN" altLang="zh-CN" sz="2800" b="1" dirty="0"/>
              <a:t>棵苹果树，每棵苹果树结的苹果个数并不相同，每棵苹果树的苹果重量和苹果个数见表</a:t>
            </a:r>
            <a:r>
              <a:rPr lang="en-US" altLang="zh-CN" sz="2800" b="1" dirty="0"/>
              <a:t>6.12</a:t>
            </a:r>
            <a:r>
              <a:rPr lang="zh-CN" altLang="zh-CN" sz="2800" b="1" dirty="0"/>
              <a:t>。将</a:t>
            </a:r>
            <a:r>
              <a:rPr lang="en-US" altLang="zh-CN" sz="2800" b="1" dirty="0"/>
              <a:t>10</a:t>
            </a:r>
            <a:r>
              <a:rPr lang="zh-CN" altLang="zh-CN" sz="2800" b="1" dirty="0"/>
              <a:t>棵苹果树作为总体。为了估计</a:t>
            </a:r>
            <a:r>
              <a:rPr lang="en-US" altLang="zh-CN" sz="2800" b="1" dirty="0"/>
              <a:t>10</a:t>
            </a:r>
            <a:r>
              <a:rPr lang="zh-CN" altLang="zh-CN" sz="2800" b="1" dirty="0"/>
              <a:t>棵苹果树的苹果总重量，比较简单随机抽样的简单估计量和比率估计量以及与苹果个数成比例的不等概率有放回抽样的估计量的方差。这里，为了演示简单，抽样比</a:t>
            </a:r>
            <a:r>
              <a:rPr lang="en-US" altLang="zh-CN" sz="2800" b="1" dirty="0"/>
              <a:t> </a:t>
            </a:r>
            <a:r>
              <a:rPr lang="zh-CN" altLang="zh-CN" sz="2800" b="1" dirty="0"/>
              <a:t>忽略不计。</a:t>
            </a:r>
          </a:p>
          <a:p>
            <a:pPr>
              <a:lnSpc>
                <a:spcPct val="150000"/>
              </a:lnSpc>
            </a:pPr>
            <a:endParaRPr lang="zh-CN" altLang="en-US" sz="2800" b="1" dirty="0"/>
          </a:p>
        </p:txBody>
      </p:sp>
    </p:spTree>
    <p:extLst>
      <p:ext uri="{BB962C8B-B14F-4D97-AF65-F5344CB8AC3E}">
        <p14:creationId xmlns="" xmlns:p14="http://schemas.microsoft.com/office/powerpoint/2010/main" val="360633019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51520" y="1196752"/>
            <a:ext cx="8769187" cy="35811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9369322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500042"/>
            <a:ext cx="8643966" cy="5262979"/>
          </a:xfrm>
          <a:prstGeom prst="rect">
            <a:avLst/>
          </a:prstGeom>
          <a:noFill/>
        </p:spPr>
        <p:txBody>
          <a:bodyPr wrap="square" rtlCol="0">
            <a:spAutoFit/>
          </a:bodyPr>
          <a:lstStyle/>
          <a:p>
            <a:pPr>
              <a:lnSpc>
                <a:spcPct val="150000"/>
              </a:lnSpc>
            </a:pPr>
            <a:r>
              <a:rPr lang="zh-CN" altLang="en-US" sz="2800" b="1" dirty="0" smtClean="0"/>
              <a:t>情况二：</a:t>
            </a:r>
            <a:r>
              <a:rPr lang="en-US" sz="2800" b="1" dirty="0" smtClean="0"/>
              <a:t> </a:t>
            </a:r>
            <a:r>
              <a:rPr lang="zh-CN" altLang="en-US" sz="2800" b="1" dirty="0" smtClean="0"/>
              <a:t>与</a:t>
            </a:r>
            <a:r>
              <a:rPr lang="en-US" sz="2800" b="1" dirty="0" smtClean="0"/>
              <a:t>     </a:t>
            </a:r>
            <a:r>
              <a:rPr lang="zh-CN" altLang="en-US" sz="2800" b="1" dirty="0" smtClean="0"/>
              <a:t>相关，但</a:t>
            </a:r>
            <a:r>
              <a:rPr lang="en-US" sz="2800" b="1" dirty="0" smtClean="0"/>
              <a:t>   </a:t>
            </a:r>
            <a:r>
              <a:rPr lang="zh-CN" altLang="en-US" sz="2800" b="1" dirty="0" smtClean="0"/>
              <a:t>与    无关，群总值  </a:t>
            </a:r>
            <a:r>
              <a:rPr lang="en-US" sz="2800" b="1" dirty="0" smtClean="0"/>
              <a:t>  </a:t>
            </a:r>
            <a:r>
              <a:rPr lang="zh-CN" altLang="en-US" sz="2800" b="1" dirty="0" smtClean="0"/>
              <a:t>的变异程度与群均值  </a:t>
            </a:r>
            <a:r>
              <a:rPr lang="en-US" sz="2800" b="1" dirty="0" smtClean="0"/>
              <a:t>  </a:t>
            </a:r>
            <a:r>
              <a:rPr lang="zh-CN" altLang="en-US" sz="2800" b="1" dirty="0" smtClean="0"/>
              <a:t>与基本单元数  </a:t>
            </a:r>
            <a:r>
              <a:rPr lang="en-US" sz="2800" b="1" dirty="0" smtClean="0"/>
              <a:t>   </a:t>
            </a:r>
            <a:r>
              <a:rPr lang="zh-CN" altLang="en-US" sz="2800" b="1" dirty="0" smtClean="0"/>
              <a:t>有关。若基本单元数</a:t>
            </a:r>
            <a:r>
              <a:rPr lang="en-US" sz="2800" b="1" dirty="0" smtClean="0"/>
              <a:t>     </a:t>
            </a:r>
          </a:p>
          <a:p>
            <a:pPr>
              <a:lnSpc>
                <a:spcPct val="150000"/>
              </a:lnSpc>
            </a:pPr>
            <a:r>
              <a:rPr lang="en-US" altLang="zh-CN" sz="2800" b="1" dirty="0" smtClean="0"/>
              <a:t>                 </a:t>
            </a:r>
            <a:r>
              <a:rPr lang="zh-CN" altLang="en-US" sz="2800" b="1" dirty="0" smtClean="0"/>
              <a:t>的离散程度大，则</a:t>
            </a:r>
            <a:r>
              <a:rPr lang="en-US" sz="2800" b="1" dirty="0" smtClean="0"/>
              <a:t>                     </a:t>
            </a:r>
            <a:r>
              <a:rPr lang="zh-CN" altLang="en-US" sz="2800" b="1" dirty="0" smtClean="0"/>
              <a:t>的离散程度也大，而</a:t>
            </a:r>
            <a:r>
              <a:rPr lang="en-US" sz="2800" b="1" dirty="0" smtClean="0"/>
              <a:t>                      </a:t>
            </a:r>
            <a:r>
              <a:rPr lang="zh-CN" altLang="en-US" sz="2800" b="1" dirty="0" smtClean="0"/>
              <a:t>的离散程度小。此时，方差</a:t>
            </a:r>
            <a:r>
              <a:rPr lang="en-US" sz="2800" b="1" dirty="0" smtClean="0"/>
              <a:t>         </a:t>
            </a:r>
            <a:r>
              <a:rPr lang="zh-CN" altLang="en-US" sz="2800" b="1" dirty="0" smtClean="0"/>
              <a:t>和        往往会小于方差</a:t>
            </a:r>
            <a:r>
              <a:rPr lang="en-US" sz="2800" b="1" dirty="0" smtClean="0"/>
              <a:t>       </a:t>
            </a:r>
            <a:r>
              <a:rPr lang="zh-CN" altLang="en-US" sz="2800" b="1" dirty="0" smtClean="0"/>
              <a:t>。此时，应采用群单元规模不等的有放回不等概率的单级整群抽样，选用估计量       </a:t>
            </a:r>
            <a:r>
              <a:rPr lang="en-US" sz="2800" b="1" dirty="0" smtClean="0"/>
              <a:t>     </a:t>
            </a:r>
            <a:r>
              <a:rPr lang="zh-CN" altLang="en-US" sz="2800" b="1" dirty="0" smtClean="0"/>
              <a:t>，也可以采用群单元规模不等的无放回等概率的单级整群抽样，选用比率估计量。</a:t>
            </a:r>
            <a:endParaRPr lang="zh-CN" altLang="en-US" sz="2800" b="1" dirty="0"/>
          </a:p>
        </p:txBody>
      </p:sp>
      <p:pic>
        <p:nvPicPr>
          <p:cNvPr id="3" name="Picture 10"/>
          <p:cNvPicPr>
            <a:picLocks noChangeAspect="1" noChangeArrowheads="1"/>
          </p:cNvPicPr>
          <p:nvPr/>
        </p:nvPicPr>
        <p:blipFill>
          <a:blip r:embed="rId2"/>
          <a:srcRect/>
          <a:stretch>
            <a:fillRect/>
          </a:stretch>
        </p:blipFill>
        <p:spPr bwMode="auto">
          <a:xfrm>
            <a:off x="1571604" y="642918"/>
            <a:ext cx="285752" cy="469684"/>
          </a:xfrm>
          <a:prstGeom prst="rect">
            <a:avLst/>
          </a:prstGeom>
          <a:noFill/>
          <a:ln w="9525">
            <a:noFill/>
            <a:miter lim="800000"/>
            <a:headEnd/>
            <a:tailEnd/>
          </a:ln>
          <a:effectLst/>
        </p:spPr>
      </p:pic>
      <p:pic>
        <p:nvPicPr>
          <p:cNvPr id="4" name="Picture 11"/>
          <p:cNvPicPr>
            <a:picLocks noChangeAspect="1" noChangeArrowheads="1"/>
          </p:cNvPicPr>
          <p:nvPr/>
        </p:nvPicPr>
        <p:blipFill>
          <a:blip r:embed="rId3"/>
          <a:srcRect/>
          <a:stretch>
            <a:fillRect/>
          </a:stretch>
        </p:blipFill>
        <p:spPr bwMode="auto">
          <a:xfrm>
            <a:off x="2143108" y="714356"/>
            <a:ext cx="428628" cy="447402"/>
          </a:xfrm>
          <a:prstGeom prst="rect">
            <a:avLst/>
          </a:prstGeom>
          <a:noFill/>
          <a:ln w="9525">
            <a:noFill/>
            <a:miter lim="800000"/>
            <a:headEnd/>
            <a:tailEnd/>
          </a:ln>
          <a:effectLst/>
        </p:spPr>
      </p:pic>
      <p:pic>
        <p:nvPicPr>
          <p:cNvPr id="5" name="Picture 42"/>
          <p:cNvPicPr>
            <a:picLocks noChangeAspect="1" noChangeArrowheads="1"/>
          </p:cNvPicPr>
          <p:nvPr/>
        </p:nvPicPr>
        <p:blipFill>
          <a:blip r:embed="rId4"/>
          <a:srcRect/>
          <a:stretch>
            <a:fillRect/>
          </a:stretch>
        </p:blipFill>
        <p:spPr bwMode="auto">
          <a:xfrm>
            <a:off x="3929058" y="642918"/>
            <a:ext cx="327376" cy="544515"/>
          </a:xfrm>
          <a:prstGeom prst="rect">
            <a:avLst/>
          </a:prstGeom>
          <a:noFill/>
          <a:ln w="9525">
            <a:noFill/>
            <a:miter lim="800000"/>
            <a:headEnd/>
            <a:tailEnd/>
          </a:ln>
          <a:effectLst/>
        </p:spPr>
      </p:pic>
      <p:pic>
        <p:nvPicPr>
          <p:cNvPr id="6" name="Picture 11"/>
          <p:cNvPicPr>
            <a:picLocks noChangeAspect="1" noChangeArrowheads="1"/>
          </p:cNvPicPr>
          <p:nvPr/>
        </p:nvPicPr>
        <p:blipFill>
          <a:blip r:embed="rId3"/>
          <a:srcRect/>
          <a:stretch>
            <a:fillRect/>
          </a:stretch>
        </p:blipFill>
        <p:spPr bwMode="auto">
          <a:xfrm>
            <a:off x="4572000" y="714356"/>
            <a:ext cx="428628" cy="447402"/>
          </a:xfrm>
          <a:prstGeom prst="rect">
            <a:avLst/>
          </a:prstGeom>
          <a:noFill/>
          <a:ln w="9525">
            <a:noFill/>
            <a:miter lim="800000"/>
            <a:headEnd/>
            <a:tailEnd/>
          </a:ln>
          <a:effectLst/>
        </p:spPr>
      </p:pic>
      <p:pic>
        <p:nvPicPr>
          <p:cNvPr id="9" name="Picture 10"/>
          <p:cNvPicPr>
            <a:picLocks noChangeAspect="1" noChangeArrowheads="1"/>
          </p:cNvPicPr>
          <p:nvPr/>
        </p:nvPicPr>
        <p:blipFill>
          <a:blip r:embed="rId2"/>
          <a:srcRect/>
          <a:stretch>
            <a:fillRect/>
          </a:stretch>
        </p:blipFill>
        <p:spPr bwMode="auto">
          <a:xfrm>
            <a:off x="7072330" y="744738"/>
            <a:ext cx="285752" cy="469684"/>
          </a:xfrm>
          <a:prstGeom prst="rect">
            <a:avLst/>
          </a:prstGeom>
          <a:noFill/>
          <a:ln w="9525">
            <a:noFill/>
            <a:miter lim="800000"/>
            <a:headEnd/>
            <a:tailEnd/>
          </a:ln>
          <a:effectLst/>
        </p:spPr>
      </p:pic>
      <p:pic>
        <p:nvPicPr>
          <p:cNvPr id="10" name="Picture 42"/>
          <p:cNvPicPr>
            <a:picLocks noChangeAspect="1" noChangeArrowheads="1"/>
          </p:cNvPicPr>
          <p:nvPr/>
        </p:nvPicPr>
        <p:blipFill>
          <a:blip r:embed="rId4"/>
          <a:srcRect/>
          <a:stretch>
            <a:fillRect/>
          </a:stretch>
        </p:blipFill>
        <p:spPr bwMode="auto">
          <a:xfrm>
            <a:off x="2500298" y="1285860"/>
            <a:ext cx="327376" cy="544515"/>
          </a:xfrm>
          <a:prstGeom prst="rect">
            <a:avLst/>
          </a:prstGeom>
          <a:noFill/>
          <a:ln w="9525">
            <a:noFill/>
            <a:miter lim="800000"/>
            <a:headEnd/>
            <a:tailEnd/>
          </a:ln>
          <a:effectLst/>
        </p:spPr>
      </p:pic>
      <p:pic>
        <p:nvPicPr>
          <p:cNvPr id="11" name="Picture 11"/>
          <p:cNvPicPr>
            <a:picLocks noChangeAspect="1" noChangeArrowheads="1"/>
          </p:cNvPicPr>
          <p:nvPr/>
        </p:nvPicPr>
        <p:blipFill>
          <a:blip r:embed="rId3"/>
          <a:srcRect/>
          <a:stretch>
            <a:fillRect/>
          </a:stretch>
        </p:blipFill>
        <p:spPr bwMode="auto">
          <a:xfrm>
            <a:off x="4929190" y="1338524"/>
            <a:ext cx="428628" cy="447402"/>
          </a:xfrm>
          <a:prstGeom prst="rect">
            <a:avLst/>
          </a:prstGeom>
          <a:noFill/>
          <a:ln w="9525">
            <a:noFill/>
            <a:miter lim="800000"/>
            <a:headEnd/>
            <a:tailEnd/>
          </a:ln>
          <a:effectLst/>
        </p:spPr>
      </p:pic>
      <p:pic>
        <p:nvPicPr>
          <p:cNvPr id="12" name="Picture 12"/>
          <p:cNvPicPr>
            <a:picLocks noChangeAspect="1" noChangeArrowheads="1"/>
          </p:cNvPicPr>
          <p:nvPr/>
        </p:nvPicPr>
        <p:blipFill>
          <a:blip r:embed="rId5"/>
          <a:srcRect/>
          <a:stretch>
            <a:fillRect/>
          </a:stretch>
        </p:blipFill>
        <p:spPr bwMode="auto">
          <a:xfrm>
            <a:off x="357158" y="2000240"/>
            <a:ext cx="1285884" cy="403250"/>
          </a:xfrm>
          <a:prstGeom prst="rect">
            <a:avLst/>
          </a:prstGeom>
          <a:noFill/>
          <a:ln w="9525">
            <a:noFill/>
            <a:miter lim="800000"/>
            <a:headEnd/>
            <a:tailEnd/>
          </a:ln>
          <a:effectLst/>
        </p:spPr>
      </p:pic>
      <p:pic>
        <p:nvPicPr>
          <p:cNvPr id="13" name="Picture 2"/>
          <p:cNvPicPr>
            <a:picLocks noChangeAspect="1" noChangeArrowheads="1"/>
          </p:cNvPicPr>
          <p:nvPr/>
        </p:nvPicPr>
        <p:blipFill>
          <a:blip r:embed="rId6"/>
          <a:srcRect/>
          <a:stretch>
            <a:fillRect/>
          </a:stretch>
        </p:blipFill>
        <p:spPr bwMode="auto">
          <a:xfrm>
            <a:off x="4572000" y="2000240"/>
            <a:ext cx="1643074" cy="458904"/>
          </a:xfrm>
          <a:prstGeom prst="rect">
            <a:avLst/>
          </a:prstGeom>
          <a:noFill/>
          <a:ln w="9525">
            <a:noFill/>
            <a:miter lim="800000"/>
            <a:headEnd/>
            <a:tailEnd/>
          </a:ln>
          <a:effectLst/>
        </p:spPr>
      </p:pic>
      <p:pic>
        <p:nvPicPr>
          <p:cNvPr id="14" name="Picture 3"/>
          <p:cNvPicPr>
            <a:picLocks noChangeAspect="1" noChangeArrowheads="1"/>
          </p:cNvPicPr>
          <p:nvPr/>
        </p:nvPicPr>
        <p:blipFill>
          <a:blip r:embed="rId7"/>
          <a:srcRect/>
          <a:stretch>
            <a:fillRect/>
          </a:stretch>
        </p:blipFill>
        <p:spPr bwMode="auto">
          <a:xfrm>
            <a:off x="714348" y="2643182"/>
            <a:ext cx="1801074" cy="454026"/>
          </a:xfrm>
          <a:prstGeom prst="rect">
            <a:avLst/>
          </a:prstGeom>
          <a:noFill/>
          <a:ln w="9525">
            <a:noFill/>
            <a:miter lim="800000"/>
            <a:headEnd/>
            <a:tailEnd/>
          </a:ln>
          <a:effectLst/>
        </p:spPr>
      </p:pic>
      <p:pic>
        <p:nvPicPr>
          <p:cNvPr id="15" name="Picture 2"/>
          <p:cNvPicPr>
            <a:picLocks noChangeAspect="1" noChangeArrowheads="1"/>
          </p:cNvPicPr>
          <p:nvPr/>
        </p:nvPicPr>
        <p:blipFill>
          <a:blip r:embed="rId8"/>
          <a:srcRect/>
          <a:stretch>
            <a:fillRect/>
          </a:stretch>
        </p:blipFill>
        <p:spPr bwMode="auto">
          <a:xfrm>
            <a:off x="7786710" y="2571744"/>
            <a:ext cx="925839" cy="473076"/>
          </a:xfrm>
          <a:prstGeom prst="rect">
            <a:avLst/>
          </a:prstGeom>
          <a:noFill/>
          <a:ln w="9525">
            <a:noFill/>
            <a:miter lim="800000"/>
            <a:headEnd/>
            <a:tailEnd/>
          </a:ln>
          <a:effectLst/>
        </p:spPr>
      </p:pic>
      <p:pic>
        <p:nvPicPr>
          <p:cNvPr id="16" name="Picture 3"/>
          <p:cNvPicPr>
            <a:picLocks noChangeAspect="1" noChangeArrowheads="1"/>
          </p:cNvPicPr>
          <p:nvPr/>
        </p:nvPicPr>
        <p:blipFill>
          <a:blip r:embed="rId9"/>
          <a:srcRect/>
          <a:stretch>
            <a:fillRect/>
          </a:stretch>
        </p:blipFill>
        <p:spPr bwMode="auto">
          <a:xfrm>
            <a:off x="2857488" y="3214686"/>
            <a:ext cx="571504" cy="433654"/>
          </a:xfrm>
          <a:prstGeom prst="rect">
            <a:avLst/>
          </a:prstGeom>
          <a:noFill/>
          <a:ln w="9525">
            <a:noFill/>
            <a:miter lim="800000"/>
            <a:headEnd/>
            <a:tailEnd/>
          </a:ln>
          <a:effectLst/>
        </p:spPr>
      </p:pic>
      <p:pic>
        <p:nvPicPr>
          <p:cNvPr id="17" name="Picture 5"/>
          <p:cNvPicPr>
            <a:picLocks noChangeAspect="1" noChangeArrowheads="1"/>
          </p:cNvPicPr>
          <p:nvPr/>
        </p:nvPicPr>
        <p:blipFill>
          <a:blip r:embed="rId10"/>
          <a:srcRect/>
          <a:stretch>
            <a:fillRect/>
          </a:stretch>
        </p:blipFill>
        <p:spPr bwMode="auto">
          <a:xfrm>
            <a:off x="6715140" y="2571744"/>
            <a:ext cx="785818" cy="454027"/>
          </a:xfrm>
          <a:prstGeom prst="rect">
            <a:avLst/>
          </a:prstGeom>
          <a:noFill/>
          <a:ln w="9525">
            <a:noFill/>
            <a:miter lim="800000"/>
            <a:headEnd/>
            <a:tailEnd/>
          </a:ln>
          <a:effectLst/>
        </p:spPr>
      </p:pic>
      <p:pic>
        <p:nvPicPr>
          <p:cNvPr id="18" name="Picture 2"/>
          <p:cNvPicPr>
            <a:picLocks noChangeAspect="1" noChangeArrowheads="1"/>
          </p:cNvPicPr>
          <p:nvPr/>
        </p:nvPicPr>
        <p:blipFill>
          <a:blip r:embed="rId8"/>
          <a:srcRect/>
          <a:stretch>
            <a:fillRect/>
          </a:stretch>
        </p:blipFill>
        <p:spPr bwMode="auto">
          <a:xfrm>
            <a:off x="7429520" y="3857628"/>
            <a:ext cx="925839" cy="4730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57158" y="214290"/>
            <a:ext cx="8358246" cy="1815882"/>
          </a:xfrm>
          <a:prstGeom prst="rect">
            <a:avLst/>
          </a:prstGeom>
          <a:noFill/>
        </p:spPr>
        <p:txBody>
          <a:bodyPr wrap="square" rtlCol="0">
            <a:spAutoFit/>
          </a:bodyPr>
          <a:lstStyle/>
          <a:p>
            <a:pPr>
              <a:lnSpc>
                <a:spcPct val="150000"/>
              </a:lnSpc>
            </a:pPr>
            <a:r>
              <a:rPr lang="zh-CN" altLang="en-US" sz="2800" b="1" dirty="0" smtClean="0">
                <a:latin typeface="Times New Roman" pitchFamily="18" charset="0"/>
              </a:rPr>
              <a:t>定理</a:t>
            </a:r>
            <a:r>
              <a:rPr lang="en-US" sz="2800" b="1" dirty="0" smtClean="0">
                <a:latin typeface="Times New Roman" pitchFamily="18" charset="0"/>
              </a:rPr>
              <a:t>6.1     </a:t>
            </a:r>
            <a:r>
              <a:rPr lang="zh-CN" altLang="en-US" sz="2800" b="1" dirty="0" smtClean="0">
                <a:latin typeface="Times New Roman" pitchFamily="18" charset="0"/>
              </a:rPr>
              <a:t>对于单级整群抽样的总体均值估计量</a:t>
            </a:r>
            <a:r>
              <a:rPr lang="en-US" sz="2800" b="1" dirty="0" smtClean="0">
                <a:latin typeface="Times New Roman" pitchFamily="18" charset="0"/>
              </a:rPr>
              <a:t>    </a:t>
            </a:r>
            <a:r>
              <a:rPr lang="zh-CN" altLang="en-US" sz="2800" b="1" dirty="0" smtClean="0">
                <a:latin typeface="Times New Roman" pitchFamily="18" charset="0"/>
              </a:rPr>
              <a:t>是总体均值</a:t>
            </a:r>
            <a:r>
              <a:rPr lang="en-US" sz="2800" b="1" dirty="0" smtClean="0">
                <a:latin typeface="Times New Roman" pitchFamily="18" charset="0"/>
              </a:rPr>
              <a:t>     </a:t>
            </a:r>
            <a:r>
              <a:rPr lang="zh-CN" altLang="en-US" sz="2800" b="1" dirty="0" smtClean="0">
                <a:latin typeface="Times New Roman" pitchFamily="18" charset="0"/>
              </a:rPr>
              <a:t>的无偏估计量，即</a:t>
            </a:r>
            <a:r>
              <a:rPr lang="en-US" sz="2800" b="1" dirty="0" smtClean="0">
                <a:latin typeface="Times New Roman" pitchFamily="18" charset="0"/>
              </a:rPr>
              <a:t>                 </a:t>
            </a:r>
            <a:r>
              <a:rPr lang="zh-CN" altLang="en-US" sz="2800" b="1" dirty="0" smtClean="0">
                <a:latin typeface="Times New Roman" pitchFamily="18" charset="0"/>
              </a:rPr>
              <a:t>。</a:t>
            </a:r>
          </a:p>
          <a:p>
            <a:endParaRPr lang="zh-CN" altLang="en-US" sz="2800" b="1" dirty="0"/>
          </a:p>
        </p:txBody>
      </p:sp>
      <p:pic>
        <p:nvPicPr>
          <p:cNvPr id="2055" name="Picture 7"/>
          <p:cNvPicPr>
            <a:picLocks noChangeAspect="1" noChangeArrowheads="1"/>
          </p:cNvPicPr>
          <p:nvPr/>
        </p:nvPicPr>
        <p:blipFill>
          <a:blip r:embed="rId2"/>
          <a:srcRect/>
          <a:stretch>
            <a:fillRect/>
          </a:stretch>
        </p:blipFill>
        <p:spPr bwMode="auto">
          <a:xfrm>
            <a:off x="7858148" y="285728"/>
            <a:ext cx="357190" cy="500066"/>
          </a:xfrm>
          <a:prstGeom prst="rect">
            <a:avLst/>
          </a:prstGeom>
          <a:noFill/>
          <a:ln w="9525">
            <a:noFill/>
            <a:miter lim="800000"/>
            <a:headEnd/>
            <a:tailEnd/>
          </a:ln>
          <a:effectLst/>
        </p:spPr>
      </p:pic>
      <p:pic>
        <p:nvPicPr>
          <p:cNvPr id="13" name="Picture 2"/>
          <p:cNvPicPr>
            <a:picLocks noChangeAspect="1" noChangeArrowheads="1"/>
          </p:cNvPicPr>
          <p:nvPr/>
        </p:nvPicPr>
        <p:blipFill>
          <a:blip r:embed="rId3"/>
          <a:srcRect/>
          <a:stretch>
            <a:fillRect/>
          </a:stretch>
        </p:blipFill>
        <p:spPr bwMode="auto">
          <a:xfrm>
            <a:off x="2000232" y="1000108"/>
            <a:ext cx="363968" cy="470412"/>
          </a:xfrm>
          <a:prstGeom prst="rect">
            <a:avLst/>
          </a:prstGeom>
          <a:noFill/>
          <a:ln w="9525">
            <a:noFill/>
            <a:miter lim="800000"/>
            <a:headEnd/>
            <a:tailEnd/>
          </a:ln>
          <a:effectLst/>
        </p:spPr>
      </p:pic>
      <p:pic>
        <p:nvPicPr>
          <p:cNvPr id="2056" name="Picture 8"/>
          <p:cNvPicPr>
            <a:picLocks noChangeAspect="1" noChangeArrowheads="1"/>
          </p:cNvPicPr>
          <p:nvPr/>
        </p:nvPicPr>
        <p:blipFill>
          <a:blip r:embed="rId4"/>
          <a:srcRect/>
          <a:stretch>
            <a:fillRect/>
          </a:stretch>
        </p:blipFill>
        <p:spPr bwMode="auto">
          <a:xfrm>
            <a:off x="5286380" y="857232"/>
            <a:ext cx="1374348" cy="648533"/>
          </a:xfrm>
          <a:prstGeom prst="rect">
            <a:avLst/>
          </a:prstGeom>
          <a:noFill/>
          <a:ln w="9525">
            <a:noFill/>
            <a:miter lim="800000"/>
            <a:headEnd/>
            <a:tailEnd/>
          </a:ln>
          <a:effectLst/>
        </p:spPr>
      </p:pic>
      <p:sp>
        <p:nvSpPr>
          <p:cNvPr id="15" name="TextBox 14"/>
          <p:cNvSpPr txBox="1"/>
          <p:nvPr/>
        </p:nvSpPr>
        <p:spPr>
          <a:xfrm>
            <a:off x="428596" y="1857364"/>
            <a:ext cx="8501122" cy="1292662"/>
          </a:xfrm>
          <a:prstGeom prst="rect">
            <a:avLst/>
          </a:prstGeom>
          <a:noFill/>
        </p:spPr>
        <p:txBody>
          <a:bodyPr wrap="square" rtlCol="0">
            <a:spAutoFit/>
          </a:bodyPr>
          <a:lstStyle/>
          <a:p>
            <a:pPr>
              <a:lnSpc>
                <a:spcPct val="150000"/>
              </a:lnSpc>
            </a:pPr>
            <a:r>
              <a:rPr lang="zh-CN" altLang="en-US" sz="2800" b="1" dirty="0" smtClean="0">
                <a:latin typeface="Times New Roman" pitchFamily="18" charset="0"/>
              </a:rPr>
              <a:t>证明：简单随机样本的均值</a:t>
            </a:r>
            <a:r>
              <a:rPr lang="en-US" altLang="en-US" sz="2800" b="1" dirty="0" smtClean="0">
                <a:latin typeface="Times New Roman" pitchFamily="18" charset="0"/>
              </a:rPr>
              <a:t>    </a:t>
            </a:r>
            <a:r>
              <a:rPr lang="zh-CN" altLang="en-US" sz="2800" b="1" dirty="0" smtClean="0">
                <a:latin typeface="Times New Roman" pitchFamily="18" charset="0"/>
              </a:rPr>
              <a:t>是均值</a:t>
            </a:r>
            <a:r>
              <a:rPr lang="en-US" altLang="en-US" sz="2800" b="1" dirty="0" smtClean="0">
                <a:latin typeface="Times New Roman" pitchFamily="18" charset="0"/>
              </a:rPr>
              <a:t>   </a:t>
            </a:r>
            <a:r>
              <a:rPr lang="zh-CN" altLang="en-US" sz="2800" b="1" dirty="0" smtClean="0">
                <a:latin typeface="Times New Roman" pitchFamily="18" charset="0"/>
              </a:rPr>
              <a:t>的无偏估计量，有    </a:t>
            </a:r>
            <a:r>
              <a:rPr lang="en-US" altLang="en-US" sz="2800" b="1" dirty="0" smtClean="0">
                <a:latin typeface="Times New Roman" pitchFamily="18" charset="0"/>
              </a:rPr>
              <a:t>          </a:t>
            </a:r>
            <a:r>
              <a:rPr lang="zh-CN" altLang="en-US" sz="2800" b="1" dirty="0" smtClean="0">
                <a:latin typeface="Times New Roman" pitchFamily="18" charset="0"/>
              </a:rPr>
              <a:t>。于是</a:t>
            </a:r>
          </a:p>
        </p:txBody>
      </p:sp>
      <p:pic>
        <p:nvPicPr>
          <p:cNvPr id="1030" name="Picture 6"/>
          <p:cNvPicPr>
            <a:picLocks noChangeAspect="1" noChangeArrowheads="1"/>
          </p:cNvPicPr>
          <p:nvPr/>
        </p:nvPicPr>
        <p:blipFill>
          <a:blip r:embed="rId5"/>
          <a:srcRect/>
          <a:stretch>
            <a:fillRect/>
          </a:stretch>
        </p:blipFill>
        <p:spPr bwMode="auto">
          <a:xfrm>
            <a:off x="4780757" y="1988931"/>
            <a:ext cx="357190" cy="496781"/>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a:srcRect/>
          <a:stretch>
            <a:fillRect/>
          </a:stretch>
        </p:blipFill>
        <p:spPr bwMode="auto">
          <a:xfrm>
            <a:off x="6168742" y="2025470"/>
            <a:ext cx="285752" cy="423701"/>
          </a:xfrm>
          <a:prstGeom prst="rect">
            <a:avLst/>
          </a:prstGeom>
          <a:noFill/>
          <a:ln w="9525">
            <a:noFill/>
            <a:miter lim="800000"/>
            <a:headEnd/>
            <a:tailEnd/>
          </a:ln>
          <a:effectLst/>
        </p:spPr>
      </p:pic>
      <p:pic>
        <p:nvPicPr>
          <p:cNvPr id="1032" name="Picture 8"/>
          <p:cNvPicPr>
            <a:picLocks noChangeAspect="1" noChangeArrowheads="1"/>
          </p:cNvPicPr>
          <p:nvPr/>
        </p:nvPicPr>
        <p:blipFill>
          <a:blip r:embed="rId7"/>
          <a:srcRect/>
          <a:stretch>
            <a:fillRect/>
          </a:stretch>
        </p:blipFill>
        <p:spPr bwMode="auto">
          <a:xfrm>
            <a:off x="802945" y="2679541"/>
            <a:ext cx="1263404" cy="470485"/>
          </a:xfrm>
          <a:prstGeom prst="rect">
            <a:avLst/>
          </a:prstGeom>
          <a:noFill/>
          <a:ln w="9525">
            <a:noFill/>
            <a:miter lim="800000"/>
            <a:headEnd/>
            <a:tailEnd/>
          </a:ln>
          <a:effectLst/>
        </p:spPr>
      </p:pic>
      <p:pic>
        <p:nvPicPr>
          <p:cNvPr id="1033" name="Picture 9"/>
          <p:cNvPicPr>
            <a:picLocks noChangeAspect="1" noChangeArrowheads="1"/>
          </p:cNvPicPr>
          <p:nvPr/>
        </p:nvPicPr>
        <p:blipFill>
          <a:blip r:embed="rId8"/>
          <a:srcRect/>
          <a:stretch>
            <a:fillRect/>
          </a:stretch>
        </p:blipFill>
        <p:spPr bwMode="auto">
          <a:xfrm>
            <a:off x="1842108" y="3501008"/>
            <a:ext cx="4786346" cy="888188"/>
          </a:xfrm>
          <a:prstGeom prst="rect">
            <a:avLst/>
          </a:prstGeom>
          <a:noFill/>
          <a:ln w="9525">
            <a:noFill/>
            <a:miter lim="800000"/>
            <a:headEnd/>
            <a:tailEnd/>
          </a:ln>
          <a:effectLst/>
        </p:spPr>
      </p:pic>
      <p:sp>
        <p:nvSpPr>
          <p:cNvPr id="16" name="TextBox 15"/>
          <p:cNvSpPr txBox="1"/>
          <p:nvPr/>
        </p:nvSpPr>
        <p:spPr>
          <a:xfrm>
            <a:off x="265706" y="4685091"/>
            <a:ext cx="8429684" cy="1815882"/>
          </a:xfrm>
          <a:prstGeom prst="rect">
            <a:avLst/>
          </a:prstGeom>
          <a:noFill/>
        </p:spPr>
        <p:txBody>
          <a:bodyPr wrap="square" rtlCol="0">
            <a:spAutoFit/>
          </a:bodyPr>
          <a:lstStyle/>
          <a:p>
            <a:pPr indent="457200">
              <a:lnSpc>
                <a:spcPct val="150000"/>
              </a:lnSpc>
            </a:pPr>
            <a:r>
              <a:rPr lang="zh-CN" altLang="en-US" sz="2800" b="1" dirty="0" smtClean="0"/>
              <a:t>单级整群抽样的总体均值估计量</a:t>
            </a:r>
            <a:r>
              <a:rPr lang="en-US" sz="2800" b="1" dirty="0" smtClean="0"/>
              <a:t>    </a:t>
            </a:r>
            <a:r>
              <a:rPr lang="zh-CN" altLang="en-US" sz="2800" b="1" dirty="0" smtClean="0"/>
              <a:t>是总体均值</a:t>
            </a:r>
            <a:r>
              <a:rPr lang="en-US" sz="2800" b="1" dirty="0" smtClean="0"/>
              <a:t>    </a:t>
            </a:r>
            <a:r>
              <a:rPr lang="zh-CN" altLang="en-US" sz="2800" b="1" dirty="0" smtClean="0"/>
              <a:t>的无偏估计量。</a:t>
            </a:r>
          </a:p>
          <a:p>
            <a:endParaRPr lang="zh-CN" altLang="en-US" sz="2800" b="1" dirty="0"/>
          </a:p>
        </p:txBody>
      </p:sp>
      <p:pic>
        <p:nvPicPr>
          <p:cNvPr id="17" name="Picture 7"/>
          <p:cNvPicPr>
            <a:picLocks noChangeAspect="1" noChangeArrowheads="1"/>
          </p:cNvPicPr>
          <p:nvPr/>
        </p:nvPicPr>
        <p:blipFill>
          <a:blip r:embed="rId2"/>
          <a:srcRect/>
          <a:stretch>
            <a:fillRect/>
          </a:stretch>
        </p:blipFill>
        <p:spPr bwMode="auto">
          <a:xfrm>
            <a:off x="5852498" y="4857760"/>
            <a:ext cx="357190" cy="500066"/>
          </a:xfrm>
          <a:prstGeom prst="rect">
            <a:avLst/>
          </a:prstGeom>
          <a:noFill/>
          <a:ln w="9525">
            <a:noFill/>
            <a:miter lim="800000"/>
            <a:headEnd/>
            <a:tailEnd/>
          </a:ln>
          <a:effectLst/>
        </p:spPr>
      </p:pic>
      <p:pic>
        <p:nvPicPr>
          <p:cNvPr id="18" name="Picture 2"/>
          <p:cNvPicPr>
            <a:picLocks noChangeAspect="1" noChangeArrowheads="1"/>
          </p:cNvPicPr>
          <p:nvPr/>
        </p:nvPicPr>
        <p:blipFill>
          <a:blip r:embed="rId3"/>
          <a:srcRect/>
          <a:stretch>
            <a:fillRect/>
          </a:stretch>
        </p:blipFill>
        <p:spPr bwMode="auto">
          <a:xfrm>
            <a:off x="7884127" y="4891821"/>
            <a:ext cx="363968" cy="4704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620688"/>
            <a:ext cx="8208912" cy="5262979"/>
          </a:xfrm>
          <a:prstGeom prst="rect">
            <a:avLst/>
          </a:prstGeom>
          <a:noFill/>
        </p:spPr>
        <p:txBody>
          <a:bodyPr wrap="square" rtlCol="0">
            <a:spAutoFit/>
          </a:bodyPr>
          <a:lstStyle/>
          <a:p>
            <a:pPr>
              <a:lnSpc>
                <a:spcPct val="150000"/>
              </a:lnSpc>
            </a:pPr>
            <a:r>
              <a:rPr lang="zh-CN" altLang="zh-CN" sz="2800" b="1" dirty="0"/>
              <a:t>例</a:t>
            </a:r>
            <a:r>
              <a:rPr lang="en-US" altLang="zh-CN" sz="2800" b="1" dirty="0"/>
              <a:t>6.8 </a:t>
            </a:r>
            <a:r>
              <a:rPr lang="en-US" altLang="zh-CN" sz="2800" b="1" dirty="0" smtClean="0"/>
              <a:t>   </a:t>
            </a:r>
            <a:r>
              <a:rPr lang="zh-CN" altLang="zh-CN" sz="2800" b="1" dirty="0" smtClean="0"/>
              <a:t>某</a:t>
            </a:r>
            <a:r>
              <a:rPr lang="zh-CN" altLang="zh-CN" sz="2800" b="1" dirty="0"/>
              <a:t>商店把一堆苹果装箱销售，共计装入了</a:t>
            </a:r>
            <a:r>
              <a:rPr lang="en-US" altLang="zh-CN" sz="2800" b="1" dirty="0"/>
              <a:t>10</a:t>
            </a:r>
            <a:r>
              <a:rPr lang="zh-CN" altLang="zh-CN" sz="2800" b="1" dirty="0"/>
              <a:t>个纸箱，每棵纸箱的苹果个数和重量并不相同，每箱苹果的重量和个数见表</a:t>
            </a:r>
            <a:r>
              <a:rPr lang="en-US" altLang="zh-CN" sz="2800" b="1" dirty="0"/>
              <a:t>6.14</a:t>
            </a:r>
            <a:r>
              <a:rPr lang="zh-CN" altLang="zh-CN" sz="2800" b="1" dirty="0"/>
              <a:t>。将</a:t>
            </a:r>
            <a:r>
              <a:rPr lang="en-US" altLang="zh-CN" sz="2800" b="1" dirty="0"/>
              <a:t>10</a:t>
            </a:r>
            <a:r>
              <a:rPr lang="zh-CN" altLang="zh-CN" sz="2800" b="1" dirty="0"/>
              <a:t>箱苹果作为总体。为了估计</a:t>
            </a:r>
            <a:r>
              <a:rPr lang="en-US" altLang="zh-CN" sz="2800" b="1" dirty="0"/>
              <a:t>10</a:t>
            </a:r>
            <a:r>
              <a:rPr lang="zh-CN" altLang="zh-CN" sz="2800" b="1" dirty="0"/>
              <a:t>箱苹果树的苹果总重量，比较简单随机抽样的简单估计量和比率估计量以及与苹果个数成比例的不等概率有放回抽样的估计量的方差。这里，为了演示简单，抽样比</a:t>
            </a:r>
            <a:r>
              <a:rPr lang="en-US" altLang="zh-CN" sz="2800" b="1" dirty="0"/>
              <a:t> </a:t>
            </a:r>
            <a:r>
              <a:rPr lang="zh-CN" altLang="zh-CN" sz="2800" b="1" dirty="0"/>
              <a:t>忽略不计。</a:t>
            </a:r>
          </a:p>
          <a:p>
            <a:pPr>
              <a:lnSpc>
                <a:spcPct val="150000"/>
              </a:lnSpc>
            </a:pPr>
            <a:endParaRPr lang="zh-CN" altLang="en-US" sz="2800" b="1" dirty="0"/>
          </a:p>
        </p:txBody>
      </p:sp>
    </p:spTree>
    <p:extLst>
      <p:ext uri="{BB962C8B-B14F-4D97-AF65-F5344CB8AC3E}">
        <p14:creationId xmlns="" xmlns:p14="http://schemas.microsoft.com/office/powerpoint/2010/main" val="36471088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79512" y="1052736"/>
            <a:ext cx="8760159" cy="363560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965701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720" y="1714488"/>
            <a:ext cx="8501122" cy="2954655"/>
          </a:xfrm>
          <a:prstGeom prst="rect">
            <a:avLst/>
          </a:prstGeom>
          <a:noFill/>
        </p:spPr>
        <p:txBody>
          <a:bodyPr wrap="square" rtlCol="0">
            <a:spAutoFit/>
          </a:bodyPr>
          <a:lstStyle/>
          <a:p>
            <a:pPr indent="457200">
              <a:lnSpc>
                <a:spcPct val="150000"/>
              </a:lnSpc>
            </a:pPr>
            <a:r>
              <a:rPr lang="zh-CN" altLang="en-US" sz="2800" b="1" dirty="0" smtClean="0"/>
              <a:t>推论</a:t>
            </a:r>
            <a:r>
              <a:rPr lang="en-US" sz="2800" b="1" dirty="0" smtClean="0"/>
              <a:t>6.1 </a:t>
            </a:r>
            <a:r>
              <a:rPr lang="zh-CN" altLang="en-US" sz="2800" b="1" dirty="0" smtClean="0"/>
              <a:t>单级整群抽样的总体总值估计量</a:t>
            </a:r>
            <a:r>
              <a:rPr lang="en-US" sz="2800" b="1" dirty="0" smtClean="0"/>
              <a:t>   </a:t>
            </a:r>
            <a:r>
              <a:rPr lang="zh-CN" altLang="en-US" sz="2800" b="1" dirty="0" smtClean="0"/>
              <a:t>是总体总值   的无偏估计量，即             。                  </a:t>
            </a:r>
          </a:p>
          <a:p>
            <a:pPr indent="457200">
              <a:lnSpc>
                <a:spcPct val="150000"/>
              </a:lnSpc>
            </a:pPr>
            <a:r>
              <a:rPr lang="zh-CN" altLang="en-US" sz="2800" b="1" dirty="0" smtClean="0"/>
              <a:t>推论</a:t>
            </a:r>
            <a:r>
              <a:rPr lang="en-US" sz="2800" b="1" dirty="0" smtClean="0"/>
              <a:t>6.1</a:t>
            </a:r>
            <a:r>
              <a:rPr lang="zh-CN" altLang="en-US" sz="2800" b="1" dirty="0" smtClean="0"/>
              <a:t>的证明可以根据定理</a:t>
            </a:r>
            <a:r>
              <a:rPr lang="en-US" sz="2800" b="1" dirty="0" smtClean="0"/>
              <a:t>6.1</a:t>
            </a:r>
            <a:r>
              <a:rPr lang="zh-CN" altLang="en-US" sz="2800" b="1" dirty="0" smtClean="0"/>
              <a:t>直接得到，这里省略推论</a:t>
            </a:r>
            <a:r>
              <a:rPr lang="en-US" sz="2800" b="1" dirty="0" smtClean="0"/>
              <a:t>6.1</a:t>
            </a:r>
            <a:r>
              <a:rPr lang="zh-CN" altLang="en-US" sz="2800" b="1" dirty="0" smtClean="0"/>
              <a:t>的证明过程。</a:t>
            </a:r>
          </a:p>
          <a:p>
            <a:endParaRPr lang="zh-CN" altLang="en-US" b="1" dirty="0"/>
          </a:p>
        </p:txBody>
      </p:sp>
      <p:pic>
        <p:nvPicPr>
          <p:cNvPr id="2050" name="Picture 2"/>
          <p:cNvPicPr>
            <a:picLocks noChangeAspect="1" noChangeArrowheads="1"/>
          </p:cNvPicPr>
          <p:nvPr/>
        </p:nvPicPr>
        <p:blipFill>
          <a:blip r:embed="rId2"/>
          <a:srcRect/>
          <a:stretch>
            <a:fillRect/>
          </a:stretch>
        </p:blipFill>
        <p:spPr bwMode="auto">
          <a:xfrm>
            <a:off x="7143768" y="1857364"/>
            <a:ext cx="285752" cy="4237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1071538" y="2571744"/>
            <a:ext cx="285752" cy="35144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4214810" y="2500306"/>
            <a:ext cx="1071570" cy="4213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357166"/>
            <a:ext cx="8858280" cy="584775"/>
          </a:xfrm>
          <a:prstGeom prst="rect">
            <a:avLst/>
          </a:prstGeom>
          <a:noFill/>
        </p:spPr>
        <p:txBody>
          <a:bodyPr wrap="square" rtlCol="0">
            <a:spAutoFit/>
          </a:bodyPr>
          <a:lstStyle/>
          <a:p>
            <a:r>
              <a:rPr lang="zh-CN" altLang="en-US" sz="3200" b="1" dirty="0" smtClean="0"/>
              <a:t>（二）总体均值估计量和总体总值估计量的方差</a:t>
            </a:r>
          </a:p>
        </p:txBody>
      </p:sp>
      <p:sp>
        <p:nvSpPr>
          <p:cNvPr id="5" name="TextBox 4"/>
          <p:cNvSpPr txBox="1"/>
          <p:nvPr/>
        </p:nvSpPr>
        <p:spPr>
          <a:xfrm>
            <a:off x="285720" y="1142984"/>
            <a:ext cx="8501122" cy="800219"/>
          </a:xfrm>
          <a:prstGeom prst="rect">
            <a:avLst/>
          </a:prstGeom>
          <a:noFill/>
        </p:spPr>
        <p:txBody>
          <a:bodyPr wrap="square" rtlCol="0">
            <a:spAutoFit/>
          </a:bodyPr>
          <a:lstStyle/>
          <a:p>
            <a:r>
              <a:rPr lang="zh-CN" altLang="en-US" sz="2800" b="1" dirty="0" smtClean="0"/>
              <a:t>定理</a:t>
            </a:r>
            <a:r>
              <a:rPr lang="en-US" sz="2800" b="1" dirty="0" smtClean="0"/>
              <a:t>6.2  </a:t>
            </a:r>
            <a:r>
              <a:rPr lang="zh-CN" altLang="en-US" sz="2800" b="1" dirty="0" smtClean="0"/>
              <a:t>单级整群抽样的总体均值估计量</a:t>
            </a:r>
            <a:r>
              <a:rPr lang="en-US" sz="2800" b="1" dirty="0" smtClean="0"/>
              <a:t>    </a:t>
            </a:r>
            <a:r>
              <a:rPr lang="zh-CN" altLang="en-US" sz="2800" b="1" dirty="0" smtClean="0"/>
              <a:t>的方差为</a:t>
            </a:r>
            <a:r>
              <a:rPr lang="en-US" altLang="zh-CN" sz="2800" b="1" dirty="0" smtClean="0"/>
              <a:t>:</a:t>
            </a:r>
            <a:endParaRPr lang="zh-CN" altLang="en-US" sz="2800" b="1" dirty="0" smtClean="0"/>
          </a:p>
          <a:p>
            <a:endParaRPr lang="zh-CN" altLang="en-US" b="1" dirty="0"/>
          </a:p>
        </p:txBody>
      </p:sp>
      <p:pic>
        <p:nvPicPr>
          <p:cNvPr id="1026" name="Picture 2"/>
          <p:cNvPicPr>
            <a:picLocks noChangeAspect="1" noChangeArrowheads="1"/>
          </p:cNvPicPr>
          <p:nvPr/>
        </p:nvPicPr>
        <p:blipFill>
          <a:blip r:embed="rId2"/>
          <a:srcRect/>
          <a:stretch>
            <a:fillRect/>
          </a:stretch>
        </p:blipFill>
        <p:spPr bwMode="auto">
          <a:xfrm>
            <a:off x="6715140" y="1071546"/>
            <a:ext cx="428628" cy="65911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2214546" y="1785926"/>
            <a:ext cx="4143404" cy="854654"/>
          </a:xfrm>
          <a:prstGeom prst="rect">
            <a:avLst/>
          </a:prstGeom>
          <a:noFill/>
          <a:ln w="9525">
            <a:noFill/>
            <a:miter lim="800000"/>
            <a:headEnd/>
            <a:tailEnd/>
          </a:ln>
          <a:effectLst/>
        </p:spPr>
      </p:pic>
      <p:sp>
        <p:nvSpPr>
          <p:cNvPr id="8" name="TextBox 7"/>
          <p:cNvSpPr txBox="1"/>
          <p:nvPr/>
        </p:nvSpPr>
        <p:spPr>
          <a:xfrm>
            <a:off x="428596" y="2857496"/>
            <a:ext cx="8429684" cy="1311193"/>
          </a:xfrm>
          <a:prstGeom prst="rect">
            <a:avLst/>
          </a:prstGeom>
          <a:noFill/>
        </p:spPr>
        <p:txBody>
          <a:bodyPr wrap="square" rtlCol="0">
            <a:spAutoFit/>
          </a:bodyPr>
          <a:lstStyle/>
          <a:p>
            <a:pPr>
              <a:lnSpc>
                <a:spcPct val="150000"/>
              </a:lnSpc>
            </a:pPr>
            <a:r>
              <a:rPr lang="en-US" altLang="zh-CN" b="1" dirty="0" smtClean="0"/>
              <a:t> </a:t>
            </a:r>
            <a:r>
              <a:rPr lang="zh-CN" altLang="en-US" sz="2800" b="1" dirty="0" smtClean="0"/>
              <a:t>其中                                          是总体群间方差，            是 </a:t>
            </a:r>
            <a:r>
              <a:rPr lang="en-US" sz="2800" b="1" dirty="0" err="1" smtClean="0"/>
              <a:t>单级整群抽样的抽样比</a:t>
            </a:r>
            <a:r>
              <a:rPr lang="en-US" sz="2800" b="1" dirty="0" smtClean="0"/>
              <a:t>。</a:t>
            </a:r>
            <a:r>
              <a:rPr lang="zh-CN" altLang="en-US" sz="2800" b="1" dirty="0" smtClean="0"/>
              <a:t> </a:t>
            </a:r>
            <a:endParaRPr lang="zh-CN" altLang="en-US" sz="2800" b="1" dirty="0"/>
          </a:p>
        </p:txBody>
      </p:sp>
      <p:pic>
        <p:nvPicPr>
          <p:cNvPr id="1028" name="Picture 4"/>
          <p:cNvPicPr>
            <a:picLocks noChangeAspect="1" noChangeArrowheads="1"/>
          </p:cNvPicPr>
          <p:nvPr/>
        </p:nvPicPr>
        <p:blipFill>
          <a:blip r:embed="rId4"/>
          <a:srcRect/>
          <a:stretch>
            <a:fillRect/>
          </a:stretch>
        </p:blipFill>
        <p:spPr bwMode="auto">
          <a:xfrm>
            <a:off x="1285852" y="2928934"/>
            <a:ext cx="3357586" cy="574019"/>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a:srcRect/>
          <a:stretch>
            <a:fillRect/>
          </a:stretch>
        </p:blipFill>
        <p:spPr bwMode="auto">
          <a:xfrm>
            <a:off x="7358082" y="3071810"/>
            <a:ext cx="1255978" cy="428628"/>
          </a:xfrm>
          <a:prstGeom prst="rect">
            <a:avLst/>
          </a:prstGeom>
          <a:noFill/>
          <a:ln w="9525">
            <a:noFill/>
            <a:miter lim="800000"/>
            <a:headEnd/>
            <a:tailEnd/>
          </a:ln>
          <a:effectLst/>
        </p:spPr>
      </p:pic>
      <p:sp>
        <p:nvSpPr>
          <p:cNvPr id="13" name="TextBox 12"/>
          <p:cNvSpPr txBox="1"/>
          <p:nvPr/>
        </p:nvSpPr>
        <p:spPr>
          <a:xfrm>
            <a:off x="285720" y="4143380"/>
            <a:ext cx="8858280" cy="523220"/>
          </a:xfrm>
          <a:prstGeom prst="rect">
            <a:avLst/>
          </a:prstGeom>
          <a:noFill/>
        </p:spPr>
        <p:txBody>
          <a:bodyPr wrap="square" rtlCol="0">
            <a:spAutoFit/>
          </a:bodyPr>
          <a:lstStyle/>
          <a:p>
            <a:r>
              <a:rPr lang="zh-CN" altLang="en-US" sz="2800" b="1" dirty="0" smtClean="0"/>
              <a:t>推论</a:t>
            </a:r>
            <a:r>
              <a:rPr lang="en-US" sz="2800" b="1" dirty="0" smtClean="0"/>
              <a:t>6.2 </a:t>
            </a:r>
            <a:r>
              <a:rPr lang="zh-CN" altLang="en-US" sz="2800" b="1" dirty="0" smtClean="0"/>
              <a:t>单级整群抽样的总体总值估计量</a:t>
            </a:r>
            <a:r>
              <a:rPr lang="en-US" sz="2800" b="1" dirty="0" smtClean="0"/>
              <a:t>    </a:t>
            </a:r>
            <a:r>
              <a:rPr lang="zh-CN" altLang="en-US" sz="2800" b="1" dirty="0" smtClean="0"/>
              <a:t>的方差为：</a:t>
            </a:r>
            <a:endParaRPr lang="zh-CN" altLang="en-US" sz="2800" b="1" dirty="0"/>
          </a:p>
        </p:txBody>
      </p:sp>
      <p:pic>
        <p:nvPicPr>
          <p:cNvPr id="1030" name="Picture 6"/>
          <p:cNvPicPr>
            <a:picLocks noChangeAspect="1" noChangeArrowheads="1"/>
          </p:cNvPicPr>
          <p:nvPr/>
        </p:nvPicPr>
        <p:blipFill>
          <a:blip r:embed="rId6"/>
          <a:srcRect/>
          <a:stretch>
            <a:fillRect/>
          </a:stretch>
        </p:blipFill>
        <p:spPr bwMode="auto">
          <a:xfrm>
            <a:off x="6643702" y="4143380"/>
            <a:ext cx="285752" cy="423701"/>
          </a:xfrm>
          <a:prstGeom prst="rect">
            <a:avLst/>
          </a:prstGeom>
          <a:noFill/>
          <a:ln w="9525">
            <a:noFill/>
            <a:miter lim="800000"/>
            <a:headEnd/>
            <a:tailEnd/>
          </a:ln>
          <a:effectLst/>
        </p:spPr>
      </p:pic>
      <p:pic>
        <p:nvPicPr>
          <p:cNvPr id="1031" name="Picture 7"/>
          <p:cNvPicPr>
            <a:picLocks noChangeAspect="1" noChangeArrowheads="1"/>
          </p:cNvPicPr>
          <p:nvPr/>
        </p:nvPicPr>
        <p:blipFill>
          <a:blip r:embed="rId7"/>
          <a:srcRect/>
          <a:stretch>
            <a:fillRect/>
          </a:stretch>
        </p:blipFill>
        <p:spPr bwMode="auto">
          <a:xfrm>
            <a:off x="1000101" y="5095496"/>
            <a:ext cx="6715172" cy="90527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714356"/>
            <a:ext cx="8358246" cy="800219"/>
          </a:xfrm>
          <a:prstGeom prst="rect">
            <a:avLst/>
          </a:prstGeom>
          <a:noFill/>
        </p:spPr>
        <p:txBody>
          <a:bodyPr wrap="square" rtlCol="0">
            <a:spAutoFit/>
          </a:bodyPr>
          <a:lstStyle/>
          <a:p>
            <a:r>
              <a:rPr lang="zh-CN" altLang="en-US" sz="2800" b="1" dirty="0" smtClean="0"/>
              <a:t>推论</a:t>
            </a:r>
            <a:r>
              <a:rPr lang="en-US" sz="2800" b="1" dirty="0" smtClean="0"/>
              <a:t>6.3  </a:t>
            </a:r>
            <a:r>
              <a:rPr lang="zh-CN" altLang="en-US" sz="2800" b="1" dirty="0" smtClean="0"/>
              <a:t>单级整群抽样的总体均值估计量</a:t>
            </a:r>
            <a:r>
              <a:rPr lang="en-US" sz="2800" b="1" dirty="0" smtClean="0"/>
              <a:t>    </a:t>
            </a:r>
            <a:r>
              <a:rPr lang="zh-CN" altLang="en-US" sz="2800" b="1" dirty="0" smtClean="0"/>
              <a:t>的方差为</a:t>
            </a:r>
          </a:p>
          <a:p>
            <a:endParaRPr lang="zh-CN" altLang="en-US" b="1" dirty="0"/>
          </a:p>
        </p:txBody>
      </p:sp>
      <p:pic>
        <p:nvPicPr>
          <p:cNvPr id="1026" name="Picture 2"/>
          <p:cNvPicPr>
            <a:picLocks noChangeAspect="1" noChangeArrowheads="1"/>
          </p:cNvPicPr>
          <p:nvPr/>
        </p:nvPicPr>
        <p:blipFill>
          <a:blip r:embed="rId2"/>
          <a:srcRect/>
          <a:stretch>
            <a:fillRect/>
          </a:stretch>
        </p:blipFill>
        <p:spPr bwMode="auto">
          <a:xfrm>
            <a:off x="6715140" y="714356"/>
            <a:ext cx="360696" cy="554654"/>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357290" y="1571612"/>
            <a:ext cx="6569115" cy="785818"/>
          </a:xfrm>
          <a:prstGeom prst="rect">
            <a:avLst/>
          </a:prstGeom>
          <a:noFill/>
          <a:ln w="9525">
            <a:noFill/>
            <a:miter lim="800000"/>
            <a:headEnd/>
            <a:tailEnd/>
          </a:ln>
          <a:effectLst/>
        </p:spPr>
      </p:pic>
      <p:sp>
        <p:nvSpPr>
          <p:cNvPr id="5" name="TextBox 4"/>
          <p:cNvSpPr txBox="1"/>
          <p:nvPr/>
        </p:nvSpPr>
        <p:spPr>
          <a:xfrm>
            <a:off x="285720" y="2714620"/>
            <a:ext cx="8643966" cy="1311193"/>
          </a:xfrm>
          <a:prstGeom prst="rect">
            <a:avLst/>
          </a:prstGeom>
          <a:noFill/>
        </p:spPr>
        <p:txBody>
          <a:bodyPr wrap="square" rtlCol="0">
            <a:spAutoFit/>
          </a:bodyPr>
          <a:lstStyle/>
          <a:p>
            <a:pPr>
              <a:lnSpc>
                <a:spcPct val="150000"/>
              </a:lnSpc>
            </a:pPr>
            <a:r>
              <a:rPr lang="zh-CN" altLang="en-US" sz="2800" b="1" dirty="0" smtClean="0"/>
              <a:t>其中    表示总体群内相关系数，用来描述群单元内基本单元标志值之间的相关性。</a:t>
            </a:r>
            <a:endParaRPr lang="zh-CN" altLang="en-US" sz="2800" b="1" dirty="0"/>
          </a:p>
        </p:txBody>
      </p:sp>
      <p:pic>
        <p:nvPicPr>
          <p:cNvPr id="1028" name="Picture 4"/>
          <p:cNvPicPr>
            <a:picLocks noChangeAspect="1" noChangeArrowheads="1"/>
          </p:cNvPicPr>
          <p:nvPr/>
        </p:nvPicPr>
        <p:blipFill>
          <a:blip r:embed="rId4"/>
          <a:srcRect/>
          <a:stretch>
            <a:fillRect/>
          </a:stretch>
        </p:blipFill>
        <p:spPr bwMode="auto">
          <a:xfrm>
            <a:off x="1071538" y="2928934"/>
            <a:ext cx="357190" cy="389992"/>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a:srcRect/>
          <a:stretch>
            <a:fillRect/>
          </a:stretch>
        </p:blipFill>
        <p:spPr bwMode="auto">
          <a:xfrm>
            <a:off x="1071538" y="4357694"/>
            <a:ext cx="6643734" cy="16811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00042"/>
            <a:ext cx="8643966" cy="800219"/>
          </a:xfrm>
          <a:prstGeom prst="rect">
            <a:avLst/>
          </a:prstGeom>
          <a:noFill/>
        </p:spPr>
        <p:txBody>
          <a:bodyPr wrap="square" rtlCol="0">
            <a:spAutoFit/>
          </a:bodyPr>
          <a:lstStyle/>
          <a:p>
            <a:r>
              <a:rPr lang="zh-CN" altLang="en-US" sz="2800" b="1" dirty="0" smtClean="0"/>
              <a:t>（三）总体均值估计量和总体总值估计量的估计方差</a:t>
            </a:r>
          </a:p>
          <a:p>
            <a:endParaRPr lang="zh-CN" altLang="en-US" b="1" dirty="0"/>
          </a:p>
        </p:txBody>
      </p:sp>
      <p:sp>
        <p:nvSpPr>
          <p:cNvPr id="3" name="TextBox 2"/>
          <p:cNvSpPr txBox="1"/>
          <p:nvPr/>
        </p:nvSpPr>
        <p:spPr>
          <a:xfrm>
            <a:off x="214282" y="1500174"/>
            <a:ext cx="8715436" cy="800219"/>
          </a:xfrm>
          <a:prstGeom prst="rect">
            <a:avLst/>
          </a:prstGeom>
          <a:noFill/>
        </p:spPr>
        <p:txBody>
          <a:bodyPr wrap="square" rtlCol="0">
            <a:spAutoFit/>
          </a:bodyPr>
          <a:lstStyle/>
          <a:p>
            <a:r>
              <a:rPr lang="zh-CN" altLang="en-US" sz="2800" b="1" dirty="0" smtClean="0"/>
              <a:t>定理</a:t>
            </a:r>
            <a:r>
              <a:rPr lang="en-US" sz="2800" b="1" dirty="0" smtClean="0"/>
              <a:t>6.3 </a:t>
            </a:r>
            <a:r>
              <a:rPr lang="zh-CN" altLang="en-US" sz="2800" b="1" dirty="0" smtClean="0"/>
              <a:t>单级整群抽样的总体均值估计量    </a:t>
            </a:r>
            <a:r>
              <a:rPr lang="en-US" sz="2800" b="1" dirty="0" smtClean="0"/>
              <a:t> </a:t>
            </a:r>
            <a:r>
              <a:rPr lang="zh-CN" altLang="en-US" sz="2800" b="1" dirty="0" smtClean="0"/>
              <a:t>的估计方差</a:t>
            </a:r>
          </a:p>
          <a:p>
            <a:endParaRPr lang="zh-CN" altLang="en-US" b="1" dirty="0"/>
          </a:p>
        </p:txBody>
      </p:sp>
      <p:pic>
        <p:nvPicPr>
          <p:cNvPr id="1026" name="Picture 2"/>
          <p:cNvPicPr>
            <a:picLocks noChangeAspect="1" noChangeArrowheads="1"/>
          </p:cNvPicPr>
          <p:nvPr/>
        </p:nvPicPr>
        <p:blipFill>
          <a:blip r:embed="rId2"/>
          <a:srcRect/>
          <a:stretch>
            <a:fillRect/>
          </a:stretch>
        </p:blipFill>
        <p:spPr bwMode="auto">
          <a:xfrm>
            <a:off x="6572264" y="1214422"/>
            <a:ext cx="357190" cy="47782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2143108" y="2428868"/>
            <a:ext cx="4429156" cy="1002569"/>
          </a:xfrm>
          <a:prstGeom prst="rect">
            <a:avLst/>
          </a:prstGeom>
          <a:noFill/>
          <a:ln w="9525">
            <a:noFill/>
            <a:miter lim="800000"/>
            <a:headEnd/>
            <a:tailEnd/>
          </a:ln>
          <a:effectLst/>
        </p:spPr>
      </p:pic>
      <p:sp>
        <p:nvSpPr>
          <p:cNvPr id="6" name="TextBox 5"/>
          <p:cNvSpPr txBox="1"/>
          <p:nvPr/>
        </p:nvSpPr>
        <p:spPr>
          <a:xfrm>
            <a:off x="285720" y="4143380"/>
            <a:ext cx="8286808" cy="1661993"/>
          </a:xfrm>
          <a:prstGeom prst="rect">
            <a:avLst/>
          </a:prstGeom>
          <a:noFill/>
        </p:spPr>
        <p:txBody>
          <a:bodyPr wrap="square" rtlCol="0">
            <a:spAutoFit/>
          </a:bodyPr>
          <a:lstStyle/>
          <a:p>
            <a:pPr>
              <a:lnSpc>
                <a:spcPct val="150000"/>
              </a:lnSpc>
            </a:pPr>
            <a:r>
              <a:rPr lang="zh-CN" altLang="en-US" sz="2800" b="1" dirty="0" smtClean="0"/>
              <a:t>是方差</a:t>
            </a:r>
            <a:r>
              <a:rPr lang="en-US" sz="2800" b="1" dirty="0" smtClean="0"/>
              <a:t>           </a:t>
            </a:r>
            <a:r>
              <a:rPr lang="zh-CN" altLang="en-US" sz="2800" b="1" dirty="0" smtClean="0"/>
              <a:t>的无偏估计量，其中                                为样本群间方差。</a:t>
            </a:r>
          </a:p>
          <a:p>
            <a:endParaRPr lang="zh-CN" altLang="en-US" b="1" dirty="0"/>
          </a:p>
        </p:txBody>
      </p:sp>
      <p:pic>
        <p:nvPicPr>
          <p:cNvPr id="1028" name="Picture 4"/>
          <p:cNvPicPr>
            <a:picLocks noChangeAspect="1" noChangeArrowheads="1"/>
          </p:cNvPicPr>
          <p:nvPr/>
        </p:nvPicPr>
        <p:blipFill>
          <a:blip r:embed="rId4"/>
          <a:srcRect/>
          <a:stretch>
            <a:fillRect/>
          </a:stretch>
        </p:blipFill>
        <p:spPr bwMode="auto">
          <a:xfrm>
            <a:off x="1500166" y="4286256"/>
            <a:ext cx="857256" cy="642941"/>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a:srcRect/>
          <a:stretch>
            <a:fillRect/>
          </a:stretch>
        </p:blipFill>
        <p:spPr bwMode="auto">
          <a:xfrm>
            <a:off x="5572132" y="4214818"/>
            <a:ext cx="3429024" cy="64639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357166"/>
            <a:ext cx="8643998" cy="800219"/>
          </a:xfrm>
          <a:prstGeom prst="rect">
            <a:avLst/>
          </a:prstGeom>
          <a:noFill/>
        </p:spPr>
        <p:txBody>
          <a:bodyPr wrap="square" rtlCol="0">
            <a:spAutoFit/>
          </a:bodyPr>
          <a:lstStyle/>
          <a:p>
            <a:r>
              <a:rPr lang="zh-CN" altLang="en-US" sz="2800" b="1" dirty="0" smtClean="0"/>
              <a:t>推论</a:t>
            </a:r>
            <a:r>
              <a:rPr lang="en-US" sz="2800" b="1" dirty="0" smtClean="0"/>
              <a:t>6.4 </a:t>
            </a:r>
            <a:r>
              <a:rPr lang="zh-CN" altLang="en-US" sz="2800" b="1" dirty="0" smtClean="0"/>
              <a:t>单级整群抽样的总体总值估计量</a:t>
            </a:r>
            <a:r>
              <a:rPr lang="en-US" sz="2800" b="1" dirty="0" smtClean="0"/>
              <a:t>     </a:t>
            </a:r>
            <a:r>
              <a:rPr lang="zh-CN" altLang="en-US" sz="2800" b="1" dirty="0" smtClean="0"/>
              <a:t>的估计方差</a:t>
            </a:r>
          </a:p>
          <a:p>
            <a:endParaRPr lang="zh-CN" altLang="en-US" b="1" dirty="0"/>
          </a:p>
        </p:txBody>
      </p:sp>
      <p:pic>
        <p:nvPicPr>
          <p:cNvPr id="2050" name="Picture 2"/>
          <p:cNvPicPr>
            <a:picLocks noChangeAspect="1" noChangeArrowheads="1"/>
          </p:cNvPicPr>
          <p:nvPr/>
        </p:nvPicPr>
        <p:blipFill>
          <a:blip r:embed="rId2"/>
          <a:srcRect/>
          <a:stretch>
            <a:fillRect/>
          </a:stretch>
        </p:blipFill>
        <p:spPr bwMode="auto">
          <a:xfrm>
            <a:off x="6572264" y="357166"/>
            <a:ext cx="285752" cy="423701"/>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1142976" y="1071546"/>
            <a:ext cx="6715147" cy="895353"/>
          </a:xfrm>
          <a:prstGeom prst="rect">
            <a:avLst/>
          </a:prstGeom>
          <a:noFill/>
          <a:ln w="9525">
            <a:noFill/>
            <a:miter lim="800000"/>
            <a:headEnd/>
            <a:tailEnd/>
          </a:ln>
          <a:effectLst/>
        </p:spPr>
      </p:pic>
      <p:sp>
        <p:nvSpPr>
          <p:cNvPr id="12" name="TextBox 11"/>
          <p:cNvSpPr txBox="1"/>
          <p:nvPr/>
        </p:nvSpPr>
        <p:spPr>
          <a:xfrm>
            <a:off x="285720" y="2214554"/>
            <a:ext cx="8643998" cy="800219"/>
          </a:xfrm>
          <a:prstGeom prst="rect">
            <a:avLst/>
          </a:prstGeom>
          <a:noFill/>
        </p:spPr>
        <p:txBody>
          <a:bodyPr wrap="square" rtlCol="0">
            <a:spAutoFit/>
          </a:bodyPr>
          <a:lstStyle/>
          <a:p>
            <a:r>
              <a:rPr lang="zh-CN" altLang="en-US" sz="2800" b="1" dirty="0" smtClean="0"/>
              <a:t>是方差</a:t>
            </a:r>
            <a:r>
              <a:rPr lang="en-US" sz="2800" b="1" dirty="0" smtClean="0"/>
              <a:t>         </a:t>
            </a:r>
            <a:r>
              <a:rPr lang="zh-CN" altLang="en-US" sz="2800" b="1" dirty="0" smtClean="0"/>
              <a:t>的无偏估计量，即</a:t>
            </a:r>
            <a:r>
              <a:rPr lang="en-US" sz="2800" b="1" dirty="0" smtClean="0"/>
              <a:t>                      </a:t>
            </a:r>
            <a:r>
              <a:rPr lang="zh-CN" altLang="en-US" sz="2800" b="1" dirty="0" smtClean="0"/>
              <a:t>。</a:t>
            </a:r>
          </a:p>
          <a:p>
            <a:endParaRPr lang="zh-CN" altLang="en-US" b="1" dirty="0"/>
          </a:p>
        </p:txBody>
      </p:sp>
      <p:pic>
        <p:nvPicPr>
          <p:cNvPr id="2057" name="Picture 9"/>
          <p:cNvPicPr>
            <a:picLocks noChangeAspect="1" noChangeArrowheads="1"/>
          </p:cNvPicPr>
          <p:nvPr/>
        </p:nvPicPr>
        <p:blipFill>
          <a:blip r:embed="rId4"/>
          <a:srcRect/>
          <a:stretch>
            <a:fillRect/>
          </a:stretch>
        </p:blipFill>
        <p:spPr bwMode="auto">
          <a:xfrm>
            <a:off x="1500166" y="2214554"/>
            <a:ext cx="714380" cy="542065"/>
          </a:xfrm>
          <a:prstGeom prst="rect">
            <a:avLst/>
          </a:prstGeom>
          <a:noFill/>
          <a:ln w="9525">
            <a:noFill/>
            <a:miter lim="800000"/>
            <a:headEnd/>
            <a:tailEnd/>
          </a:ln>
          <a:effectLst/>
        </p:spPr>
      </p:pic>
      <p:pic>
        <p:nvPicPr>
          <p:cNvPr id="2058" name="Picture 10"/>
          <p:cNvPicPr>
            <a:picLocks noChangeAspect="1" noChangeArrowheads="1"/>
          </p:cNvPicPr>
          <p:nvPr/>
        </p:nvPicPr>
        <p:blipFill>
          <a:blip r:embed="rId5"/>
          <a:srcRect/>
          <a:stretch>
            <a:fillRect/>
          </a:stretch>
        </p:blipFill>
        <p:spPr bwMode="auto">
          <a:xfrm>
            <a:off x="5000628" y="2214554"/>
            <a:ext cx="1643074" cy="429989"/>
          </a:xfrm>
          <a:prstGeom prst="rect">
            <a:avLst/>
          </a:prstGeom>
          <a:noFill/>
          <a:ln w="9525">
            <a:noFill/>
            <a:miter lim="800000"/>
            <a:headEnd/>
            <a:tailEnd/>
          </a:ln>
          <a:effectLst/>
        </p:spPr>
      </p:pic>
      <p:sp>
        <p:nvSpPr>
          <p:cNvPr id="15" name="TextBox 14"/>
          <p:cNvSpPr txBox="1"/>
          <p:nvPr/>
        </p:nvSpPr>
        <p:spPr>
          <a:xfrm>
            <a:off x="214282" y="2985971"/>
            <a:ext cx="8858280" cy="800219"/>
          </a:xfrm>
          <a:prstGeom prst="rect">
            <a:avLst/>
          </a:prstGeom>
          <a:noFill/>
        </p:spPr>
        <p:txBody>
          <a:bodyPr wrap="square" rtlCol="0">
            <a:spAutoFit/>
          </a:bodyPr>
          <a:lstStyle/>
          <a:p>
            <a:r>
              <a:rPr lang="zh-CN" altLang="en-US" sz="2800" b="1" dirty="0" smtClean="0"/>
              <a:t>推论</a:t>
            </a:r>
            <a:r>
              <a:rPr lang="en-US" sz="2800" b="1" dirty="0" smtClean="0"/>
              <a:t>6.5 </a:t>
            </a:r>
            <a:r>
              <a:rPr lang="zh-CN" altLang="en-US" sz="2800" b="1" dirty="0" smtClean="0"/>
              <a:t>单级整群抽样的总体均值估计量</a:t>
            </a:r>
            <a:r>
              <a:rPr lang="en-US" sz="2800" b="1" dirty="0" smtClean="0"/>
              <a:t>    </a:t>
            </a:r>
            <a:r>
              <a:rPr lang="zh-CN" altLang="en-US" sz="2800" b="1" dirty="0" smtClean="0"/>
              <a:t>的估计方差</a:t>
            </a:r>
          </a:p>
          <a:p>
            <a:endParaRPr lang="zh-CN" altLang="en-US" b="1" dirty="0"/>
          </a:p>
        </p:txBody>
      </p:sp>
      <p:pic>
        <p:nvPicPr>
          <p:cNvPr id="2059" name="Picture 11"/>
          <p:cNvPicPr>
            <a:picLocks noChangeAspect="1" noChangeArrowheads="1"/>
          </p:cNvPicPr>
          <p:nvPr/>
        </p:nvPicPr>
        <p:blipFill>
          <a:blip r:embed="rId6"/>
          <a:srcRect/>
          <a:stretch>
            <a:fillRect/>
          </a:stretch>
        </p:blipFill>
        <p:spPr bwMode="auto">
          <a:xfrm>
            <a:off x="6572264" y="2928934"/>
            <a:ext cx="357190" cy="549263"/>
          </a:xfrm>
          <a:prstGeom prst="rect">
            <a:avLst/>
          </a:prstGeom>
          <a:noFill/>
          <a:ln w="9525">
            <a:noFill/>
            <a:miter lim="800000"/>
            <a:headEnd/>
            <a:tailEnd/>
          </a:ln>
          <a:effectLst/>
        </p:spPr>
      </p:pic>
      <p:pic>
        <p:nvPicPr>
          <p:cNvPr id="2060" name="Picture 12"/>
          <p:cNvPicPr>
            <a:picLocks noChangeAspect="1" noChangeArrowheads="1"/>
          </p:cNvPicPr>
          <p:nvPr/>
        </p:nvPicPr>
        <p:blipFill>
          <a:blip r:embed="rId7"/>
          <a:srcRect/>
          <a:stretch>
            <a:fillRect/>
          </a:stretch>
        </p:blipFill>
        <p:spPr bwMode="auto">
          <a:xfrm>
            <a:off x="1571604" y="3786190"/>
            <a:ext cx="5715040" cy="919951"/>
          </a:xfrm>
          <a:prstGeom prst="rect">
            <a:avLst/>
          </a:prstGeom>
          <a:noFill/>
          <a:ln w="9525">
            <a:noFill/>
            <a:miter lim="800000"/>
            <a:headEnd/>
            <a:tailEnd/>
          </a:ln>
          <a:effectLst/>
        </p:spPr>
      </p:pic>
      <p:sp>
        <p:nvSpPr>
          <p:cNvPr id="18" name="TextBox 17"/>
          <p:cNvSpPr txBox="1"/>
          <p:nvPr/>
        </p:nvSpPr>
        <p:spPr>
          <a:xfrm>
            <a:off x="357158" y="5072074"/>
            <a:ext cx="7215238" cy="800219"/>
          </a:xfrm>
          <a:prstGeom prst="rect">
            <a:avLst/>
          </a:prstGeom>
          <a:noFill/>
        </p:spPr>
        <p:txBody>
          <a:bodyPr wrap="square" rtlCol="0">
            <a:spAutoFit/>
          </a:bodyPr>
          <a:lstStyle/>
          <a:p>
            <a:r>
              <a:rPr lang="zh-CN" altLang="en-US" sz="2800" b="1" dirty="0" smtClean="0"/>
              <a:t>是方差       </a:t>
            </a:r>
            <a:r>
              <a:rPr lang="en-US" sz="2800" b="1" dirty="0" smtClean="0"/>
              <a:t> </a:t>
            </a:r>
            <a:r>
              <a:rPr lang="zh-CN" altLang="en-US" sz="2800" b="1" dirty="0" smtClean="0"/>
              <a:t>的无偏估计量，其中</a:t>
            </a:r>
          </a:p>
          <a:p>
            <a:endParaRPr lang="zh-CN" altLang="en-US" b="1" dirty="0"/>
          </a:p>
        </p:txBody>
      </p:sp>
      <p:pic>
        <p:nvPicPr>
          <p:cNvPr id="2061" name="Picture 13"/>
          <p:cNvPicPr>
            <a:picLocks noChangeAspect="1" noChangeArrowheads="1"/>
          </p:cNvPicPr>
          <p:nvPr/>
        </p:nvPicPr>
        <p:blipFill>
          <a:blip r:embed="rId8"/>
          <a:srcRect/>
          <a:stretch>
            <a:fillRect/>
          </a:stretch>
        </p:blipFill>
        <p:spPr bwMode="auto">
          <a:xfrm>
            <a:off x="1500166" y="5072074"/>
            <a:ext cx="642942" cy="642940"/>
          </a:xfrm>
          <a:prstGeom prst="rect">
            <a:avLst/>
          </a:prstGeom>
          <a:noFill/>
          <a:ln w="9525">
            <a:noFill/>
            <a:miter lim="800000"/>
            <a:headEnd/>
            <a:tailEnd/>
          </a:ln>
          <a:effectLst/>
        </p:spPr>
      </p:pic>
      <p:pic>
        <p:nvPicPr>
          <p:cNvPr id="2062" name="Picture 14"/>
          <p:cNvPicPr>
            <a:picLocks noChangeAspect="1" noChangeArrowheads="1"/>
          </p:cNvPicPr>
          <p:nvPr/>
        </p:nvPicPr>
        <p:blipFill>
          <a:blip r:embed="rId9"/>
          <a:srcRect/>
          <a:stretch>
            <a:fillRect/>
          </a:stretch>
        </p:blipFill>
        <p:spPr bwMode="auto">
          <a:xfrm>
            <a:off x="5357818" y="4572008"/>
            <a:ext cx="3429024" cy="1210748"/>
          </a:xfrm>
          <a:prstGeom prst="rect">
            <a:avLst/>
          </a:prstGeom>
          <a:noFill/>
          <a:ln w="9525">
            <a:noFill/>
            <a:miter lim="800000"/>
            <a:headEnd/>
            <a:tailEnd/>
          </a:ln>
          <a:effectLst/>
        </p:spPr>
      </p:pic>
      <p:sp>
        <p:nvSpPr>
          <p:cNvPr id="21" name="TextBox 20"/>
          <p:cNvSpPr txBox="1"/>
          <p:nvPr/>
        </p:nvSpPr>
        <p:spPr>
          <a:xfrm>
            <a:off x="285688" y="6000768"/>
            <a:ext cx="8858312" cy="523220"/>
          </a:xfrm>
          <a:prstGeom prst="rect">
            <a:avLst/>
          </a:prstGeom>
          <a:noFill/>
        </p:spPr>
        <p:txBody>
          <a:bodyPr wrap="square" rtlCol="0">
            <a:spAutoFit/>
          </a:bodyPr>
          <a:lstStyle/>
          <a:p>
            <a:r>
              <a:rPr lang="zh-CN" altLang="en-US" sz="2800" b="1" dirty="0" smtClean="0"/>
              <a:t>是样本群内相关系数，作为总体群内相关系数的估计量</a:t>
            </a:r>
            <a:endParaRPr lang="zh-CN" altLang="en-US" sz="28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836712"/>
            <a:ext cx="8568952" cy="4342856"/>
          </a:xfrm>
          <a:prstGeom prst="rect">
            <a:avLst/>
          </a:prstGeom>
          <a:noFill/>
        </p:spPr>
        <p:txBody>
          <a:bodyPr wrap="square" rtlCol="0">
            <a:spAutoFit/>
          </a:bodyPr>
          <a:lstStyle/>
          <a:p>
            <a:pPr>
              <a:lnSpc>
                <a:spcPct val="150000"/>
              </a:lnSpc>
            </a:pPr>
            <a:r>
              <a:rPr lang="zh-CN" altLang="zh-CN" sz="2800" b="1" dirty="0"/>
              <a:t>例</a:t>
            </a:r>
            <a:r>
              <a:rPr lang="en-US" altLang="zh-CN" sz="2800" b="1" dirty="0"/>
              <a:t>6.1 </a:t>
            </a:r>
            <a:r>
              <a:rPr lang="zh-CN" altLang="zh-CN" sz="2800" b="1" dirty="0"/>
              <a:t>设某跨国公司在海外</a:t>
            </a:r>
            <a:r>
              <a:rPr lang="en-US" altLang="zh-CN" sz="2800" b="1" dirty="0"/>
              <a:t>200</a:t>
            </a:r>
            <a:r>
              <a:rPr lang="zh-CN" altLang="zh-CN" sz="2800" b="1" dirty="0"/>
              <a:t>个地区设立分公司，每个海外地区设立</a:t>
            </a:r>
            <a:r>
              <a:rPr lang="en-US" altLang="zh-CN" sz="2800" b="1" dirty="0"/>
              <a:t>6</a:t>
            </a:r>
            <a:r>
              <a:rPr lang="zh-CN" altLang="zh-CN" sz="2800" b="1" dirty="0"/>
              <a:t>家分公司，采用简单随机抽样抽选</a:t>
            </a:r>
            <a:r>
              <a:rPr lang="en-US" altLang="zh-CN" sz="2800" b="1" dirty="0"/>
              <a:t>8</a:t>
            </a:r>
            <a:r>
              <a:rPr lang="zh-CN" altLang="zh-CN" sz="2800" b="1" dirty="0"/>
              <a:t>个地区，调查</a:t>
            </a:r>
            <a:r>
              <a:rPr lang="en-US" altLang="zh-CN" sz="2800" b="1" dirty="0"/>
              <a:t>8</a:t>
            </a:r>
            <a:r>
              <a:rPr lang="zh-CN" altLang="zh-CN" sz="2800" b="1" dirty="0"/>
              <a:t>个地区内所有分公司的年利润（单元：万美元），数据见表</a:t>
            </a:r>
            <a:r>
              <a:rPr lang="en-US" altLang="zh-CN" sz="2800" b="1" dirty="0"/>
              <a:t>6.1</a:t>
            </a:r>
            <a:r>
              <a:rPr lang="zh-CN" altLang="zh-CN" sz="2800" b="1" dirty="0"/>
              <a:t>。利用表</a:t>
            </a:r>
            <a:r>
              <a:rPr lang="en-US" altLang="zh-CN" sz="2800" b="1" dirty="0"/>
              <a:t>6.1</a:t>
            </a:r>
            <a:r>
              <a:rPr lang="zh-CN" altLang="zh-CN" sz="2800" b="1" dirty="0"/>
              <a:t>的调查数据，试估计该跨国公司在海外</a:t>
            </a:r>
            <a:r>
              <a:rPr lang="en-US" altLang="zh-CN" sz="2800" b="1" dirty="0"/>
              <a:t>200</a:t>
            </a:r>
            <a:r>
              <a:rPr lang="zh-CN" altLang="zh-CN" sz="2800" b="1" dirty="0"/>
              <a:t>个地区分公司的平均利润和利润总额，给出估计方差和标准差估计。</a:t>
            </a:r>
          </a:p>
          <a:p>
            <a:pPr>
              <a:lnSpc>
                <a:spcPct val="150000"/>
              </a:lnSpc>
            </a:pPr>
            <a:endParaRPr lang="zh-CN" altLang="en-US" b="1" dirty="0"/>
          </a:p>
        </p:txBody>
      </p:sp>
    </p:spTree>
    <p:extLst>
      <p:ext uri="{BB962C8B-B14F-4D97-AF65-F5344CB8AC3E}">
        <p14:creationId xmlns="" xmlns:p14="http://schemas.microsoft.com/office/powerpoint/2010/main" val="34312159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22656" y="908720"/>
            <a:ext cx="8121263" cy="490460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3373721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26" y="214290"/>
            <a:ext cx="8072526" cy="954107"/>
          </a:xfrm>
          <a:prstGeom prst="rect">
            <a:avLst/>
          </a:prstGeom>
          <a:noFill/>
        </p:spPr>
        <p:txBody>
          <a:bodyPr wrap="square" rtlCol="0">
            <a:spAutoFit/>
          </a:bodyPr>
          <a:lstStyle/>
          <a:p>
            <a:r>
              <a:rPr lang="zh-CN" altLang="en-US" sz="2800" b="1" dirty="0" smtClean="0"/>
              <a:t>（四）总体均值估计量和总体总值估计量的概率分布和区间估计</a:t>
            </a:r>
          </a:p>
        </p:txBody>
      </p:sp>
      <p:sp>
        <p:nvSpPr>
          <p:cNvPr id="3" name="TextBox 2"/>
          <p:cNvSpPr txBox="1"/>
          <p:nvPr/>
        </p:nvSpPr>
        <p:spPr>
          <a:xfrm>
            <a:off x="214282" y="1285860"/>
            <a:ext cx="8715436" cy="2031325"/>
          </a:xfrm>
          <a:prstGeom prst="rect">
            <a:avLst/>
          </a:prstGeom>
          <a:noFill/>
        </p:spPr>
        <p:txBody>
          <a:bodyPr wrap="square" rtlCol="0">
            <a:spAutoFit/>
          </a:bodyPr>
          <a:lstStyle/>
          <a:p>
            <a:pPr indent="457200">
              <a:lnSpc>
                <a:spcPct val="150000"/>
              </a:lnSpc>
            </a:pPr>
            <a:r>
              <a:rPr lang="zh-CN" altLang="en-US" sz="2800" b="1" dirty="0" smtClean="0"/>
              <a:t>采用均值为</a:t>
            </a:r>
            <a:r>
              <a:rPr lang="en-US" sz="2800" b="1" dirty="0" smtClean="0"/>
              <a:t>    </a:t>
            </a:r>
            <a:r>
              <a:rPr lang="zh-CN" altLang="en-US" sz="2800" b="1" dirty="0" smtClean="0"/>
              <a:t>且方差为    </a:t>
            </a:r>
            <a:r>
              <a:rPr lang="en-US" sz="2800" b="1" dirty="0" smtClean="0"/>
              <a:t>    </a:t>
            </a:r>
            <a:r>
              <a:rPr lang="zh-CN" altLang="en-US" sz="2800" b="1" dirty="0" smtClean="0"/>
              <a:t>的正态分布代替估计量</a:t>
            </a:r>
            <a:r>
              <a:rPr lang="en-US" sz="2800" b="1" dirty="0" smtClean="0"/>
              <a:t>      </a:t>
            </a:r>
            <a:r>
              <a:rPr lang="zh-CN" altLang="en-US" sz="2800" b="1" dirty="0" smtClean="0"/>
              <a:t>的真实分布。于是，总体均值</a:t>
            </a:r>
            <a:r>
              <a:rPr lang="en-US" sz="2800" b="1" dirty="0" smtClean="0"/>
              <a:t>     </a:t>
            </a:r>
            <a:r>
              <a:rPr lang="zh-CN" altLang="en-US" sz="2800" b="1" dirty="0" smtClean="0"/>
              <a:t>在置信概率    </a:t>
            </a:r>
            <a:r>
              <a:rPr lang="en-US" sz="2800" b="1" dirty="0" smtClean="0"/>
              <a:t>     </a:t>
            </a:r>
            <a:r>
              <a:rPr lang="zh-CN" altLang="en-US" sz="2800" b="1" dirty="0" smtClean="0"/>
              <a:t>下的双侧置信区间为</a:t>
            </a:r>
          </a:p>
        </p:txBody>
      </p:sp>
      <p:pic>
        <p:nvPicPr>
          <p:cNvPr id="31746" name="Picture 2"/>
          <p:cNvPicPr>
            <a:picLocks noChangeAspect="1" noChangeArrowheads="1"/>
          </p:cNvPicPr>
          <p:nvPr/>
        </p:nvPicPr>
        <p:blipFill>
          <a:blip r:embed="rId2"/>
          <a:srcRect/>
          <a:stretch>
            <a:fillRect/>
          </a:stretch>
        </p:blipFill>
        <p:spPr bwMode="auto">
          <a:xfrm>
            <a:off x="2571736" y="1500174"/>
            <a:ext cx="357190" cy="419595"/>
          </a:xfrm>
          <a:prstGeom prst="rect">
            <a:avLst/>
          </a:prstGeom>
          <a:noFill/>
          <a:ln w="9525">
            <a:noFill/>
            <a:miter lim="800000"/>
            <a:headEnd/>
            <a:tailEnd/>
          </a:ln>
          <a:effectLst/>
        </p:spPr>
      </p:pic>
      <p:pic>
        <p:nvPicPr>
          <p:cNvPr id="5" name="Picture 13"/>
          <p:cNvPicPr>
            <a:picLocks noChangeAspect="1" noChangeArrowheads="1"/>
          </p:cNvPicPr>
          <p:nvPr/>
        </p:nvPicPr>
        <p:blipFill>
          <a:blip r:embed="rId3"/>
          <a:srcRect/>
          <a:stretch>
            <a:fillRect/>
          </a:stretch>
        </p:blipFill>
        <p:spPr bwMode="auto">
          <a:xfrm>
            <a:off x="4357686" y="1428736"/>
            <a:ext cx="642942" cy="642940"/>
          </a:xfrm>
          <a:prstGeom prst="rect">
            <a:avLst/>
          </a:prstGeom>
          <a:noFill/>
          <a:ln w="9525">
            <a:noFill/>
            <a:miter lim="800000"/>
            <a:headEnd/>
            <a:tailEnd/>
          </a:ln>
          <a:effectLst/>
        </p:spPr>
      </p:pic>
      <p:pic>
        <p:nvPicPr>
          <p:cNvPr id="6" name="Picture 11"/>
          <p:cNvPicPr>
            <a:picLocks noChangeAspect="1" noChangeArrowheads="1"/>
          </p:cNvPicPr>
          <p:nvPr/>
        </p:nvPicPr>
        <p:blipFill>
          <a:blip r:embed="rId4"/>
          <a:srcRect/>
          <a:stretch>
            <a:fillRect/>
          </a:stretch>
        </p:blipFill>
        <p:spPr bwMode="auto">
          <a:xfrm>
            <a:off x="8501090" y="1357298"/>
            <a:ext cx="357190" cy="549263"/>
          </a:xfrm>
          <a:prstGeom prst="rect">
            <a:avLst/>
          </a:prstGeom>
          <a:noFill/>
          <a:ln w="9525">
            <a:noFill/>
            <a:miter lim="800000"/>
            <a:headEnd/>
            <a:tailEnd/>
          </a:ln>
          <a:effectLst/>
        </p:spPr>
      </p:pic>
      <p:pic>
        <p:nvPicPr>
          <p:cNvPr id="31747" name="Picture 3"/>
          <p:cNvPicPr>
            <a:picLocks noChangeAspect="1" noChangeArrowheads="1"/>
          </p:cNvPicPr>
          <p:nvPr/>
        </p:nvPicPr>
        <p:blipFill>
          <a:blip r:embed="rId5"/>
          <a:srcRect/>
          <a:stretch>
            <a:fillRect/>
          </a:stretch>
        </p:blipFill>
        <p:spPr bwMode="auto">
          <a:xfrm>
            <a:off x="5000628" y="2000240"/>
            <a:ext cx="363538" cy="508212"/>
          </a:xfrm>
          <a:prstGeom prst="rect">
            <a:avLst/>
          </a:prstGeom>
          <a:noFill/>
          <a:ln w="9525">
            <a:noFill/>
            <a:miter lim="800000"/>
            <a:headEnd/>
            <a:tailEnd/>
          </a:ln>
          <a:effectLst/>
        </p:spPr>
      </p:pic>
      <p:pic>
        <p:nvPicPr>
          <p:cNvPr id="31748" name="Picture 4"/>
          <p:cNvPicPr>
            <a:picLocks noChangeAspect="1" noChangeArrowheads="1"/>
          </p:cNvPicPr>
          <p:nvPr/>
        </p:nvPicPr>
        <p:blipFill>
          <a:blip r:embed="rId6"/>
          <a:srcRect/>
          <a:stretch>
            <a:fillRect/>
          </a:stretch>
        </p:blipFill>
        <p:spPr bwMode="auto">
          <a:xfrm>
            <a:off x="7143768" y="2143116"/>
            <a:ext cx="736604" cy="387874"/>
          </a:xfrm>
          <a:prstGeom prst="rect">
            <a:avLst/>
          </a:prstGeom>
          <a:noFill/>
          <a:ln w="9525">
            <a:noFill/>
            <a:miter lim="800000"/>
            <a:headEnd/>
            <a:tailEnd/>
          </a:ln>
          <a:effectLst/>
        </p:spPr>
      </p:pic>
      <p:pic>
        <p:nvPicPr>
          <p:cNvPr id="31749" name="Picture 5"/>
          <p:cNvPicPr>
            <a:picLocks noChangeAspect="1" noChangeArrowheads="1"/>
          </p:cNvPicPr>
          <p:nvPr/>
        </p:nvPicPr>
        <p:blipFill>
          <a:blip r:embed="rId7"/>
          <a:srcRect/>
          <a:stretch>
            <a:fillRect/>
          </a:stretch>
        </p:blipFill>
        <p:spPr bwMode="auto">
          <a:xfrm>
            <a:off x="2285984" y="3358721"/>
            <a:ext cx="4500594" cy="1056121"/>
          </a:xfrm>
          <a:prstGeom prst="rect">
            <a:avLst/>
          </a:prstGeom>
          <a:noFill/>
          <a:ln w="9525">
            <a:noFill/>
            <a:miter lim="800000"/>
            <a:headEnd/>
            <a:tailEnd/>
          </a:ln>
          <a:effectLst/>
        </p:spPr>
      </p:pic>
      <p:sp>
        <p:nvSpPr>
          <p:cNvPr id="11" name="TextBox 10"/>
          <p:cNvSpPr txBox="1"/>
          <p:nvPr/>
        </p:nvSpPr>
        <p:spPr>
          <a:xfrm>
            <a:off x="214282" y="4643446"/>
            <a:ext cx="8643966" cy="1311193"/>
          </a:xfrm>
          <a:prstGeom prst="rect">
            <a:avLst/>
          </a:prstGeom>
          <a:noFill/>
        </p:spPr>
        <p:txBody>
          <a:bodyPr wrap="square" rtlCol="0">
            <a:spAutoFit/>
          </a:bodyPr>
          <a:lstStyle/>
          <a:p>
            <a:pPr>
              <a:lnSpc>
                <a:spcPct val="150000"/>
              </a:lnSpc>
            </a:pPr>
            <a:r>
              <a:rPr lang="zh-CN" altLang="en-US" sz="2800" b="1" dirty="0" smtClean="0"/>
              <a:t>其中     </a:t>
            </a:r>
            <a:r>
              <a:rPr lang="en-US" sz="2800" b="1" dirty="0" smtClean="0"/>
              <a:t>  </a:t>
            </a:r>
            <a:r>
              <a:rPr lang="zh-CN" altLang="en-US" sz="2800" b="1" dirty="0" smtClean="0"/>
              <a:t>为标准正态分布与上侧    </a:t>
            </a:r>
            <a:r>
              <a:rPr lang="en-US" sz="2800" b="1" dirty="0" smtClean="0"/>
              <a:t>     </a:t>
            </a:r>
            <a:r>
              <a:rPr lang="zh-CN" altLang="en-US" sz="2800" b="1" dirty="0" smtClean="0"/>
              <a:t>概率相对应的分位数，</a:t>
            </a:r>
            <a:r>
              <a:rPr lang="en-US" sz="2800" b="1" dirty="0" smtClean="0"/>
              <a:t>                     </a:t>
            </a:r>
            <a:r>
              <a:rPr lang="zh-CN" altLang="en-US" sz="2800" b="1" dirty="0" smtClean="0"/>
              <a:t>为置信上限，</a:t>
            </a:r>
            <a:r>
              <a:rPr lang="en-US" sz="2800" b="1" dirty="0" smtClean="0"/>
              <a:t>                       </a:t>
            </a:r>
            <a:r>
              <a:rPr lang="zh-CN" altLang="en-US" sz="2800" b="1" dirty="0" smtClean="0"/>
              <a:t>为置信下限。</a:t>
            </a:r>
            <a:endParaRPr lang="zh-CN" altLang="en-US" sz="2800" b="1" dirty="0"/>
          </a:p>
        </p:txBody>
      </p:sp>
      <p:pic>
        <p:nvPicPr>
          <p:cNvPr id="31751" name="Picture 7"/>
          <p:cNvPicPr>
            <a:picLocks noChangeAspect="1" noChangeArrowheads="1"/>
          </p:cNvPicPr>
          <p:nvPr/>
        </p:nvPicPr>
        <p:blipFill>
          <a:blip r:embed="rId8"/>
          <a:srcRect/>
          <a:stretch>
            <a:fillRect/>
          </a:stretch>
        </p:blipFill>
        <p:spPr bwMode="auto">
          <a:xfrm>
            <a:off x="1000100" y="4857760"/>
            <a:ext cx="642942" cy="423446"/>
          </a:xfrm>
          <a:prstGeom prst="rect">
            <a:avLst/>
          </a:prstGeom>
          <a:noFill/>
          <a:ln w="9525">
            <a:noFill/>
            <a:miter lim="800000"/>
            <a:headEnd/>
            <a:tailEnd/>
          </a:ln>
          <a:effectLst/>
        </p:spPr>
      </p:pic>
      <p:pic>
        <p:nvPicPr>
          <p:cNvPr id="31752" name="Picture 8"/>
          <p:cNvPicPr>
            <a:picLocks noChangeAspect="1" noChangeArrowheads="1"/>
          </p:cNvPicPr>
          <p:nvPr/>
        </p:nvPicPr>
        <p:blipFill>
          <a:blip r:embed="rId9"/>
          <a:srcRect/>
          <a:stretch>
            <a:fillRect/>
          </a:stretch>
        </p:blipFill>
        <p:spPr bwMode="auto">
          <a:xfrm>
            <a:off x="5214942" y="4857760"/>
            <a:ext cx="642942" cy="363114"/>
          </a:xfrm>
          <a:prstGeom prst="rect">
            <a:avLst/>
          </a:prstGeom>
          <a:noFill/>
          <a:ln w="9525">
            <a:noFill/>
            <a:miter lim="800000"/>
            <a:headEnd/>
            <a:tailEnd/>
          </a:ln>
          <a:effectLst/>
        </p:spPr>
      </p:pic>
      <p:pic>
        <p:nvPicPr>
          <p:cNvPr id="31754" name="Picture 10"/>
          <p:cNvPicPr>
            <a:picLocks noChangeAspect="1" noChangeArrowheads="1"/>
          </p:cNvPicPr>
          <p:nvPr/>
        </p:nvPicPr>
        <p:blipFill>
          <a:blip r:embed="rId10"/>
          <a:srcRect/>
          <a:stretch>
            <a:fillRect/>
          </a:stretch>
        </p:blipFill>
        <p:spPr bwMode="auto">
          <a:xfrm>
            <a:off x="785786" y="5357826"/>
            <a:ext cx="1928826" cy="556429"/>
          </a:xfrm>
          <a:prstGeom prst="rect">
            <a:avLst/>
          </a:prstGeom>
          <a:noFill/>
          <a:ln w="9525">
            <a:noFill/>
            <a:miter lim="800000"/>
            <a:headEnd/>
            <a:tailEnd/>
          </a:ln>
          <a:effectLst/>
        </p:spPr>
      </p:pic>
      <p:pic>
        <p:nvPicPr>
          <p:cNvPr id="31755" name="Picture 11"/>
          <p:cNvPicPr>
            <a:picLocks noChangeAspect="1" noChangeArrowheads="1"/>
          </p:cNvPicPr>
          <p:nvPr/>
        </p:nvPicPr>
        <p:blipFill>
          <a:blip r:embed="rId11"/>
          <a:srcRect/>
          <a:stretch>
            <a:fillRect/>
          </a:stretch>
        </p:blipFill>
        <p:spPr bwMode="auto">
          <a:xfrm>
            <a:off x="4643438" y="5214950"/>
            <a:ext cx="2071702" cy="74705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85720" y="0"/>
            <a:ext cx="7215238" cy="1143008"/>
          </a:xfrm>
        </p:spPr>
        <p:txBody>
          <a:bodyPr>
            <a:normAutofit/>
          </a:bodyPr>
          <a:lstStyle/>
          <a:p>
            <a:r>
              <a:rPr lang="zh-CN" altLang="en-US" sz="3600" b="1" dirty="0" smtClean="0"/>
              <a:t>第一节 概述</a:t>
            </a:r>
            <a:endParaRPr lang="zh-CN" altLang="en-US" sz="3600" b="1" dirty="0"/>
          </a:p>
        </p:txBody>
      </p:sp>
      <p:sp>
        <p:nvSpPr>
          <p:cNvPr id="6" name="TextBox 5"/>
          <p:cNvSpPr txBox="1"/>
          <p:nvPr/>
        </p:nvSpPr>
        <p:spPr>
          <a:xfrm>
            <a:off x="714348" y="1500174"/>
            <a:ext cx="8072494" cy="523220"/>
          </a:xfrm>
          <a:prstGeom prst="rect">
            <a:avLst/>
          </a:prstGeom>
          <a:noFill/>
        </p:spPr>
        <p:txBody>
          <a:bodyPr wrap="square" rtlCol="0">
            <a:spAutoFit/>
          </a:bodyPr>
          <a:lstStyle/>
          <a:p>
            <a:r>
              <a:rPr lang="zh-CN" altLang="en-US" sz="2800" b="1" dirty="0" smtClean="0"/>
              <a:t>单级整群抽样定义</a:t>
            </a:r>
            <a:endParaRPr lang="zh-CN" altLang="en-US" sz="2800" b="1" dirty="0"/>
          </a:p>
        </p:txBody>
      </p:sp>
      <p:sp>
        <p:nvSpPr>
          <p:cNvPr id="4" name="TextBox 3"/>
          <p:cNvSpPr txBox="1"/>
          <p:nvPr/>
        </p:nvSpPr>
        <p:spPr>
          <a:xfrm>
            <a:off x="642910" y="2571744"/>
            <a:ext cx="8072494" cy="523220"/>
          </a:xfrm>
          <a:prstGeom prst="rect">
            <a:avLst/>
          </a:prstGeom>
          <a:noFill/>
        </p:spPr>
        <p:txBody>
          <a:bodyPr wrap="square" rtlCol="0">
            <a:spAutoFit/>
          </a:bodyPr>
          <a:lstStyle/>
          <a:p>
            <a:r>
              <a:rPr lang="zh-CN" altLang="en-US" sz="2800" b="1" dirty="0" smtClean="0"/>
              <a:t>单级整群抽样实施过程</a:t>
            </a:r>
            <a:endParaRPr lang="zh-CN" altLang="en-US" sz="2800" b="1" dirty="0"/>
          </a:p>
        </p:txBody>
      </p:sp>
      <p:sp>
        <p:nvSpPr>
          <p:cNvPr id="5" name="TextBox 4"/>
          <p:cNvSpPr txBox="1"/>
          <p:nvPr/>
        </p:nvSpPr>
        <p:spPr>
          <a:xfrm>
            <a:off x="714348" y="3786190"/>
            <a:ext cx="8072494" cy="523220"/>
          </a:xfrm>
          <a:prstGeom prst="rect">
            <a:avLst/>
          </a:prstGeom>
          <a:noFill/>
        </p:spPr>
        <p:txBody>
          <a:bodyPr wrap="square" rtlCol="0">
            <a:spAutoFit/>
          </a:bodyPr>
          <a:lstStyle/>
          <a:p>
            <a:r>
              <a:rPr lang="zh-CN" altLang="en-US" sz="2800" b="1" dirty="0" smtClean="0"/>
              <a:t>单级整群抽样优点</a:t>
            </a:r>
            <a:endParaRPr lang="zh-CN" altLang="en-US" sz="28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2630" y="462129"/>
            <a:ext cx="8215370" cy="523220"/>
          </a:xfrm>
          <a:prstGeom prst="rect">
            <a:avLst/>
          </a:prstGeom>
          <a:noFill/>
        </p:spPr>
        <p:txBody>
          <a:bodyPr wrap="square" rtlCol="0">
            <a:spAutoFit/>
          </a:bodyPr>
          <a:lstStyle/>
          <a:p>
            <a:r>
              <a:rPr lang="zh-CN" altLang="en-US" sz="2800" b="1" dirty="0" smtClean="0"/>
              <a:t>总体总值</a:t>
            </a:r>
            <a:r>
              <a:rPr lang="en-US" sz="2800" b="1" dirty="0" smtClean="0"/>
              <a:t>     </a:t>
            </a:r>
            <a:r>
              <a:rPr lang="zh-CN" altLang="en-US" sz="2800" b="1" dirty="0" smtClean="0"/>
              <a:t>在置信概率   </a:t>
            </a:r>
            <a:r>
              <a:rPr lang="en-US" sz="2800" b="1" dirty="0" smtClean="0"/>
              <a:t>      </a:t>
            </a:r>
            <a:r>
              <a:rPr lang="zh-CN" altLang="en-US" sz="2800" b="1" dirty="0" smtClean="0"/>
              <a:t>下的双侧置信区间为</a:t>
            </a:r>
          </a:p>
        </p:txBody>
      </p:sp>
      <p:pic>
        <p:nvPicPr>
          <p:cNvPr id="32770" name="Picture 2"/>
          <p:cNvPicPr>
            <a:picLocks noChangeAspect="1" noChangeArrowheads="1"/>
          </p:cNvPicPr>
          <p:nvPr/>
        </p:nvPicPr>
        <p:blipFill>
          <a:blip r:embed="rId2"/>
          <a:srcRect/>
          <a:stretch>
            <a:fillRect/>
          </a:stretch>
        </p:blipFill>
        <p:spPr bwMode="auto">
          <a:xfrm>
            <a:off x="1861307" y="489370"/>
            <a:ext cx="357190" cy="439300"/>
          </a:xfrm>
          <a:prstGeom prst="rect">
            <a:avLst/>
          </a:prstGeom>
          <a:noFill/>
          <a:ln w="9525">
            <a:noFill/>
            <a:miter lim="800000"/>
            <a:headEnd/>
            <a:tailEnd/>
          </a:ln>
          <a:effectLst/>
        </p:spPr>
      </p:pic>
      <p:pic>
        <p:nvPicPr>
          <p:cNvPr id="4" name="Picture 4"/>
          <p:cNvPicPr>
            <a:picLocks noChangeAspect="1" noChangeArrowheads="1"/>
          </p:cNvPicPr>
          <p:nvPr/>
        </p:nvPicPr>
        <p:blipFill>
          <a:blip r:embed="rId3"/>
          <a:srcRect/>
          <a:stretch>
            <a:fillRect/>
          </a:stretch>
        </p:blipFill>
        <p:spPr bwMode="auto">
          <a:xfrm>
            <a:off x="4052013" y="489370"/>
            <a:ext cx="736604" cy="387874"/>
          </a:xfrm>
          <a:prstGeom prst="rect">
            <a:avLst/>
          </a:prstGeom>
          <a:noFill/>
          <a:ln w="9525">
            <a:noFill/>
            <a:miter lim="800000"/>
            <a:headEnd/>
            <a:tailEnd/>
          </a:ln>
          <a:effectLst/>
        </p:spPr>
      </p:pic>
      <p:pic>
        <p:nvPicPr>
          <p:cNvPr id="32771" name="Picture 3"/>
          <p:cNvPicPr>
            <a:picLocks noChangeAspect="1" noChangeArrowheads="1"/>
          </p:cNvPicPr>
          <p:nvPr/>
        </p:nvPicPr>
        <p:blipFill>
          <a:blip r:embed="rId4"/>
          <a:srcRect/>
          <a:stretch>
            <a:fillRect/>
          </a:stretch>
        </p:blipFill>
        <p:spPr bwMode="auto">
          <a:xfrm>
            <a:off x="1643041" y="1268760"/>
            <a:ext cx="5123783" cy="882654"/>
          </a:xfrm>
          <a:prstGeom prst="rect">
            <a:avLst/>
          </a:prstGeom>
          <a:noFill/>
          <a:ln w="9525">
            <a:noFill/>
            <a:miter lim="800000"/>
            <a:headEnd/>
            <a:tailEnd/>
          </a:ln>
          <a:effectLst/>
        </p:spPr>
      </p:pic>
      <p:sp>
        <p:nvSpPr>
          <p:cNvPr id="6" name="TextBox 5"/>
          <p:cNvSpPr txBox="1"/>
          <p:nvPr/>
        </p:nvSpPr>
        <p:spPr>
          <a:xfrm>
            <a:off x="440428" y="2170548"/>
            <a:ext cx="7572428" cy="1311193"/>
          </a:xfrm>
          <a:prstGeom prst="rect">
            <a:avLst/>
          </a:prstGeom>
          <a:noFill/>
        </p:spPr>
        <p:txBody>
          <a:bodyPr wrap="square" rtlCol="0">
            <a:spAutoFit/>
          </a:bodyPr>
          <a:lstStyle/>
          <a:p>
            <a:pPr>
              <a:lnSpc>
                <a:spcPct val="150000"/>
              </a:lnSpc>
            </a:pPr>
            <a:r>
              <a:rPr lang="zh-CN" altLang="en-US" sz="2800" b="1" dirty="0" smtClean="0"/>
              <a:t>其中</a:t>
            </a:r>
            <a:r>
              <a:rPr lang="en-US" sz="2800" b="1" dirty="0" smtClean="0"/>
              <a:t>                          </a:t>
            </a:r>
            <a:r>
              <a:rPr lang="zh-CN" altLang="en-US" sz="2800" b="1" dirty="0" smtClean="0"/>
              <a:t>为置信上限，</a:t>
            </a:r>
            <a:r>
              <a:rPr lang="en-US" sz="2800" b="1" dirty="0" smtClean="0"/>
              <a:t>                        </a:t>
            </a:r>
            <a:r>
              <a:rPr lang="zh-CN" altLang="en-US" sz="2800" b="1" dirty="0" smtClean="0"/>
              <a:t>为置信下限。</a:t>
            </a:r>
          </a:p>
        </p:txBody>
      </p:sp>
      <p:pic>
        <p:nvPicPr>
          <p:cNvPr id="32772" name="Picture 4"/>
          <p:cNvPicPr>
            <a:picLocks noChangeAspect="1" noChangeArrowheads="1"/>
          </p:cNvPicPr>
          <p:nvPr/>
        </p:nvPicPr>
        <p:blipFill>
          <a:blip r:embed="rId5"/>
          <a:srcRect/>
          <a:stretch>
            <a:fillRect/>
          </a:stretch>
        </p:blipFill>
        <p:spPr bwMode="auto">
          <a:xfrm>
            <a:off x="1214414" y="2215232"/>
            <a:ext cx="2143140" cy="610912"/>
          </a:xfrm>
          <a:prstGeom prst="rect">
            <a:avLst/>
          </a:prstGeom>
          <a:noFill/>
          <a:ln w="9525">
            <a:noFill/>
            <a:miter lim="800000"/>
            <a:headEnd/>
            <a:tailEnd/>
          </a:ln>
          <a:effectLst/>
        </p:spPr>
      </p:pic>
      <p:pic>
        <p:nvPicPr>
          <p:cNvPr id="32773" name="Picture 5"/>
          <p:cNvPicPr>
            <a:picLocks noChangeAspect="1" noChangeArrowheads="1"/>
          </p:cNvPicPr>
          <p:nvPr/>
        </p:nvPicPr>
        <p:blipFill>
          <a:blip r:embed="rId6"/>
          <a:srcRect/>
          <a:stretch>
            <a:fillRect/>
          </a:stretch>
        </p:blipFill>
        <p:spPr bwMode="auto">
          <a:xfrm>
            <a:off x="5407289" y="2255960"/>
            <a:ext cx="2000264" cy="570184"/>
          </a:xfrm>
          <a:prstGeom prst="rect">
            <a:avLst/>
          </a:prstGeom>
          <a:noFill/>
          <a:ln w="9525">
            <a:noFill/>
            <a:miter lim="800000"/>
            <a:headEnd/>
            <a:tailEnd/>
          </a:ln>
          <a:effectLst/>
        </p:spPr>
      </p:pic>
      <p:sp>
        <p:nvSpPr>
          <p:cNvPr id="9" name="TextBox 8"/>
          <p:cNvSpPr txBox="1"/>
          <p:nvPr/>
        </p:nvSpPr>
        <p:spPr>
          <a:xfrm>
            <a:off x="440428" y="3761966"/>
            <a:ext cx="8236028" cy="3108543"/>
          </a:xfrm>
          <a:prstGeom prst="rect">
            <a:avLst/>
          </a:prstGeom>
          <a:noFill/>
        </p:spPr>
        <p:txBody>
          <a:bodyPr wrap="square" rtlCol="0">
            <a:spAutoFit/>
          </a:bodyPr>
          <a:lstStyle/>
          <a:p>
            <a:pPr>
              <a:lnSpc>
                <a:spcPct val="200000"/>
              </a:lnSpc>
            </a:pPr>
            <a:r>
              <a:rPr lang="zh-CN" altLang="zh-CN" sz="2800" b="1" dirty="0"/>
              <a:t>例</a:t>
            </a:r>
            <a:r>
              <a:rPr lang="en-US" altLang="zh-CN" sz="2800" b="1" dirty="0"/>
              <a:t>6.1</a:t>
            </a:r>
            <a:r>
              <a:rPr lang="zh-CN" altLang="zh-CN" sz="2800" b="1" dirty="0"/>
              <a:t>（续</a:t>
            </a:r>
            <a:r>
              <a:rPr lang="en-US" altLang="zh-CN" sz="2800" b="1" dirty="0"/>
              <a:t>2</a:t>
            </a:r>
            <a:r>
              <a:rPr lang="zh-CN" altLang="zh-CN" sz="2800" b="1" dirty="0"/>
              <a:t>）　根据例</a:t>
            </a:r>
            <a:r>
              <a:rPr lang="en-US" altLang="zh-CN" sz="2800" b="1" dirty="0"/>
              <a:t>6.1</a:t>
            </a:r>
            <a:r>
              <a:rPr lang="zh-CN" altLang="zh-CN" sz="2800" b="1" dirty="0"/>
              <a:t>的调查数据，试分别给出该跨国公司在海外</a:t>
            </a:r>
            <a:r>
              <a:rPr lang="en-US" altLang="zh-CN" sz="2800" b="1" dirty="0"/>
              <a:t>200</a:t>
            </a:r>
            <a:r>
              <a:rPr lang="zh-CN" altLang="zh-CN" sz="2800" b="1" dirty="0"/>
              <a:t>个地区分公司的平均利润和利润总额在置信概率</a:t>
            </a:r>
            <a:r>
              <a:rPr lang="en-US" altLang="zh-CN" sz="2800" b="1" dirty="0"/>
              <a:t>95%</a:t>
            </a:r>
            <a:r>
              <a:rPr lang="zh-CN" altLang="zh-CN" sz="2800" b="1" dirty="0"/>
              <a:t>下的置信区间。</a:t>
            </a:r>
          </a:p>
          <a:p>
            <a:endParaRPr lang="zh-CN" altLang="en-US"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428604"/>
            <a:ext cx="7000924" cy="523220"/>
          </a:xfrm>
          <a:prstGeom prst="rect">
            <a:avLst/>
          </a:prstGeom>
          <a:noFill/>
        </p:spPr>
        <p:txBody>
          <a:bodyPr wrap="square" rtlCol="0">
            <a:spAutoFit/>
          </a:bodyPr>
          <a:lstStyle/>
          <a:p>
            <a:r>
              <a:rPr lang="zh-CN" altLang="en-US" sz="2800" b="1" dirty="0" smtClean="0"/>
              <a:t>（五）总体群内相关系数</a:t>
            </a:r>
            <a:r>
              <a:rPr lang="en-US" sz="2800" b="1" dirty="0" smtClean="0"/>
              <a:t>    </a:t>
            </a:r>
            <a:r>
              <a:rPr lang="zh-CN" altLang="en-US" sz="2800" b="1" dirty="0" smtClean="0"/>
              <a:t>及其估计</a:t>
            </a:r>
          </a:p>
        </p:txBody>
      </p:sp>
      <p:pic>
        <p:nvPicPr>
          <p:cNvPr id="33794" name="Picture 2"/>
          <p:cNvPicPr>
            <a:picLocks noChangeAspect="1" noChangeArrowheads="1"/>
          </p:cNvPicPr>
          <p:nvPr/>
        </p:nvPicPr>
        <p:blipFill>
          <a:blip r:embed="rId2"/>
          <a:srcRect/>
          <a:stretch>
            <a:fillRect/>
          </a:stretch>
        </p:blipFill>
        <p:spPr bwMode="auto">
          <a:xfrm>
            <a:off x="4357686" y="494226"/>
            <a:ext cx="357190" cy="389992"/>
          </a:xfrm>
          <a:prstGeom prst="rect">
            <a:avLst/>
          </a:prstGeom>
          <a:noFill/>
          <a:ln w="9525">
            <a:noFill/>
            <a:miter lim="800000"/>
            <a:headEnd/>
            <a:tailEnd/>
          </a:ln>
          <a:effectLst/>
        </p:spPr>
      </p:pic>
      <p:pic>
        <p:nvPicPr>
          <p:cNvPr id="33795" name="Picture 3"/>
          <p:cNvPicPr>
            <a:picLocks noChangeAspect="1" noChangeArrowheads="1"/>
          </p:cNvPicPr>
          <p:nvPr/>
        </p:nvPicPr>
        <p:blipFill>
          <a:blip r:embed="rId3"/>
          <a:srcRect/>
          <a:stretch>
            <a:fillRect/>
          </a:stretch>
        </p:blipFill>
        <p:spPr bwMode="auto">
          <a:xfrm>
            <a:off x="1714480" y="2143116"/>
            <a:ext cx="4572031" cy="1041998"/>
          </a:xfrm>
          <a:prstGeom prst="rect">
            <a:avLst/>
          </a:prstGeom>
          <a:noFill/>
          <a:ln w="9525">
            <a:noFill/>
            <a:miter lim="800000"/>
            <a:headEnd/>
            <a:tailEnd/>
          </a:ln>
          <a:effectLst/>
        </p:spPr>
      </p:pic>
      <p:sp>
        <p:nvSpPr>
          <p:cNvPr id="7" name="TextBox 6"/>
          <p:cNvSpPr txBox="1"/>
          <p:nvPr/>
        </p:nvSpPr>
        <p:spPr>
          <a:xfrm>
            <a:off x="357158" y="1142984"/>
            <a:ext cx="8286808" cy="954107"/>
          </a:xfrm>
          <a:prstGeom prst="rect">
            <a:avLst/>
          </a:prstGeom>
          <a:noFill/>
        </p:spPr>
        <p:txBody>
          <a:bodyPr wrap="square" rtlCol="0">
            <a:spAutoFit/>
          </a:bodyPr>
          <a:lstStyle/>
          <a:p>
            <a:r>
              <a:rPr lang="zh-CN" altLang="en-US" sz="2800" b="1" dirty="0" smtClean="0"/>
              <a:t>     是总体群内相关系数，用总体方差     和总体群间方差       表示</a:t>
            </a:r>
            <a:endParaRPr lang="zh-CN" altLang="en-US" sz="2800" b="1" dirty="0"/>
          </a:p>
        </p:txBody>
      </p:sp>
      <p:pic>
        <p:nvPicPr>
          <p:cNvPr id="8" name="Picture 2"/>
          <p:cNvPicPr>
            <a:picLocks noChangeAspect="1" noChangeArrowheads="1"/>
          </p:cNvPicPr>
          <p:nvPr/>
        </p:nvPicPr>
        <p:blipFill>
          <a:blip r:embed="rId2"/>
          <a:srcRect/>
          <a:stretch>
            <a:fillRect/>
          </a:stretch>
        </p:blipFill>
        <p:spPr bwMode="auto">
          <a:xfrm>
            <a:off x="571472" y="1214422"/>
            <a:ext cx="357190" cy="389992"/>
          </a:xfrm>
          <a:prstGeom prst="rect">
            <a:avLst/>
          </a:prstGeom>
          <a:noFill/>
          <a:ln w="9525">
            <a:noFill/>
            <a:miter lim="800000"/>
            <a:headEnd/>
            <a:tailEnd/>
          </a:ln>
          <a:effectLst/>
        </p:spPr>
      </p:pic>
      <p:pic>
        <p:nvPicPr>
          <p:cNvPr id="33796" name="Picture 4"/>
          <p:cNvPicPr>
            <a:picLocks noChangeAspect="1" noChangeArrowheads="1"/>
          </p:cNvPicPr>
          <p:nvPr/>
        </p:nvPicPr>
        <p:blipFill>
          <a:blip r:embed="rId4"/>
          <a:srcRect/>
          <a:stretch>
            <a:fillRect/>
          </a:stretch>
        </p:blipFill>
        <p:spPr bwMode="auto">
          <a:xfrm>
            <a:off x="1214414" y="1571612"/>
            <a:ext cx="500066" cy="629248"/>
          </a:xfrm>
          <a:prstGeom prst="rect">
            <a:avLst/>
          </a:prstGeom>
          <a:noFill/>
          <a:ln w="9525">
            <a:noFill/>
            <a:miter lim="800000"/>
            <a:headEnd/>
            <a:tailEnd/>
          </a:ln>
          <a:effectLst/>
        </p:spPr>
      </p:pic>
      <p:pic>
        <p:nvPicPr>
          <p:cNvPr id="33797" name="Picture 5"/>
          <p:cNvPicPr>
            <a:picLocks noChangeAspect="1" noChangeArrowheads="1"/>
          </p:cNvPicPr>
          <p:nvPr/>
        </p:nvPicPr>
        <p:blipFill>
          <a:blip r:embed="rId5"/>
          <a:srcRect/>
          <a:stretch>
            <a:fillRect/>
          </a:stretch>
        </p:blipFill>
        <p:spPr bwMode="auto">
          <a:xfrm>
            <a:off x="6215074" y="1142984"/>
            <a:ext cx="429652" cy="583610"/>
          </a:xfrm>
          <a:prstGeom prst="rect">
            <a:avLst/>
          </a:prstGeom>
          <a:noFill/>
          <a:ln w="9525">
            <a:noFill/>
            <a:miter lim="800000"/>
            <a:headEnd/>
            <a:tailEnd/>
          </a:ln>
          <a:effectLst/>
        </p:spPr>
      </p:pic>
      <p:sp>
        <p:nvSpPr>
          <p:cNvPr id="11" name="TextBox 10"/>
          <p:cNvSpPr txBox="1"/>
          <p:nvPr/>
        </p:nvSpPr>
        <p:spPr>
          <a:xfrm>
            <a:off x="428596" y="3286124"/>
            <a:ext cx="8001056" cy="1661993"/>
          </a:xfrm>
          <a:prstGeom prst="rect">
            <a:avLst/>
          </a:prstGeom>
          <a:noFill/>
        </p:spPr>
        <p:txBody>
          <a:bodyPr wrap="square" rtlCol="0">
            <a:spAutoFit/>
          </a:bodyPr>
          <a:lstStyle/>
          <a:p>
            <a:pPr>
              <a:lnSpc>
                <a:spcPct val="150000"/>
              </a:lnSpc>
            </a:pPr>
            <a:r>
              <a:rPr lang="zh-CN" altLang="en-US" sz="2800" b="1" dirty="0" smtClean="0"/>
              <a:t>当</a:t>
            </a:r>
            <a:r>
              <a:rPr lang="en-US" sz="2800" b="1" dirty="0" smtClean="0"/>
              <a:t>    </a:t>
            </a:r>
            <a:r>
              <a:rPr lang="zh-CN" altLang="en-US" sz="2800" b="1" dirty="0" smtClean="0"/>
              <a:t>很大时，          </a:t>
            </a:r>
            <a:r>
              <a:rPr lang="en-US" sz="2800" b="1" dirty="0" smtClean="0"/>
              <a:t>   </a:t>
            </a:r>
            <a:r>
              <a:rPr lang="zh-CN" altLang="en-US" sz="2800" b="1" dirty="0" smtClean="0"/>
              <a:t>与              很接近，两者比值</a:t>
            </a:r>
            <a:endParaRPr lang="en-US" altLang="zh-CN" sz="2800" b="1" dirty="0" smtClean="0"/>
          </a:p>
          <a:p>
            <a:pPr>
              <a:lnSpc>
                <a:spcPct val="150000"/>
              </a:lnSpc>
            </a:pPr>
            <a:r>
              <a:rPr lang="en-US" altLang="zh-CN" sz="2800" b="1" dirty="0" smtClean="0"/>
              <a:t>                                 </a:t>
            </a:r>
            <a:r>
              <a:rPr lang="zh-CN" altLang="en-US" sz="2800" b="1" dirty="0" smtClean="0"/>
              <a:t>近似为</a:t>
            </a:r>
            <a:r>
              <a:rPr lang="en-US" sz="2800" b="1" dirty="0" smtClean="0"/>
              <a:t>1</a:t>
            </a:r>
            <a:r>
              <a:rPr lang="zh-CN" altLang="en-US" sz="2800" b="1" dirty="0" smtClean="0"/>
              <a:t>。上式可以简化为</a:t>
            </a:r>
          </a:p>
          <a:p>
            <a:endParaRPr lang="zh-CN" altLang="en-US" b="1" dirty="0"/>
          </a:p>
        </p:txBody>
      </p:sp>
      <p:pic>
        <p:nvPicPr>
          <p:cNvPr id="33798" name="Picture 6"/>
          <p:cNvPicPr>
            <a:picLocks noChangeAspect="1" noChangeArrowheads="1"/>
          </p:cNvPicPr>
          <p:nvPr/>
        </p:nvPicPr>
        <p:blipFill>
          <a:blip r:embed="rId6"/>
          <a:srcRect/>
          <a:stretch>
            <a:fillRect/>
          </a:stretch>
        </p:blipFill>
        <p:spPr bwMode="auto">
          <a:xfrm>
            <a:off x="857224" y="3429000"/>
            <a:ext cx="458787" cy="458790"/>
          </a:xfrm>
          <a:prstGeom prst="rect">
            <a:avLst/>
          </a:prstGeom>
          <a:noFill/>
          <a:ln w="9525">
            <a:noFill/>
            <a:miter lim="800000"/>
            <a:headEnd/>
            <a:tailEnd/>
          </a:ln>
          <a:effectLst/>
        </p:spPr>
      </p:pic>
      <p:pic>
        <p:nvPicPr>
          <p:cNvPr id="33799" name="Picture 7"/>
          <p:cNvPicPr>
            <a:picLocks noChangeAspect="1" noChangeArrowheads="1"/>
          </p:cNvPicPr>
          <p:nvPr/>
        </p:nvPicPr>
        <p:blipFill>
          <a:blip r:embed="rId7"/>
          <a:srcRect/>
          <a:stretch>
            <a:fillRect/>
          </a:stretch>
        </p:blipFill>
        <p:spPr bwMode="auto">
          <a:xfrm>
            <a:off x="2357422" y="3500438"/>
            <a:ext cx="1357322" cy="474564"/>
          </a:xfrm>
          <a:prstGeom prst="rect">
            <a:avLst/>
          </a:prstGeom>
          <a:noFill/>
          <a:ln w="9525">
            <a:noFill/>
            <a:miter lim="800000"/>
            <a:headEnd/>
            <a:tailEnd/>
          </a:ln>
          <a:effectLst/>
        </p:spPr>
      </p:pic>
      <p:pic>
        <p:nvPicPr>
          <p:cNvPr id="33800" name="Picture 8"/>
          <p:cNvPicPr>
            <a:picLocks noChangeAspect="1" noChangeArrowheads="1"/>
          </p:cNvPicPr>
          <p:nvPr/>
        </p:nvPicPr>
        <p:blipFill>
          <a:blip r:embed="rId8"/>
          <a:srcRect/>
          <a:stretch>
            <a:fillRect/>
          </a:stretch>
        </p:blipFill>
        <p:spPr bwMode="auto">
          <a:xfrm>
            <a:off x="4000496" y="3500438"/>
            <a:ext cx="1171983" cy="487190"/>
          </a:xfrm>
          <a:prstGeom prst="rect">
            <a:avLst/>
          </a:prstGeom>
          <a:noFill/>
          <a:ln w="9525">
            <a:noFill/>
            <a:miter lim="800000"/>
            <a:headEnd/>
            <a:tailEnd/>
          </a:ln>
          <a:effectLst/>
        </p:spPr>
      </p:pic>
      <p:pic>
        <p:nvPicPr>
          <p:cNvPr id="33801" name="Picture 9"/>
          <p:cNvPicPr>
            <a:picLocks noChangeAspect="1" noChangeArrowheads="1"/>
          </p:cNvPicPr>
          <p:nvPr/>
        </p:nvPicPr>
        <p:blipFill>
          <a:blip r:embed="rId9"/>
          <a:srcRect/>
          <a:stretch>
            <a:fillRect/>
          </a:stretch>
        </p:blipFill>
        <p:spPr bwMode="auto">
          <a:xfrm>
            <a:off x="214282" y="4071942"/>
            <a:ext cx="2949598" cy="502133"/>
          </a:xfrm>
          <a:prstGeom prst="rect">
            <a:avLst/>
          </a:prstGeom>
          <a:noFill/>
          <a:ln w="9525">
            <a:noFill/>
            <a:miter lim="800000"/>
            <a:headEnd/>
            <a:tailEnd/>
          </a:ln>
          <a:effectLst/>
        </p:spPr>
      </p:pic>
      <p:pic>
        <p:nvPicPr>
          <p:cNvPr id="33802" name="Picture 10"/>
          <p:cNvPicPr>
            <a:picLocks noChangeAspect="1" noChangeArrowheads="1"/>
          </p:cNvPicPr>
          <p:nvPr/>
        </p:nvPicPr>
        <p:blipFill>
          <a:blip r:embed="rId10"/>
          <a:srcRect/>
          <a:stretch>
            <a:fillRect/>
          </a:stretch>
        </p:blipFill>
        <p:spPr bwMode="auto">
          <a:xfrm>
            <a:off x="2000232" y="4714884"/>
            <a:ext cx="2714644" cy="12851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500042"/>
            <a:ext cx="8643998" cy="523220"/>
          </a:xfrm>
          <a:prstGeom prst="rect">
            <a:avLst/>
          </a:prstGeom>
          <a:noFill/>
        </p:spPr>
        <p:txBody>
          <a:bodyPr wrap="square" rtlCol="0">
            <a:spAutoFit/>
          </a:bodyPr>
          <a:lstStyle/>
          <a:p>
            <a:r>
              <a:rPr lang="zh-CN" altLang="en-US" sz="2800" b="1" dirty="0" smtClean="0"/>
              <a:t>根据上式，可以构造群内相关系数    的另一个估计量</a:t>
            </a:r>
          </a:p>
        </p:txBody>
      </p:sp>
      <p:pic>
        <p:nvPicPr>
          <p:cNvPr id="3" name="Picture 2"/>
          <p:cNvPicPr>
            <a:picLocks noChangeAspect="1" noChangeArrowheads="1"/>
          </p:cNvPicPr>
          <p:nvPr/>
        </p:nvPicPr>
        <p:blipFill>
          <a:blip r:embed="rId2"/>
          <a:srcRect/>
          <a:stretch>
            <a:fillRect/>
          </a:stretch>
        </p:blipFill>
        <p:spPr bwMode="auto">
          <a:xfrm>
            <a:off x="5643570" y="571480"/>
            <a:ext cx="357190" cy="389992"/>
          </a:xfrm>
          <a:prstGeom prst="rect">
            <a:avLst/>
          </a:prstGeom>
          <a:noFill/>
          <a:ln w="9525">
            <a:noFill/>
            <a:miter lim="800000"/>
            <a:headEnd/>
            <a:tailEnd/>
          </a:ln>
          <a:effectLst/>
        </p:spPr>
      </p:pic>
      <p:pic>
        <p:nvPicPr>
          <p:cNvPr id="34818" name="Picture 2"/>
          <p:cNvPicPr>
            <a:picLocks noChangeAspect="1" noChangeArrowheads="1"/>
          </p:cNvPicPr>
          <p:nvPr/>
        </p:nvPicPr>
        <p:blipFill>
          <a:blip r:embed="rId3"/>
          <a:srcRect/>
          <a:stretch>
            <a:fillRect/>
          </a:stretch>
        </p:blipFill>
        <p:spPr bwMode="auto">
          <a:xfrm>
            <a:off x="2500298" y="1138669"/>
            <a:ext cx="2571768" cy="1253683"/>
          </a:xfrm>
          <a:prstGeom prst="rect">
            <a:avLst/>
          </a:prstGeom>
          <a:noFill/>
          <a:ln w="9525">
            <a:noFill/>
            <a:miter lim="800000"/>
            <a:headEnd/>
            <a:tailEnd/>
          </a:ln>
          <a:effectLst/>
        </p:spPr>
      </p:pic>
      <p:sp>
        <p:nvSpPr>
          <p:cNvPr id="5" name="TextBox 4"/>
          <p:cNvSpPr txBox="1"/>
          <p:nvPr/>
        </p:nvSpPr>
        <p:spPr>
          <a:xfrm>
            <a:off x="321439" y="2352964"/>
            <a:ext cx="8501122" cy="2308324"/>
          </a:xfrm>
          <a:prstGeom prst="rect">
            <a:avLst/>
          </a:prstGeom>
          <a:noFill/>
        </p:spPr>
        <p:txBody>
          <a:bodyPr wrap="square" rtlCol="0">
            <a:spAutoFit/>
          </a:bodyPr>
          <a:lstStyle/>
          <a:p>
            <a:pPr>
              <a:lnSpc>
                <a:spcPct val="150000"/>
              </a:lnSpc>
            </a:pPr>
            <a:r>
              <a:rPr lang="zh-CN" altLang="en-US" sz="2800" b="1" dirty="0" smtClean="0"/>
              <a:t>其中</a:t>
            </a:r>
            <a:r>
              <a:rPr lang="en-US" sz="2800" b="1" dirty="0" smtClean="0"/>
              <a:t>                                             </a:t>
            </a:r>
            <a:r>
              <a:rPr lang="zh-CN" altLang="en-US" sz="2800" b="1" dirty="0" smtClean="0"/>
              <a:t>，                                </a:t>
            </a:r>
            <a:r>
              <a:rPr lang="en-US" sz="2800" b="1" dirty="0" smtClean="0"/>
              <a:t>          </a:t>
            </a:r>
            <a:r>
              <a:rPr lang="zh-CN" altLang="en-US" sz="2800" b="1" dirty="0" smtClean="0"/>
              <a:t>。</a:t>
            </a:r>
            <a:r>
              <a:rPr lang="en-US" sz="2800" b="1" dirty="0" smtClean="0"/>
              <a:t>        </a:t>
            </a:r>
            <a:r>
              <a:rPr lang="zh-CN" altLang="en-US" sz="2800" b="1" dirty="0" smtClean="0"/>
              <a:t>是总体方差</a:t>
            </a:r>
            <a:r>
              <a:rPr lang="en-US" sz="2800" b="1" dirty="0" smtClean="0"/>
              <a:t>     </a:t>
            </a:r>
            <a:r>
              <a:rPr lang="zh-CN" altLang="en-US" sz="2800" b="1" dirty="0" smtClean="0"/>
              <a:t>的估计量，</a:t>
            </a:r>
            <a:r>
              <a:rPr lang="en-US" sz="2800" b="1" dirty="0" smtClean="0"/>
              <a:t> </a:t>
            </a:r>
            <a:r>
              <a:rPr lang="zh-CN" altLang="en-US" sz="2800" b="1" dirty="0" smtClean="0"/>
              <a:t>是总体群间方差</a:t>
            </a:r>
            <a:r>
              <a:rPr lang="en-US" sz="2800" b="1" dirty="0" smtClean="0"/>
              <a:t>      </a:t>
            </a:r>
            <a:r>
              <a:rPr lang="zh-CN" altLang="en-US" sz="2800" b="1" dirty="0" smtClean="0"/>
              <a:t>的无偏估计量。</a:t>
            </a:r>
          </a:p>
          <a:p>
            <a:endParaRPr lang="zh-CN" altLang="en-US" b="1" dirty="0"/>
          </a:p>
        </p:txBody>
      </p:sp>
      <p:pic>
        <p:nvPicPr>
          <p:cNvPr id="34819" name="Picture 3"/>
          <p:cNvPicPr>
            <a:picLocks noChangeAspect="1" noChangeArrowheads="1"/>
          </p:cNvPicPr>
          <p:nvPr/>
        </p:nvPicPr>
        <p:blipFill>
          <a:blip r:embed="rId4"/>
          <a:srcRect/>
          <a:stretch>
            <a:fillRect/>
          </a:stretch>
        </p:blipFill>
        <p:spPr bwMode="auto">
          <a:xfrm>
            <a:off x="1170712" y="2593055"/>
            <a:ext cx="3714776" cy="584880"/>
          </a:xfrm>
          <a:prstGeom prst="rect">
            <a:avLst/>
          </a:prstGeom>
          <a:noFill/>
          <a:ln w="9525">
            <a:noFill/>
            <a:miter lim="800000"/>
            <a:headEnd/>
            <a:tailEnd/>
          </a:ln>
          <a:effectLst/>
        </p:spPr>
      </p:pic>
      <p:pic>
        <p:nvPicPr>
          <p:cNvPr id="34821" name="Picture 5"/>
          <p:cNvPicPr>
            <a:picLocks noChangeAspect="1" noChangeArrowheads="1"/>
          </p:cNvPicPr>
          <p:nvPr/>
        </p:nvPicPr>
        <p:blipFill>
          <a:blip r:embed="rId5"/>
          <a:srcRect/>
          <a:stretch>
            <a:fillRect/>
          </a:stretch>
        </p:blipFill>
        <p:spPr bwMode="auto">
          <a:xfrm>
            <a:off x="5030460" y="2593055"/>
            <a:ext cx="3643338" cy="522411"/>
          </a:xfrm>
          <a:prstGeom prst="rect">
            <a:avLst/>
          </a:prstGeom>
          <a:noFill/>
          <a:ln w="9525">
            <a:noFill/>
            <a:miter lim="800000"/>
            <a:headEnd/>
            <a:tailEnd/>
          </a:ln>
          <a:effectLst/>
        </p:spPr>
      </p:pic>
      <p:pic>
        <p:nvPicPr>
          <p:cNvPr id="34822" name="Picture 6"/>
          <p:cNvPicPr>
            <a:picLocks noChangeAspect="1" noChangeArrowheads="1"/>
          </p:cNvPicPr>
          <p:nvPr/>
        </p:nvPicPr>
        <p:blipFill>
          <a:blip r:embed="rId6"/>
          <a:srcRect/>
          <a:stretch>
            <a:fillRect/>
          </a:stretch>
        </p:blipFill>
        <p:spPr bwMode="auto">
          <a:xfrm>
            <a:off x="107125" y="3061907"/>
            <a:ext cx="428628" cy="521634"/>
          </a:xfrm>
          <a:prstGeom prst="rect">
            <a:avLst/>
          </a:prstGeom>
          <a:noFill/>
          <a:ln w="9525">
            <a:noFill/>
            <a:miter lim="800000"/>
            <a:headEnd/>
            <a:tailEnd/>
          </a:ln>
          <a:effectLst/>
        </p:spPr>
      </p:pic>
      <p:pic>
        <p:nvPicPr>
          <p:cNvPr id="12" name="Picture 5"/>
          <p:cNvPicPr>
            <a:picLocks noChangeAspect="1" noChangeArrowheads="1"/>
          </p:cNvPicPr>
          <p:nvPr/>
        </p:nvPicPr>
        <p:blipFill>
          <a:blip r:embed="rId7"/>
          <a:srcRect/>
          <a:stretch>
            <a:fillRect/>
          </a:stretch>
        </p:blipFill>
        <p:spPr bwMode="auto">
          <a:xfrm>
            <a:off x="2285472" y="3115466"/>
            <a:ext cx="429652" cy="583610"/>
          </a:xfrm>
          <a:prstGeom prst="rect">
            <a:avLst/>
          </a:prstGeom>
          <a:noFill/>
          <a:ln w="9525">
            <a:noFill/>
            <a:miter lim="800000"/>
            <a:headEnd/>
            <a:tailEnd/>
          </a:ln>
          <a:effectLst/>
        </p:spPr>
      </p:pic>
      <p:pic>
        <p:nvPicPr>
          <p:cNvPr id="34823" name="Picture 7"/>
          <p:cNvPicPr>
            <a:picLocks noChangeAspect="1" noChangeArrowheads="1"/>
          </p:cNvPicPr>
          <p:nvPr/>
        </p:nvPicPr>
        <p:blipFill>
          <a:blip r:embed="rId8"/>
          <a:srcRect/>
          <a:stretch>
            <a:fillRect/>
          </a:stretch>
        </p:blipFill>
        <p:spPr bwMode="auto">
          <a:xfrm>
            <a:off x="4179091" y="3098721"/>
            <a:ext cx="357190" cy="508826"/>
          </a:xfrm>
          <a:prstGeom prst="rect">
            <a:avLst/>
          </a:prstGeom>
          <a:noFill/>
          <a:ln w="9525">
            <a:noFill/>
            <a:miter lim="800000"/>
            <a:headEnd/>
            <a:tailEnd/>
          </a:ln>
          <a:effectLst/>
        </p:spPr>
      </p:pic>
      <p:pic>
        <p:nvPicPr>
          <p:cNvPr id="14" name="Picture 4"/>
          <p:cNvPicPr>
            <a:picLocks noChangeAspect="1" noChangeArrowheads="1"/>
          </p:cNvPicPr>
          <p:nvPr/>
        </p:nvPicPr>
        <p:blipFill>
          <a:blip r:embed="rId9"/>
          <a:srcRect/>
          <a:stretch>
            <a:fillRect/>
          </a:stretch>
        </p:blipFill>
        <p:spPr bwMode="auto">
          <a:xfrm>
            <a:off x="7000892" y="3123251"/>
            <a:ext cx="500066" cy="629248"/>
          </a:xfrm>
          <a:prstGeom prst="rect">
            <a:avLst/>
          </a:prstGeom>
          <a:noFill/>
          <a:ln w="9525">
            <a:noFill/>
            <a:miter lim="800000"/>
            <a:headEnd/>
            <a:tailEnd/>
          </a:ln>
          <a:effectLst/>
        </p:spPr>
      </p:pic>
      <p:sp>
        <p:nvSpPr>
          <p:cNvPr id="4" name="TextBox 3"/>
          <p:cNvSpPr txBox="1"/>
          <p:nvPr/>
        </p:nvSpPr>
        <p:spPr>
          <a:xfrm>
            <a:off x="214282" y="4661288"/>
            <a:ext cx="8608279" cy="1964512"/>
          </a:xfrm>
          <a:prstGeom prst="rect">
            <a:avLst/>
          </a:prstGeom>
          <a:noFill/>
        </p:spPr>
        <p:txBody>
          <a:bodyPr wrap="square" rtlCol="0">
            <a:spAutoFit/>
          </a:bodyPr>
          <a:lstStyle/>
          <a:p>
            <a:pPr>
              <a:lnSpc>
                <a:spcPct val="150000"/>
              </a:lnSpc>
            </a:pPr>
            <a:r>
              <a:rPr lang="zh-CN" altLang="zh-CN" sz="2800" b="1" dirty="0"/>
              <a:t>例</a:t>
            </a:r>
            <a:r>
              <a:rPr lang="en-US" altLang="zh-CN" sz="2800" b="1" dirty="0"/>
              <a:t>6.1</a:t>
            </a:r>
            <a:r>
              <a:rPr lang="zh-CN" altLang="zh-CN" sz="2800" b="1" dirty="0"/>
              <a:t>（续</a:t>
            </a:r>
            <a:r>
              <a:rPr lang="en-US" altLang="zh-CN" sz="2800" b="1" dirty="0"/>
              <a:t>3</a:t>
            </a:r>
            <a:r>
              <a:rPr lang="zh-CN" altLang="zh-CN" sz="2800" b="1" dirty="0"/>
              <a:t>） 根据例</a:t>
            </a:r>
            <a:r>
              <a:rPr lang="en-US" altLang="zh-CN" sz="2800" b="1" dirty="0"/>
              <a:t>6.1</a:t>
            </a:r>
            <a:r>
              <a:rPr lang="zh-CN" altLang="zh-CN" sz="2800" b="1" dirty="0"/>
              <a:t>的调查数据，试估计该跨国公司在海外</a:t>
            </a:r>
            <a:r>
              <a:rPr lang="en-US" altLang="zh-CN" sz="2800" b="1" dirty="0"/>
              <a:t>200</a:t>
            </a:r>
            <a:r>
              <a:rPr lang="zh-CN" altLang="zh-CN" sz="2800" b="1" dirty="0"/>
              <a:t>个地区分公司利润额的群内相关系数。</a:t>
            </a:r>
          </a:p>
          <a:p>
            <a:pPr>
              <a:lnSpc>
                <a:spcPct val="150000"/>
              </a:lnSpc>
            </a:pPr>
            <a:endParaRPr lang="zh-CN" altLang="en-US" sz="28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14290"/>
            <a:ext cx="5000660" cy="584775"/>
          </a:xfrm>
          <a:prstGeom prst="rect">
            <a:avLst/>
          </a:prstGeom>
          <a:noFill/>
        </p:spPr>
        <p:txBody>
          <a:bodyPr wrap="square" rtlCol="0">
            <a:spAutoFit/>
          </a:bodyPr>
          <a:lstStyle/>
          <a:p>
            <a:r>
              <a:rPr lang="zh-CN" altLang="en-US" sz="3200" b="1" dirty="0" smtClean="0"/>
              <a:t>（六）设计效果</a:t>
            </a:r>
            <a:endParaRPr lang="zh-CN" altLang="en-US" sz="3200" b="1" dirty="0"/>
          </a:p>
        </p:txBody>
      </p:sp>
      <p:sp>
        <p:nvSpPr>
          <p:cNvPr id="3" name="TextBox 2"/>
          <p:cNvSpPr txBox="1"/>
          <p:nvPr/>
        </p:nvSpPr>
        <p:spPr>
          <a:xfrm>
            <a:off x="214282" y="857232"/>
            <a:ext cx="8715436" cy="2031325"/>
          </a:xfrm>
          <a:prstGeom prst="rect">
            <a:avLst/>
          </a:prstGeom>
          <a:noFill/>
        </p:spPr>
        <p:txBody>
          <a:bodyPr wrap="square" rtlCol="0">
            <a:spAutoFit/>
          </a:bodyPr>
          <a:lstStyle/>
          <a:p>
            <a:pPr indent="457200">
              <a:lnSpc>
                <a:spcPct val="150000"/>
              </a:lnSpc>
            </a:pPr>
            <a:r>
              <a:rPr lang="zh-CN" altLang="en-US" sz="2800" b="1" dirty="0" smtClean="0"/>
              <a:t>设计效果的定义为复杂抽样方案抽选样本的估计量的方差与基本单元数相同的简单随机样本的估计量的方差之比。</a:t>
            </a:r>
            <a:endParaRPr lang="zh-CN" altLang="en-US" sz="2800" b="1" dirty="0"/>
          </a:p>
        </p:txBody>
      </p:sp>
      <p:sp>
        <p:nvSpPr>
          <p:cNvPr id="4" name="TextBox 3"/>
          <p:cNvSpPr txBox="1"/>
          <p:nvPr/>
        </p:nvSpPr>
        <p:spPr>
          <a:xfrm>
            <a:off x="285720" y="2928934"/>
            <a:ext cx="8858280" cy="1311193"/>
          </a:xfrm>
          <a:prstGeom prst="rect">
            <a:avLst/>
          </a:prstGeom>
          <a:noFill/>
        </p:spPr>
        <p:txBody>
          <a:bodyPr wrap="square" rtlCol="0">
            <a:spAutoFit/>
          </a:bodyPr>
          <a:lstStyle/>
          <a:p>
            <a:pPr>
              <a:lnSpc>
                <a:spcPct val="150000"/>
              </a:lnSpc>
            </a:pPr>
            <a:r>
              <a:rPr lang="zh-CN" altLang="en-US" sz="2800" b="1" dirty="0" smtClean="0"/>
              <a:t>对于群规模相等的单级整群抽样，单级整群抽样的设计效率为</a:t>
            </a:r>
          </a:p>
        </p:txBody>
      </p:sp>
      <p:pic>
        <p:nvPicPr>
          <p:cNvPr id="35842" name="Picture 2"/>
          <p:cNvPicPr>
            <a:picLocks noChangeAspect="1" noChangeArrowheads="1"/>
          </p:cNvPicPr>
          <p:nvPr/>
        </p:nvPicPr>
        <p:blipFill>
          <a:blip r:embed="rId2"/>
          <a:srcRect/>
          <a:stretch>
            <a:fillRect/>
          </a:stretch>
        </p:blipFill>
        <p:spPr bwMode="auto">
          <a:xfrm>
            <a:off x="915893" y="4427595"/>
            <a:ext cx="7370883" cy="128742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642918"/>
            <a:ext cx="8501122" cy="523220"/>
          </a:xfrm>
          <a:prstGeom prst="rect">
            <a:avLst/>
          </a:prstGeom>
          <a:noFill/>
        </p:spPr>
        <p:txBody>
          <a:bodyPr wrap="square" rtlCol="0">
            <a:spAutoFit/>
          </a:bodyPr>
          <a:lstStyle/>
          <a:p>
            <a:r>
              <a:rPr lang="zh-CN" altLang="en-US" sz="2800" b="1" dirty="0" smtClean="0"/>
              <a:t>单级整群抽样的设计效率是总体群内相关系数的函数。</a:t>
            </a:r>
          </a:p>
        </p:txBody>
      </p:sp>
      <p:sp>
        <p:nvSpPr>
          <p:cNvPr id="4" name="TextBox 3"/>
          <p:cNvSpPr txBox="1"/>
          <p:nvPr/>
        </p:nvSpPr>
        <p:spPr>
          <a:xfrm>
            <a:off x="214282" y="1500174"/>
            <a:ext cx="8929718" cy="5078313"/>
          </a:xfrm>
          <a:prstGeom prst="rect">
            <a:avLst/>
          </a:prstGeom>
          <a:noFill/>
        </p:spPr>
        <p:txBody>
          <a:bodyPr wrap="square" rtlCol="0">
            <a:spAutoFit/>
          </a:bodyPr>
          <a:lstStyle/>
          <a:p>
            <a:pPr indent="457200">
              <a:lnSpc>
                <a:spcPct val="150000"/>
              </a:lnSpc>
            </a:pPr>
            <a:r>
              <a:rPr lang="zh-CN" altLang="en-US" sz="2400" b="1" dirty="0" smtClean="0"/>
              <a:t>若</a:t>
            </a:r>
            <a:r>
              <a:rPr lang="en-US" sz="2400" b="1" dirty="0" smtClean="0"/>
              <a:t>           </a:t>
            </a:r>
            <a:r>
              <a:rPr lang="zh-CN" altLang="en-US" sz="2400" b="1" dirty="0" smtClean="0"/>
              <a:t>，               </a:t>
            </a:r>
            <a:r>
              <a:rPr lang="en-US" sz="2400" b="1" dirty="0" smtClean="0"/>
              <a:t>      </a:t>
            </a:r>
            <a:r>
              <a:rPr lang="zh-CN" altLang="en-US" sz="2400" b="1" dirty="0" smtClean="0"/>
              <a:t>，设计效果大于</a:t>
            </a:r>
            <a:r>
              <a:rPr lang="en-US" sz="2400" b="1" dirty="0" smtClean="0"/>
              <a:t>1</a:t>
            </a:r>
            <a:r>
              <a:rPr lang="zh-CN" altLang="en-US" sz="2400" b="1" dirty="0" smtClean="0"/>
              <a:t>，基本单元数相同的单级整群抽样的估计量的方差大于简单随机抽样的简单估计量的方差。</a:t>
            </a:r>
          </a:p>
          <a:p>
            <a:pPr indent="457200">
              <a:lnSpc>
                <a:spcPct val="150000"/>
              </a:lnSpc>
            </a:pPr>
            <a:r>
              <a:rPr lang="zh-CN" altLang="en-US" sz="2400" b="1" dirty="0" smtClean="0"/>
              <a:t>若</a:t>
            </a:r>
            <a:r>
              <a:rPr lang="en-US" sz="2400" b="1" dirty="0" smtClean="0"/>
              <a:t>         </a:t>
            </a:r>
            <a:r>
              <a:rPr lang="zh-CN" altLang="en-US" sz="2400" b="1" dirty="0" smtClean="0"/>
              <a:t>，                          ，设计效果小于</a:t>
            </a:r>
            <a:r>
              <a:rPr lang="en-US" sz="2400" b="1" dirty="0" smtClean="0"/>
              <a:t>1</a:t>
            </a:r>
            <a:r>
              <a:rPr lang="zh-CN" altLang="en-US" sz="2400" b="1" dirty="0" smtClean="0"/>
              <a:t>，基本单元数相同的单级整群抽样的估计量的方差小于简单随机抽样的简单估计量的方差。</a:t>
            </a:r>
            <a:endParaRPr lang="en-US" altLang="zh-CN" sz="2400" b="1" dirty="0" smtClean="0"/>
          </a:p>
          <a:p>
            <a:pPr indent="457200">
              <a:lnSpc>
                <a:spcPct val="150000"/>
              </a:lnSpc>
            </a:pPr>
            <a:r>
              <a:rPr lang="zh-CN" altLang="en-US" sz="2400" b="1" dirty="0" smtClean="0"/>
              <a:t>若</a:t>
            </a:r>
            <a:r>
              <a:rPr lang="en-US" sz="2400" b="1" dirty="0" smtClean="0"/>
              <a:t>         </a:t>
            </a:r>
            <a:r>
              <a:rPr lang="zh-CN" altLang="en-US" sz="2400" b="1" dirty="0" smtClean="0"/>
              <a:t>，</a:t>
            </a:r>
            <a:r>
              <a:rPr lang="en-US" sz="2400" b="1" dirty="0" smtClean="0"/>
              <a:t>                         </a:t>
            </a:r>
            <a:r>
              <a:rPr lang="zh-CN" altLang="en-US" sz="2400" b="1" dirty="0" smtClean="0"/>
              <a:t>，设计效果等于</a:t>
            </a:r>
            <a:r>
              <a:rPr lang="en-US" sz="2400" b="1" dirty="0" smtClean="0"/>
              <a:t>1</a:t>
            </a:r>
            <a:r>
              <a:rPr lang="zh-CN" altLang="en-US" sz="2400" b="1" dirty="0" smtClean="0"/>
              <a:t>，基本单元数相同的单级整群抽样的估计量的方差等于简单随机抽样的简单估计量的方差。</a:t>
            </a:r>
          </a:p>
        </p:txBody>
      </p:sp>
      <p:pic>
        <p:nvPicPr>
          <p:cNvPr id="36866" name="Picture 2"/>
          <p:cNvPicPr>
            <a:picLocks noChangeAspect="1" noChangeArrowheads="1"/>
          </p:cNvPicPr>
          <p:nvPr/>
        </p:nvPicPr>
        <p:blipFill>
          <a:blip r:embed="rId2"/>
          <a:srcRect/>
          <a:stretch>
            <a:fillRect/>
          </a:stretch>
        </p:blipFill>
        <p:spPr bwMode="auto">
          <a:xfrm>
            <a:off x="1142976" y="1714488"/>
            <a:ext cx="714380" cy="382387"/>
          </a:xfrm>
          <a:prstGeom prst="rect">
            <a:avLst/>
          </a:prstGeom>
          <a:noFill/>
          <a:ln w="9525">
            <a:noFill/>
            <a:miter lim="800000"/>
            <a:headEnd/>
            <a:tailEnd/>
          </a:ln>
          <a:effectLst/>
        </p:spPr>
      </p:pic>
      <p:pic>
        <p:nvPicPr>
          <p:cNvPr id="36867" name="Picture 3"/>
          <p:cNvPicPr>
            <a:picLocks noChangeAspect="1" noChangeArrowheads="1"/>
          </p:cNvPicPr>
          <p:nvPr/>
        </p:nvPicPr>
        <p:blipFill>
          <a:blip r:embed="rId3"/>
          <a:srcRect/>
          <a:stretch>
            <a:fillRect/>
          </a:stretch>
        </p:blipFill>
        <p:spPr bwMode="auto">
          <a:xfrm>
            <a:off x="2000232" y="1643050"/>
            <a:ext cx="1571636" cy="507380"/>
          </a:xfrm>
          <a:prstGeom prst="rect">
            <a:avLst/>
          </a:prstGeom>
          <a:noFill/>
          <a:ln w="9525">
            <a:noFill/>
            <a:miter lim="800000"/>
            <a:headEnd/>
            <a:tailEnd/>
          </a:ln>
          <a:effectLst/>
        </p:spPr>
      </p:pic>
      <p:pic>
        <p:nvPicPr>
          <p:cNvPr id="36868" name="Picture 4"/>
          <p:cNvPicPr>
            <a:picLocks noChangeAspect="1" noChangeArrowheads="1"/>
          </p:cNvPicPr>
          <p:nvPr/>
        </p:nvPicPr>
        <p:blipFill>
          <a:blip r:embed="rId4"/>
          <a:srcRect/>
          <a:stretch>
            <a:fillRect/>
          </a:stretch>
        </p:blipFill>
        <p:spPr bwMode="auto">
          <a:xfrm>
            <a:off x="1000100" y="3286124"/>
            <a:ext cx="785818" cy="420626"/>
          </a:xfrm>
          <a:prstGeom prst="rect">
            <a:avLst/>
          </a:prstGeom>
          <a:noFill/>
          <a:ln w="9525">
            <a:noFill/>
            <a:miter lim="800000"/>
            <a:headEnd/>
            <a:tailEnd/>
          </a:ln>
          <a:effectLst/>
        </p:spPr>
      </p:pic>
      <p:pic>
        <p:nvPicPr>
          <p:cNvPr id="36869" name="Picture 5"/>
          <p:cNvPicPr>
            <a:picLocks noChangeAspect="1" noChangeArrowheads="1"/>
          </p:cNvPicPr>
          <p:nvPr/>
        </p:nvPicPr>
        <p:blipFill>
          <a:blip r:embed="rId5"/>
          <a:srcRect/>
          <a:stretch>
            <a:fillRect/>
          </a:stretch>
        </p:blipFill>
        <p:spPr bwMode="auto">
          <a:xfrm>
            <a:off x="1806183" y="3286124"/>
            <a:ext cx="2021464" cy="441326"/>
          </a:xfrm>
          <a:prstGeom prst="rect">
            <a:avLst/>
          </a:prstGeom>
          <a:noFill/>
          <a:ln w="9525">
            <a:noFill/>
            <a:miter lim="800000"/>
            <a:headEnd/>
            <a:tailEnd/>
          </a:ln>
          <a:effectLst/>
        </p:spPr>
      </p:pic>
      <p:pic>
        <p:nvPicPr>
          <p:cNvPr id="36870" name="Picture 6"/>
          <p:cNvPicPr>
            <a:picLocks noChangeAspect="1" noChangeArrowheads="1"/>
          </p:cNvPicPr>
          <p:nvPr/>
        </p:nvPicPr>
        <p:blipFill>
          <a:blip r:embed="rId6"/>
          <a:srcRect/>
          <a:stretch>
            <a:fillRect/>
          </a:stretch>
        </p:blipFill>
        <p:spPr bwMode="auto">
          <a:xfrm>
            <a:off x="1000100" y="5000636"/>
            <a:ext cx="723795" cy="387427"/>
          </a:xfrm>
          <a:prstGeom prst="rect">
            <a:avLst/>
          </a:prstGeom>
          <a:noFill/>
          <a:ln w="9525">
            <a:noFill/>
            <a:miter lim="800000"/>
            <a:headEnd/>
            <a:tailEnd/>
          </a:ln>
          <a:effectLst/>
        </p:spPr>
      </p:pic>
      <p:pic>
        <p:nvPicPr>
          <p:cNvPr id="36871" name="Picture 7"/>
          <p:cNvPicPr>
            <a:picLocks noChangeAspect="1" noChangeArrowheads="1"/>
          </p:cNvPicPr>
          <p:nvPr/>
        </p:nvPicPr>
        <p:blipFill>
          <a:blip r:embed="rId7"/>
          <a:srcRect/>
          <a:stretch>
            <a:fillRect/>
          </a:stretch>
        </p:blipFill>
        <p:spPr bwMode="auto">
          <a:xfrm>
            <a:off x="1785917" y="4949422"/>
            <a:ext cx="1928827" cy="4211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714356"/>
            <a:ext cx="8715436" cy="4616648"/>
          </a:xfrm>
          <a:prstGeom prst="rect">
            <a:avLst/>
          </a:prstGeom>
          <a:noFill/>
        </p:spPr>
        <p:txBody>
          <a:bodyPr wrap="square" rtlCol="0">
            <a:spAutoFit/>
          </a:bodyPr>
          <a:lstStyle/>
          <a:p>
            <a:pPr indent="457200">
              <a:lnSpc>
                <a:spcPct val="150000"/>
              </a:lnSpc>
            </a:pPr>
            <a:r>
              <a:rPr lang="zh-CN" altLang="en-US" sz="2800" b="1" dirty="0" smtClean="0"/>
              <a:t>对于给定的估计量精度要求，可以利用设计效率估算复杂抽样方案</a:t>
            </a:r>
            <a:r>
              <a:rPr lang="en-US" sz="2800" b="1" dirty="0" smtClean="0"/>
              <a:t>A</a:t>
            </a:r>
            <a:r>
              <a:rPr lang="zh-CN" altLang="en-US" sz="2800" b="1" dirty="0" smtClean="0"/>
              <a:t>的样本量。记复杂抽样方案</a:t>
            </a:r>
            <a:r>
              <a:rPr lang="en-US" sz="2800" b="1" dirty="0" smtClean="0"/>
              <a:t>A</a:t>
            </a:r>
            <a:r>
              <a:rPr lang="zh-CN" altLang="en-US" sz="2800" b="1" dirty="0" smtClean="0"/>
              <a:t>的设计效率为</a:t>
            </a:r>
            <a:r>
              <a:rPr lang="en-US" sz="2800" b="1" dirty="0" smtClean="0"/>
              <a:t>                </a:t>
            </a:r>
            <a:r>
              <a:rPr lang="zh-CN" altLang="en-US" sz="2800" b="1" dirty="0" smtClean="0"/>
              <a:t>，给定估计量的方差限度记为</a:t>
            </a:r>
            <a:r>
              <a:rPr lang="en-US" sz="2800" b="1" dirty="0" smtClean="0"/>
              <a:t> </a:t>
            </a:r>
            <a:r>
              <a:rPr lang="zh-CN" altLang="en-US" sz="2800" b="1" dirty="0" smtClean="0"/>
              <a:t>      。满足估计量方差限度为      </a:t>
            </a:r>
            <a:r>
              <a:rPr lang="en-US" sz="2800" b="1" dirty="0" smtClean="0"/>
              <a:t> </a:t>
            </a:r>
            <a:r>
              <a:rPr lang="zh-CN" altLang="en-US" sz="2800" b="1" dirty="0" smtClean="0"/>
              <a:t>的简单随机抽样的样本量为     。</a:t>
            </a:r>
            <a:endParaRPr lang="en-US" altLang="zh-CN" sz="2800" b="1" dirty="0" smtClean="0"/>
          </a:p>
          <a:p>
            <a:pPr indent="457200">
              <a:lnSpc>
                <a:spcPct val="150000"/>
              </a:lnSpc>
            </a:pPr>
            <a:r>
              <a:rPr lang="zh-CN" altLang="en-US" sz="2800" b="1" dirty="0" smtClean="0"/>
              <a:t>记满足估计量方差限度</a:t>
            </a:r>
            <a:r>
              <a:rPr lang="en-US" sz="2800" b="1" dirty="0" smtClean="0"/>
              <a:t>       </a:t>
            </a:r>
            <a:r>
              <a:rPr lang="zh-CN" altLang="en-US" sz="2800" b="1" dirty="0" smtClean="0"/>
              <a:t>的单级整群抽样需要抽取的基本单元数为        </a:t>
            </a:r>
            <a:r>
              <a:rPr lang="en-US" sz="2800" b="1" dirty="0" smtClean="0"/>
              <a:t>        </a:t>
            </a:r>
            <a:r>
              <a:rPr lang="zh-CN" altLang="en-US" sz="2800" b="1" dirty="0" smtClean="0"/>
              <a:t>，则群单元数  </a:t>
            </a:r>
            <a:r>
              <a:rPr lang="en-US" sz="2800" b="1" dirty="0" smtClean="0"/>
              <a:t> </a:t>
            </a:r>
            <a:r>
              <a:rPr lang="zh-CN" altLang="en-US" sz="2800" b="1" dirty="0" smtClean="0"/>
              <a:t>为</a:t>
            </a:r>
            <a:r>
              <a:rPr lang="en-US" sz="2800" b="1" dirty="0" smtClean="0"/>
              <a:t>                      </a:t>
            </a:r>
            <a:r>
              <a:rPr lang="zh-CN" altLang="en-US" sz="2800" b="1" dirty="0" smtClean="0"/>
              <a:t>。</a:t>
            </a:r>
          </a:p>
          <a:p>
            <a:pPr indent="457200">
              <a:lnSpc>
                <a:spcPct val="150000"/>
              </a:lnSpc>
            </a:pPr>
            <a:endParaRPr lang="zh-CN" altLang="en-US" sz="2800" b="1" dirty="0"/>
          </a:p>
        </p:txBody>
      </p:sp>
      <p:pic>
        <p:nvPicPr>
          <p:cNvPr id="37890" name="Picture 2"/>
          <p:cNvPicPr>
            <a:picLocks noChangeAspect="1" noChangeArrowheads="1"/>
          </p:cNvPicPr>
          <p:nvPr/>
        </p:nvPicPr>
        <p:blipFill>
          <a:blip r:embed="rId2"/>
          <a:srcRect/>
          <a:stretch>
            <a:fillRect/>
          </a:stretch>
        </p:blipFill>
        <p:spPr bwMode="auto">
          <a:xfrm>
            <a:off x="1428728" y="2089252"/>
            <a:ext cx="1214446" cy="530116"/>
          </a:xfrm>
          <a:prstGeom prst="rect">
            <a:avLst/>
          </a:prstGeom>
          <a:noFill/>
          <a:ln w="9525">
            <a:noFill/>
            <a:miter lim="800000"/>
            <a:headEnd/>
            <a:tailEnd/>
          </a:ln>
          <a:effectLst/>
        </p:spPr>
      </p:pic>
      <p:pic>
        <p:nvPicPr>
          <p:cNvPr id="37891" name="Picture 3"/>
          <p:cNvPicPr>
            <a:picLocks noChangeAspect="1" noChangeArrowheads="1"/>
          </p:cNvPicPr>
          <p:nvPr/>
        </p:nvPicPr>
        <p:blipFill>
          <a:blip r:embed="rId3"/>
          <a:srcRect/>
          <a:stretch>
            <a:fillRect/>
          </a:stretch>
        </p:blipFill>
        <p:spPr bwMode="auto">
          <a:xfrm>
            <a:off x="3643306" y="2786058"/>
            <a:ext cx="500066" cy="566740"/>
          </a:xfrm>
          <a:prstGeom prst="rect">
            <a:avLst/>
          </a:prstGeom>
          <a:noFill/>
          <a:ln w="9525">
            <a:noFill/>
            <a:miter lim="800000"/>
            <a:headEnd/>
            <a:tailEnd/>
          </a:ln>
          <a:effectLst/>
        </p:spPr>
      </p:pic>
      <p:pic>
        <p:nvPicPr>
          <p:cNvPr id="5" name="Picture 3"/>
          <p:cNvPicPr>
            <a:picLocks noChangeAspect="1" noChangeArrowheads="1"/>
          </p:cNvPicPr>
          <p:nvPr/>
        </p:nvPicPr>
        <p:blipFill>
          <a:blip r:embed="rId3"/>
          <a:srcRect/>
          <a:stretch>
            <a:fillRect/>
          </a:stretch>
        </p:blipFill>
        <p:spPr bwMode="auto">
          <a:xfrm>
            <a:off x="7286644" y="2143116"/>
            <a:ext cx="500066" cy="566740"/>
          </a:xfrm>
          <a:prstGeom prst="rect">
            <a:avLst/>
          </a:prstGeom>
          <a:noFill/>
          <a:ln w="9525">
            <a:noFill/>
            <a:miter lim="800000"/>
            <a:headEnd/>
            <a:tailEnd/>
          </a:ln>
          <a:effectLst/>
        </p:spPr>
      </p:pic>
      <p:pic>
        <p:nvPicPr>
          <p:cNvPr id="37892" name="Picture 4"/>
          <p:cNvPicPr>
            <a:picLocks noChangeAspect="1" noChangeArrowheads="1"/>
          </p:cNvPicPr>
          <p:nvPr/>
        </p:nvPicPr>
        <p:blipFill>
          <a:blip r:embed="rId4"/>
          <a:srcRect/>
          <a:stretch>
            <a:fillRect/>
          </a:stretch>
        </p:blipFill>
        <p:spPr bwMode="auto">
          <a:xfrm>
            <a:off x="8429652" y="2770465"/>
            <a:ext cx="357190" cy="434695"/>
          </a:xfrm>
          <a:prstGeom prst="rect">
            <a:avLst/>
          </a:prstGeom>
          <a:noFill/>
          <a:ln w="9525">
            <a:noFill/>
            <a:miter lim="800000"/>
            <a:headEnd/>
            <a:tailEnd/>
          </a:ln>
          <a:effectLst/>
        </p:spPr>
      </p:pic>
      <p:pic>
        <p:nvPicPr>
          <p:cNvPr id="7" name="Picture 3"/>
          <p:cNvPicPr>
            <a:picLocks noChangeAspect="1" noChangeArrowheads="1"/>
          </p:cNvPicPr>
          <p:nvPr/>
        </p:nvPicPr>
        <p:blipFill>
          <a:blip r:embed="rId3"/>
          <a:srcRect/>
          <a:stretch>
            <a:fillRect/>
          </a:stretch>
        </p:blipFill>
        <p:spPr bwMode="auto">
          <a:xfrm>
            <a:off x="4357686" y="3429000"/>
            <a:ext cx="500066" cy="566740"/>
          </a:xfrm>
          <a:prstGeom prst="rect">
            <a:avLst/>
          </a:prstGeom>
          <a:noFill/>
          <a:ln w="9525">
            <a:noFill/>
            <a:miter lim="800000"/>
            <a:headEnd/>
            <a:tailEnd/>
          </a:ln>
          <a:effectLst/>
        </p:spPr>
      </p:pic>
      <p:pic>
        <p:nvPicPr>
          <p:cNvPr id="37893" name="Picture 5"/>
          <p:cNvPicPr>
            <a:picLocks noChangeAspect="1" noChangeArrowheads="1"/>
          </p:cNvPicPr>
          <p:nvPr/>
        </p:nvPicPr>
        <p:blipFill>
          <a:blip r:embed="rId5"/>
          <a:srcRect/>
          <a:stretch>
            <a:fillRect/>
          </a:stretch>
        </p:blipFill>
        <p:spPr bwMode="auto">
          <a:xfrm>
            <a:off x="2786050" y="3983500"/>
            <a:ext cx="1428760" cy="588508"/>
          </a:xfrm>
          <a:prstGeom prst="rect">
            <a:avLst/>
          </a:prstGeom>
          <a:noFill/>
          <a:ln w="9525">
            <a:noFill/>
            <a:miter lim="800000"/>
            <a:headEnd/>
            <a:tailEnd/>
          </a:ln>
          <a:effectLst/>
        </p:spPr>
      </p:pic>
      <p:pic>
        <p:nvPicPr>
          <p:cNvPr id="37894" name="Picture 6"/>
          <p:cNvPicPr>
            <a:picLocks noChangeAspect="1" noChangeArrowheads="1"/>
          </p:cNvPicPr>
          <p:nvPr/>
        </p:nvPicPr>
        <p:blipFill>
          <a:blip r:embed="rId6"/>
          <a:srcRect/>
          <a:stretch>
            <a:fillRect/>
          </a:stretch>
        </p:blipFill>
        <p:spPr bwMode="auto">
          <a:xfrm>
            <a:off x="6215074" y="4181848"/>
            <a:ext cx="285752" cy="318722"/>
          </a:xfrm>
          <a:prstGeom prst="rect">
            <a:avLst/>
          </a:prstGeom>
          <a:noFill/>
          <a:ln w="9525">
            <a:noFill/>
            <a:miter lim="800000"/>
            <a:headEnd/>
            <a:tailEnd/>
          </a:ln>
          <a:effectLst/>
        </p:spPr>
      </p:pic>
      <p:pic>
        <p:nvPicPr>
          <p:cNvPr id="37895" name="Picture 7"/>
          <p:cNvPicPr>
            <a:picLocks noChangeAspect="1" noChangeArrowheads="1"/>
          </p:cNvPicPr>
          <p:nvPr/>
        </p:nvPicPr>
        <p:blipFill>
          <a:blip r:embed="rId7"/>
          <a:srcRect/>
          <a:stretch>
            <a:fillRect/>
          </a:stretch>
        </p:blipFill>
        <p:spPr bwMode="auto">
          <a:xfrm>
            <a:off x="6858016" y="4000504"/>
            <a:ext cx="1785950" cy="55505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052736"/>
            <a:ext cx="7992888" cy="3600986"/>
          </a:xfrm>
          <a:prstGeom prst="rect">
            <a:avLst/>
          </a:prstGeom>
          <a:noFill/>
        </p:spPr>
        <p:txBody>
          <a:bodyPr wrap="square" rtlCol="0">
            <a:spAutoFit/>
          </a:bodyPr>
          <a:lstStyle/>
          <a:p>
            <a:pPr>
              <a:lnSpc>
                <a:spcPct val="150000"/>
              </a:lnSpc>
            </a:pPr>
            <a:r>
              <a:rPr lang="zh-CN" altLang="zh-CN" sz="2800" b="1" dirty="0"/>
              <a:t>例</a:t>
            </a:r>
            <a:r>
              <a:rPr lang="en-US" altLang="zh-CN" sz="2800" b="1" dirty="0"/>
              <a:t>6.1</a:t>
            </a:r>
            <a:r>
              <a:rPr lang="zh-CN" altLang="zh-CN" sz="2800" b="1" dirty="0"/>
              <a:t>（续</a:t>
            </a:r>
            <a:r>
              <a:rPr lang="en-US" altLang="zh-CN" sz="2800" b="1" dirty="0"/>
              <a:t>4</a:t>
            </a:r>
            <a:r>
              <a:rPr lang="zh-CN" altLang="zh-CN" sz="2800" b="1" dirty="0"/>
              <a:t>） 对于该跨国公司在海外</a:t>
            </a:r>
            <a:r>
              <a:rPr lang="en-US" altLang="zh-CN" sz="2800" b="1" dirty="0"/>
              <a:t>200</a:t>
            </a:r>
            <a:r>
              <a:rPr lang="zh-CN" altLang="zh-CN" sz="2800" b="1" dirty="0"/>
              <a:t>个地区的分公司的单级整群抽样，利用例</a:t>
            </a:r>
            <a:r>
              <a:rPr lang="en-US" altLang="zh-CN" sz="2800" b="1" dirty="0"/>
              <a:t>6.1</a:t>
            </a:r>
            <a:r>
              <a:rPr lang="zh-CN" altLang="zh-CN" sz="2800" b="1" dirty="0"/>
              <a:t>的调查数据，试计算单级整群抽样的设计效果，并在给定估计量的方差界限为</a:t>
            </a:r>
            <a:r>
              <a:rPr lang="en-US" altLang="zh-CN" sz="2800" b="1" dirty="0"/>
              <a:t>25</a:t>
            </a:r>
            <a:r>
              <a:rPr lang="zh-CN" altLang="zh-CN" sz="2800" b="1" dirty="0"/>
              <a:t>的条件下，计算单级整群抽样的样本量。</a:t>
            </a:r>
          </a:p>
          <a:p>
            <a:endParaRPr lang="zh-CN" altLang="en-US" dirty="0"/>
          </a:p>
        </p:txBody>
      </p:sp>
    </p:spTree>
    <p:extLst>
      <p:ext uri="{BB962C8B-B14F-4D97-AF65-F5344CB8AC3E}">
        <p14:creationId xmlns="" xmlns:p14="http://schemas.microsoft.com/office/powerpoint/2010/main" val="22630518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285728"/>
            <a:ext cx="7143800" cy="584775"/>
          </a:xfrm>
          <a:prstGeom prst="rect">
            <a:avLst/>
          </a:prstGeom>
          <a:noFill/>
        </p:spPr>
        <p:txBody>
          <a:bodyPr wrap="square" rtlCol="0">
            <a:spAutoFit/>
          </a:bodyPr>
          <a:lstStyle/>
          <a:p>
            <a:r>
              <a:rPr lang="zh-CN" altLang="en-US" sz="3200" b="1" dirty="0" smtClean="0"/>
              <a:t>二、总体比例和</a:t>
            </a:r>
            <a:r>
              <a:rPr lang="en-US" sz="3200" b="1" dirty="0" smtClean="0"/>
              <a:t> </a:t>
            </a:r>
            <a:r>
              <a:rPr lang="zh-CN" altLang="en-US" sz="3200" b="1" dirty="0" smtClean="0"/>
              <a:t>类单元总数的估计</a:t>
            </a:r>
          </a:p>
        </p:txBody>
      </p:sp>
      <p:sp>
        <p:nvSpPr>
          <p:cNvPr id="3" name="TextBox 2"/>
          <p:cNvSpPr txBox="1"/>
          <p:nvPr/>
        </p:nvSpPr>
        <p:spPr>
          <a:xfrm>
            <a:off x="285720" y="1928802"/>
            <a:ext cx="8858280" cy="2677656"/>
          </a:xfrm>
          <a:prstGeom prst="rect">
            <a:avLst/>
          </a:prstGeom>
          <a:noFill/>
        </p:spPr>
        <p:txBody>
          <a:bodyPr wrap="square" rtlCol="0">
            <a:spAutoFit/>
          </a:bodyPr>
          <a:lstStyle/>
          <a:p>
            <a:pPr indent="457200">
              <a:lnSpc>
                <a:spcPct val="150000"/>
              </a:lnSpc>
            </a:pPr>
            <a:r>
              <a:rPr lang="zh-CN" altLang="en-US" sz="2800" b="1" dirty="0" smtClean="0"/>
              <a:t>总体的</a:t>
            </a:r>
            <a:r>
              <a:rPr lang="en-US" sz="2800" b="1" dirty="0" smtClean="0"/>
              <a:t> N</a:t>
            </a:r>
            <a:r>
              <a:rPr lang="zh-CN" altLang="en-US" sz="2800" b="1" dirty="0" smtClean="0"/>
              <a:t>个群单元包含相同数量的基本单元</a:t>
            </a:r>
            <a:r>
              <a:rPr lang="en-US" altLang="zh-CN" sz="2800" b="1" dirty="0" smtClean="0"/>
              <a:t>,</a:t>
            </a:r>
            <a:r>
              <a:rPr lang="en-US" sz="2800" b="1" dirty="0" smtClean="0"/>
              <a:t>                                 </a:t>
            </a:r>
            <a:r>
              <a:rPr lang="zh-CN" altLang="en-US" sz="2800" b="1" dirty="0" smtClean="0"/>
              <a:t>。 总体中的</a:t>
            </a:r>
            <a:r>
              <a:rPr lang="en-US" altLang="zh-CN" sz="2800" b="1" dirty="0" smtClean="0"/>
              <a:t>C</a:t>
            </a:r>
            <a:r>
              <a:rPr lang="en-US" sz="2800" b="1" dirty="0" smtClean="0"/>
              <a:t> </a:t>
            </a:r>
            <a:r>
              <a:rPr lang="zh-CN" altLang="en-US" sz="2800" b="1" dirty="0" smtClean="0"/>
              <a:t>类单元总数记为</a:t>
            </a:r>
            <a:r>
              <a:rPr lang="en-US" altLang="zh-CN" sz="2800" b="1" dirty="0" smtClean="0"/>
              <a:t>A</a:t>
            </a:r>
            <a:r>
              <a:rPr lang="en-US" sz="2800" b="1" dirty="0" smtClean="0"/>
              <a:t> ,                </a:t>
            </a:r>
            <a:r>
              <a:rPr lang="zh-CN" altLang="en-US" sz="2800" b="1" dirty="0" smtClean="0"/>
              <a:t>          类的单元总数为</a:t>
            </a:r>
            <a:r>
              <a:rPr lang="en-US" sz="2800" b="1" dirty="0" smtClean="0"/>
              <a:t>      </a:t>
            </a:r>
            <a:r>
              <a:rPr lang="zh-CN" altLang="en-US" sz="2800" b="1" dirty="0" smtClean="0"/>
              <a:t>，</a:t>
            </a:r>
            <a:r>
              <a:rPr lang="en-US" altLang="zh-CN" sz="2800" b="1" dirty="0" smtClean="0"/>
              <a:t>C</a:t>
            </a:r>
            <a:r>
              <a:rPr lang="en-US" sz="2800" b="1" dirty="0" smtClean="0"/>
              <a:t> </a:t>
            </a:r>
            <a:r>
              <a:rPr lang="zh-CN" altLang="en-US" sz="2800" b="1" dirty="0" smtClean="0"/>
              <a:t>类单元总数与总体单元总数之比为总体比例，用</a:t>
            </a:r>
            <a:r>
              <a:rPr lang="en-US" sz="2800" b="1" dirty="0" smtClean="0"/>
              <a:t>    </a:t>
            </a:r>
            <a:r>
              <a:rPr lang="zh-CN" altLang="en-US" sz="2800" b="1" dirty="0" smtClean="0"/>
              <a:t>表示，</a:t>
            </a:r>
            <a:r>
              <a:rPr lang="en-US" sz="2800" b="1" dirty="0" smtClean="0"/>
              <a:t>                     </a:t>
            </a:r>
            <a:r>
              <a:rPr lang="zh-CN" altLang="en-US" sz="2800" b="1" dirty="0" smtClean="0"/>
              <a:t>。</a:t>
            </a:r>
            <a:endParaRPr lang="zh-CN" altLang="en-US" sz="2800" b="1" dirty="0"/>
          </a:p>
        </p:txBody>
      </p:sp>
      <p:pic>
        <p:nvPicPr>
          <p:cNvPr id="38914" name="Picture 2"/>
          <p:cNvPicPr>
            <a:picLocks noChangeAspect="1" noChangeArrowheads="1"/>
          </p:cNvPicPr>
          <p:nvPr/>
        </p:nvPicPr>
        <p:blipFill>
          <a:blip r:embed="rId2"/>
          <a:srcRect/>
          <a:stretch>
            <a:fillRect/>
          </a:stretch>
        </p:blipFill>
        <p:spPr bwMode="auto">
          <a:xfrm>
            <a:off x="857224" y="2714620"/>
            <a:ext cx="2688667" cy="477021"/>
          </a:xfrm>
          <a:prstGeom prst="rect">
            <a:avLst/>
          </a:prstGeom>
          <a:noFill/>
          <a:ln w="9525">
            <a:noFill/>
            <a:miter lim="800000"/>
            <a:headEnd/>
            <a:tailEnd/>
          </a:ln>
          <a:effectLst/>
        </p:spPr>
      </p:pic>
      <p:pic>
        <p:nvPicPr>
          <p:cNvPr id="38915" name="Picture 3"/>
          <p:cNvPicPr>
            <a:picLocks noChangeAspect="1" noChangeArrowheads="1"/>
          </p:cNvPicPr>
          <p:nvPr/>
        </p:nvPicPr>
        <p:blipFill>
          <a:blip r:embed="rId3"/>
          <a:srcRect/>
          <a:stretch>
            <a:fillRect/>
          </a:stretch>
        </p:blipFill>
        <p:spPr bwMode="auto">
          <a:xfrm>
            <a:off x="8501090" y="2786058"/>
            <a:ext cx="435837" cy="395887"/>
          </a:xfrm>
          <a:prstGeom prst="rect">
            <a:avLst/>
          </a:prstGeom>
          <a:noFill/>
          <a:ln w="9525">
            <a:noFill/>
            <a:miter lim="800000"/>
            <a:headEnd/>
            <a:tailEnd/>
          </a:ln>
          <a:effectLst/>
        </p:spPr>
      </p:pic>
      <p:pic>
        <p:nvPicPr>
          <p:cNvPr id="38916" name="Picture 4"/>
          <p:cNvPicPr>
            <a:picLocks noChangeAspect="1" noChangeArrowheads="1"/>
          </p:cNvPicPr>
          <p:nvPr/>
        </p:nvPicPr>
        <p:blipFill>
          <a:blip r:embed="rId4"/>
          <a:srcRect/>
          <a:stretch>
            <a:fillRect/>
          </a:stretch>
        </p:blipFill>
        <p:spPr bwMode="auto">
          <a:xfrm>
            <a:off x="2857488" y="3357562"/>
            <a:ext cx="429964" cy="422074"/>
          </a:xfrm>
          <a:prstGeom prst="rect">
            <a:avLst/>
          </a:prstGeom>
          <a:noFill/>
          <a:ln w="9525">
            <a:noFill/>
            <a:miter lim="800000"/>
            <a:headEnd/>
            <a:tailEnd/>
          </a:ln>
          <a:effectLst/>
        </p:spPr>
      </p:pic>
      <p:pic>
        <p:nvPicPr>
          <p:cNvPr id="38917" name="Picture 5"/>
          <p:cNvPicPr>
            <a:picLocks noChangeAspect="1" noChangeArrowheads="1"/>
          </p:cNvPicPr>
          <p:nvPr/>
        </p:nvPicPr>
        <p:blipFill>
          <a:blip r:embed="rId5"/>
          <a:srcRect/>
          <a:stretch>
            <a:fillRect/>
          </a:stretch>
        </p:blipFill>
        <p:spPr bwMode="auto">
          <a:xfrm>
            <a:off x="2928926" y="4071942"/>
            <a:ext cx="286434" cy="312738"/>
          </a:xfrm>
          <a:prstGeom prst="rect">
            <a:avLst/>
          </a:prstGeom>
          <a:noFill/>
          <a:ln w="9525">
            <a:noFill/>
            <a:miter lim="800000"/>
            <a:headEnd/>
            <a:tailEnd/>
          </a:ln>
          <a:effectLst/>
        </p:spPr>
      </p:pic>
      <p:pic>
        <p:nvPicPr>
          <p:cNvPr id="38918" name="Picture 6"/>
          <p:cNvPicPr>
            <a:picLocks noChangeAspect="1" noChangeArrowheads="1"/>
          </p:cNvPicPr>
          <p:nvPr/>
        </p:nvPicPr>
        <p:blipFill>
          <a:blip r:embed="rId6"/>
          <a:srcRect/>
          <a:stretch>
            <a:fillRect/>
          </a:stretch>
        </p:blipFill>
        <p:spPr bwMode="auto">
          <a:xfrm>
            <a:off x="4071934" y="4000504"/>
            <a:ext cx="1975789" cy="5000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55576" y="194630"/>
            <a:ext cx="7776864" cy="52630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83567" y="5526056"/>
            <a:ext cx="7848873" cy="5660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26614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971600" y="260648"/>
            <a:ext cx="7344816" cy="455214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99592" y="4990044"/>
            <a:ext cx="7488832" cy="11425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96102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428604"/>
            <a:ext cx="8072494" cy="1815882"/>
          </a:xfrm>
          <a:prstGeom prst="rect">
            <a:avLst/>
          </a:prstGeom>
          <a:noFill/>
        </p:spPr>
        <p:txBody>
          <a:bodyPr wrap="square" rtlCol="0">
            <a:spAutoFit/>
          </a:bodyPr>
          <a:lstStyle/>
          <a:p>
            <a:r>
              <a:rPr lang="zh-CN" altLang="en-US" sz="2800" b="1" dirty="0" smtClean="0"/>
              <a:t>单级整群抽样：通常，基本单元之间会存在某种关系。按照这类关系，全部的基本单元被划分为群单元。如果抽样单元是群单元，包含若干个基本单元，相应的概率抽样方法被称为整群抽样。</a:t>
            </a:r>
            <a:endParaRPr lang="zh-CN" altLang="en-US" sz="2800" b="1" dirty="0"/>
          </a:p>
        </p:txBody>
      </p:sp>
      <p:sp>
        <p:nvSpPr>
          <p:cNvPr id="3" name="TextBox 2"/>
          <p:cNvSpPr txBox="1"/>
          <p:nvPr/>
        </p:nvSpPr>
        <p:spPr>
          <a:xfrm>
            <a:off x="642910" y="2500306"/>
            <a:ext cx="8143932" cy="4031873"/>
          </a:xfrm>
          <a:prstGeom prst="rect">
            <a:avLst/>
          </a:prstGeom>
          <a:noFill/>
        </p:spPr>
        <p:txBody>
          <a:bodyPr wrap="square" rtlCol="0">
            <a:spAutoFit/>
          </a:bodyPr>
          <a:lstStyle/>
          <a:p>
            <a:r>
              <a:rPr lang="zh-CN" altLang="en-US" sz="2800" b="1" dirty="0" smtClean="0"/>
              <a:t>单级整群抽样的实施步骤：</a:t>
            </a:r>
            <a:endParaRPr lang="en-US" altLang="zh-CN" sz="2800" b="1" dirty="0" smtClean="0"/>
          </a:p>
          <a:p>
            <a:endParaRPr lang="en-US" altLang="zh-CN" b="1" dirty="0" smtClean="0"/>
          </a:p>
          <a:p>
            <a:r>
              <a:rPr lang="zh-CN" altLang="en-US" sz="2400" b="1" dirty="0" smtClean="0"/>
              <a:t>第一步：建立总体的群单元抽样框，采用概率抽样方式从抽样框中抽选事先确定数量的群单元。可以选择无放回等概率抽样或者有放回不等概率抽样，抽样方法选择依据实际问题。</a:t>
            </a:r>
            <a:endParaRPr lang="en-US" altLang="zh-CN" sz="2400" b="1" dirty="0" smtClean="0"/>
          </a:p>
          <a:p>
            <a:endParaRPr lang="zh-CN" altLang="en-US" sz="2400" b="1" dirty="0" smtClean="0"/>
          </a:p>
          <a:p>
            <a:r>
              <a:rPr lang="zh-CN" altLang="en-US" sz="2400" b="1" dirty="0" smtClean="0"/>
              <a:t>第二步：调查被抽取的群单元中的全部基本单元，并将所有的基本单元合到一起，作为单级整群抽样的样本，简称为单级整群样本。</a:t>
            </a:r>
          </a:p>
          <a:p>
            <a:endParaRPr lang="zh-CN" altLang="en-US"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14290"/>
            <a:ext cx="7858180" cy="523220"/>
          </a:xfrm>
          <a:prstGeom prst="rect">
            <a:avLst/>
          </a:prstGeom>
          <a:noFill/>
        </p:spPr>
        <p:txBody>
          <a:bodyPr wrap="square" rtlCol="0">
            <a:spAutoFit/>
          </a:bodyPr>
          <a:lstStyle/>
          <a:p>
            <a:pPr lvl="0"/>
            <a:r>
              <a:rPr lang="zh-CN" altLang="en-US" sz="2800" b="1" dirty="0" smtClean="0">
                <a:latin typeface="Times New Roman" pitchFamily="18" charset="0"/>
              </a:rPr>
              <a:t>（一）总体比例和</a:t>
            </a:r>
            <a:r>
              <a:rPr lang="en-US" sz="2800" b="1" dirty="0" smtClean="0">
                <a:latin typeface="Times New Roman" pitchFamily="18" charset="0"/>
              </a:rPr>
              <a:t>C</a:t>
            </a:r>
            <a:r>
              <a:rPr lang="zh-CN" altLang="en-US" sz="2800" b="1" dirty="0" smtClean="0">
                <a:latin typeface="Times New Roman" pitchFamily="18" charset="0"/>
              </a:rPr>
              <a:t>类单元总数的估计量</a:t>
            </a:r>
          </a:p>
        </p:txBody>
      </p:sp>
      <p:sp>
        <p:nvSpPr>
          <p:cNvPr id="3" name="TextBox 2"/>
          <p:cNvSpPr txBox="1"/>
          <p:nvPr/>
        </p:nvSpPr>
        <p:spPr>
          <a:xfrm>
            <a:off x="357158" y="857232"/>
            <a:ext cx="7715304" cy="1231106"/>
          </a:xfrm>
          <a:prstGeom prst="rect">
            <a:avLst/>
          </a:prstGeom>
          <a:noFill/>
        </p:spPr>
        <p:txBody>
          <a:bodyPr wrap="square" rtlCol="0">
            <a:spAutoFit/>
          </a:bodyPr>
          <a:lstStyle/>
          <a:p>
            <a:r>
              <a:rPr lang="zh-CN" altLang="en-US" sz="2800" b="1" dirty="0" smtClean="0"/>
              <a:t>对于单级整群抽样，总体比例</a:t>
            </a:r>
            <a:r>
              <a:rPr lang="en-US" sz="2800" b="1" dirty="0" smtClean="0"/>
              <a:t>      </a:t>
            </a:r>
            <a:r>
              <a:rPr lang="zh-CN" altLang="en-US" sz="2800" b="1" dirty="0" smtClean="0"/>
              <a:t>的估计量    </a:t>
            </a:r>
            <a:r>
              <a:rPr lang="en-US" sz="2800" b="1" dirty="0" smtClean="0"/>
              <a:t> </a:t>
            </a:r>
            <a:r>
              <a:rPr lang="zh-CN" altLang="en-US" sz="2800" b="1" dirty="0" smtClean="0"/>
              <a:t>为</a:t>
            </a:r>
            <a:endParaRPr lang="en-US" altLang="zh-CN" sz="2800" b="1" dirty="0" smtClean="0"/>
          </a:p>
          <a:p>
            <a:endParaRPr lang="zh-CN" altLang="en-US" sz="2800" b="1" dirty="0" smtClean="0"/>
          </a:p>
          <a:p>
            <a:endParaRPr lang="zh-CN" altLang="en-US" b="1" dirty="0"/>
          </a:p>
        </p:txBody>
      </p:sp>
      <p:pic>
        <p:nvPicPr>
          <p:cNvPr id="4" name="Picture 5"/>
          <p:cNvPicPr>
            <a:picLocks noChangeAspect="1" noChangeArrowheads="1"/>
          </p:cNvPicPr>
          <p:nvPr/>
        </p:nvPicPr>
        <p:blipFill>
          <a:blip r:embed="rId2"/>
          <a:srcRect/>
          <a:stretch>
            <a:fillRect/>
          </a:stretch>
        </p:blipFill>
        <p:spPr bwMode="auto">
          <a:xfrm>
            <a:off x="5143504" y="928670"/>
            <a:ext cx="357190" cy="389992"/>
          </a:xfrm>
          <a:prstGeom prst="rect">
            <a:avLst/>
          </a:prstGeom>
          <a:noFill/>
          <a:ln w="9525">
            <a:noFill/>
            <a:miter lim="800000"/>
            <a:headEnd/>
            <a:tailEnd/>
          </a:ln>
          <a:effectLst/>
        </p:spPr>
      </p:pic>
      <p:pic>
        <p:nvPicPr>
          <p:cNvPr id="39938" name="Picture 2"/>
          <p:cNvPicPr>
            <a:picLocks noChangeAspect="1" noChangeArrowheads="1"/>
          </p:cNvPicPr>
          <p:nvPr/>
        </p:nvPicPr>
        <p:blipFill>
          <a:blip r:embed="rId3"/>
          <a:srcRect/>
          <a:stretch>
            <a:fillRect/>
          </a:stretch>
        </p:blipFill>
        <p:spPr bwMode="auto">
          <a:xfrm>
            <a:off x="2285984" y="1357298"/>
            <a:ext cx="3675072" cy="928694"/>
          </a:xfrm>
          <a:prstGeom prst="rect">
            <a:avLst/>
          </a:prstGeom>
          <a:noFill/>
          <a:ln w="9525">
            <a:noFill/>
            <a:miter lim="800000"/>
            <a:headEnd/>
            <a:tailEnd/>
          </a:ln>
          <a:effectLst/>
        </p:spPr>
      </p:pic>
      <p:pic>
        <p:nvPicPr>
          <p:cNvPr id="39939" name="Picture 3"/>
          <p:cNvPicPr>
            <a:picLocks noChangeAspect="1" noChangeArrowheads="1"/>
          </p:cNvPicPr>
          <p:nvPr/>
        </p:nvPicPr>
        <p:blipFill>
          <a:blip r:embed="rId4"/>
          <a:srcRect/>
          <a:stretch>
            <a:fillRect/>
          </a:stretch>
        </p:blipFill>
        <p:spPr bwMode="auto">
          <a:xfrm>
            <a:off x="8072462" y="4000504"/>
            <a:ext cx="357190" cy="470180"/>
          </a:xfrm>
          <a:prstGeom prst="rect">
            <a:avLst/>
          </a:prstGeom>
          <a:noFill/>
          <a:ln w="9525">
            <a:noFill/>
            <a:miter lim="800000"/>
            <a:headEnd/>
            <a:tailEnd/>
          </a:ln>
          <a:effectLst/>
        </p:spPr>
      </p:pic>
      <p:sp>
        <p:nvSpPr>
          <p:cNvPr id="7" name="TextBox 6"/>
          <p:cNvSpPr txBox="1"/>
          <p:nvPr/>
        </p:nvSpPr>
        <p:spPr>
          <a:xfrm>
            <a:off x="357158" y="2357430"/>
            <a:ext cx="7643866" cy="800219"/>
          </a:xfrm>
          <a:prstGeom prst="rect">
            <a:avLst/>
          </a:prstGeom>
          <a:noFill/>
        </p:spPr>
        <p:txBody>
          <a:bodyPr wrap="square" rtlCol="0">
            <a:spAutoFit/>
          </a:bodyPr>
          <a:lstStyle/>
          <a:p>
            <a:r>
              <a:rPr lang="en-US" sz="2800" b="1" dirty="0" smtClean="0">
                <a:latin typeface="Times New Roman" pitchFamily="18" charset="0"/>
              </a:rPr>
              <a:t>     </a:t>
            </a:r>
            <a:r>
              <a:rPr lang="en-US" sz="2800" b="1" dirty="0" err="1" smtClean="0">
                <a:latin typeface="Times New Roman" pitchFamily="18" charset="0"/>
              </a:rPr>
              <a:t>类单元总数</a:t>
            </a:r>
            <a:r>
              <a:rPr lang="en-US" sz="2800" b="1" dirty="0" smtClean="0">
                <a:latin typeface="Times New Roman" pitchFamily="18" charset="0"/>
              </a:rPr>
              <a:t>    </a:t>
            </a:r>
            <a:r>
              <a:rPr lang="en-US" sz="2800" b="1" dirty="0" err="1" smtClean="0">
                <a:latin typeface="Times New Roman" pitchFamily="18" charset="0"/>
              </a:rPr>
              <a:t>的估计量</a:t>
            </a:r>
            <a:r>
              <a:rPr lang="en-US" sz="2800" b="1" dirty="0" smtClean="0">
                <a:latin typeface="Times New Roman" pitchFamily="18" charset="0"/>
              </a:rPr>
              <a:t>    为</a:t>
            </a:r>
          </a:p>
          <a:p>
            <a:endParaRPr lang="zh-CN" altLang="en-US" b="1" dirty="0"/>
          </a:p>
        </p:txBody>
      </p:sp>
      <p:pic>
        <p:nvPicPr>
          <p:cNvPr id="39940" name="Picture 4"/>
          <p:cNvPicPr>
            <a:picLocks noChangeAspect="1" noChangeArrowheads="1"/>
          </p:cNvPicPr>
          <p:nvPr/>
        </p:nvPicPr>
        <p:blipFill>
          <a:blip r:embed="rId5"/>
          <a:srcRect/>
          <a:stretch>
            <a:fillRect/>
          </a:stretch>
        </p:blipFill>
        <p:spPr bwMode="auto">
          <a:xfrm>
            <a:off x="571472" y="2428868"/>
            <a:ext cx="357190" cy="397284"/>
          </a:xfrm>
          <a:prstGeom prst="rect">
            <a:avLst/>
          </a:prstGeom>
          <a:noFill/>
          <a:ln w="9525">
            <a:noFill/>
            <a:miter lim="800000"/>
            <a:headEnd/>
            <a:tailEnd/>
          </a:ln>
          <a:effectLst/>
        </p:spPr>
      </p:pic>
      <p:pic>
        <p:nvPicPr>
          <p:cNvPr id="39941" name="Picture 5"/>
          <p:cNvPicPr>
            <a:picLocks noChangeAspect="1" noChangeArrowheads="1"/>
          </p:cNvPicPr>
          <p:nvPr/>
        </p:nvPicPr>
        <p:blipFill>
          <a:blip r:embed="rId6"/>
          <a:srcRect/>
          <a:stretch>
            <a:fillRect/>
          </a:stretch>
        </p:blipFill>
        <p:spPr bwMode="auto">
          <a:xfrm>
            <a:off x="2643174" y="2428868"/>
            <a:ext cx="357190" cy="389993"/>
          </a:xfrm>
          <a:prstGeom prst="rect">
            <a:avLst/>
          </a:prstGeom>
          <a:noFill/>
          <a:ln w="9525">
            <a:noFill/>
            <a:miter lim="800000"/>
            <a:headEnd/>
            <a:tailEnd/>
          </a:ln>
          <a:effectLst/>
        </p:spPr>
      </p:pic>
      <p:pic>
        <p:nvPicPr>
          <p:cNvPr id="39942" name="Picture 6"/>
          <p:cNvPicPr>
            <a:picLocks noChangeAspect="1" noChangeArrowheads="1"/>
          </p:cNvPicPr>
          <p:nvPr/>
        </p:nvPicPr>
        <p:blipFill>
          <a:blip r:embed="rId7"/>
          <a:srcRect/>
          <a:stretch>
            <a:fillRect/>
          </a:stretch>
        </p:blipFill>
        <p:spPr bwMode="auto">
          <a:xfrm>
            <a:off x="4500562" y="2357430"/>
            <a:ext cx="357190" cy="470180"/>
          </a:xfrm>
          <a:prstGeom prst="rect">
            <a:avLst/>
          </a:prstGeom>
          <a:noFill/>
          <a:ln w="9525">
            <a:noFill/>
            <a:miter lim="800000"/>
            <a:headEnd/>
            <a:tailEnd/>
          </a:ln>
          <a:effectLst/>
        </p:spPr>
      </p:pic>
      <p:pic>
        <p:nvPicPr>
          <p:cNvPr id="39943" name="Picture 7"/>
          <p:cNvPicPr>
            <a:picLocks noChangeAspect="1" noChangeArrowheads="1"/>
          </p:cNvPicPr>
          <p:nvPr/>
        </p:nvPicPr>
        <p:blipFill>
          <a:blip r:embed="rId8"/>
          <a:srcRect/>
          <a:stretch>
            <a:fillRect/>
          </a:stretch>
        </p:blipFill>
        <p:spPr bwMode="auto">
          <a:xfrm>
            <a:off x="1857356" y="3000372"/>
            <a:ext cx="3857652" cy="870050"/>
          </a:xfrm>
          <a:prstGeom prst="rect">
            <a:avLst/>
          </a:prstGeom>
          <a:noFill/>
          <a:ln w="9525">
            <a:noFill/>
            <a:miter lim="800000"/>
            <a:headEnd/>
            <a:tailEnd/>
          </a:ln>
          <a:effectLst/>
        </p:spPr>
      </p:pic>
      <p:sp>
        <p:nvSpPr>
          <p:cNvPr id="13" name="TextBox 12"/>
          <p:cNvSpPr txBox="1"/>
          <p:nvPr/>
        </p:nvSpPr>
        <p:spPr>
          <a:xfrm>
            <a:off x="428596" y="3903345"/>
            <a:ext cx="8715404" cy="2954655"/>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定理</a:t>
            </a:r>
            <a:r>
              <a:rPr lang="en-US" sz="2800" b="1" dirty="0" smtClean="0">
                <a:latin typeface="Times New Roman" pitchFamily="18" charset="0"/>
                <a:ea typeface="宋体" pitchFamily="2" charset="-122"/>
              </a:rPr>
              <a:t>6.4</a:t>
            </a:r>
            <a:r>
              <a:rPr lang="zh-CN" altLang="en-US" sz="2800" b="1" dirty="0" smtClean="0">
                <a:latin typeface="Times New Roman" pitchFamily="18" charset="0"/>
                <a:ea typeface="宋体" pitchFamily="2" charset="-122"/>
              </a:rPr>
              <a:t>对于单级整群抽样，估计量</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是总体比例</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的无偏估计量</a:t>
            </a:r>
          </a:p>
          <a:p>
            <a:pPr>
              <a:lnSpc>
                <a:spcPct val="150000"/>
              </a:lnSpc>
            </a:pPr>
            <a:r>
              <a:rPr lang="zh-CN" altLang="en-US" sz="2800" b="1" dirty="0" smtClean="0">
                <a:latin typeface="Times New Roman" pitchFamily="18" charset="0"/>
                <a:ea typeface="宋体" pitchFamily="2" charset="-122"/>
              </a:rPr>
              <a:t>推论</a:t>
            </a:r>
            <a:r>
              <a:rPr lang="en-US" sz="2800" b="1" dirty="0" smtClean="0">
                <a:latin typeface="Times New Roman" pitchFamily="18" charset="0"/>
                <a:ea typeface="宋体" pitchFamily="2" charset="-122"/>
              </a:rPr>
              <a:t>6.6</a:t>
            </a:r>
            <a:r>
              <a:rPr lang="zh-CN" altLang="en-US" sz="2800" b="1" dirty="0" smtClean="0">
                <a:latin typeface="Times New Roman" pitchFamily="18" charset="0"/>
                <a:ea typeface="宋体" pitchFamily="2" charset="-122"/>
              </a:rPr>
              <a:t>对于单级整群抽样，估计量</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是</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类单元总数     </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的无偏估计量</a:t>
            </a:r>
          </a:p>
          <a:p>
            <a:endParaRPr lang="zh-CN" altLang="en-US" b="1" dirty="0"/>
          </a:p>
        </p:txBody>
      </p:sp>
      <p:pic>
        <p:nvPicPr>
          <p:cNvPr id="14" name="Picture 3"/>
          <p:cNvPicPr>
            <a:picLocks noChangeAspect="1" noChangeArrowheads="1"/>
          </p:cNvPicPr>
          <p:nvPr/>
        </p:nvPicPr>
        <p:blipFill>
          <a:blip r:embed="rId4"/>
          <a:srcRect/>
          <a:stretch>
            <a:fillRect/>
          </a:stretch>
        </p:blipFill>
        <p:spPr bwMode="auto">
          <a:xfrm>
            <a:off x="5929322" y="4000504"/>
            <a:ext cx="357190" cy="470180"/>
          </a:xfrm>
          <a:prstGeom prst="rect">
            <a:avLst/>
          </a:prstGeom>
          <a:noFill/>
          <a:ln w="9525">
            <a:noFill/>
            <a:miter lim="800000"/>
            <a:headEnd/>
            <a:tailEnd/>
          </a:ln>
          <a:effectLst/>
        </p:spPr>
      </p:pic>
      <p:pic>
        <p:nvPicPr>
          <p:cNvPr id="15" name="Picture 6"/>
          <p:cNvPicPr>
            <a:picLocks noChangeAspect="1" noChangeArrowheads="1"/>
          </p:cNvPicPr>
          <p:nvPr/>
        </p:nvPicPr>
        <p:blipFill>
          <a:blip r:embed="rId7"/>
          <a:srcRect/>
          <a:stretch>
            <a:fillRect/>
          </a:stretch>
        </p:blipFill>
        <p:spPr bwMode="auto">
          <a:xfrm>
            <a:off x="5929322" y="5286388"/>
            <a:ext cx="357190" cy="470180"/>
          </a:xfrm>
          <a:prstGeom prst="rect">
            <a:avLst/>
          </a:prstGeom>
          <a:noFill/>
          <a:ln w="9525">
            <a:noFill/>
            <a:miter lim="800000"/>
            <a:headEnd/>
            <a:tailEnd/>
          </a:ln>
          <a:effectLst/>
        </p:spPr>
      </p:pic>
      <p:pic>
        <p:nvPicPr>
          <p:cNvPr id="16" name="Picture 4"/>
          <p:cNvPicPr>
            <a:picLocks noChangeAspect="1" noChangeArrowheads="1"/>
          </p:cNvPicPr>
          <p:nvPr/>
        </p:nvPicPr>
        <p:blipFill>
          <a:blip r:embed="rId5"/>
          <a:srcRect/>
          <a:stretch>
            <a:fillRect/>
          </a:stretch>
        </p:blipFill>
        <p:spPr bwMode="auto">
          <a:xfrm>
            <a:off x="6500826" y="5357826"/>
            <a:ext cx="357190" cy="397284"/>
          </a:xfrm>
          <a:prstGeom prst="rect">
            <a:avLst/>
          </a:prstGeom>
          <a:noFill/>
          <a:ln w="9525">
            <a:noFill/>
            <a:miter lim="800000"/>
            <a:headEnd/>
            <a:tailEnd/>
          </a:ln>
          <a:effectLst/>
        </p:spPr>
      </p:pic>
      <p:pic>
        <p:nvPicPr>
          <p:cNvPr id="17" name="Picture 5"/>
          <p:cNvPicPr>
            <a:picLocks noChangeAspect="1" noChangeArrowheads="1"/>
          </p:cNvPicPr>
          <p:nvPr/>
        </p:nvPicPr>
        <p:blipFill>
          <a:blip r:embed="rId6"/>
          <a:srcRect/>
          <a:stretch>
            <a:fillRect/>
          </a:stretch>
        </p:blipFill>
        <p:spPr bwMode="auto">
          <a:xfrm>
            <a:off x="8572528" y="5357826"/>
            <a:ext cx="357190" cy="38999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4" y="357166"/>
            <a:ext cx="8286808" cy="523220"/>
          </a:xfrm>
          <a:prstGeom prst="rect">
            <a:avLst/>
          </a:prstGeom>
          <a:noFill/>
        </p:spPr>
        <p:txBody>
          <a:bodyPr wrap="square" rtlCol="0">
            <a:spAutoFit/>
          </a:bodyPr>
          <a:lstStyle/>
          <a:p>
            <a:r>
              <a:rPr lang="zh-CN" altLang="en-US" sz="2800" b="1" dirty="0" smtClean="0"/>
              <a:t>（二）总体比例估计量和</a:t>
            </a:r>
            <a:r>
              <a:rPr lang="en-US" sz="2800" b="1" dirty="0" smtClean="0">
                <a:latin typeface="Tahoma" pitchFamily="34" charset="0"/>
                <a:ea typeface="Tahoma" pitchFamily="34" charset="0"/>
                <a:cs typeface="Tahoma" pitchFamily="34" charset="0"/>
              </a:rPr>
              <a:t>C</a:t>
            </a:r>
            <a:r>
              <a:rPr lang="zh-CN" altLang="en-US" sz="2800" b="1" dirty="0" smtClean="0"/>
              <a:t>类单元总数估计量的方差 </a:t>
            </a:r>
          </a:p>
        </p:txBody>
      </p:sp>
      <p:sp>
        <p:nvSpPr>
          <p:cNvPr id="3" name="TextBox 2"/>
          <p:cNvSpPr txBox="1"/>
          <p:nvPr/>
        </p:nvSpPr>
        <p:spPr>
          <a:xfrm>
            <a:off x="214282" y="1000108"/>
            <a:ext cx="8643998" cy="1303177"/>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定理</a:t>
            </a:r>
            <a:r>
              <a:rPr lang="en-US" sz="2800" b="1" dirty="0" smtClean="0">
                <a:latin typeface="Times New Roman" pitchFamily="18" charset="0"/>
                <a:ea typeface="宋体" pitchFamily="2" charset="-122"/>
              </a:rPr>
              <a:t>6.5 </a:t>
            </a:r>
            <a:r>
              <a:rPr lang="zh-CN" altLang="en-US" sz="2800" b="1" dirty="0" smtClean="0">
                <a:latin typeface="Times New Roman" pitchFamily="18" charset="0"/>
                <a:ea typeface="宋体" pitchFamily="2" charset="-122"/>
              </a:rPr>
              <a:t>对于单级整群抽样，总体比例估计量</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的方差为</a:t>
            </a:r>
          </a:p>
        </p:txBody>
      </p:sp>
      <p:pic>
        <p:nvPicPr>
          <p:cNvPr id="1026" name="Picture 2"/>
          <p:cNvPicPr>
            <a:picLocks noChangeAspect="1" noChangeArrowheads="1"/>
          </p:cNvPicPr>
          <p:nvPr/>
        </p:nvPicPr>
        <p:blipFill>
          <a:blip r:embed="rId2"/>
          <a:srcRect/>
          <a:stretch>
            <a:fillRect/>
          </a:stretch>
        </p:blipFill>
        <p:spPr bwMode="auto">
          <a:xfrm>
            <a:off x="7215206" y="1140746"/>
            <a:ext cx="428628" cy="564216"/>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928794" y="1785926"/>
            <a:ext cx="4500594" cy="1127221"/>
          </a:xfrm>
          <a:prstGeom prst="rect">
            <a:avLst/>
          </a:prstGeom>
          <a:noFill/>
          <a:ln w="9525">
            <a:noFill/>
            <a:miter lim="800000"/>
            <a:headEnd/>
            <a:tailEnd/>
          </a:ln>
          <a:effectLst/>
        </p:spPr>
      </p:pic>
      <p:sp>
        <p:nvSpPr>
          <p:cNvPr id="6" name="TextBox 5"/>
          <p:cNvSpPr txBox="1"/>
          <p:nvPr/>
        </p:nvSpPr>
        <p:spPr>
          <a:xfrm>
            <a:off x="285720" y="3071810"/>
            <a:ext cx="8643966" cy="523220"/>
          </a:xfrm>
          <a:prstGeom prst="rect">
            <a:avLst/>
          </a:prstGeom>
          <a:noFill/>
        </p:spPr>
        <p:txBody>
          <a:bodyPr wrap="square" rtlCol="0">
            <a:spAutoFit/>
          </a:bodyPr>
          <a:lstStyle/>
          <a:p>
            <a:r>
              <a:rPr lang="zh-CN" altLang="en-US" sz="2800" b="1" dirty="0" smtClean="0"/>
              <a:t>其中</a:t>
            </a:r>
            <a:r>
              <a:rPr lang="en-US" sz="2800" b="1" dirty="0" smtClean="0"/>
              <a:t>                </a:t>
            </a:r>
            <a:r>
              <a:rPr lang="zh-CN" altLang="en-US" sz="2800" b="1" dirty="0" smtClean="0"/>
              <a:t>为单级整群抽样的抽样比。</a:t>
            </a:r>
            <a:endParaRPr lang="zh-CN" altLang="en-US" sz="2800" b="1" dirty="0"/>
          </a:p>
        </p:txBody>
      </p:sp>
      <p:pic>
        <p:nvPicPr>
          <p:cNvPr id="1028" name="Picture 4"/>
          <p:cNvPicPr>
            <a:picLocks noChangeAspect="1" noChangeArrowheads="1"/>
          </p:cNvPicPr>
          <p:nvPr/>
        </p:nvPicPr>
        <p:blipFill>
          <a:blip r:embed="rId4"/>
          <a:srcRect/>
          <a:stretch>
            <a:fillRect/>
          </a:stretch>
        </p:blipFill>
        <p:spPr bwMode="auto">
          <a:xfrm>
            <a:off x="1000100" y="3108662"/>
            <a:ext cx="1357322" cy="463214"/>
          </a:xfrm>
          <a:prstGeom prst="rect">
            <a:avLst/>
          </a:prstGeom>
          <a:noFill/>
          <a:ln w="9525">
            <a:noFill/>
            <a:miter lim="800000"/>
            <a:headEnd/>
            <a:tailEnd/>
          </a:ln>
          <a:effectLst/>
        </p:spPr>
      </p:pic>
      <p:sp>
        <p:nvSpPr>
          <p:cNvPr id="8" name="TextBox 7"/>
          <p:cNvSpPr txBox="1"/>
          <p:nvPr/>
        </p:nvSpPr>
        <p:spPr>
          <a:xfrm>
            <a:off x="214282" y="3714752"/>
            <a:ext cx="7929618" cy="1303177"/>
          </a:xfrm>
          <a:prstGeom prst="rect">
            <a:avLst/>
          </a:prstGeom>
          <a:noFill/>
        </p:spPr>
        <p:txBody>
          <a:bodyPr wrap="square" rtlCol="0">
            <a:spAutoFit/>
          </a:bodyPr>
          <a:lstStyle/>
          <a:p>
            <a:pPr>
              <a:lnSpc>
                <a:spcPct val="150000"/>
              </a:lnSpc>
            </a:pPr>
            <a:r>
              <a:rPr lang="zh-CN" altLang="en-US" sz="2800" b="1" dirty="0" smtClean="0">
                <a:latin typeface="Times New Roman" pitchFamily="18" charset="0"/>
              </a:rPr>
              <a:t>推论</a:t>
            </a:r>
            <a:r>
              <a:rPr lang="en-US" sz="2800" b="1" dirty="0" smtClean="0">
                <a:latin typeface="Times New Roman" pitchFamily="18" charset="0"/>
              </a:rPr>
              <a:t>6.7</a:t>
            </a:r>
            <a:r>
              <a:rPr lang="zh-CN" altLang="en-US" sz="2800" b="1" dirty="0" smtClean="0">
                <a:latin typeface="Times New Roman" pitchFamily="18" charset="0"/>
              </a:rPr>
              <a:t>对于单级整群抽样</a:t>
            </a:r>
            <a:r>
              <a:rPr lang="en-US" altLang="zh-CN" sz="2800" b="1" dirty="0" smtClean="0">
                <a:latin typeface="Times New Roman" pitchFamily="18" charset="0"/>
              </a:rPr>
              <a:t>,C</a:t>
            </a:r>
            <a:r>
              <a:rPr lang="zh-CN" altLang="en-US" sz="2800" b="1" dirty="0" smtClean="0">
                <a:latin typeface="Times New Roman" pitchFamily="18" charset="0"/>
              </a:rPr>
              <a:t>类单元总数</a:t>
            </a:r>
            <a:r>
              <a:rPr lang="en-US" sz="2800" b="1" dirty="0" smtClean="0">
                <a:latin typeface="Times New Roman" pitchFamily="18" charset="0"/>
              </a:rPr>
              <a:t> A</a:t>
            </a:r>
            <a:r>
              <a:rPr lang="zh-CN" altLang="en-US" sz="2800" b="1" dirty="0" smtClean="0">
                <a:latin typeface="Times New Roman" pitchFamily="18" charset="0"/>
              </a:rPr>
              <a:t>的估计量</a:t>
            </a:r>
            <a:r>
              <a:rPr lang="en-US" sz="2800" b="1" dirty="0" smtClean="0">
                <a:latin typeface="Times New Roman" pitchFamily="18" charset="0"/>
              </a:rPr>
              <a:t>    </a:t>
            </a:r>
            <a:r>
              <a:rPr lang="zh-CN" altLang="en-US" sz="2800" b="1" dirty="0" smtClean="0">
                <a:latin typeface="Times New Roman" pitchFamily="18" charset="0"/>
              </a:rPr>
              <a:t>的方差为</a:t>
            </a:r>
          </a:p>
        </p:txBody>
      </p:sp>
      <p:pic>
        <p:nvPicPr>
          <p:cNvPr id="1029" name="Picture 5"/>
          <p:cNvPicPr>
            <a:picLocks noChangeAspect="1" noChangeArrowheads="1"/>
          </p:cNvPicPr>
          <p:nvPr/>
        </p:nvPicPr>
        <p:blipFill>
          <a:blip r:embed="rId5"/>
          <a:srcRect/>
          <a:stretch>
            <a:fillRect/>
          </a:stretch>
        </p:blipFill>
        <p:spPr bwMode="auto">
          <a:xfrm>
            <a:off x="642910" y="4429132"/>
            <a:ext cx="357190" cy="470180"/>
          </a:xfrm>
          <a:prstGeom prst="rect">
            <a:avLst/>
          </a:prstGeom>
          <a:noFill/>
          <a:ln w="9525">
            <a:noFill/>
            <a:miter lim="800000"/>
            <a:headEnd/>
            <a:tailEnd/>
          </a:ln>
          <a:effectLst/>
        </p:spPr>
      </p:pic>
      <p:pic>
        <p:nvPicPr>
          <p:cNvPr id="1030" name="Picture 6"/>
          <p:cNvPicPr>
            <a:picLocks noChangeAspect="1" noChangeArrowheads="1"/>
          </p:cNvPicPr>
          <p:nvPr/>
        </p:nvPicPr>
        <p:blipFill>
          <a:blip r:embed="rId6"/>
          <a:srcRect/>
          <a:stretch>
            <a:fillRect/>
          </a:stretch>
        </p:blipFill>
        <p:spPr bwMode="auto">
          <a:xfrm>
            <a:off x="1714480" y="5007537"/>
            <a:ext cx="4857784" cy="109959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908" y="285728"/>
            <a:ext cx="9144000" cy="523220"/>
          </a:xfrm>
          <a:prstGeom prst="rect">
            <a:avLst/>
          </a:prstGeom>
          <a:noFill/>
        </p:spPr>
        <p:txBody>
          <a:bodyPr wrap="square" rtlCol="0">
            <a:spAutoFit/>
          </a:bodyPr>
          <a:lstStyle/>
          <a:p>
            <a:r>
              <a:rPr lang="zh-CN" altLang="en-US" sz="2800" b="1" dirty="0" smtClean="0">
                <a:latin typeface="Times New Roman" pitchFamily="18" charset="0"/>
                <a:ea typeface="宋体" pitchFamily="2" charset="-122"/>
              </a:rPr>
              <a:t>（三）总体比例估计量和</a:t>
            </a:r>
            <a:r>
              <a:rPr lang="en-US" sz="2800" b="1" dirty="0" smtClean="0">
                <a:latin typeface="Times New Roman" pitchFamily="18" charset="0"/>
                <a:ea typeface="宋体" pitchFamily="2" charset="-122"/>
              </a:rPr>
              <a:t>C</a:t>
            </a:r>
            <a:r>
              <a:rPr lang="zh-CN" altLang="en-US" sz="2800" b="1" dirty="0" smtClean="0">
                <a:latin typeface="Times New Roman" pitchFamily="18" charset="0"/>
                <a:ea typeface="宋体" pitchFamily="2" charset="-122"/>
              </a:rPr>
              <a:t>类单元总数估计量的估计方差 </a:t>
            </a:r>
          </a:p>
        </p:txBody>
      </p:sp>
      <p:sp>
        <p:nvSpPr>
          <p:cNvPr id="3" name="TextBox 2"/>
          <p:cNvSpPr txBox="1"/>
          <p:nvPr/>
        </p:nvSpPr>
        <p:spPr>
          <a:xfrm>
            <a:off x="214282" y="928670"/>
            <a:ext cx="8501122" cy="1303177"/>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定理</a:t>
            </a:r>
            <a:r>
              <a:rPr lang="en-US" sz="2800" b="1" dirty="0" smtClean="0">
                <a:latin typeface="Times New Roman" pitchFamily="18" charset="0"/>
                <a:ea typeface="宋体" pitchFamily="2" charset="-122"/>
              </a:rPr>
              <a:t>6.6     </a:t>
            </a:r>
            <a:r>
              <a:rPr lang="zh-CN" altLang="en-US" sz="2800" b="1" dirty="0" smtClean="0">
                <a:latin typeface="Times New Roman" pitchFamily="18" charset="0"/>
                <a:ea typeface="宋体" pitchFamily="2" charset="-122"/>
              </a:rPr>
              <a:t>对于单级整群抽样，总体比例估计量</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的方差</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的无偏估计量为</a:t>
            </a:r>
          </a:p>
        </p:txBody>
      </p:sp>
      <p:pic>
        <p:nvPicPr>
          <p:cNvPr id="2050" name="Picture 2"/>
          <p:cNvPicPr>
            <a:picLocks noChangeAspect="1" noChangeArrowheads="1"/>
          </p:cNvPicPr>
          <p:nvPr/>
        </p:nvPicPr>
        <p:blipFill>
          <a:blip r:embed="rId2"/>
          <a:srcRect/>
          <a:stretch>
            <a:fillRect/>
          </a:stretch>
        </p:blipFill>
        <p:spPr bwMode="auto">
          <a:xfrm>
            <a:off x="1071538" y="1714488"/>
            <a:ext cx="714380" cy="475203"/>
          </a:xfrm>
          <a:prstGeom prst="rect">
            <a:avLst/>
          </a:prstGeom>
          <a:noFill/>
          <a:ln w="9525">
            <a:noFill/>
            <a:miter lim="800000"/>
            <a:headEnd/>
            <a:tailEnd/>
          </a:ln>
          <a:effectLst/>
        </p:spPr>
      </p:pic>
      <p:pic>
        <p:nvPicPr>
          <p:cNvPr id="5" name="Picture 3"/>
          <p:cNvPicPr>
            <a:picLocks noChangeAspect="1" noChangeArrowheads="1"/>
          </p:cNvPicPr>
          <p:nvPr/>
        </p:nvPicPr>
        <p:blipFill>
          <a:blip r:embed="rId3"/>
          <a:srcRect/>
          <a:stretch>
            <a:fillRect/>
          </a:stretch>
        </p:blipFill>
        <p:spPr bwMode="auto">
          <a:xfrm>
            <a:off x="7643834" y="1071546"/>
            <a:ext cx="357190" cy="47018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785786" y="2428868"/>
            <a:ext cx="7426873" cy="959467"/>
          </a:xfrm>
          <a:prstGeom prst="rect">
            <a:avLst/>
          </a:prstGeom>
          <a:noFill/>
          <a:ln w="9525">
            <a:noFill/>
            <a:miter lim="800000"/>
            <a:headEnd/>
            <a:tailEnd/>
          </a:ln>
          <a:effectLst/>
        </p:spPr>
      </p:pic>
      <p:sp>
        <p:nvSpPr>
          <p:cNvPr id="7" name="TextBox 6"/>
          <p:cNvSpPr txBox="1"/>
          <p:nvPr/>
        </p:nvSpPr>
        <p:spPr>
          <a:xfrm>
            <a:off x="285720" y="3571876"/>
            <a:ext cx="8215370" cy="1303177"/>
          </a:xfrm>
          <a:prstGeom prst="rect">
            <a:avLst/>
          </a:prstGeom>
          <a:noFill/>
        </p:spPr>
        <p:txBody>
          <a:bodyPr wrap="square" rtlCol="0">
            <a:spAutoFit/>
          </a:bodyPr>
          <a:lstStyle/>
          <a:p>
            <a:pPr>
              <a:lnSpc>
                <a:spcPct val="150000"/>
              </a:lnSpc>
            </a:pPr>
            <a:r>
              <a:rPr lang="zh-CN" altLang="en-US" sz="2800" b="1" dirty="0" smtClean="0">
                <a:latin typeface="Times New Roman" pitchFamily="18" charset="0"/>
                <a:ea typeface="宋体" pitchFamily="2" charset="-122"/>
              </a:rPr>
              <a:t>推论</a:t>
            </a:r>
            <a:r>
              <a:rPr lang="en-US" sz="2800" b="1" dirty="0" smtClean="0">
                <a:latin typeface="Times New Roman" pitchFamily="18" charset="0"/>
                <a:ea typeface="宋体" pitchFamily="2" charset="-122"/>
              </a:rPr>
              <a:t>6.8      </a:t>
            </a:r>
            <a:r>
              <a:rPr lang="zh-CN" altLang="en-US" sz="2800" b="1" dirty="0" smtClean="0">
                <a:latin typeface="Times New Roman" pitchFamily="18" charset="0"/>
                <a:ea typeface="宋体" pitchFamily="2" charset="-122"/>
              </a:rPr>
              <a:t>对于单级整群抽样，</a:t>
            </a:r>
            <a:r>
              <a:rPr lang="en-US" sz="2800" b="1" dirty="0" smtClean="0">
                <a:latin typeface="Times New Roman" pitchFamily="18" charset="0"/>
                <a:ea typeface="宋体" pitchFamily="2" charset="-122"/>
              </a:rPr>
              <a:t>C</a:t>
            </a:r>
            <a:r>
              <a:rPr lang="zh-CN" altLang="en-US" sz="2800" b="1" dirty="0" smtClean="0">
                <a:latin typeface="Times New Roman" pitchFamily="18" charset="0"/>
                <a:ea typeface="宋体" pitchFamily="2" charset="-122"/>
              </a:rPr>
              <a:t>类单元总数估计量</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的方差</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的无偏估计量为</a:t>
            </a:r>
          </a:p>
        </p:txBody>
      </p:sp>
      <p:pic>
        <p:nvPicPr>
          <p:cNvPr id="2052" name="Picture 4"/>
          <p:cNvPicPr>
            <a:picLocks noChangeAspect="1" noChangeArrowheads="1"/>
          </p:cNvPicPr>
          <p:nvPr/>
        </p:nvPicPr>
        <p:blipFill>
          <a:blip r:embed="rId5"/>
          <a:srcRect/>
          <a:stretch>
            <a:fillRect/>
          </a:stretch>
        </p:blipFill>
        <p:spPr bwMode="auto">
          <a:xfrm>
            <a:off x="1500166" y="5072074"/>
            <a:ext cx="4500594" cy="10250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240" y="1772816"/>
            <a:ext cx="8640960" cy="2962734"/>
          </a:xfrm>
          <a:prstGeom prst="rect">
            <a:avLst/>
          </a:prstGeom>
          <a:noFill/>
        </p:spPr>
        <p:txBody>
          <a:bodyPr wrap="square" rtlCol="0">
            <a:spAutoFit/>
          </a:bodyPr>
          <a:lstStyle/>
          <a:p>
            <a:pPr>
              <a:lnSpc>
                <a:spcPct val="150000"/>
              </a:lnSpc>
            </a:pPr>
            <a:r>
              <a:rPr lang="zh-CN" altLang="zh-CN" sz="3200" b="1" dirty="0"/>
              <a:t>例</a:t>
            </a:r>
            <a:r>
              <a:rPr lang="en-US" altLang="zh-CN" sz="3200" b="1" dirty="0"/>
              <a:t>6.2 </a:t>
            </a:r>
            <a:r>
              <a:rPr lang="zh-CN" altLang="zh-CN" sz="3200" b="1" dirty="0"/>
              <a:t>根据例</a:t>
            </a:r>
            <a:r>
              <a:rPr lang="en-US" altLang="zh-CN" sz="3200" b="1" dirty="0"/>
              <a:t>6.1</a:t>
            </a:r>
            <a:r>
              <a:rPr lang="zh-CN" altLang="zh-CN" sz="3200" b="1" dirty="0"/>
              <a:t>的调查结果，试估计跨国公司在海外</a:t>
            </a:r>
            <a:r>
              <a:rPr lang="en-US" altLang="zh-CN" sz="3200" b="1" dirty="0"/>
              <a:t>200</a:t>
            </a:r>
            <a:r>
              <a:rPr lang="zh-CN" altLang="zh-CN" sz="3200" b="1" dirty="0"/>
              <a:t>个地区分公司年利润超过</a:t>
            </a:r>
            <a:r>
              <a:rPr lang="en-US" altLang="zh-CN" sz="3200" b="1" dirty="0"/>
              <a:t>1100</a:t>
            </a:r>
            <a:r>
              <a:rPr lang="zh-CN" altLang="zh-CN" sz="3200" b="1" dirty="0"/>
              <a:t>万美元的比例和分公司</a:t>
            </a:r>
            <a:r>
              <a:rPr lang="zh-CN" altLang="zh-CN" sz="3200" b="1" dirty="0" smtClean="0"/>
              <a:t>总数</a:t>
            </a:r>
            <a:r>
              <a:rPr lang="zh-CN" altLang="en-US" sz="3200" b="1" dirty="0" smtClean="0"/>
              <a:t>，给出估计方差和标准差估计。</a:t>
            </a:r>
            <a:endParaRPr lang="zh-CN" altLang="en-US" sz="3200" b="1" dirty="0"/>
          </a:p>
        </p:txBody>
      </p:sp>
    </p:spTree>
    <p:extLst>
      <p:ext uri="{BB962C8B-B14F-4D97-AF65-F5344CB8AC3E}">
        <p14:creationId xmlns="" xmlns:p14="http://schemas.microsoft.com/office/powerpoint/2010/main" val="27326702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07504" y="3740140"/>
            <a:ext cx="8891435" cy="25112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07504" y="476672"/>
            <a:ext cx="8891435" cy="30392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6596172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14290"/>
            <a:ext cx="8572560" cy="954107"/>
          </a:xfrm>
          <a:prstGeom prst="rect">
            <a:avLst/>
          </a:prstGeom>
          <a:noFill/>
        </p:spPr>
        <p:txBody>
          <a:bodyPr wrap="square" rtlCol="0">
            <a:spAutoFit/>
          </a:bodyPr>
          <a:lstStyle/>
          <a:p>
            <a:r>
              <a:rPr lang="zh-CN" altLang="en-US" sz="2800" b="1" dirty="0" smtClean="0">
                <a:latin typeface="Times New Roman" pitchFamily="18" charset="0"/>
                <a:ea typeface="宋体" pitchFamily="2" charset="-122"/>
              </a:rPr>
              <a:t>（四）总体比例估计量和</a:t>
            </a:r>
            <a:r>
              <a:rPr lang="en-US" sz="2800" b="1" dirty="0" smtClean="0">
                <a:latin typeface="Times New Roman" pitchFamily="18" charset="0"/>
                <a:ea typeface="宋体" pitchFamily="2" charset="-122"/>
              </a:rPr>
              <a:t>C</a:t>
            </a:r>
            <a:r>
              <a:rPr lang="zh-CN" altLang="en-US" sz="2800" b="1" dirty="0" smtClean="0">
                <a:latin typeface="Times New Roman" pitchFamily="18" charset="0"/>
                <a:ea typeface="宋体" pitchFamily="2" charset="-122"/>
              </a:rPr>
              <a:t>类单元总数估计量的概率分布和区间估计</a:t>
            </a:r>
          </a:p>
        </p:txBody>
      </p:sp>
      <p:sp>
        <p:nvSpPr>
          <p:cNvPr id="3" name="TextBox 2"/>
          <p:cNvSpPr txBox="1"/>
          <p:nvPr/>
        </p:nvSpPr>
        <p:spPr>
          <a:xfrm>
            <a:off x="428596" y="1214422"/>
            <a:ext cx="8286808" cy="3970318"/>
          </a:xfrm>
          <a:prstGeom prst="rect">
            <a:avLst/>
          </a:prstGeom>
          <a:noFill/>
        </p:spPr>
        <p:txBody>
          <a:bodyPr wrap="square" rtlCol="0">
            <a:spAutoFit/>
          </a:bodyPr>
          <a:lstStyle/>
          <a:p>
            <a:pPr indent="457200">
              <a:lnSpc>
                <a:spcPct val="150000"/>
              </a:lnSpc>
            </a:pPr>
            <a:r>
              <a:rPr lang="zh-CN" altLang="en-US" sz="2400" b="1" dirty="0" smtClean="0"/>
              <a:t>当总体的群单元数量  </a:t>
            </a:r>
            <a:r>
              <a:rPr lang="en-US" sz="2400" b="1" dirty="0" smtClean="0"/>
              <a:t>   </a:t>
            </a:r>
            <a:r>
              <a:rPr lang="zh-CN" altLang="en-US" sz="2400" b="1" dirty="0" smtClean="0"/>
              <a:t>非常大，样本的群单元数量  </a:t>
            </a:r>
            <a:r>
              <a:rPr lang="en-US" sz="2400" b="1" dirty="0" smtClean="0"/>
              <a:t> </a:t>
            </a:r>
            <a:r>
              <a:rPr lang="zh-CN" altLang="en-US" sz="2400" b="1" dirty="0" smtClean="0"/>
              <a:t>也很大，利用中心极限定理，认为估计量    服从均值为   </a:t>
            </a:r>
            <a:r>
              <a:rPr lang="en-US" sz="2400" b="1" dirty="0" smtClean="0"/>
              <a:t> </a:t>
            </a:r>
            <a:r>
              <a:rPr lang="zh-CN" altLang="en-US" sz="2400" b="1" dirty="0" smtClean="0"/>
              <a:t>且方差为     </a:t>
            </a:r>
            <a:r>
              <a:rPr lang="en-US" sz="2400" b="1" dirty="0" smtClean="0"/>
              <a:t>   </a:t>
            </a:r>
            <a:r>
              <a:rPr lang="zh-CN" altLang="en-US" sz="2400" b="1" dirty="0" smtClean="0"/>
              <a:t>的正态分布。总体比例估计量</a:t>
            </a:r>
            <a:r>
              <a:rPr lang="en-US" sz="2400" b="1" dirty="0" smtClean="0"/>
              <a:t>    </a:t>
            </a:r>
            <a:r>
              <a:rPr lang="zh-CN" altLang="en-US" sz="2400" b="1" dirty="0" smtClean="0"/>
              <a:t>的概率分布与正态分布的差异程度依赖于样本量</a:t>
            </a:r>
            <a:r>
              <a:rPr lang="en-US" sz="2400" b="1" dirty="0" smtClean="0"/>
              <a:t>    </a:t>
            </a:r>
            <a:r>
              <a:rPr lang="zh-CN" altLang="en-US" sz="2400" b="1" dirty="0" smtClean="0"/>
              <a:t>和总体比例</a:t>
            </a:r>
            <a:r>
              <a:rPr lang="en-US" sz="2400" b="1" dirty="0" smtClean="0"/>
              <a:t>     </a:t>
            </a:r>
            <a:r>
              <a:rPr lang="zh-CN" altLang="en-US" sz="2400" b="1" dirty="0" smtClean="0"/>
              <a:t>。在下文中，为简单，不考虑</a:t>
            </a:r>
            <a:r>
              <a:rPr lang="en-US" sz="2400" b="1" dirty="0" smtClean="0"/>
              <a:t>    </a:t>
            </a:r>
            <a:r>
              <a:rPr lang="zh-CN" altLang="en-US" sz="2400" b="1" dirty="0" smtClean="0"/>
              <a:t>和   </a:t>
            </a:r>
            <a:r>
              <a:rPr lang="en-US" sz="2400" b="1" dirty="0" smtClean="0"/>
              <a:t> </a:t>
            </a:r>
            <a:r>
              <a:rPr lang="zh-CN" altLang="en-US" sz="2400" b="1" dirty="0" smtClean="0"/>
              <a:t>的大小，都假定总体比例估计量    </a:t>
            </a:r>
            <a:r>
              <a:rPr lang="en-US" sz="2400" b="1" dirty="0" smtClean="0"/>
              <a:t> </a:t>
            </a:r>
            <a:r>
              <a:rPr lang="zh-CN" altLang="en-US" sz="2400" b="1" dirty="0" smtClean="0"/>
              <a:t>服从正态分布，这个假定不适用于实际问题中。采用均值为  </a:t>
            </a:r>
            <a:r>
              <a:rPr lang="en-US" sz="2400" b="1" dirty="0" smtClean="0"/>
              <a:t>   </a:t>
            </a:r>
            <a:r>
              <a:rPr lang="zh-CN" altLang="en-US" sz="2400" b="1" dirty="0" smtClean="0"/>
              <a:t>且方差为     </a:t>
            </a:r>
            <a:r>
              <a:rPr lang="en-US" sz="2400" b="1" dirty="0" smtClean="0"/>
              <a:t>   </a:t>
            </a:r>
            <a:r>
              <a:rPr lang="zh-CN" altLang="en-US" sz="2400" b="1" dirty="0" smtClean="0"/>
              <a:t>的正态分布代替估计量    </a:t>
            </a:r>
            <a:r>
              <a:rPr lang="en-US" sz="2400" b="1" dirty="0" smtClean="0"/>
              <a:t> </a:t>
            </a:r>
            <a:r>
              <a:rPr lang="zh-CN" altLang="en-US" sz="2400" b="1" dirty="0" smtClean="0"/>
              <a:t>的真实分布。</a:t>
            </a:r>
            <a:endParaRPr lang="zh-CN" altLang="en-US" sz="2400" b="1" dirty="0"/>
          </a:p>
        </p:txBody>
      </p:sp>
      <p:pic>
        <p:nvPicPr>
          <p:cNvPr id="3074" name="Picture 2"/>
          <p:cNvPicPr>
            <a:picLocks noChangeAspect="1" noChangeArrowheads="1"/>
          </p:cNvPicPr>
          <p:nvPr/>
        </p:nvPicPr>
        <p:blipFill>
          <a:blip r:embed="rId2"/>
          <a:srcRect/>
          <a:stretch>
            <a:fillRect/>
          </a:stretch>
        </p:blipFill>
        <p:spPr bwMode="auto">
          <a:xfrm>
            <a:off x="3714744" y="1357298"/>
            <a:ext cx="357190" cy="357192"/>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7715272" y="1428736"/>
            <a:ext cx="251921" cy="280988"/>
          </a:xfrm>
          <a:prstGeom prst="rect">
            <a:avLst/>
          </a:prstGeom>
          <a:noFill/>
          <a:ln w="9525">
            <a:noFill/>
            <a:miter lim="800000"/>
            <a:headEnd/>
            <a:tailEnd/>
          </a:ln>
          <a:effectLst/>
        </p:spPr>
      </p:pic>
      <p:pic>
        <p:nvPicPr>
          <p:cNvPr id="3077" name="Picture 5"/>
          <p:cNvPicPr>
            <a:picLocks noChangeAspect="1" noChangeArrowheads="1"/>
          </p:cNvPicPr>
          <p:nvPr/>
        </p:nvPicPr>
        <p:blipFill>
          <a:blip r:embed="rId4"/>
          <a:srcRect/>
          <a:stretch>
            <a:fillRect/>
          </a:stretch>
        </p:blipFill>
        <p:spPr bwMode="auto">
          <a:xfrm>
            <a:off x="7143768" y="1928802"/>
            <a:ext cx="357190" cy="389992"/>
          </a:xfrm>
          <a:prstGeom prst="rect">
            <a:avLst/>
          </a:prstGeom>
          <a:noFill/>
          <a:ln w="9525">
            <a:noFill/>
            <a:miter lim="800000"/>
            <a:headEnd/>
            <a:tailEnd/>
          </a:ln>
          <a:effectLst/>
        </p:spPr>
      </p:pic>
      <p:pic>
        <p:nvPicPr>
          <p:cNvPr id="3078" name="Picture 6"/>
          <p:cNvPicPr>
            <a:picLocks noChangeAspect="1" noChangeArrowheads="1"/>
          </p:cNvPicPr>
          <p:nvPr/>
        </p:nvPicPr>
        <p:blipFill>
          <a:blip r:embed="rId5"/>
          <a:srcRect/>
          <a:stretch>
            <a:fillRect/>
          </a:stretch>
        </p:blipFill>
        <p:spPr bwMode="auto">
          <a:xfrm>
            <a:off x="785786" y="2428868"/>
            <a:ext cx="642942" cy="469004"/>
          </a:xfrm>
          <a:prstGeom prst="rect">
            <a:avLst/>
          </a:prstGeom>
          <a:noFill/>
          <a:ln w="9525">
            <a:noFill/>
            <a:miter lim="800000"/>
            <a:headEnd/>
            <a:tailEnd/>
          </a:ln>
          <a:effectLst/>
        </p:spPr>
      </p:pic>
      <p:pic>
        <p:nvPicPr>
          <p:cNvPr id="9" name="Picture 4"/>
          <p:cNvPicPr>
            <a:picLocks noChangeAspect="1" noChangeArrowheads="1"/>
          </p:cNvPicPr>
          <p:nvPr/>
        </p:nvPicPr>
        <p:blipFill>
          <a:blip r:embed="rId6"/>
          <a:srcRect/>
          <a:stretch>
            <a:fillRect/>
          </a:stretch>
        </p:blipFill>
        <p:spPr bwMode="auto">
          <a:xfrm>
            <a:off x="5429256" y="1928802"/>
            <a:ext cx="285752" cy="376144"/>
          </a:xfrm>
          <a:prstGeom prst="rect">
            <a:avLst/>
          </a:prstGeom>
          <a:noFill/>
          <a:ln w="9525">
            <a:noFill/>
            <a:miter lim="800000"/>
            <a:headEnd/>
            <a:tailEnd/>
          </a:ln>
          <a:effectLst/>
        </p:spPr>
      </p:pic>
      <p:pic>
        <p:nvPicPr>
          <p:cNvPr id="10" name="Picture 4"/>
          <p:cNvPicPr>
            <a:picLocks noChangeAspect="1" noChangeArrowheads="1"/>
          </p:cNvPicPr>
          <p:nvPr/>
        </p:nvPicPr>
        <p:blipFill>
          <a:blip r:embed="rId6"/>
          <a:srcRect/>
          <a:stretch>
            <a:fillRect/>
          </a:stretch>
        </p:blipFill>
        <p:spPr bwMode="auto">
          <a:xfrm>
            <a:off x="5357818" y="2428868"/>
            <a:ext cx="285752" cy="376144"/>
          </a:xfrm>
          <a:prstGeom prst="rect">
            <a:avLst/>
          </a:prstGeom>
          <a:noFill/>
          <a:ln w="9525">
            <a:noFill/>
            <a:miter lim="800000"/>
            <a:headEnd/>
            <a:tailEnd/>
          </a:ln>
          <a:effectLst/>
        </p:spPr>
      </p:pic>
      <p:pic>
        <p:nvPicPr>
          <p:cNvPr id="11" name="Picture 3"/>
          <p:cNvPicPr>
            <a:picLocks noChangeAspect="1" noChangeArrowheads="1"/>
          </p:cNvPicPr>
          <p:nvPr/>
        </p:nvPicPr>
        <p:blipFill>
          <a:blip r:embed="rId3"/>
          <a:srcRect/>
          <a:stretch>
            <a:fillRect/>
          </a:stretch>
        </p:blipFill>
        <p:spPr bwMode="auto">
          <a:xfrm>
            <a:off x="4214810" y="3071810"/>
            <a:ext cx="251921" cy="280988"/>
          </a:xfrm>
          <a:prstGeom prst="rect">
            <a:avLst/>
          </a:prstGeom>
          <a:noFill/>
          <a:ln w="9525">
            <a:noFill/>
            <a:miter lim="800000"/>
            <a:headEnd/>
            <a:tailEnd/>
          </a:ln>
          <a:effectLst/>
        </p:spPr>
      </p:pic>
      <p:pic>
        <p:nvPicPr>
          <p:cNvPr id="3079" name="Picture 7"/>
          <p:cNvPicPr>
            <a:picLocks noChangeAspect="1" noChangeArrowheads="1"/>
          </p:cNvPicPr>
          <p:nvPr/>
        </p:nvPicPr>
        <p:blipFill>
          <a:blip r:embed="rId7"/>
          <a:srcRect/>
          <a:stretch>
            <a:fillRect/>
          </a:stretch>
        </p:blipFill>
        <p:spPr bwMode="auto">
          <a:xfrm>
            <a:off x="5929322" y="3006932"/>
            <a:ext cx="357190" cy="389992"/>
          </a:xfrm>
          <a:prstGeom prst="rect">
            <a:avLst/>
          </a:prstGeom>
          <a:noFill/>
          <a:ln w="9525">
            <a:noFill/>
            <a:miter lim="800000"/>
            <a:headEnd/>
            <a:tailEnd/>
          </a:ln>
          <a:effectLst/>
        </p:spPr>
      </p:pic>
      <p:pic>
        <p:nvPicPr>
          <p:cNvPr id="13" name="Picture 3"/>
          <p:cNvPicPr>
            <a:picLocks noChangeAspect="1" noChangeArrowheads="1"/>
          </p:cNvPicPr>
          <p:nvPr/>
        </p:nvPicPr>
        <p:blipFill>
          <a:blip r:embed="rId3"/>
          <a:srcRect/>
          <a:stretch>
            <a:fillRect/>
          </a:stretch>
        </p:blipFill>
        <p:spPr bwMode="auto">
          <a:xfrm>
            <a:off x="2357422" y="3571876"/>
            <a:ext cx="315969" cy="352426"/>
          </a:xfrm>
          <a:prstGeom prst="rect">
            <a:avLst/>
          </a:prstGeom>
          <a:noFill/>
          <a:ln w="9525">
            <a:noFill/>
            <a:miter lim="800000"/>
            <a:headEnd/>
            <a:tailEnd/>
          </a:ln>
          <a:effectLst/>
        </p:spPr>
      </p:pic>
      <p:pic>
        <p:nvPicPr>
          <p:cNvPr id="14" name="Picture 7"/>
          <p:cNvPicPr>
            <a:picLocks noChangeAspect="1" noChangeArrowheads="1"/>
          </p:cNvPicPr>
          <p:nvPr/>
        </p:nvPicPr>
        <p:blipFill>
          <a:blip r:embed="rId7"/>
          <a:srcRect/>
          <a:stretch>
            <a:fillRect/>
          </a:stretch>
        </p:blipFill>
        <p:spPr bwMode="auto">
          <a:xfrm>
            <a:off x="2928926" y="3571876"/>
            <a:ext cx="357190" cy="389992"/>
          </a:xfrm>
          <a:prstGeom prst="rect">
            <a:avLst/>
          </a:prstGeom>
          <a:noFill/>
          <a:ln w="9525">
            <a:noFill/>
            <a:miter lim="800000"/>
            <a:headEnd/>
            <a:tailEnd/>
          </a:ln>
          <a:effectLst/>
        </p:spPr>
      </p:pic>
      <p:pic>
        <p:nvPicPr>
          <p:cNvPr id="15" name="Picture 4"/>
          <p:cNvPicPr>
            <a:picLocks noChangeAspect="1" noChangeArrowheads="1"/>
          </p:cNvPicPr>
          <p:nvPr/>
        </p:nvPicPr>
        <p:blipFill>
          <a:blip r:embed="rId6"/>
          <a:srcRect/>
          <a:stretch>
            <a:fillRect/>
          </a:stretch>
        </p:blipFill>
        <p:spPr bwMode="auto">
          <a:xfrm>
            <a:off x="7429520" y="3477840"/>
            <a:ext cx="357190" cy="470180"/>
          </a:xfrm>
          <a:prstGeom prst="rect">
            <a:avLst/>
          </a:prstGeom>
          <a:noFill/>
          <a:ln w="9525">
            <a:noFill/>
            <a:miter lim="800000"/>
            <a:headEnd/>
            <a:tailEnd/>
          </a:ln>
          <a:effectLst/>
        </p:spPr>
      </p:pic>
      <p:pic>
        <p:nvPicPr>
          <p:cNvPr id="16" name="Picture 5"/>
          <p:cNvPicPr>
            <a:picLocks noChangeAspect="1" noChangeArrowheads="1"/>
          </p:cNvPicPr>
          <p:nvPr/>
        </p:nvPicPr>
        <p:blipFill>
          <a:blip r:embed="rId4"/>
          <a:srcRect/>
          <a:stretch>
            <a:fillRect/>
          </a:stretch>
        </p:blipFill>
        <p:spPr bwMode="auto">
          <a:xfrm>
            <a:off x="7858148" y="4143380"/>
            <a:ext cx="357190" cy="389992"/>
          </a:xfrm>
          <a:prstGeom prst="rect">
            <a:avLst/>
          </a:prstGeom>
          <a:noFill/>
          <a:ln w="9525">
            <a:noFill/>
            <a:miter lim="800000"/>
            <a:headEnd/>
            <a:tailEnd/>
          </a:ln>
          <a:effectLst/>
        </p:spPr>
      </p:pic>
      <p:pic>
        <p:nvPicPr>
          <p:cNvPr id="17" name="Picture 6"/>
          <p:cNvPicPr>
            <a:picLocks noChangeAspect="1" noChangeArrowheads="1"/>
          </p:cNvPicPr>
          <p:nvPr/>
        </p:nvPicPr>
        <p:blipFill>
          <a:blip r:embed="rId5"/>
          <a:srcRect/>
          <a:stretch>
            <a:fillRect/>
          </a:stretch>
        </p:blipFill>
        <p:spPr bwMode="auto">
          <a:xfrm>
            <a:off x="1428728" y="4643446"/>
            <a:ext cx="642942" cy="469004"/>
          </a:xfrm>
          <a:prstGeom prst="rect">
            <a:avLst/>
          </a:prstGeom>
          <a:noFill/>
          <a:ln w="9525">
            <a:noFill/>
            <a:miter lim="800000"/>
            <a:headEnd/>
            <a:tailEnd/>
          </a:ln>
          <a:effectLst/>
        </p:spPr>
      </p:pic>
      <p:pic>
        <p:nvPicPr>
          <p:cNvPr id="18" name="Picture 4"/>
          <p:cNvPicPr>
            <a:picLocks noChangeAspect="1" noChangeArrowheads="1"/>
          </p:cNvPicPr>
          <p:nvPr/>
        </p:nvPicPr>
        <p:blipFill>
          <a:blip r:embed="rId6"/>
          <a:srcRect/>
          <a:stretch>
            <a:fillRect/>
          </a:stretch>
        </p:blipFill>
        <p:spPr bwMode="auto">
          <a:xfrm>
            <a:off x="5072066" y="4643446"/>
            <a:ext cx="357190" cy="4701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4282" y="571480"/>
            <a:ext cx="8143932" cy="523220"/>
          </a:xfrm>
          <a:prstGeom prst="rect">
            <a:avLst/>
          </a:prstGeom>
          <a:noFill/>
        </p:spPr>
        <p:txBody>
          <a:bodyPr wrap="square" rtlCol="0">
            <a:spAutoFit/>
          </a:bodyPr>
          <a:lstStyle/>
          <a:p>
            <a:r>
              <a:rPr lang="zh-CN" altLang="en-US" sz="2800" b="1" dirty="0" smtClean="0"/>
              <a:t>总体比例</a:t>
            </a:r>
            <a:r>
              <a:rPr lang="en-US" sz="2800" b="1" dirty="0" smtClean="0"/>
              <a:t>     </a:t>
            </a:r>
            <a:r>
              <a:rPr lang="zh-CN" altLang="en-US" sz="2800" b="1" dirty="0" smtClean="0"/>
              <a:t>在置信概率</a:t>
            </a:r>
            <a:r>
              <a:rPr lang="en-US" sz="2800" b="1" dirty="0" smtClean="0"/>
              <a:t>        </a:t>
            </a:r>
            <a:r>
              <a:rPr lang="zh-CN" altLang="en-US" sz="2800" b="1" dirty="0" smtClean="0"/>
              <a:t>下的双侧置信区间为</a:t>
            </a:r>
            <a:endParaRPr lang="zh-CN" altLang="en-US" sz="2800" b="1" dirty="0"/>
          </a:p>
        </p:txBody>
      </p:sp>
      <p:pic>
        <p:nvPicPr>
          <p:cNvPr id="4" name="Picture 7"/>
          <p:cNvPicPr>
            <a:picLocks noChangeAspect="1" noChangeArrowheads="1"/>
          </p:cNvPicPr>
          <p:nvPr/>
        </p:nvPicPr>
        <p:blipFill>
          <a:blip r:embed="rId2"/>
          <a:srcRect/>
          <a:stretch>
            <a:fillRect/>
          </a:stretch>
        </p:blipFill>
        <p:spPr bwMode="auto">
          <a:xfrm>
            <a:off x="1785918" y="642918"/>
            <a:ext cx="357190" cy="389992"/>
          </a:xfrm>
          <a:prstGeom prst="rect">
            <a:avLst/>
          </a:prstGeom>
          <a:noFill/>
          <a:ln w="9525">
            <a:noFill/>
            <a:miter lim="800000"/>
            <a:headEnd/>
            <a:tailEnd/>
          </a:ln>
          <a:effectLst/>
        </p:spPr>
      </p:pic>
      <p:pic>
        <p:nvPicPr>
          <p:cNvPr id="4098" name="Picture 2"/>
          <p:cNvPicPr>
            <a:picLocks noChangeAspect="1" noChangeArrowheads="1"/>
          </p:cNvPicPr>
          <p:nvPr/>
        </p:nvPicPr>
        <p:blipFill>
          <a:blip r:embed="rId3"/>
          <a:srcRect/>
          <a:stretch>
            <a:fillRect/>
          </a:stretch>
        </p:blipFill>
        <p:spPr bwMode="auto">
          <a:xfrm>
            <a:off x="3929058" y="642918"/>
            <a:ext cx="735613" cy="387352"/>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a:srcRect/>
          <a:stretch>
            <a:fillRect/>
          </a:stretch>
        </p:blipFill>
        <p:spPr bwMode="auto">
          <a:xfrm>
            <a:off x="1142976" y="1928802"/>
            <a:ext cx="6735141" cy="1008066"/>
          </a:xfrm>
          <a:prstGeom prst="rect">
            <a:avLst/>
          </a:prstGeom>
          <a:noFill/>
          <a:ln w="9525">
            <a:noFill/>
            <a:miter lim="800000"/>
            <a:headEnd/>
            <a:tailEnd/>
          </a:ln>
          <a:effectLst/>
        </p:spPr>
      </p:pic>
      <p:sp>
        <p:nvSpPr>
          <p:cNvPr id="8" name="TextBox 7"/>
          <p:cNvSpPr txBox="1"/>
          <p:nvPr/>
        </p:nvSpPr>
        <p:spPr>
          <a:xfrm>
            <a:off x="357158" y="3286124"/>
            <a:ext cx="8429684" cy="2308324"/>
          </a:xfrm>
          <a:prstGeom prst="rect">
            <a:avLst/>
          </a:prstGeom>
          <a:noFill/>
        </p:spPr>
        <p:txBody>
          <a:bodyPr wrap="square" rtlCol="0">
            <a:spAutoFit/>
          </a:bodyPr>
          <a:lstStyle/>
          <a:p>
            <a:pPr>
              <a:lnSpc>
                <a:spcPct val="150000"/>
              </a:lnSpc>
            </a:pPr>
            <a:r>
              <a:rPr lang="zh-CN" altLang="en-US" sz="2800" b="1" dirty="0" smtClean="0"/>
              <a:t>其中</a:t>
            </a:r>
            <a:r>
              <a:rPr lang="en-US" sz="2800" b="1" dirty="0" smtClean="0"/>
              <a:t>                                        </a:t>
            </a:r>
            <a:r>
              <a:rPr lang="zh-CN" altLang="en-US" sz="2800" b="1" dirty="0" smtClean="0"/>
              <a:t>为置信上限，</a:t>
            </a:r>
            <a:r>
              <a:rPr lang="en-US" sz="2800" b="1" dirty="0" smtClean="0"/>
              <a:t>                       </a:t>
            </a:r>
            <a:r>
              <a:rPr lang="zh-CN" altLang="en-US" sz="2800" b="1" dirty="0" smtClean="0"/>
              <a:t>为置信下限，</a:t>
            </a:r>
            <a:r>
              <a:rPr lang="en-US" sz="2800" b="1" dirty="0" smtClean="0"/>
              <a:t>      </a:t>
            </a:r>
            <a:r>
              <a:rPr lang="zh-CN" altLang="en-US" sz="2800" b="1" dirty="0" smtClean="0"/>
              <a:t>为标准正态分布与上侧</a:t>
            </a:r>
            <a:r>
              <a:rPr lang="en-US" sz="2800" b="1" dirty="0" smtClean="0"/>
              <a:t>         </a:t>
            </a:r>
            <a:r>
              <a:rPr lang="zh-CN" altLang="en-US" sz="2800" b="1" dirty="0" smtClean="0"/>
              <a:t>概率相对应的分位数。</a:t>
            </a:r>
          </a:p>
          <a:p>
            <a:endParaRPr lang="zh-CN" altLang="en-US" b="1" dirty="0"/>
          </a:p>
        </p:txBody>
      </p:sp>
      <p:pic>
        <p:nvPicPr>
          <p:cNvPr id="4101" name="Picture 5"/>
          <p:cNvPicPr>
            <a:picLocks noChangeAspect="1" noChangeArrowheads="1"/>
          </p:cNvPicPr>
          <p:nvPr/>
        </p:nvPicPr>
        <p:blipFill>
          <a:blip r:embed="rId5"/>
          <a:srcRect/>
          <a:stretch>
            <a:fillRect/>
          </a:stretch>
        </p:blipFill>
        <p:spPr bwMode="auto">
          <a:xfrm>
            <a:off x="1142976" y="3382400"/>
            <a:ext cx="3357586" cy="554602"/>
          </a:xfrm>
          <a:prstGeom prst="rect">
            <a:avLst/>
          </a:prstGeom>
          <a:noFill/>
          <a:ln w="9525">
            <a:noFill/>
            <a:miter lim="800000"/>
            <a:headEnd/>
            <a:tailEnd/>
          </a:ln>
          <a:effectLst/>
        </p:spPr>
      </p:pic>
      <p:pic>
        <p:nvPicPr>
          <p:cNvPr id="4102" name="Picture 6"/>
          <p:cNvPicPr>
            <a:picLocks noChangeAspect="1" noChangeArrowheads="1"/>
          </p:cNvPicPr>
          <p:nvPr/>
        </p:nvPicPr>
        <p:blipFill>
          <a:blip r:embed="rId6"/>
          <a:srcRect/>
          <a:stretch>
            <a:fillRect/>
          </a:stretch>
        </p:blipFill>
        <p:spPr bwMode="auto">
          <a:xfrm>
            <a:off x="6286512" y="3368607"/>
            <a:ext cx="2571768" cy="568395"/>
          </a:xfrm>
          <a:prstGeom prst="rect">
            <a:avLst/>
          </a:prstGeom>
          <a:noFill/>
          <a:ln w="9525">
            <a:noFill/>
            <a:miter lim="800000"/>
            <a:headEnd/>
            <a:tailEnd/>
          </a:ln>
          <a:effectLst/>
        </p:spPr>
      </p:pic>
      <p:pic>
        <p:nvPicPr>
          <p:cNvPr id="4103" name="Picture 7"/>
          <p:cNvPicPr>
            <a:picLocks noChangeAspect="1" noChangeArrowheads="1"/>
          </p:cNvPicPr>
          <p:nvPr/>
        </p:nvPicPr>
        <p:blipFill>
          <a:blip r:embed="rId7"/>
          <a:srcRect/>
          <a:stretch>
            <a:fillRect/>
          </a:stretch>
        </p:blipFill>
        <p:spPr bwMode="auto">
          <a:xfrm>
            <a:off x="2428860" y="4095632"/>
            <a:ext cx="642942" cy="476376"/>
          </a:xfrm>
          <a:prstGeom prst="rect">
            <a:avLst/>
          </a:prstGeom>
          <a:noFill/>
          <a:ln w="9525">
            <a:noFill/>
            <a:miter lim="800000"/>
            <a:headEnd/>
            <a:tailEnd/>
          </a:ln>
          <a:effectLst/>
        </p:spPr>
      </p:pic>
      <p:pic>
        <p:nvPicPr>
          <p:cNvPr id="4104" name="Picture 8"/>
          <p:cNvPicPr>
            <a:picLocks noChangeAspect="1" noChangeArrowheads="1"/>
          </p:cNvPicPr>
          <p:nvPr/>
        </p:nvPicPr>
        <p:blipFill>
          <a:blip r:embed="rId8"/>
          <a:srcRect/>
          <a:stretch>
            <a:fillRect/>
          </a:stretch>
        </p:blipFill>
        <p:spPr bwMode="auto">
          <a:xfrm>
            <a:off x="6715140" y="4167618"/>
            <a:ext cx="642942" cy="3631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428604"/>
            <a:ext cx="7858180" cy="2031325"/>
          </a:xfrm>
          <a:prstGeom prst="rect">
            <a:avLst/>
          </a:prstGeom>
          <a:noFill/>
        </p:spPr>
        <p:txBody>
          <a:bodyPr wrap="square" rtlCol="0">
            <a:spAutoFit/>
          </a:bodyPr>
          <a:lstStyle/>
          <a:p>
            <a:pPr indent="457200">
              <a:lnSpc>
                <a:spcPct val="150000"/>
              </a:lnSpc>
            </a:pPr>
            <a:r>
              <a:rPr lang="zh-CN" altLang="en-US" sz="2800" b="1" dirty="0" smtClean="0"/>
              <a:t>采用均值为</a:t>
            </a:r>
            <a:r>
              <a:rPr lang="en-US" sz="2800" b="1" dirty="0" smtClean="0"/>
              <a:t>           </a:t>
            </a:r>
            <a:r>
              <a:rPr lang="zh-CN" altLang="en-US" sz="2800" b="1" dirty="0" smtClean="0"/>
              <a:t>且方差为</a:t>
            </a:r>
            <a:r>
              <a:rPr lang="en-US" sz="2800" b="1" dirty="0" smtClean="0"/>
              <a:t>        </a:t>
            </a:r>
            <a:r>
              <a:rPr lang="zh-CN" altLang="en-US" sz="2800" b="1" dirty="0" smtClean="0"/>
              <a:t>的正态分布代替估计量</a:t>
            </a:r>
            <a:r>
              <a:rPr lang="en-US" sz="2800" b="1" dirty="0" smtClean="0"/>
              <a:t>    </a:t>
            </a:r>
            <a:r>
              <a:rPr lang="zh-CN" altLang="en-US" sz="2800" b="1" dirty="0" smtClean="0"/>
              <a:t>的概率分布，</a:t>
            </a:r>
            <a:r>
              <a:rPr lang="en-US" sz="2800" b="1" dirty="0" smtClean="0"/>
              <a:t>C</a:t>
            </a:r>
            <a:r>
              <a:rPr lang="zh-CN" altLang="en-US" sz="2800" b="1" dirty="0" smtClean="0"/>
              <a:t>类单元总数</a:t>
            </a:r>
            <a:r>
              <a:rPr lang="en-US" sz="2800" b="1" dirty="0" smtClean="0"/>
              <a:t>     </a:t>
            </a:r>
            <a:r>
              <a:rPr lang="zh-CN" altLang="en-US" sz="2800" b="1" dirty="0" smtClean="0"/>
              <a:t>在置信概率</a:t>
            </a:r>
            <a:r>
              <a:rPr lang="en-US" sz="2800" b="1" dirty="0" smtClean="0"/>
              <a:t>         </a:t>
            </a:r>
            <a:r>
              <a:rPr lang="zh-CN" altLang="en-US" sz="2800" b="1" dirty="0" smtClean="0"/>
              <a:t>下的双侧置信区间为</a:t>
            </a:r>
          </a:p>
        </p:txBody>
      </p:sp>
      <p:pic>
        <p:nvPicPr>
          <p:cNvPr id="5122" name="Picture 2"/>
          <p:cNvPicPr>
            <a:picLocks noChangeAspect="1" noChangeArrowheads="1"/>
          </p:cNvPicPr>
          <p:nvPr/>
        </p:nvPicPr>
        <p:blipFill>
          <a:blip r:embed="rId2"/>
          <a:srcRect/>
          <a:stretch>
            <a:fillRect/>
          </a:stretch>
        </p:blipFill>
        <p:spPr bwMode="auto">
          <a:xfrm>
            <a:off x="714348" y="2928934"/>
            <a:ext cx="7744171" cy="1000132"/>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2857488" y="642918"/>
            <a:ext cx="898086" cy="441326"/>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a:srcRect/>
          <a:stretch>
            <a:fillRect/>
          </a:stretch>
        </p:blipFill>
        <p:spPr bwMode="auto">
          <a:xfrm>
            <a:off x="5143504" y="550430"/>
            <a:ext cx="714380" cy="521116"/>
          </a:xfrm>
          <a:prstGeom prst="rect">
            <a:avLst/>
          </a:prstGeom>
          <a:noFill/>
          <a:ln w="9525">
            <a:noFill/>
            <a:miter lim="800000"/>
            <a:headEnd/>
            <a:tailEnd/>
          </a:ln>
          <a:effectLst/>
        </p:spPr>
      </p:pic>
      <p:pic>
        <p:nvPicPr>
          <p:cNvPr id="5125" name="Picture 5"/>
          <p:cNvPicPr>
            <a:picLocks noChangeAspect="1" noChangeArrowheads="1"/>
          </p:cNvPicPr>
          <p:nvPr/>
        </p:nvPicPr>
        <p:blipFill>
          <a:blip r:embed="rId5"/>
          <a:srcRect/>
          <a:stretch>
            <a:fillRect/>
          </a:stretch>
        </p:blipFill>
        <p:spPr bwMode="auto">
          <a:xfrm>
            <a:off x="2000232" y="1163344"/>
            <a:ext cx="357190" cy="470180"/>
          </a:xfrm>
          <a:prstGeom prst="rect">
            <a:avLst/>
          </a:prstGeom>
          <a:noFill/>
          <a:ln w="9525">
            <a:noFill/>
            <a:miter lim="800000"/>
            <a:headEnd/>
            <a:tailEnd/>
          </a:ln>
          <a:effectLst/>
        </p:spPr>
      </p:pic>
      <p:pic>
        <p:nvPicPr>
          <p:cNvPr id="5126" name="Picture 6"/>
          <p:cNvPicPr>
            <a:picLocks noChangeAspect="1" noChangeArrowheads="1"/>
          </p:cNvPicPr>
          <p:nvPr/>
        </p:nvPicPr>
        <p:blipFill>
          <a:blip r:embed="rId6"/>
          <a:srcRect/>
          <a:stretch>
            <a:fillRect/>
          </a:stretch>
        </p:blipFill>
        <p:spPr bwMode="auto">
          <a:xfrm>
            <a:off x="6429388" y="1214422"/>
            <a:ext cx="428628" cy="467991"/>
          </a:xfrm>
          <a:prstGeom prst="rect">
            <a:avLst/>
          </a:prstGeom>
          <a:noFill/>
          <a:ln w="9525">
            <a:noFill/>
            <a:miter lim="800000"/>
            <a:headEnd/>
            <a:tailEnd/>
          </a:ln>
          <a:effectLst/>
        </p:spPr>
      </p:pic>
      <p:pic>
        <p:nvPicPr>
          <p:cNvPr id="8" name="Picture 2"/>
          <p:cNvPicPr>
            <a:picLocks noChangeAspect="1" noChangeArrowheads="1"/>
          </p:cNvPicPr>
          <p:nvPr/>
        </p:nvPicPr>
        <p:blipFill>
          <a:blip r:embed="rId7"/>
          <a:srcRect/>
          <a:stretch>
            <a:fillRect/>
          </a:stretch>
        </p:blipFill>
        <p:spPr bwMode="auto">
          <a:xfrm>
            <a:off x="1000100" y="1928802"/>
            <a:ext cx="735613" cy="387352"/>
          </a:xfrm>
          <a:prstGeom prst="rect">
            <a:avLst/>
          </a:prstGeom>
          <a:noFill/>
          <a:ln w="9525">
            <a:noFill/>
            <a:miter lim="800000"/>
            <a:headEnd/>
            <a:tailEnd/>
          </a:ln>
          <a:effectLst/>
        </p:spPr>
      </p:pic>
      <p:sp>
        <p:nvSpPr>
          <p:cNvPr id="9" name="TextBox 8"/>
          <p:cNvSpPr txBox="1"/>
          <p:nvPr/>
        </p:nvSpPr>
        <p:spPr>
          <a:xfrm>
            <a:off x="285720" y="4500570"/>
            <a:ext cx="8143932" cy="1311193"/>
          </a:xfrm>
          <a:prstGeom prst="rect">
            <a:avLst/>
          </a:prstGeom>
          <a:noFill/>
        </p:spPr>
        <p:txBody>
          <a:bodyPr wrap="square" rtlCol="0">
            <a:spAutoFit/>
          </a:bodyPr>
          <a:lstStyle/>
          <a:p>
            <a:pPr indent="457200">
              <a:lnSpc>
                <a:spcPct val="150000"/>
              </a:lnSpc>
            </a:pPr>
            <a:r>
              <a:rPr lang="zh-CN" altLang="en-US" sz="2800" b="1" dirty="0" smtClean="0"/>
              <a:t>其中</a:t>
            </a:r>
            <a:r>
              <a:rPr lang="en-US" sz="2800" b="1" dirty="0" smtClean="0"/>
              <a:t>                                                </a:t>
            </a:r>
            <a:r>
              <a:rPr lang="zh-CN" altLang="en-US" sz="2800" b="1" dirty="0" smtClean="0"/>
              <a:t>为置信上限，</a:t>
            </a:r>
            <a:r>
              <a:rPr lang="en-US" sz="2800" b="1" dirty="0" smtClean="0"/>
              <a:t>              </a:t>
            </a:r>
            <a:r>
              <a:rPr lang="zh-CN" altLang="en-US" sz="2800" b="1" dirty="0" smtClean="0"/>
              <a:t>而                                                  为置信下限。</a:t>
            </a:r>
          </a:p>
        </p:txBody>
      </p:sp>
      <p:pic>
        <p:nvPicPr>
          <p:cNvPr id="5127" name="Picture 7"/>
          <p:cNvPicPr>
            <a:picLocks noChangeAspect="1" noChangeArrowheads="1"/>
          </p:cNvPicPr>
          <p:nvPr/>
        </p:nvPicPr>
        <p:blipFill>
          <a:blip r:embed="rId8"/>
          <a:srcRect/>
          <a:stretch>
            <a:fillRect/>
          </a:stretch>
        </p:blipFill>
        <p:spPr bwMode="auto">
          <a:xfrm>
            <a:off x="1571603" y="4572008"/>
            <a:ext cx="3849355" cy="579440"/>
          </a:xfrm>
          <a:prstGeom prst="rect">
            <a:avLst/>
          </a:prstGeom>
          <a:noFill/>
          <a:ln w="9525">
            <a:noFill/>
            <a:miter lim="800000"/>
            <a:headEnd/>
            <a:tailEnd/>
          </a:ln>
          <a:effectLst/>
        </p:spPr>
      </p:pic>
      <p:pic>
        <p:nvPicPr>
          <p:cNvPr id="5128" name="Picture 8"/>
          <p:cNvPicPr>
            <a:picLocks noChangeAspect="1" noChangeArrowheads="1"/>
          </p:cNvPicPr>
          <p:nvPr/>
        </p:nvPicPr>
        <p:blipFill>
          <a:blip r:embed="rId9"/>
          <a:srcRect/>
          <a:stretch>
            <a:fillRect/>
          </a:stretch>
        </p:blipFill>
        <p:spPr bwMode="auto">
          <a:xfrm>
            <a:off x="857224" y="5214950"/>
            <a:ext cx="3857652" cy="5821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908720"/>
            <a:ext cx="8280920" cy="3323987"/>
          </a:xfrm>
          <a:prstGeom prst="rect">
            <a:avLst/>
          </a:prstGeom>
          <a:noFill/>
        </p:spPr>
        <p:txBody>
          <a:bodyPr wrap="square" rtlCol="0">
            <a:spAutoFit/>
          </a:bodyPr>
          <a:lstStyle/>
          <a:p>
            <a:pPr>
              <a:lnSpc>
                <a:spcPct val="150000"/>
              </a:lnSpc>
            </a:pPr>
            <a:r>
              <a:rPr lang="zh-CN" altLang="zh-CN" sz="3200" b="1" dirty="0"/>
              <a:t>例</a:t>
            </a:r>
            <a:r>
              <a:rPr lang="en-US" altLang="zh-CN" sz="3200" b="1" dirty="0"/>
              <a:t>6.2</a:t>
            </a:r>
            <a:r>
              <a:rPr lang="zh-CN" altLang="zh-CN" sz="3200" b="1" dirty="0"/>
              <a:t>（续</a:t>
            </a:r>
            <a:r>
              <a:rPr lang="en-US" altLang="zh-CN" sz="3200" b="1" dirty="0"/>
              <a:t>2</a:t>
            </a:r>
            <a:r>
              <a:rPr lang="zh-CN" altLang="zh-CN" sz="3200" b="1" dirty="0"/>
              <a:t>） 根据表</a:t>
            </a:r>
            <a:r>
              <a:rPr lang="en-US" altLang="zh-CN" sz="3200" b="1" dirty="0"/>
              <a:t>6.4</a:t>
            </a:r>
            <a:r>
              <a:rPr lang="zh-CN" altLang="zh-CN" sz="3200" b="1" dirty="0"/>
              <a:t>的调查数据，试分别给出该跨国公司在海外</a:t>
            </a:r>
            <a:r>
              <a:rPr lang="en-US" altLang="zh-CN" sz="3200" b="1" dirty="0"/>
              <a:t>200</a:t>
            </a:r>
            <a:r>
              <a:rPr lang="zh-CN" altLang="zh-CN" sz="3200" b="1" dirty="0"/>
              <a:t>个地区分公司中的年利润超过</a:t>
            </a:r>
            <a:r>
              <a:rPr lang="en-US" altLang="zh-CN" sz="3200" b="1" dirty="0"/>
              <a:t>1100</a:t>
            </a:r>
            <a:r>
              <a:rPr lang="zh-CN" altLang="zh-CN" sz="3200" b="1" dirty="0"/>
              <a:t>万美元的分公司所占比例估计和分公司总数在置信概率</a:t>
            </a:r>
            <a:r>
              <a:rPr lang="en-US" altLang="zh-CN" sz="3200" b="1" dirty="0"/>
              <a:t>95%</a:t>
            </a:r>
            <a:r>
              <a:rPr lang="zh-CN" altLang="zh-CN" sz="3200" b="1" dirty="0"/>
              <a:t>下的置信区间。</a:t>
            </a:r>
          </a:p>
          <a:p>
            <a:endParaRPr lang="zh-CN" altLang="en-US" dirty="0"/>
          </a:p>
        </p:txBody>
      </p:sp>
    </p:spTree>
    <p:extLst>
      <p:ext uri="{BB962C8B-B14F-4D97-AF65-F5344CB8AC3E}">
        <p14:creationId xmlns="" xmlns:p14="http://schemas.microsoft.com/office/powerpoint/2010/main" val="5121253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428604"/>
            <a:ext cx="8501122" cy="800219"/>
          </a:xfrm>
          <a:prstGeom prst="rect">
            <a:avLst/>
          </a:prstGeom>
          <a:noFill/>
        </p:spPr>
        <p:txBody>
          <a:bodyPr wrap="square" rtlCol="0">
            <a:spAutoFit/>
          </a:bodyPr>
          <a:lstStyle/>
          <a:p>
            <a:r>
              <a:rPr lang="zh-CN" altLang="en-US" sz="2800" b="1" dirty="0" smtClean="0"/>
              <a:t>第三节 群单元规模不等的无放回等概率单级整群抽样</a:t>
            </a:r>
          </a:p>
          <a:p>
            <a:endParaRPr lang="zh-CN" altLang="en-US" b="1" dirty="0"/>
          </a:p>
        </p:txBody>
      </p:sp>
      <p:sp>
        <p:nvSpPr>
          <p:cNvPr id="3" name="TextBox 2"/>
          <p:cNvSpPr txBox="1"/>
          <p:nvPr/>
        </p:nvSpPr>
        <p:spPr>
          <a:xfrm>
            <a:off x="642942" y="2256060"/>
            <a:ext cx="9001156" cy="1815882"/>
          </a:xfrm>
          <a:prstGeom prst="rect">
            <a:avLst/>
          </a:prstGeom>
          <a:noFill/>
        </p:spPr>
        <p:txBody>
          <a:bodyPr wrap="square" rtlCol="0">
            <a:spAutoFit/>
          </a:bodyPr>
          <a:lstStyle/>
          <a:p>
            <a:r>
              <a:rPr lang="zh-CN" altLang="en-US" sz="2800" b="1" dirty="0" smtClean="0"/>
              <a:t>一 、总体均值和总体总值的简单估计量</a:t>
            </a:r>
            <a:endParaRPr lang="en-US" altLang="zh-CN" sz="2800" b="1" dirty="0" smtClean="0"/>
          </a:p>
          <a:p>
            <a:r>
              <a:rPr lang="zh-CN" altLang="en-US" sz="2800" b="1" dirty="0" smtClean="0"/>
              <a:t>二</a:t>
            </a:r>
            <a:r>
              <a:rPr lang="zh-CN" altLang="en-US" sz="2800" b="1" dirty="0" smtClean="0"/>
              <a:t>、总体均值和总体总值的比率估计量</a:t>
            </a:r>
            <a:endParaRPr lang="en-US" altLang="zh-CN" sz="2800" b="1" dirty="0" smtClean="0"/>
          </a:p>
          <a:p>
            <a:r>
              <a:rPr lang="zh-CN" altLang="en-US" sz="2800" b="1" dirty="0" smtClean="0"/>
              <a:t>三</a:t>
            </a:r>
            <a:r>
              <a:rPr lang="zh-CN" altLang="en-US" sz="2800" b="1" dirty="0" smtClean="0"/>
              <a:t>、总体比例和</a:t>
            </a:r>
            <a:r>
              <a:rPr lang="en-US" altLang="zh-CN" sz="2800" b="1" dirty="0" smtClean="0"/>
              <a:t>C</a:t>
            </a:r>
            <a:r>
              <a:rPr lang="zh-CN" altLang="en-US" sz="2800" b="1" dirty="0" smtClean="0"/>
              <a:t>类单元总数的简单估计量</a:t>
            </a:r>
            <a:endParaRPr lang="en-US" altLang="zh-CN" sz="2800" b="1" dirty="0" smtClean="0"/>
          </a:p>
          <a:p>
            <a:r>
              <a:rPr lang="zh-CN" altLang="en-US" sz="2800" b="1" dirty="0" smtClean="0"/>
              <a:t>四、总体比例和</a:t>
            </a:r>
            <a:r>
              <a:rPr lang="en-US" altLang="zh-CN" sz="2800" b="1" dirty="0" smtClean="0"/>
              <a:t>C</a:t>
            </a:r>
            <a:r>
              <a:rPr lang="zh-CN" altLang="en-US" sz="2800" b="1" dirty="0" smtClean="0"/>
              <a:t>类单元总数的比率估计量</a:t>
            </a:r>
            <a:endParaRPr lang="en-US" altLang="zh-CN" sz="2800" b="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428604"/>
            <a:ext cx="8143932" cy="1569660"/>
          </a:xfrm>
          <a:prstGeom prst="rect">
            <a:avLst/>
          </a:prstGeom>
          <a:noFill/>
        </p:spPr>
        <p:txBody>
          <a:bodyPr wrap="square" rtlCol="0">
            <a:spAutoFit/>
          </a:bodyPr>
          <a:lstStyle/>
          <a:p>
            <a:pPr indent="457200"/>
            <a:r>
              <a:rPr lang="zh-CN" altLang="en-US" sz="3200" b="1" dirty="0" smtClean="0"/>
              <a:t>单级整群抽样的抽样框中的抽样单元是群单元，而不是基本单元。这为抽样调查过程带来如下优点</a:t>
            </a:r>
            <a:r>
              <a:rPr lang="zh-CN" altLang="en-US" sz="2800" b="1" dirty="0" smtClean="0"/>
              <a:t>：</a:t>
            </a:r>
            <a:endParaRPr lang="en-US" altLang="zh-CN" sz="2800" b="1" dirty="0" smtClean="0"/>
          </a:p>
        </p:txBody>
      </p:sp>
      <p:sp>
        <p:nvSpPr>
          <p:cNvPr id="5" name="TextBox 4"/>
          <p:cNvSpPr txBox="1"/>
          <p:nvPr/>
        </p:nvSpPr>
        <p:spPr>
          <a:xfrm>
            <a:off x="500034" y="2214554"/>
            <a:ext cx="8429684" cy="1661993"/>
          </a:xfrm>
          <a:prstGeom prst="rect">
            <a:avLst/>
          </a:prstGeom>
          <a:noFill/>
        </p:spPr>
        <p:txBody>
          <a:bodyPr wrap="square" rtlCol="0">
            <a:spAutoFit/>
          </a:bodyPr>
          <a:lstStyle/>
          <a:p>
            <a:r>
              <a:rPr lang="en-US" altLang="zh-CN" sz="2800" b="1" dirty="0" smtClean="0"/>
              <a:t>1</a:t>
            </a:r>
            <a:r>
              <a:rPr lang="zh-CN" altLang="en-US" sz="2800" b="1" dirty="0" smtClean="0"/>
              <a:t>、群单元的抽样框编制比基本单元的抽样框编制容易。采用单级整群抽样，编制群单元的抽样框会避免基本单元抽样框的编制困难。</a:t>
            </a:r>
            <a:endParaRPr lang="en-US" altLang="zh-CN" sz="2800" b="1" dirty="0" smtClean="0"/>
          </a:p>
          <a:p>
            <a:endParaRPr lang="zh-CN" altLang="en-US" b="1" dirty="0"/>
          </a:p>
        </p:txBody>
      </p:sp>
      <p:sp>
        <p:nvSpPr>
          <p:cNvPr id="6" name="TextBox 5"/>
          <p:cNvSpPr txBox="1"/>
          <p:nvPr/>
        </p:nvSpPr>
        <p:spPr>
          <a:xfrm>
            <a:off x="571472" y="3929066"/>
            <a:ext cx="8072494" cy="954107"/>
          </a:xfrm>
          <a:prstGeom prst="rect">
            <a:avLst/>
          </a:prstGeom>
          <a:noFill/>
        </p:spPr>
        <p:txBody>
          <a:bodyPr wrap="square" rtlCol="0">
            <a:spAutoFit/>
          </a:bodyPr>
          <a:lstStyle/>
          <a:p>
            <a:r>
              <a:rPr lang="en-US" sz="2800" b="1" dirty="0" smtClean="0"/>
              <a:t>2</a:t>
            </a:r>
            <a:r>
              <a:rPr lang="zh-CN" altLang="en-US" sz="2800" b="1" dirty="0" smtClean="0"/>
              <a:t>、对于相同数量的基本单元，单级整群抽样的调查费用往往低于个体抽样的调查费用。</a:t>
            </a:r>
            <a:endParaRPr lang="zh-CN" altLang="en-US" sz="2800" b="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714356"/>
            <a:ext cx="7858180" cy="5539978"/>
          </a:xfrm>
          <a:prstGeom prst="rect">
            <a:avLst/>
          </a:prstGeom>
          <a:noFill/>
        </p:spPr>
        <p:txBody>
          <a:bodyPr wrap="square" rtlCol="0">
            <a:spAutoFit/>
          </a:bodyPr>
          <a:lstStyle/>
          <a:p>
            <a:pPr indent="457200">
              <a:lnSpc>
                <a:spcPct val="150000"/>
              </a:lnSpc>
            </a:pPr>
            <a:r>
              <a:rPr lang="zh-CN" altLang="en-US" sz="2800" b="1" dirty="0" smtClean="0">
                <a:latin typeface="Times New Roman" pitchFamily="18" charset="0"/>
                <a:ea typeface="宋体" pitchFamily="2" charset="-122"/>
              </a:rPr>
              <a:t>记总体的群单元总数为</a:t>
            </a:r>
            <a:r>
              <a:rPr lang="en-US" sz="2800" b="1" dirty="0" smtClean="0">
                <a:latin typeface="Times New Roman" pitchFamily="18" charset="0"/>
                <a:ea typeface="宋体" pitchFamily="2" charset="-122"/>
              </a:rPr>
              <a:t> N</a:t>
            </a:r>
            <a:r>
              <a:rPr lang="zh-CN" altLang="en-US" sz="2800" b="1" dirty="0" smtClean="0">
                <a:latin typeface="Times New Roman" pitchFamily="18" charset="0"/>
                <a:ea typeface="宋体" pitchFamily="2" charset="-122"/>
              </a:rPr>
              <a:t>，群单元的规模分别记为              </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，总体中的全部群单元的总规模记为</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。记样本中的群单元总数为</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，群单元的规模分别记为</a:t>
            </a:r>
            <a:r>
              <a:rPr lang="en-US" sz="2800" b="1" dirty="0" smtClean="0">
                <a:latin typeface="Times New Roman" pitchFamily="18" charset="0"/>
                <a:ea typeface="宋体" pitchFamily="2" charset="-122"/>
              </a:rPr>
              <a:t>                      </a:t>
            </a:r>
            <a:r>
              <a:rPr lang="zh-CN" altLang="en-US" sz="2800" b="1" dirty="0" smtClean="0">
                <a:latin typeface="Times New Roman" pitchFamily="18" charset="0"/>
                <a:ea typeface="宋体" pitchFamily="2" charset="-122"/>
              </a:rPr>
              <a:t>。当群单元规模不等时，本节讨论的单级整群抽样是先采用简单随机抽样方式抽取群单元，再调查每个入样群单元中的全部基本单元标志值，群单元规模是指群单元包含的基本单元数量。</a:t>
            </a:r>
          </a:p>
          <a:p>
            <a:endParaRPr lang="zh-CN" altLang="en-US" b="1" dirty="0"/>
          </a:p>
        </p:txBody>
      </p:sp>
      <p:pic>
        <p:nvPicPr>
          <p:cNvPr id="6146" name="Picture 2"/>
          <p:cNvPicPr>
            <a:picLocks noChangeAspect="1" noChangeArrowheads="1"/>
          </p:cNvPicPr>
          <p:nvPr/>
        </p:nvPicPr>
        <p:blipFill>
          <a:blip r:embed="rId2"/>
          <a:srcRect/>
          <a:stretch>
            <a:fillRect/>
          </a:stretch>
        </p:blipFill>
        <p:spPr bwMode="auto">
          <a:xfrm>
            <a:off x="1357290" y="1558914"/>
            <a:ext cx="1944308" cy="441326"/>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1428728" y="2071679"/>
            <a:ext cx="1656882" cy="579440"/>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a:srcRect/>
          <a:stretch>
            <a:fillRect/>
          </a:stretch>
        </p:blipFill>
        <p:spPr bwMode="auto">
          <a:xfrm>
            <a:off x="7286644" y="2214554"/>
            <a:ext cx="285752" cy="318722"/>
          </a:xfrm>
          <a:prstGeom prst="rect">
            <a:avLst/>
          </a:prstGeom>
          <a:noFill/>
          <a:ln w="9525">
            <a:noFill/>
            <a:miter lim="800000"/>
            <a:headEnd/>
            <a:tailEnd/>
          </a:ln>
          <a:effectLst/>
        </p:spPr>
      </p:pic>
      <p:pic>
        <p:nvPicPr>
          <p:cNvPr id="6149" name="Picture 5"/>
          <p:cNvPicPr>
            <a:picLocks noChangeAspect="1" noChangeArrowheads="1"/>
          </p:cNvPicPr>
          <p:nvPr/>
        </p:nvPicPr>
        <p:blipFill>
          <a:blip r:embed="rId5"/>
          <a:srcRect/>
          <a:stretch>
            <a:fillRect/>
          </a:stretch>
        </p:blipFill>
        <p:spPr bwMode="auto">
          <a:xfrm>
            <a:off x="3947524" y="2857496"/>
            <a:ext cx="1910360" cy="4413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85728"/>
            <a:ext cx="8072494" cy="584775"/>
          </a:xfrm>
          <a:prstGeom prst="rect">
            <a:avLst/>
          </a:prstGeom>
          <a:noFill/>
        </p:spPr>
        <p:txBody>
          <a:bodyPr wrap="square" rtlCol="0">
            <a:spAutoFit/>
          </a:bodyPr>
          <a:lstStyle/>
          <a:p>
            <a:r>
              <a:rPr lang="zh-CN" altLang="en-US" sz="3200" b="1" dirty="0" smtClean="0"/>
              <a:t>一、 总体均值和总体总值的简单估计量</a:t>
            </a:r>
          </a:p>
        </p:txBody>
      </p:sp>
      <p:sp>
        <p:nvSpPr>
          <p:cNvPr id="3" name="TextBox 2"/>
          <p:cNvSpPr txBox="1"/>
          <p:nvPr/>
        </p:nvSpPr>
        <p:spPr>
          <a:xfrm>
            <a:off x="285720" y="1000108"/>
            <a:ext cx="7572428" cy="523220"/>
          </a:xfrm>
          <a:prstGeom prst="rect">
            <a:avLst/>
          </a:prstGeom>
          <a:noFill/>
        </p:spPr>
        <p:txBody>
          <a:bodyPr wrap="square" rtlCol="0">
            <a:spAutoFit/>
          </a:bodyPr>
          <a:lstStyle/>
          <a:p>
            <a:r>
              <a:rPr lang="zh-CN" altLang="en-US" sz="2800" b="1" dirty="0" smtClean="0"/>
              <a:t>（一）总体总值和总体均值的估计量</a:t>
            </a:r>
          </a:p>
        </p:txBody>
      </p:sp>
      <p:sp>
        <p:nvSpPr>
          <p:cNvPr id="4" name="TextBox 3"/>
          <p:cNvSpPr txBox="1"/>
          <p:nvPr/>
        </p:nvSpPr>
        <p:spPr>
          <a:xfrm>
            <a:off x="285720" y="1571612"/>
            <a:ext cx="8643998" cy="1311193"/>
          </a:xfrm>
          <a:prstGeom prst="rect">
            <a:avLst/>
          </a:prstGeom>
          <a:noFill/>
        </p:spPr>
        <p:txBody>
          <a:bodyPr wrap="square" rtlCol="0">
            <a:spAutoFit/>
          </a:bodyPr>
          <a:lstStyle/>
          <a:p>
            <a:pPr>
              <a:lnSpc>
                <a:spcPct val="150000"/>
              </a:lnSpc>
            </a:pPr>
            <a:r>
              <a:rPr lang="zh-CN" altLang="en-US" sz="2800" b="1" dirty="0" smtClean="0"/>
              <a:t>定理</a:t>
            </a:r>
            <a:r>
              <a:rPr lang="en-US" sz="2800" b="1" dirty="0" smtClean="0"/>
              <a:t>6.7      </a:t>
            </a:r>
            <a:r>
              <a:rPr lang="zh-CN" altLang="en-US" sz="2800" b="1" dirty="0" smtClean="0"/>
              <a:t>对于无放回等概率单级整群抽样，估计量</a:t>
            </a:r>
            <a:r>
              <a:rPr lang="en-US" sz="2800" b="1" dirty="0" smtClean="0"/>
              <a:t> </a:t>
            </a:r>
            <a:r>
              <a:rPr lang="zh-CN" altLang="en-US" sz="2800" b="1" dirty="0" smtClean="0"/>
              <a:t>是   </a:t>
            </a:r>
            <a:r>
              <a:rPr lang="en-US" sz="2800" b="1" dirty="0" smtClean="0"/>
              <a:t> </a:t>
            </a:r>
            <a:r>
              <a:rPr lang="zh-CN" altLang="en-US" sz="2800" b="1" dirty="0" smtClean="0"/>
              <a:t>的无偏估计量，即                </a:t>
            </a:r>
            <a:r>
              <a:rPr lang="en-US" sz="2800" b="1" dirty="0" smtClean="0"/>
              <a:t> </a:t>
            </a:r>
            <a:r>
              <a:rPr lang="zh-CN" altLang="en-US" sz="2800" b="1" dirty="0" smtClean="0"/>
              <a:t>。</a:t>
            </a:r>
            <a:r>
              <a:rPr lang="en-US" sz="2800" b="1" dirty="0" smtClean="0"/>
              <a:t> </a:t>
            </a:r>
            <a:endParaRPr lang="zh-CN" altLang="en-US" sz="2800" b="1" dirty="0"/>
          </a:p>
        </p:txBody>
      </p:sp>
      <p:pic>
        <p:nvPicPr>
          <p:cNvPr id="7170" name="Picture 2"/>
          <p:cNvPicPr>
            <a:picLocks noChangeAspect="1" noChangeArrowheads="1"/>
          </p:cNvPicPr>
          <p:nvPr/>
        </p:nvPicPr>
        <p:blipFill>
          <a:blip r:embed="rId2"/>
          <a:srcRect/>
          <a:stretch>
            <a:fillRect/>
          </a:stretch>
        </p:blipFill>
        <p:spPr bwMode="auto">
          <a:xfrm>
            <a:off x="8429652" y="1571612"/>
            <a:ext cx="357190" cy="594100"/>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714348" y="2289893"/>
            <a:ext cx="357190" cy="499339"/>
          </a:xfrm>
          <a:prstGeom prst="rect">
            <a:avLst/>
          </a:prstGeom>
          <a:noFill/>
          <a:ln w="9525">
            <a:noFill/>
            <a:miter lim="800000"/>
            <a:headEnd/>
            <a:tailEnd/>
          </a:ln>
          <a:effectLst/>
        </p:spPr>
      </p:pic>
      <p:pic>
        <p:nvPicPr>
          <p:cNvPr id="7172" name="Picture 4"/>
          <p:cNvPicPr>
            <a:picLocks noChangeAspect="1" noChangeArrowheads="1"/>
          </p:cNvPicPr>
          <p:nvPr/>
        </p:nvPicPr>
        <p:blipFill>
          <a:blip r:embed="rId4"/>
          <a:srcRect/>
          <a:stretch>
            <a:fillRect/>
          </a:stretch>
        </p:blipFill>
        <p:spPr bwMode="auto">
          <a:xfrm>
            <a:off x="3857620" y="2271299"/>
            <a:ext cx="1285884" cy="775177"/>
          </a:xfrm>
          <a:prstGeom prst="rect">
            <a:avLst/>
          </a:prstGeom>
          <a:noFill/>
          <a:ln w="9525">
            <a:noFill/>
            <a:miter lim="800000"/>
            <a:headEnd/>
            <a:tailEnd/>
          </a:ln>
          <a:effectLst/>
        </p:spPr>
      </p:pic>
      <p:sp>
        <p:nvSpPr>
          <p:cNvPr id="12" name="TextBox 11"/>
          <p:cNvSpPr txBox="1"/>
          <p:nvPr/>
        </p:nvSpPr>
        <p:spPr>
          <a:xfrm>
            <a:off x="428596" y="3143248"/>
            <a:ext cx="7786742" cy="1661993"/>
          </a:xfrm>
          <a:prstGeom prst="rect">
            <a:avLst/>
          </a:prstGeom>
          <a:noFill/>
        </p:spPr>
        <p:txBody>
          <a:bodyPr wrap="square" rtlCol="0">
            <a:spAutoFit/>
          </a:bodyPr>
          <a:lstStyle/>
          <a:p>
            <a:pPr>
              <a:lnSpc>
                <a:spcPct val="150000"/>
              </a:lnSpc>
            </a:pPr>
            <a:r>
              <a:rPr lang="zh-CN" altLang="en-US" sz="2800" b="1" dirty="0" smtClean="0"/>
              <a:t>推论</a:t>
            </a:r>
            <a:r>
              <a:rPr lang="en-US" sz="2800" b="1" dirty="0" smtClean="0"/>
              <a:t>6.9    </a:t>
            </a:r>
            <a:r>
              <a:rPr lang="zh-CN" altLang="en-US" sz="2800" b="1" dirty="0" smtClean="0"/>
              <a:t>对于无放回等概率单级整群抽样，估计量    是总体总值    </a:t>
            </a:r>
            <a:r>
              <a:rPr lang="en-US" sz="2800" b="1" dirty="0" smtClean="0"/>
              <a:t> </a:t>
            </a:r>
            <a:r>
              <a:rPr lang="zh-CN" altLang="en-US" sz="2800" b="1" dirty="0" smtClean="0"/>
              <a:t>的无偏估计量，即              。</a:t>
            </a:r>
          </a:p>
          <a:p>
            <a:endParaRPr lang="zh-CN" altLang="en-US" b="1" dirty="0"/>
          </a:p>
        </p:txBody>
      </p:sp>
      <p:pic>
        <p:nvPicPr>
          <p:cNvPr id="13" name="Picture 3"/>
          <p:cNvPicPr>
            <a:picLocks noChangeAspect="1" noChangeArrowheads="1"/>
          </p:cNvPicPr>
          <p:nvPr/>
        </p:nvPicPr>
        <p:blipFill>
          <a:blip r:embed="rId5"/>
          <a:srcRect/>
          <a:stretch>
            <a:fillRect/>
          </a:stretch>
        </p:blipFill>
        <p:spPr bwMode="auto">
          <a:xfrm>
            <a:off x="857224" y="3924467"/>
            <a:ext cx="285752" cy="423701"/>
          </a:xfrm>
          <a:prstGeom prst="rect">
            <a:avLst/>
          </a:prstGeom>
          <a:noFill/>
          <a:ln w="9525">
            <a:noFill/>
            <a:miter lim="800000"/>
            <a:headEnd/>
            <a:tailEnd/>
          </a:ln>
          <a:effectLst/>
        </p:spPr>
      </p:pic>
      <p:pic>
        <p:nvPicPr>
          <p:cNvPr id="14" name="Picture 4"/>
          <p:cNvPicPr>
            <a:picLocks noChangeAspect="1" noChangeArrowheads="1"/>
          </p:cNvPicPr>
          <p:nvPr/>
        </p:nvPicPr>
        <p:blipFill>
          <a:blip r:embed="rId6"/>
          <a:srcRect/>
          <a:stretch>
            <a:fillRect/>
          </a:stretch>
        </p:blipFill>
        <p:spPr bwMode="auto">
          <a:xfrm>
            <a:off x="3071802" y="4000504"/>
            <a:ext cx="312369" cy="384176"/>
          </a:xfrm>
          <a:prstGeom prst="rect">
            <a:avLst/>
          </a:prstGeom>
          <a:noFill/>
          <a:ln w="9525">
            <a:noFill/>
            <a:miter lim="800000"/>
            <a:headEnd/>
            <a:tailEnd/>
          </a:ln>
          <a:effectLst/>
        </p:spPr>
      </p:pic>
      <p:pic>
        <p:nvPicPr>
          <p:cNvPr id="15" name="Picture 5"/>
          <p:cNvPicPr>
            <a:picLocks noChangeAspect="1" noChangeArrowheads="1"/>
          </p:cNvPicPr>
          <p:nvPr/>
        </p:nvPicPr>
        <p:blipFill>
          <a:blip r:embed="rId7"/>
          <a:srcRect/>
          <a:stretch>
            <a:fillRect/>
          </a:stretch>
        </p:blipFill>
        <p:spPr bwMode="auto">
          <a:xfrm>
            <a:off x="6215074" y="3929066"/>
            <a:ext cx="1214446" cy="4775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28604"/>
            <a:ext cx="7858180" cy="523220"/>
          </a:xfrm>
          <a:prstGeom prst="rect">
            <a:avLst/>
          </a:prstGeom>
          <a:noFill/>
        </p:spPr>
        <p:txBody>
          <a:bodyPr wrap="square" rtlCol="0">
            <a:spAutoFit/>
          </a:bodyPr>
          <a:lstStyle/>
          <a:p>
            <a:r>
              <a:rPr lang="zh-CN" altLang="en-US" sz="2800" b="1" dirty="0" smtClean="0"/>
              <a:t>（二）总体均值估计量和总体总值估计量的方差</a:t>
            </a:r>
          </a:p>
        </p:txBody>
      </p:sp>
      <p:sp>
        <p:nvSpPr>
          <p:cNvPr id="3" name="TextBox 2"/>
          <p:cNvSpPr txBox="1"/>
          <p:nvPr/>
        </p:nvSpPr>
        <p:spPr>
          <a:xfrm>
            <a:off x="357158" y="2000240"/>
            <a:ext cx="8358246" cy="2954655"/>
          </a:xfrm>
          <a:prstGeom prst="rect">
            <a:avLst/>
          </a:prstGeom>
          <a:noFill/>
        </p:spPr>
        <p:txBody>
          <a:bodyPr wrap="square" rtlCol="0">
            <a:spAutoFit/>
          </a:bodyPr>
          <a:lstStyle/>
          <a:p>
            <a:pPr>
              <a:lnSpc>
                <a:spcPct val="150000"/>
              </a:lnSpc>
            </a:pPr>
            <a:r>
              <a:rPr lang="zh-CN" altLang="en-US" sz="2800" b="1" dirty="0" smtClean="0"/>
              <a:t>单级整群抽样的总体方差                                           </a:t>
            </a:r>
            <a:r>
              <a:rPr lang="en-US" sz="2800" b="1" dirty="0" smtClean="0"/>
              <a:t>       </a:t>
            </a:r>
            <a:r>
              <a:rPr lang="zh-CN" altLang="en-US" sz="2800" b="1" dirty="0" smtClean="0"/>
              <a:t>，第    群单元方差                                 </a:t>
            </a:r>
            <a:r>
              <a:rPr lang="en-US" sz="2800" b="1" dirty="0" smtClean="0"/>
              <a:t>      </a:t>
            </a:r>
            <a:r>
              <a:rPr lang="zh-CN" altLang="en-US" sz="2800" b="1" dirty="0" smtClean="0"/>
              <a:t>，总体群间方差</a:t>
            </a:r>
            <a:r>
              <a:rPr lang="en-US" sz="2800" b="1" dirty="0" smtClean="0"/>
              <a:t>                                           </a:t>
            </a:r>
            <a:r>
              <a:rPr lang="zh-CN" altLang="en-US" sz="2800" b="1" dirty="0" smtClean="0"/>
              <a:t>，总体群内方差</a:t>
            </a:r>
            <a:r>
              <a:rPr lang="en-US" sz="2800" b="1" dirty="0" smtClean="0"/>
              <a:t> </a:t>
            </a:r>
          </a:p>
          <a:p>
            <a:pPr>
              <a:lnSpc>
                <a:spcPct val="150000"/>
              </a:lnSpc>
            </a:pPr>
            <a:r>
              <a:rPr lang="en-US" altLang="zh-CN" sz="2800" b="1" dirty="0" smtClean="0"/>
              <a:t>                                                             </a:t>
            </a:r>
            <a:r>
              <a:rPr lang="zh-CN" altLang="en-US" sz="2800" b="1" dirty="0" smtClean="0"/>
              <a:t>。</a:t>
            </a:r>
          </a:p>
          <a:p>
            <a:endParaRPr lang="zh-CN" altLang="en-US" b="1" dirty="0"/>
          </a:p>
        </p:txBody>
      </p:sp>
      <p:pic>
        <p:nvPicPr>
          <p:cNvPr id="9218" name="Picture 2"/>
          <p:cNvPicPr>
            <a:picLocks noChangeAspect="1" noChangeArrowheads="1"/>
          </p:cNvPicPr>
          <p:nvPr/>
        </p:nvPicPr>
        <p:blipFill>
          <a:blip r:embed="rId2"/>
          <a:srcRect/>
          <a:stretch>
            <a:fillRect/>
          </a:stretch>
        </p:blipFill>
        <p:spPr bwMode="auto">
          <a:xfrm>
            <a:off x="4357686" y="2214554"/>
            <a:ext cx="4076578" cy="520702"/>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857224" y="2786058"/>
            <a:ext cx="248364" cy="474552"/>
          </a:xfrm>
          <a:prstGeom prst="rect">
            <a:avLst/>
          </a:prstGeom>
          <a:noFill/>
          <a:ln w="9525">
            <a:noFill/>
            <a:miter lim="800000"/>
            <a:headEnd/>
            <a:tailEnd/>
          </a:ln>
          <a:effectLst/>
        </p:spPr>
      </p:pic>
      <p:pic>
        <p:nvPicPr>
          <p:cNvPr id="9220" name="Picture 4"/>
          <p:cNvPicPr>
            <a:picLocks noChangeAspect="1" noChangeArrowheads="1"/>
          </p:cNvPicPr>
          <p:nvPr/>
        </p:nvPicPr>
        <p:blipFill>
          <a:blip r:embed="rId4"/>
          <a:srcRect/>
          <a:stretch>
            <a:fillRect/>
          </a:stretch>
        </p:blipFill>
        <p:spPr bwMode="auto">
          <a:xfrm>
            <a:off x="2928926" y="2786058"/>
            <a:ext cx="3000396" cy="507073"/>
          </a:xfrm>
          <a:prstGeom prst="rect">
            <a:avLst/>
          </a:prstGeom>
          <a:noFill/>
          <a:ln w="9525">
            <a:noFill/>
            <a:miter lim="800000"/>
            <a:headEnd/>
            <a:tailEnd/>
          </a:ln>
          <a:effectLst/>
        </p:spPr>
      </p:pic>
      <p:pic>
        <p:nvPicPr>
          <p:cNvPr id="9221" name="Picture 5"/>
          <p:cNvPicPr>
            <a:picLocks noChangeAspect="1" noChangeArrowheads="1"/>
          </p:cNvPicPr>
          <p:nvPr/>
        </p:nvPicPr>
        <p:blipFill>
          <a:blip r:embed="rId5"/>
          <a:srcRect/>
          <a:stretch>
            <a:fillRect/>
          </a:stretch>
        </p:blipFill>
        <p:spPr bwMode="auto">
          <a:xfrm>
            <a:off x="857224" y="3429000"/>
            <a:ext cx="3357586" cy="575503"/>
          </a:xfrm>
          <a:prstGeom prst="rect">
            <a:avLst/>
          </a:prstGeom>
          <a:noFill/>
          <a:ln w="9525">
            <a:noFill/>
            <a:miter lim="800000"/>
            <a:headEnd/>
            <a:tailEnd/>
          </a:ln>
          <a:effectLst/>
        </p:spPr>
      </p:pic>
      <p:pic>
        <p:nvPicPr>
          <p:cNvPr id="9222" name="Picture 6"/>
          <p:cNvPicPr>
            <a:picLocks noChangeAspect="1" noChangeArrowheads="1"/>
          </p:cNvPicPr>
          <p:nvPr/>
        </p:nvPicPr>
        <p:blipFill>
          <a:blip r:embed="rId6"/>
          <a:srcRect/>
          <a:stretch>
            <a:fillRect/>
          </a:stretch>
        </p:blipFill>
        <p:spPr bwMode="auto">
          <a:xfrm>
            <a:off x="500034" y="4143380"/>
            <a:ext cx="4786346" cy="58098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785794"/>
            <a:ext cx="8143932" cy="1661993"/>
          </a:xfrm>
          <a:prstGeom prst="rect">
            <a:avLst/>
          </a:prstGeom>
          <a:noFill/>
        </p:spPr>
        <p:txBody>
          <a:bodyPr wrap="square" rtlCol="0">
            <a:spAutoFit/>
          </a:bodyPr>
          <a:lstStyle/>
          <a:p>
            <a:pPr>
              <a:lnSpc>
                <a:spcPct val="150000"/>
              </a:lnSpc>
            </a:pPr>
            <a:r>
              <a:rPr lang="zh-CN" altLang="en-US" sz="2800" b="1" dirty="0" smtClean="0"/>
              <a:t>定理</a:t>
            </a:r>
            <a:r>
              <a:rPr lang="en-US" sz="2800" b="1" dirty="0" smtClean="0"/>
              <a:t>6.8    </a:t>
            </a:r>
            <a:r>
              <a:rPr lang="zh-CN" altLang="en-US" sz="2800" b="1" dirty="0" smtClean="0"/>
              <a:t>对于无放回等概率单级整群抽样，总体总值估计量     </a:t>
            </a:r>
            <a:r>
              <a:rPr lang="en-US" sz="2800" b="1" dirty="0" smtClean="0"/>
              <a:t> </a:t>
            </a:r>
            <a:r>
              <a:rPr lang="zh-CN" altLang="en-US" sz="2800" b="1" dirty="0" smtClean="0"/>
              <a:t>的方差为</a:t>
            </a:r>
          </a:p>
          <a:p>
            <a:endParaRPr lang="zh-CN" altLang="en-US" b="1" dirty="0"/>
          </a:p>
        </p:txBody>
      </p:sp>
      <p:pic>
        <p:nvPicPr>
          <p:cNvPr id="10242" name="Picture 2"/>
          <p:cNvPicPr>
            <a:picLocks noChangeAspect="1" noChangeArrowheads="1"/>
          </p:cNvPicPr>
          <p:nvPr/>
        </p:nvPicPr>
        <p:blipFill>
          <a:blip r:embed="rId2"/>
          <a:srcRect/>
          <a:stretch>
            <a:fillRect/>
          </a:stretch>
        </p:blipFill>
        <p:spPr bwMode="auto">
          <a:xfrm>
            <a:off x="1857356" y="1571612"/>
            <a:ext cx="357190" cy="529626"/>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857223" y="2928934"/>
            <a:ext cx="7474323" cy="1036818"/>
          </a:xfrm>
          <a:prstGeom prst="rect">
            <a:avLst/>
          </a:prstGeom>
          <a:noFill/>
          <a:ln w="9525">
            <a:noFill/>
            <a:miter lim="800000"/>
            <a:headEnd/>
            <a:tailEnd/>
          </a:ln>
          <a:effectLst/>
        </p:spPr>
      </p:pic>
      <p:sp>
        <p:nvSpPr>
          <p:cNvPr id="5" name="TextBox 4"/>
          <p:cNvSpPr txBox="1"/>
          <p:nvPr/>
        </p:nvSpPr>
        <p:spPr>
          <a:xfrm>
            <a:off x="285720" y="4714884"/>
            <a:ext cx="7286676" cy="523220"/>
          </a:xfrm>
          <a:prstGeom prst="rect">
            <a:avLst/>
          </a:prstGeom>
          <a:noFill/>
        </p:spPr>
        <p:txBody>
          <a:bodyPr wrap="square" rtlCol="0">
            <a:spAutoFit/>
          </a:bodyPr>
          <a:lstStyle/>
          <a:p>
            <a:r>
              <a:rPr lang="zh-CN" altLang="en-US" sz="2800" b="1" dirty="0" smtClean="0"/>
              <a:t>其中</a:t>
            </a:r>
            <a:r>
              <a:rPr lang="en-US" sz="2800" b="1" dirty="0" smtClean="0"/>
              <a:t>               </a:t>
            </a:r>
            <a:r>
              <a:rPr lang="zh-CN" altLang="en-US" sz="2800" b="1" dirty="0" smtClean="0"/>
              <a:t>。</a:t>
            </a:r>
          </a:p>
        </p:txBody>
      </p:sp>
      <p:pic>
        <p:nvPicPr>
          <p:cNvPr id="10244" name="Picture 4"/>
          <p:cNvPicPr>
            <a:picLocks noChangeAspect="1" noChangeArrowheads="1"/>
          </p:cNvPicPr>
          <p:nvPr/>
        </p:nvPicPr>
        <p:blipFill>
          <a:blip r:embed="rId4"/>
          <a:srcRect/>
          <a:stretch>
            <a:fillRect/>
          </a:stretch>
        </p:blipFill>
        <p:spPr bwMode="auto">
          <a:xfrm>
            <a:off x="1071538" y="4786322"/>
            <a:ext cx="1143008" cy="3900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714356"/>
            <a:ext cx="8001056" cy="6186309"/>
          </a:xfrm>
          <a:prstGeom prst="rect">
            <a:avLst/>
          </a:prstGeom>
          <a:noFill/>
        </p:spPr>
        <p:txBody>
          <a:bodyPr wrap="square" rtlCol="0">
            <a:spAutoFit/>
          </a:bodyPr>
          <a:lstStyle/>
          <a:p>
            <a:pPr>
              <a:lnSpc>
                <a:spcPct val="150000"/>
              </a:lnSpc>
            </a:pPr>
            <a:r>
              <a:rPr lang="zh-CN" altLang="en-US" sz="2800" b="1" dirty="0" smtClean="0"/>
              <a:t>证明：单级整群抽样是以群单元为抽样单元的简单随机抽样。由简单随机样本的性质可知，样本均值   </a:t>
            </a:r>
            <a:r>
              <a:rPr lang="en-US" sz="2800" b="1" dirty="0" smtClean="0"/>
              <a:t> </a:t>
            </a:r>
            <a:r>
              <a:rPr lang="zh-CN" altLang="en-US" sz="2800" b="1" dirty="0" smtClean="0"/>
              <a:t>的方差为</a:t>
            </a:r>
            <a:endParaRPr lang="en-US" altLang="zh-CN" sz="2800" b="1" dirty="0" smtClean="0"/>
          </a:p>
          <a:p>
            <a:pPr>
              <a:lnSpc>
                <a:spcPct val="150000"/>
              </a:lnSpc>
            </a:pPr>
            <a:endParaRPr lang="en-US" altLang="zh-CN" sz="2800" b="1" dirty="0" smtClean="0"/>
          </a:p>
          <a:p>
            <a:pPr>
              <a:lnSpc>
                <a:spcPct val="150000"/>
              </a:lnSpc>
            </a:pPr>
            <a:endParaRPr lang="zh-CN" altLang="en-US" sz="2800" b="1" dirty="0" smtClean="0"/>
          </a:p>
          <a:p>
            <a:pPr>
              <a:lnSpc>
                <a:spcPct val="150000"/>
              </a:lnSpc>
            </a:pPr>
            <a:r>
              <a:rPr lang="zh-CN" altLang="en-US" sz="2800" b="1" dirty="0" smtClean="0"/>
              <a:t>于是，单级整群抽样的总体总值估计量</a:t>
            </a:r>
            <a:r>
              <a:rPr lang="en-US" sz="2800" b="1" dirty="0" smtClean="0"/>
              <a:t>    </a:t>
            </a:r>
            <a:r>
              <a:rPr lang="zh-CN" altLang="en-US" sz="2800" b="1" dirty="0" smtClean="0"/>
              <a:t>的方差为</a:t>
            </a:r>
            <a:endParaRPr lang="en-US" altLang="zh-CN" sz="2800" b="1" dirty="0" smtClean="0"/>
          </a:p>
          <a:p>
            <a:pPr>
              <a:lnSpc>
                <a:spcPct val="150000"/>
              </a:lnSpc>
            </a:pPr>
            <a:endParaRPr lang="en-US" altLang="zh-CN" sz="2800" b="1" dirty="0" smtClean="0"/>
          </a:p>
          <a:p>
            <a:pPr>
              <a:lnSpc>
                <a:spcPct val="150000"/>
              </a:lnSpc>
            </a:pPr>
            <a:r>
              <a:rPr lang="zh-CN" altLang="en-US" sz="2800" b="1" dirty="0" smtClean="0"/>
              <a:t>定理</a:t>
            </a:r>
            <a:r>
              <a:rPr lang="en-US" sz="2800" b="1" dirty="0" smtClean="0"/>
              <a:t>6.4</a:t>
            </a:r>
            <a:r>
              <a:rPr lang="zh-CN" altLang="en-US" sz="2800" b="1" dirty="0" smtClean="0"/>
              <a:t>成立。</a:t>
            </a:r>
          </a:p>
          <a:p>
            <a:endParaRPr lang="zh-CN" altLang="en-US" b="1" dirty="0"/>
          </a:p>
        </p:txBody>
      </p:sp>
      <p:pic>
        <p:nvPicPr>
          <p:cNvPr id="11266" name="Picture 2"/>
          <p:cNvPicPr>
            <a:picLocks noChangeAspect="1" noChangeArrowheads="1"/>
          </p:cNvPicPr>
          <p:nvPr/>
        </p:nvPicPr>
        <p:blipFill>
          <a:blip r:embed="rId2"/>
          <a:srcRect/>
          <a:stretch>
            <a:fillRect/>
          </a:stretch>
        </p:blipFill>
        <p:spPr bwMode="auto">
          <a:xfrm>
            <a:off x="1142976" y="2143116"/>
            <a:ext cx="357190" cy="496781"/>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1214414" y="2786058"/>
            <a:ext cx="6009981" cy="892178"/>
          </a:xfrm>
          <a:prstGeom prst="rect">
            <a:avLst/>
          </a:prstGeom>
          <a:noFill/>
          <a:ln w="9525">
            <a:noFill/>
            <a:miter lim="800000"/>
            <a:headEnd/>
            <a:tailEnd/>
          </a:ln>
          <a:effectLst/>
        </p:spPr>
      </p:pic>
      <p:pic>
        <p:nvPicPr>
          <p:cNvPr id="11268" name="Picture 4"/>
          <p:cNvPicPr>
            <a:picLocks noChangeAspect="1" noChangeArrowheads="1"/>
          </p:cNvPicPr>
          <p:nvPr/>
        </p:nvPicPr>
        <p:blipFill>
          <a:blip r:embed="rId4"/>
          <a:srcRect/>
          <a:stretch>
            <a:fillRect/>
          </a:stretch>
        </p:blipFill>
        <p:spPr bwMode="auto">
          <a:xfrm>
            <a:off x="6500826" y="3961419"/>
            <a:ext cx="357190" cy="529626"/>
          </a:xfrm>
          <a:prstGeom prst="rect">
            <a:avLst/>
          </a:prstGeom>
          <a:noFill/>
          <a:ln w="9525">
            <a:noFill/>
            <a:miter lim="800000"/>
            <a:headEnd/>
            <a:tailEnd/>
          </a:ln>
          <a:effectLst/>
        </p:spPr>
      </p:pic>
      <p:pic>
        <p:nvPicPr>
          <p:cNvPr id="11269" name="Picture 5"/>
          <p:cNvPicPr>
            <a:picLocks noChangeAspect="1" noChangeArrowheads="1"/>
          </p:cNvPicPr>
          <p:nvPr/>
        </p:nvPicPr>
        <p:blipFill>
          <a:blip r:embed="rId5"/>
          <a:srcRect/>
          <a:stretch>
            <a:fillRect/>
          </a:stretch>
        </p:blipFill>
        <p:spPr bwMode="auto">
          <a:xfrm>
            <a:off x="928662" y="4786323"/>
            <a:ext cx="6669946" cy="89217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500042"/>
            <a:ext cx="7643866" cy="1311193"/>
          </a:xfrm>
          <a:prstGeom prst="rect">
            <a:avLst/>
          </a:prstGeom>
          <a:noFill/>
        </p:spPr>
        <p:txBody>
          <a:bodyPr wrap="square" rtlCol="0">
            <a:spAutoFit/>
          </a:bodyPr>
          <a:lstStyle/>
          <a:p>
            <a:pPr>
              <a:lnSpc>
                <a:spcPct val="150000"/>
              </a:lnSpc>
            </a:pPr>
            <a:r>
              <a:rPr lang="zh-CN" altLang="en-US" sz="2800" b="1" dirty="0" smtClean="0"/>
              <a:t>推论</a:t>
            </a:r>
            <a:r>
              <a:rPr lang="en-US" sz="2800" b="1" dirty="0" smtClean="0"/>
              <a:t>6.10    </a:t>
            </a:r>
            <a:r>
              <a:rPr lang="zh-CN" altLang="en-US" sz="2800" b="1" dirty="0" smtClean="0"/>
              <a:t>对于无放回等概率单级整群抽样，总体均值估计量</a:t>
            </a:r>
            <a:r>
              <a:rPr lang="en-US" sz="2800" b="1" dirty="0" smtClean="0"/>
              <a:t>     </a:t>
            </a:r>
            <a:r>
              <a:rPr lang="zh-CN" altLang="en-US" sz="2800" b="1" dirty="0" smtClean="0"/>
              <a:t>的方差为</a:t>
            </a:r>
          </a:p>
        </p:txBody>
      </p:sp>
      <p:pic>
        <p:nvPicPr>
          <p:cNvPr id="12290" name="Picture 2"/>
          <p:cNvPicPr>
            <a:picLocks noChangeAspect="1" noChangeArrowheads="1"/>
          </p:cNvPicPr>
          <p:nvPr/>
        </p:nvPicPr>
        <p:blipFill>
          <a:blip r:embed="rId2"/>
          <a:srcRect/>
          <a:stretch>
            <a:fillRect/>
          </a:stretch>
        </p:blipFill>
        <p:spPr bwMode="auto">
          <a:xfrm>
            <a:off x="2571736" y="1214422"/>
            <a:ext cx="327377" cy="544514"/>
          </a:xfrm>
          <a:prstGeom prst="rect">
            <a:avLst/>
          </a:prstGeom>
          <a:noFill/>
          <a:ln w="9525">
            <a:noFill/>
            <a:miter lim="800000"/>
            <a:headEnd/>
            <a:tailEnd/>
          </a:ln>
          <a:effectLst/>
        </p:spPr>
      </p:pic>
      <p:pic>
        <p:nvPicPr>
          <p:cNvPr id="12291" name="Picture 3"/>
          <p:cNvPicPr>
            <a:picLocks noChangeAspect="1" noChangeArrowheads="1"/>
          </p:cNvPicPr>
          <p:nvPr/>
        </p:nvPicPr>
        <p:blipFill>
          <a:blip r:embed="rId3"/>
          <a:srcRect/>
          <a:stretch>
            <a:fillRect/>
          </a:stretch>
        </p:blipFill>
        <p:spPr bwMode="auto">
          <a:xfrm>
            <a:off x="1142975" y="2285992"/>
            <a:ext cx="6768973" cy="1002348"/>
          </a:xfrm>
          <a:prstGeom prst="rect">
            <a:avLst/>
          </a:prstGeom>
          <a:noFill/>
          <a:ln w="9525">
            <a:noFill/>
            <a:miter lim="800000"/>
            <a:headEnd/>
            <a:tailEnd/>
          </a:ln>
          <a:effectLst/>
        </p:spPr>
      </p:pic>
      <p:sp>
        <p:nvSpPr>
          <p:cNvPr id="5" name="TextBox 4"/>
          <p:cNvSpPr txBox="1"/>
          <p:nvPr/>
        </p:nvSpPr>
        <p:spPr>
          <a:xfrm>
            <a:off x="428596" y="4143380"/>
            <a:ext cx="7786742" cy="1311193"/>
          </a:xfrm>
          <a:prstGeom prst="rect">
            <a:avLst/>
          </a:prstGeom>
          <a:noFill/>
        </p:spPr>
        <p:txBody>
          <a:bodyPr wrap="square" rtlCol="0">
            <a:spAutoFit/>
          </a:bodyPr>
          <a:lstStyle/>
          <a:p>
            <a:pPr>
              <a:lnSpc>
                <a:spcPct val="150000"/>
              </a:lnSpc>
            </a:pPr>
            <a:r>
              <a:rPr lang="zh-CN" altLang="en-US" sz="2800" b="1" dirty="0" smtClean="0"/>
              <a:t>对于无放回等概率单级整群抽样，总体总值估计量</a:t>
            </a:r>
            <a:r>
              <a:rPr lang="en-US" sz="2800" b="1" dirty="0" smtClean="0"/>
              <a:t>    </a:t>
            </a:r>
            <a:r>
              <a:rPr lang="zh-CN" altLang="en-US" sz="2800" b="1" dirty="0" smtClean="0"/>
              <a:t>的方差     </a:t>
            </a:r>
            <a:r>
              <a:rPr lang="en-US" sz="2800" b="1" dirty="0" smtClean="0"/>
              <a:t> </a:t>
            </a:r>
            <a:r>
              <a:rPr lang="zh-CN" altLang="en-US" sz="2800" b="1" dirty="0" smtClean="0"/>
              <a:t>大小取决于</a:t>
            </a:r>
            <a:r>
              <a:rPr lang="en-US" sz="2800" b="1" dirty="0" smtClean="0"/>
              <a:t>                               </a:t>
            </a:r>
            <a:r>
              <a:rPr lang="zh-CN" altLang="en-US" sz="2800" b="1" dirty="0" smtClean="0"/>
              <a:t>。</a:t>
            </a:r>
            <a:endParaRPr lang="zh-CN" altLang="en-US" sz="2800" b="1" dirty="0"/>
          </a:p>
        </p:txBody>
      </p:sp>
      <p:pic>
        <p:nvPicPr>
          <p:cNvPr id="12292" name="Picture 4"/>
          <p:cNvPicPr>
            <a:picLocks noChangeAspect="1" noChangeArrowheads="1"/>
          </p:cNvPicPr>
          <p:nvPr/>
        </p:nvPicPr>
        <p:blipFill>
          <a:blip r:embed="rId4"/>
          <a:srcRect/>
          <a:stretch>
            <a:fillRect/>
          </a:stretch>
        </p:blipFill>
        <p:spPr bwMode="auto">
          <a:xfrm>
            <a:off x="857224" y="4818674"/>
            <a:ext cx="357190" cy="529626"/>
          </a:xfrm>
          <a:prstGeom prst="rect">
            <a:avLst/>
          </a:prstGeom>
          <a:noFill/>
          <a:ln w="9525">
            <a:noFill/>
            <a:miter lim="800000"/>
            <a:headEnd/>
            <a:tailEnd/>
          </a:ln>
          <a:effectLst/>
        </p:spPr>
      </p:pic>
      <p:pic>
        <p:nvPicPr>
          <p:cNvPr id="12293" name="Picture 5"/>
          <p:cNvPicPr>
            <a:picLocks noChangeAspect="1" noChangeArrowheads="1"/>
          </p:cNvPicPr>
          <p:nvPr/>
        </p:nvPicPr>
        <p:blipFill>
          <a:blip r:embed="rId5"/>
          <a:srcRect/>
          <a:stretch>
            <a:fillRect/>
          </a:stretch>
        </p:blipFill>
        <p:spPr bwMode="auto">
          <a:xfrm>
            <a:off x="2214546" y="4941405"/>
            <a:ext cx="642942" cy="487859"/>
          </a:xfrm>
          <a:prstGeom prst="rect">
            <a:avLst/>
          </a:prstGeom>
          <a:noFill/>
          <a:ln w="9525">
            <a:noFill/>
            <a:miter lim="800000"/>
            <a:headEnd/>
            <a:tailEnd/>
          </a:ln>
          <a:effectLst/>
        </p:spPr>
      </p:pic>
      <p:pic>
        <p:nvPicPr>
          <p:cNvPr id="12294" name="Picture 6"/>
          <p:cNvPicPr>
            <a:picLocks noChangeAspect="1" noChangeArrowheads="1"/>
          </p:cNvPicPr>
          <p:nvPr/>
        </p:nvPicPr>
        <p:blipFill>
          <a:blip r:embed="rId6"/>
          <a:srcRect/>
          <a:stretch>
            <a:fillRect/>
          </a:stretch>
        </p:blipFill>
        <p:spPr bwMode="auto">
          <a:xfrm>
            <a:off x="4572000" y="4929199"/>
            <a:ext cx="2375248" cy="5080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85728"/>
            <a:ext cx="8572560" cy="523220"/>
          </a:xfrm>
          <a:prstGeom prst="rect">
            <a:avLst/>
          </a:prstGeom>
          <a:noFill/>
        </p:spPr>
        <p:txBody>
          <a:bodyPr wrap="square" rtlCol="0">
            <a:spAutoFit/>
          </a:bodyPr>
          <a:lstStyle/>
          <a:p>
            <a:r>
              <a:rPr lang="zh-CN" altLang="en-US" sz="2800" b="1" dirty="0" smtClean="0"/>
              <a:t>（三）总体均值估计量和总体总值估计量的估计方差</a:t>
            </a:r>
          </a:p>
        </p:txBody>
      </p:sp>
      <p:sp>
        <p:nvSpPr>
          <p:cNvPr id="4" name="TextBox 3"/>
          <p:cNvSpPr txBox="1"/>
          <p:nvPr/>
        </p:nvSpPr>
        <p:spPr>
          <a:xfrm>
            <a:off x="214282" y="1071546"/>
            <a:ext cx="8929718" cy="1661993"/>
          </a:xfrm>
          <a:prstGeom prst="rect">
            <a:avLst/>
          </a:prstGeom>
          <a:noFill/>
        </p:spPr>
        <p:txBody>
          <a:bodyPr wrap="square" rtlCol="0">
            <a:spAutoFit/>
          </a:bodyPr>
          <a:lstStyle/>
          <a:p>
            <a:pPr indent="457200">
              <a:lnSpc>
                <a:spcPct val="150000"/>
              </a:lnSpc>
            </a:pPr>
            <a:r>
              <a:rPr lang="zh-CN" altLang="en-US" sz="2800" b="1" dirty="0" smtClean="0"/>
              <a:t>对于无放回等概率单级整群抽样，</a:t>
            </a:r>
            <a:r>
              <a:rPr lang="en-US" sz="2800" b="1" dirty="0" smtClean="0"/>
              <a:t>                            </a:t>
            </a:r>
            <a:r>
              <a:rPr lang="zh-CN" altLang="en-US" sz="2800" b="1" dirty="0" smtClean="0"/>
              <a:t>是     的                             的无偏估计量。因此，</a:t>
            </a:r>
          </a:p>
          <a:p>
            <a:endParaRPr lang="zh-CN" altLang="en-US" b="1" dirty="0"/>
          </a:p>
        </p:txBody>
      </p:sp>
      <p:pic>
        <p:nvPicPr>
          <p:cNvPr id="19458" name="Picture 2"/>
          <p:cNvPicPr>
            <a:picLocks noChangeAspect="1" noChangeArrowheads="1"/>
          </p:cNvPicPr>
          <p:nvPr/>
        </p:nvPicPr>
        <p:blipFill>
          <a:blip r:embed="rId2"/>
          <a:srcRect/>
          <a:stretch>
            <a:fillRect/>
          </a:stretch>
        </p:blipFill>
        <p:spPr bwMode="auto">
          <a:xfrm>
            <a:off x="5929322" y="1214422"/>
            <a:ext cx="2428892" cy="552022"/>
          </a:xfrm>
          <a:prstGeom prst="rect">
            <a:avLst/>
          </a:prstGeom>
          <a:noFill/>
          <a:ln w="9525">
            <a:noFill/>
            <a:miter lim="800000"/>
            <a:headEnd/>
            <a:tailEnd/>
          </a:ln>
          <a:effectLst/>
        </p:spPr>
      </p:pic>
      <p:pic>
        <p:nvPicPr>
          <p:cNvPr id="19459" name="Picture 3"/>
          <p:cNvPicPr>
            <a:picLocks noChangeAspect="1" noChangeArrowheads="1"/>
          </p:cNvPicPr>
          <p:nvPr/>
        </p:nvPicPr>
        <p:blipFill>
          <a:blip r:embed="rId3"/>
          <a:srcRect/>
          <a:stretch>
            <a:fillRect/>
          </a:stretch>
        </p:blipFill>
        <p:spPr bwMode="auto">
          <a:xfrm>
            <a:off x="642910" y="1857364"/>
            <a:ext cx="2357454" cy="528002"/>
          </a:xfrm>
          <a:prstGeom prst="rect">
            <a:avLst/>
          </a:prstGeom>
          <a:noFill/>
          <a:ln w="9525">
            <a:noFill/>
            <a:miter lim="800000"/>
            <a:headEnd/>
            <a:tailEnd/>
          </a:ln>
          <a:effectLst/>
        </p:spPr>
      </p:pic>
      <p:sp>
        <p:nvSpPr>
          <p:cNvPr id="7" name="TextBox 6"/>
          <p:cNvSpPr txBox="1"/>
          <p:nvPr/>
        </p:nvSpPr>
        <p:spPr>
          <a:xfrm>
            <a:off x="214282" y="2643182"/>
            <a:ext cx="8715436" cy="1311193"/>
          </a:xfrm>
          <a:prstGeom prst="rect">
            <a:avLst/>
          </a:prstGeom>
          <a:noFill/>
        </p:spPr>
        <p:txBody>
          <a:bodyPr wrap="square" rtlCol="0">
            <a:spAutoFit/>
          </a:bodyPr>
          <a:lstStyle/>
          <a:p>
            <a:pPr>
              <a:lnSpc>
                <a:spcPct val="150000"/>
              </a:lnSpc>
            </a:pPr>
            <a:r>
              <a:rPr lang="zh-CN" altLang="en-US" sz="2800" b="1" dirty="0" smtClean="0"/>
              <a:t>定理</a:t>
            </a:r>
            <a:r>
              <a:rPr lang="en-US" sz="2800" b="1" dirty="0" smtClean="0"/>
              <a:t>6.9   </a:t>
            </a:r>
            <a:r>
              <a:rPr lang="zh-CN" altLang="en-US" sz="2800" b="1" dirty="0" smtClean="0"/>
              <a:t>对于无放回等概率单级整群抽样，总体总值估计量   的方差</a:t>
            </a:r>
            <a:r>
              <a:rPr lang="en-US" sz="2800" b="1" dirty="0" smtClean="0"/>
              <a:t>        </a:t>
            </a:r>
            <a:r>
              <a:rPr lang="zh-CN" altLang="en-US" sz="2800" b="1" dirty="0" smtClean="0"/>
              <a:t>的无偏估计量为</a:t>
            </a:r>
          </a:p>
        </p:txBody>
      </p:sp>
      <p:pic>
        <p:nvPicPr>
          <p:cNvPr id="19460" name="Picture 4"/>
          <p:cNvPicPr>
            <a:picLocks noChangeAspect="1" noChangeArrowheads="1"/>
          </p:cNvPicPr>
          <p:nvPr/>
        </p:nvPicPr>
        <p:blipFill>
          <a:blip r:embed="rId4"/>
          <a:srcRect/>
          <a:stretch>
            <a:fillRect/>
          </a:stretch>
        </p:blipFill>
        <p:spPr bwMode="auto">
          <a:xfrm>
            <a:off x="1000100" y="3424401"/>
            <a:ext cx="285752" cy="423701"/>
          </a:xfrm>
          <a:prstGeom prst="rect">
            <a:avLst/>
          </a:prstGeom>
          <a:noFill/>
          <a:ln w="9525">
            <a:noFill/>
            <a:miter lim="800000"/>
            <a:headEnd/>
            <a:tailEnd/>
          </a:ln>
          <a:effectLst/>
        </p:spPr>
      </p:pic>
      <p:pic>
        <p:nvPicPr>
          <p:cNvPr id="19461" name="Picture 5"/>
          <p:cNvPicPr>
            <a:picLocks noChangeAspect="1" noChangeArrowheads="1"/>
          </p:cNvPicPr>
          <p:nvPr/>
        </p:nvPicPr>
        <p:blipFill>
          <a:blip r:embed="rId5"/>
          <a:srcRect/>
          <a:stretch>
            <a:fillRect/>
          </a:stretch>
        </p:blipFill>
        <p:spPr bwMode="auto">
          <a:xfrm>
            <a:off x="2285984" y="3382426"/>
            <a:ext cx="714380" cy="475202"/>
          </a:xfrm>
          <a:prstGeom prst="rect">
            <a:avLst/>
          </a:prstGeom>
          <a:noFill/>
          <a:ln w="9525">
            <a:noFill/>
            <a:miter lim="800000"/>
            <a:headEnd/>
            <a:tailEnd/>
          </a:ln>
          <a:effectLst/>
        </p:spPr>
      </p:pic>
      <p:pic>
        <p:nvPicPr>
          <p:cNvPr id="19462" name="Picture 6"/>
          <p:cNvPicPr>
            <a:picLocks noChangeAspect="1" noChangeArrowheads="1"/>
          </p:cNvPicPr>
          <p:nvPr/>
        </p:nvPicPr>
        <p:blipFill>
          <a:blip r:embed="rId6"/>
          <a:srcRect/>
          <a:stretch>
            <a:fillRect/>
          </a:stretch>
        </p:blipFill>
        <p:spPr bwMode="auto">
          <a:xfrm>
            <a:off x="1785918" y="4400803"/>
            <a:ext cx="4429156" cy="9205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85728"/>
            <a:ext cx="8429684" cy="1311193"/>
          </a:xfrm>
          <a:prstGeom prst="rect">
            <a:avLst/>
          </a:prstGeom>
          <a:noFill/>
        </p:spPr>
        <p:txBody>
          <a:bodyPr wrap="square" rtlCol="0">
            <a:spAutoFit/>
          </a:bodyPr>
          <a:lstStyle/>
          <a:p>
            <a:pPr>
              <a:lnSpc>
                <a:spcPct val="150000"/>
              </a:lnSpc>
            </a:pPr>
            <a:r>
              <a:rPr lang="zh-CN" altLang="en-US" sz="2800" b="1" dirty="0" smtClean="0"/>
              <a:t>推论</a:t>
            </a:r>
            <a:r>
              <a:rPr lang="en-US" sz="2800" b="1" dirty="0" smtClean="0"/>
              <a:t>6.11 </a:t>
            </a:r>
            <a:r>
              <a:rPr lang="zh-CN" altLang="en-US" sz="2800" b="1" dirty="0" smtClean="0"/>
              <a:t>对于无放回等概率单级整群抽样，总体均值估计量    的方差</a:t>
            </a:r>
            <a:r>
              <a:rPr lang="en-US" sz="2800" b="1" dirty="0" smtClean="0"/>
              <a:t>        </a:t>
            </a:r>
            <a:r>
              <a:rPr lang="zh-CN" altLang="en-US" sz="2800" b="1" dirty="0" smtClean="0"/>
              <a:t>的无偏估计量为</a:t>
            </a:r>
          </a:p>
        </p:txBody>
      </p:sp>
      <p:pic>
        <p:nvPicPr>
          <p:cNvPr id="18433" name="Picture 1"/>
          <p:cNvPicPr>
            <a:picLocks noChangeAspect="1" noChangeArrowheads="1"/>
          </p:cNvPicPr>
          <p:nvPr/>
        </p:nvPicPr>
        <p:blipFill>
          <a:blip r:embed="rId2"/>
          <a:srcRect/>
          <a:stretch>
            <a:fillRect/>
          </a:stretch>
        </p:blipFill>
        <p:spPr bwMode="auto">
          <a:xfrm>
            <a:off x="1357290" y="1000108"/>
            <a:ext cx="285752" cy="475281"/>
          </a:xfrm>
          <a:prstGeom prst="rect">
            <a:avLst/>
          </a:prstGeom>
          <a:noFill/>
          <a:ln w="9525">
            <a:noFill/>
            <a:miter lim="800000"/>
            <a:headEnd/>
            <a:tailEnd/>
          </a:ln>
          <a:effectLst/>
        </p:spPr>
      </p:pic>
      <p:pic>
        <p:nvPicPr>
          <p:cNvPr id="18434" name="Picture 2"/>
          <p:cNvPicPr>
            <a:picLocks noChangeAspect="1" noChangeArrowheads="1"/>
          </p:cNvPicPr>
          <p:nvPr/>
        </p:nvPicPr>
        <p:blipFill>
          <a:blip r:embed="rId3"/>
          <a:srcRect/>
          <a:stretch>
            <a:fillRect/>
          </a:stretch>
        </p:blipFill>
        <p:spPr bwMode="auto">
          <a:xfrm>
            <a:off x="2777500" y="1000108"/>
            <a:ext cx="714380" cy="577121"/>
          </a:xfrm>
          <a:prstGeom prst="rect">
            <a:avLst/>
          </a:prstGeom>
          <a:noFill/>
          <a:ln w="9525">
            <a:noFill/>
            <a:miter lim="800000"/>
            <a:headEnd/>
            <a:tailEnd/>
          </a:ln>
          <a:effectLst/>
        </p:spPr>
      </p:pic>
      <p:pic>
        <p:nvPicPr>
          <p:cNvPr id="18435" name="Picture 3"/>
          <p:cNvPicPr>
            <a:picLocks noChangeAspect="1" noChangeArrowheads="1"/>
          </p:cNvPicPr>
          <p:nvPr/>
        </p:nvPicPr>
        <p:blipFill>
          <a:blip r:embed="rId4"/>
          <a:srcRect/>
          <a:stretch>
            <a:fillRect/>
          </a:stretch>
        </p:blipFill>
        <p:spPr bwMode="auto">
          <a:xfrm>
            <a:off x="1643042" y="1928802"/>
            <a:ext cx="4757070" cy="948814"/>
          </a:xfrm>
          <a:prstGeom prst="rect">
            <a:avLst/>
          </a:prstGeom>
          <a:noFill/>
          <a:ln w="9525">
            <a:noFill/>
            <a:miter lim="800000"/>
            <a:headEnd/>
            <a:tailEnd/>
          </a:ln>
          <a:effectLst/>
        </p:spPr>
      </p:pic>
      <p:sp>
        <p:nvSpPr>
          <p:cNvPr id="3" name="TextBox 2"/>
          <p:cNvSpPr txBox="1"/>
          <p:nvPr/>
        </p:nvSpPr>
        <p:spPr>
          <a:xfrm>
            <a:off x="395536" y="3573016"/>
            <a:ext cx="7776864" cy="2308324"/>
          </a:xfrm>
          <a:prstGeom prst="rect">
            <a:avLst/>
          </a:prstGeom>
          <a:noFill/>
        </p:spPr>
        <p:txBody>
          <a:bodyPr wrap="square" rtlCol="0">
            <a:spAutoFit/>
          </a:bodyPr>
          <a:lstStyle/>
          <a:p>
            <a:pPr>
              <a:lnSpc>
                <a:spcPct val="150000"/>
              </a:lnSpc>
            </a:pPr>
            <a:r>
              <a:rPr lang="zh-CN" altLang="zh-CN" sz="2800" b="1" dirty="0"/>
              <a:t>例</a:t>
            </a:r>
            <a:r>
              <a:rPr lang="en-US" altLang="zh-CN" sz="2800" b="1" dirty="0"/>
              <a:t>6.3</a:t>
            </a:r>
            <a:r>
              <a:rPr lang="zh-CN" altLang="zh-CN" sz="2800" b="1" dirty="0"/>
              <a:t>（续） 根据例</a:t>
            </a:r>
            <a:r>
              <a:rPr lang="en-US" altLang="zh-CN" sz="2800" b="1" dirty="0"/>
              <a:t>6.3</a:t>
            </a:r>
            <a:r>
              <a:rPr lang="zh-CN" altLang="zh-CN" sz="2800" b="1" dirty="0"/>
              <a:t>的数据，试给出该带锯厂每季度总修理费用估计量和每个用户平均维修费用估计量的估计方差。</a:t>
            </a:r>
          </a:p>
          <a:p>
            <a:endParaRPr lang="zh-CN" alt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3632" y="476672"/>
            <a:ext cx="8399079" cy="5189177"/>
          </a:xfrm>
          <a:prstGeom prst="rect">
            <a:avLst/>
          </a:prstGeom>
          <a:noFill/>
        </p:spPr>
        <p:txBody>
          <a:bodyPr wrap="square" rtlCol="0">
            <a:spAutoFit/>
          </a:bodyPr>
          <a:lstStyle/>
          <a:p>
            <a:pPr indent="457200">
              <a:lnSpc>
                <a:spcPct val="150000"/>
              </a:lnSpc>
            </a:pPr>
            <a:r>
              <a:rPr lang="zh-CN" altLang="en-US" sz="2800" b="1" dirty="0" smtClean="0"/>
              <a:t>对于群单元大小不等的无放回等概率单级整群抽样，总体均值估计量和总体总值估计量的概率分布确定和置信区间估计构造的方法同群单元大小相等的无放回等概率单级整群抽样的情形</a:t>
            </a:r>
            <a:r>
              <a:rPr lang="zh-CN" altLang="en-US" sz="2800" b="1" dirty="0"/>
              <a:t>。当总体的群单元数量     非常大，样本的群单元数量</a:t>
            </a:r>
            <a:r>
              <a:rPr lang="en-US" altLang="zh-CN" sz="2800" b="1" dirty="0"/>
              <a:t> </a:t>
            </a:r>
            <a:r>
              <a:rPr lang="en-US" altLang="zh-CN" sz="2800" b="1" dirty="0" smtClean="0"/>
              <a:t> </a:t>
            </a:r>
            <a:r>
              <a:rPr lang="zh-CN" altLang="en-US" sz="2800" b="1" dirty="0" smtClean="0"/>
              <a:t>也</a:t>
            </a:r>
            <a:r>
              <a:rPr lang="zh-CN" altLang="en-US" sz="2800" b="1" dirty="0"/>
              <a:t>很大，利用中心极限定理，用正态分布近似总体均值估计量     的概率分布。即认为，估计量     服从均值为   </a:t>
            </a:r>
            <a:r>
              <a:rPr lang="en-US" altLang="zh-CN" sz="2800" b="1" dirty="0"/>
              <a:t> </a:t>
            </a:r>
            <a:r>
              <a:rPr lang="zh-CN" altLang="en-US" sz="2800" b="1" dirty="0"/>
              <a:t>且方差为     </a:t>
            </a:r>
            <a:r>
              <a:rPr lang="en-US" altLang="zh-CN" sz="2800" b="1" dirty="0"/>
              <a:t>   </a:t>
            </a:r>
            <a:r>
              <a:rPr lang="en-US" altLang="zh-CN" sz="2800" b="1" dirty="0" smtClean="0"/>
              <a:t> </a:t>
            </a:r>
          </a:p>
          <a:p>
            <a:pPr indent="457200">
              <a:lnSpc>
                <a:spcPct val="150000"/>
              </a:lnSpc>
            </a:pPr>
            <a:r>
              <a:rPr lang="zh-CN" altLang="en-US" sz="2800" b="1" dirty="0" smtClean="0"/>
              <a:t>的</a:t>
            </a:r>
            <a:r>
              <a:rPr lang="zh-CN" altLang="en-US" sz="2800" b="1" dirty="0"/>
              <a:t>正态分布</a:t>
            </a:r>
            <a:r>
              <a:rPr lang="zh-CN" altLang="en-US" sz="2800" b="1" dirty="0" smtClean="0"/>
              <a:t>。</a:t>
            </a:r>
            <a:endParaRPr lang="zh-CN" altLang="en-US" sz="2800" b="1" dirty="0"/>
          </a:p>
        </p:txBody>
      </p:sp>
      <p:pic>
        <p:nvPicPr>
          <p:cNvPr id="5" name="Picture 1"/>
          <p:cNvPicPr>
            <a:picLocks noChangeAspect="1" noChangeArrowheads="1"/>
          </p:cNvPicPr>
          <p:nvPr/>
        </p:nvPicPr>
        <p:blipFill>
          <a:blip r:embed="rId2"/>
          <a:srcRect/>
          <a:stretch>
            <a:fillRect/>
          </a:stretch>
        </p:blipFill>
        <p:spPr bwMode="auto">
          <a:xfrm>
            <a:off x="755576" y="3160259"/>
            <a:ext cx="500066" cy="500068"/>
          </a:xfrm>
          <a:prstGeom prst="rect">
            <a:avLst/>
          </a:prstGeom>
          <a:noFill/>
          <a:ln w="9525">
            <a:noFill/>
            <a:miter lim="800000"/>
            <a:headEnd/>
            <a:tailEnd/>
          </a:ln>
          <a:effectLst/>
        </p:spPr>
      </p:pic>
      <p:pic>
        <p:nvPicPr>
          <p:cNvPr id="6" name="Picture 2"/>
          <p:cNvPicPr>
            <a:picLocks noChangeAspect="1" noChangeArrowheads="1"/>
          </p:cNvPicPr>
          <p:nvPr/>
        </p:nvPicPr>
        <p:blipFill>
          <a:blip r:embed="rId3"/>
          <a:srcRect/>
          <a:stretch>
            <a:fillRect/>
          </a:stretch>
        </p:blipFill>
        <p:spPr bwMode="auto">
          <a:xfrm>
            <a:off x="5518344" y="3231697"/>
            <a:ext cx="349800" cy="390161"/>
          </a:xfrm>
          <a:prstGeom prst="rect">
            <a:avLst/>
          </a:prstGeom>
          <a:noFill/>
          <a:ln w="9525">
            <a:noFill/>
            <a:miter lim="800000"/>
            <a:headEnd/>
            <a:tailEnd/>
          </a:ln>
          <a:effectLst/>
        </p:spPr>
      </p:pic>
      <p:pic>
        <p:nvPicPr>
          <p:cNvPr id="7" name="Picture 3"/>
          <p:cNvPicPr>
            <a:picLocks noChangeAspect="1" noChangeArrowheads="1"/>
          </p:cNvPicPr>
          <p:nvPr/>
        </p:nvPicPr>
        <p:blipFill>
          <a:blip r:embed="rId4"/>
          <a:srcRect/>
          <a:stretch>
            <a:fillRect/>
          </a:stretch>
        </p:blipFill>
        <p:spPr bwMode="auto">
          <a:xfrm>
            <a:off x="7415270" y="3789040"/>
            <a:ext cx="357190" cy="549263"/>
          </a:xfrm>
          <a:prstGeom prst="rect">
            <a:avLst/>
          </a:prstGeom>
          <a:noFill/>
          <a:ln w="9525">
            <a:noFill/>
            <a:miter lim="800000"/>
            <a:headEnd/>
            <a:tailEnd/>
          </a:ln>
          <a:effectLst/>
        </p:spPr>
      </p:pic>
      <p:pic>
        <p:nvPicPr>
          <p:cNvPr id="8" name="Picture 4"/>
          <p:cNvPicPr>
            <a:picLocks noChangeAspect="1" noChangeArrowheads="1"/>
          </p:cNvPicPr>
          <p:nvPr/>
        </p:nvPicPr>
        <p:blipFill>
          <a:blip r:embed="rId5"/>
          <a:srcRect/>
          <a:stretch>
            <a:fillRect/>
          </a:stretch>
        </p:blipFill>
        <p:spPr bwMode="auto">
          <a:xfrm>
            <a:off x="4603171" y="4437112"/>
            <a:ext cx="314239" cy="522663"/>
          </a:xfrm>
          <a:prstGeom prst="rect">
            <a:avLst/>
          </a:prstGeom>
          <a:noFill/>
          <a:ln w="9525">
            <a:noFill/>
            <a:miter lim="800000"/>
            <a:headEnd/>
            <a:tailEnd/>
          </a:ln>
          <a:effectLst/>
        </p:spPr>
      </p:pic>
      <p:pic>
        <p:nvPicPr>
          <p:cNvPr id="9" name="Picture 5"/>
          <p:cNvPicPr>
            <a:picLocks noChangeAspect="1" noChangeArrowheads="1"/>
          </p:cNvPicPr>
          <p:nvPr/>
        </p:nvPicPr>
        <p:blipFill>
          <a:blip r:embed="rId6"/>
          <a:srcRect/>
          <a:stretch>
            <a:fillRect/>
          </a:stretch>
        </p:blipFill>
        <p:spPr bwMode="auto">
          <a:xfrm>
            <a:off x="6732240" y="4509798"/>
            <a:ext cx="285752" cy="449977"/>
          </a:xfrm>
          <a:prstGeom prst="rect">
            <a:avLst/>
          </a:prstGeom>
          <a:noFill/>
          <a:ln w="9525">
            <a:noFill/>
            <a:miter lim="800000"/>
            <a:headEnd/>
            <a:tailEnd/>
          </a:ln>
          <a:effectLst/>
        </p:spPr>
      </p:pic>
      <p:pic>
        <p:nvPicPr>
          <p:cNvPr id="10" name="Picture 6"/>
          <p:cNvPicPr>
            <a:picLocks noChangeAspect="1" noChangeArrowheads="1"/>
          </p:cNvPicPr>
          <p:nvPr/>
        </p:nvPicPr>
        <p:blipFill>
          <a:blip r:embed="rId7"/>
          <a:srcRect/>
          <a:stretch>
            <a:fillRect/>
          </a:stretch>
        </p:blipFill>
        <p:spPr bwMode="auto">
          <a:xfrm>
            <a:off x="352247" y="5066038"/>
            <a:ext cx="642942" cy="574610"/>
          </a:xfrm>
          <a:prstGeom prst="rect">
            <a:avLst/>
          </a:prstGeom>
          <a:noFill/>
          <a:ln w="9525">
            <a:noFill/>
            <a:miter lim="800000"/>
            <a:headEnd/>
            <a:tailEnd/>
          </a:ln>
          <a:effectLst/>
        </p:spPr>
      </p:pic>
    </p:spTree>
    <p:extLst>
      <p:ext uri="{BB962C8B-B14F-4D97-AF65-F5344CB8AC3E}">
        <p14:creationId xmlns="" xmlns:p14="http://schemas.microsoft.com/office/powerpoint/2010/main" val="157350511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285728"/>
            <a:ext cx="6643734" cy="523220"/>
          </a:xfrm>
          <a:prstGeom prst="rect">
            <a:avLst/>
          </a:prstGeom>
          <a:noFill/>
        </p:spPr>
        <p:txBody>
          <a:bodyPr wrap="square" rtlCol="0">
            <a:spAutoFit/>
          </a:bodyPr>
          <a:lstStyle/>
          <a:p>
            <a:r>
              <a:rPr lang="zh-CN" altLang="en-US" sz="2800" b="1" dirty="0" smtClean="0"/>
              <a:t>二、总体均值和总体总值的比率估计量</a:t>
            </a:r>
          </a:p>
        </p:txBody>
      </p:sp>
      <p:sp>
        <p:nvSpPr>
          <p:cNvPr id="3" name="TextBox 2"/>
          <p:cNvSpPr txBox="1"/>
          <p:nvPr/>
        </p:nvSpPr>
        <p:spPr>
          <a:xfrm>
            <a:off x="428596" y="1071546"/>
            <a:ext cx="8001056" cy="3970318"/>
          </a:xfrm>
          <a:prstGeom prst="rect">
            <a:avLst/>
          </a:prstGeom>
          <a:noFill/>
        </p:spPr>
        <p:txBody>
          <a:bodyPr wrap="square" rtlCol="0">
            <a:spAutoFit/>
          </a:bodyPr>
          <a:lstStyle/>
          <a:p>
            <a:pPr indent="457200">
              <a:lnSpc>
                <a:spcPct val="150000"/>
              </a:lnSpc>
            </a:pPr>
            <a:r>
              <a:rPr lang="zh-CN" altLang="en-US" sz="2800" b="1" dirty="0" smtClean="0"/>
              <a:t>对于群单元规模不等的无放回等概率单级整群抽样，样本中的第</a:t>
            </a:r>
            <a:r>
              <a:rPr lang="en-US" sz="2800" b="1" dirty="0" smtClean="0"/>
              <a:t>    </a:t>
            </a:r>
            <a:r>
              <a:rPr lang="zh-CN" altLang="en-US" sz="2800" b="1" dirty="0" smtClean="0"/>
              <a:t>个群单元有两个标志值，群总值</a:t>
            </a:r>
            <a:r>
              <a:rPr lang="en-US" sz="2800" b="1" dirty="0" smtClean="0"/>
              <a:t>     </a:t>
            </a:r>
            <a:r>
              <a:rPr lang="zh-CN" altLang="en-US" sz="2800" b="1" dirty="0" smtClean="0"/>
              <a:t>和群规模    </a:t>
            </a:r>
            <a:r>
              <a:rPr lang="en-US" sz="2800" b="1" dirty="0" smtClean="0"/>
              <a:t>  </a:t>
            </a:r>
            <a:r>
              <a:rPr lang="zh-CN" altLang="en-US" sz="2800" b="1" dirty="0" smtClean="0"/>
              <a:t>；样本中的</a:t>
            </a:r>
            <a:r>
              <a:rPr lang="en-US" sz="2800" b="1" dirty="0" smtClean="0"/>
              <a:t>    </a:t>
            </a:r>
            <a:r>
              <a:rPr lang="zh-CN" altLang="en-US" sz="2800" b="1" dirty="0" smtClean="0"/>
              <a:t>个群单元规模  </a:t>
            </a:r>
            <a:r>
              <a:rPr lang="en-US" sz="2800" b="1" dirty="0" smtClean="0"/>
              <a:t>    </a:t>
            </a:r>
            <a:r>
              <a:rPr lang="zh-CN" altLang="en-US" sz="2800" b="1" dirty="0" smtClean="0"/>
              <a:t>并不相等。为了估计总体总值   </a:t>
            </a:r>
            <a:r>
              <a:rPr lang="en-US" sz="2800" b="1" dirty="0" smtClean="0"/>
              <a:t> </a:t>
            </a:r>
            <a:r>
              <a:rPr lang="zh-CN" altLang="en-US" sz="2800" b="1" dirty="0" smtClean="0"/>
              <a:t>和总体均值</a:t>
            </a:r>
            <a:r>
              <a:rPr lang="en-US" sz="2800" b="1" dirty="0" smtClean="0"/>
              <a:t>    </a:t>
            </a:r>
            <a:r>
              <a:rPr lang="zh-CN" altLang="en-US" sz="2800" b="1" dirty="0" smtClean="0"/>
              <a:t>，可以用群单元规模</a:t>
            </a:r>
            <a:r>
              <a:rPr lang="en-US" sz="2800" b="1" dirty="0" smtClean="0"/>
              <a:t>                     </a:t>
            </a:r>
            <a:r>
              <a:rPr lang="zh-CN" altLang="en-US" sz="2800" b="1" dirty="0" smtClean="0"/>
              <a:t>作为辅助变量，构造总体总值</a:t>
            </a:r>
            <a:r>
              <a:rPr lang="en-US" sz="2800" b="1" dirty="0" smtClean="0"/>
              <a:t>   </a:t>
            </a:r>
            <a:r>
              <a:rPr lang="zh-CN" altLang="en-US" sz="2800" b="1" dirty="0" smtClean="0"/>
              <a:t>和总体均值</a:t>
            </a:r>
            <a:r>
              <a:rPr lang="en-US" sz="2800" b="1" dirty="0" smtClean="0"/>
              <a:t>    </a:t>
            </a:r>
            <a:r>
              <a:rPr lang="zh-CN" altLang="en-US" sz="2800" b="1" dirty="0" smtClean="0"/>
              <a:t>的比率估计量。</a:t>
            </a:r>
            <a:endParaRPr lang="zh-CN" altLang="en-US" sz="2800" b="1" dirty="0"/>
          </a:p>
        </p:txBody>
      </p:sp>
      <p:pic>
        <p:nvPicPr>
          <p:cNvPr id="16385" name="Picture 1"/>
          <p:cNvPicPr>
            <a:picLocks noChangeAspect="1" noChangeArrowheads="1"/>
          </p:cNvPicPr>
          <p:nvPr/>
        </p:nvPicPr>
        <p:blipFill>
          <a:blip r:embed="rId2"/>
          <a:srcRect/>
          <a:stretch>
            <a:fillRect/>
          </a:stretch>
        </p:blipFill>
        <p:spPr bwMode="auto">
          <a:xfrm>
            <a:off x="3428992" y="1857364"/>
            <a:ext cx="248364" cy="474551"/>
          </a:xfrm>
          <a:prstGeom prst="rect">
            <a:avLst/>
          </a:prstGeom>
          <a:noFill/>
          <a:ln w="9525">
            <a:noFill/>
            <a:miter lim="800000"/>
            <a:headEnd/>
            <a:tailEnd/>
          </a:ln>
          <a:effectLst/>
        </p:spPr>
      </p:pic>
      <p:pic>
        <p:nvPicPr>
          <p:cNvPr id="16386" name="Picture 2"/>
          <p:cNvPicPr>
            <a:picLocks noChangeAspect="1" noChangeArrowheads="1"/>
          </p:cNvPicPr>
          <p:nvPr/>
        </p:nvPicPr>
        <p:blipFill>
          <a:blip r:embed="rId3"/>
          <a:srcRect/>
          <a:stretch>
            <a:fillRect/>
          </a:stretch>
        </p:blipFill>
        <p:spPr bwMode="auto">
          <a:xfrm>
            <a:off x="1285852" y="2428868"/>
            <a:ext cx="428628" cy="578242"/>
          </a:xfrm>
          <a:prstGeom prst="rect">
            <a:avLst/>
          </a:prstGeom>
          <a:noFill/>
          <a:ln w="9525">
            <a:noFill/>
            <a:miter lim="800000"/>
            <a:headEnd/>
            <a:tailEnd/>
          </a:ln>
          <a:effectLst/>
        </p:spPr>
      </p:pic>
      <p:pic>
        <p:nvPicPr>
          <p:cNvPr id="16387" name="Picture 3"/>
          <p:cNvPicPr>
            <a:picLocks noChangeAspect="1" noChangeArrowheads="1"/>
          </p:cNvPicPr>
          <p:nvPr/>
        </p:nvPicPr>
        <p:blipFill>
          <a:blip r:embed="rId4"/>
          <a:srcRect/>
          <a:stretch>
            <a:fillRect/>
          </a:stretch>
        </p:blipFill>
        <p:spPr bwMode="auto">
          <a:xfrm>
            <a:off x="3071802" y="2499022"/>
            <a:ext cx="500066" cy="500064"/>
          </a:xfrm>
          <a:prstGeom prst="rect">
            <a:avLst/>
          </a:prstGeom>
          <a:noFill/>
          <a:ln w="9525">
            <a:noFill/>
            <a:miter lim="800000"/>
            <a:headEnd/>
            <a:tailEnd/>
          </a:ln>
          <a:effectLst/>
        </p:spPr>
      </p:pic>
      <p:pic>
        <p:nvPicPr>
          <p:cNvPr id="16388" name="Picture 4"/>
          <p:cNvPicPr>
            <a:picLocks noChangeAspect="1" noChangeArrowheads="1"/>
          </p:cNvPicPr>
          <p:nvPr/>
        </p:nvPicPr>
        <p:blipFill>
          <a:blip r:embed="rId5"/>
          <a:srcRect/>
          <a:stretch>
            <a:fillRect/>
          </a:stretch>
        </p:blipFill>
        <p:spPr bwMode="auto">
          <a:xfrm>
            <a:off x="5436096" y="2551136"/>
            <a:ext cx="357190" cy="398403"/>
          </a:xfrm>
          <a:prstGeom prst="rect">
            <a:avLst/>
          </a:prstGeom>
          <a:noFill/>
          <a:ln w="9525">
            <a:noFill/>
            <a:miter lim="800000"/>
            <a:headEnd/>
            <a:tailEnd/>
          </a:ln>
          <a:effectLst/>
        </p:spPr>
      </p:pic>
      <p:pic>
        <p:nvPicPr>
          <p:cNvPr id="8" name="Picture 3"/>
          <p:cNvPicPr>
            <a:picLocks noChangeAspect="1" noChangeArrowheads="1"/>
          </p:cNvPicPr>
          <p:nvPr/>
        </p:nvPicPr>
        <p:blipFill>
          <a:blip r:embed="rId4"/>
          <a:srcRect/>
          <a:stretch>
            <a:fillRect/>
          </a:stretch>
        </p:blipFill>
        <p:spPr bwMode="auto">
          <a:xfrm>
            <a:off x="7842863" y="2485155"/>
            <a:ext cx="500066" cy="500064"/>
          </a:xfrm>
          <a:prstGeom prst="rect">
            <a:avLst/>
          </a:prstGeom>
          <a:noFill/>
          <a:ln w="9525">
            <a:noFill/>
            <a:miter lim="800000"/>
            <a:headEnd/>
            <a:tailEnd/>
          </a:ln>
          <a:effectLst/>
        </p:spPr>
      </p:pic>
      <p:pic>
        <p:nvPicPr>
          <p:cNvPr id="16389" name="Picture 5"/>
          <p:cNvPicPr>
            <a:picLocks noChangeAspect="1" noChangeArrowheads="1"/>
          </p:cNvPicPr>
          <p:nvPr/>
        </p:nvPicPr>
        <p:blipFill>
          <a:blip r:embed="rId6"/>
          <a:srcRect/>
          <a:stretch>
            <a:fillRect/>
          </a:stretch>
        </p:blipFill>
        <p:spPr bwMode="auto">
          <a:xfrm>
            <a:off x="4786314" y="3143248"/>
            <a:ext cx="357190" cy="439300"/>
          </a:xfrm>
          <a:prstGeom prst="rect">
            <a:avLst/>
          </a:prstGeom>
          <a:noFill/>
          <a:ln w="9525">
            <a:noFill/>
            <a:miter lim="800000"/>
            <a:headEnd/>
            <a:tailEnd/>
          </a:ln>
          <a:effectLst/>
        </p:spPr>
      </p:pic>
      <p:pic>
        <p:nvPicPr>
          <p:cNvPr id="16390" name="Picture 6"/>
          <p:cNvPicPr>
            <a:picLocks noChangeAspect="1" noChangeArrowheads="1"/>
          </p:cNvPicPr>
          <p:nvPr/>
        </p:nvPicPr>
        <p:blipFill>
          <a:blip r:embed="rId7"/>
          <a:srcRect/>
          <a:stretch>
            <a:fillRect/>
          </a:stretch>
        </p:blipFill>
        <p:spPr bwMode="auto">
          <a:xfrm>
            <a:off x="7380312" y="3186124"/>
            <a:ext cx="308879" cy="431802"/>
          </a:xfrm>
          <a:prstGeom prst="rect">
            <a:avLst/>
          </a:prstGeom>
          <a:noFill/>
          <a:ln w="9525">
            <a:noFill/>
            <a:miter lim="800000"/>
            <a:headEnd/>
            <a:tailEnd/>
          </a:ln>
          <a:effectLst/>
        </p:spPr>
      </p:pic>
      <p:pic>
        <p:nvPicPr>
          <p:cNvPr id="16391" name="Picture 7"/>
          <p:cNvPicPr>
            <a:picLocks noChangeAspect="1" noChangeArrowheads="1"/>
          </p:cNvPicPr>
          <p:nvPr/>
        </p:nvPicPr>
        <p:blipFill>
          <a:blip r:embed="rId8"/>
          <a:srcRect/>
          <a:stretch>
            <a:fillRect/>
          </a:stretch>
        </p:blipFill>
        <p:spPr bwMode="auto">
          <a:xfrm>
            <a:off x="3136660" y="3786190"/>
            <a:ext cx="1571636" cy="514288"/>
          </a:xfrm>
          <a:prstGeom prst="rect">
            <a:avLst/>
          </a:prstGeom>
          <a:noFill/>
          <a:ln w="9525">
            <a:noFill/>
            <a:miter lim="800000"/>
            <a:headEnd/>
            <a:tailEnd/>
          </a:ln>
          <a:effectLst/>
        </p:spPr>
      </p:pic>
      <p:pic>
        <p:nvPicPr>
          <p:cNvPr id="16392" name="Picture 8"/>
          <p:cNvPicPr>
            <a:picLocks noChangeAspect="1" noChangeArrowheads="1"/>
          </p:cNvPicPr>
          <p:nvPr/>
        </p:nvPicPr>
        <p:blipFill>
          <a:blip r:embed="rId9"/>
          <a:srcRect/>
          <a:stretch>
            <a:fillRect/>
          </a:stretch>
        </p:blipFill>
        <p:spPr bwMode="auto">
          <a:xfrm>
            <a:off x="1621952" y="4517720"/>
            <a:ext cx="285752" cy="351440"/>
          </a:xfrm>
          <a:prstGeom prst="rect">
            <a:avLst/>
          </a:prstGeom>
          <a:noFill/>
          <a:ln w="9525">
            <a:noFill/>
            <a:miter lim="800000"/>
            <a:headEnd/>
            <a:tailEnd/>
          </a:ln>
          <a:effectLst/>
        </p:spPr>
      </p:pic>
      <p:pic>
        <p:nvPicPr>
          <p:cNvPr id="16393" name="Picture 9"/>
          <p:cNvPicPr>
            <a:picLocks noChangeAspect="1" noChangeArrowheads="1"/>
          </p:cNvPicPr>
          <p:nvPr/>
        </p:nvPicPr>
        <p:blipFill>
          <a:blip r:embed="rId10"/>
          <a:srcRect/>
          <a:stretch>
            <a:fillRect/>
          </a:stretch>
        </p:blipFill>
        <p:spPr bwMode="auto">
          <a:xfrm>
            <a:off x="3679025" y="4461464"/>
            <a:ext cx="285752" cy="3994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1000108"/>
            <a:ext cx="8143932" cy="4440062"/>
          </a:xfrm>
          <a:prstGeom prst="rect">
            <a:avLst/>
          </a:prstGeom>
          <a:noFill/>
        </p:spPr>
        <p:txBody>
          <a:bodyPr wrap="square" rtlCol="0">
            <a:spAutoFit/>
          </a:bodyPr>
          <a:lstStyle/>
          <a:p>
            <a:pPr indent="457200">
              <a:lnSpc>
                <a:spcPct val="150000"/>
              </a:lnSpc>
            </a:pPr>
            <a:r>
              <a:rPr lang="zh-CN" altLang="en-US" sz="3200" b="1" dirty="0" smtClean="0"/>
              <a:t>综上所述，单级整群抽样的抽样框编制相对容易，抽选的基本单元往往相对集中，有利于节省调查费用，缩短调查时间。同时，单级整群抽样也有不足。如果在同一群单元中的基本单元标志值存在较强的相关性，单级整群抽样的调查效率低。</a:t>
            </a:r>
            <a:endParaRPr lang="zh-CN" altLang="en-US" sz="3200"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14290"/>
            <a:ext cx="7715304" cy="523220"/>
          </a:xfrm>
          <a:prstGeom prst="rect">
            <a:avLst/>
          </a:prstGeom>
          <a:noFill/>
        </p:spPr>
        <p:txBody>
          <a:bodyPr wrap="square" rtlCol="0">
            <a:spAutoFit/>
          </a:bodyPr>
          <a:lstStyle/>
          <a:p>
            <a:r>
              <a:rPr lang="zh-CN" altLang="en-US" sz="2800" b="1" dirty="0" smtClean="0"/>
              <a:t>总体比率为</a:t>
            </a:r>
            <a:endParaRPr lang="zh-CN" altLang="en-US" sz="2800" b="1" dirty="0"/>
          </a:p>
        </p:txBody>
      </p:sp>
      <p:pic>
        <p:nvPicPr>
          <p:cNvPr id="15361" name="Picture 1"/>
          <p:cNvPicPr>
            <a:picLocks noChangeAspect="1" noChangeArrowheads="1"/>
          </p:cNvPicPr>
          <p:nvPr/>
        </p:nvPicPr>
        <p:blipFill>
          <a:blip r:embed="rId2"/>
          <a:srcRect/>
          <a:stretch>
            <a:fillRect/>
          </a:stretch>
        </p:blipFill>
        <p:spPr bwMode="auto">
          <a:xfrm>
            <a:off x="2214546" y="714356"/>
            <a:ext cx="3571900" cy="1315964"/>
          </a:xfrm>
          <a:prstGeom prst="rect">
            <a:avLst/>
          </a:prstGeom>
          <a:noFill/>
          <a:ln w="9525">
            <a:noFill/>
            <a:miter lim="800000"/>
            <a:headEnd/>
            <a:tailEnd/>
          </a:ln>
          <a:effectLst/>
        </p:spPr>
      </p:pic>
      <p:sp>
        <p:nvSpPr>
          <p:cNvPr id="4" name="TextBox 3"/>
          <p:cNvSpPr txBox="1"/>
          <p:nvPr/>
        </p:nvSpPr>
        <p:spPr>
          <a:xfrm>
            <a:off x="285720" y="2357430"/>
            <a:ext cx="7929618" cy="523220"/>
          </a:xfrm>
          <a:prstGeom prst="rect">
            <a:avLst/>
          </a:prstGeom>
          <a:noFill/>
        </p:spPr>
        <p:txBody>
          <a:bodyPr wrap="square" rtlCol="0">
            <a:spAutoFit/>
          </a:bodyPr>
          <a:lstStyle/>
          <a:p>
            <a:r>
              <a:rPr lang="zh-CN" altLang="en-US" sz="2800" b="1" dirty="0" smtClean="0"/>
              <a:t>并且总体总值为            </a:t>
            </a:r>
            <a:r>
              <a:rPr lang="en-US" sz="2800" b="1" dirty="0" smtClean="0"/>
              <a:t>              </a:t>
            </a:r>
            <a:r>
              <a:rPr lang="zh-CN" altLang="en-US" sz="2800" b="1" dirty="0" smtClean="0"/>
              <a:t>。</a:t>
            </a:r>
          </a:p>
        </p:txBody>
      </p:sp>
      <p:pic>
        <p:nvPicPr>
          <p:cNvPr id="15362" name="Picture 2"/>
          <p:cNvPicPr>
            <a:picLocks noChangeAspect="1" noChangeArrowheads="1"/>
          </p:cNvPicPr>
          <p:nvPr/>
        </p:nvPicPr>
        <p:blipFill>
          <a:blip r:embed="rId3"/>
          <a:srcRect/>
          <a:stretch>
            <a:fillRect/>
          </a:stretch>
        </p:blipFill>
        <p:spPr bwMode="auto">
          <a:xfrm>
            <a:off x="3000364" y="2285992"/>
            <a:ext cx="2071703" cy="485169"/>
          </a:xfrm>
          <a:prstGeom prst="rect">
            <a:avLst/>
          </a:prstGeom>
          <a:noFill/>
          <a:ln w="9525">
            <a:noFill/>
            <a:miter lim="800000"/>
            <a:headEnd/>
            <a:tailEnd/>
          </a:ln>
          <a:effectLst/>
        </p:spPr>
      </p:pic>
      <p:sp>
        <p:nvSpPr>
          <p:cNvPr id="6" name="TextBox 5"/>
          <p:cNvSpPr txBox="1"/>
          <p:nvPr/>
        </p:nvSpPr>
        <p:spPr>
          <a:xfrm>
            <a:off x="214282" y="3071810"/>
            <a:ext cx="8286808" cy="523220"/>
          </a:xfrm>
          <a:prstGeom prst="rect">
            <a:avLst/>
          </a:prstGeom>
          <a:noFill/>
        </p:spPr>
        <p:txBody>
          <a:bodyPr wrap="square" rtlCol="0">
            <a:spAutoFit/>
          </a:bodyPr>
          <a:lstStyle/>
          <a:p>
            <a:pPr lvl="0"/>
            <a:r>
              <a:rPr lang="zh-CN" altLang="en-US" sz="2800" b="1" dirty="0" smtClean="0"/>
              <a:t>（一）总体均值和总体总值的比率估计量</a:t>
            </a:r>
          </a:p>
        </p:txBody>
      </p:sp>
      <p:sp>
        <p:nvSpPr>
          <p:cNvPr id="7" name="TextBox 6"/>
          <p:cNvSpPr txBox="1"/>
          <p:nvPr/>
        </p:nvSpPr>
        <p:spPr>
          <a:xfrm>
            <a:off x="428596" y="3786190"/>
            <a:ext cx="7500990" cy="523220"/>
          </a:xfrm>
          <a:prstGeom prst="rect">
            <a:avLst/>
          </a:prstGeom>
          <a:noFill/>
        </p:spPr>
        <p:txBody>
          <a:bodyPr wrap="square" rtlCol="0">
            <a:spAutoFit/>
          </a:bodyPr>
          <a:lstStyle/>
          <a:p>
            <a:r>
              <a:rPr lang="zh-CN" altLang="en-US" sz="2800" b="1" dirty="0" smtClean="0"/>
              <a:t>总体均值</a:t>
            </a:r>
            <a:r>
              <a:rPr lang="en-US" sz="2800" b="1" dirty="0" smtClean="0"/>
              <a:t>    </a:t>
            </a:r>
            <a:r>
              <a:rPr lang="zh-CN" altLang="en-US" sz="2800" b="1" dirty="0" smtClean="0"/>
              <a:t>的比率估计量</a:t>
            </a:r>
            <a:r>
              <a:rPr lang="en-US" sz="2800" b="1" dirty="0" smtClean="0"/>
              <a:t>    </a:t>
            </a:r>
            <a:r>
              <a:rPr lang="zh-CN" altLang="en-US" sz="2800" b="1" dirty="0" smtClean="0"/>
              <a:t>为：</a:t>
            </a:r>
            <a:endParaRPr lang="zh-CN" altLang="en-US" sz="2800" b="1" dirty="0"/>
          </a:p>
        </p:txBody>
      </p:sp>
      <p:pic>
        <p:nvPicPr>
          <p:cNvPr id="1026" name="Picture 2"/>
          <p:cNvPicPr>
            <a:picLocks noChangeAspect="1" noChangeArrowheads="1"/>
          </p:cNvPicPr>
          <p:nvPr/>
        </p:nvPicPr>
        <p:blipFill>
          <a:blip r:embed="rId4"/>
          <a:srcRect/>
          <a:stretch>
            <a:fillRect/>
          </a:stretch>
        </p:blipFill>
        <p:spPr bwMode="auto">
          <a:xfrm>
            <a:off x="2000231" y="3818520"/>
            <a:ext cx="285753" cy="399472"/>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srcRect/>
          <a:stretch>
            <a:fillRect/>
          </a:stretch>
        </p:blipFill>
        <p:spPr bwMode="auto">
          <a:xfrm>
            <a:off x="4429124" y="3687949"/>
            <a:ext cx="357190" cy="606243"/>
          </a:xfrm>
          <a:prstGeom prst="rect">
            <a:avLst/>
          </a:prstGeom>
          <a:noFill/>
          <a:ln w="9525">
            <a:noFill/>
            <a:miter lim="800000"/>
            <a:headEnd/>
            <a:tailEnd/>
          </a:ln>
          <a:effectLst/>
        </p:spPr>
      </p:pic>
      <p:pic>
        <p:nvPicPr>
          <p:cNvPr id="1028" name="Picture 4"/>
          <p:cNvPicPr>
            <a:picLocks noChangeAspect="1" noChangeArrowheads="1"/>
          </p:cNvPicPr>
          <p:nvPr/>
        </p:nvPicPr>
        <p:blipFill>
          <a:blip r:embed="rId6"/>
          <a:srcRect/>
          <a:stretch>
            <a:fillRect/>
          </a:stretch>
        </p:blipFill>
        <p:spPr bwMode="auto">
          <a:xfrm>
            <a:off x="2000232" y="4497080"/>
            <a:ext cx="3500462" cy="14163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357166"/>
            <a:ext cx="8001056" cy="523220"/>
          </a:xfrm>
          <a:prstGeom prst="rect">
            <a:avLst/>
          </a:prstGeom>
          <a:noFill/>
        </p:spPr>
        <p:txBody>
          <a:bodyPr wrap="square" rtlCol="0">
            <a:spAutoFit/>
          </a:bodyPr>
          <a:lstStyle/>
          <a:p>
            <a:r>
              <a:rPr lang="zh-CN" altLang="en-US" sz="2800" b="1" dirty="0" smtClean="0"/>
              <a:t>总体总值</a:t>
            </a:r>
            <a:r>
              <a:rPr lang="en-US" sz="2800" b="1" dirty="0" smtClean="0"/>
              <a:t>    </a:t>
            </a:r>
            <a:r>
              <a:rPr lang="zh-CN" altLang="en-US" sz="2800" b="1" dirty="0" smtClean="0"/>
              <a:t>的比率估计量   </a:t>
            </a:r>
            <a:r>
              <a:rPr lang="en-US" sz="2800" b="1" dirty="0" smtClean="0"/>
              <a:t> </a:t>
            </a:r>
            <a:r>
              <a:rPr lang="zh-CN" altLang="en-US" sz="2800" b="1" dirty="0" smtClean="0"/>
              <a:t>为</a:t>
            </a:r>
          </a:p>
        </p:txBody>
      </p:sp>
      <p:pic>
        <p:nvPicPr>
          <p:cNvPr id="2050" name="Picture 2"/>
          <p:cNvPicPr>
            <a:picLocks noChangeAspect="1" noChangeArrowheads="1"/>
          </p:cNvPicPr>
          <p:nvPr/>
        </p:nvPicPr>
        <p:blipFill>
          <a:blip r:embed="rId2"/>
          <a:srcRect/>
          <a:stretch>
            <a:fillRect/>
          </a:stretch>
        </p:blipFill>
        <p:spPr bwMode="auto">
          <a:xfrm>
            <a:off x="1857355" y="401618"/>
            <a:ext cx="312369" cy="384176"/>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4357686" y="357166"/>
            <a:ext cx="357190" cy="494823"/>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1643042" y="928670"/>
            <a:ext cx="4643470" cy="1204755"/>
          </a:xfrm>
          <a:prstGeom prst="rect">
            <a:avLst/>
          </a:prstGeom>
          <a:noFill/>
          <a:ln w="9525">
            <a:noFill/>
            <a:miter lim="800000"/>
            <a:headEnd/>
            <a:tailEnd/>
          </a:ln>
          <a:effectLst/>
        </p:spPr>
      </p:pic>
      <p:sp>
        <p:nvSpPr>
          <p:cNvPr id="6" name="TextBox 5"/>
          <p:cNvSpPr txBox="1"/>
          <p:nvPr/>
        </p:nvSpPr>
        <p:spPr>
          <a:xfrm>
            <a:off x="500034" y="2500306"/>
            <a:ext cx="7715304" cy="3250185"/>
          </a:xfrm>
          <a:prstGeom prst="rect">
            <a:avLst/>
          </a:prstGeom>
          <a:noFill/>
        </p:spPr>
        <p:txBody>
          <a:bodyPr wrap="square" rtlCol="0">
            <a:spAutoFit/>
          </a:bodyPr>
          <a:lstStyle/>
          <a:p>
            <a:pPr indent="457200">
              <a:lnSpc>
                <a:spcPct val="150000"/>
              </a:lnSpc>
            </a:pPr>
            <a:r>
              <a:rPr lang="zh-CN" altLang="en-US" sz="2800" b="1" dirty="0" smtClean="0"/>
              <a:t>由第四章的总体比率估计量的性质可知，总体均值的比率估计量</a:t>
            </a:r>
            <a:r>
              <a:rPr lang="en-US" sz="2800" b="1" dirty="0" smtClean="0"/>
              <a:t>    </a:t>
            </a:r>
            <a:r>
              <a:rPr lang="zh-CN" altLang="en-US" sz="2800" b="1" dirty="0" smtClean="0"/>
              <a:t>和总体总值的比率估计量</a:t>
            </a:r>
            <a:r>
              <a:rPr lang="en-US" sz="2800" b="1" dirty="0" smtClean="0"/>
              <a:t> </a:t>
            </a:r>
            <a:r>
              <a:rPr lang="zh-CN" altLang="en-US" sz="2800" b="1" dirty="0" smtClean="0"/>
              <a:t>都是有偏的。当样本中的群单元数</a:t>
            </a:r>
            <a:r>
              <a:rPr lang="en-US" sz="2800" b="1" dirty="0" smtClean="0"/>
              <a:t>    </a:t>
            </a:r>
            <a:r>
              <a:rPr lang="zh-CN" altLang="en-US" sz="2800" b="1" dirty="0" smtClean="0"/>
              <a:t>足够大，两个估计量是渐进无偏估计量。此时，两个估计量的偏差可以忽略。</a:t>
            </a:r>
          </a:p>
        </p:txBody>
      </p:sp>
      <p:pic>
        <p:nvPicPr>
          <p:cNvPr id="7" name="Picture 3"/>
          <p:cNvPicPr>
            <a:picLocks noChangeAspect="1" noChangeArrowheads="1"/>
          </p:cNvPicPr>
          <p:nvPr/>
        </p:nvPicPr>
        <p:blipFill>
          <a:blip r:embed="rId3"/>
          <a:srcRect/>
          <a:stretch>
            <a:fillRect/>
          </a:stretch>
        </p:blipFill>
        <p:spPr bwMode="auto">
          <a:xfrm>
            <a:off x="8072462" y="3286124"/>
            <a:ext cx="357190" cy="494823"/>
          </a:xfrm>
          <a:prstGeom prst="rect">
            <a:avLst/>
          </a:prstGeom>
          <a:noFill/>
          <a:ln w="9525">
            <a:noFill/>
            <a:miter lim="800000"/>
            <a:headEnd/>
            <a:tailEnd/>
          </a:ln>
          <a:effectLst/>
        </p:spPr>
      </p:pic>
      <p:pic>
        <p:nvPicPr>
          <p:cNvPr id="8" name="Picture 3"/>
          <p:cNvPicPr>
            <a:picLocks noChangeAspect="1" noChangeArrowheads="1"/>
          </p:cNvPicPr>
          <p:nvPr/>
        </p:nvPicPr>
        <p:blipFill>
          <a:blip r:embed="rId5"/>
          <a:srcRect/>
          <a:stretch>
            <a:fillRect/>
          </a:stretch>
        </p:blipFill>
        <p:spPr bwMode="auto">
          <a:xfrm>
            <a:off x="3857620" y="3214686"/>
            <a:ext cx="357190" cy="606243"/>
          </a:xfrm>
          <a:prstGeom prst="rect">
            <a:avLst/>
          </a:prstGeom>
          <a:noFill/>
          <a:ln w="9525">
            <a:noFill/>
            <a:miter lim="800000"/>
            <a:headEnd/>
            <a:tailEnd/>
          </a:ln>
          <a:effectLst/>
        </p:spPr>
      </p:pic>
      <p:pic>
        <p:nvPicPr>
          <p:cNvPr id="1026" name="Picture 2"/>
          <p:cNvPicPr>
            <a:picLocks noChangeAspect="1" noChangeArrowheads="1"/>
          </p:cNvPicPr>
          <p:nvPr/>
        </p:nvPicPr>
        <p:blipFill>
          <a:blip r:embed="rId6"/>
          <a:srcRect/>
          <a:stretch>
            <a:fillRect/>
          </a:stretch>
        </p:blipFill>
        <p:spPr bwMode="auto">
          <a:xfrm>
            <a:off x="6000760" y="4000504"/>
            <a:ext cx="357190" cy="39840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7158" y="714356"/>
            <a:ext cx="8501122" cy="2308324"/>
          </a:xfrm>
          <a:prstGeom prst="rect">
            <a:avLst/>
          </a:prstGeom>
          <a:noFill/>
        </p:spPr>
        <p:txBody>
          <a:bodyPr wrap="square" rtlCol="0">
            <a:spAutoFit/>
          </a:bodyPr>
          <a:lstStyle/>
          <a:p>
            <a:pPr>
              <a:lnSpc>
                <a:spcPct val="150000"/>
              </a:lnSpc>
            </a:pPr>
            <a:r>
              <a:rPr lang="zh-CN" altLang="en-US" sz="2800" b="1" dirty="0" smtClean="0"/>
              <a:t>定理</a:t>
            </a:r>
            <a:r>
              <a:rPr lang="en-US" sz="2800" b="1" dirty="0" smtClean="0"/>
              <a:t>6.10     </a:t>
            </a:r>
            <a:r>
              <a:rPr lang="zh-CN" altLang="en-US" sz="2800" b="1" dirty="0" smtClean="0"/>
              <a:t>对于群单元规模不等的无放回等概率单级整群抽样，总体均值的比率估计量</a:t>
            </a:r>
            <a:r>
              <a:rPr lang="en-US" sz="2800" b="1" dirty="0" smtClean="0"/>
              <a:t>     </a:t>
            </a:r>
            <a:r>
              <a:rPr lang="zh-CN" altLang="en-US" sz="2800" b="1" dirty="0" smtClean="0"/>
              <a:t>是渐进无偏的。即当样本中的群单元数</a:t>
            </a:r>
            <a:r>
              <a:rPr lang="en-US" sz="2800" b="1" dirty="0" smtClean="0"/>
              <a:t>    </a:t>
            </a:r>
            <a:r>
              <a:rPr lang="zh-CN" altLang="en-US" sz="2800" b="1" dirty="0" smtClean="0"/>
              <a:t>足够大，                </a:t>
            </a:r>
            <a:r>
              <a:rPr lang="en-US" sz="2800" b="1" dirty="0" smtClean="0"/>
              <a:t> </a:t>
            </a:r>
            <a:r>
              <a:rPr lang="zh-CN" altLang="en-US" sz="2800" b="1" dirty="0" smtClean="0"/>
              <a:t>。</a:t>
            </a:r>
          </a:p>
          <a:p>
            <a:endParaRPr lang="zh-CN" altLang="en-US" b="1" dirty="0"/>
          </a:p>
        </p:txBody>
      </p:sp>
      <p:pic>
        <p:nvPicPr>
          <p:cNvPr id="4" name="Picture 3"/>
          <p:cNvPicPr>
            <a:picLocks noChangeAspect="1" noChangeArrowheads="1"/>
          </p:cNvPicPr>
          <p:nvPr/>
        </p:nvPicPr>
        <p:blipFill>
          <a:blip r:embed="rId2"/>
          <a:srcRect/>
          <a:stretch>
            <a:fillRect/>
          </a:stretch>
        </p:blipFill>
        <p:spPr bwMode="auto">
          <a:xfrm>
            <a:off x="5857884" y="1428736"/>
            <a:ext cx="357190" cy="606243"/>
          </a:xfrm>
          <a:prstGeom prst="rect">
            <a:avLst/>
          </a:prstGeom>
          <a:noFill/>
          <a:ln w="9525">
            <a:noFill/>
            <a:miter lim="800000"/>
            <a:headEnd/>
            <a:tailEnd/>
          </a:ln>
          <a:effectLst/>
        </p:spPr>
      </p:pic>
      <p:pic>
        <p:nvPicPr>
          <p:cNvPr id="5" name="Picture 2"/>
          <p:cNvPicPr>
            <a:picLocks noChangeAspect="1" noChangeArrowheads="1"/>
          </p:cNvPicPr>
          <p:nvPr/>
        </p:nvPicPr>
        <p:blipFill>
          <a:blip r:embed="rId3"/>
          <a:srcRect/>
          <a:stretch>
            <a:fillRect/>
          </a:stretch>
        </p:blipFill>
        <p:spPr bwMode="auto">
          <a:xfrm>
            <a:off x="4000496" y="2173341"/>
            <a:ext cx="357190" cy="398403"/>
          </a:xfrm>
          <a:prstGeom prst="rect">
            <a:avLst/>
          </a:prstGeom>
          <a:noFill/>
          <a:ln w="9525">
            <a:noFill/>
            <a:miter lim="800000"/>
            <a:headEnd/>
            <a:tailEnd/>
          </a:ln>
          <a:effectLst/>
        </p:spPr>
      </p:pic>
      <p:pic>
        <p:nvPicPr>
          <p:cNvPr id="2050" name="Picture 2"/>
          <p:cNvPicPr>
            <a:picLocks noChangeAspect="1" noChangeArrowheads="1"/>
          </p:cNvPicPr>
          <p:nvPr/>
        </p:nvPicPr>
        <p:blipFill>
          <a:blip r:embed="rId4"/>
          <a:srcRect/>
          <a:stretch>
            <a:fillRect/>
          </a:stretch>
        </p:blipFill>
        <p:spPr bwMode="auto">
          <a:xfrm>
            <a:off x="5643570" y="2018310"/>
            <a:ext cx="1428760" cy="624872"/>
          </a:xfrm>
          <a:prstGeom prst="rect">
            <a:avLst/>
          </a:prstGeom>
          <a:noFill/>
          <a:ln w="9525">
            <a:noFill/>
            <a:miter lim="800000"/>
            <a:headEnd/>
            <a:tailEnd/>
          </a:ln>
          <a:effectLst/>
        </p:spPr>
      </p:pic>
      <p:sp>
        <p:nvSpPr>
          <p:cNvPr id="9" name="TextBox 8"/>
          <p:cNvSpPr txBox="1"/>
          <p:nvPr/>
        </p:nvSpPr>
        <p:spPr>
          <a:xfrm>
            <a:off x="500034" y="3357562"/>
            <a:ext cx="8286808" cy="2031325"/>
          </a:xfrm>
          <a:prstGeom prst="rect">
            <a:avLst/>
          </a:prstGeom>
          <a:noFill/>
        </p:spPr>
        <p:txBody>
          <a:bodyPr wrap="square" rtlCol="0">
            <a:spAutoFit/>
          </a:bodyPr>
          <a:lstStyle/>
          <a:p>
            <a:pPr>
              <a:lnSpc>
                <a:spcPct val="150000"/>
              </a:lnSpc>
            </a:pPr>
            <a:r>
              <a:rPr lang="zh-CN" altLang="en-US" sz="2800" b="1" dirty="0" smtClean="0"/>
              <a:t>推论</a:t>
            </a:r>
            <a:r>
              <a:rPr lang="en-US" sz="2800" b="1" dirty="0" smtClean="0"/>
              <a:t>6.12     </a:t>
            </a:r>
            <a:r>
              <a:rPr lang="zh-CN" altLang="en-US" sz="2800" b="1" dirty="0" smtClean="0"/>
              <a:t>对于群单元规模不等的无放回等概率单级整群抽样，总体总值的比率估计量</a:t>
            </a:r>
            <a:r>
              <a:rPr lang="en-US" sz="2800" b="1" dirty="0" smtClean="0"/>
              <a:t>     </a:t>
            </a:r>
            <a:r>
              <a:rPr lang="zh-CN" altLang="en-US" sz="2800" b="1" dirty="0" smtClean="0"/>
              <a:t>是渐进无偏的。即当样本中的群单元数</a:t>
            </a:r>
            <a:r>
              <a:rPr lang="en-US" sz="2800" b="1" dirty="0" smtClean="0"/>
              <a:t>    </a:t>
            </a:r>
            <a:r>
              <a:rPr lang="zh-CN" altLang="en-US" sz="2800" b="1" dirty="0" smtClean="0"/>
              <a:t>足够大，               。</a:t>
            </a:r>
          </a:p>
        </p:txBody>
      </p:sp>
      <p:pic>
        <p:nvPicPr>
          <p:cNvPr id="10" name="Picture 3"/>
          <p:cNvPicPr>
            <a:picLocks noChangeAspect="1" noChangeArrowheads="1"/>
          </p:cNvPicPr>
          <p:nvPr/>
        </p:nvPicPr>
        <p:blipFill>
          <a:blip r:embed="rId5"/>
          <a:srcRect/>
          <a:stretch>
            <a:fillRect/>
          </a:stretch>
        </p:blipFill>
        <p:spPr bwMode="auto">
          <a:xfrm>
            <a:off x="6357950" y="4143380"/>
            <a:ext cx="357190" cy="494823"/>
          </a:xfrm>
          <a:prstGeom prst="rect">
            <a:avLst/>
          </a:prstGeom>
          <a:noFill/>
          <a:ln w="9525">
            <a:noFill/>
            <a:miter lim="800000"/>
            <a:headEnd/>
            <a:tailEnd/>
          </a:ln>
          <a:effectLst/>
        </p:spPr>
      </p:pic>
      <p:pic>
        <p:nvPicPr>
          <p:cNvPr id="11" name="Picture 2"/>
          <p:cNvPicPr>
            <a:picLocks noChangeAspect="1" noChangeArrowheads="1"/>
          </p:cNvPicPr>
          <p:nvPr/>
        </p:nvPicPr>
        <p:blipFill>
          <a:blip r:embed="rId3"/>
          <a:srcRect/>
          <a:stretch>
            <a:fillRect/>
          </a:stretch>
        </p:blipFill>
        <p:spPr bwMode="auto">
          <a:xfrm>
            <a:off x="4929190" y="4857760"/>
            <a:ext cx="357190" cy="398403"/>
          </a:xfrm>
          <a:prstGeom prst="rect">
            <a:avLst/>
          </a:prstGeom>
          <a:noFill/>
          <a:ln w="9525">
            <a:noFill/>
            <a:miter lim="800000"/>
            <a:headEnd/>
            <a:tailEnd/>
          </a:ln>
          <a:effectLst/>
        </p:spPr>
      </p:pic>
      <p:pic>
        <p:nvPicPr>
          <p:cNvPr id="2051" name="Picture 3"/>
          <p:cNvPicPr>
            <a:picLocks noChangeAspect="1" noChangeArrowheads="1"/>
          </p:cNvPicPr>
          <p:nvPr/>
        </p:nvPicPr>
        <p:blipFill>
          <a:blip r:embed="rId6"/>
          <a:srcRect/>
          <a:stretch>
            <a:fillRect/>
          </a:stretch>
        </p:blipFill>
        <p:spPr bwMode="auto">
          <a:xfrm>
            <a:off x="6500826" y="4786322"/>
            <a:ext cx="1244815" cy="4540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4282" y="285728"/>
            <a:ext cx="9144000" cy="523220"/>
          </a:xfrm>
          <a:prstGeom prst="rect">
            <a:avLst/>
          </a:prstGeom>
          <a:noFill/>
        </p:spPr>
        <p:txBody>
          <a:bodyPr wrap="square" rtlCol="0">
            <a:spAutoFit/>
          </a:bodyPr>
          <a:lstStyle/>
          <a:p>
            <a:pPr lvl="0"/>
            <a:r>
              <a:rPr lang="zh-CN" altLang="en-US" sz="2800" b="1" dirty="0" smtClean="0"/>
              <a:t>（二）总体均值比率估计量和总体总值比率估计量的方差</a:t>
            </a:r>
            <a:r>
              <a:rPr lang="en-US" altLang="zh-CN" b="1" dirty="0" smtClean="0"/>
              <a:t> </a:t>
            </a:r>
            <a:endParaRPr lang="zh-CN" altLang="en-US" b="1" dirty="0"/>
          </a:p>
        </p:txBody>
      </p:sp>
      <p:sp>
        <p:nvSpPr>
          <p:cNvPr id="4" name="TextBox 3"/>
          <p:cNvSpPr txBox="1"/>
          <p:nvPr/>
        </p:nvSpPr>
        <p:spPr>
          <a:xfrm>
            <a:off x="428596" y="1571612"/>
            <a:ext cx="8143932" cy="1311193"/>
          </a:xfrm>
          <a:prstGeom prst="rect">
            <a:avLst/>
          </a:prstGeom>
          <a:noFill/>
        </p:spPr>
        <p:txBody>
          <a:bodyPr wrap="square" rtlCol="0">
            <a:spAutoFit/>
          </a:bodyPr>
          <a:lstStyle/>
          <a:p>
            <a:pPr indent="457200">
              <a:lnSpc>
                <a:spcPct val="150000"/>
              </a:lnSpc>
            </a:pPr>
            <a:r>
              <a:rPr lang="zh-CN" altLang="en-US" sz="2800" b="1" dirty="0" smtClean="0"/>
              <a:t>对于无放回等概率的单级整群抽样，总体比率           ，</a:t>
            </a:r>
            <a:r>
              <a:rPr lang="en-US" sz="2800" b="1" dirty="0" smtClean="0"/>
              <a:t>                  ,</a:t>
            </a:r>
            <a:endParaRPr lang="zh-CN" altLang="en-US" sz="2800" b="1" dirty="0" smtClean="0"/>
          </a:p>
        </p:txBody>
      </p:sp>
      <p:pic>
        <p:nvPicPr>
          <p:cNvPr id="3074" name="Picture 2"/>
          <p:cNvPicPr>
            <a:picLocks noChangeAspect="1" noChangeArrowheads="1"/>
          </p:cNvPicPr>
          <p:nvPr/>
        </p:nvPicPr>
        <p:blipFill>
          <a:blip r:embed="rId2"/>
          <a:srcRect/>
          <a:stretch>
            <a:fillRect/>
          </a:stretch>
        </p:blipFill>
        <p:spPr bwMode="auto">
          <a:xfrm>
            <a:off x="928662" y="2285992"/>
            <a:ext cx="928694" cy="483769"/>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2000232" y="2285992"/>
            <a:ext cx="1643074" cy="574611"/>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a:srcRect/>
          <a:stretch>
            <a:fillRect/>
          </a:stretch>
        </p:blipFill>
        <p:spPr bwMode="auto">
          <a:xfrm>
            <a:off x="1357290" y="3286124"/>
            <a:ext cx="5601734" cy="508002"/>
          </a:xfrm>
          <a:prstGeom prst="rect">
            <a:avLst/>
          </a:prstGeom>
          <a:noFill/>
          <a:ln w="9525">
            <a:noFill/>
            <a:miter lim="800000"/>
            <a:headEnd/>
            <a:tailEnd/>
          </a:ln>
          <a:effectLst/>
        </p:spPr>
      </p:pic>
      <p:sp>
        <p:nvSpPr>
          <p:cNvPr id="12" name="TextBox 11"/>
          <p:cNvSpPr txBox="1"/>
          <p:nvPr/>
        </p:nvSpPr>
        <p:spPr>
          <a:xfrm>
            <a:off x="428596" y="3143248"/>
            <a:ext cx="7929618" cy="2031325"/>
          </a:xfrm>
          <a:prstGeom prst="rect">
            <a:avLst/>
          </a:prstGeom>
          <a:noFill/>
        </p:spPr>
        <p:txBody>
          <a:bodyPr wrap="square" rtlCol="0">
            <a:spAutoFit/>
          </a:bodyPr>
          <a:lstStyle/>
          <a:p>
            <a:pPr>
              <a:lnSpc>
                <a:spcPct val="150000"/>
              </a:lnSpc>
            </a:pPr>
            <a:r>
              <a:rPr lang="zh-CN" altLang="en-US" sz="2800" b="1" dirty="0" smtClean="0"/>
              <a:t>并且                                            </a:t>
            </a:r>
            <a:r>
              <a:rPr lang="en-US" sz="2800" b="1" dirty="0" smtClean="0"/>
              <a:t>                         </a:t>
            </a:r>
            <a:r>
              <a:rPr lang="zh-CN" altLang="en-US" sz="2800" b="1" dirty="0" smtClean="0"/>
              <a:t>。根据第四章简单随机抽样的比率估计量的方差公式，可得</a:t>
            </a:r>
            <a:endParaRPr lang="zh-CN" altLang="en-US" sz="2800" b="1"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3429000"/>
            <a:ext cx="8429684" cy="1311193"/>
          </a:xfrm>
          <a:prstGeom prst="rect">
            <a:avLst/>
          </a:prstGeom>
          <a:noFill/>
        </p:spPr>
        <p:txBody>
          <a:bodyPr wrap="square" rtlCol="0">
            <a:spAutoFit/>
          </a:bodyPr>
          <a:lstStyle/>
          <a:p>
            <a:pPr>
              <a:lnSpc>
                <a:spcPct val="150000"/>
              </a:lnSpc>
            </a:pPr>
            <a:r>
              <a:rPr lang="zh-CN" altLang="en-US" sz="2800" b="1" dirty="0" smtClean="0"/>
              <a:t>推论</a:t>
            </a:r>
            <a:r>
              <a:rPr lang="en-US" sz="2800" b="1" dirty="0" smtClean="0"/>
              <a:t>6.13    </a:t>
            </a:r>
            <a:r>
              <a:rPr lang="zh-CN" altLang="en-US" sz="2800" b="1" dirty="0" smtClean="0"/>
              <a:t>对于无放回等概率单级整群抽样，总体总值的比率估计量</a:t>
            </a:r>
            <a:r>
              <a:rPr lang="en-US" sz="2800" b="1" dirty="0" smtClean="0"/>
              <a:t>     </a:t>
            </a:r>
            <a:r>
              <a:rPr lang="zh-CN" altLang="en-US" sz="2800" b="1" dirty="0" smtClean="0"/>
              <a:t>的渐进方差为</a:t>
            </a:r>
          </a:p>
        </p:txBody>
      </p:sp>
      <p:pic>
        <p:nvPicPr>
          <p:cNvPr id="4098" name="Picture 2"/>
          <p:cNvPicPr>
            <a:picLocks noChangeAspect="1" noChangeArrowheads="1"/>
          </p:cNvPicPr>
          <p:nvPr/>
        </p:nvPicPr>
        <p:blipFill>
          <a:blip r:embed="rId2"/>
          <a:srcRect/>
          <a:stretch>
            <a:fillRect/>
          </a:stretch>
        </p:blipFill>
        <p:spPr bwMode="auto">
          <a:xfrm>
            <a:off x="2928926" y="4214818"/>
            <a:ext cx="357190" cy="494823"/>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1357290" y="5072074"/>
            <a:ext cx="6017819" cy="820740"/>
          </a:xfrm>
          <a:prstGeom prst="rect">
            <a:avLst/>
          </a:prstGeom>
          <a:noFill/>
          <a:ln w="9525">
            <a:noFill/>
            <a:miter lim="800000"/>
            <a:headEnd/>
            <a:tailEnd/>
          </a:ln>
          <a:effectLst/>
        </p:spPr>
      </p:pic>
      <p:sp>
        <p:nvSpPr>
          <p:cNvPr id="6" name="TextBox 5"/>
          <p:cNvSpPr txBox="1"/>
          <p:nvPr/>
        </p:nvSpPr>
        <p:spPr>
          <a:xfrm>
            <a:off x="285720" y="357166"/>
            <a:ext cx="8358246" cy="1311193"/>
          </a:xfrm>
          <a:prstGeom prst="rect">
            <a:avLst/>
          </a:prstGeom>
          <a:noFill/>
        </p:spPr>
        <p:txBody>
          <a:bodyPr wrap="square" rtlCol="0">
            <a:spAutoFit/>
          </a:bodyPr>
          <a:lstStyle/>
          <a:p>
            <a:pPr>
              <a:lnSpc>
                <a:spcPct val="150000"/>
              </a:lnSpc>
            </a:pPr>
            <a:r>
              <a:rPr lang="zh-CN" altLang="en-US" sz="2800" b="1" dirty="0" smtClean="0"/>
              <a:t>定理</a:t>
            </a:r>
            <a:r>
              <a:rPr lang="en-US" sz="2800" b="1" dirty="0" smtClean="0"/>
              <a:t>6.11     </a:t>
            </a:r>
            <a:r>
              <a:rPr lang="zh-CN" altLang="en-US" sz="2800" b="1" dirty="0" smtClean="0"/>
              <a:t>对于无放回等概率单级整群抽样，总体均值的比率估计量     的渐进方差为</a:t>
            </a:r>
          </a:p>
        </p:txBody>
      </p:sp>
      <p:pic>
        <p:nvPicPr>
          <p:cNvPr id="7" name="Picture 5"/>
          <p:cNvPicPr>
            <a:picLocks noChangeAspect="1" noChangeArrowheads="1"/>
          </p:cNvPicPr>
          <p:nvPr/>
        </p:nvPicPr>
        <p:blipFill>
          <a:blip r:embed="rId4"/>
          <a:srcRect/>
          <a:stretch>
            <a:fillRect/>
          </a:stretch>
        </p:blipFill>
        <p:spPr bwMode="auto">
          <a:xfrm>
            <a:off x="2928926" y="1142984"/>
            <a:ext cx="341398" cy="579440"/>
          </a:xfrm>
          <a:prstGeom prst="rect">
            <a:avLst/>
          </a:prstGeom>
          <a:noFill/>
          <a:ln w="9525">
            <a:noFill/>
            <a:miter lim="800000"/>
            <a:headEnd/>
            <a:tailEnd/>
          </a:ln>
          <a:effectLst/>
        </p:spPr>
      </p:pic>
      <p:pic>
        <p:nvPicPr>
          <p:cNvPr id="8" name="Picture 6"/>
          <p:cNvPicPr>
            <a:picLocks noChangeAspect="1" noChangeArrowheads="1"/>
          </p:cNvPicPr>
          <p:nvPr/>
        </p:nvPicPr>
        <p:blipFill>
          <a:blip r:embed="rId5"/>
          <a:srcRect/>
          <a:stretch>
            <a:fillRect/>
          </a:stretch>
        </p:blipFill>
        <p:spPr bwMode="auto">
          <a:xfrm>
            <a:off x="1643042" y="2071678"/>
            <a:ext cx="5572164" cy="91977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1643050"/>
            <a:ext cx="8143932" cy="4524315"/>
          </a:xfrm>
          <a:prstGeom prst="rect">
            <a:avLst/>
          </a:prstGeom>
          <a:noFill/>
        </p:spPr>
        <p:txBody>
          <a:bodyPr wrap="square" rtlCol="0">
            <a:spAutoFit/>
          </a:bodyPr>
          <a:lstStyle/>
          <a:p>
            <a:pPr>
              <a:lnSpc>
                <a:spcPct val="150000"/>
              </a:lnSpc>
            </a:pPr>
            <a:r>
              <a:rPr lang="zh-CN" altLang="en-US" sz="3200" b="1" dirty="0" smtClean="0"/>
              <a:t>上式显示，对于无放回等概率的单级整群抽样，总体总值的比率估计量    </a:t>
            </a:r>
            <a:r>
              <a:rPr lang="en-US" sz="3200" b="1" dirty="0" smtClean="0"/>
              <a:t> </a:t>
            </a:r>
            <a:r>
              <a:rPr lang="zh-CN" altLang="en-US" sz="3200" b="1" dirty="0" smtClean="0"/>
              <a:t>的方差     </a:t>
            </a:r>
            <a:r>
              <a:rPr lang="en-US" sz="3200" b="1" dirty="0" smtClean="0"/>
              <a:t>   </a:t>
            </a:r>
            <a:r>
              <a:rPr lang="zh-CN" altLang="en-US" sz="3200" b="1" dirty="0" smtClean="0"/>
              <a:t>大小取决于方差             </a:t>
            </a:r>
            <a:r>
              <a:rPr lang="en-US" sz="3200" b="1" dirty="0" smtClean="0"/>
              <a:t>                    </a:t>
            </a:r>
            <a:r>
              <a:rPr lang="zh-CN" altLang="en-US" sz="3200" b="1" dirty="0" smtClean="0"/>
              <a:t>。第  个群的总值</a:t>
            </a:r>
            <a:r>
              <a:rPr lang="en-US" sz="3200" b="1" dirty="0" smtClean="0"/>
              <a:t>              </a:t>
            </a:r>
            <a:r>
              <a:rPr lang="zh-CN" altLang="en-US" sz="3200" b="1" dirty="0" smtClean="0"/>
              <a:t>，有                        </a:t>
            </a:r>
            <a:r>
              <a:rPr lang="en-US" sz="3200" b="1" dirty="0" smtClean="0"/>
              <a:t>                            </a:t>
            </a:r>
            <a:r>
              <a:rPr lang="zh-CN" altLang="en-US" sz="3200" b="1" dirty="0" smtClean="0"/>
              <a:t>。当各群均值   </a:t>
            </a:r>
            <a:r>
              <a:rPr lang="en-US" sz="3200" b="1" dirty="0" smtClean="0"/>
              <a:t> </a:t>
            </a:r>
            <a:r>
              <a:rPr lang="zh-CN" altLang="en-US" sz="3200" b="1" dirty="0" smtClean="0"/>
              <a:t>差异小时，总体方差</a:t>
            </a:r>
            <a:r>
              <a:rPr lang="en-US" sz="3200" b="1" dirty="0" smtClean="0"/>
              <a:t>       </a:t>
            </a:r>
            <a:r>
              <a:rPr lang="zh-CN" altLang="en-US" sz="3200" b="1" dirty="0" smtClean="0"/>
              <a:t>会比较小。</a:t>
            </a:r>
          </a:p>
        </p:txBody>
      </p:sp>
      <p:pic>
        <p:nvPicPr>
          <p:cNvPr id="5122" name="Picture 2"/>
          <p:cNvPicPr>
            <a:picLocks noChangeAspect="1" noChangeArrowheads="1"/>
          </p:cNvPicPr>
          <p:nvPr/>
        </p:nvPicPr>
        <p:blipFill>
          <a:blip r:embed="rId2"/>
          <a:srcRect/>
          <a:stretch>
            <a:fillRect/>
          </a:stretch>
        </p:blipFill>
        <p:spPr bwMode="auto">
          <a:xfrm>
            <a:off x="5500694" y="2500306"/>
            <a:ext cx="428628" cy="593788"/>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7143768" y="2571744"/>
            <a:ext cx="714380" cy="471054"/>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a:srcRect/>
          <a:stretch>
            <a:fillRect/>
          </a:stretch>
        </p:blipFill>
        <p:spPr bwMode="auto">
          <a:xfrm>
            <a:off x="3000364" y="3286124"/>
            <a:ext cx="3085120" cy="579440"/>
          </a:xfrm>
          <a:prstGeom prst="rect">
            <a:avLst/>
          </a:prstGeom>
          <a:noFill/>
          <a:ln w="9525">
            <a:noFill/>
            <a:miter lim="800000"/>
            <a:headEnd/>
            <a:tailEnd/>
          </a:ln>
          <a:effectLst/>
        </p:spPr>
      </p:pic>
      <p:pic>
        <p:nvPicPr>
          <p:cNvPr id="5125" name="Picture 5"/>
          <p:cNvPicPr>
            <a:picLocks noChangeAspect="1" noChangeArrowheads="1"/>
          </p:cNvPicPr>
          <p:nvPr/>
        </p:nvPicPr>
        <p:blipFill>
          <a:blip r:embed="rId5"/>
          <a:srcRect/>
          <a:stretch>
            <a:fillRect/>
          </a:stretch>
        </p:blipFill>
        <p:spPr bwMode="auto">
          <a:xfrm>
            <a:off x="6858016" y="3286124"/>
            <a:ext cx="285752" cy="545989"/>
          </a:xfrm>
          <a:prstGeom prst="rect">
            <a:avLst/>
          </a:prstGeom>
          <a:noFill/>
          <a:ln w="9525">
            <a:noFill/>
            <a:miter lim="800000"/>
            <a:headEnd/>
            <a:tailEnd/>
          </a:ln>
          <a:effectLst/>
        </p:spPr>
      </p:pic>
      <p:pic>
        <p:nvPicPr>
          <p:cNvPr id="5126" name="Picture 6"/>
          <p:cNvPicPr>
            <a:picLocks noChangeAspect="1" noChangeArrowheads="1"/>
          </p:cNvPicPr>
          <p:nvPr/>
        </p:nvPicPr>
        <p:blipFill>
          <a:blip r:embed="rId6"/>
          <a:srcRect/>
          <a:stretch>
            <a:fillRect/>
          </a:stretch>
        </p:blipFill>
        <p:spPr bwMode="auto">
          <a:xfrm>
            <a:off x="1428728" y="4060280"/>
            <a:ext cx="1328464" cy="511728"/>
          </a:xfrm>
          <a:prstGeom prst="rect">
            <a:avLst/>
          </a:prstGeom>
          <a:noFill/>
          <a:ln w="9525">
            <a:noFill/>
            <a:miter lim="800000"/>
            <a:headEnd/>
            <a:tailEnd/>
          </a:ln>
          <a:effectLst/>
        </p:spPr>
      </p:pic>
      <p:pic>
        <p:nvPicPr>
          <p:cNvPr id="5127" name="Picture 7"/>
          <p:cNvPicPr>
            <a:picLocks noChangeAspect="1" noChangeArrowheads="1"/>
          </p:cNvPicPr>
          <p:nvPr/>
        </p:nvPicPr>
        <p:blipFill>
          <a:blip r:embed="rId7"/>
          <a:srcRect/>
          <a:stretch>
            <a:fillRect/>
          </a:stretch>
        </p:blipFill>
        <p:spPr bwMode="auto">
          <a:xfrm>
            <a:off x="3500429" y="4071942"/>
            <a:ext cx="4813995" cy="436564"/>
          </a:xfrm>
          <a:prstGeom prst="rect">
            <a:avLst/>
          </a:prstGeom>
          <a:noFill/>
          <a:ln w="9525">
            <a:noFill/>
            <a:miter lim="800000"/>
            <a:headEnd/>
            <a:tailEnd/>
          </a:ln>
          <a:effectLst/>
        </p:spPr>
      </p:pic>
      <p:pic>
        <p:nvPicPr>
          <p:cNvPr id="5128" name="Picture 8"/>
          <p:cNvPicPr>
            <a:picLocks noChangeAspect="1" noChangeArrowheads="1"/>
          </p:cNvPicPr>
          <p:nvPr/>
        </p:nvPicPr>
        <p:blipFill>
          <a:blip r:embed="rId8"/>
          <a:srcRect/>
          <a:stretch>
            <a:fillRect/>
          </a:stretch>
        </p:blipFill>
        <p:spPr bwMode="auto">
          <a:xfrm>
            <a:off x="2643174" y="4786322"/>
            <a:ext cx="332116" cy="511728"/>
          </a:xfrm>
          <a:prstGeom prst="rect">
            <a:avLst/>
          </a:prstGeom>
          <a:noFill/>
          <a:ln w="9525">
            <a:noFill/>
            <a:miter lim="800000"/>
            <a:headEnd/>
            <a:tailEnd/>
          </a:ln>
          <a:effectLst/>
        </p:spPr>
      </p:pic>
      <p:pic>
        <p:nvPicPr>
          <p:cNvPr id="10" name="Picture 3"/>
          <p:cNvPicPr>
            <a:picLocks noChangeAspect="1" noChangeArrowheads="1"/>
          </p:cNvPicPr>
          <p:nvPr/>
        </p:nvPicPr>
        <p:blipFill>
          <a:blip r:embed="rId3"/>
          <a:srcRect/>
          <a:stretch>
            <a:fillRect/>
          </a:stretch>
        </p:blipFill>
        <p:spPr bwMode="auto">
          <a:xfrm>
            <a:off x="6572264" y="4786322"/>
            <a:ext cx="714380" cy="4710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357166"/>
            <a:ext cx="8501122" cy="954107"/>
          </a:xfrm>
          <a:prstGeom prst="rect">
            <a:avLst/>
          </a:prstGeom>
          <a:noFill/>
        </p:spPr>
        <p:txBody>
          <a:bodyPr wrap="square" rtlCol="0">
            <a:spAutoFit/>
          </a:bodyPr>
          <a:lstStyle/>
          <a:p>
            <a:pPr lvl="0"/>
            <a:r>
              <a:rPr lang="zh-CN" altLang="en-US" sz="2800" b="1" dirty="0" smtClean="0"/>
              <a:t>（三）总体均值比率估计量和总体总值比率估计量的估计方差</a:t>
            </a:r>
          </a:p>
        </p:txBody>
      </p:sp>
      <p:sp>
        <p:nvSpPr>
          <p:cNvPr id="3" name="TextBox 2"/>
          <p:cNvSpPr txBox="1"/>
          <p:nvPr/>
        </p:nvSpPr>
        <p:spPr>
          <a:xfrm>
            <a:off x="357158" y="2214554"/>
            <a:ext cx="8501122" cy="2954655"/>
          </a:xfrm>
          <a:prstGeom prst="rect">
            <a:avLst/>
          </a:prstGeom>
          <a:noFill/>
        </p:spPr>
        <p:txBody>
          <a:bodyPr wrap="square" rtlCol="0">
            <a:spAutoFit/>
          </a:bodyPr>
          <a:lstStyle/>
          <a:p>
            <a:pPr>
              <a:lnSpc>
                <a:spcPct val="150000"/>
              </a:lnSpc>
            </a:pPr>
            <a:r>
              <a:rPr lang="zh-CN" altLang="en-US" sz="2800" b="1" dirty="0" smtClean="0"/>
              <a:t>对于无放回等概率的单级整群抽样，总体比率估计量             ，并且                                                       </a:t>
            </a:r>
            <a:r>
              <a:rPr lang="en-US" sz="2800" b="1" dirty="0" smtClean="0"/>
              <a:t>    </a:t>
            </a:r>
            <a:r>
              <a:rPr lang="zh-CN" altLang="en-US" sz="2800" b="1" dirty="0" smtClean="0"/>
              <a:t>。根据第四章简单随机抽样的比率估计量的估计方差公式，可得</a:t>
            </a:r>
          </a:p>
          <a:p>
            <a:endParaRPr lang="zh-CN" altLang="en-US" b="1" dirty="0"/>
          </a:p>
        </p:txBody>
      </p:sp>
      <p:pic>
        <p:nvPicPr>
          <p:cNvPr id="6146" name="Picture 2"/>
          <p:cNvPicPr>
            <a:picLocks noChangeAspect="1" noChangeArrowheads="1"/>
          </p:cNvPicPr>
          <p:nvPr/>
        </p:nvPicPr>
        <p:blipFill>
          <a:blip r:embed="rId2"/>
          <a:srcRect/>
          <a:stretch>
            <a:fillRect/>
          </a:stretch>
        </p:blipFill>
        <p:spPr bwMode="auto">
          <a:xfrm>
            <a:off x="785786" y="3000372"/>
            <a:ext cx="1000132" cy="60650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2928926" y="3071810"/>
            <a:ext cx="4713168" cy="44328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642918"/>
            <a:ext cx="8572560" cy="1311193"/>
          </a:xfrm>
          <a:prstGeom prst="rect">
            <a:avLst/>
          </a:prstGeom>
          <a:noFill/>
        </p:spPr>
        <p:txBody>
          <a:bodyPr wrap="square" rtlCol="0">
            <a:spAutoFit/>
          </a:bodyPr>
          <a:lstStyle/>
          <a:p>
            <a:pPr>
              <a:lnSpc>
                <a:spcPct val="150000"/>
              </a:lnSpc>
            </a:pPr>
            <a:r>
              <a:rPr lang="zh-CN" altLang="en-US" sz="2800" b="1" dirty="0" smtClean="0"/>
              <a:t>定理</a:t>
            </a:r>
            <a:r>
              <a:rPr lang="en-US" sz="2800" b="1" dirty="0" smtClean="0"/>
              <a:t>6.12   </a:t>
            </a:r>
            <a:r>
              <a:rPr lang="zh-CN" altLang="en-US" sz="2800" b="1" dirty="0" smtClean="0"/>
              <a:t>对于无放回等概率单级整群抽样，总体均值的比率估计量</a:t>
            </a:r>
            <a:r>
              <a:rPr lang="en-US" sz="2800" b="1" dirty="0" smtClean="0"/>
              <a:t>     </a:t>
            </a:r>
            <a:r>
              <a:rPr lang="zh-CN" altLang="en-US" sz="2800" b="1" dirty="0" smtClean="0"/>
              <a:t>的估计方差为</a:t>
            </a:r>
          </a:p>
        </p:txBody>
      </p:sp>
      <p:pic>
        <p:nvPicPr>
          <p:cNvPr id="7170" name="Picture 2"/>
          <p:cNvPicPr>
            <a:picLocks noChangeAspect="1" noChangeArrowheads="1"/>
          </p:cNvPicPr>
          <p:nvPr/>
        </p:nvPicPr>
        <p:blipFill>
          <a:blip r:embed="rId2"/>
          <a:srcRect/>
          <a:stretch>
            <a:fillRect/>
          </a:stretch>
        </p:blipFill>
        <p:spPr bwMode="auto">
          <a:xfrm>
            <a:off x="2571736" y="1357298"/>
            <a:ext cx="357190" cy="606243"/>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1428728" y="2214554"/>
            <a:ext cx="5572164" cy="949838"/>
          </a:xfrm>
          <a:prstGeom prst="rect">
            <a:avLst/>
          </a:prstGeom>
          <a:noFill/>
          <a:ln w="9525">
            <a:noFill/>
            <a:miter lim="800000"/>
            <a:headEnd/>
            <a:tailEnd/>
          </a:ln>
          <a:effectLst/>
        </p:spPr>
      </p:pic>
      <p:sp>
        <p:nvSpPr>
          <p:cNvPr id="5" name="TextBox 4"/>
          <p:cNvSpPr txBox="1"/>
          <p:nvPr/>
        </p:nvSpPr>
        <p:spPr>
          <a:xfrm>
            <a:off x="285720" y="3714752"/>
            <a:ext cx="8358246" cy="2031325"/>
          </a:xfrm>
          <a:prstGeom prst="rect">
            <a:avLst/>
          </a:prstGeom>
          <a:noFill/>
        </p:spPr>
        <p:txBody>
          <a:bodyPr wrap="square" rtlCol="0">
            <a:spAutoFit/>
          </a:bodyPr>
          <a:lstStyle/>
          <a:p>
            <a:pPr>
              <a:lnSpc>
                <a:spcPct val="150000"/>
              </a:lnSpc>
            </a:pPr>
            <a:r>
              <a:rPr lang="zh-CN" altLang="en-US" sz="2800" b="1" dirty="0" smtClean="0"/>
              <a:t>总体均值的比率估计量    </a:t>
            </a:r>
            <a:r>
              <a:rPr lang="en-US" sz="2800" b="1" dirty="0" smtClean="0"/>
              <a:t> </a:t>
            </a:r>
            <a:r>
              <a:rPr lang="zh-CN" altLang="en-US" sz="2800" b="1" dirty="0" smtClean="0"/>
              <a:t>的估计方差   </a:t>
            </a:r>
            <a:r>
              <a:rPr lang="en-US" sz="2800" b="1" dirty="0" smtClean="0"/>
              <a:t>       </a:t>
            </a:r>
            <a:r>
              <a:rPr lang="zh-CN" altLang="en-US" sz="2800" b="1" dirty="0" smtClean="0"/>
              <a:t>是估计量</a:t>
            </a:r>
            <a:r>
              <a:rPr lang="en-US" sz="2800" b="1" dirty="0" smtClean="0"/>
              <a:t> </a:t>
            </a:r>
            <a:r>
              <a:rPr lang="zh-CN" altLang="en-US" sz="2800" b="1" dirty="0" smtClean="0"/>
              <a:t>方差的渐进无偏估计。即当样本中的群单元数</a:t>
            </a:r>
            <a:r>
              <a:rPr lang="en-US" sz="2800" b="1" dirty="0" smtClean="0"/>
              <a:t>    </a:t>
            </a:r>
            <a:r>
              <a:rPr lang="zh-CN" altLang="en-US" sz="2800" b="1" dirty="0" smtClean="0"/>
              <a:t>足够大， </a:t>
            </a:r>
            <a:r>
              <a:rPr lang="en-US" sz="2800" b="1" dirty="0" smtClean="0"/>
              <a:t>                    </a:t>
            </a:r>
            <a:r>
              <a:rPr lang="zh-CN" altLang="en-US" sz="2800" b="1" dirty="0" smtClean="0"/>
              <a:t>。</a:t>
            </a:r>
          </a:p>
        </p:txBody>
      </p:sp>
      <p:pic>
        <p:nvPicPr>
          <p:cNvPr id="6" name="Picture 2"/>
          <p:cNvPicPr>
            <a:picLocks noChangeAspect="1" noChangeArrowheads="1"/>
          </p:cNvPicPr>
          <p:nvPr/>
        </p:nvPicPr>
        <p:blipFill>
          <a:blip r:embed="rId2"/>
          <a:srcRect/>
          <a:stretch>
            <a:fillRect/>
          </a:stretch>
        </p:blipFill>
        <p:spPr bwMode="auto">
          <a:xfrm>
            <a:off x="3998786" y="3786190"/>
            <a:ext cx="357190" cy="606243"/>
          </a:xfrm>
          <a:prstGeom prst="rect">
            <a:avLst/>
          </a:prstGeom>
          <a:noFill/>
          <a:ln w="9525">
            <a:noFill/>
            <a:miter lim="800000"/>
            <a:headEnd/>
            <a:tailEnd/>
          </a:ln>
          <a:effectLst/>
        </p:spPr>
      </p:pic>
      <p:pic>
        <p:nvPicPr>
          <p:cNvPr id="7" name="Picture 3"/>
          <p:cNvPicPr>
            <a:picLocks noChangeAspect="1" noChangeArrowheads="1"/>
          </p:cNvPicPr>
          <p:nvPr/>
        </p:nvPicPr>
        <p:blipFill>
          <a:blip r:embed="rId4"/>
          <a:srcRect/>
          <a:stretch>
            <a:fillRect/>
          </a:stretch>
        </p:blipFill>
        <p:spPr bwMode="auto">
          <a:xfrm>
            <a:off x="6215074" y="3857628"/>
            <a:ext cx="714380" cy="471054"/>
          </a:xfrm>
          <a:prstGeom prst="rect">
            <a:avLst/>
          </a:prstGeom>
          <a:noFill/>
          <a:ln w="9525">
            <a:noFill/>
            <a:miter lim="800000"/>
            <a:headEnd/>
            <a:tailEnd/>
          </a:ln>
          <a:effectLst/>
        </p:spPr>
      </p:pic>
      <p:pic>
        <p:nvPicPr>
          <p:cNvPr id="7172" name="Picture 4"/>
          <p:cNvPicPr>
            <a:picLocks noChangeAspect="1" noChangeArrowheads="1"/>
          </p:cNvPicPr>
          <p:nvPr/>
        </p:nvPicPr>
        <p:blipFill>
          <a:blip r:embed="rId5"/>
          <a:srcRect/>
          <a:stretch>
            <a:fillRect/>
          </a:stretch>
        </p:blipFill>
        <p:spPr bwMode="auto">
          <a:xfrm>
            <a:off x="7500958" y="4563765"/>
            <a:ext cx="357190" cy="398403"/>
          </a:xfrm>
          <a:prstGeom prst="rect">
            <a:avLst/>
          </a:prstGeom>
          <a:noFill/>
          <a:ln w="9525">
            <a:noFill/>
            <a:miter lim="800000"/>
            <a:headEnd/>
            <a:tailEnd/>
          </a:ln>
          <a:effectLst/>
        </p:spPr>
      </p:pic>
      <p:pic>
        <p:nvPicPr>
          <p:cNvPr id="7173" name="Picture 5"/>
          <p:cNvPicPr>
            <a:picLocks noChangeAspect="1" noChangeArrowheads="1"/>
          </p:cNvPicPr>
          <p:nvPr/>
        </p:nvPicPr>
        <p:blipFill>
          <a:blip r:embed="rId6"/>
          <a:srcRect/>
          <a:stretch>
            <a:fillRect/>
          </a:stretch>
        </p:blipFill>
        <p:spPr bwMode="auto">
          <a:xfrm>
            <a:off x="1259632" y="5101778"/>
            <a:ext cx="2000264" cy="541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571480"/>
            <a:ext cx="8358246" cy="1311193"/>
          </a:xfrm>
          <a:prstGeom prst="rect">
            <a:avLst/>
          </a:prstGeom>
          <a:noFill/>
        </p:spPr>
        <p:txBody>
          <a:bodyPr wrap="square" rtlCol="0">
            <a:spAutoFit/>
          </a:bodyPr>
          <a:lstStyle/>
          <a:p>
            <a:pPr>
              <a:lnSpc>
                <a:spcPct val="150000"/>
              </a:lnSpc>
            </a:pPr>
            <a:r>
              <a:rPr lang="zh-CN" altLang="en-US" sz="2800" b="1" dirty="0" smtClean="0"/>
              <a:t>推论</a:t>
            </a:r>
            <a:r>
              <a:rPr lang="en-US" sz="2800" b="1" dirty="0" smtClean="0"/>
              <a:t>6.14 </a:t>
            </a:r>
            <a:r>
              <a:rPr lang="zh-CN" altLang="en-US" sz="2800" b="1" dirty="0" smtClean="0"/>
              <a:t>对于无放回等概率单级整群抽样，总体总值的比率估计量</a:t>
            </a:r>
            <a:r>
              <a:rPr lang="en-US" sz="2800" b="1" dirty="0" smtClean="0"/>
              <a:t>     </a:t>
            </a:r>
            <a:r>
              <a:rPr lang="zh-CN" altLang="en-US" sz="2800" b="1" dirty="0" smtClean="0"/>
              <a:t>的估计方差为</a:t>
            </a:r>
          </a:p>
        </p:txBody>
      </p:sp>
      <p:pic>
        <p:nvPicPr>
          <p:cNvPr id="8194" name="Picture 2"/>
          <p:cNvPicPr>
            <a:picLocks noChangeAspect="1" noChangeArrowheads="1"/>
          </p:cNvPicPr>
          <p:nvPr/>
        </p:nvPicPr>
        <p:blipFill>
          <a:blip r:embed="rId2"/>
          <a:srcRect/>
          <a:stretch>
            <a:fillRect/>
          </a:stretch>
        </p:blipFill>
        <p:spPr bwMode="auto">
          <a:xfrm>
            <a:off x="1357290" y="2214554"/>
            <a:ext cx="6303299" cy="892178"/>
          </a:xfrm>
          <a:prstGeom prst="rect">
            <a:avLst/>
          </a:prstGeom>
          <a:noFill/>
          <a:ln w="9525">
            <a:noFill/>
            <a:miter lim="800000"/>
            <a:headEnd/>
            <a:tailEnd/>
          </a:ln>
          <a:effectLst/>
        </p:spPr>
      </p:pic>
      <p:pic>
        <p:nvPicPr>
          <p:cNvPr id="4" name="Picture 2"/>
          <p:cNvPicPr>
            <a:picLocks noChangeAspect="1" noChangeArrowheads="1"/>
          </p:cNvPicPr>
          <p:nvPr/>
        </p:nvPicPr>
        <p:blipFill>
          <a:blip r:embed="rId3"/>
          <a:srcRect/>
          <a:stretch>
            <a:fillRect/>
          </a:stretch>
        </p:blipFill>
        <p:spPr bwMode="auto">
          <a:xfrm>
            <a:off x="2928926" y="1357298"/>
            <a:ext cx="357190" cy="494823"/>
          </a:xfrm>
          <a:prstGeom prst="rect">
            <a:avLst/>
          </a:prstGeom>
          <a:noFill/>
          <a:ln w="9525">
            <a:noFill/>
            <a:miter lim="800000"/>
            <a:headEnd/>
            <a:tailEnd/>
          </a:ln>
          <a:effectLst/>
        </p:spPr>
      </p:pic>
      <p:sp>
        <p:nvSpPr>
          <p:cNvPr id="5" name="TextBox 4"/>
          <p:cNvSpPr txBox="1"/>
          <p:nvPr/>
        </p:nvSpPr>
        <p:spPr>
          <a:xfrm>
            <a:off x="428596" y="3643314"/>
            <a:ext cx="8143932" cy="2031325"/>
          </a:xfrm>
          <a:prstGeom prst="rect">
            <a:avLst/>
          </a:prstGeom>
          <a:noFill/>
        </p:spPr>
        <p:txBody>
          <a:bodyPr wrap="square" rtlCol="0">
            <a:spAutoFit/>
          </a:bodyPr>
          <a:lstStyle/>
          <a:p>
            <a:pPr>
              <a:lnSpc>
                <a:spcPct val="150000"/>
              </a:lnSpc>
            </a:pPr>
            <a:r>
              <a:rPr lang="zh-CN" altLang="en-US" sz="2800" b="1" dirty="0" smtClean="0"/>
              <a:t>总体总值的比率估计量</a:t>
            </a:r>
            <a:r>
              <a:rPr lang="en-US" sz="2800" b="1" dirty="0" smtClean="0"/>
              <a:t>      </a:t>
            </a:r>
            <a:r>
              <a:rPr lang="zh-CN" altLang="en-US" sz="2800" b="1" dirty="0" smtClean="0"/>
              <a:t>的估计方差</a:t>
            </a:r>
            <a:r>
              <a:rPr lang="en-US" sz="2800" b="1" dirty="0" smtClean="0"/>
              <a:t>         </a:t>
            </a:r>
            <a:r>
              <a:rPr lang="zh-CN" altLang="en-US" sz="2800" b="1" dirty="0" smtClean="0"/>
              <a:t>是估计量    方差的渐进无偏估计。即当样本中的群单元数</a:t>
            </a:r>
            <a:r>
              <a:rPr lang="en-US" sz="2800" b="1" dirty="0" smtClean="0"/>
              <a:t> </a:t>
            </a:r>
            <a:r>
              <a:rPr lang="zh-CN" altLang="en-US" sz="2800" b="1" dirty="0" smtClean="0"/>
              <a:t>足够大，                        </a:t>
            </a:r>
            <a:r>
              <a:rPr lang="en-US" sz="2800" b="1" dirty="0" smtClean="0"/>
              <a:t> </a:t>
            </a:r>
            <a:r>
              <a:rPr lang="zh-CN" altLang="en-US" sz="2800" b="1" dirty="0" smtClean="0"/>
              <a:t>。</a:t>
            </a:r>
          </a:p>
        </p:txBody>
      </p:sp>
      <p:pic>
        <p:nvPicPr>
          <p:cNvPr id="6" name="Picture 2"/>
          <p:cNvPicPr>
            <a:picLocks noChangeAspect="1" noChangeArrowheads="1"/>
          </p:cNvPicPr>
          <p:nvPr/>
        </p:nvPicPr>
        <p:blipFill>
          <a:blip r:embed="rId3"/>
          <a:srcRect/>
          <a:stretch>
            <a:fillRect/>
          </a:stretch>
        </p:blipFill>
        <p:spPr bwMode="auto">
          <a:xfrm>
            <a:off x="4214810" y="3786190"/>
            <a:ext cx="357190" cy="494823"/>
          </a:xfrm>
          <a:prstGeom prst="rect">
            <a:avLst/>
          </a:prstGeom>
          <a:noFill/>
          <a:ln w="9525">
            <a:noFill/>
            <a:miter lim="800000"/>
            <a:headEnd/>
            <a:tailEnd/>
          </a:ln>
          <a:effectLst/>
        </p:spPr>
      </p:pic>
      <p:pic>
        <p:nvPicPr>
          <p:cNvPr id="7" name="Picture 3"/>
          <p:cNvPicPr>
            <a:picLocks noChangeAspect="1" noChangeArrowheads="1"/>
          </p:cNvPicPr>
          <p:nvPr/>
        </p:nvPicPr>
        <p:blipFill>
          <a:blip r:embed="rId4"/>
          <a:srcRect/>
          <a:stretch>
            <a:fillRect/>
          </a:stretch>
        </p:blipFill>
        <p:spPr bwMode="auto">
          <a:xfrm>
            <a:off x="6357950" y="3786190"/>
            <a:ext cx="714380" cy="471054"/>
          </a:xfrm>
          <a:prstGeom prst="rect">
            <a:avLst/>
          </a:prstGeom>
          <a:noFill/>
          <a:ln w="9525">
            <a:noFill/>
            <a:miter lim="800000"/>
            <a:headEnd/>
            <a:tailEnd/>
          </a:ln>
          <a:effectLst/>
        </p:spPr>
      </p:pic>
      <p:pic>
        <p:nvPicPr>
          <p:cNvPr id="8" name="Picture 2"/>
          <p:cNvPicPr>
            <a:picLocks noChangeAspect="1" noChangeArrowheads="1"/>
          </p:cNvPicPr>
          <p:nvPr/>
        </p:nvPicPr>
        <p:blipFill>
          <a:blip r:embed="rId3"/>
          <a:srcRect/>
          <a:stretch>
            <a:fillRect/>
          </a:stretch>
        </p:blipFill>
        <p:spPr bwMode="auto">
          <a:xfrm>
            <a:off x="857224" y="4429132"/>
            <a:ext cx="357190" cy="494823"/>
          </a:xfrm>
          <a:prstGeom prst="rect">
            <a:avLst/>
          </a:prstGeom>
          <a:noFill/>
          <a:ln w="9525">
            <a:noFill/>
            <a:miter lim="800000"/>
            <a:headEnd/>
            <a:tailEnd/>
          </a:ln>
          <a:effectLst/>
        </p:spPr>
      </p:pic>
      <p:pic>
        <p:nvPicPr>
          <p:cNvPr id="9" name="Picture 4"/>
          <p:cNvPicPr>
            <a:picLocks noChangeAspect="1" noChangeArrowheads="1"/>
          </p:cNvPicPr>
          <p:nvPr/>
        </p:nvPicPr>
        <p:blipFill>
          <a:blip r:embed="rId5"/>
          <a:srcRect/>
          <a:stretch>
            <a:fillRect/>
          </a:stretch>
        </p:blipFill>
        <p:spPr bwMode="auto">
          <a:xfrm>
            <a:off x="8286776" y="4530795"/>
            <a:ext cx="357190" cy="398403"/>
          </a:xfrm>
          <a:prstGeom prst="rect">
            <a:avLst/>
          </a:prstGeom>
          <a:noFill/>
          <a:ln w="9525">
            <a:noFill/>
            <a:miter lim="800000"/>
            <a:headEnd/>
            <a:tailEnd/>
          </a:ln>
          <a:effectLst/>
        </p:spPr>
      </p:pic>
      <p:pic>
        <p:nvPicPr>
          <p:cNvPr id="8195" name="Picture 3"/>
          <p:cNvPicPr>
            <a:picLocks noChangeAspect="1" noChangeArrowheads="1"/>
          </p:cNvPicPr>
          <p:nvPr/>
        </p:nvPicPr>
        <p:blipFill>
          <a:blip r:embed="rId6"/>
          <a:srcRect/>
          <a:stretch>
            <a:fillRect/>
          </a:stretch>
        </p:blipFill>
        <p:spPr bwMode="auto">
          <a:xfrm>
            <a:off x="1785918" y="5052288"/>
            <a:ext cx="2143140" cy="4738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548680"/>
            <a:ext cx="8712968" cy="2523768"/>
          </a:xfrm>
          <a:prstGeom prst="rect">
            <a:avLst/>
          </a:prstGeom>
          <a:noFill/>
        </p:spPr>
        <p:txBody>
          <a:bodyPr wrap="square" rtlCol="0">
            <a:spAutoFit/>
          </a:bodyPr>
          <a:lstStyle/>
          <a:p>
            <a:r>
              <a:rPr lang="zh-CN" altLang="zh-CN" sz="2800" b="1" dirty="0"/>
              <a:t>例</a:t>
            </a:r>
            <a:r>
              <a:rPr lang="en-US" altLang="zh-CN" sz="2800" b="1" dirty="0"/>
              <a:t>6.4 </a:t>
            </a:r>
            <a:r>
              <a:rPr lang="zh-CN" altLang="zh-CN" sz="2800" b="1" dirty="0"/>
              <a:t>某运输公司共有</a:t>
            </a:r>
            <a:r>
              <a:rPr lang="en-US" altLang="zh-CN" sz="2800" b="1" dirty="0"/>
              <a:t>48</a:t>
            </a:r>
            <a:r>
              <a:rPr lang="zh-CN" altLang="zh-CN" sz="2800" b="1" dirty="0"/>
              <a:t>个车队，有载货汽车</a:t>
            </a:r>
            <a:r>
              <a:rPr lang="en-US" altLang="zh-CN" sz="2800" b="1" dirty="0"/>
              <a:t>186</a:t>
            </a:r>
            <a:r>
              <a:rPr lang="zh-CN" altLang="zh-CN" sz="2800" b="1" dirty="0"/>
              <a:t>辆。采用简单随机抽样抽取</a:t>
            </a:r>
            <a:r>
              <a:rPr lang="en-US" altLang="zh-CN" sz="2800" b="1" dirty="0"/>
              <a:t>7</a:t>
            </a:r>
            <a:r>
              <a:rPr lang="zh-CN" altLang="zh-CN" sz="2800" b="1" dirty="0"/>
              <a:t>个车队，对抽中车队的所有载货辆的季度运量进行调查，调查数据见表</a:t>
            </a:r>
            <a:r>
              <a:rPr lang="en-US" altLang="zh-CN" sz="2800" b="1" dirty="0"/>
              <a:t>6.6</a:t>
            </a:r>
            <a:r>
              <a:rPr lang="zh-CN" altLang="zh-CN" sz="2800" b="1" dirty="0"/>
              <a:t>。试构造比率估计量，估计该运输公司的季度总运量和每辆载货车的平均季度</a:t>
            </a:r>
            <a:r>
              <a:rPr lang="zh-CN" altLang="zh-CN" sz="2800" b="1" dirty="0" smtClean="0"/>
              <a:t>运量</a:t>
            </a:r>
            <a:r>
              <a:rPr lang="zh-CN" altLang="en-US" sz="2800" b="1" dirty="0" smtClean="0"/>
              <a:t>，给出估计方差和标准差估计。</a:t>
            </a:r>
            <a:endParaRPr lang="zh-CN" altLang="zh-CN" sz="2800" b="1" dirty="0"/>
          </a:p>
          <a:p>
            <a:endParaRPr lang="zh-CN" altLang="en-US" dirty="0"/>
          </a:p>
        </p:txBody>
      </p:sp>
      <p:pic>
        <p:nvPicPr>
          <p:cNvPr id="512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11560" y="3010066"/>
            <a:ext cx="7488832" cy="34955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2664200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357166"/>
            <a:ext cx="8215370" cy="584775"/>
          </a:xfrm>
          <a:prstGeom prst="rect">
            <a:avLst/>
          </a:prstGeom>
          <a:noFill/>
        </p:spPr>
        <p:txBody>
          <a:bodyPr wrap="square" rtlCol="0">
            <a:spAutoFit/>
          </a:bodyPr>
          <a:lstStyle/>
          <a:p>
            <a:r>
              <a:rPr lang="zh-CN" altLang="en-US" sz="3200" b="1" dirty="0" smtClean="0"/>
              <a:t>第二节   群单元规模相等的单级整群抽样</a:t>
            </a:r>
            <a:endParaRPr lang="zh-CN" altLang="en-US" sz="3200" b="1" dirty="0"/>
          </a:p>
        </p:txBody>
      </p:sp>
      <p:sp>
        <p:nvSpPr>
          <p:cNvPr id="3" name="TextBox 2"/>
          <p:cNvSpPr txBox="1"/>
          <p:nvPr/>
        </p:nvSpPr>
        <p:spPr>
          <a:xfrm>
            <a:off x="642910" y="2620028"/>
            <a:ext cx="8501090" cy="523220"/>
          </a:xfrm>
          <a:prstGeom prst="rect">
            <a:avLst/>
          </a:prstGeom>
          <a:noFill/>
        </p:spPr>
        <p:txBody>
          <a:bodyPr wrap="square" rtlCol="0">
            <a:spAutoFit/>
          </a:bodyPr>
          <a:lstStyle/>
          <a:p>
            <a:r>
              <a:rPr lang="zh-CN" altLang="en-US" sz="2800" b="1" dirty="0" smtClean="0"/>
              <a:t>总体均值和总体总值</a:t>
            </a:r>
            <a:r>
              <a:rPr lang="zh-CN" altLang="en-US" sz="2800" b="1" smtClean="0"/>
              <a:t>的</a:t>
            </a:r>
            <a:r>
              <a:rPr lang="zh-CN" altLang="en-US" sz="2800" b="1" smtClean="0"/>
              <a:t>估计</a:t>
            </a:r>
            <a:endParaRPr lang="en-US" altLang="zh-CN" sz="2800" b="1" dirty="0" smtClean="0"/>
          </a:p>
        </p:txBody>
      </p:sp>
      <p:sp>
        <p:nvSpPr>
          <p:cNvPr id="5" name="TextBox 4"/>
          <p:cNvSpPr txBox="1"/>
          <p:nvPr/>
        </p:nvSpPr>
        <p:spPr>
          <a:xfrm>
            <a:off x="667701" y="4180351"/>
            <a:ext cx="7715304" cy="523220"/>
          </a:xfrm>
          <a:prstGeom prst="rect">
            <a:avLst/>
          </a:prstGeom>
          <a:noFill/>
        </p:spPr>
        <p:txBody>
          <a:bodyPr wrap="square" rtlCol="0">
            <a:spAutoFit/>
          </a:bodyPr>
          <a:lstStyle/>
          <a:p>
            <a:r>
              <a:rPr lang="zh-CN" altLang="en-US" sz="2800" b="1" dirty="0" smtClean="0"/>
              <a:t>总体比例和</a:t>
            </a:r>
            <a:r>
              <a:rPr lang="en-US" altLang="zh-CN" sz="2800" b="1" dirty="0" smtClean="0"/>
              <a:t>C</a:t>
            </a:r>
            <a:r>
              <a:rPr lang="zh-CN" altLang="en-US" sz="2800" b="1" dirty="0" smtClean="0"/>
              <a:t>类单元总数的</a:t>
            </a:r>
            <a:r>
              <a:rPr lang="zh-CN" altLang="en-US" sz="2800" b="1" dirty="0" smtClean="0"/>
              <a:t>估计</a:t>
            </a:r>
            <a:endParaRPr lang="en-US" altLang="zh-CN" sz="2800" b="1" dirty="0" smtClean="0"/>
          </a:p>
        </p:txBody>
      </p:sp>
      <p:sp>
        <p:nvSpPr>
          <p:cNvPr id="1028" name="Rectangle 4"/>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b="1"/>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428604"/>
            <a:ext cx="8358246" cy="523220"/>
          </a:xfrm>
          <a:prstGeom prst="rect">
            <a:avLst/>
          </a:prstGeom>
          <a:noFill/>
        </p:spPr>
        <p:txBody>
          <a:bodyPr wrap="square" rtlCol="0">
            <a:spAutoFit/>
          </a:bodyPr>
          <a:lstStyle/>
          <a:p>
            <a:r>
              <a:rPr lang="zh-CN" altLang="en-US" sz="2800" b="1" dirty="0" smtClean="0"/>
              <a:t>三、 总体比例和</a:t>
            </a:r>
            <a:r>
              <a:rPr lang="en-US" sz="2800" b="1" dirty="0" smtClean="0"/>
              <a:t>C</a:t>
            </a:r>
            <a:r>
              <a:rPr lang="zh-CN" altLang="en-US" sz="2800" b="1" dirty="0" smtClean="0"/>
              <a:t>类单元总数的简单估计量</a:t>
            </a:r>
          </a:p>
        </p:txBody>
      </p:sp>
      <p:sp>
        <p:nvSpPr>
          <p:cNvPr id="3" name="TextBox 2"/>
          <p:cNvSpPr txBox="1"/>
          <p:nvPr/>
        </p:nvSpPr>
        <p:spPr>
          <a:xfrm>
            <a:off x="285720" y="1142984"/>
            <a:ext cx="8643998" cy="2031325"/>
          </a:xfrm>
          <a:prstGeom prst="rect">
            <a:avLst/>
          </a:prstGeom>
          <a:noFill/>
        </p:spPr>
        <p:txBody>
          <a:bodyPr wrap="square" rtlCol="0">
            <a:spAutoFit/>
          </a:bodyPr>
          <a:lstStyle/>
          <a:p>
            <a:pPr>
              <a:lnSpc>
                <a:spcPct val="150000"/>
              </a:lnSpc>
            </a:pPr>
            <a:r>
              <a:rPr lang="zh-CN" altLang="en-US" sz="2800" b="1" dirty="0" smtClean="0"/>
              <a:t>总体中的</a:t>
            </a:r>
            <a:r>
              <a:rPr lang="en-US" sz="2800" b="1" dirty="0" smtClean="0"/>
              <a:t>    </a:t>
            </a:r>
            <a:r>
              <a:rPr lang="zh-CN" altLang="en-US" sz="2800" b="1" dirty="0" smtClean="0"/>
              <a:t>类单元总数记为   </a:t>
            </a:r>
            <a:r>
              <a:rPr lang="en-US" sz="2800" b="1" dirty="0" smtClean="0"/>
              <a:t> ,     </a:t>
            </a:r>
            <a:r>
              <a:rPr lang="zh-CN" altLang="en-US" sz="2800" b="1" dirty="0" smtClean="0"/>
              <a:t>类的单元总数为</a:t>
            </a:r>
            <a:r>
              <a:rPr lang="en-US" sz="2800" b="1" dirty="0" smtClean="0"/>
              <a:t>      </a:t>
            </a:r>
            <a:r>
              <a:rPr lang="zh-CN" altLang="en-US" sz="2800" b="1" dirty="0" smtClean="0"/>
              <a:t>，</a:t>
            </a:r>
            <a:r>
              <a:rPr lang="en-US" sz="2800" b="1" dirty="0" smtClean="0"/>
              <a:t> </a:t>
            </a:r>
            <a:r>
              <a:rPr lang="zh-CN" altLang="en-US" sz="2800" b="1" dirty="0" smtClean="0"/>
              <a:t>类单元总数与总体单元总数之比为总体比例，用</a:t>
            </a:r>
            <a:r>
              <a:rPr lang="en-US" sz="2800" b="1" dirty="0" smtClean="0"/>
              <a:t>     </a:t>
            </a:r>
            <a:r>
              <a:rPr lang="zh-CN" altLang="en-US" sz="2800" b="1" dirty="0" smtClean="0"/>
              <a:t>表示，     </a:t>
            </a:r>
            <a:r>
              <a:rPr lang="en-US" sz="2800" b="1" dirty="0" smtClean="0"/>
              <a:t>         </a:t>
            </a:r>
            <a:r>
              <a:rPr lang="zh-CN" altLang="en-US" sz="2800" b="1" dirty="0" smtClean="0"/>
              <a:t>，</a:t>
            </a:r>
            <a:r>
              <a:rPr lang="en-US" sz="2800" b="1" dirty="0" smtClean="0"/>
              <a:t>                </a:t>
            </a:r>
            <a:r>
              <a:rPr lang="zh-CN" altLang="en-US" sz="2800" b="1" dirty="0" smtClean="0"/>
              <a:t>为总体中的基本单元总数。</a:t>
            </a:r>
            <a:endParaRPr lang="zh-CN" altLang="en-US" sz="2800" b="1" dirty="0"/>
          </a:p>
        </p:txBody>
      </p:sp>
      <p:pic>
        <p:nvPicPr>
          <p:cNvPr id="9218" name="Picture 2"/>
          <p:cNvPicPr>
            <a:picLocks noChangeAspect="1" noChangeArrowheads="1"/>
          </p:cNvPicPr>
          <p:nvPr/>
        </p:nvPicPr>
        <p:blipFill>
          <a:blip r:embed="rId2"/>
          <a:srcRect/>
          <a:stretch>
            <a:fillRect/>
          </a:stretch>
        </p:blipFill>
        <p:spPr bwMode="auto">
          <a:xfrm>
            <a:off x="1857355" y="1357299"/>
            <a:ext cx="348261" cy="387352"/>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4643438" y="1357298"/>
            <a:ext cx="351863" cy="384176"/>
          </a:xfrm>
          <a:prstGeom prst="rect">
            <a:avLst/>
          </a:prstGeom>
          <a:noFill/>
          <a:ln w="9525">
            <a:noFill/>
            <a:miter lim="800000"/>
            <a:headEnd/>
            <a:tailEnd/>
          </a:ln>
          <a:effectLst/>
        </p:spPr>
      </p:pic>
      <p:pic>
        <p:nvPicPr>
          <p:cNvPr id="9220" name="Picture 4"/>
          <p:cNvPicPr>
            <a:picLocks noChangeAspect="1" noChangeArrowheads="1"/>
          </p:cNvPicPr>
          <p:nvPr/>
        </p:nvPicPr>
        <p:blipFill>
          <a:blip r:embed="rId4"/>
          <a:srcRect/>
          <a:stretch>
            <a:fillRect/>
          </a:stretch>
        </p:blipFill>
        <p:spPr bwMode="auto">
          <a:xfrm>
            <a:off x="5072066" y="1357298"/>
            <a:ext cx="426441" cy="387352"/>
          </a:xfrm>
          <a:prstGeom prst="rect">
            <a:avLst/>
          </a:prstGeom>
          <a:noFill/>
          <a:ln w="9525">
            <a:noFill/>
            <a:miter lim="800000"/>
            <a:headEnd/>
            <a:tailEnd/>
          </a:ln>
          <a:effectLst/>
        </p:spPr>
      </p:pic>
      <p:pic>
        <p:nvPicPr>
          <p:cNvPr id="9221" name="Picture 5"/>
          <p:cNvPicPr>
            <a:picLocks noChangeAspect="1" noChangeArrowheads="1"/>
          </p:cNvPicPr>
          <p:nvPr/>
        </p:nvPicPr>
        <p:blipFill>
          <a:blip r:embed="rId5"/>
          <a:srcRect/>
          <a:stretch>
            <a:fillRect/>
          </a:stretch>
        </p:blipFill>
        <p:spPr bwMode="auto">
          <a:xfrm>
            <a:off x="7929585" y="1357298"/>
            <a:ext cx="429963" cy="422074"/>
          </a:xfrm>
          <a:prstGeom prst="rect">
            <a:avLst/>
          </a:prstGeom>
          <a:noFill/>
          <a:ln w="9525">
            <a:noFill/>
            <a:miter lim="800000"/>
            <a:headEnd/>
            <a:tailEnd/>
          </a:ln>
          <a:effectLst/>
        </p:spPr>
      </p:pic>
      <p:pic>
        <p:nvPicPr>
          <p:cNvPr id="8" name="Picture 2"/>
          <p:cNvPicPr>
            <a:picLocks noChangeAspect="1" noChangeArrowheads="1"/>
          </p:cNvPicPr>
          <p:nvPr/>
        </p:nvPicPr>
        <p:blipFill>
          <a:blip r:embed="rId2"/>
          <a:srcRect/>
          <a:stretch>
            <a:fillRect/>
          </a:stretch>
        </p:blipFill>
        <p:spPr bwMode="auto">
          <a:xfrm>
            <a:off x="80335" y="1970078"/>
            <a:ext cx="348261" cy="387352"/>
          </a:xfrm>
          <a:prstGeom prst="rect">
            <a:avLst/>
          </a:prstGeom>
          <a:noFill/>
          <a:ln w="9525">
            <a:noFill/>
            <a:miter lim="800000"/>
            <a:headEnd/>
            <a:tailEnd/>
          </a:ln>
          <a:effectLst/>
        </p:spPr>
      </p:pic>
      <p:pic>
        <p:nvPicPr>
          <p:cNvPr id="9222" name="Picture 6"/>
          <p:cNvPicPr>
            <a:picLocks noChangeAspect="1" noChangeArrowheads="1"/>
          </p:cNvPicPr>
          <p:nvPr/>
        </p:nvPicPr>
        <p:blipFill>
          <a:blip r:embed="rId6"/>
          <a:srcRect/>
          <a:stretch>
            <a:fillRect/>
          </a:stretch>
        </p:blipFill>
        <p:spPr bwMode="auto">
          <a:xfrm>
            <a:off x="7858148" y="2000240"/>
            <a:ext cx="357190" cy="389992"/>
          </a:xfrm>
          <a:prstGeom prst="rect">
            <a:avLst/>
          </a:prstGeom>
          <a:noFill/>
          <a:ln w="9525">
            <a:noFill/>
            <a:miter lim="800000"/>
            <a:headEnd/>
            <a:tailEnd/>
          </a:ln>
          <a:effectLst/>
        </p:spPr>
      </p:pic>
      <p:pic>
        <p:nvPicPr>
          <p:cNvPr id="9223" name="Picture 7"/>
          <p:cNvPicPr>
            <a:picLocks noChangeAspect="1" noChangeArrowheads="1"/>
          </p:cNvPicPr>
          <p:nvPr/>
        </p:nvPicPr>
        <p:blipFill>
          <a:blip r:embed="rId7"/>
          <a:srcRect/>
          <a:stretch>
            <a:fillRect/>
          </a:stretch>
        </p:blipFill>
        <p:spPr bwMode="auto">
          <a:xfrm>
            <a:off x="857224" y="2643009"/>
            <a:ext cx="1357322" cy="357363"/>
          </a:xfrm>
          <a:prstGeom prst="rect">
            <a:avLst/>
          </a:prstGeom>
          <a:noFill/>
          <a:ln w="9525">
            <a:noFill/>
            <a:miter lim="800000"/>
            <a:headEnd/>
            <a:tailEnd/>
          </a:ln>
          <a:effectLst/>
        </p:spPr>
      </p:pic>
      <p:pic>
        <p:nvPicPr>
          <p:cNvPr id="9224" name="Picture 8"/>
          <p:cNvPicPr>
            <a:picLocks noChangeAspect="1" noChangeArrowheads="1"/>
          </p:cNvPicPr>
          <p:nvPr/>
        </p:nvPicPr>
        <p:blipFill>
          <a:blip r:embed="rId8"/>
          <a:srcRect/>
          <a:stretch>
            <a:fillRect/>
          </a:stretch>
        </p:blipFill>
        <p:spPr bwMode="auto">
          <a:xfrm>
            <a:off x="2428860" y="2547165"/>
            <a:ext cx="1500198" cy="524645"/>
          </a:xfrm>
          <a:prstGeom prst="rect">
            <a:avLst/>
          </a:prstGeom>
          <a:noFill/>
          <a:ln w="9525">
            <a:noFill/>
            <a:miter lim="800000"/>
            <a:headEnd/>
            <a:tailEnd/>
          </a:ln>
          <a:effectLst/>
        </p:spPr>
      </p:pic>
      <p:sp>
        <p:nvSpPr>
          <p:cNvPr id="12" name="TextBox 11"/>
          <p:cNvSpPr txBox="1"/>
          <p:nvPr/>
        </p:nvSpPr>
        <p:spPr>
          <a:xfrm>
            <a:off x="285720" y="3429000"/>
            <a:ext cx="8072494" cy="1311193"/>
          </a:xfrm>
          <a:prstGeom prst="rect">
            <a:avLst/>
          </a:prstGeom>
          <a:noFill/>
        </p:spPr>
        <p:txBody>
          <a:bodyPr wrap="square" rtlCol="0">
            <a:spAutoFit/>
          </a:bodyPr>
          <a:lstStyle/>
          <a:p>
            <a:pPr>
              <a:lnSpc>
                <a:spcPct val="150000"/>
              </a:lnSpc>
            </a:pPr>
            <a:r>
              <a:rPr lang="zh-CN" altLang="en-US" sz="2800" b="1" dirty="0" smtClean="0"/>
              <a:t>总体的</a:t>
            </a:r>
            <a:r>
              <a:rPr lang="en-US" sz="2800" b="1" dirty="0" smtClean="0"/>
              <a:t>    </a:t>
            </a:r>
            <a:r>
              <a:rPr lang="zh-CN" altLang="en-US" sz="2800" b="1" dirty="0" smtClean="0"/>
              <a:t>类单元总数、总体比例和总体方差，由下表给出</a:t>
            </a:r>
            <a:endParaRPr lang="zh-CN" altLang="en-US" sz="2800" b="1" dirty="0"/>
          </a:p>
        </p:txBody>
      </p:sp>
      <p:pic>
        <p:nvPicPr>
          <p:cNvPr id="13" name="Picture 2"/>
          <p:cNvPicPr>
            <a:picLocks noChangeAspect="1" noChangeArrowheads="1"/>
          </p:cNvPicPr>
          <p:nvPr/>
        </p:nvPicPr>
        <p:blipFill>
          <a:blip r:embed="rId2"/>
          <a:srcRect/>
          <a:stretch>
            <a:fillRect/>
          </a:stretch>
        </p:blipFill>
        <p:spPr bwMode="auto">
          <a:xfrm>
            <a:off x="1500166" y="3643314"/>
            <a:ext cx="348261" cy="387352"/>
          </a:xfrm>
          <a:prstGeom prst="rect">
            <a:avLst/>
          </a:prstGeom>
          <a:noFill/>
          <a:ln w="9525">
            <a:noFill/>
            <a:miter lim="800000"/>
            <a:headEnd/>
            <a:tailEnd/>
          </a:ln>
          <a:effectLst/>
        </p:spPr>
      </p:pic>
      <p:pic>
        <p:nvPicPr>
          <p:cNvPr id="9225" name="Picture 9"/>
          <p:cNvPicPr>
            <a:picLocks noChangeAspect="1" noChangeArrowheads="1"/>
          </p:cNvPicPr>
          <p:nvPr/>
        </p:nvPicPr>
        <p:blipFill>
          <a:blip r:embed="rId9"/>
          <a:srcRect/>
          <a:stretch>
            <a:fillRect/>
          </a:stretch>
        </p:blipFill>
        <p:spPr bwMode="auto">
          <a:xfrm>
            <a:off x="428596" y="4779679"/>
            <a:ext cx="8215370" cy="164971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357158" y="428604"/>
            <a:ext cx="8286808" cy="637447"/>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428596" y="1428736"/>
            <a:ext cx="8072494" cy="1641295"/>
          </a:xfrm>
          <a:prstGeom prst="rect">
            <a:avLst/>
          </a:prstGeom>
          <a:noFill/>
          <a:ln w="9525">
            <a:noFill/>
            <a:miter lim="800000"/>
            <a:headEnd/>
            <a:tailEnd/>
          </a:ln>
          <a:effectLst/>
        </p:spPr>
      </p:pic>
      <p:pic>
        <p:nvPicPr>
          <p:cNvPr id="10244" name="Picture 4"/>
          <p:cNvPicPr>
            <a:picLocks noChangeAspect="1" noChangeArrowheads="1"/>
          </p:cNvPicPr>
          <p:nvPr/>
        </p:nvPicPr>
        <p:blipFill>
          <a:blip r:embed="rId4"/>
          <a:srcRect/>
          <a:stretch>
            <a:fillRect/>
          </a:stretch>
        </p:blipFill>
        <p:spPr bwMode="auto">
          <a:xfrm>
            <a:off x="500034" y="3214686"/>
            <a:ext cx="8001056" cy="246782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500042"/>
            <a:ext cx="8286808" cy="2031325"/>
          </a:xfrm>
          <a:prstGeom prst="rect">
            <a:avLst/>
          </a:prstGeom>
          <a:noFill/>
        </p:spPr>
        <p:txBody>
          <a:bodyPr wrap="square" rtlCol="0">
            <a:spAutoFit/>
          </a:bodyPr>
          <a:lstStyle/>
          <a:p>
            <a:pPr>
              <a:lnSpc>
                <a:spcPct val="150000"/>
              </a:lnSpc>
            </a:pPr>
            <a:r>
              <a:rPr lang="zh-CN" altLang="en-US" sz="2800" b="1" dirty="0" smtClean="0"/>
              <a:t>采用等概率不放回的单级整群抽样从总体中抽出</a:t>
            </a:r>
            <a:r>
              <a:rPr lang="en-US" sz="2800" b="1" dirty="0" smtClean="0"/>
              <a:t>    </a:t>
            </a:r>
            <a:r>
              <a:rPr lang="zh-CN" altLang="en-US" sz="2800" b="1" dirty="0" smtClean="0"/>
              <a:t>个群单元作为样本。样本的</a:t>
            </a:r>
            <a:r>
              <a:rPr lang="en-US" sz="2800" b="1" dirty="0" smtClean="0"/>
              <a:t>   </a:t>
            </a:r>
            <a:r>
              <a:rPr lang="zh-CN" altLang="en-US" sz="2800" b="1" dirty="0" smtClean="0"/>
              <a:t>类单元数记为</a:t>
            </a:r>
            <a:r>
              <a:rPr lang="en-US" sz="2800" b="1" dirty="0" smtClean="0"/>
              <a:t>    </a:t>
            </a:r>
            <a:r>
              <a:rPr lang="zh-CN" altLang="en-US" sz="2800" b="1" dirty="0" smtClean="0"/>
              <a:t>，样本比例记为</a:t>
            </a:r>
            <a:r>
              <a:rPr lang="en-US" sz="2800" b="1" dirty="0" smtClean="0"/>
              <a:t>     </a:t>
            </a:r>
            <a:r>
              <a:rPr lang="zh-CN" altLang="en-US" sz="2800" b="1" dirty="0" smtClean="0"/>
              <a:t>，               </a:t>
            </a:r>
            <a:r>
              <a:rPr lang="en-US" sz="2800" b="1" dirty="0" smtClean="0"/>
              <a:t>     </a:t>
            </a:r>
            <a:r>
              <a:rPr lang="zh-CN" altLang="en-US" sz="2800" b="1" dirty="0" smtClean="0"/>
              <a:t>。</a:t>
            </a:r>
            <a:endParaRPr lang="zh-CN" altLang="en-US" sz="2800" b="1" dirty="0"/>
          </a:p>
        </p:txBody>
      </p:sp>
      <p:pic>
        <p:nvPicPr>
          <p:cNvPr id="3" name="Picture 4"/>
          <p:cNvPicPr>
            <a:picLocks noChangeAspect="1" noChangeArrowheads="1"/>
          </p:cNvPicPr>
          <p:nvPr/>
        </p:nvPicPr>
        <p:blipFill>
          <a:blip r:embed="rId2"/>
          <a:srcRect/>
          <a:stretch>
            <a:fillRect/>
          </a:stretch>
        </p:blipFill>
        <p:spPr bwMode="auto">
          <a:xfrm>
            <a:off x="7929586" y="714356"/>
            <a:ext cx="357190" cy="398403"/>
          </a:xfrm>
          <a:prstGeom prst="rect">
            <a:avLst/>
          </a:prstGeom>
          <a:noFill/>
          <a:ln w="9525">
            <a:noFill/>
            <a:miter lim="800000"/>
            <a:headEnd/>
            <a:tailEnd/>
          </a:ln>
          <a:effectLst/>
        </p:spPr>
      </p:pic>
      <p:pic>
        <p:nvPicPr>
          <p:cNvPr id="11266" name="Picture 2"/>
          <p:cNvPicPr>
            <a:picLocks noChangeAspect="1" noChangeArrowheads="1"/>
          </p:cNvPicPr>
          <p:nvPr/>
        </p:nvPicPr>
        <p:blipFill>
          <a:blip r:embed="rId3"/>
          <a:srcRect/>
          <a:stretch>
            <a:fillRect/>
          </a:stretch>
        </p:blipFill>
        <p:spPr bwMode="auto">
          <a:xfrm>
            <a:off x="7177599" y="1428736"/>
            <a:ext cx="251921" cy="280988"/>
          </a:xfrm>
          <a:prstGeom prst="rect">
            <a:avLst/>
          </a:prstGeom>
          <a:noFill/>
          <a:ln w="9525">
            <a:noFill/>
            <a:miter lim="800000"/>
            <a:headEnd/>
            <a:tailEnd/>
          </a:ln>
          <a:effectLst/>
        </p:spPr>
      </p:pic>
      <p:pic>
        <p:nvPicPr>
          <p:cNvPr id="5" name="Picture 2"/>
          <p:cNvPicPr>
            <a:picLocks noChangeAspect="1" noChangeArrowheads="1"/>
          </p:cNvPicPr>
          <p:nvPr/>
        </p:nvPicPr>
        <p:blipFill>
          <a:blip r:embed="rId4"/>
          <a:srcRect/>
          <a:stretch>
            <a:fillRect/>
          </a:stretch>
        </p:blipFill>
        <p:spPr bwMode="auto">
          <a:xfrm>
            <a:off x="4723805" y="1357298"/>
            <a:ext cx="348261" cy="387352"/>
          </a:xfrm>
          <a:prstGeom prst="rect">
            <a:avLst/>
          </a:prstGeom>
          <a:noFill/>
          <a:ln w="9525">
            <a:noFill/>
            <a:miter lim="800000"/>
            <a:headEnd/>
            <a:tailEnd/>
          </a:ln>
          <a:effectLst/>
        </p:spPr>
      </p:pic>
      <p:pic>
        <p:nvPicPr>
          <p:cNvPr id="11267" name="Picture 3"/>
          <p:cNvPicPr>
            <a:picLocks noChangeAspect="1" noChangeArrowheads="1"/>
          </p:cNvPicPr>
          <p:nvPr/>
        </p:nvPicPr>
        <p:blipFill>
          <a:blip r:embed="rId5"/>
          <a:srcRect/>
          <a:stretch>
            <a:fillRect/>
          </a:stretch>
        </p:blipFill>
        <p:spPr bwMode="auto">
          <a:xfrm>
            <a:off x="1857355" y="2000239"/>
            <a:ext cx="357191" cy="389994"/>
          </a:xfrm>
          <a:prstGeom prst="rect">
            <a:avLst/>
          </a:prstGeom>
          <a:noFill/>
          <a:ln w="9525">
            <a:noFill/>
            <a:miter lim="800000"/>
            <a:headEnd/>
            <a:tailEnd/>
          </a:ln>
          <a:effectLst/>
        </p:spPr>
      </p:pic>
      <p:pic>
        <p:nvPicPr>
          <p:cNvPr id="11268" name="Picture 4"/>
          <p:cNvPicPr>
            <a:picLocks noChangeAspect="1" noChangeArrowheads="1"/>
          </p:cNvPicPr>
          <p:nvPr/>
        </p:nvPicPr>
        <p:blipFill>
          <a:blip r:embed="rId6"/>
          <a:srcRect/>
          <a:stretch>
            <a:fillRect/>
          </a:stretch>
        </p:blipFill>
        <p:spPr bwMode="auto">
          <a:xfrm>
            <a:off x="2357422" y="1907029"/>
            <a:ext cx="1857388" cy="566091"/>
          </a:xfrm>
          <a:prstGeom prst="rect">
            <a:avLst/>
          </a:prstGeom>
          <a:noFill/>
          <a:ln w="9525">
            <a:noFill/>
            <a:miter lim="800000"/>
            <a:headEnd/>
            <a:tailEnd/>
          </a:ln>
          <a:effectLst/>
        </p:spPr>
      </p:pic>
      <p:sp>
        <p:nvSpPr>
          <p:cNvPr id="8" name="TextBox 7"/>
          <p:cNvSpPr txBox="1"/>
          <p:nvPr/>
        </p:nvSpPr>
        <p:spPr>
          <a:xfrm>
            <a:off x="428596" y="2857496"/>
            <a:ext cx="8143932" cy="523220"/>
          </a:xfrm>
          <a:prstGeom prst="rect">
            <a:avLst/>
          </a:prstGeom>
          <a:noFill/>
        </p:spPr>
        <p:txBody>
          <a:bodyPr wrap="square" rtlCol="0">
            <a:spAutoFit/>
          </a:bodyPr>
          <a:lstStyle/>
          <a:p>
            <a:r>
              <a:rPr lang="zh-CN" altLang="en-US" sz="2800" b="1" dirty="0" smtClean="0"/>
              <a:t>下表给出样本的</a:t>
            </a:r>
            <a:r>
              <a:rPr lang="en-US" sz="2800" b="1" dirty="0" smtClean="0"/>
              <a:t>     </a:t>
            </a:r>
            <a:r>
              <a:rPr lang="zh-CN" altLang="en-US" sz="2800" b="1" dirty="0" smtClean="0"/>
              <a:t>类单元数、样本比例和样本方差 </a:t>
            </a:r>
            <a:endParaRPr lang="zh-CN" altLang="en-US" sz="2800" b="1" dirty="0"/>
          </a:p>
        </p:txBody>
      </p:sp>
      <p:pic>
        <p:nvPicPr>
          <p:cNvPr id="9" name="Picture 2"/>
          <p:cNvPicPr>
            <a:picLocks noChangeAspect="1" noChangeArrowheads="1"/>
          </p:cNvPicPr>
          <p:nvPr/>
        </p:nvPicPr>
        <p:blipFill>
          <a:blip r:embed="rId4"/>
          <a:srcRect/>
          <a:stretch>
            <a:fillRect/>
          </a:stretch>
        </p:blipFill>
        <p:spPr bwMode="auto">
          <a:xfrm>
            <a:off x="3071802" y="2928934"/>
            <a:ext cx="348261" cy="387352"/>
          </a:xfrm>
          <a:prstGeom prst="rect">
            <a:avLst/>
          </a:prstGeom>
          <a:noFill/>
          <a:ln w="9525">
            <a:noFill/>
            <a:miter lim="800000"/>
            <a:headEnd/>
            <a:tailEnd/>
          </a:ln>
          <a:effectLst/>
        </p:spPr>
      </p:pic>
      <p:pic>
        <p:nvPicPr>
          <p:cNvPr id="11271" name="Picture 7"/>
          <p:cNvPicPr>
            <a:picLocks noChangeAspect="1" noChangeArrowheads="1"/>
          </p:cNvPicPr>
          <p:nvPr/>
        </p:nvPicPr>
        <p:blipFill>
          <a:blip r:embed="rId7"/>
          <a:srcRect/>
          <a:stretch>
            <a:fillRect/>
          </a:stretch>
        </p:blipFill>
        <p:spPr bwMode="auto">
          <a:xfrm>
            <a:off x="285720" y="3643314"/>
            <a:ext cx="8501755" cy="23669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a:srcRect/>
          <a:stretch>
            <a:fillRect/>
          </a:stretch>
        </p:blipFill>
        <p:spPr bwMode="auto">
          <a:xfrm>
            <a:off x="285720" y="377479"/>
            <a:ext cx="8358246" cy="579763"/>
          </a:xfrm>
          <a:prstGeom prst="rect">
            <a:avLst/>
          </a:prstGeom>
          <a:noFill/>
          <a:ln w="9525">
            <a:noFill/>
            <a:miter lim="800000"/>
            <a:headEnd/>
            <a:tailEnd/>
          </a:ln>
          <a:effectLst/>
        </p:spPr>
      </p:pic>
      <p:pic>
        <p:nvPicPr>
          <p:cNvPr id="12292" name="Picture 4"/>
          <p:cNvPicPr>
            <a:picLocks noChangeAspect="1" noChangeArrowheads="1"/>
          </p:cNvPicPr>
          <p:nvPr/>
        </p:nvPicPr>
        <p:blipFill>
          <a:blip r:embed="rId3"/>
          <a:srcRect/>
          <a:stretch>
            <a:fillRect/>
          </a:stretch>
        </p:blipFill>
        <p:spPr bwMode="auto">
          <a:xfrm>
            <a:off x="214282" y="1285860"/>
            <a:ext cx="8549781" cy="42148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357166"/>
            <a:ext cx="8501122" cy="2308324"/>
          </a:xfrm>
          <a:prstGeom prst="rect">
            <a:avLst/>
          </a:prstGeom>
          <a:noFill/>
        </p:spPr>
        <p:txBody>
          <a:bodyPr wrap="square" rtlCol="0">
            <a:spAutoFit/>
          </a:bodyPr>
          <a:lstStyle/>
          <a:p>
            <a:pPr>
              <a:lnSpc>
                <a:spcPct val="150000"/>
              </a:lnSpc>
            </a:pPr>
            <a:r>
              <a:rPr lang="zh-CN" altLang="en-US" sz="2800" b="1" dirty="0" smtClean="0"/>
              <a:t>无放回等概率单级整群抽样是采用简单随机抽样方式抽取群单元。简单随机抽样的样本均值是总体均值的无偏估计量。</a:t>
            </a:r>
            <a:r>
              <a:rPr lang="en-US" sz="2800" b="1" dirty="0" smtClean="0"/>
              <a:t>C</a:t>
            </a:r>
            <a:r>
              <a:rPr lang="zh-CN" altLang="en-US" sz="2800" b="1" dirty="0" smtClean="0"/>
              <a:t>类单元总数</a:t>
            </a:r>
            <a:r>
              <a:rPr lang="en-US" sz="2800" b="1" dirty="0" smtClean="0"/>
              <a:t>     </a:t>
            </a:r>
            <a:r>
              <a:rPr lang="zh-CN" altLang="en-US" sz="2800" b="1" dirty="0" smtClean="0"/>
              <a:t>的简单估计量</a:t>
            </a:r>
            <a:r>
              <a:rPr lang="en-US" sz="2800" b="1" dirty="0" smtClean="0"/>
              <a:t>     </a:t>
            </a:r>
            <a:r>
              <a:rPr lang="zh-CN" altLang="en-US" sz="2800" b="1" dirty="0" smtClean="0"/>
              <a:t>为</a:t>
            </a:r>
          </a:p>
          <a:p>
            <a:endParaRPr lang="zh-CN" altLang="en-US" b="1" dirty="0"/>
          </a:p>
        </p:txBody>
      </p:sp>
      <p:pic>
        <p:nvPicPr>
          <p:cNvPr id="3" name="Picture 3"/>
          <p:cNvPicPr>
            <a:picLocks noChangeAspect="1" noChangeArrowheads="1"/>
          </p:cNvPicPr>
          <p:nvPr/>
        </p:nvPicPr>
        <p:blipFill>
          <a:blip r:embed="rId2"/>
          <a:srcRect/>
          <a:stretch>
            <a:fillRect/>
          </a:stretch>
        </p:blipFill>
        <p:spPr bwMode="auto">
          <a:xfrm>
            <a:off x="4572000" y="1857364"/>
            <a:ext cx="351863" cy="384176"/>
          </a:xfrm>
          <a:prstGeom prst="rect">
            <a:avLst/>
          </a:prstGeom>
          <a:noFill/>
          <a:ln w="9525">
            <a:noFill/>
            <a:miter lim="800000"/>
            <a:headEnd/>
            <a:tailEnd/>
          </a:ln>
          <a:effectLst/>
        </p:spPr>
      </p:pic>
      <p:pic>
        <p:nvPicPr>
          <p:cNvPr id="13314" name="Picture 2"/>
          <p:cNvPicPr>
            <a:picLocks noChangeAspect="1" noChangeArrowheads="1"/>
          </p:cNvPicPr>
          <p:nvPr/>
        </p:nvPicPr>
        <p:blipFill>
          <a:blip r:embed="rId3"/>
          <a:srcRect/>
          <a:stretch>
            <a:fillRect/>
          </a:stretch>
        </p:blipFill>
        <p:spPr bwMode="auto">
          <a:xfrm>
            <a:off x="7072330" y="1714488"/>
            <a:ext cx="347259" cy="457108"/>
          </a:xfrm>
          <a:prstGeom prst="rect">
            <a:avLst/>
          </a:prstGeom>
          <a:noFill/>
          <a:ln w="9525">
            <a:noFill/>
            <a:miter lim="800000"/>
            <a:headEnd/>
            <a:tailEnd/>
          </a:ln>
          <a:effectLst/>
        </p:spPr>
      </p:pic>
      <p:pic>
        <p:nvPicPr>
          <p:cNvPr id="13317" name="Picture 5"/>
          <p:cNvPicPr>
            <a:picLocks noChangeAspect="1" noChangeArrowheads="1"/>
          </p:cNvPicPr>
          <p:nvPr/>
        </p:nvPicPr>
        <p:blipFill>
          <a:blip r:embed="rId4"/>
          <a:srcRect/>
          <a:stretch>
            <a:fillRect/>
          </a:stretch>
        </p:blipFill>
        <p:spPr bwMode="auto">
          <a:xfrm>
            <a:off x="2285984" y="2857496"/>
            <a:ext cx="3143272" cy="896195"/>
          </a:xfrm>
          <a:prstGeom prst="rect">
            <a:avLst/>
          </a:prstGeom>
          <a:noFill/>
          <a:ln w="9525">
            <a:noFill/>
            <a:miter lim="800000"/>
            <a:headEnd/>
            <a:tailEnd/>
          </a:ln>
          <a:effectLst/>
        </p:spPr>
      </p:pic>
      <p:sp>
        <p:nvSpPr>
          <p:cNvPr id="9" name="TextBox 8"/>
          <p:cNvSpPr txBox="1"/>
          <p:nvPr/>
        </p:nvSpPr>
        <p:spPr>
          <a:xfrm>
            <a:off x="285720" y="3929066"/>
            <a:ext cx="8429684" cy="1311193"/>
          </a:xfrm>
          <a:prstGeom prst="rect">
            <a:avLst/>
          </a:prstGeom>
          <a:noFill/>
        </p:spPr>
        <p:txBody>
          <a:bodyPr wrap="square" rtlCol="0">
            <a:spAutoFit/>
          </a:bodyPr>
          <a:lstStyle/>
          <a:p>
            <a:pPr>
              <a:lnSpc>
                <a:spcPct val="150000"/>
              </a:lnSpc>
            </a:pPr>
            <a:r>
              <a:rPr lang="zh-CN" altLang="en-US" sz="2800" b="1" dirty="0" smtClean="0"/>
              <a:t>根据简单随机抽样的性质，估计量</a:t>
            </a:r>
            <a:r>
              <a:rPr lang="en-US" sz="2800" b="1" dirty="0" smtClean="0"/>
              <a:t>   </a:t>
            </a:r>
            <a:r>
              <a:rPr lang="zh-CN" altLang="en-US" sz="2800" b="1" dirty="0" smtClean="0"/>
              <a:t>是</a:t>
            </a:r>
            <a:r>
              <a:rPr lang="en-US" sz="2800" b="1" dirty="0" smtClean="0"/>
              <a:t> C</a:t>
            </a:r>
            <a:r>
              <a:rPr lang="zh-CN" altLang="en-US" sz="2800" b="1" dirty="0" smtClean="0"/>
              <a:t>类单元总数</a:t>
            </a:r>
            <a:r>
              <a:rPr lang="en-US" sz="2800" b="1" dirty="0" smtClean="0"/>
              <a:t> </a:t>
            </a:r>
            <a:r>
              <a:rPr lang="zh-CN" altLang="en-US" sz="2800" b="1" dirty="0" smtClean="0"/>
              <a:t>的无偏估计量，即</a:t>
            </a:r>
            <a:r>
              <a:rPr lang="en-US" sz="2800" b="1" dirty="0" smtClean="0"/>
              <a:t>                  </a:t>
            </a:r>
            <a:r>
              <a:rPr lang="zh-CN" altLang="en-US" sz="2800" b="1" dirty="0" smtClean="0"/>
              <a:t>。</a:t>
            </a:r>
            <a:endParaRPr lang="zh-CN" altLang="en-US" sz="2800" b="1" dirty="0"/>
          </a:p>
        </p:txBody>
      </p:sp>
      <p:pic>
        <p:nvPicPr>
          <p:cNvPr id="10" name="Picture 2"/>
          <p:cNvPicPr>
            <a:picLocks noChangeAspect="1" noChangeArrowheads="1"/>
          </p:cNvPicPr>
          <p:nvPr/>
        </p:nvPicPr>
        <p:blipFill>
          <a:blip r:embed="rId3"/>
          <a:srcRect/>
          <a:stretch>
            <a:fillRect/>
          </a:stretch>
        </p:blipFill>
        <p:spPr bwMode="auto">
          <a:xfrm>
            <a:off x="5715008" y="4043462"/>
            <a:ext cx="347259" cy="457108"/>
          </a:xfrm>
          <a:prstGeom prst="rect">
            <a:avLst/>
          </a:prstGeom>
          <a:noFill/>
          <a:ln w="9525">
            <a:noFill/>
            <a:miter lim="800000"/>
            <a:headEnd/>
            <a:tailEnd/>
          </a:ln>
          <a:effectLst/>
        </p:spPr>
      </p:pic>
      <p:pic>
        <p:nvPicPr>
          <p:cNvPr id="11" name="Picture 3"/>
          <p:cNvPicPr>
            <a:picLocks noChangeAspect="1" noChangeArrowheads="1"/>
          </p:cNvPicPr>
          <p:nvPr/>
        </p:nvPicPr>
        <p:blipFill>
          <a:blip r:embed="rId2"/>
          <a:srcRect/>
          <a:stretch>
            <a:fillRect/>
          </a:stretch>
        </p:blipFill>
        <p:spPr bwMode="auto">
          <a:xfrm>
            <a:off x="8286776" y="4143380"/>
            <a:ext cx="351863" cy="384176"/>
          </a:xfrm>
          <a:prstGeom prst="rect">
            <a:avLst/>
          </a:prstGeom>
          <a:noFill/>
          <a:ln w="9525">
            <a:noFill/>
            <a:miter lim="800000"/>
            <a:headEnd/>
            <a:tailEnd/>
          </a:ln>
          <a:effectLst/>
        </p:spPr>
      </p:pic>
      <p:pic>
        <p:nvPicPr>
          <p:cNvPr id="13318" name="Picture 6"/>
          <p:cNvPicPr>
            <a:picLocks noChangeAspect="1" noChangeArrowheads="1"/>
          </p:cNvPicPr>
          <p:nvPr/>
        </p:nvPicPr>
        <p:blipFill>
          <a:blip r:embed="rId5"/>
          <a:srcRect/>
          <a:stretch>
            <a:fillRect/>
          </a:stretch>
        </p:blipFill>
        <p:spPr bwMode="auto">
          <a:xfrm>
            <a:off x="3357554" y="4714884"/>
            <a:ext cx="1285884" cy="5262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714356"/>
            <a:ext cx="8358246" cy="523220"/>
          </a:xfrm>
          <a:prstGeom prst="rect">
            <a:avLst/>
          </a:prstGeom>
          <a:noFill/>
        </p:spPr>
        <p:txBody>
          <a:bodyPr wrap="square" rtlCol="0">
            <a:spAutoFit/>
          </a:bodyPr>
          <a:lstStyle/>
          <a:p>
            <a:r>
              <a:rPr lang="zh-CN" altLang="en-US" sz="2800" b="1" dirty="0" smtClean="0"/>
              <a:t>总体比例</a:t>
            </a:r>
            <a:r>
              <a:rPr lang="en-US" sz="2800" b="1" dirty="0" smtClean="0"/>
              <a:t>    </a:t>
            </a:r>
            <a:r>
              <a:rPr lang="zh-CN" altLang="en-US" sz="2800" b="1" dirty="0" smtClean="0"/>
              <a:t>的简单估计量</a:t>
            </a:r>
            <a:r>
              <a:rPr lang="en-US" sz="2800" b="1" dirty="0" smtClean="0"/>
              <a:t>    </a:t>
            </a:r>
            <a:r>
              <a:rPr lang="zh-CN" altLang="en-US" sz="2800" b="1" dirty="0" smtClean="0"/>
              <a:t>为</a:t>
            </a:r>
            <a:endParaRPr lang="zh-CN" altLang="en-US" sz="2800" b="1" dirty="0"/>
          </a:p>
        </p:txBody>
      </p:sp>
      <p:pic>
        <p:nvPicPr>
          <p:cNvPr id="41985" name="Picture 1"/>
          <p:cNvPicPr>
            <a:picLocks noChangeAspect="1" noChangeArrowheads="1"/>
          </p:cNvPicPr>
          <p:nvPr/>
        </p:nvPicPr>
        <p:blipFill>
          <a:blip r:embed="rId2"/>
          <a:srcRect/>
          <a:stretch>
            <a:fillRect/>
          </a:stretch>
        </p:blipFill>
        <p:spPr bwMode="auto">
          <a:xfrm>
            <a:off x="1785918" y="752991"/>
            <a:ext cx="357190" cy="389993"/>
          </a:xfrm>
          <a:prstGeom prst="rect">
            <a:avLst/>
          </a:prstGeom>
          <a:noFill/>
          <a:ln w="9525">
            <a:noFill/>
            <a:miter lim="800000"/>
            <a:headEnd/>
            <a:tailEnd/>
          </a:ln>
          <a:effectLst/>
        </p:spPr>
      </p:pic>
      <p:pic>
        <p:nvPicPr>
          <p:cNvPr id="41986" name="Picture 2"/>
          <p:cNvPicPr>
            <a:picLocks noChangeAspect="1" noChangeArrowheads="1"/>
          </p:cNvPicPr>
          <p:nvPr/>
        </p:nvPicPr>
        <p:blipFill>
          <a:blip r:embed="rId3"/>
          <a:srcRect/>
          <a:stretch>
            <a:fillRect/>
          </a:stretch>
        </p:blipFill>
        <p:spPr bwMode="auto">
          <a:xfrm>
            <a:off x="4286247" y="714356"/>
            <a:ext cx="318387" cy="419102"/>
          </a:xfrm>
          <a:prstGeom prst="rect">
            <a:avLst/>
          </a:prstGeom>
          <a:noFill/>
          <a:ln w="9525">
            <a:noFill/>
            <a:miter lim="800000"/>
            <a:headEnd/>
            <a:tailEnd/>
          </a:ln>
          <a:effectLst/>
        </p:spPr>
      </p:pic>
      <p:pic>
        <p:nvPicPr>
          <p:cNvPr id="41987" name="Picture 3"/>
          <p:cNvPicPr>
            <a:picLocks noChangeAspect="1" noChangeArrowheads="1"/>
          </p:cNvPicPr>
          <p:nvPr/>
        </p:nvPicPr>
        <p:blipFill>
          <a:blip r:embed="rId4"/>
          <a:srcRect/>
          <a:stretch>
            <a:fillRect/>
          </a:stretch>
        </p:blipFill>
        <p:spPr bwMode="auto">
          <a:xfrm>
            <a:off x="1928794" y="1357298"/>
            <a:ext cx="3500462" cy="1176909"/>
          </a:xfrm>
          <a:prstGeom prst="rect">
            <a:avLst/>
          </a:prstGeom>
          <a:noFill/>
          <a:ln w="9525">
            <a:noFill/>
            <a:miter lim="800000"/>
            <a:headEnd/>
            <a:tailEnd/>
          </a:ln>
          <a:effectLst/>
        </p:spPr>
      </p:pic>
      <p:sp>
        <p:nvSpPr>
          <p:cNvPr id="6" name="TextBox 5"/>
          <p:cNvSpPr txBox="1"/>
          <p:nvPr/>
        </p:nvSpPr>
        <p:spPr>
          <a:xfrm>
            <a:off x="428596" y="3214686"/>
            <a:ext cx="7715304" cy="1384995"/>
          </a:xfrm>
          <a:prstGeom prst="rect">
            <a:avLst/>
          </a:prstGeom>
          <a:noFill/>
        </p:spPr>
        <p:txBody>
          <a:bodyPr wrap="square" rtlCol="0">
            <a:spAutoFit/>
          </a:bodyPr>
          <a:lstStyle/>
          <a:p>
            <a:pPr>
              <a:lnSpc>
                <a:spcPct val="150000"/>
              </a:lnSpc>
            </a:pPr>
            <a:r>
              <a:rPr lang="zh-CN" altLang="en-US" sz="2800" b="1" dirty="0" smtClean="0"/>
              <a:t>对于无放回等概率单级整群抽样，估计量</a:t>
            </a:r>
            <a:r>
              <a:rPr lang="en-US" sz="2800" b="1" dirty="0" smtClean="0"/>
              <a:t>    </a:t>
            </a:r>
            <a:r>
              <a:rPr lang="zh-CN" altLang="en-US" sz="2800" b="1" dirty="0" smtClean="0"/>
              <a:t>是总体比例</a:t>
            </a:r>
            <a:r>
              <a:rPr lang="en-US" sz="2800" b="1" dirty="0" smtClean="0"/>
              <a:t>    </a:t>
            </a:r>
            <a:r>
              <a:rPr lang="zh-CN" altLang="en-US" sz="2800" b="1" dirty="0" smtClean="0"/>
              <a:t>的无偏估计量，即              </a:t>
            </a:r>
            <a:r>
              <a:rPr lang="en-US" sz="2800" b="1" dirty="0" smtClean="0"/>
              <a:t>   </a:t>
            </a:r>
            <a:r>
              <a:rPr lang="zh-CN" altLang="en-US" sz="2800" b="1" dirty="0" smtClean="0"/>
              <a:t>。</a:t>
            </a:r>
            <a:endParaRPr lang="zh-CN" altLang="en-US" sz="2800" b="1" dirty="0"/>
          </a:p>
        </p:txBody>
      </p:sp>
      <p:pic>
        <p:nvPicPr>
          <p:cNvPr id="7" name="Picture 2"/>
          <p:cNvPicPr>
            <a:picLocks noChangeAspect="1" noChangeArrowheads="1"/>
          </p:cNvPicPr>
          <p:nvPr/>
        </p:nvPicPr>
        <p:blipFill>
          <a:blip r:embed="rId3"/>
          <a:srcRect/>
          <a:stretch>
            <a:fillRect/>
          </a:stretch>
        </p:blipFill>
        <p:spPr bwMode="auto">
          <a:xfrm>
            <a:off x="6929454" y="3357562"/>
            <a:ext cx="318387" cy="419102"/>
          </a:xfrm>
          <a:prstGeom prst="rect">
            <a:avLst/>
          </a:prstGeom>
          <a:noFill/>
          <a:ln w="9525">
            <a:noFill/>
            <a:miter lim="800000"/>
            <a:headEnd/>
            <a:tailEnd/>
          </a:ln>
          <a:effectLst/>
        </p:spPr>
      </p:pic>
      <p:pic>
        <p:nvPicPr>
          <p:cNvPr id="8" name="Picture 1"/>
          <p:cNvPicPr>
            <a:picLocks noChangeAspect="1" noChangeArrowheads="1"/>
          </p:cNvPicPr>
          <p:nvPr/>
        </p:nvPicPr>
        <p:blipFill>
          <a:blip r:embed="rId2"/>
          <a:srcRect/>
          <a:stretch>
            <a:fillRect/>
          </a:stretch>
        </p:blipFill>
        <p:spPr bwMode="auto">
          <a:xfrm>
            <a:off x="1571604" y="4039139"/>
            <a:ext cx="357190" cy="389993"/>
          </a:xfrm>
          <a:prstGeom prst="rect">
            <a:avLst/>
          </a:prstGeom>
          <a:noFill/>
          <a:ln w="9525">
            <a:noFill/>
            <a:miter lim="800000"/>
            <a:headEnd/>
            <a:tailEnd/>
          </a:ln>
          <a:effectLst/>
        </p:spPr>
      </p:pic>
      <p:pic>
        <p:nvPicPr>
          <p:cNvPr id="41988" name="Picture 4"/>
          <p:cNvPicPr>
            <a:picLocks noChangeAspect="1" noChangeArrowheads="1"/>
          </p:cNvPicPr>
          <p:nvPr/>
        </p:nvPicPr>
        <p:blipFill>
          <a:blip r:embed="rId5"/>
          <a:srcRect/>
          <a:stretch>
            <a:fillRect/>
          </a:stretch>
        </p:blipFill>
        <p:spPr bwMode="auto">
          <a:xfrm>
            <a:off x="4857752" y="4000504"/>
            <a:ext cx="1214446" cy="48513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714356"/>
            <a:ext cx="8358246" cy="523220"/>
          </a:xfrm>
          <a:prstGeom prst="rect">
            <a:avLst/>
          </a:prstGeom>
          <a:noFill/>
        </p:spPr>
        <p:txBody>
          <a:bodyPr wrap="square" rtlCol="0">
            <a:spAutoFit/>
          </a:bodyPr>
          <a:lstStyle/>
          <a:p>
            <a:r>
              <a:rPr lang="en-US" sz="2800" b="1" dirty="0" smtClean="0">
                <a:latin typeface="+mn-ea"/>
              </a:rPr>
              <a:t> </a:t>
            </a:r>
            <a:r>
              <a:rPr lang="en-US" sz="2800" b="1" dirty="0" err="1" smtClean="0">
                <a:latin typeface="+mn-ea"/>
              </a:rPr>
              <a:t>C类单元总数</a:t>
            </a:r>
            <a:r>
              <a:rPr lang="en-US" sz="2800" b="1" dirty="0" smtClean="0">
                <a:latin typeface="+mn-ea"/>
              </a:rPr>
              <a:t>    </a:t>
            </a:r>
            <a:r>
              <a:rPr lang="en-US" sz="2800" b="1" dirty="0" err="1" smtClean="0">
                <a:latin typeface="+mn-ea"/>
              </a:rPr>
              <a:t>的估计量</a:t>
            </a:r>
            <a:r>
              <a:rPr lang="en-US" sz="2800" b="1" dirty="0" smtClean="0">
                <a:latin typeface="+mn-ea"/>
              </a:rPr>
              <a:t>    </a:t>
            </a:r>
            <a:r>
              <a:rPr lang="en-US" sz="2800" b="1" dirty="0" err="1" smtClean="0">
                <a:latin typeface="+mn-ea"/>
              </a:rPr>
              <a:t>的方差为</a:t>
            </a:r>
            <a:endParaRPr lang="zh-CN" altLang="en-US" sz="2800" b="1" dirty="0">
              <a:latin typeface="+mn-ea"/>
            </a:endParaRPr>
          </a:p>
        </p:txBody>
      </p:sp>
      <p:pic>
        <p:nvPicPr>
          <p:cNvPr id="3" name="Picture 3"/>
          <p:cNvPicPr>
            <a:picLocks noChangeAspect="1" noChangeArrowheads="1"/>
          </p:cNvPicPr>
          <p:nvPr/>
        </p:nvPicPr>
        <p:blipFill>
          <a:blip r:embed="rId2"/>
          <a:srcRect/>
          <a:stretch>
            <a:fillRect/>
          </a:stretch>
        </p:blipFill>
        <p:spPr bwMode="auto">
          <a:xfrm>
            <a:off x="2500298" y="758808"/>
            <a:ext cx="351863" cy="384176"/>
          </a:xfrm>
          <a:prstGeom prst="rect">
            <a:avLst/>
          </a:prstGeom>
          <a:noFill/>
          <a:ln w="9525">
            <a:noFill/>
            <a:miter lim="800000"/>
            <a:headEnd/>
            <a:tailEnd/>
          </a:ln>
          <a:effectLst/>
        </p:spPr>
      </p:pic>
      <p:pic>
        <p:nvPicPr>
          <p:cNvPr id="4" name="Picture 2"/>
          <p:cNvPicPr>
            <a:picLocks noChangeAspect="1" noChangeArrowheads="1"/>
          </p:cNvPicPr>
          <p:nvPr/>
        </p:nvPicPr>
        <p:blipFill>
          <a:blip r:embed="rId3"/>
          <a:srcRect/>
          <a:stretch>
            <a:fillRect/>
          </a:stretch>
        </p:blipFill>
        <p:spPr bwMode="auto">
          <a:xfrm>
            <a:off x="4357686" y="714356"/>
            <a:ext cx="347259" cy="457108"/>
          </a:xfrm>
          <a:prstGeom prst="rect">
            <a:avLst/>
          </a:prstGeom>
          <a:noFill/>
          <a:ln w="9525">
            <a:noFill/>
            <a:miter lim="800000"/>
            <a:headEnd/>
            <a:tailEnd/>
          </a:ln>
          <a:effectLst/>
        </p:spPr>
      </p:pic>
      <p:pic>
        <p:nvPicPr>
          <p:cNvPr id="40961" name="Picture 1"/>
          <p:cNvPicPr>
            <a:picLocks noChangeAspect="1" noChangeArrowheads="1"/>
          </p:cNvPicPr>
          <p:nvPr/>
        </p:nvPicPr>
        <p:blipFill>
          <a:blip r:embed="rId4"/>
          <a:srcRect/>
          <a:stretch>
            <a:fillRect/>
          </a:stretch>
        </p:blipFill>
        <p:spPr bwMode="auto">
          <a:xfrm>
            <a:off x="1571604" y="1405050"/>
            <a:ext cx="4572032" cy="1254004"/>
          </a:xfrm>
          <a:prstGeom prst="rect">
            <a:avLst/>
          </a:prstGeom>
          <a:noFill/>
          <a:ln w="9525">
            <a:noFill/>
            <a:miter lim="800000"/>
            <a:headEnd/>
            <a:tailEnd/>
          </a:ln>
          <a:effectLst/>
        </p:spPr>
      </p:pic>
      <p:sp>
        <p:nvSpPr>
          <p:cNvPr id="6" name="TextBox 5"/>
          <p:cNvSpPr txBox="1"/>
          <p:nvPr/>
        </p:nvSpPr>
        <p:spPr>
          <a:xfrm>
            <a:off x="214282" y="2714620"/>
            <a:ext cx="8215370" cy="523220"/>
          </a:xfrm>
          <a:prstGeom prst="rect">
            <a:avLst/>
          </a:prstGeom>
          <a:noFill/>
        </p:spPr>
        <p:txBody>
          <a:bodyPr wrap="square" rtlCol="0">
            <a:spAutoFit/>
          </a:bodyPr>
          <a:lstStyle/>
          <a:p>
            <a:r>
              <a:rPr lang="zh-CN" altLang="en-US" sz="2800" b="1" dirty="0" smtClean="0"/>
              <a:t>其中</a:t>
            </a:r>
            <a:r>
              <a:rPr lang="en-US" sz="2800" b="1" dirty="0" smtClean="0"/>
              <a:t>               </a:t>
            </a:r>
            <a:r>
              <a:rPr lang="zh-CN" altLang="en-US" sz="2800" b="1" dirty="0" smtClean="0"/>
              <a:t>为单级整群抽样的抽样比。</a:t>
            </a:r>
            <a:endParaRPr lang="zh-CN" altLang="en-US" sz="2800" b="1" dirty="0"/>
          </a:p>
        </p:txBody>
      </p:sp>
      <p:pic>
        <p:nvPicPr>
          <p:cNvPr id="40962" name="Picture 2"/>
          <p:cNvPicPr>
            <a:picLocks noChangeAspect="1" noChangeArrowheads="1"/>
          </p:cNvPicPr>
          <p:nvPr/>
        </p:nvPicPr>
        <p:blipFill>
          <a:blip r:embed="rId5"/>
          <a:srcRect/>
          <a:stretch>
            <a:fillRect/>
          </a:stretch>
        </p:blipFill>
        <p:spPr bwMode="auto">
          <a:xfrm>
            <a:off x="1000100" y="2786058"/>
            <a:ext cx="1228063" cy="419102"/>
          </a:xfrm>
          <a:prstGeom prst="rect">
            <a:avLst/>
          </a:prstGeom>
          <a:noFill/>
          <a:ln w="9525">
            <a:noFill/>
            <a:miter lim="800000"/>
            <a:headEnd/>
            <a:tailEnd/>
          </a:ln>
          <a:effectLst/>
        </p:spPr>
      </p:pic>
      <p:sp>
        <p:nvSpPr>
          <p:cNvPr id="8" name="TextBox 7"/>
          <p:cNvSpPr txBox="1"/>
          <p:nvPr/>
        </p:nvSpPr>
        <p:spPr>
          <a:xfrm>
            <a:off x="142844" y="3500438"/>
            <a:ext cx="8215370" cy="800219"/>
          </a:xfrm>
          <a:prstGeom prst="rect">
            <a:avLst/>
          </a:prstGeom>
          <a:noFill/>
        </p:spPr>
        <p:txBody>
          <a:bodyPr wrap="square" rtlCol="0">
            <a:spAutoFit/>
          </a:bodyPr>
          <a:lstStyle/>
          <a:p>
            <a:r>
              <a:rPr lang="zh-CN" altLang="en-US" sz="2800" b="1" dirty="0" smtClean="0"/>
              <a:t>总体比例估计量   </a:t>
            </a:r>
            <a:r>
              <a:rPr lang="en-US" sz="2800" b="1" dirty="0" smtClean="0"/>
              <a:t> </a:t>
            </a:r>
            <a:r>
              <a:rPr lang="zh-CN" altLang="en-US" sz="2800" b="1" dirty="0" smtClean="0"/>
              <a:t>的方差为</a:t>
            </a:r>
          </a:p>
          <a:p>
            <a:endParaRPr lang="zh-CN" altLang="en-US" b="1" dirty="0"/>
          </a:p>
        </p:txBody>
      </p:sp>
      <p:pic>
        <p:nvPicPr>
          <p:cNvPr id="9" name="Picture 2"/>
          <p:cNvPicPr>
            <a:picLocks noChangeAspect="1" noChangeArrowheads="1"/>
          </p:cNvPicPr>
          <p:nvPr/>
        </p:nvPicPr>
        <p:blipFill>
          <a:blip r:embed="rId6"/>
          <a:srcRect/>
          <a:stretch>
            <a:fillRect/>
          </a:stretch>
        </p:blipFill>
        <p:spPr bwMode="auto">
          <a:xfrm>
            <a:off x="2714612" y="3500438"/>
            <a:ext cx="318387" cy="419102"/>
          </a:xfrm>
          <a:prstGeom prst="rect">
            <a:avLst/>
          </a:prstGeom>
          <a:noFill/>
          <a:ln w="9525">
            <a:noFill/>
            <a:miter lim="800000"/>
            <a:headEnd/>
            <a:tailEnd/>
          </a:ln>
          <a:effectLst/>
        </p:spPr>
      </p:pic>
      <p:pic>
        <p:nvPicPr>
          <p:cNvPr id="40963" name="Picture 3"/>
          <p:cNvPicPr>
            <a:picLocks noChangeAspect="1" noChangeArrowheads="1"/>
          </p:cNvPicPr>
          <p:nvPr/>
        </p:nvPicPr>
        <p:blipFill>
          <a:blip r:embed="rId7"/>
          <a:srcRect/>
          <a:stretch>
            <a:fillRect/>
          </a:stretch>
        </p:blipFill>
        <p:spPr bwMode="auto">
          <a:xfrm>
            <a:off x="1571603" y="4307464"/>
            <a:ext cx="5643603" cy="12091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500042"/>
            <a:ext cx="8072494" cy="1661993"/>
          </a:xfrm>
          <a:prstGeom prst="rect">
            <a:avLst/>
          </a:prstGeom>
          <a:noFill/>
        </p:spPr>
        <p:txBody>
          <a:bodyPr wrap="square" rtlCol="0">
            <a:spAutoFit/>
          </a:bodyPr>
          <a:lstStyle/>
          <a:p>
            <a:pPr>
              <a:lnSpc>
                <a:spcPct val="150000"/>
              </a:lnSpc>
            </a:pPr>
            <a:r>
              <a:rPr lang="zh-CN" altLang="en-US" sz="2800" b="1" dirty="0" smtClean="0"/>
              <a:t>对于无放回等概率单级整群抽样，</a:t>
            </a:r>
            <a:r>
              <a:rPr lang="en-US" sz="2800" b="1" dirty="0" smtClean="0"/>
              <a:t>C</a:t>
            </a:r>
            <a:r>
              <a:rPr lang="zh-CN" altLang="en-US" sz="2800" b="1" dirty="0" smtClean="0"/>
              <a:t>类单元总数估计量    的估计方差为</a:t>
            </a:r>
          </a:p>
          <a:p>
            <a:endParaRPr lang="zh-CN" altLang="en-US" b="1" dirty="0"/>
          </a:p>
        </p:txBody>
      </p:sp>
      <p:pic>
        <p:nvPicPr>
          <p:cNvPr id="39937" name="Picture 1"/>
          <p:cNvPicPr>
            <a:picLocks noChangeAspect="1" noChangeArrowheads="1"/>
          </p:cNvPicPr>
          <p:nvPr/>
        </p:nvPicPr>
        <p:blipFill>
          <a:blip r:embed="rId2"/>
          <a:srcRect/>
          <a:stretch>
            <a:fillRect/>
          </a:stretch>
        </p:blipFill>
        <p:spPr bwMode="auto">
          <a:xfrm>
            <a:off x="1071538" y="1257380"/>
            <a:ext cx="357190" cy="470180"/>
          </a:xfrm>
          <a:prstGeom prst="rect">
            <a:avLst/>
          </a:prstGeom>
          <a:noFill/>
          <a:ln w="9525">
            <a:noFill/>
            <a:miter lim="800000"/>
            <a:headEnd/>
            <a:tailEnd/>
          </a:ln>
          <a:effectLst/>
        </p:spPr>
      </p:pic>
      <p:pic>
        <p:nvPicPr>
          <p:cNvPr id="39938" name="Picture 2"/>
          <p:cNvPicPr>
            <a:picLocks noChangeAspect="1" noChangeArrowheads="1"/>
          </p:cNvPicPr>
          <p:nvPr/>
        </p:nvPicPr>
        <p:blipFill>
          <a:blip r:embed="rId3"/>
          <a:srcRect/>
          <a:stretch>
            <a:fillRect/>
          </a:stretch>
        </p:blipFill>
        <p:spPr bwMode="auto">
          <a:xfrm>
            <a:off x="2000232" y="1928802"/>
            <a:ext cx="4714908" cy="1328649"/>
          </a:xfrm>
          <a:prstGeom prst="rect">
            <a:avLst/>
          </a:prstGeom>
          <a:noFill/>
          <a:ln w="9525">
            <a:noFill/>
            <a:miter lim="800000"/>
            <a:headEnd/>
            <a:tailEnd/>
          </a:ln>
          <a:effectLst/>
        </p:spPr>
      </p:pic>
      <p:sp>
        <p:nvSpPr>
          <p:cNvPr id="5" name="TextBox 4"/>
          <p:cNvSpPr txBox="1"/>
          <p:nvPr/>
        </p:nvSpPr>
        <p:spPr>
          <a:xfrm>
            <a:off x="357158" y="3714752"/>
            <a:ext cx="7858180" cy="1311193"/>
          </a:xfrm>
          <a:prstGeom prst="rect">
            <a:avLst/>
          </a:prstGeom>
          <a:noFill/>
        </p:spPr>
        <p:txBody>
          <a:bodyPr wrap="square" rtlCol="0">
            <a:spAutoFit/>
          </a:bodyPr>
          <a:lstStyle/>
          <a:p>
            <a:pPr>
              <a:lnSpc>
                <a:spcPct val="150000"/>
              </a:lnSpc>
            </a:pPr>
            <a:r>
              <a:rPr lang="zh-CN" altLang="en-US" sz="2800" b="1" dirty="0" smtClean="0"/>
              <a:t>根据简单随机抽样的性质，估计方差  </a:t>
            </a:r>
            <a:r>
              <a:rPr lang="en-US" sz="2800" b="1" dirty="0" smtClean="0"/>
              <a:t>     </a:t>
            </a:r>
            <a:r>
              <a:rPr lang="zh-CN" altLang="en-US" sz="2800" b="1" dirty="0" smtClean="0"/>
              <a:t>是方差</a:t>
            </a:r>
            <a:r>
              <a:rPr lang="en-US" sz="2800" b="1" dirty="0" smtClean="0"/>
              <a:t> </a:t>
            </a:r>
            <a:r>
              <a:rPr lang="zh-CN" altLang="en-US" sz="2800" b="1" dirty="0" smtClean="0"/>
              <a:t>的无偏估计量。</a:t>
            </a:r>
            <a:endParaRPr lang="zh-CN" altLang="en-US" sz="2800" b="1" dirty="0"/>
          </a:p>
        </p:txBody>
      </p:sp>
      <p:pic>
        <p:nvPicPr>
          <p:cNvPr id="39939" name="Picture 3"/>
          <p:cNvPicPr>
            <a:picLocks noChangeAspect="1" noChangeArrowheads="1"/>
          </p:cNvPicPr>
          <p:nvPr/>
        </p:nvPicPr>
        <p:blipFill>
          <a:blip r:embed="rId4"/>
          <a:srcRect/>
          <a:stretch>
            <a:fillRect/>
          </a:stretch>
        </p:blipFill>
        <p:spPr bwMode="auto">
          <a:xfrm>
            <a:off x="6143636" y="3857628"/>
            <a:ext cx="571504" cy="466471"/>
          </a:xfrm>
          <a:prstGeom prst="rect">
            <a:avLst/>
          </a:prstGeom>
          <a:noFill/>
          <a:ln w="9525">
            <a:noFill/>
            <a:miter lim="800000"/>
            <a:headEnd/>
            <a:tailEnd/>
          </a:ln>
          <a:effectLst/>
        </p:spPr>
      </p:pic>
      <p:pic>
        <p:nvPicPr>
          <p:cNvPr id="39940" name="Picture 4"/>
          <p:cNvPicPr>
            <a:picLocks noChangeAspect="1" noChangeArrowheads="1"/>
          </p:cNvPicPr>
          <p:nvPr/>
        </p:nvPicPr>
        <p:blipFill>
          <a:blip r:embed="rId5"/>
          <a:srcRect/>
          <a:stretch>
            <a:fillRect/>
          </a:stretch>
        </p:blipFill>
        <p:spPr bwMode="auto">
          <a:xfrm>
            <a:off x="7786710" y="3929066"/>
            <a:ext cx="597998" cy="43621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571480"/>
            <a:ext cx="8001056" cy="523220"/>
          </a:xfrm>
          <a:prstGeom prst="rect">
            <a:avLst/>
          </a:prstGeom>
          <a:noFill/>
        </p:spPr>
        <p:txBody>
          <a:bodyPr wrap="square" rtlCol="0">
            <a:spAutoFit/>
          </a:bodyPr>
          <a:lstStyle/>
          <a:p>
            <a:r>
              <a:rPr lang="zh-CN" altLang="en-US" sz="2800" b="1" dirty="0" smtClean="0"/>
              <a:t>总体比例估计量</a:t>
            </a:r>
            <a:r>
              <a:rPr lang="en-US" sz="2800" b="1" dirty="0" smtClean="0"/>
              <a:t>     </a:t>
            </a:r>
            <a:r>
              <a:rPr lang="zh-CN" altLang="en-US" sz="2800" b="1" dirty="0" smtClean="0"/>
              <a:t>的估计方差为</a:t>
            </a:r>
          </a:p>
        </p:txBody>
      </p:sp>
      <p:pic>
        <p:nvPicPr>
          <p:cNvPr id="38913" name="Picture 1"/>
          <p:cNvPicPr>
            <a:picLocks noChangeAspect="1" noChangeArrowheads="1"/>
          </p:cNvPicPr>
          <p:nvPr/>
        </p:nvPicPr>
        <p:blipFill>
          <a:blip r:embed="rId2"/>
          <a:srcRect/>
          <a:stretch>
            <a:fillRect/>
          </a:stretch>
        </p:blipFill>
        <p:spPr bwMode="auto">
          <a:xfrm>
            <a:off x="3000364" y="601366"/>
            <a:ext cx="357190" cy="470180"/>
          </a:xfrm>
          <a:prstGeom prst="rect">
            <a:avLst/>
          </a:prstGeom>
          <a:noFill/>
          <a:ln w="9525">
            <a:noFill/>
            <a:miter lim="800000"/>
            <a:headEnd/>
            <a:tailEnd/>
          </a:ln>
          <a:effectLst/>
        </p:spPr>
      </p:pic>
      <p:pic>
        <p:nvPicPr>
          <p:cNvPr id="38914" name="Picture 2"/>
          <p:cNvPicPr>
            <a:picLocks noChangeAspect="1" noChangeArrowheads="1"/>
          </p:cNvPicPr>
          <p:nvPr/>
        </p:nvPicPr>
        <p:blipFill>
          <a:blip r:embed="rId3"/>
          <a:srcRect/>
          <a:stretch>
            <a:fillRect/>
          </a:stretch>
        </p:blipFill>
        <p:spPr bwMode="auto">
          <a:xfrm>
            <a:off x="1785918" y="1714488"/>
            <a:ext cx="4786346" cy="1348780"/>
          </a:xfrm>
          <a:prstGeom prst="rect">
            <a:avLst/>
          </a:prstGeom>
          <a:noFill/>
          <a:ln w="9525">
            <a:noFill/>
            <a:miter lim="800000"/>
            <a:headEnd/>
            <a:tailEnd/>
          </a:ln>
          <a:effectLst/>
        </p:spPr>
      </p:pic>
      <p:sp>
        <p:nvSpPr>
          <p:cNvPr id="5" name="TextBox 4"/>
          <p:cNvSpPr txBox="1"/>
          <p:nvPr/>
        </p:nvSpPr>
        <p:spPr>
          <a:xfrm>
            <a:off x="428596" y="3714752"/>
            <a:ext cx="7643866" cy="1661993"/>
          </a:xfrm>
          <a:prstGeom prst="rect">
            <a:avLst/>
          </a:prstGeom>
          <a:noFill/>
        </p:spPr>
        <p:txBody>
          <a:bodyPr wrap="square" rtlCol="0">
            <a:spAutoFit/>
          </a:bodyPr>
          <a:lstStyle/>
          <a:p>
            <a:pPr>
              <a:lnSpc>
                <a:spcPct val="150000"/>
              </a:lnSpc>
            </a:pPr>
            <a:r>
              <a:rPr lang="zh-CN" altLang="en-US" sz="2800" b="1" dirty="0" smtClean="0"/>
              <a:t>根据简单随机抽样的性质，总体比例估计量     </a:t>
            </a:r>
            <a:r>
              <a:rPr lang="en-US" sz="2800" b="1" dirty="0" smtClean="0"/>
              <a:t> </a:t>
            </a:r>
            <a:r>
              <a:rPr lang="zh-CN" altLang="en-US" sz="2800" b="1" dirty="0" smtClean="0"/>
              <a:t>的估计方差     </a:t>
            </a:r>
            <a:r>
              <a:rPr lang="en-US" sz="2800" b="1" dirty="0" smtClean="0"/>
              <a:t>   </a:t>
            </a:r>
            <a:r>
              <a:rPr lang="zh-CN" altLang="en-US" sz="2800" b="1" dirty="0" smtClean="0"/>
              <a:t>是方差</a:t>
            </a:r>
            <a:r>
              <a:rPr lang="en-US" sz="2800" b="1" dirty="0" smtClean="0"/>
              <a:t>         </a:t>
            </a:r>
            <a:r>
              <a:rPr lang="zh-CN" altLang="en-US" sz="2800" b="1" dirty="0" smtClean="0"/>
              <a:t>的无偏估计量。</a:t>
            </a:r>
          </a:p>
          <a:p>
            <a:endParaRPr lang="zh-CN" altLang="en-US" b="1" dirty="0"/>
          </a:p>
        </p:txBody>
      </p:sp>
      <p:pic>
        <p:nvPicPr>
          <p:cNvPr id="6" name="Picture 1"/>
          <p:cNvPicPr>
            <a:picLocks noChangeAspect="1" noChangeArrowheads="1"/>
          </p:cNvPicPr>
          <p:nvPr/>
        </p:nvPicPr>
        <p:blipFill>
          <a:blip r:embed="rId2"/>
          <a:srcRect/>
          <a:stretch>
            <a:fillRect/>
          </a:stretch>
        </p:blipFill>
        <p:spPr bwMode="auto">
          <a:xfrm>
            <a:off x="7358082" y="3857628"/>
            <a:ext cx="357190" cy="470180"/>
          </a:xfrm>
          <a:prstGeom prst="rect">
            <a:avLst/>
          </a:prstGeom>
          <a:noFill/>
          <a:ln w="9525">
            <a:noFill/>
            <a:miter lim="800000"/>
            <a:headEnd/>
            <a:tailEnd/>
          </a:ln>
          <a:effectLst/>
        </p:spPr>
      </p:pic>
      <p:pic>
        <p:nvPicPr>
          <p:cNvPr id="7" name="Picture 3"/>
          <p:cNvPicPr>
            <a:picLocks noChangeAspect="1" noChangeArrowheads="1"/>
          </p:cNvPicPr>
          <p:nvPr/>
        </p:nvPicPr>
        <p:blipFill>
          <a:blip r:embed="rId4"/>
          <a:srcRect/>
          <a:stretch>
            <a:fillRect/>
          </a:stretch>
        </p:blipFill>
        <p:spPr bwMode="auto">
          <a:xfrm>
            <a:off x="2357422" y="4534165"/>
            <a:ext cx="571504" cy="466471"/>
          </a:xfrm>
          <a:prstGeom prst="rect">
            <a:avLst/>
          </a:prstGeom>
          <a:noFill/>
          <a:ln w="9525">
            <a:noFill/>
            <a:miter lim="800000"/>
            <a:headEnd/>
            <a:tailEnd/>
          </a:ln>
          <a:effectLst/>
        </p:spPr>
      </p:pic>
      <p:pic>
        <p:nvPicPr>
          <p:cNvPr id="8" name="Picture 4"/>
          <p:cNvPicPr>
            <a:picLocks noChangeAspect="1" noChangeArrowheads="1"/>
          </p:cNvPicPr>
          <p:nvPr/>
        </p:nvPicPr>
        <p:blipFill>
          <a:blip r:embed="rId5"/>
          <a:srcRect/>
          <a:stretch>
            <a:fillRect/>
          </a:stretch>
        </p:blipFill>
        <p:spPr bwMode="auto">
          <a:xfrm>
            <a:off x="4071934" y="4572008"/>
            <a:ext cx="597998" cy="43621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008" y="116632"/>
            <a:ext cx="8964488" cy="2395399"/>
          </a:xfrm>
          <a:prstGeom prst="rect">
            <a:avLst/>
          </a:prstGeom>
          <a:noFill/>
        </p:spPr>
        <p:txBody>
          <a:bodyPr wrap="square" rtlCol="0">
            <a:spAutoFit/>
          </a:bodyPr>
          <a:lstStyle/>
          <a:p>
            <a:r>
              <a:rPr lang="zh-CN" altLang="zh-CN" sz="2800" b="1" dirty="0"/>
              <a:t>例</a:t>
            </a:r>
            <a:r>
              <a:rPr lang="en-US" altLang="zh-CN" sz="2800" b="1" dirty="0"/>
              <a:t>6.5 </a:t>
            </a:r>
            <a:r>
              <a:rPr lang="zh-CN" altLang="zh-CN" sz="2800" b="1" dirty="0"/>
              <a:t>某大学有</a:t>
            </a:r>
            <a:r>
              <a:rPr lang="en-US" altLang="zh-CN" sz="2800" b="1" dirty="0"/>
              <a:t>15872</a:t>
            </a:r>
            <a:r>
              <a:rPr lang="zh-CN" altLang="zh-CN" sz="2800" b="1" dirty="0"/>
              <a:t>名学生，学生宿舍</a:t>
            </a:r>
            <a:r>
              <a:rPr lang="en-US" altLang="zh-CN" sz="2800" b="1" dirty="0"/>
              <a:t>2450</a:t>
            </a:r>
            <a:r>
              <a:rPr lang="zh-CN" altLang="zh-CN" sz="2800" b="1" dirty="0"/>
              <a:t>个。采用简单随机抽样抽选</a:t>
            </a:r>
            <a:r>
              <a:rPr lang="en-US" altLang="zh-CN" sz="2800" b="1" dirty="0"/>
              <a:t>20</a:t>
            </a:r>
            <a:r>
              <a:rPr lang="zh-CN" altLang="zh-CN" sz="2800" b="1" dirty="0"/>
              <a:t>个宿舍，调查每名学生的月生活费支出，调查数据见表</a:t>
            </a:r>
            <a:r>
              <a:rPr lang="en-US" altLang="zh-CN" sz="2800" b="1" dirty="0"/>
              <a:t>6.9</a:t>
            </a:r>
            <a:r>
              <a:rPr lang="zh-CN" altLang="zh-CN" sz="2800" b="1" dirty="0"/>
              <a:t>。根据调查数据，试估计全校学生中月生活费支出在</a:t>
            </a:r>
            <a:r>
              <a:rPr lang="en-US" altLang="zh-CN" sz="2800" b="1" dirty="0"/>
              <a:t>1000</a:t>
            </a:r>
            <a:r>
              <a:rPr lang="zh-CN" altLang="zh-CN" sz="2800" b="1" dirty="0"/>
              <a:t>元及以上人数和所占比例。</a:t>
            </a:r>
          </a:p>
          <a:p>
            <a:pPr>
              <a:lnSpc>
                <a:spcPct val="150000"/>
              </a:lnSpc>
            </a:pPr>
            <a:endParaRPr lang="zh-CN" altLang="en-US" sz="2800" b="1" dirty="0"/>
          </a:p>
        </p:txBody>
      </p:sp>
      <p:pic>
        <p:nvPicPr>
          <p:cNvPr id="614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38424" y="1844824"/>
            <a:ext cx="7777992" cy="46309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108921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428604"/>
            <a:ext cx="6357982" cy="861774"/>
          </a:xfrm>
          <a:prstGeom prst="rect">
            <a:avLst/>
          </a:prstGeom>
          <a:noFill/>
        </p:spPr>
        <p:txBody>
          <a:bodyPr wrap="square" rtlCol="0">
            <a:spAutoFit/>
          </a:bodyPr>
          <a:lstStyle/>
          <a:p>
            <a:r>
              <a:rPr lang="zh-CN" altLang="en-US" sz="3200" b="1" dirty="0" smtClean="0"/>
              <a:t>一、总体均值和总体总值的估计</a:t>
            </a:r>
            <a:endParaRPr lang="en-US" altLang="zh-CN" sz="3200" b="1" dirty="0" smtClean="0"/>
          </a:p>
          <a:p>
            <a:endParaRPr lang="zh-CN" altLang="en-US" b="1" dirty="0"/>
          </a:p>
        </p:txBody>
      </p:sp>
      <p:sp>
        <p:nvSpPr>
          <p:cNvPr id="38" name="TextBox 37"/>
          <p:cNvSpPr txBox="1"/>
          <p:nvPr/>
        </p:nvSpPr>
        <p:spPr>
          <a:xfrm>
            <a:off x="500034" y="1214422"/>
            <a:ext cx="7572396" cy="1815882"/>
          </a:xfrm>
          <a:prstGeom prst="rect">
            <a:avLst/>
          </a:prstGeom>
          <a:noFill/>
        </p:spPr>
        <p:txBody>
          <a:bodyPr wrap="square" rtlCol="0">
            <a:spAutoFit/>
          </a:bodyPr>
          <a:lstStyle/>
          <a:p>
            <a:pPr indent="457200"/>
            <a:r>
              <a:rPr lang="zh-CN" altLang="en-US" sz="2800" b="1" dirty="0" smtClean="0"/>
              <a:t>当群单元规模相等时，记</a:t>
            </a:r>
            <a:r>
              <a:rPr lang="en-US" sz="2800" b="1" dirty="0" smtClean="0"/>
              <a:t>                          </a:t>
            </a:r>
            <a:r>
              <a:rPr lang="zh-CN" altLang="en-US" sz="2800" b="1" dirty="0" smtClean="0"/>
              <a:t>，总体中的全部群单元的总规模记为                          。记样本中的群单元总数为      </a:t>
            </a:r>
            <a:r>
              <a:rPr lang="en-US" sz="2800" b="1" dirty="0" smtClean="0"/>
              <a:t> </a:t>
            </a:r>
            <a:r>
              <a:rPr lang="zh-CN" altLang="en-US" sz="2800" b="1" dirty="0" smtClean="0"/>
              <a:t>，群单元的规模分别记为</a:t>
            </a:r>
            <a:r>
              <a:rPr lang="en-US" sz="2800" b="1" dirty="0" smtClean="0"/>
              <a:t>                     </a:t>
            </a:r>
            <a:r>
              <a:rPr lang="zh-CN" altLang="en-US" sz="2800" b="1" dirty="0" smtClean="0"/>
              <a:t>，其中</a:t>
            </a:r>
            <a:r>
              <a:rPr lang="en-US" sz="2800" b="1" dirty="0" smtClean="0"/>
              <a:t>                         </a:t>
            </a:r>
            <a:r>
              <a:rPr lang="zh-CN" altLang="en-US" sz="2800" b="1" dirty="0" smtClean="0"/>
              <a:t>。</a:t>
            </a:r>
            <a:endParaRPr lang="zh-CN" altLang="en-US" sz="2800" b="1" dirty="0"/>
          </a:p>
        </p:txBody>
      </p:sp>
      <p:sp>
        <p:nvSpPr>
          <p:cNvPr id="10242" name="Rectangle 2"/>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b="1"/>
          </a:p>
        </p:txBody>
      </p:sp>
      <p:sp>
        <p:nvSpPr>
          <p:cNvPr id="10244" name="Rectangle 4"/>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b="1"/>
          </a:p>
        </p:txBody>
      </p:sp>
      <p:sp>
        <p:nvSpPr>
          <p:cNvPr id="10246" name="Rectangle 6"/>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b="1"/>
          </a:p>
        </p:txBody>
      </p:sp>
      <p:pic>
        <p:nvPicPr>
          <p:cNvPr id="2" name="Picture 6"/>
          <p:cNvPicPr>
            <a:picLocks noChangeAspect="1" noChangeArrowheads="1"/>
          </p:cNvPicPr>
          <p:nvPr/>
        </p:nvPicPr>
        <p:blipFill>
          <a:blip r:embed="rId2"/>
          <a:srcRect/>
          <a:stretch>
            <a:fillRect/>
          </a:stretch>
        </p:blipFill>
        <p:spPr bwMode="auto">
          <a:xfrm>
            <a:off x="5072066" y="1285860"/>
            <a:ext cx="1857388" cy="428628"/>
          </a:xfrm>
          <a:prstGeom prst="rect">
            <a:avLst/>
          </a:prstGeom>
          <a:noFill/>
          <a:ln w="9525">
            <a:noFill/>
            <a:miter lim="800000"/>
            <a:headEnd/>
            <a:tailEnd/>
          </a:ln>
          <a:effectLst/>
        </p:spPr>
      </p:pic>
      <p:pic>
        <p:nvPicPr>
          <p:cNvPr id="10247" name="Picture 7"/>
          <p:cNvPicPr>
            <a:picLocks noChangeAspect="1" noChangeArrowheads="1"/>
          </p:cNvPicPr>
          <p:nvPr/>
        </p:nvPicPr>
        <p:blipFill>
          <a:blip r:embed="rId3"/>
          <a:srcRect/>
          <a:stretch>
            <a:fillRect/>
          </a:stretch>
        </p:blipFill>
        <p:spPr bwMode="auto">
          <a:xfrm>
            <a:off x="5715008" y="1714488"/>
            <a:ext cx="1857388" cy="468711"/>
          </a:xfrm>
          <a:prstGeom prst="rect">
            <a:avLst/>
          </a:prstGeom>
          <a:noFill/>
          <a:ln w="9525">
            <a:noFill/>
            <a:miter lim="800000"/>
            <a:headEnd/>
            <a:tailEnd/>
          </a:ln>
          <a:effectLst/>
        </p:spPr>
      </p:pic>
      <p:pic>
        <p:nvPicPr>
          <p:cNvPr id="10248" name="Picture 8"/>
          <p:cNvPicPr>
            <a:picLocks noChangeAspect="1" noChangeArrowheads="1"/>
          </p:cNvPicPr>
          <p:nvPr/>
        </p:nvPicPr>
        <p:blipFill>
          <a:blip r:embed="rId4"/>
          <a:srcRect/>
          <a:stretch>
            <a:fillRect/>
          </a:stretch>
        </p:blipFill>
        <p:spPr bwMode="auto">
          <a:xfrm>
            <a:off x="4786314" y="2214554"/>
            <a:ext cx="263582" cy="293995"/>
          </a:xfrm>
          <a:prstGeom prst="rect">
            <a:avLst/>
          </a:prstGeom>
          <a:noFill/>
          <a:ln w="9525">
            <a:noFill/>
            <a:miter lim="800000"/>
            <a:headEnd/>
            <a:tailEnd/>
          </a:ln>
          <a:effectLst/>
        </p:spPr>
      </p:pic>
      <p:pic>
        <p:nvPicPr>
          <p:cNvPr id="10249" name="Picture 9"/>
          <p:cNvPicPr>
            <a:picLocks noChangeAspect="1" noChangeArrowheads="1"/>
          </p:cNvPicPr>
          <p:nvPr/>
        </p:nvPicPr>
        <p:blipFill>
          <a:blip r:embed="rId5"/>
          <a:srcRect/>
          <a:stretch>
            <a:fillRect/>
          </a:stretch>
        </p:blipFill>
        <p:spPr bwMode="auto">
          <a:xfrm>
            <a:off x="1714480" y="2571744"/>
            <a:ext cx="1666554" cy="385003"/>
          </a:xfrm>
          <a:prstGeom prst="rect">
            <a:avLst/>
          </a:prstGeom>
          <a:noFill/>
          <a:ln w="9525">
            <a:noFill/>
            <a:miter lim="800000"/>
            <a:headEnd/>
            <a:tailEnd/>
          </a:ln>
          <a:effectLst/>
        </p:spPr>
      </p:pic>
      <p:pic>
        <p:nvPicPr>
          <p:cNvPr id="10250" name="Picture 10"/>
          <p:cNvPicPr>
            <a:picLocks noChangeAspect="1" noChangeArrowheads="1"/>
          </p:cNvPicPr>
          <p:nvPr/>
        </p:nvPicPr>
        <p:blipFill>
          <a:blip r:embed="rId6"/>
          <a:srcRect/>
          <a:stretch>
            <a:fillRect/>
          </a:stretch>
        </p:blipFill>
        <p:spPr bwMode="auto">
          <a:xfrm>
            <a:off x="4500562" y="2571744"/>
            <a:ext cx="1939976" cy="369888"/>
          </a:xfrm>
          <a:prstGeom prst="rect">
            <a:avLst/>
          </a:prstGeom>
          <a:noFill/>
          <a:ln w="9525">
            <a:noFill/>
            <a:miter lim="800000"/>
            <a:headEnd/>
            <a:tailEnd/>
          </a:ln>
          <a:effectLst/>
        </p:spPr>
      </p:pic>
      <p:sp>
        <p:nvSpPr>
          <p:cNvPr id="26" name="TextBox 25"/>
          <p:cNvSpPr txBox="1"/>
          <p:nvPr/>
        </p:nvSpPr>
        <p:spPr>
          <a:xfrm>
            <a:off x="500034" y="3143248"/>
            <a:ext cx="7286676" cy="1261884"/>
          </a:xfrm>
          <a:prstGeom prst="rect">
            <a:avLst/>
          </a:prstGeom>
          <a:noFill/>
        </p:spPr>
        <p:txBody>
          <a:bodyPr wrap="square" rtlCol="0">
            <a:spAutoFit/>
          </a:bodyPr>
          <a:lstStyle/>
          <a:p>
            <a:r>
              <a:rPr lang="zh-CN" altLang="en-US" sz="2800" b="1" dirty="0" smtClean="0"/>
              <a:t>总体总值：</a:t>
            </a:r>
            <a:endParaRPr lang="en-US" altLang="zh-CN" sz="2800" b="1" dirty="0" smtClean="0"/>
          </a:p>
          <a:p>
            <a:pPr indent="457200"/>
            <a:r>
              <a:rPr lang="zh-CN" altLang="en-US" sz="2400" b="1" dirty="0" smtClean="0"/>
              <a:t>记</a:t>
            </a:r>
            <a:r>
              <a:rPr lang="en-US" sz="2400" b="1" dirty="0" smtClean="0"/>
              <a:t>      </a:t>
            </a:r>
            <a:r>
              <a:rPr lang="zh-CN" altLang="en-US" sz="2400" b="1" dirty="0" smtClean="0"/>
              <a:t>为第</a:t>
            </a:r>
            <a:r>
              <a:rPr lang="en-US" sz="2400" b="1" dirty="0" smtClean="0"/>
              <a:t>   </a:t>
            </a:r>
            <a:r>
              <a:rPr lang="zh-CN" altLang="en-US" sz="2400" b="1" dirty="0" smtClean="0"/>
              <a:t>个群单元的标志值，   </a:t>
            </a:r>
            <a:r>
              <a:rPr lang="en-US" sz="2400" b="1" dirty="0" smtClean="0"/>
              <a:t> </a:t>
            </a:r>
            <a:r>
              <a:rPr lang="zh-CN" altLang="en-US" sz="2400" b="1" dirty="0" smtClean="0"/>
              <a:t>是第  </a:t>
            </a:r>
            <a:r>
              <a:rPr lang="en-US" sz="2400" b="1" dirty="0" smtClean="0"/>
              <a:t> </a:t>
            </a:r>
            <a:r>
              <a:rPr lang="zh-CN" altLang="en-US" sz="2400" b="1" dirty="0" smtClean="0"/>
              <a:t>个群单元中第   </a:t>
            </a:r>
            <a:r>
              <a:rPr lang="en-US" sz="2400" b="1" dirty="0" smtClean="0"/>
              <a:t> </a:t>
            </a:r>
            <a:r>
              <a:rPr lang="zh-CN" altLang="en-US" sz="2400" b="1" dirty="0" smtClean="0"/>
              <a:t>个基本单元的标志值。于是，总体总值为：</a:t>
            </a:r>
            <a:endParaRPr lang="en-US" altLang="zh-CN" sz="2400" b="1" dirty="0" smtClean="0"/>
          </a:p>
        </p:txBody>
      </p:sp>
      <p:pic>
        <p:nvPicPr>
          <p:cNvPr id="10263" name="Picture 23"/>
          <p:cNvPicPr>
            <a:picLocks noChangeAspect="1" noChangeArrowheads="1"/>
          </p:cNvPicPr>
          <p:nvPr/>
        </p:nvPicPr>
        <p:blipFill>
          <a:blip r:embed="rId7"/>
          <a:srcRect/>
          <a:stretch>
            <a:fillRect/>
          </a:stretch>
        </p:blipFill>
        <p:spPr bwMode="auto">
          <a:xfrm>
            <a:off x="1428728" y="3643313"/>
            <a:ext cx="285752" cy="385495"/>
          </a:xfrm>
          <a:prstGeom prst="rect">
            <a:avLst/>
          </a:prstGeom>
          <a:noFill/>
          <a:ln w="9525">
            <a:noFill/>
            <a:miter lim="800000"/>
            <a:headEnd/>
            <a:tailEnd/>
          </a:ln>
          <a:effectLst/>
        </p:spPr>
      </p:pic>
      <p:pic>
        <p:nvPicPr>
          <p:cNvPr id="10264" name="Picture 24"/>
          <p:cNvPicPr>
            <a:picLocks noChangeAspect="1" noChangeArrowheads="1"/>
          </p:cNvPicPr>
          <p:nvPr/>
        </p:nvPicPr>
        <p:blipFill>
          <a:blip r:embed="rId8"/>
          <a:srcRect/>
          <a:stretch>
            <a:fillRect/>
          </a:stretch>
        </p:blipFill>
        <p:spPr bwMode="auto">
          <a:xfrm>
            <a:off x="2357422" y="3643314"/>
            <a:ext cx="194388" cy="371418"/>
          </a:xfrm>
          <a:prstGeom prst="rect">
            <a:avLst/>
          </a:prstGeom>
          <a:noFill/>
          <a:ln w="9525">
            <a:noFill/>
            <a:miter lim="800000"/>
            <a:headEnd/>
            <a:tailEnd/>
          </a:ln>
          <a:effectLst/>
        </p:spPr>
      </p:pic>
      <p:pic>
        <p:nvPicPr>
          <p:cNvPr id="10265" name="Picture 25"/>
          <p:cNvPicPr>
            <a:picLocks noChangeAspect="1" noChangeArrowheads="1"/>
          </p:cNvPicPr>
          <p:nvPr/>
        </p:nvPicPr>
        <p:blipFill>
          <a:blip r:embed="rId9"/>
          <a:srcRect/>
          <a:stretch>
            <a:fillRect/>
          </a:stretch>
        </p:blipFill>
        <p:spPr bwMode="auto">
          <a:xfrm>
            <a:off x="5214942" y="3571876"/>
            <a:ext cx="357190" cy="449463"/>
          </a:xfrm>
          <a:prstGeom prst="rect">
            <a:avLst/>
          </a:prstGeom>
          <a:noFill/>
          <a:ln w="9525">
            <a:noFill/>
            <a:miter lim="800000"/>
            <a:headEnd/>
            <a:tailEnd/>
          </a:ln>
          <a:effectLst/>
        </p:spPr>
      </p:pic>
      <p:pic>
        <p:nvPicPr>
          <p:cNvPr id="31" name="Picture 24"/>
          <p:cNvPicPr>
            <a:picLocks noChangeAspect="1" noChangeArrowheads="1"/>
          </p:cNvPicPr>
          <p:nvPr/>
        </p:nvPicPr>
        <p:blipFill>
          <a:blip r:embed="rId8"/>
          <a:srcRect/>
          <a:stretch>
            <a:fillRect/>
          </a:stretch>
        </p:blipFill>
        <p:spPr bwMode="auto">
          <a:xfrm>
            <a:off x="6215074" y="3643314"/>
            <a:ext cx="194388" cy="371418"/>
          </a:xfrm>
          <a:prstGeom prst="rect">
            <a:avLst/>
          </a:prstGeom>
          <a:noFill/>
          <a:ln w="9525">
            <a:noFill/>
            <a:miter lim="800000"/>
            <a:headEnd/>
            <a:tailEnd/>
          </a:ln>
          <a:effectLst/>
        </p:spPr>
      </p:pic>
      <p:pic>
        <p:nvPicPr>
          <p:cNvPr id="10266" name="Picture 26"/>
          <p:cNvPicPr>
            <a:picLocks noChangeAspect="1" noChangeArrowheads="1"/>
          </p:cNvPicPr>
          <p:nvPr/>
        </p:nvPicPr>
        <p:blipFill>
          <a:blip r:embed="rId10"/>
          <a:srcRect/>
          <a:stretch>
            <a:fillRect/>
          </a:stretch>
        </p:blipFill>
        <p:spPr bwMode="auto">
          <a:xfrm>
            <a:off x="1214414" y="4000504"/>
            <a:ext cx="214314" cy="332462"/>
          </a:xfrm>
          <a:prstGeom prst="rect">
            <a:avLst/>
          </a:prstGeom>
          <a:noFill/>
          <a:ln w="9525">
            <a:noFill/>
            <a:miter lim="800000"/>
            <a:headEnd/>
            <a:tailEnd/>
          </a:ln>
          <a:effectLst/>
        </p:spPr>
      </p:pic>
      <p:pic>
        <p:nvPicPr>
          <p:cNvPr id="10267" name="Picture 27"/>
          <p:cNvPicPr>
            <a:picLocks noChangeAspect="1" noChangeArrowheads="1"/>
          </p:cNvPicPr>
          <p:nvPr/>
        </p:nvPicPr>
        <p:blipFill>
          <a:blip r:embed="rId11"/>
          <a:srcRect/>
          <a:stretch>
            <a:fillRect/>
          </a:stretch>
        </p:blipFill>
        <p:spPr bwMode="auto">
          <a:xfrm>
            <a:off x="2571736" y="4714884"/>
            <a:ext cx="3143272" cy="100013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714356"/>
            <a:ext cx="7786742" cy="584775"/>
          </a:xfrm>
          <a:prstGeom prst="rect">
            <a:avLst/>
          </a:prstGeom>
          <a:noFill/>
        </p:spPr>
        <p:txBody>
          <a:bodyPr wrap="square" rtlCol="0">
            <a:spAutoFit/>
          </a:bodyPr>
          <a:lstStyle/>
          <a:p>
            <a:r>
              <a:rPr lang="zh-CN" altLang="en-US" sz="3200" b="1" dirty="0" smtClean="0"/>
              <a:t>四、总体比例和</a:t>
            </a:r>
            <a:r>
              <a:rPr lang="en-US" sz="3200" b="1" dirty="0" smtClean="0"/>
              <a:t>C</a:t>
            </a:r>
            <a:r>
              <a:rPr lang="zh-CN" altLang="en-US" sz="3200" b="1" dirty="0" smtClean="0"/>
              <a:t>类单元总数的比率估计量</a:t>
            </a:r>
          </a:p>
        </p:txBody>
      </p:sp>
      <p:sp>
        <p:nvSpPr>
          <p:cNvPr id="3" name="TextBox 2"/>
          <p:cNvSpPr txBox="1"/>
          <p:nvPr/>
        </p:nvSpPr>
        <p:spPr>
          <a:xfrm>
            <a:off x="214282" y="1857364"/>
            <a:ext cx="8501122" cy="3323987"/>
          </a:xfrm>
          <a:prstGeom prst="rect">
            <a:avLst/>
          </a:prstGeom>
          <a:noFill/>
        </p:spPr>
        <p:txBody>
          <a:bodyPr wrap="square" rtlCol="0">
            <a:spAutoFit/>
          </a:bodyPr>
          <a:lstStyle/>
          <a:p>
            <a:pPr>
              <a:lnSpc>
                <a:spcPct val="150000"/>
              </a:lnSpc>
            </a:pPr>
            <a:r>
              <a:rPr lang="zh-CN" altLang="en-US" sz="2800" b="1" dirty="0" smtClean="0"/>
              <a:t>对于群单元规模不等的无放回等概率单级整群抽样，第</a:t>
            </a:r>
            <a:r>
              <a:rPr lang="en-US" sz="2800" b="1" dirty="0" smtClean="0"/>
              <a:t>    </a:t>
            </a:r>
            <a:r>
              <a:rPr lang="zh-CN" altLang="en-US" sz="2800" b="1" dirty="0" smtClean="0"/>
              <a:t>个群单元的</a:t>
            </a:r>
            <a:r>
              <a:rPr lang="en-US" sz="2800" b="1" dirty="0" smtClean="0"/>
              <a:t>C</a:t>
            </a:r>
            <a:r>
              <a:rPr lang="zh-CN" altLang="en-US" sz="2800" b="1" dirty="0" smtClean="0"/>
              <a:t>类单元总数记为</a:t>
            </a:r>
            <a:r>
              <a:rPr lang="en-US" sz="2800" b="1" dirty="0" smtClean="0"/>
              <a:t>     </a:t>
            </a:r>
            <a:r>
              <a:rPr lang="zh-CN" altLang="en-US" sz="2800" b="1" dirty="0" smtClean="0"/>
              <a:t>，规模记为   </a:t>
            </a:r>
            <a:r>
              <a:rPr lang="en-US" sz="2800" b="1" dirty="0" smtClean="0"/>
              <a:t>   </a:t>
            </a:r>
            <a:r>
              <a:rPr lang="zh-CN" altLang="en-US" sz="2800" b="1" dirty="0" smtClean="0"/>
              <a:t>。为了估计总体比例</a:t>
            </a:r>
            <a:r>
              <a:rPr lang="en-US" sz="2800" b="1" dirty="0" smtClean="0"/>
              <a:t>     </a:t>
            </a:r>
            <a:r>
              <a:rPr lang="zh-CN" altLang="en-US" sz="2800" b="1" dirty="0" smtClean="0"/>
              <a:t>和</a:t>
            </a:r>
            <a:r>
              <a:rPr lang="en-US" sz="2800" b="1" dirty="0" smtClean="0"/>
              <a:t>C</a:t>
            </a:r>
            <a:r>
              <a:rPr lang="zh-CN" altLang="en-US" sz="2800" b="1" dirty="0" smtClean="0"/>
              <a:t>类单元总数    </a:t>
            </a:r>
            <a:r>
              <a:rPr lang="en-US" sz="2800" b="1" dirty="0" smtClean="0"/>
              <a:t> </a:t>
            </a:r>
            <a:r>
              <a:rPr lang="zh-CN" altLang="en-US" sz="2800" b="1" dirty="0" smtClean="0"/>
              <a:t>，可以用群单元的规模              </a:t>
            </a:r>
            <a:r>
              <a:rPr lang="en-US" sz="2800" b="1" dirty="0" smtClean="0"/>
              <a:t>     </a:t>
            </a:r>
            <a:r>
              <a:rPr lang="zh-CN" altLang="en-US" sz="2800" b="1" dirty="0" smtClean="0"/>
              <a:t>作为辅助变量，构造总体比例</a:t>
            </a:r>
            <a:r>
              <a:rPr lang="en-US" sz="2800" b="1" dirty="0" smtClean="0"/>
              <a:t>     </a:t>
            </a:r>
            <a:r>
              <a:rPr lang="zh-CN" altLang="en-US" sz="2800" b="1" dirty="0" smtClean="0"/>
              <a:t>和</a:t>
            </a:r>
            <a:r>
              <a:rPr lang="en-US" sz="2800" b="1" dirty="0" smtClean="0"/>
              <a:t>C</a:t>
            </a:r>
            <a:r>
              <a:rPr lang="zh-CN" altLang="en-US" sz="2800" b="1" dirty="0" smtClean="0"/>
              <a:t>类单元总数</a:t>
            </a:r>
            <a:r>
              <a:rPr lang="en-US" sz="2800" b="1" dirty="0" smtClean="0"/>
              <a:t> </a:t>
            </a:r>
            <a:r>
              <a:rPr lang="zh-CN" altLang="en-US" sz="2800" b="1" dirty="0" smtClean="0"/>
              <a:t>的比率估计量。</a:t>
            </a:r>
            <a:endParaRPr lang="zh-CN" altLang="en-US" sz="2800" b="1" dirty="0"/>
          </a:p>
        </p:txBody>
      </p:sp>
      <p:pic>
        <p:nvPicPr>
          <p:cNvPr id="37889" name="Picture 1"/>
          <p:cNvPicPr>
            <a:picLocks noChangeAspect="1" noChangeArrowheads="1"/>
          </p:cNvPicPr>
          <p:nvPr/>
        </p:nvPicPr>
        <p:blipFill>
          <a:blip r:embed="rId2"/>
          <a:srcRect/>
          <a:stretch>
            <a:fillRect/>
          </a:stretch>
        </p:blipFill>
        <p:spPr bwMode="auto">
          <a:xfrm>
            <a:off x="714348" y="2714620"/>
            <a:ext cx="214314" cy="409492"/>
          </a:xfrm>
          <a:prstGeom prst="rect">
            <a:avLst/>
          </a:prstGeom>
          <a:noFill/>
          <a:ln w="9525">
            <a:noFill/>
            <a:miter lim="800000"/>
            <a:headEnd/>
            <a:tailEnd/>
          </a:ln>
          <a:effectLst/>
        </p:spPr>
      </p:pic>
      <p:pic>
        <p:nvPicPr>
          <p:cNvPr id="37890" name="Picture 2"/>
          <p:cNvPicPr>
            <a:picLocks noChangeAspect="1" noChangeArrowheads="1"/>
          </p:cNvPicPr>
          <p:nvPr/>
        </p:nvPicPr>
        <p:blipFill>
          <a:blip r:embed="rId3"/>
          <a:srcRect/>
          <a:stretch>
            <a:fillRect/>
          </a:stretch>
        </p:blipFill>
        <p:spPr bwMode="auto">
          <a:xfrm>
            <a:off x="5429256" y="2643182"/>
            <a:ext cx="380091" cy="512764"/>
          </a:xfrm>
          <a:prstGeom prst="rect">
            <a:avLst/>
          </a:prstGeom>
          <a:noFill/>
          <a:ln w="9525">
            <a:noFill/>
            <a:miter lim="800000"/>
            <a:headEnd/>
            <a:tailEnd/>
          </a:ln>
          <a:effectLst/>
        </p:spPr>
      </p:pic>
      <p:pic>
        <p:nvPicPr>
          <p:cNvPr id="37891" name="Picture 3"/>
          <p:cNvPicPr>
            <a:picLocks noChangeAspect="1" noChangeArrowheads="1"/>
          </p:cNvPicPr>
          <p:nvPr/>
        </p:nvPicPr>
        <p:blipFill>
          <a:blip r:embed="rId4"/>
          <a:srcRect/>
          <a:stretch>
            <a:fillRect/>
          </a:stretch>
        </p:blipFill>
        <p:spPr bwMode="auto">
          <a:xfrm>
            <a:off x="7631134" y="2643182"/>
            <a:ext cx="512766" cy="512764"/>
          </a:xfrm>
          <a:prstGeom prst="rect">
            <a:avLst/>
          </a:prstGeom>
          <a:noFill/>
          <a:ln w="9525">
            <a:noFill/>
            <a:miter lim="800000"/>
            <a:headEnd/>
            <a:tailEnd/>
          </a:ln>
          <a:effectLst/>
        </p:spPr>
      </p:pic>
      <p:pic>
        <p:nvPicPr>
          <p:cNvPr id="37892" name="Picture 4"/>
          <p:cNvPicPr>
            <a:picLocks noChangeAspect="1" noChangeArrowheads="1"/>
          </p:cNvPicPr>
          <p:nvPr/>
        </p:nvPicPr>
        <p:blipFill>
          <a:blip r:embed="rId5"/>
          <a:srcRect/>
          <a:stretch>
            <a:fillRect/>
          </a:stretch>
        </p:blipFill>
        <p:spPr bwMode="auto">
          <a:xfrm>
            <a:off x="3214678" y="3286124"/>
            <a:ext cx="357190" cy="389993"/>
          </a:xfrm>
          <a:prstGeom prst="rect">
            <a:avLst/>
          </a:prstGeom>
          <a:noFill/>
          <a:ln w="9525">
            <a:noFill/>
            <a:miter lim="800000"/>
            <a:headEnd/>
            <a:tailEnd/>
          </a:ln>
          <a:effectLst/>
        </p:spPr>
      </p:pic>
      <p:pic>
        <p:nvPicPr>
          <p:cNvPr id="37893" name="Picture 5"/>
          <p:cNvPicPr>
            <a:picLocks noChangeAspect="1" noChangeArrowheads="1"/>
          </p:cNvPicPr>
          <p:nvPr/>
        </p:nvPicPr>
        <p:blipFill>
          <a:blip r:embed="rId6"/>
          <a:srcRect/>
          <a:stretch>
            <a:fillRect/>
          </a:stretch>
        </p:blipFill>
        <p:spPr bwMode="auto">
          <a:xfrm>
            <a:off x="5857884" y="3357562"/>
            <a:ext cx="357190" cy="389992"/>
          </a:xfrm>
          <a:prstGeom prst="rect">
            <a:avLst/>
          </a:prstGeom>
          <a:noFill/>
          <a:ln w="9525">
            <a:noFill/>
            <a:miter lim="800000"/>
            <a:headEnd/>
            <a:tailEnd/>
          </a:ln>
          <a:effectLst/>
        </p:spPr>
      </p:pic>
      <p:pic>
        <p:nvPicPr>
          <p:cNvPr id="37894" name="Picture 6"/>
          <p:cNvPicPr>
            <a:picLocks noChangeAspect="1" noChangeArrowheads="1"/>
          </p:cNvPicPr>
          <p:nvPr/>
        </p:nvPicPr>
        <p:blipFill>
          <a:blip r:embed="rId7"/>
          <a:srcRect/>
          <a:stretch>
            <a:fillRect/>
          </a:stretch>
        </p:blipFill>
        <p:spPr bwMode="auto">
          <a:xfrm>
            <a:off x="1714480" y="3929066"/>
            <a:ext cx="1566981" cy="512764"/>
          </a:xfrm>
          <a:prstGeom prst="rect">
            <a:avLst/>
          </a:prstGeom>
          <a:noFill/>
          <a:ln w="9525">
            <a:noFill/>
            <a:miter lim="800000"/>
            <a:headEnd/>
            <a:tailEnd/>
          </a:ln>
          <a:effectLst/>
        </p:spPr>
      </p:pic>
      <p:pic>
        <p:nvPicPr>
          <p:cNvPr id="10" name="Picture 4"/>
          <p:cNvPicPr>
            <a:picLocks noChangeAspect="1" noChangeArrowheads="1"/>
          </p:cNvPicPr>
          <p:nvPr/>
        </p:nvPicPr>
        <p:blipFill>
          <a:blip r:embed="rId5"/>
          <a:srcRect/>
          <a:stretch>
            <a:fillRect/>
          </a:stretch>
        </p:blipFill>
        <p:spPr bwMode="auto">
          <a:xfrm>
            <a:off x="8001024" y="4000504"/>
            <a:ext cx="357190" cy="38999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571480"/>
            <a:ext cx="4500594" cy="523220"/>
          </a:xfrm>
          <a:prstGeom prst="rect">
            <a:avLst/>
          </a:prstGeom>
          <a:noFill/>
        </p:spPr>
        <p:txBody>
          <a:bodyPr wrap="square" rtlCol="0">
            <a:spAutoFit/>
          </a:bodyPr>
          <a:lstStyle/>
          <a:p>
            <a:r>
              <a:rPr lang="zh-CN" altLang="en-US" sz="2800" b="1" dirty="0" smtClean="0"/>
              <a:t>总体比率为</a:t>
            </a:r>
            <a:endParaRPr lang="zh-CN" altLang="en-US" sz="2800" b="1" dirty="0"/>
          </a:p>
        </p:txBody>
      </p:sp>
      <p:pic>
        <p:nvPicPr>
          <p:cNvPr id="36865" name="Picture 1"/>
          <p:cNvPicPr>
            <a:picLocks noChangeAspect="1" noChangeArrowheads="1"/>
          </p:cNvPicPr>
          <p:nvPr/>
        </p:nvPicPr>
        <p:blipFill>
          <a:blip r:embed="rId2"/>
          <a:srcRect/>
          <a:stretch>
            <a:fillRect/>
          </a:stretch>
        </p:blipFill>
        <p:spPr bwMode="auto">
          <a:xfrm>
            <a:off x="2143108" y="1285860"/>
            <a:ext cx="3571900" cy="1404680"/>
          </a:xfrm>
          <a:prstGeom prst="rect">
            <a:avLst/>
          </a:prstGeom>
          <a:noFill/>
          <a:ln w="9525">
            <a:noFill/>
            <a:miter lim="800000"/>
            <a:headEnd/>
            <a:tailEnd/>
          </a:ln>
          <a:effectLst/>
        </p:spPr>
      </p:pic>
      <p:sp>
        <p:nvSpPr>
          <p:cNvPr id="4" name="TextBox 3"/>
          <p:cNvSpPr txBox="1"/>
          <p:nvPr/>
        </p:nvSpPr>
        <p:spPr>
          <a:xfrm>
            <a:off x="285720" y="3286124"/>
            <a:ext cx="8001056" cy="2031325"/>
          </a:xfrm>
          <a:prstGeom prst="rect">
            <a:avLst/>
          </a:prstGeom>
          <a:noFill/>
        </p:spPr>
        <p:txBody>
          <a:bodyPr wrap="square" rtlCol="0">
            <a:spAutoFit/>
          </a:bodyPr>
          <a:lstStyle/>
          <a:p>
            <a:pPr>
              <a:lnSpc>
                <a:spcPct val="150000"/>
              </a:lnSpc>
            </a:pPr>
            <a:r>
              <a:rPr lang="zh-CN" altLang="en-US" sz="2800" b="1" dirty="0" smtClean="0"/>
              <a:t>并且</a:t>
            </a:r>
            <a:r>
              <a:rPr lang="en-US" sz="2800" b="1" dirty="0" smtClean="0"/>
              <a:t>C</a:t>
            </a:r>
            <a:r>
              <a:rPr lang="zh-CN" altLang="en-US" sz="2800" b="1" dirty="0" smtClean="0"/>
              <a:t>类单元总数    </a:t>
            </a:r>
            <a:r>
              <a:rPr lang="en-US" sz="2800" b="1" dirty="0" smtClean="0"/>
              <a:t>                     </a:t>
            </a:r>
            <a:r>
              <a:rPr lang="zh-CN" altLang="en-US" sz="2800" b="1" dirty="0" smtClean="0"/>
              <a:t>。记样本中的第</a:t>
            </a:r>
            <a:r>
              <a:rPr lang="en-US" sz="2800" b="1" dirty="0" smtClean="0"/>
              <a:t>   </a:t>
            </a:r>
            <a:r>
              <a:rPr lang="zh-CN" altLang="en-US" sz="2800" b="1" dirty="0" smtClean="0"/>
              <a:t>个群单元的</a:t>
            </a:r>
            <a:r>
              <a:rPr lang="en-US" sz="2800" b="1" dirty="0" smtClean="0"/>
              <a:t>C</a:t>
            </a:r>
            <a:r>
              <a:rPr lang="zh-CN" altLang="en-US" sz="2800" b="1" dirty="0" smtClean="0"/>
              <a:t>类单元总数为</a:t>
            </a:r>
            <a:r>
              <a:rPr lang="en-US" sz="2800" b="1" dirty="0" smtClean="0"/>
              <a:t>     </a:t>
            </a:r>
            <a:r>
              <a:rPr lang="zh-CN" altLang="en-US" sz="2800" b="1" dirty="0" smtClean="0"/>
              <a:t>，样本总值为               </a:t>
            </a:r>
            <a:r>
              <a:rPr lang="en-US" sz="2800" b="1" dirty="0" smtClean="0"/>
              <a:t> </a:t>
            </a:r>
            <a:r>
              <a:rPr lang="zh-CN" altLang="en-US" sz="2800" b="1" dirty="0" smtClean="0"/>
              <a:t>。可以验证，</a:t>
            </a:r>
            <a:r>
              <a:rPr lang="en-US" sz="2800" b="1" dirty="0" smtClean="0"/>
              <a:t>            </a:t>
            </a:r>
            <a:r>
              <a:rPr lang="zh-CN" altLang="en-US" sz="2800" b="1" dirty="0" smtClean="0"/>
              <a:t>。</a:t>
            </a:r>
            <a:endParaRPr lang="zh-CN" altLang="en-US" sz="2800" b="1" dirty="0"/>
          </a:p>
        </p:txBody>
      </p:sp>
      <p:pic>
        <p:nvPicPr>
          <p:cNvPr id="36866" name="Picture 2"/>
          <p:cNvPicPr>
            <a:picLocks noChangeAspect="1" noChangeArrowheads="1"/>
          </p:cNvPicPr>
          <p:nvPr/>
        </p:nvPicPr>
        <p:blipFill>
          <a:blip r:embed="rId3"/>
          <a:srcRect/>
          <a:stretch>
            <a:fillRect/>
          </a:stretch>
        </p:blipFill>
        <p:spPr bwMode="auto">
          <a:xfrm>
            <a:off x="3071802" y="3500438"/>
            <a:ext cx="1928826" cy="357684"/>
          </a:xfrm>
          <a:prstGeom prst="rect">
            <a:avLst/>
          </a:prstGeom>
          <a:noFill/>
          <a:ln w="9525">
            <a:noFill/>
            <a:miter lim="800000"/>
            <a:headEnd/>
            <a:tailEnd/>
          </a:ln>
          <a:effectLst/>
        </p:spPr>
      </p:pic>
      <p:pic>
        <p:nvPicPr>
          <p:cNvPr id="7" name="Picture 1"/>
          <p:cNvPicPr>
            <a:picLocks noChangeAspect="1" noChangeArrowheads="1"/>
          </p:cNvPicPr>
          <p:nvPr/>
        </p:nvPicPr>
        <p:blipFill>
          <a:blip r:embed="rId4"/>
          <a:srcRect/>
          <a:stretch>
            <a:fillRect/>
          </a:stretch>
        </p:blipFill>
        <p:spPr bwMode="auto">
          <a:xfrm>
            <a:off x="7572396" y="3500438"/>
            <a:ext cx="214314" cy="409492"/>
          </a:xfrm>
          <a:prstGeom prst="rect">
            <a:avLst/>
          </a:prstGeom>
          <a:noFill/>
          <a:ln w="9525">
            <a:noFill/>
            <a:miter lim="800000"/>
            <a:headEnd/>
            <a:tailEnd/>
          </a:ln>
          <a:effectLst/>
        </p:spPr>
      </p:pic>
      <p:pic>
        <p:nvPicPr>
          <p:cNvPr id="36867" name="Picture 3"/>
          <p:cNvPicPr>
            <a:picLocks noChangeAspect="1" noChangeArrowheads="1"/>
          </p:cNvPicPr>
          <p:nvPr/>
        </p:nvPicPr>
        <p:blipFill>
          <a:blip r:embed="rId5"/>
          <a:srcRect/>
          <a:stretch>
            <a:fillRect/>
          </a:stretch>
        </p:blipFill>
        <p:spPr bwMode="auto">
          <a:xfrm>
            <a:off x="4214810" y="4000504"/>
            <a:ext cx="428628" cy="625446"/>
          </a:xfrm>
          <a:prstGeom prst="rect">
            <a:avLst/>
          </a:prstGeom>
          <a:noFill/>
          <a:ln w="9525">
            <a:noFill/>
            <a:miter lim="800000"/>
            <a:headEnd/>
            <a:tailEnd/>
          </a:ln>
          <a:effectLst/>
        </p:spPr>
      </p:pic>
      <p:pic>
        <p:nvPicPr>
          <p:cNvPr id="36868" name="Picture 4"/>
          <p:cNvPicPr>
            <a:picLocks noChangeAspect="1" noChangeArrowheads="1"/>
          </p:cNvPicPr>
          <p:nvPr/>
        </p:nvPicPr>
        <p:blipFill>
          <a:blip r:embed="rId6"/>
          <a:srcRect/>
          <a:stretch>
            <a:fillRect/>
          </a:stretch>
        </p:blipFill>
        <p:spPr bwMode="auto">
          <a:xfrm>
            <a:off x="6643701" y="4000505"/>
            <a:ext cx="1454631" cy="615806"/>
          </a:xfrm>
          <a:prstGeom prst="rect">
            <a:avLst/>
          </a:prstGeom>
          <a:noFill/>
          <a:ln w="9525">
            <a:noFill/>
            <a:miter lim="800000"/>
            <a:headEnd/>
            <a:tailEnd/>
          </a:ln>
          <a:effectLst/>
        </p:spPr>
      </p:pic>
      <p:pic>
        <p:nvPicPr>
          <p:cNvPr id="36869" name="Picture 5"/>
          <p:cNvPicPr>
            <a:picLocks noChangeAspect="1" noChangeArrowheads="1"/>
          </p:cNvPicPr>
          <p:nvPr/>
        </p:nvPicPr>
        <p:blipFill>
          <a:blip r:embed="rId7"/>
          <a:srcRect/>
          <a:stretch>
            <a:fillRect/>
          </a:stretch>
        </p:blipFill>
        <p:spPr bwMode="auto">
          <a:xfrm>
            <a:off x="2071670" y="4680383"/>
            <a:ext cx="1071570" cy="54726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20" y="500042"/>
            <a:ext cx="8286808" cy="523220"/>
          </a:xfrm>
          <a:prstGeom prst="rect">
            <a:avLst/>
          </a:prstGeom>
          <a:noFill/>
        </p:spPr>
        <p:txBody>
          <a:bodyPr wrap="square" rtlCol="0">
            <a:spAutoFit/>
          </a:bodyPr>
          <a:lstStyle/>
          <a:p>
            <a:r>
              <a:rPr lang="zh-CN" altLang="en-US" sz="2800" b="1" dirty="0" smtClean="0"/>
              <a:t>总体比例</a:t>
            </a:r>
            <a:r>
              <a:rPr lang="en-US" sz="2800" b="1" dirty="0" smtClean="0"/>
              <a:t>     </a:t>
            </a:r>
            <a:r>
              <a:rPr lang="zh-CN" altLang="en-US" sz="2800" b="1" dirty="0" smtClean="0"/>
              <a:t>的比率估计量</a:t>
            </a:r>
            <a:r>
              <a:rPr lang="en-US" sz="2800" b="1" dirty="0" smtClean="0"/>
              <a:t>     </a:t>
            </a:r>
            <a:r>
              <a:rPr lang="zh-CN" altLang="en-US" sz="2800" b="1" dirty="0" smtClean="0"/>
              <a:t>为</a:t>
            </a:r>
          </a:p>
        </p:txBody>
      </p:sp>
      <p:pic>
        <p:nvPicPr>
          <p:cNvPr id="35841" name="Picture 1"/>
          <p:cNvPicPr>
            <a:picLocks noChangeAspect="1" noChangeArrowheads="1"/>
          </p:cNvPicPr>
          <p:nvPr/>
        </p:nvPicPr>
        <p:blipFill>
          <a:blip r:embed="rId2"/>
          <a:srcRect/>
          <a:stretch>
            <a:fillRect/>
          </a:stretch>
        </p:blipFill>
        <p:spPr bwMode="auto">
          <a:xfrm>
            <a:off x="1857356" y="565664"/>
            <a:ext cx="357190" cy="389992"/>
          </a:xfrm>
          <a:prstGeom prst="rect">
            <a:avLst/>
          </a:prstGeom>
          <a:noFill/>
          <a:ln w="9525">
            <a:noFill/>
            <a:miter lim="800000"/>
            <a:headEnd/>
            <a:tailEnd/>
          </a:ln>
          <a:effectLst/>
        </p:spPr>
      </p:pic>
      <p:pic>
        <p:nvPicPr>
          <p:cNvPr id="35842" name="Picture 2"/>
          <p:cNvPicPr>
            <a:picLocks noChangeAspect="1" noChangeArrowheads="1"/>
          </p:cNvPicPr>
          <p:nvPr/>
        </p:nvPicPr>
        <p:blipFill>
          <a:blip r:embed="rId3"/>
          <a:srcRect/>
          <a:stretch>
            <a:fillRect/>
          </a:stretch>
        </p:blipFill>
        <p:spPr bwMode="auto">
          <a:xfrm>
            <a:off x="4357686" y="481587"/>
            <a:ext cx="428628" cy="539356"/>
          </a:xfrm>
          <a:prstGeom prst="rect">
            <a:avLst/>
          </a:prstGeom>
          <a:noFill/>
          <a:ln w="9525">
            <a:noFill/>
            <a:miter lim="800000"/>
            <a:headEnd/>
            <a:tailEnd/>
          </a:ln>
          <a:effectLst/>
        </p:spPr>
      </p:pic>
      <p:pic>
        <p:nvPicPr>
          <p:cNvPr id="35843" name="Picture 3"/>
          <p:cNvPicPr>
            <a:picLocks noChangeAspect="1" noChangeArrowheads="1"/>
          </p:cNvPicPr>
          <p:nvPr/>
        </p:nvPicPr>
        <p:blipFill>
          <a:blip r:embed="rId4"/>
          <a:srcRect/>
          <a:stretch>
            <a:fillRect/>
          </a:stretch>
        </p:blipFill>
        <p:spPr bwMode="auto">
          <a:xfrm>
            <a:off x="1643042" y="1214422"/>
            <a:ext cx="4214842" cy="1307797"/>
          </a:xfrm>
          <a:prstGeom prst="rect">
            <a:avLst/>
          </a:prstGeom>
          <a:noFill/>
          <a:ln w="9525">
            <a:noFill/>
            <a:miter lim="800000"/>
            <a:headEnd/>
            <a:tailEnd/>
          </a:ln>
          <a:effectLst/>
        </p:spPr>
      </p:pic>
      <p:sp>
        <p:nvSpPr>
          <p:cNvPr id="7" name="TextBox 6"/>
          <p:cNvSpPr txBox="1"/>
          <p:nvPr/>
        </p:nvSpPr>
        <p:spPr>
          <a:xfrm>
            <a:off x="285720" y="3071810"/>
            <a:ext cx="8001056" cy="523220"/>
          </a:xfrm>
          <a:prstGeom prst="rect">
            <a:avLst/>
          </a:prstGeom>
          <a:noFill/>
        </p:spPr>
        <p:txBody>
          <a:bodyPr wrap="square" rtlCol="0">
            <a:spAutoFit/>
          </a:bodyPr>
          <a:lstStyle/>
          <a:p>
            <a:r>
              <a:rPr lang="en-US" sz="2800" b="1" dirty="0" smtClean="0"/>
              <a:t>C</a:t>
            </a:r>
            <a:r>
              <a:rPr lang="zh-CN" altLang="en-US" sz="2800" b="1" dirty="0" smtClean="0"/>
              <a:t>类单元总数</a:t>
            </a:r>
            <a:r>
              <a:rPr lang="en-US" sz="2800" b="1" dirty="0" smtClean="0"/>
              <a:t>     </a:t>
            </a:r>
            <a:r>
              <a:rPr lang="zh-CN" altLang="en-US" sz="2800" b="1" dirty="0" smtClean="0"/>
              <a:t>的比率估计量</a:t>
            </a:r>
            <a:r>
              <a:rPr lang="en-US" sz="2800" b="1" dirty="0" smtClean="0"/>
              <a:t>     </a:t>
            </a:r>
            <a:r>
              <a:rPr lang="zh-CN" altLang="en-US" sz="2800" b="1" dirty="0" smtClean="0"/>
              <a:t>为</a:t>
            </a:r>
          </a:p>
        </p:txBody>
      </p:sp>
      <p:pic>
        <p:nvPicPr>
          <p:cNvPr id="35844" name="Picture 4"/>
          <p:cNvPicPr>
            <a:picLocks noChangeAspect="1" noChangeArrowheads="1"/>
          </p:cNvPicPr>
          <p:nvPr/>
        </p:nvPicPr>
        <p:blipFill>
          <a:blip r:embed="rId5"/>
          <a:srcRect/>
          <a:stretch>
            <a:fillRect/>
          </a:stretch>
        </p:blipFill>
        <p:spPr bwMode="auto">
          <a:xfrm>
            <a:off x="2357422" y="3143248"/>
            <a:ext cx="428628" cy="467990"/>
          </a:xfrm>
          <a:prstGeom prst="rect">
            <a:avLst/>
          </a:prstGeom>
          <a:noFill/>
          <a:ln w="9525">
            <a:noFill/>
            <a:miter lim="800000"/>
            <a:headEnd/>
            <a:tailEnd/>
          </a:ln>
          <a:effectLst/>
        </p:spPr>
      </p:pic>
      <p:pic>
        <p:nvPicPr>
          <p:cNvPr id="35845" name="Picture 5"/>
          <p:cNvPicPr>
            <a:picLocks noChangeAspect="1" noChangeArrowheads="1"/>
          </p:cNvPicPr>
          <p:nvPr/>
        </p:nvPicPr>
        <p:blipFill>
          <a:blip r:embed="rId6"/>
          <a:srcRect/>
          <a:stretch>
            <a:fillRect/>
          </a:stretch>
        </p:blipFill>
        <p:spPr bwMode="auto">
          <a:xfrm>
            <a:off x="4857752" y="3071810"/>
            <a:ext cx="428628" cy="501728"/>
          </a:xfrm>
          <a:prstGeom prst="rect">
            <a:avLst/>
          </a:prstGeom>
          <a:noFill/>
          <a:ln w="9525">
            <a:noFill/>
            <a:miter lim="800000"/>
            <a:headEnd/>
            <a:tailEnd/>
          </a:ln>
          <a:effectLst/>
        </p:spPr>
      </p:pic>
      <p:pic>
        <p:nvPicPr>
          <p:cNvPr id="35846" name="Picture 6"/>
          <p:cNvPicPr>
            <a:picLocks noChangeAspect="1" noChangeArrowheads="1"/>
          </p:cNvPicPr>
          <p:nvPr/>
        </p:nvPicPr>
        <p:blipFill>
          <a:blip r:embed="rId7"/>
          <a:srcRect/>
          <a:stretch>
            <a:fillRect/>
          </a:stretch>
        </p:blipFill>
        <p:spPr bwMode="auto">
          <a:xfrm>
            <a:off x="1928794" y="4214818"/>
            <a:ext cx="3929090" cy="12858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500042"/>
            <a:ext cx="8358246" cy="4247317"/>
          </a:xfrm>
          <a:prstGeom prst="rect">
            <a:avLst/>
          </a:prstGeom>
          <a:noFill/>
        </p:spPr>
        <p:txBody>
          <a:bodyPr wrap="square" rtlCol="0">
            <a:spAutoFit/>
          </a:bodyPr>
          <a:lstStyle/>
          <a:p>
            <a:pPr>
              <a:lnSpc>
                <a:spcPct val="150000"/>
              </a:lnSpc>
            </a:pPr>
            <a:r>
              <a:rPr lang="zh-CN" altLang="en-US" sz="2800" b="1" dirty="0" smtClean="0"/>
              <a:t>由第四章的总体比率估计量的性质可知，总体比例的比率估计量    </a:t>
            </a:r>
            <a:r>
              <a:rPr lang="en-US" sz="2800" b="1" dirty="0" smtClean="0"/>
              <a:t> </a:t>
            </a:r>
            <a:r>
              <a:rPr lang="zh-CN" altLang="en-US" sz="2800" b="1" dirty="0" smtClean="0"/>
              <a:t>和</a:t>
            </a:r>
            <a:r>
              <a:rPr lang="en-US" sz="2800" b="1" dirty="0" smtClean="0"/>
              <a:t>C</a:t>
            </a:r>
            <a:r>
              <a:rPr lang="zh-CN" altLang="en-US" sz="2800" b="1" dirty="0" smtClean="0"/>
              <a:t>类单元总数的比率估计量</a:t>
            </a:r>
            <a:r>
              <a:rPr lang="en-US" sz="2800" b="1" dirty="0" smtClean="0"/>
              <a:t>     </a:t>
            </a:r>
            <a:r>
              <a:rPr lang="zh-CN" altLang="en-US" sz="2800" b="1" dirty="0" smtClean="0"/>
              <a:t>都是有偏估计量，也是渐进无偏估计量。当样本中的群单元数</a:t>
            </a:r>
            <a:r>
              <a:rPr lang="en-US" sz="2800" b="1" dirty="0" smtClean="0"/>
              <a:t>    </a:t>
            </a:r>
            <a:r>
              <a:rPr lang="zh-CN" altLang="en-US" sz="2800" b="1" dirty="0" smtClean="0"/>
              <a:t>足够大，两个估计量的偏差可以忽略。根据总体均值的比率估计量</a:t>
            </a:r>
            <a:r>
              <a:rPr lang="en-US" sz="2800" b="1" dirty="0" smtClean="0"/>
              <a:t>    </a:t>
            </a:r>
            <a:r>
              <a:rPr lang="zh-CN" altLang="en-US" sz="2800" b="1" dirty="0" smtClean="0"/>
              <a:t>的渐进方差公式，可得总体比例的比率估计量</a:t>
            </a:r>
            <a:r>
              <a:rPr lang="en-US" sz="2800" b="1" dirty="0" smtClean="0"/>
              <a:t>     </a:t>
            </a:r>
            <a:r>
              <a:rPr lang="zh-CN" altLang="en-US" sz="2800" b="1" dirty="0" smtClean="0"/>
              <a:t>的渐进方差为</a:t>
            </a:r>
          </a:p>
          <a:p>
            <a:endParaRPr lang="zh-CN" altLang="en-US" b="1" dirty="0"/>
          </a:p>
        </p:txBody>
      </p:sp>
      <p:pic>
        <p:nvPicPr>
          <p:cNvPr id="3" name="Picture 2"/>
          <p:cNvPicPr>
            <a:picLocks noChangeAspect="1" noChangeArrowheads="1"/>
          </p:cNvPicPr>
          <p:nvPr/>
        </p:nvPicPr>
        <p:blipFill>
          <a:blip r:embed="rId2"/>
          <a:srcRect/>
          <a:stretch>
            <a:fillRect/>
          </a:stretch>
        </p:blipFill>
        <p:spPr bwMode="auto">
          <a:xfrm>
            <a:off x="2571736" y="1246570"/>
            <a:ext cx="428628" cy="539356"/>
          </a:xfrm>
          <a:prstGeom prst="rect">
            <a:avLst/>
          </a:prstGeom>
          <a:noFill/>
          <a:ln w="9525">
            <a:noFill/>
            <a:miter lim="800000"/>
            <a:headEnd/>
            <a:tailEnd/>
          </a:ln>
          <a:effectLst/>
        </p:spPr>
      </p:pic>
      <p:pic>
        <p:nvPicPr>
          <p:cNvPr id="4" name="Picture 5"/>
          <p:cNvPicPr>
            <a:picLocks noChangeAspect="1" noChangeArrowheads="1"/>
          </p:cNvPicPr>
          <p:nvPr/>
        </p:nvPicPr>
        <p:blipFill>
          <a:blip r:embed="rId3"/>
          <a:srcRect/>
          <a:stretch>
            <a:fillRect/>
          </a:stretch>
        </p:blipFill>
        <p:spPr bwMode="auto">
          <a:xfrm>
            <a:off x="7429520" y="1285860"/>
            <a:ext cx="428628" cy="501728"/>
          </a:xfrm>
          <a:prstGeom prst="rect">
            <a:avLst/>
          </a:prstGeom>
          <a:noFill/>
          <a:ln w="9525">
            <a:noFill/>
            <a:miter lim="800000"/>
            <a:headEnd/>
            <a:tailEnd/>
          </a:ln>
          <a:effectLst/>
        </p:spPr>
      </p:pic>
      <p:pic>
        <p:nvPicPr>
          <p:cNvPr id="34817" name="Picture 1"/>
          <p:cNvPicPr>
            <a:picLocks noChangeAspect="1" noChangeArrowheads="1"/>
          </p:cNvPicPr>
          <p:nvPr/>
        </p:nvPicPr>
        <p:blipFill>
          <a:blip r:embed="rId4"/>
          <a:srcRect/>
          <a:stretch>
            <a:fillRect/>
          </a:stretch>
        </p:blipFill>
        <p:spPr bwMode="auto">
          <a:xfrm>
            <a:off x="4357686" y="3143248"/>
            <a:ext cx="357190" cy="606243"/>
          </a:xfrm>
          <a:prstGeom prst="rect">
            <a:avLst/>
          </a:prstGeom>
          <a:noFill/>
          <a:ln w="9525">
            <a:noFill/>
            <a:miter lim="800000"/>
            <a:headEnd/>
            <a:tailEnd/>
          </a:ln>
          <a:effectLst/>
        </p:spPr>
      </p:pic>
      <p:pic>
        <p:nvPicPr>
          <p:cNvPr id="34818" name="Picture 2"/>
          <p:cNvPicPr>
            <a:picLocks noChangeAspect="1" noChangeArrowheads="1"/>
          </p:cNvPicPr>
          <p:nvPr/>
        </p:nvPicPr>
        <p:blipFill>
          <a:blip r:embed="rId5"/>
          <a:srcRect/>
          <a:stretch>
            <a:fillRect/>
          </a:stretch>
        </p:blipFill>
        <p:spPr bwMode="auto">
          <a:xfrm>
            <a:off x="1357290" y="4714884"/>
            <a:ext cx="6357982" cy="1061481"/>
          </a:xfrm>
          <a:prstGeom prst="rect">
            <a:avLst/>
          </a:prstGeom>
          <a:noFill/>
          <a:ln w="9525">
            <a:noFill/>
            <a:miter lim="800000"/>
            <a:headEnd/>
            <a:tailEnd/>
          </a:ln>
          <a:effectLst/>
        </p:spPr>
      </p:pic>
      <p:pic>
        <p:nvPicPr>
          <p:cNvPr id="7" name="Picture 2"/>
          <p:cNvPicPr>
            <a:picLocks noChangeAspect="1" noChangeArrowheads="1"/>
          </p:cNvPicPr>
          <p:nvPr/>
        </p:nvPicPr>
        <p:blipFill>
          <a:blip r:embed="rId2"/>
          <a:srcRect/>
          <a:stretch>
            <a:fillRect/>
          </a:stretch>
        </p:blipFill>
        <p:spPr bwMode="auto">
          <a:xfrm>
            <a:off x="4107653" y="3790305"/>
            <a:ext cx="428628" cy="539356"/>
          </a:xfrm>
          <a:prstGeom prst="rect">
            <a:avLst/>
          </a:prstGeom>
          <a:noFill/>
          <a:ln w="9525">
            <a:noFill/>
            <a:miter lim="800000"/>
            <a:headEnd/>
            <a:tailEnd/>
          </a:ln>
          <a:effectLst/>
        </p:spPr>
      </p:pic>
      <p:pic>
        <p:nvPicPr>
          <p:cNvPr id="8" name="Picture 4"/>
          <p:cNvPicPr>
            <a:picLocks noChangeAspect="1" noChangeArrowheads="1"/>
          </p:cNvPicPr>
          <p:nvPr/>
        </p:nvPicPr>
        <p:blipFill>
          <a:blip r:embed="rId6"/>
          <a:srcRect/>
          <a:stretch>
            <a:fillRect/>
          </a:stretch>
        </p:blipFill>
        <p:spPr bwMode="auto">
          <a:xfrm>
            <a:off x="1571604" y="2643182"/>
            <a:ext cx="357190" cy="39840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428604"/>
            <a:ext cx="8001056" cy="523220"/>
          </a:xfrm>
          <a:prstGeom prst="rect">
            <a:avLst/>
          </a:prstGeom>
          <a:noFill/>
        </p:spPr>
        <p:txBody>
          <a:bodyPr wrap="square" rtlCol="0">
            <a:spAutoFit/>
          </a:bodyPr>
          <a:lstStyle/>
          <a:p>
            <a:r>
              <a:rPr lang="en-US" sz="2800" b="1" dirty="0" smtClean="0"/>
              <a:t>C</a:t>
            </a:r>
            <a:r>
              <a:rPr lang="zh-CN" altLang="en-US" sz="2800" b="1" dirty="0" smtClean="0"/>
              <a:t>类单元总数的比率估计量</a:t>
            </a:r>
            <a:r>
              <a:rPr lang="en-US" sz="2800" b="1" dirty="0" smtClean="0"/>
              <a:t>     </a:t>
            </a:r>
            <a:r>
              <a:rPr lang="zh-CN" altLang="en-US" sz="2800" b="1" dirty="0" smtClean="0"/>
              <a:t>的渐进方差为</a:t>
            </a:r>
          </a:p>
        </p:txBody>
      </p:sp>
      <p:pic>
        <p:nvPicPr>
          <p:cNvPr id="3" name="Picture 5"/>
          <p:cNvPicPr>
            <a:picLocks noChangeAspect="1" noChangeArrowheads="1"/>
          </p:cNvPicPr>
          <p:nvPr/>
        </p:nvPicPr>
        <p:blipFill>
          <a:blip r:embed="rId2"/>
          <a:srcRect/>
          <a:stretch>
            <a:fillRect/>
          </a:stretch>
        </p:blipFill>
        <p:spPr bwMode="auto">
          <a:xfrm>
            <a:off x="4572000" y="428604"/>
            <a:ext cx="428628" cy="501728"/>
          </a:xfrm>
          <a:prstGeom prst="rect">
            <a:avLst/>
          </a:prstGeom>
          <a:noFill/>
          <a:ln w="9525">
            <a:noFill/>
            <a:miter lim="800000"/>
            <a:headEnd/>
            <a:tailEnd/>
          </a:ln>
          <a:effectLst/>
        </p:spPr>
      </p:pic>
      <p:pic>
        <p:nvPicPr>
          <p:cNvPr id="33793" name="Picture 1"/>
          <p:cNvPicPr>
            <a:picLocks noChangeAspect="1" noChangeArrowheads="1"/>
          </p:cNvPicPr>
          <p:nvPr/>
        </p:nvPicPr>
        <p:blipFill>
          <a:blip r:embed="rId3"/>
          <a:srcRect/>
          <a:stretch>
            <a:fillRect/>
          </a:stretch>
        </p:blipFill>
        <p:spPr bwMode="auto">
          <a:xfrm>
            <a:off x="857224" y="1285860"/>
            <a:ext cx="7589213" cy="1035054"/>
          </a:xfrm>
          <a:prstGeom prst="rect">
            <a:avLst/>
          </a:prstGeom>
          <a:noFill/>
          <a:ln w="9525">
            <a:noFill/>
            <a:miter lim="800000"/>
            <a:headEnd/>
            <a:tailEnd/>
          </a:ln>
          <a:effectLst/>
        </p:spPr>
      </p:pic>
      <p:sp>
        <p:nvSpPr>
          <p:cNvPr id="5" name="TextBox 4"/>
          <p:cNvSpPr txBox="1"/>
          <p:nvPr/>
        </p:nvSpPr>
        <p:spPr>
          <a:xfrm>
            <a:off x="285720" y="2643182"/>
            <a:ext cx="8358246" cy="1311193"/>
          </a:xfrm>
          <a:prstGeom prst="rect">
            <a:avLst/>
          </a:prstGeom>
          <a:noFill/>
        </p:spPr>
        <p:txBody>
          <a:bodyPr wrap="square" rtlCol="0">
            <a:spAutoFit/>
          </a:bodyPr>
          <a:lstStyle/>
          <a:p>
            <a:pPr>
              <a:lnSpc>
                <a:spcPct val="150000"/>
              </a:lnSpc>
            </a:pPr>
            <a:r>
              <a:rPr lang="zh-CN" altLang="en-US" sz="2800" b="1" dirty="0" smtClean="0"/>
              <a:t>上式显示，对于无放回等概率的单级整群抽样，</a:t>
            </a:r>
            <a:r>
              <a:rPr lang="en-US" sz="2800" b="1" dirty="0" smtClean="0"/>
              <a:t>C</a:t>
            </a:r>
            <a:r>
              <a:rPr lang="zh-CN" altLang="en-US" sz="2800" b="1" dirty="0" smtClean="0"/>
              <a:t>类单元总数的比率估计量</a:t>
            </a:r>
            <a:r>
              <a:rPr lang="en-US" sz="2800" b="1" dirty="0" smtClean="0"/>
              <a:t>     </a:t>
            </a:r>
            <a:r>
              <a:rPr lang="zh-CN" altLang="en-US" sz="2800" b="1" dirty="0" smtClean="0"/>
              <a:t>的方差</a:t>
            </a:r>
            <a:r>
              <a:rPr lang="en-US" sz="2800" b="1" dirty="0" smtClean="0"/>
              <a:t>         </a:t>
            </a:r>
            <a:r>
              <a:rPr lang="zh-CN" altLang="en-US" sz="2800" b="1" dirty="0" smtClean="0"/>
              <a:t>大小取决于</a:t>
            </a:r>
            <a:endParaRPr lang="zh-CN" altLang="en-US" sz="2800" b="1" dirty="0"/>
          </a:p>
        </p:txBody>
      </p:sp>
      <p:pic>
        <p:nvPicPr>
          <p:cNvPr id="6" name="Picture 5"/>
          <p:cNvPicPr>
            <a:picLocks noChangeAspect="1" noChangeArrowheads="1"/>
          </p:cNvPicPr>
          <p:nvPr/>
        </p:nvPicPr>
        <p:blipFill>
          <a:blip r:embed="rId2"/>
          <a:srcRect/>
          <a:stretch>
            <a:fillRect/>
          </a:stretch>
        </p:blipFill>
        <p:spPr bwMode="auto">
          <a:xfrm>
            <a:off x="3929058" y="3429000"/>
            <a:ext cx="428628" cy="501728"/>
          </a:xfrm>
          <a:prstGeom prst="rect">
            <a:avLst/>
          </a:prstGeom>
          <a:noFill/>
          <a:ln w="9525">
            <a:noFill/>
            <a:miter lim="800000"/>
            <a:headEnd/>
            <a:tailEnd/>
          </a:ln>
          <a:effectLst/>
        </p:spPr>
      </p:pic>
      <p:pic>
        <p:nvPicPr>
          <p:cNvPr id="33794" name="Picture 2"/>
          <p:cNvPicPr>
            <a:picLocks noChangeAspect="1" noChangeArrowheads="1"/>
          </p:cNvPicPr>
          <p:nvPr/>
        </p:nvPicPr>
        <p:blipFill>
          <a:blip r:embed="rId4"/>
          <a:srcRect/>
          <a:stretch>
            <a:fillRect/>
          </a:stretch>
        </p:blipFill>
        <p:spPr bwMode="auto">
          <a:xfrm>
            <a:off x="5429256" y="3452527"/>
            <a:ext cx="785818" cy="476539"/>
          </a:xfrm>
          <a:prstGeom prst="rect">
            <a:avLst/>
          </a:prstGeom>
          <a:noFill/>
          <a:ln w="9525">
            <a:noFill/>
            <a:miter lim="800000"/>
            <a:headEnd/>
            <a:tailEnd/>
          </a:ln>
          <a:effectLst/>
        </p:spPr>
      </p:pic>
      <p:pic>
        <p:nvPicPr>
          <p:cNvPr id="33795" name="Picture 3"/>
          <p:cNvPicPr>
            <a:picLocks noChangeAspect="1" noChangeArrowheads="1"/>
          </p:cNvPicPr>
          <p:nvPr/>
        </p:nvPicPr>
        <p:blipFill>
          <a:blip r:embed="rId5"/>
          <a:srcRect/>
          <a:stretch>
            <a:fillRect/>
          </a:stretch>
        </p:blipFill>
        <p:spPr bwMode="auto">
          <a:xfrm>
            <a:off x="285720" y="4106754"/>
            <a:ext cx="2857520" cy="536692"/>
          </a:xfrm>
          <a:prstGeom prst="rect">
            <a:avLst/>
          </a:prstGeom>
          <a:noFill/>
          <a:ln w="9525">
            <a:noFill/>
            <a:miter lim="800000"/>
            <a:headEnd/>
            <a:tailEnd/>
          </a:ln>
          <a:effectLst/>
        </p:spPr>
      </p:pic>
      <p:sp>
        <p:nvSpPr>
          <p:cNvPr id="9" name="TextBox 8"/>
          <p:cNvSpPr txBox="1"/>
          <p:nvPr/>
        </p:nvSpPr>
        <p:spPr>
          <a:xfrm>
            <a:off x="3143240" y="3976220"/>
            <a:ext cx="4714908" cy="664862"/>
          </a:xfrm>
          <a:prstGeom prst="rect">
            <a:avLst/>
          </a:prstGeom>
          <a:noFill/>
        </p:spPr>
        <p:txBody>
          <a:bodyPr wrap="square" rtlCol="0">
            <a:spAutoFit/>
          </a:bodyPr>
          <a:lstStyle/>
          <a:p>
            <a:pPr>
              <a:lnSpc>
                <a:spcPct val="150000"/>
              </a:lnSpc>
            </a:pPr>
            <a:r>
              <a:rPr lang="zh-CN" altLang="en-US" sz="2800" b="1" dirty="0" smtClean="0"/>
              <a:t>当各群均值</a:t>
            </a:r>
            <a:r>
              <a:rPr lang="en-US" sz="2800" b="1" dirty="0" smtClean="0"/>
              <a:t>     </a:t>
            </a:r>
            <a:r>
              <a:rPr lang="zh-CN" altLang="en-US" sz="2800" b="1" dirty="0" smtClean="0"/>
              <a:t>差异小时，</a:t>
            </a:r>
            <a:endParaRPr lang="zh-CN" altLang="en-US" sz="2800" b="1" dirty="0"/>
          </a:p>
        </p:txBody>
      </p:sp>
      <p:sp>
        <p:nvSpPr>
          <p:cNvPr id="10" name="TextBox 9"/>
          <p:cNvSpPr txBox="1"/>
          <p:nvPr/>
        </p:nvSpPr>
        <p:spPr>
          <a:xfrm>
            <a:off x="357158" y="4786322"/>
            <a:ext cx="7929618" cy="664862"/>
          </a:xfrm>
          <a:prstGeom prst="rect">
            <a:avLst/>
          </a:prstGeom>
          <a:noFill/>
        </p:spPr>
        <p:txBody>
          <a:bodyPr wrap="square" rtlCol="0">
            <a:spAutoFit/>
          </a:bodyPr>
          <a:lstStyle/>
          <a:p>
            <a:pPr>
              <a:lnSpc>
                <a:spcPct val="150000"/>
              </a:lnSpc>
            </a:pPr>
            <a:r>
              <a:rPr lang="zh-CN" altLang="en-US" sz="2800" b="1" dirty="0" smtClean="0"/>
              <a:t>总体方差</a:t>
            </a:r>
            <a:r>
              <a:rPr lang="en-US" sz="2800" b="1" dirty="0" smtClean="0"/>
              <a:t>           </a:t>
            </a:r>
            <a:r>
              <a:rPr lang="zh-CN" altLang="en-US" sz="2800" b="1" dirty="0" smtClean="0"/>
              <a:t>会比较小。</a:t>
            </a:r>
            <a:endParaRPr lang="zh-CN" altLang="en-US" sz="2800" b="1" dirty="0"/>
          </a:p>
        </p:txBody>
      </p:sp>
      <p:pic>
        <p:nvPicPr>
          <p:cNvPr id="33796" name="Picture 4"/>
          <p:cNvPicPr>
            <a:picLocks noChangeAspect="1" noChangeArrowheads="1"/>
          </p:cNvPicPr>
          <p:nvPr/>
        </p:nvPicPr>
        <p:blipFill>
          <a:blip r:embed="rId6"/>
          <a:srcRect/>
          <a:stretch>
            <a:fillRect/>
          </a:stretch>
        </p:blipFill>
        <p:spPr bwMode="auto">
          <a:xfrm>
            <a:off x="5072066" y="4143380"/>
            <a:ext cx="357190" cy="521205"/>
          </a:xfrm>
          <a:prstGeom prst="rect">
            <a:avLst/>
          </a:prstGeom>
          <a:noFill/>
          <a:ln w="9525">
            <a:noFill/>
            <a:miter lim="800000"/>
            <a:headEnd/>
            <a:tailEnd/>
          </a:ln>
          <a:effectLst/>
        </p:spPr>
      </p:pic>
      <p:pic>
        <p:nvPicPr>
          <p:cNvPr id="12" name="Picture 2"/>
          <p:cNvPicPr>
            <a:picLocks noChangeAspect="1" noChangeArrowheads="1"/>
          </p:cNvPicPr>
          <p:nvPr/>
        </p:nvPicPr>
        <p:blipFill>
          <a:blip r:embed="rId4"/>
          <a:srcRect/>
          <a:stretch>
            <a:fillRect/>
          </a:stretch>
        </p:blipFill>
        <p:spPr bwMode="auto">
          <a:xfrm>
            <a:off x="1928794" y="4952725"/>
            <a:ext cx="785818" cy="47653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357166"/>
            <a:ext cx="8072494" cy="1661993"/>
          </a:xfrm>
          <a:prstGeom prst="rect">
            <a:avLst/>
          </a:prstGeom>
          <a:noFill/>
        </p:spPr>
        <p:txBody>
          <a:bodyPr wrap="square" rtlCol="0">
            <a:spAutoFit/>
          </a:bodyPr>
          <a:lstStyle/>
          <a:p>
            <a:pPr>
              <a:lnSpc>
                <a:spcPct val="150000"/>
              </a:lnSpc>
            </a:pPr>
            <a:r>
              <a:rPr lang="zh-CN" altLang="en-US" sz="2800" b="1" dirty="0" smtClean="0"/>
              <a:t>对于群单元规模不等的无放回等概率的单级整群抽样，总体比例      的比率估计量</a:t>
            </a:r>
            <a:r>
              <a:rPr lang="en-US" sz="2800" b="1" dirty="0" smtClean="0"/>
              <a:t> </a:t>
            </a:r>
            <a:r>
              <a:rPr lang="zh-CN" altLang="en-US" sz="2800" b="1" dirty="0" smtClean="0"/>
              <a:t>的估计方差为</a:t>
            </a:r>
          </a:p>
          <a:p>
            <a:endParaRPr lang="zh-CN" altLang="en-US" b="1" dirty="0"/>
          </a:p>
        </p:txBody>
      </p:sp>
      <p:pic>
        <p:nvPicPr>
          <p:cNvPr id="3" name="Picture 2"/>
          <p:cNvPicPr>
            <a:picLocks noChangeAspect="1" noChangeArrowheads="1"/>
          </p:cNvPicPr>
          <p:nvPr/>
        </p:nvPicPr>
        <p:blipFill>
          <a:blip r:embed="rId2"/>
          <a:srcRect/>
          <a:stretch>
            <a:fillRect/>
          </a:stretch>
        </p:blipFill>
        <p:spPr bwMode="auto">
          <a:xfrm>
            <a:off x="2643174" y="1103694"/>
            <a:ext cx="428628" cy="539356"/>
          </a:xfrm>
          <a:prstGeom prst="rect">
            <a:avLst/>
          </a:prstGeom>
          <a:noFill/>
          <a:ln w="9525">
            <a:noFill/>
            <a:miter lim="800000"/>
            <a:headEnd/>
            <a:tailEnd/>
          </a:ln>
          <a:effectLst/>
        </p:spPr>
      </p:pic>
      <p:pic>
        <p:nvPicPr>
          <p:cNvPr id="32769" name="Picture 1"/>
          <p:cNvPicPr>
            <a:picLocks noChangeAspect="1" noChangeArrowheads="1"/>
          </p:cNvPicPr>
          <p:nvPr/>
        </p:nvPicPr>
        <p:blipFill>
          <a:blip r:embed="rId3"/>
          <a:srcRect/>
          <a:stretch>
            <a:fillRect/>
          </a:stretch>
        </p:blipFill>
        <p:spPr bwMode="auto">
          <a:xfrm>
            <a:off x="1643041" y="1928802"/>
            <a:ext cx="5652991" cy="963616"/>
          </a:xfrm>
          <a:prstGeom prst="rect">
            <a:avLst/>
          </a:prstGeom>
          <a:noFill/>
          <a:ln w="9525">
            <a:noFill/>
            <a:miter lim="800000"/>
            <a:headEnd/>
            <a:tailEnd/>
          </a:ln>
          <a:effectLst/>
        </p:spPr>
      </p:pic>
      <p:sp>
        <p:nvSpPr>
          <p:cNvPr id="5" name="TextBox 4"/>
          <p:cNvSpPr txBox="1"/>
          <p:nvPr/>
        </p:nvSpPr>
        <p:spPr>
          <a:xfrm>
            <a:off x="500034" y="3571876"/>
            <a:ext cx="7715304" cy="2031325"/>
          </a:xfrm>
          <a:prstGeom prst="rect">
            <a:avLst/>
          </a:prstGeom>
          <a:noFill/>
        </p:spPr>
        <p:txBody>
          <a:bodyPr wrap="square" rtlCol="0">
            <a:spAutoFit/>
          </a:bodyPr>
          <a:lstStyle/>
          <a:p>
            <a:pPr>
              <a:lnSpc>
                <a:spcPct val="150000"/>
              </a:lnSpc>
            </a:pPr>
            <a:r>
              <a:rPr lang="zh-CN" altLang="en-US" sz="2800" b="1" dirty="0" smtClean="0"/>
              <a:t>总体比例的比率估计量     </a:t>
            </a:r>
            <a:r>
              <a:rPr lang="en-US" sz="2800" b="1" dirty="0" smtClean="0"/>
              <a:t> </a:t>
            </a:r>
            <a:r>
              <a:rPr lang="zh-CN" altLang="en-US" sz="2800" b="1" dirty="0" smtClean="0"/>
              <a:t>的估计方差      </a:t>
            </a:r>
            <a:r>
              <a:rPr lang="en-US" sz="2800" b="1" dirty="0" smtClean="0"/>
              <a:t>  </a:t>
            </a:r>
            <a:r>
              <a:rPr lang="zh-CN" altLang="en-US" sz="2800" b="1" dirty="0" smtClean="0"/>
              <a:t>是估计量</a:t>
            </a:r>
            <a:r>
              <a:rPr lang="en-US" sz="2800" b="1" dirty="0" smtClean="0"/>
              <a:t>     </a:t>
            </a:r>
            <a:r>
              <a:rPr lang="zh-CN" altLang="en-US" sz="2800" b="1" dirty="0" smtClean="0"/>
              <a:t>方差的渐进无偏估计。即当样本中的群单元数</a:t>
            </a:r>
            <a:r>
              <a:rPr lang="en-US" sz="2800" b="1" dirty="0" smtClean="0"/>
              <a:t>    </a:t>
            </a:r>
            <a:r>
              <a:rPr lang="zh-CN" altLang="en-US" sz="2800" b="1" dirty="0" smtClean="0"/>
              <a:t>足够大，   </a:t>
            </a:r>
            <a:r>
              <a:rPr lang="en-US" sz="2800" b="1" dirty="0" smtClean="0"/>
              <a:t>                   </a:t>
            </a:r>
            <a:r>
              <a:rPr lang="zh-CN" altLang="en-US" sz="2800" b="1" dirty="0" smtClean="0"/>
              <a:t>。</a:t>
            </a:r>
            <a:endParaRPr lang="zh-CN" altLang="en-US" sz="2800" b="1" dirty="0"/>
          </a:p>
        </p:txBody>
      </p:sp>
      <p:pic>
        <p:nvPicPr>
          <p:cNvPr id="6" name="Picture 2"/>
          <p:cNvPicPr>
            <a:picLocks noChangeAspect="1" noChangeArrowheads="1"/>
          </p:cNvPicPr>
          <p:nvPr/>
        </p:nvPicPr>
        <p:blipFill>
          <a:blip r:embed="rId2"/>
          <a:srcRect/>
          <a:stretch>
            <a:fillRect/>
          </a:stretch>
        </p:blipFill>
        <p:spPr bwMode="auto">
          <a:xfrm>
            <a:off x="4214810" y="3675462"/>
            <a:ext cx="428628" cy="539356"/>
          </a:xfrm>
          <a:prstGeom prst="rect">
            <a:avLst/>
          </a:prstGeom>
          <a:noFill/>
          <a:ln w="9525">
            <a:noFill/>
            <a:miter lim="800000"/>
            <a:headEnd/>
            <a:tailEnd/>
          </a:ln>
          <a:effectLst/>
        </p:spPr>
      </p:pic>
      <p:pic>
        <p:nvPicPr>
          <p:cNvPr id="32770" name="Picture 2"/>
          <p:cNvPicPr>
            <a:picLocks noChangeAspect="1" noChangeArrowheads="1"/>
          </p:cNvPicPr>
          <p:nvPr/>
        </p:nvPicPr>
        <p:blipFill>
          <a:blip r:embed="rId4"/>
          <a:srcRect/>
          <a:stretch>
            <a:fillRect/>
          </a:stretch>
        </p:blipFill>
        <p:spPr bwMode="auto">
          <a:xfrm>
            <a:off x="6429388" y="3714752"/>
            <a:ext cx="724638" cy="454026"/>
          </a:xfrm>
          <a:prstGeom prst="rect">
            <a:avLst/>
          </a:prstGeom>
          <a:noFill/>
          <a:ln w="9525">
            <a:noFill/>
            <a:miter lim="800000"/>
            <a:headEnd/>
            <a:tailEnd/>
          </a:ln>
          <a:effectLst/>
        </p:spPr>
      </p:pic>
      <p:pic>
        <p:nvPicPr>
          <p:cNvPr id="8" name="Picture 2"/>
          <p:cNvPicPr>
            <a:picLocks noChangeAspect="1" noChangeArrowheads="1"/>
          </p:cNvPicPr>
          <p:nvPr/>
        </p:nvPicPr>
        <p:blipFill>
          <a:blip r:embed="rId2"/>
          <a:srcRect/>
          <a:stretch>
            <a:fillRect/>
          </a:stretch>
        </p:blipFill>
        <p:spPr bwMode="auto">
          <a:xfrm>
            <a:off x="1285852" y="4318404"/>
            <a:ext cx="428628" cy="539356"/>
          </a:xfrm>
          <a:prstGeom prst="rect">
            <a:avLst/>
          </a:prstGeom>
          <a:noFill/>
          <a:ln w="9525">
            <a:noFill/>
            <a:miter lim="800000"/>
            <a:headEnd/>
            <a:tailEnd/>
          </a:ln>
          <a:effectLst/>
        </p:spPr>
      </p:pic>
      <p:pic>
        <p:nvPicPr>
          <p:cNvPr id="32771" name="Picture 3"/>
          <p:cNvPicPr>
            <a:picLocks noChangeAspect="1" noChangeArrowheads="1"/>
          </p:cNvPicPr>
          <p:nvPr/>
        </p:nvPicPr>
        <p:blipFill>
          <a:blip r:embed="rId5"/>
          <a:srcRect/>
          <a:stretch>
            <a:fillRect/>
          </a:stretch>
        </p:blipFill>
        <p:spPr bwMode="auto">
          <a:xfrm>
            <a:off x="2786050" y="4914750"/>
            <a:ext cx="1928826" cy="522450"/>
          </a:xfrm>
          <a:prstGeom prst="rect">
            <a:avLst/>
          </a:prstGeom>
          <a:noFill/>
          <a:ln w="9525">
            <a:noFill/>
            <a:miter lim="800000"/>
            <a:headEnd/>
            <a:tailEnd/>
          </a:ln>
          <a:effectLst/>
        </p:spPr>
      </p:pic>
      <p:pic>
        <p:nvPicPr>
          <p:cNvPr id="10" name="Picture 4"/>
          <p:cNvPicPr>
            <a:picLocks noChangeAspect="1" noChangeArrowheads="1"/>
          </p:cNvPicPr>
          <p:nvPr/>
        </p:nvPicPr>
        <p:blipFill>
          <a:blip r:embed="rId6"/>
          <a:srcRect/>
          <a:stretch>
            <a:fillRect/>
          </a:stretch>
        </p:blipFill>
        <p:spPr bwMode="auto">
          <a:xfrm>
            <a:off x="1357290" y="5072074"/>
            <a:ext cx="357190" cy="39840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500042"/>
            <a:ext cx="8215370" cy="664862"/>
          </a:xfrm>
          <a:prstGeom prst="rect">
            <a:avLst/>
          </a:prstGeom>
          <a:noFill/>
        </p:spPr>
        <p:txBody>
          <a:bodyPr wrap="square" rtlCol="0">
            <a:spAutoFit/>
          </a:bodyPr>
          <a:lstStyle/>
          <a:p>
            <a:pPr>
              <a:lnSpc>
                <a:spcPct val="150000"/>
              </a:lnSpc>
            </a:pPr>
            <a:r>
              <a:rPr lang="en-US" sz="2800" b="1" dirty="0" smtClean="0"/>
              <a:t>C</a:t>
            </a:r>
            <a:r>
              <a:rPr lang="zh-CN" altLang="en-US" sz="2800" b="1" dirty="0" smtClean="0"/>
              <a:t>类单元总数的比率估计量</a:t>
            </a:r>
            <a:r>
              <a:rPr lang="en-US" sz="2800" b="1" dirty="0" smtClean="0"/>
              <a:t>      </a:t>
            </a:r>
            <a:r>
              <a:rPr lang="zh-CN" altLang="en-US" sz="2800" b="1" dirty="0" smtClean="0"/>
              <a:t>的估计方差为</a:t>
            </a:r>
          </a:p>
        </p:txBody>
      </p:sp>
      <p:pic>
        <p:nvPicPr>
          <p:cNvPr id="3" name="Picture 5"/>
          <p:cNvPicPr>
            <a:picLocks noChangeAspect="1" noChangeArrowheads="1"/>
          </p:cNvPicPr>
          <p:nvPr/>
        </p:nvPicPr>
        <p:blipFill>
          <a:blip r:embed="rId2"/>
          <a:srcRect/>
          <a:stretch>
            <a:fillRect/>
          </a:stretch>
        </p:blipFill>
        <p:spPr bwMode="auto">
          <a:xfrm>
            <a:off x="4572000" y="642918"/>
            <a:ext cx="428628" cy="501728"/>
          </a:xfrm>
          <a:prstGeom prst="rect">
            <a:avLst/>
          </a:prstGeom>
          <a:noFill/>
          <a:ln w="9525">
            <a:noFill/>
            <a:miter lim="800000"/>
            <a:headEnd/>
            <a:tailEnd/>
          </a:ln>
          <a:effectLst/>
        </p:spPr>
      </p:pic>
      <p:pic>
        <p:nvPicPr>
          <p:cNvPr id="31745" name="Picture 1"/>
          <p:cNvPicPr>
            <a:picLocks noChangeAspect="1" noChangeArrowheads="1"/>
          </p:cNvPicPr>
          <p:nvPr/>
        </p:nvPicPr>
        <p:blipFill>
          <a:blip r:embed="rId3"/>
          <a:srcRect/>
          <a:stretch>
            <a:fillRect/>
          </a:stretch>
        </p:blipFill>
        <p:spPr bwMode="auto">
          <a:xfrm>
            <a:off x="1214414" y="1785926"/>
            <a:ext cx="6751912" cy="963616"/>
          </a:xfrm>
          <a:prstGeom prst="rect">
            <a:avLst/>
          </a:prstGeom>
          <a:noFill/>
          <a:ln w="9525">
            <a:noFill/>
            <a:miter lim="800000"/>
            <a:headEnd/>
            <a:tailEnd/>
          </a:ln>
          <a:effectLst/>
        </p:spPr>
      </p:pic>
      <p:sp>
        <p:nvSpPr>
          <p:cNvPr id="5" name="TextBox 4"/>
          <p:cNvSpPr txBox="1"/>
          <p:nvPr/>
        </p:nvSpPr>
        <p:spPr>
          <a:xfrm>
            <a:off x="285720" y="3429000"/>
            <a:ext cx="8143932" cy="2031325"/>
          </a:xfrm>
          <a:prstGeom prst="rect">
            <a:avLst/>
          </a:prstGeom>
          <a:noFill/>
        </p:spPr>
        <p:txBody>
          <a:bodyPr wrap="square" rtlCol="0">
            <a:spAutoFit/>
          </a:bodyPr>
          <a:lstStyle/>
          <a:p>
            <a:pPr>
              <a:lnSpc>
                <a:spcPct val="150000"/>
              </a:lnSpc>
            </a:pPr>
            <a:r>
              <a:rPr lang="zh-CN" altLang="en-US" sz="2800" b="1" dirty="0" smtClean="0"/>
              <a:t>总体总值的比率估计量   </a:t>
            </a:r>
            <a:r>
              <a:rPr lang="en-US" sz="2800" b="1" dirty="0" smtClean="0"/>
              <a:t> </a:t>
            </a:r>
            <a:r>
              <a:rPr lang="zh-CN" altLang="en-US" sz="2800" b="1" dirty="0" smtClean="0"/>
              <a:t>的估计方差</a:t>
            </a:r>
            <a:r>
              <a:rPr lang="en-US" sz="2800" b="1" dirty="0" smtClean="0"/>
              <a:t> </a:t>
            </a:r>
            <a:r>
              <a:rPr lang="zh-CN" altLang="en-US" sz="2800" b="1" dirty="0" smtClean="0"/>
              <a:t>是估计量</a:t>
            </a:r>
            <a:r>
              <a:rPr lang="en-US" sz="2800" b="1" dirty="0" smtClean="0"/>
              <a:t>    </a:t>
            </a:r>
            <a:r>
              <a:rPr lang="zh-CN" altLang="en-US" sz="2800" b="1" dirty="0" smtClean="0"/>
              <a:t>方差        的渐进无偏估计。即当样本中的群单元数   </a:t>
            </a:r>
            <a:r>
              <a:rPr lang="en-US" sz="2800" b="1" dirty="0" smtClean="0"/>
              <a:t> </a:t>
            </a:r>
            <a:r>
              <a:rPr lang="zh-CN" altLang="en-US" sz="2800" b="1" dirty="0" smtClean="0"/>
              <a:t>足够大，      </a:t>
            </a:r>
            <a:r>
              <a:rPr lang="en-US" sz="2800" b="1" dirty="0" smtClean="0"/>
              <a:t>                       </a:t>
            </a:r>
            <a:r>
              <a:rPr lang="zh-CN" altLang="en-US" sz="2800" b="1" dirty="0" smtClean="0"/>
              <a:t>。</a:t>
            </a:r>
          </a:p>
        </p:txBody>
      </p:sp>
      <p:pic>
        <p:nvPicPr>
          <p:cNvPr id="6" name="Picture 5"/>
          <p:cNvPicPr>
            <a:picLocks noChangeAspect="1" noChangeArrowheads="1"/>
          </p:cNvPicPr>
          <p:nvPr/>
        </p:nvPicPr>
        <p:blipFill>
          <a:blip r:embed="rId2"/>
          <a:srcRect/>
          <a:stretch>
            <a:fillRect/>
          </a:stretch>
        </p:blipFill>
        <p:spPr bwMode="auto">
          <a:xfrm>
            <a:off x="7527748" y="3571876"/>
            <a:ext cx="428628" cy="501728"/>
          </a:xfrm>
          <a:prstGeom prst="rect">
            <a:avLst/>
          </a:prstGeom>
          <a:noFill/>
          <a:ln w="9525">
            <a:noFill/>
            <a:miter lim="800000"/>
            <a:headEnd/>
            <a:tailEnd/>
          </a:ln>
          <a:effectLst/>
        </p:spPr>
      </p:pic>
      <p:pic>
        <p:nvPicPr>
          <p:cNvPr id="7" name="Picture 4">
            <a:hlinkClick r:id="rId4"/>
          </p:cNvPr>
          <p:cNvPicPr>
            <a:picLocks noChangeAspect="1" noChangeArrowheads="1"/>
          </p:cNvPicPr>
          <p:nvPr/>
        </p:nvPicPr>
        <p:blipFill>
          <a:blip r:embed="rId5"/>
          <a:srcRect/>
          <a:stretch>
            <a:fillRect/>
          </a:stretch>
        </p:blipFill>
        <p:spPr bwMode="auto">
          <a:xfrm>
            <a:off x="7786710" y="4286256"/>
            <a:ext cx="357190" cy="398403"/>
          </a:xfrm>
          <a:prstGeom prst="rect">
            <a:avLst/>
          </a:prstGeom>
          <a:noFill/>
          <a:ln w="9525">
            <a:noFill/>
            <a:miter lim="800000"/>
            <a:headEnd/>
            <a:tailEnd/>
          </a:ln>
          <a:effectLst/>
        </p:spPr>
      </p:pic>
      <p:pic>
        <p:nvPicPr>
          <p:cNvPr id="31748" name="Picture 4"/>
          <p:cNvPicPr>
            <a:picLocks noChangeAspect="1" noChangeArrowheads="1"/>
          </p:cNvPicPr>
          <p:nvPr/>
        </p:nvPicPr>
        <p:blipFill>
          <a:blip r:embed="rId6"/>
          <a:srcRect/>
          <a:stretch>
            <a:fillRect/>
          </a:stretch>
        </p:blipFill>
        <p:spPr bwMode="auto">
          <a:xfrm>
            <a:off x="3929058" y="3573016"/>
            <a:ext cx="373064" cy="516814"/>
          </a:xfrm>
          <a:prstGeom prst="rect">
            <a:avLst/>
          </a:prstGeom>
          <a:noFill/>
          <a:ln w="9525">
            <a:noFill/>
            <a:miter lim="800000"/>
            <a:headEnd/>
            <a:tailEnd/>
          </a:ln>
          <a:effectLst/>
        </p:spPr>
      </p:pic>
      <p:pic>
        <p:nvPicPr>
          <p:cNvPr id="31749" name="Picture 5"/>
          <p:cNvPicPr>
            <a:picLocks noChangeAspect="1" noChangeArrowheads="1"/>
          </p:cNvPicPr>
          <p:nvPr/>
        </p:nvPicPr>
        <p:blipFill>
          <a:blip r:embed="rId7"/>
          <a:srcRect/>
          <a:stretch>
            <a:fillRect/>
          </a:stretch>
        </p:blipFill>
        <p:spPr bwMode="auto">
          <a:xfrm>
            <a:off x="714348" y="4196726"/>
            <a:ext cx="785818" cy="518158"/>
          </a:xfrm>
          <a:prstGeom prst="rect">
            <a:avLst/>
          </a:prstGeom>
          <a:noFill/>
          <a:ln w="9525">
            <a:noFill/>
            <a:miter lim="800000"/>
            <a:headEnd/>
            <a:tailEnd/>
          </a:ln>
          <a:effectLst/>
        </p:spPr>
      </p:pic>
      <p:pic>
        <p:nvPicPr>
          <p:cNvPr id="31750" name="Picture 6"/>
          <p:cNvPicPr>
            <a:picLocks noChangeAspect="1" noChangeArrowheads="1"/>
          </p:cNvPicPr>
          <p:nvPr/>
        </p:nvPicPr>
        <p:blipFill>
          <a:blip r:embed="rId8"/>
          <a:srcRect/>
          <a:stretch>
            <a:fillRect/>
          </a:stretch>
        </p:blipFill>
        <p:spPr bwMode="auto">
          <a:xfrm>
            <a:off x="1643042" y="4786322"/>
            <a:ext cx="2484650" cy="52546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836712"/>
            <a:ext cx="8136904" cy="3785652"/>
          </a:xfrm>
          <a:prstGeom prst="rect">
            <a:avLst/>
          </a:prstGeom>
          <a:noFill/>
        </p:spPr>
        <p:txBody>
          <a:bodyPr wrap="square" rtlCol="0">
            <a:spAutoFit/>
          </a:bodyPr>
          <a:lstStyle/>
          <a:p>
            <a:pPr>
              <a:lnSpc>
                <a:spcPct val="150000"/>
              </a:lnSpc>
            </a:pPr>
            <a:r>
              <a:rPr lang="zh-CN" altLang="zh-CN" sz="3200" b="1" dirty="0"/>
              <a:t>例</a:t>
            </a:r>
            <a:r>
              <a:rPr lang="en-US" altLang="zh-CN" sz="3200" b="1" dirty="0"/>
              <a:t>6.5</a:t>
            </a:r>
            <a:r>
              <a:rPr lang="zh-CN" altLang="zh-CN" sz="3200" b="1" dirty="0"/>
              <a:t>（续</a:t>
            </a:r>
            <a:r>
              <a:rPr lang="en-US" altLang="zh-CN" sz="3200" b="1" dirty="0"/>
              <a:t>1</a:t>
            </a:r>
            <a:r>
              <a:rPr lang="zh-CN" altLang="zh-CN" sz="3200" b="1" dirty="0"/>
              <a:t>） 利用例</a:t>
            </a:r>
            <a:r>
              <a:rPr lang="en-US" altLang="zh-CN" sz="3200" b="1" dirty="0"/>
              <a:t>6.5</a:t>
            </a:r>
            <a:r>
              <a:rPr lang="zh-CN" altLang="zh-CN" sz="3200" b="1" dirty="0"/>
              <a:t>的调查数据，试构造比率估计量，估计全校学生中月生活费支出在</a:t>
            </a:r>
            <a:r>
              <a:rPr lang="en-US" altLang="zh-CN" sz="3200" b="1" dirty="0"/>
              <a:t>1000</a:t>
            </a:r>
            <a:r>
              <a:rPr lang="zh-CN" altLang="zh-CN" sz="3200" b="1" dirty="0"/>
              <a:t>元及以上人数和所占</a:t>
            </a:r>
            <a:r>
              <a:rPr lang="zh-CN" altLang="zh-CN" sz="3200" b="1" dirty="0" smtClean="0"/>
              <a:t>比例</a:t>
            </a:r>
            <a:r>
              <a:rPr lang="zh-CN" altLang="en-US" sz="3200" b="1" dirty="0" smtClean="0"/>
              <a:t>，给出估计方差和标准差估计。</a:t>
            </a:r>
            <a:endParaRPr lang="zh-CN" altLang="zh-CN" sz="3200" b="1" dirty="0"/>
          </a:p>
          <a:p>
            <a:pPr>
              <a:lnSpc>
                <a:spcPct val="150000"/>
              </a:lnSpc>
            </a:pPr>
            <a:endParaRPr lang="zh-CN" altLang="en-US" sz="3200" b="1" dirty="0"/>
          </a:p>
        </p:txBody>
      </p:sp>
    </p:spTree>
    <p:extLst>
      <p:ext uri="{BB962C8B-B14F-4D97-AF65-F5344CB8AC3E}">
        <p14:creationId xmlns="" xmlns:p14="http://schemas.microsoft.com/office/powerpoint/2010/main" val="287101930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357166"/>
            <a:ext cx="8501122" cy="954107"/>
          </a:xfrm>
          <a:prstGeom prst="rect">
            <a:avLst/>
          </a:prstGeom>
          <a:noFill/>
        </p:spPr>
        <p:txBody>
          <a:bodyPr wrap="square" rtlCol="0">
            <a:spAutoFit/>
          </a:bodyPr>
          <a:lstStyle/>
          <a:p>
            <a:r>
              <a:rPr lang="zh-CN" altLang="en-US" sz="2800" b="1" dirty="0" smtClean="0"/>
              <a:t>第四节   群单元规模不等的有放回不等概率单级整群抽样</a:t>
            </a:r>
          </a:p>
        </p:txBody>
      </p:sp>
      <p:sp>
        <p:nvSpPr>
          <p:cNvPr id="4" name="TextBox 3"/>
          <p:cNvSpPr txBox="1"/>
          <p:nvPr/>
        </p:nvSpPr>
        <p:spPr>
          <a:xfrm>
            <a:off x="0" y="1500174"/>
            <a:ext cx="8929718" cy="2031325"/>
          </a:xfrm>
          <a:prstGeom prst="rect">
            <a:avLst/>
          </a:prstGeom>
          <a:noFill/>
        </p:spPr>
        <p:txBody>
          <a:bodyPr wrap="square" rtlCol="0">
            <a:spAutoFit/>
          </a:bodyPr>
          <a:lstStyle/>
          <a:p>
            <a:pPr>
              <a:lnSpc>
                <a:spcPct val="150000"/>
              </a:lnSpc>
            </a:pPr>
            <a:r>
              <a:rPr lang="zh-CN" altLang="en-US" sz="2800" b="1" dirty="0" smtClean="0"/>
              <a:t>一、总体总值和总体均值的估计</a:t>
            </a:r>
            <a:endParaRPr lang="en-US" altLang="zh-CN" sz="2800" b="1" dirty="0" smtClean="0"/>
          </a:p>
          <a:p>
            <a:pPr>
              <a:lnSpc>
                <a:spcPct val="150000"/>
              </a:lnSpc>
            </a:pPr>
            <a:r>
              <a:rPr lang="en-US" altLang="zh-CN" sz="2800" b="1" dirty="0" smtClean="0"/>
              <a:t>       </a:t>
            </a:r>
            <a:endParaRPr lang="en-US" altLang="zh-CN" sz="2800" b="1" dirty="0" smtClean="0"/>
          </a:p>
          <a:p>
            <a:pPr>
              <a:lnSpc>
                <a:spcPct val="150000"/>
              </a:lnSpc>
            </a:pPr>
            <a:r>
              <a:rPr lang="zh-CN" altLang="en-US" sz="2800" b="1" dirty="0" smtClean="0"/>
              <a:t>二</a:t>
            </a:r>
            <a:r>
              <a:rPr lang="zh-CN" altLang="en-US" sz="2800" b="1" dirty="0" smtClean="0"/>
              <a:t>、总体比例和</a:t>
            </a:r>
            <a:r>
              <a:rPr lang="en-US" altLang="zh-CN" sz="2800" b="1" dirty="0" smtClean="0"/>
              <a:t>C</a:t>
            </a:r>
            <a:r>
              <a:rPr lang="zh-CN" altLang="en-US" sz="2800" b="1" dirty="0" smtClean="0"/>
              <a:t>类单元总数 的估计</a:t>
            </a:r>
            <a:endParaRPr lang="zh-CN" altLang="en-US" sz="2800" b="1"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428604"/>
            <a:ext cx="8572560" cy="1384995"/>
          </a:xfrm>
          <a:prstGeom prst="rect">
            <a:avLst/>
          </a:prstGeom>
          <a:noFill/>
        </p:spPr>
        <p:txBody>
          <a:bodyPr wrap="square" rtlCol="0">
            <a:spAutoFit/>
          </a:bodyPr>
          <a:lstStyle/>
          <a:p>
            <a:r>
              <a:rPr lang="zh-CN" altLang="en-US" sz="2800" b="1" dirty="0" smtClean="0"/>
              <a:t>例</a:t>
            </a:r>
            <a:r>
              <a:rPr lang="en-US" sz="2800" b="1" dirty="0" smtClean="0"/>
              <a:t>6.6 </a:t>
            </a:r>
            <a:r>
              <a:rPr lang="zh-CN" altLang="en-US" sz="2800" b="1" dirty="0" smtClean="0"/>
              <a:t>对于例</a:t>
            </a:r>
            <a:r>
              <a:rPr lang="en-US" sz="2800" b="1" dirty="0" smtClean="0"/>
              <a:t>6.5</a:t>
            </a:r>
            <a:r>
              <a:rPr lang="zh-CN" altLang="en-US" sz="2800" b="1" dirty="0" smtClean="0"/>
              <a:t>的大学生的生活费支出情况调查，为了演示，假定抽样框只包含表</a:t>
            </a:r>
            <a:r>
              <a:rPr lang="en-US" sz="2800" b="1" dirty="0" smtClean="0"/>
              <a:t>6.9</a:t>
            </a:r>
            <a:r>
              <a:rPr lang="zh-CN" altLang="en-US" sz="2800" b="1" dirty="0" smtClean="0"/>
              <a:t>中的前</a:t>
            </a:r>
            <a:r>
              <a:rPr lang="en-US" sz="2800" b="1" dirty="0" smtClean="0"/>
              <a:t>10</a:t>
            </a:r>
            <a:r>
              <a:rPr lang="zh-CN" altLang="en-US" sz="2800" b="1" dirty="0" smtClean="0"/>
              <a:t>个样本单元。有放回不等概率的抽样过程如下。</a:t>
            </a:r>
          </a:p>
        </p:txBody>
      </p:sp>
      <p:pic>
        <p:nvPicPr>
          <p:cNvPr id="1026" name="Picture 2"/>
          <p:cNvPicPr>
            <a:picLocks noChangeAspect="1" noChangeArrowheads="1"/>
          </p:cNvPicPr>
          <p:nvPr/>
        </p:nvPicPr>
        <p:blipFill>
          <a:blip r:embed="rId2"/>
          <a:srcRect/>
          <a:stretch>
            <a:fillRect/>
          </a:stretch>
        </p:blipFill>
        <p:spPr bwMode="auto">
          <a:xfrm>
            <a:off x="428596" y="1834407"/>
            <a:ext cx="7929618" cy="502359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720" y="428604"/>
            <a:ext cx="8572560" cy="1311193"/>
          </a:xfrm>
          <a:prstGeom prst="rect">
            <a:avLst/>
          </a:prstGeom>
          <a:noFill/>
        </p:spPr>
        <p:txBody>
          <a:bodyPr wrap="square" rtlCol="0">
            <a:spAutoFit/>
          </a:bodyPr>
          <a:lstStyle/>
          <a:p>
            <a:pPr>
              <a:lnSpc>
                <a:spcPct val="150000"/>
              </a:lnSpc>
            </a:pPr>
            <a:r>
              <a:rPr lang="zh-CN" altLang="en-US" sz="2800" b="1" dirty="0" smtClean="0"/>
              <a:t>总体均值： </a:t>
            </a:r>
            <a:endParaRPr lang="en-US" altLang="zh-CN" sz="2800" b="1" dirty="0" smtClean="0"/>
          </a:p>
          <a:p>
            <a:pPr indent="457200">
              <a:lnSpc>
                <a:spcPct val="150000"/>
              </a:lnSpc>
            </a:pPr>
            <a:r>
              <a:rPr lang="zh-CN" altLang="en-US" sz="2800" b="1" dirty="0" smtClean="0"/>
              <a:t>基本单元标志值的平均值称为总体均值，用    表示：</a:t>
            </a:r>
            <a:endParaRPr lang="en-US" altLang="zh-CN" sz="2800" b="1" dirty="0" smtClean="0"/>
          </a:p>
        </p:txBody>
      </p:sp>
      <p:pic>
        <p:nvPicPr>
          <p:cNvPr id="37889" name="Picture 1"/>
          <p:cNvPicPr>
            <a:picLocks noChangeAspect="1" noChangeArrowheads="1"/>
          </p:cNvPicPr>
          <p:nvPr/>
        </p:nvPicPr>
        <p:blipFill>
          <a:blip r:embed="rId2"/>
          <a:srcRect/>
          <a:stretch>
            <a:fillRect/>
          </a:stretch>
        </p:blipFill>
        <p:spPr bwMode="auto">
          <a:xfrm>
            <a:off x="7572396" y="1214422"/>
            <a:ext cx="428628" cy="427900"/>
          </a:xfrm>
          <a:prstGeom prst="rect">
            <a:avLst/>
          </a:prstGeom>
          <a:noFill/>
          <a:ln w="9525">
            <a:noFill/>
            <a:miter lim="800000"/>
            <a:headEnd/>
            <a:tailEnd/>
          </a:ln>
          <a:effectLst/>
        </p:spPr>
      </p:pic>
      <p:pic>
        <p:nvPicPr>
          <p:cNvPr id="37890" name="Picture 2"/>
          <p:cNvPicPr>
            <a:picLocks noChangeAspect="1" noChangeArrowheads="1"/>
          </p:cNvPicPr>
          <p:nvPr/>
        </p:nvPicPr>
        <p:blipFill>
          <a:blip r:embed="rId3"/>
          <a:srcRect/>
          <a:stretch>
            <a:fillRect/>
          </a:stretch>
        </p:blipFill>
        <p:spPr bwMode="auto">
          <a:xfrm>
            <a:off x="2000232" y="2000240"/>
            <a:ext cx="4549498" cy="892178"/>
          </a:xfrm>
          <a:prstGeom prst="rect">
            <a:avLst/>
          </a:prstGeom>
          <a:noFill/>
          <a:ln w="9525">
            <a:noFill/>
            <a:miter lim="800000"/>
            <a:headEnd/>
            <a:tailEnd/>
          </a:ln>
          <a:effectLst/>
        </p:spPr>
      </p:pic>
      <p:sp>
        <p:nvSpPr>
          <p:cNvPr id="7" name="TextBox 6"/>
          <p:cNvSpPr txBox="1"/>
          <p:nvPr/>
        </p:nvSpPr>
        <p:spPr>
          <a:xfrm>
            <a:off x="500034" y="3214686"/>
            <a:ext cx="8001056" cy="1311193"/>
          </a:xfrm>
          <a:prstGeom prst="rect">
            <a:avLst/>
          </a:prstGeom>
          <a:noFill/>
        </p:spPr>
        <p:txBody>
          <a:bodyPr wrap="square" rtlCol="0">
            <a:spAutoFit/>
          </a:bodyPr>
          <a:lstStyle/>
          <a:p>
            <a:pPr indent="457200">
              <a:lnSpc>
                <a:spcPct val="150000"/>
              </a:lnSpc>
            </a:pPr>
            <a:r>
              <a:rPr lang="zh-CN" altLang="en-US" sz="2800" b="1" dirty="0" smtClean="0"/>
              <a:t>第</a:t>
            </a:r>
            <a:r>
              <a:rPr lang="en-US" sz="2800" b="1" dirty="0" smtClean="0"/>
              <a:t>   </a:t>
            </a:r>
            <a:r>
              <a:rPr lang="zh-CN" altLang="en-US" sz="2800" b="1" dirty="0" smtClean="0"/>
              <a:t>个群单元中全部基本单元标志值的平均值称为第</a:t>
            </a:r>
            <a:r>
              <a:rPr lang="en-US" sz="2800" b="1" dirty="0" smtClean="0"/>
              <a:t>    </a:t>
            </a:r>
            <a:r>
              <a:rPr lang="zh-CN" altLang="en-US" sz="2800" b="1" dirty="0" smtClean="0"/>
              <a:t>个群均值，用</a:t>
            </a:r>
            <a:r>
              <a:rPr lang="en-US" sz="2800" b="1" dirty="0" smtClean="0"/>
              <a:t>     </a:t>
            </a:r>
            <a:r>
              <a:rPr lang="zh-CN" altLang="en-US" sz="2800" b="1" dirty="0" smtClean="0"/>
              <a:t>表示：</a:t>
            </a:r>
            <a:endParaRPr lang="zh-CN" altLang="en-US" sz="2800" b="1" dirty="0"/>
          </a:p>
        </p:txBody>
      </p:sp>
      <p:pic>
        <p:nvPicPr>
          <p:cNvPr id="8" name="Picture 24"/>
          <p:cNvPicPr>
            <a:picLocks noChangeAspect="1" noChangeArrowheads="1"/>
          </p:cNvPicPr>
          <p:nvPr/>
        </p:nvPicPr>
        <p:blipFill>
          <a:blip r:embed="rId4"/>
          <a:srcRect/>
          <a:stretch>
            <a:fillRect/>
          </a:stretch>
        </p:blipFill>
        <p:spPr bwMode="auto">
          <a:xfrm>
            <a:off x="1357290" y="4071942"/>
            <a:ext cx="194388" cy="371418"/>
          </a:xfrm>
          <a:prstGeom prst="rect">
            <a:avLst/>
          </a:prstGeom>
          <a:noFill/>
          <a:ln w="9525">
            <a:noFill/>
            <a:miter lim="800000"/>
            <a:headEnd/>
            <a:tailEnd/>
          </a:ln>
          <a:effectLst/>
        </p:spPr>
      </p:pic>
      <p:pic>
        <p:nvPicPr>
          <p:cNvPr id="9" name="Picture 24"/>
          <p:cNvPicPr>
            <a:picLocks noChangeAspect="1" noChangeArrowheads="1"/>
          </p:cNvPicPr>
          <p:nvPr/>
        </p:nvPicPr>
        <p:blipFill>
          <a:blip r:embed="rId4"/>
          <a:srcRect/>
          <a:stretch>
            <a:fillRect/>
          </a:stretch>
        </p:blipFill>
        <p:spPr bwMode="auto">
          <a:xfrm>
            <a:off x="1500166" y="3429000"/>
            <a:ext cx="194388" cy="371418"/>
          </a:xfrm>
          <a:prstGeom prst="rect">
            <a:avLst/>
          </a:prstGeom>
          <a:noFill/>
          <a:ln w="9525">
            <a:noFill/>
            <a:miter lim="800000"/>
            <a:headEnd/>
            <a:tailEnd/>
          </a:ln>
          <a:effectLst/>
        </p:spPr>
      </p:pic>
      <p:pic>
        <p:nvPicPr>
          <p:cNvPr id="37891" name="Picture 3"/>
          <p:cNvPicPr>
            <a:picLocks noChangeAspect="1" noChangeArrowheads="1"/>
          </p:cNvPicPr>
          <p:nvPr/>
        </p:nvPicPr>
        <p:blipFill>
          <a:blip r:embed="rId5"/>
          <a:srcRect/>
          <a:stretch>
            <a:fillRect/>
          </a:stretch>
        </p:blipFill>
        <p:spPr bwMode="auto">
          <a:xfrm>
            <a:off x="3857620" y="4071942"/>
            <a:ext cx="285752" cy="440290"/>
          </a:xfrm>
          <a:prstGeom prst="rect">
            <a:avLst/>
          </a:prstGeom>
          <a:noFill/>
          <a:ln w="9525">
            <a:noFill/>
            <a:miter lim="800000"/>
            <a:headEnd/>
            <a:tailEnd/>
          </a:ln>
          <a:effectLst/>
        </p:spPr>
      </p:pic>
      <p:pic>
        <p:nvPicPr>
          <p:cNvPr id="37892" name="Picture 4"/>
          <p:cNvPicPr>
            <a:picLocks noChangeAspect="1" noChangeArrowheads="1"/>
          </p:cNvPicPr>
          <p:nvPr/>
        </p:nvPicPr>
        <p:blipFill>
          <a:blip r:embed="rId6"/>
          <a:srcRect/>
          <a:stretch>
            <a:fillRect/>
          </a:stretch>
        </p:blipFill>
        <p:spPr bwMode="auto">
          <a:xfrm>
            <a:off x="2643174" y="4929198"/>
            <a:ext cx="2714644" cy="8838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142852"/>
            <a:ext cx="8572560" cy="5909310"/>
          </a:xfrm>
          <a:prstGeom prst="rect">
            <a:avLst/>
          </a:prstGeom>
          <a:noFill/>
        </p:spPr>
        <p:txBody>
          <a:bodyPr wrap="square" rtlCol="0">
            <a:spAutoFit/>
          </a:bodyPr>
          <a:lstStyle/>
          <a:p>
            <a:pPr>
              <a:lnSpc>
                <a:spcPct val="150000"/>
              </a:lnSpc>
            </a:pPr>
            <a:r>
              <a:rPr lang="zh-CN" altLang="en-US" sz="2800" b="1" dirty="0" smtClean="0"/>
              <a:t>第一步    按照抽样框中群单元的排列顺序，依次计算群规模的累计数，见表</a:t>
            </a:r>
            <a:r>
              <a:rPr lang="en-US" sz="2800" b="1" dirty="0" smtClean="0"/>
              <a:t>6.10</a:t>
            </a:r>
            <a:r>
              <a:rPr lang="zh-CN" altLang="en-US" sz="2800" b="1" dirty="0" smtClean="0"/>
              <a:t>的第三列。第三列第</a:t>
            </a:r>
            <a:r>
              <a:rPr lang="en-US" sz="2800" b="1" dirty="0" smtClean="0"/>
              <a:t>   </a:t>
            </a:r>
            <a:r>
              <a:rPr lang="zh-CN" altLang="en-US" sz="2800" b="1" dirty="0" smtClean="0"/>
              <a:t>个群单元的累计数为第</a:t>
            </a:r>
            <a:r>
              <a:rPr lang="en-US" sz="2800" b="1" dirty="0" smtClean="0"/>
              <a:t>      </a:t>
            </a:r>
            <a:r>
              <a:rPr lang="zh-CN" altLang="en-US" sz="2800" b="1" dirty="0" smtClean="0"/>
              <a:t>个群单元的累计数与第</a:t>
            </a:r>
            <a:r>
              <a:rPr lang="en-US" sz="2800" b="1" dirty="0" smtClean="0"/>
              <a:t>   </a:t>
            </a:r>
            <a:r>
              <a:rPr lang="zh-CN" altLang="en-US" sz="2800" b="1" dirty="0" smtClean="0"/>
              <a:t>个群单元的规模之和。例如，第</a:t>
            </a:r>
            <a:r>
              <a:rPr lang="en-US" sz="2800" b="1" dirty="0" smtClean="0"/>
              <a:t>1</a:t>
            </a:r>
            <a:r>
              <a:rPr lang="zh-CN" altLang="en-US" sz="2800" b="1" dirty="0" smtClean="0"/>
              <a:t>个群单元的累计数为第</a:t>
            </a:r>
            <a:r>
              <a:rPr lang="en-US" sz="2800" b="1" dirty="0" smtClean="0"/>
              <a:t>1</a:t>
            </a:r>
            <a:r>
              <a:rPr lang="zh-CN" altLang="en-US" sz="2800" b="1" dirty="0" smtClean="0"/>
              <a:t>个群单元规模，即累计数为</a:t>
            </a:r>
            <a:r>
              <a:rPr lang="en-US" sz="2800" b="1" dirty="0" smtClean="0"/>
              <a:t>7</a:t>
            </a:r>
            <a:r>
              <a:rPr lang="zh-CN" altLang="en-US" sz="2800" b="1" dirty="0" smtClean="0"/>
              <a:t>。第</a:t>
            </a:r>
            <a:r>
              <a:rPr lang="en-US" sz="2800" b="1" dirty="0" smtClean="0"/>
              <a:t>2</a:t>
            </a:r>
            <a:r>
              <a:rPr lang="zh-CN" altLang="en-US" sz="2800" b="1" dirty="0" smtClean="0"/>
              <a:t>个群单元的累计数为第</a:t>
            </a:r>
            <a:r>
              <a:rPr lang="en-US" sz="2800" b="1" dirty="0" smtClean="0"/>
              <a:t>1</a:t>
            </a:r>
            <a:r>
              <a:rPr lang="zh-CN" altLang="en-US" sz="2800" b="1" dirty="0" smtClean="0"/>
              <a:t>个群单元的累计数与第</a:t>
            </a:r>
            <a:r>
              <a:rPr lang="en-US" sz="2800" b="1" dirty="0" smtClean="0"/>
              <a:t>2</a:t>
            </a:r>
            <a:r>
              <a:rPr lang="zh-CN" altLang="en-US" sz="2800" b="1" dirty="0" smtClean="0"/>
              <a:t>个群单元规模之和，即累计数为</a:t>
            </a:r>
            <a:r>
              <a:rPr lang="en-US" sz="2800" b="1" dirty="0" smtClean="0"/>
              <a:t>13</a:t>
            </a:r>
            <a:r>
              <a:rPr lang="zh-CN" altLang="en-US" sz="2800" b="1" dirty="0" smtClean="0"/>
              <a:t>（</a:t>
            </a:r>
            <a:r>
              <a:rPr lang="en-US" sz="2800" b="1" dirty="0" smtClean="0"/>
              <a:t>=7+6</a:t>
            </a:r>
            <a:r>
              <a:rPr lang="zh-CN" altLang="en-US" sz="2800" b="1" dirty="0" smtClean="0"/>
              <a:t>）。第</a:t>
            </a:r>
            <a:r>
              <a:rPr lang="en-US" sz="2800" b="1" dirty="0" smtClean="0"/>
              <a:t>3</a:t>
            </a:r>
            <a:r>
              <a:rPr lang="zh-CN" altLang="en-US" sz="2800" b="1" dirty="0" smtClean="0"/>
              <a:t>个群单元的累计数为第</a:t>
            </a:r>
            <a:r>
              <a:rPr lang="en-US" sz="2800" b="1" dirty="0" smtClean="0"/>
              <a:t>2</a:t>
            </a:r>
            <a:r>
              <a:rPr lang="zh-CN" altLang="en-US" sz="2800" b="1" dirty="0" smtClean="0"/>
              <a:t>个群单元的累计数与第</a:t>
            </a:r>
            <a:r>
              <a:rPr lang="en-US" sz="2800" b="1" dirty="0" smtClean="0"/>
              <a:t>1</a:t>
            </a:r>
            <a:r>
              <a:rPr lang="zh-CN" altLang="en-US" sz="2800" b="1" dirty="0" smtClean="0"/>
              <a:t>个群单元规模之和，即累计数为</a:t>
            </a:r>
            <a:r>
              <a:rPr lang="en-US" sz="2800" b="1" dirty="0" smtClean="0"/>
              <a:t>20</a:t>
            </a:r>
            <a:r>
              <a:rPr lang="zh-CN" altLang="en-US" sz="2800" b="1" dirty="0" smtClean="0"/>
              <a:t>（</a:t>
            </a:r>
            <a:r>
              <a:rPr lang="en-US" sz="2800" b="1" dirty="0" smtClean="0"/>
              <a:t>=13+7</a:t>
            </a:r>
            <a:r>
              <a:rPr lang="zh-CN" altLang="en-US" sz="2800" b="1" dirty="0" smtClean="0"/>
              <a:t>）。依次计算，得到表</a:t>
            </a:r>
            <a:r>
              <a:rPr lang="en-US" sz="2800" b="1" dirty="0" smtClean="0"/>
              <a:t>6.10</a:t>
            </a:r>
            <a:r>
              <a:rPr lang="zh-CN" altLang="en-US" sz="2800" b="1" dirty="0" smtClean="0"/>
              <a:t>第三列的累计数。</a:t>
            </a:r>
          </a:p>
        </p:txBody>
      </p:sp>
      <p:pic>
        <p:nvPicPr>
          <p:cNvPr id="2050" name="Picture 2"/>
          <p:cNvPicPr>
            <a:picLocks noChangeAspect="1" noChangeArrowheads="1"/>
          </p:cNvPicPr>
          <p:nvPr/>
        </p:nvPicPr>
        <p:blipFill>
          <a:blip r:embed="rId2"/>
          <a:srcRect/>
          <a:stretch>
            <a:fillRect/>
          </a:stretch>
        </p:blipFill>
        <p:spPr bwMode="auto">
          <a:xfrm>
            <a:off x="7786710" y="974792"/>
            <a:ext cx="214314" cy="409492"/>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3286116" y="1643050"/>
            <a:ext cx="510098" cy="315914"/>
          </a:xfrm>
          <a:prstGeom prst="rect">
            <a:avLst/>
          </a:prstGeom>
          <a:noFill/>
          <a:ln w="9525">
            <a:noFill/>
            <a:miter lim="800000"/>
            <a:headEnd/>
            <a:tailEnd/>
          </a:ln>
          <a:effectLst/>
        </p:spPr>
      </p:pic>
      <p:pic>
        <p:nvPicPr>
          <p:cNvPr id="5" name="Picture 2"/>
          <p:cNvPicPr>
            <a:picLocks noChangeAspect="1" noChangeArrowheads="1"/>
          </p:cNvPicPr>
          <p:nvPr/>
        </p:nvPicPr>
        <p:blipFill>
          <a:blip r:embed="rId2"/>
          <a:srcRect/>
          <a:stretch>
            <a:fillRect/>
          </a:stretch>
        </p:blipFill>
        <p:spPr bwMode="auto">
          <a:xfrm>
            <a:off x="7286644" y="1643050"/>
            <a:ext cx="214314" cy="4094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957855"/>
            <a:ext cx="8286808" cy="4542847"/>
          </a:xfrm>
          <a:prstGeom prst="rect">
            <a:avLst/>
          </a:prstGeom>
          <a:noFill/>
        </p:spPr>
        <p:txBody>
          <a:bodyPr wrap="square" rtlCol="0">
            <a:spAutoFit/>
          </a:bodyPr>
          <a:lstStyle/>
          <a:p>
            <a:pPr>
              <a:lnSpc>
                <a:spcPct val="150000"/>
              </a:lnSpc>
            </a:pPr>
            <a:r>
              <a:rPr lang="zh-CN" altLang="en-US" sz="2800" b="1" dirty="0" smtClean="0"/>
              <a:t>第二步     按照抽样框中群单元的排列顺序，依次计算群单元的取值范围，见表</a:t>
            </a:r>
            <a:r>
              <a:rPr lang="en-US" sz="2800" b="1" dirty="0" smtClean="0"/>
              <a:t>6.10</a:t>
            </a:r>
            <a:r>
              <a:rPr lang="zh-CN" altLang="en-US" sz="2800" b="1" dirty="0" smtClean="0"/>
              <a:t>的第四列。第四列的取值范围是随机数所对应的取值范围。第</a:t>
            </a:r>
            <a:r>
              <a:rPr lang="en-US" sz="2800" b="1" dirty="0" smtClean="0"/>
              <a:t>    </a:t>
            </a:r>
            <a:r>
              <a:rPr lang="zh-CN" altLang="en-US" sz="2800" b="1" dirty="0" smtClean="0"/>
              <a:t>个群单元的取值范围的下界为第</a:t>
            </a:r>
            <a:r>
              <a:rPr lang="en-US" sz="2800" b="1" dirty="0" smtClean="0"/>
              <a:t>       </a:t>
            </a:r>
            <a:r>
              <a:rPr lang="zh-CN" altLang="en-US" sz="2800" b="1" dirty="0" smtClean="0"/>
              <a:t>个群单元的累计数加</a:t>
            </a:r>
            <a:r>
              <a:rPr lang="en-US" sz="2800" b="1" dirty="0" smtClean="0"/>
              <a:t>1</a:t>
            </a:r>
            <a:r>
              <a:rPr lang="zh-CN" altLang="en-US" sz="2800" b="1" dirty="0" smtClean="0"/>
              <a:t>，上界为第</a:t>
            </a:r>
            <a:r>
              <a:rPr lang="en-US" sz="2800" b="1" dirty="0" smtClean="0"/>
              <a:t>    </a:t>
            </a:r>
            <a:r>
              <a:rPr lang="zh-CN" altLang="en-US" sz="2800" b="1" dirty="0" smtClean="0"/>
              <a:t>个群单元的累计数。例如，第</a:t>
            </a:r>
            <a:r>
              <a:rPr lang="en-US" sz="2800" b="1" dirty="0" smtClean="0"/>
              <a:t>1</a:t>
            </a:r>
            <a:r>
              <a:rPr lang="zh-CN" altLang="en-US" sz="2800" b="1" dirty="0" smtClean="0"/>
              <a:t>个群单元的取值范围的下界为</a:t>
            </a:r>
            <a:r>
              <a:rPr lang="en-US" sz="2800" b="1" dirty="0" smtClean="0"/>
              <a:t>1</a:t>
            </a:r>
            <a:r>
              <a:rPr lang="zh-CN" altLang="en-US" sz="2800" b="1" dirty="0" smtClean="0"/>
              <a:t>，第</a:t>
            </a:r>
            <a:r>
              <a:rPr lang="en-US" sz="2800" b="1" dirty="0" smtClean="0"/>
              <a:t>1</a:t>
            </a:r>
            <a:r>
              <a:rPr lang="zh-CN" altLang="en-US" sz="2800" b="1" dirty="0" smtClean="0"/>
              <a:t>个群单元的累计数为</a:t>
            </a:r>
            <a:r>
              <a:rPr lang="en-US" sz="2800" b="1" dirty="0" smtClean="0"/>
              <a:t>7</a:t>
            </a:r>
            <a:r>
              <a:rPr lang="zh-CN" altLang="en-US" sz="2800" b="1" dirty="0" smtClean="0"/>
              <a:t>，上界为</a:t>
            </a:r>
            <a:r>
              <a:rPr lang="en-US" sz="2800" b="1" dirty="0" smtClean="0"/>
              <a:t>7</a:t>
            </a:r>
            <a:r>
              <a:rPr lang="zh-CN" altLang="en-US" sz="2800" b="1" dirty="0" smtClean="0"/>
              <a:t>，取值范围为</a:t>
            </a:r>
            <a:r>
              <a:rPr lang="en-US" sz="2800" b="1" dirty="0" smtClean="0"/>
              <a:t>1~7</a:t>
            </a:r>
            <a:r>
              <a:rPr lang="zh-CN" altLang="en-US" sz="2800" b="1" dirty="0" smtClean="0"/>
              <a:t>。</a:t>
            </a:r>
          </a:p>
        </p:txBody>
      </p:sp>
      <p:pic>
        <p:nvPicPr>
          <p:cNvPr id="3" name="Picture 2"/>
          <p:cNvPicPr>
            <a:picLocks noChangeAspect="1" noChangeArrowheads="1"/>
          </p:cNvPicPr>
          <p:nvPr/>
        </p:nvPicPr>
        <p:blipFill>
          <a:blip r:embed="rId2"/>
          <a:srcRect/>
          <a:stretch>
            <a:fillRect/>
          </a:stretch>
        </p:blipFill>
        <p:spPr bwMode="auto">
          <a:xfrm>
            <a:off x="7524328" y="2428868"/>
            <a:ext cx="214314" cy="409492"/>
          </a:xfrm>
          <a:prstGeom prst="rect">
            <a:avLst/>
          </a:prstGeom>
          <a:noFill/>
          <a:ln w="9525">
            <a:noFill/>
            <a:miter lim="800000"/>
            <a:headEnd/>
            <a:tailEnd/>
          </a:ln>
          <a:effectLst/>
        </p:spPr>
      </p:pic>
      <p:pic>
        <p:nvPicPr>
          <p:cNvPr id="4" name="Picture 3"/>
          <p:cNvPicPr>
            <a:picLocks noChangeAspect="1" noChangeArrowheads="1"/>
          </p:cNvPicPr>
          <p:nvPr/>
        </p:nvPicPr>
        <p:blipFill>
          <a:blip r:embed="rId3"/>
          <a:srcRect/>
          <a:stretch>
            <a:fillRect/>
          </a:stretch>
        </p:blipFill>
        <p:spPr bwMode="auto">
          <a:xfrm>
            <a:off x="5004048" y="3068960"/>
            <a:ext cx="510098" cy="315914"/>
          </a:xfrm>
          <a:prstGeom prst="rect">
            <a:avLst/>
          </a:prstGeom>
          <a:noFill/>
          <a:ln w="9525">
            <a:noFill/>
            <a:miter lim="800000"/>
            <a:headEnd/>
            <a:tailEnd/>
          </a:ln>
          <a:effectLst/>
        </p:spPr>
      </p:pic>
      <p:pic>
        <p:nvPicPr>
          <p:cNvPr id="5" name="Picture 2"/>
          <p:cNvPicPr>
            <a:picLocks noChangeAspect="1" noChangeArrowheads="1"/>
          </p:cNvPicPr>
          <p:nvPr/>
        </p:nvPicPr>
        <p:blipFill>
          <a:blip r:embed="rId2"/>
          <a:srcRect/>
          <a:stretch>
            <a:fillRect/>
          </a:stretch>
        </p:blipFill>
        <p:spPr bwMode="auto">
          <a:xfrm>
            <a:off x="2699792" y="3714752"/>
            <a:ext cx="214314" cy="4094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1071546"/>
            <a:ext cx="8143932" cy="4542847"/>
          </a:xfrm>
          <a:prstGeom prst="rect">
            <a:avLst/>
          </a:prstGeom>
          <a:noFill/>
        </p:spPr>
        <p:txBody>
          <a:bodyPr wrap="square" rtlCol="0">
            <a:spAutoFit/>
          </a:bodyPr>
          <a:lstStyle/>
          <a:p>
            <a:pPr>
              <a:lnSpc>
                <a:spcPct val="150000"/>
              </a:lnSpc>
            </a:pPr>
            <a:r>
              <a:rPr lang="zh-CN" altLang="en-US" sz="2800" b="1" dirty="0" smtClean="0"/>
              <a:t>第</a:t>
            </a:r>
            <a:r>
              <a:rPr lang="en-US" sz="2800" b="1" dirty="0" smtClean="0"/>
              <a:t>2</a:t>
            </a:r>
            <a:r>
              <a:rPr lang="zh-CN" altLang="en-US" sz="2800" b="1" dirty="0" smtClean="0"/>
              <a:t>个群单元的取值范围的下界为第</a:t>
            </a:r>
            <a:r>
              <a:rPr lang="en-US" sz="2800" b="1" dirty="0" smtClean="0"/>
              <a:t>1</a:t>
            </a:r>
            <a:r>
              <a:rPr lang="zh-CN" altLang="en-US" sz="2800" b="1" dirty="0" smtClean="0"/>
              <a:t>个群单元的累计数加</a:t>
            </a:r>
            <a:r>
              <a:rPr lang="en-US" sz="2800" b="1" dirty="0" smtClean="0"/>
              <a:t>1</a:t>
            </a:r>
            <a:r>
              <a:rPr lang="zh-CN" altLang="en-US" sz="2800" b="1" dirty="0" smtClean="0"/>
              <a:t>，下界为</a:t>
            </a:r>
            <a:r>
              <a:rPr lang="en-US" sz="2800" b="1" dirty="0" smtClean="0"/>
              <a:t>8</a:t>
            </a:r>
            <a:r>
              <a:rPr lang="zh-CN" altLang="en-US" sz="2800" b="1" dirty="0" smtClean="0"/>
              <a:t>（</a:t>
            </a:r>
            <a:r>
              <a:rPr lang="en-US" sz="2800" b="1" dirty="0" smtClean="0"/>
              <a:t>=7+1</a:t>
            </a:r>
            <a:r>
              <a:rPr lang="zh-CN" altLang="en-US" sz="2800" b="1" dirty="0" smtClean="0"/>
              <a:t>），上界为第</a:t>
            </a:r>
            <a:r>
              <a:rPr lang="en-US" sz="2800" b="1" dirty="0" smtClean="0"/>
              <a:t>2</a:t>
            </a:r>
            <a:r>
              <a:rPr lang="zh-CN" altLang="en-US" sz="2800" b="1" dirty="0" smtClean="0"/>
              <a:t>个群单元的累计数，上界为</a:t>
            </a:r>
            <a:r>
              <a:rPr lang="en-US" sz="2800" b="1" dirty="0" smtClean="0"/>
              <a:t>13</a:t>
            </a:r>
            <a:r>
              <a:rPr lang="zh-CN" altLang="en-US" sz="2800" b="1" dirty="0" smtClean="0"/>
              <a:t>，取值范围为</a:t>
            </a:r>
            <a:r>
              <a:rPr lang="en-US" sz="2800" b="1" dirty="0" smtClean="0"/>
              <a:t>8~13</a:t>
            </a:r>
            <a:r>
              <a:rPr lang="zh-CN" altLang="en-US" sz="2800" b="1" dirty="0" smtClean="0"/>
              <a:t>。第</a:t>
            </a:r>
            <a:r>
              <a:rPr lang="en-US" sz="2800" b="1" dirty="0" smtClean="0"/>
              <a:t>3</a:t>
            </a:r>
            <a:r>
              <a:rPr lang="zh-CN" altLang="en-US" sz="2800" b="1" dirty="0" smtClean="0"/>
              <a:t>个群单元的取值范围的下界为第</a:t>
            </a:r>
            <a:r>
              <a:rPr lang="en-US" sz="2800" b="1" dirty="0" smtClean="0"/>
              <a:t>2</a:t>
            </a:r>
            <a:r>
              <a:rPr lang="zh-CN" altLang="en-US" sz="2800" b="1" dirty="0" smtClean="0"/>
              <a:t>个群单元的累计数加</a:t>
            </a:r>
            <a:r>
              <a:rPr lang="en-US" sz="2800" b="1" dirty="0" smtClean="0"/>
              <a:t>1</a:t>
            </a:r>
            <a:r>
              <a:rPr lang="zh-CN" altLang="en-US" sz="2800" b="1" dirty="0" smtClean="0"/>
              <a:t>，下界为</a:t>
            </a:r>
            <a:r>
              <a:rPr lang="en-US" sz="2800" b="1" dirty="0" smtClean="0"/>
              <a:t>14</a:t>
            </a:r>
            <a:r>
              <a:rPr lang="zh-CN" altLang="en-US" sz="2800" b="1" dirty="0" smtClean="0"/>
              <a:t>（</a:t>
            </a:r>
            <a:r>
              <a:rPr lang="en-US" sz="2800" b="1" dirty="0" smtClean="0"/>
              <a:t>=13+1</a:t>
            </a:r>
            <a:r>
              <a:rPr lang="zh-CN" altLang="en-US" sz="2800" b="1" dirty="0" smtClean="0"/>
              <a:t>），上界为第</a:t>
            </a:r>
            <a:r>
              <a:rPr lang="en-US" sz="2800" b="1" dirty="0" smtClean="0"/>
              <a:t>3</a:t>
            </a:r>
            <a:r>
              <a:rPr lang="zh-CN" altLang="en-US" sz="2800" b="1" dirty="0" smtClean="0"/>
              <a:t>个群单元的累计数，上界为</a:t>
            </a:r>
            <a:r>
              <a:rPr lang="en-US" sz="2800" b="1" dirty="0" smtClean="0"/>
              <a:t>20</a:t>
            </a:r>
            <a:r>
              <a:rPr lang="zh-CN" altLang="en-US" sz="2800" b="1" dirty="0" smtClean="0"/>
              <a:t>，取值范围为</a:t>
            </a:r>
            <a:r>
              <a:rPr lang="en-US" sz="2800" b="1" dirty="0" smtClean="0"/>
              <a:t>14~20</a:t>
            </a:r>
            <a:r>
              <a:rPr lang="zh-CN" altLang="en-US" sz="2800" b="1" dirty="0" smtClean="0"/>
              <a:t>。依次计算，得到表</a:t>
            </a:r>
            <a:r>
              <a:rPr lang="en-US" sz="2800" b="1" dirty="0" smtClean="0"/>
              <a:t>6.10</a:t>
            </a:r>
            <a:r>
              <a:rPr lang="zh-CN" altLang="en-US" sz="2800" b="1" dirty="0" smtClean="0"/>
              <a:t>第四列的取值范围。</a:t>
            </a:r>
            <a:endParaRPr lang="zh-CN" altLang="en-US" sz="2800" b="1"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571480"/>
            <a:ext cx="8143932" cy="5262979"/>
          </a:xfrm>
          <a:prstGeom prst="rect">
            <a:avLst/>
          </a:prstGeom>
          <a:noFill/>
        </p:spPr>
        <p:txBody>
          <a:bodyPr wrap="square" rtlCol="0">
            <a:spAutoFit/>
          </a:bodyPr>
          <a:lstStyle/>
          <a:p>
            <a:pPr>
              <a:lnSpc>
                <a:spcPct val="150000"/>
              </a:lnSpc>
            </a:pPr>
            <a:r>
              <a:rPr lang="zh-CN" altLang="en-US" sz="2800" b="1" dirty="0" smtClean="0"/>
              <a:t>第三步     利用随机数表，产生</a:t>
            </a:r>
            <a:r>
              <a:rPr lang="en-US" altLang="zh-CN" sz="2800" b="1" dirty="0" smtClean="0"/>
              <a:t>1</a:t>
            </a:r>
            <a:r>
              <a:rPr lang="en-US" sz="2800" b="1" dirty="0" smtClean="0"/>
              <a:t> ~65</a:t>
            </a:r>
            <a:r>
              <a:rPr lang="zh-CN" altLang="en-US" sz="2800" b="1" dirty="0" smtClean="0"/>
              <a:t>之间的随机数。所抽取的随机数属于第四列的某个取值范围，相应的群单元则被选中。再产生</a:t>
            </a:r>
            <a:r>
              <a:rPr lang="en-US" sz="2800" b="1" dirty="0" smtClean="0"/>
              <a:t> 1~65</a:t>
            </a:r>
            <a:r>
              <a:rPr lang="zh-CN" altLang="en-US" sz="2800" b="1" dirty="0" smtClean="0"/>
              <a:t>之间的随机数，随机数所属于的取值范围对应的群单元则被选中。重复这个过程，直到选中的群单元的数量满足事前的要求为止。</a:t>
            </a:r>
            <a:r>
              <a:rPr lang="en-US" altLang="zh-CN" sz="2800" b="1" dirty="0" smtClean="0"/>
              <a:t>1</a:t>
            </a:r>
            <a:r>
              <a:rPr lang="en-US" sz="2800" b="1" dirty="0" smtClean="0"/>
              <a:t> ~65</a:t>
            </a:r>
            <a:r>
              <a:rPr lang="zh-CN" altLang="en-US" sz="2800" b="1" dirty="0" smtClean="0"/>
              <a:t>之间的随机数产生方法还可以选择第二章介绍的抽签法、掷随机数骰子法、统计软件等。</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7158" y="428604"/>
            <a:ext cx="8286808" cy="5262979"/>
          </a:xfrm>
          <a:prstGeom prst="rect">
            <a:avLst/>
          </a:prstGeom>
          <a:noFill/>
        </p:spPr>
        <p:txBody>
          <a:bodyPr wrap="square" rtlCol="0">
            <a:spAutoFit/>
          </a:bodyPr>
          <a:lstStyle/>
          <a:p>
            <a:pPr indent="457200">
              <a:lnSpc>
                <a:spcPct val="150000"/>
              </a:lnSpc>
            </a:pPr>
            <a:r>
              <a:rPr lang="zh-CN" altLang="en-US" sz="2800" b="1" dirty="0" smtClean="0"/>
              <a:t>全部选中的群单元构成了有放回不等概率的单级整群抽样的样本。其中，每个群被选中的概率与群规模成比例。有放回概率抽样允许同一群被多次选中。</a:t>
            </a:r>
            <a:endParaRPr lang="en-US" altLang="zh-CN" sz="2800" b="1" dirty="0" smtClean="0"/>
          </a:p>
          <a:p>
            <a:pPr indent="457200">
              <a:lnSpc>
                <a:spcPct val="150000"/>
              </a:lnSpc>
            </a:pPr>
            <a:r>
              <a:rPr lang="zh-CN" altLang="en-US" sz="2800" b="1" dirty="0" smtClean="0"/>
              <a:t>本节主要介绍群单元的规模为群单元包含的基本单元数量，相应的群单元规模不等的有放回不等概率单级整群抽样也简称为</a:t>
            </a:r>
            <a:r>
              <a:rPr lang="en-US" sz="2800" b="1" dirty="0" smtClean="0"/>
              <a:t>PPS</a:t>
            </a:r>
            <a:r>
              <a:rPr lang="zh-CN" altLang="en-US" sz="2800" b="1" dirty="0" smtClean="0"/>
              <a:t>抽样。第</a:t>
            </a:r>
            <a:r>
              <a:rPr lang="en-US" sz="2800" b="1" dirty="0" smtClean="0"/>
              <a:t>   </a:t>
            </a:r>
            <a:r>
              <a:rPr lang="zh-CN" altLang="en-US" sz="2800" b="1" dirty="0" smtClean="0"/>
              <a:t>个群单元被抽中的概率为</a:t>
            </a:r>
            <a:r>
              <a:rPr lang="en-US" sz="2800" b="1" dirty="0" smtClean="0"/>
              <a:t>                    </a:t>
            </a:r>
            <a:r>
              <a:rPr lang="zh-CN" altLang="en-US" sz="2800" b="1" dirty="0" smtClean="0"/>
              <a:t>，               </a:t>
            </a:r>
            <a:r>
              <a:rPr lang="en-US" sz="2800" b="1" dirty="0" smtClean="0"/>
              <a:t> </a:t>
            </a:r>
            <a:r>
              <a:rPr lang="zh-CN" altLang="en-US" sz="2800" b="1" dirty="0" smtClean="0"/>
              <a:t>，               </a:t>
            </a:r>
            <a:r>
              <a:rPr lang="en-US" sz="2800" b="1" dirty="0" smtClean="0"/>
              <a:t> </a:t>
            </a:r>
            <a:r>
              <a:rPr lang="zh-CN" altLang="en-US" sz="2800" b="1" dirty="0" smtClean="0"/>
              <a:t>。</a:t>
            </a:r>
          </a:p>
        </p:txBody>
      </p:sp>
      <p:pic>
        <p:nvPicPr>
          <p:cNvPr id="4" name="Picture 2"/>
          <p:cNvPicPr>
            <a:picLocks noChangeAspect="1" noChangeArrowheads="1"/>
          </p:cNvPicPr>
          <p:nvPr/>
        </p:nvPicPr>
        <p:blipFill>
          <a:blip r:embed="rId2"/>
          <a:srcRect/>
          <a:stretch>
            <a:fillRect/>
          </a:stretch>
        </p:blipFill>
        <p:spPr bwMode="auto">
          <a:xfrm>
            <a:off x="6357950" y="4500570"/>
            <a:ext cx="214314" cy="409492"/>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a:srcRect/>
          <a:stretch>
            <a:fillRect/>
          </a:stretch>
        </p:blipFill>
        <p:spPr bwMode="auto">
          <a:xfrm>
            <a:off x="2643174" y="5093292"/>
            <a:ext cx="1643074" cy="491546"/>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a:srcRect/>
          <a:stretch>
            <a:fillRect/>
          </a:stretch>
        </p:blipFill>
        <p:spPr bwMode="auto">
          <a:xfrm>
            <a:off x="4429124" y="5093283"/>
            <a:ext cx="1285884" cy="478857"/>
          </a:xfrm>
          <a:prstGeom prst="rect">
            <a:avLst/>
          </a:prstGeom>
          <a:noFill/>
          <a:ln w="9525">
            <a:noFill/>
            <a:miter lim="800000"/>
            <a:headEnd/>
            <a:tailEnd/>
          </a:ln>
          <a:effectLst/>
        </p:spPr>
      </p:pic>
      <p:pic>
        <p:nvPicPr>
          <p:cNvPr id="3076" name="Picture 4"/>
          <p:cNvPicPr>
            <a:picLocks noChangeAspect="1" noChangeArrowheads="1"/>
          </p:cNvPicPr>
          <p:nvPr/>
        </p:nvPicPr>
        <p:blipFill>
          <a:blip r:embed="rId5"/>
          <a:srcRect/>
          <a:stretch>
            <a:fillRect/>
          </a:stretch>
        </p:blipFill>
        <p:spPr bwMode="auto">
          <a:xfrm>
            <a:off x="6072198" y="4997529"/>
            <a:ext cx="1285884" cy="57461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720" y="357166"/>
            <a:ext cx="8001056" cy="5047536"/>
          </a:xfrm>
          <a:prstGeom prst="rect">
            <a:avLst/>
          </a:prstGeom>
          <a:noFill/>
        </p:spPr>
        <p:txBody>
          <a:bodyPr wrap="square" rtlCol="0">
            <a:spAutoFit/>
          </a:bodyPr>
          <a:lstStyle/>
          <a:p>
            <a:r>
              <a:rPr lang="zh-CN" altLang="en-US" sz="2800" b="1" dirty="0" smtClean="0"/>
              <a:t>一、总体总值和总体均值的估计</a:t>
            </a:r>
            <a:endParaRPr lang="en-US" altLang="zh-CN" sz="2800" b="1" dirty="0" smtClean="0"/>
          </a:p>
          <a:p>
            <a:pPr indent="457200">
              <a:lnSpc>
                <a:spcPct val="150000"/>
              </a:lnSpc>
            </a:pPr>
            <a:endParaRPr lang="en-US" altLang="zh-CN" sz="2800" b="1" dirty="0" smtClean="0"/>
          </a:p>
          <a:p>
            <a:pPr indent="457200">
              <a:lnSpc>
                <a:spcPct val="150000"/>
              </a:lnSpc>
            </a:pPr>
            <a:r>
              <a:rPr lang="zh-CN" altLang="en-US" sz="2800" b="1" dirty="0" smtClean="0"/>
              <a:t>对于群单元规模不等的有放回不等概率的单级整群抽样，记样本中的第</a:t>
            </a:r>
            <a:r>
              <a:rPr lang="en-US" sz="2800" b="1" dirty="0" smtClean="0"/>
              <a:t> </a:t>
            </a:r>
            <a:r>
              <a:rPr lang="zh-CN" altLang="en-US" sz="2800" b="1" dirty="0" smtClean="0"/>
              <a:t>   群单元的标志值为    </a:t>
            </a:r>
            <a:r>
              <a:rPr lang="en-US" sz="2800" b="1" dirty="0" smtClean="0"/>
              <a:t> </a:t>
            </a:r>
            <a:r>
              <a:rPr lang="zh-CN" altLang="en-US" sz="2800" b="1" dirty="0" smtClean="0"/>
              <a:t>，第</a:t>
            </a:r>
            <a:r>
              <a:rPr lang="en-US" sz="2800" b="1" dirty="0" smtClean="0"/>
              <a:t>   </a:t>
            </a:r>
            <a:r>
              <a:rPr lang="zh-CN" altLang="en-US" sz="2800" b="1" dirty="0" smtClean="0"/>
              <a:t>个群单元中第</a:t>
            </a:r>
            <a:r>
              <a:rPr lang="en-US" sz="2800" b="1" dirty="0" smtClean="0"/>
              <a:t>    </a:t>
            </a:r>
            <a:r>
              <a:rPr lang="zh-CN" altLang="en-US" sz="2800" b="1" dirty="0" smtClean="0"/>
              <a:t>个基本单元的标志值记为   </a:t>
            </a:r>
            <a:r>
              <a:rPr lang="en-US" sz="2800" b="1" dirty="0" smtClean="0"/>
              <a:t> </a:t>
            </a:r>
            <a:r>
              <a:rPr lang="zh-CN" altLang="en-US" sz="2800" b="1" dirty="0" smtClean="0"/>
              <a:t>，样本总值为</a:t>
            </a:r>
            <a:r>
              <a:rPr lang="en-US" sz="2800" b="1" dirty="0" smtClean="0"/>
              <a:t>                                                </a:t>
            </a:r>
            <a:r>
              <a:rPr lang="zh-CN" altLang="en-US" sz="2800" b="1" dirty="0" smtClean="0"/>
              <a:t>，样本均值为                       。可以验证，        </a:t>
            </a:r>
            <a:r>
              <a:rPr lang="en-US" sz="2800" b="1" dirty="0" smtClean="0"/>
              <a:t>  </a:t>
            </a:r>
            <a:r>
              <a:rPr lang="zh-CN" altLang="en-US" sz="2800" b="1" dirty="0" smtClean="0"/>
              <a:t>和</a:t>
            </a:r>
            <a:r>
              <a:rPr lang="en-US" sz="2800" b="1" dirty="0" smtClean="0"/>
              <a:t>            </a:t>
            </a:r>
            <a:r>
              <a:rPr lang="zh-CN" altLang="en-US" sz="2800" b="1" dirty="0" smtClean="0"/>
              <a:t>。</a:t>
            </a:r>
          </a:p>
          <a:p>
            <a:pPr indent="457200">
              <a:lnSpc>
                <a:spcPct val="150000"/>
              </a:lnSpc>
            </a:pPr>
            <a:endParaRPr lang="zh-CN" altLang="en-US" sz="2800" b="1" dirty="0" smtClean="0"/>
          </a:p>
        </p:txBody>
      </p:sp>
      <p:pic>
        <p:nvPicPr>
          <p:cNvPr id="13314" name="Picture 2"/>
          <p:cNvPicPr>
            <a:picLocks noChangeAspect="1" noChangeArrowheads="1"/>
          </p:cNvPicPr>
          <p:nvPr/>
        </p:nvPicPr>
        <p:blipFill>
          <a:blip r:embed="rId2"/>
          <a:srcRect/>
          <a:stretch>
            <a:fillRect/>
          </a:stretch>
        </p:blipFill>
        <p:spPr bwMode="auto">
          <a:xfrm>
            <a:off x="7500958" y="2136378"/>
            <a:ext cx="428628" cy="578242"/>
          </a:xfrm>
          <a:prstGeom prst="rect">
            <a:avLst/>
          </a:prstGeom>
          <a:noFill/>
          <a:ln w="9525">
            <a:noFill/>
            <a:miter lim="800000"/>
            <a:headEnd/>
            <a:tailEnd/>
          </a:ln>
          <a:effectLst/>
        </p:spPr>
      </p:pic>
      <p:pic>
        <p:nvPicPr>
          <p:cNvPr id="7" name="Picture 2"/>
          <p:cNvPicPr>
            <a:picLocks noChangeAspect="1" noChangeArrowheads="1"/>
          </p:cNvPicPr>
          <p:nvPr/>
        </p:nvPicPr>
        <p:blipFill>
          <a:blip r:embed="rId3"/>
          <a:srcRect/>
          <a:stretch>
            <a:fillRect/>
          </a:stretch>
        </p:blipFill>
        <p:spPr bwMode="auto">
          <a:xfrm>
            <a:off x="4357686" y="2305128"/>
            <a:ext cx="214314" cy="409492"/>
          </a:xfrm>
          <a:prstGeom prst="rect">
            <a:avLst/>
          </a:prstGeom>
          <a:noFill/>
          <a:ln w="9525">
            <a:noFill/>
            <a:miter lim="800000"/>
            <a:headEnd/>
            <a:tailEnd/>
          </a:ln>
          <a:effectLst/>
        </p:spPr>
      </p:pic>
      <p:pic>
        <p:nvPicPr>
          <p:cNvPr id="8" name="Picture 2"/>
          <p:cNvPicPr>
            <a:picLocks noChangeAspect="1" noChangeArrowheads="1"/>
          </p:cNvPicPr>
          <p:nvPr/>
        </p:nvPicPr>
        <p:blipFill>
          <a:blip r:embed="rId3"/>
          <a:srcRect/>
          <a:stretch>
            <a:fillRect/>
          </a:stretch>
        </p:blipFill>
        <p:spPr bwMode="auto">
          <a:xfrm>
            <a:off x="785786" y="2876632"/>
            <a:ext cx="214314" cy="409492"/>
          </a:xfrm>
          <a:prstGeom prst="rect">
            <a:avLst/>
          </a:prstGeom>
          <a:noFill/>
          <a:ln w="9525">
            <a:noFill/>
            <a:miter lim="800000"/>
            <a:headEnd/>
            <a:tailEnd/>
          </a:ln>
          <a:effectLst/>
        </p:spPr>
      </p:pic>
      <p:pic>
        <p:nvPicPr>
          <p:cNvPr id="13315" name="Picture 3"/>
          <p:cNvPicPr>
            <a:picLocks noChangeAspect="1" noChangeArrowheads="1"/>
          </p:cNvPicPr>
          <p:nvPr/>
        </p:nvPicPr>
        <p:blipFill>
          <a:blip r:embed="rId4"/>
          <a:srcRect/>
          <a:stretch>
            <a:fillRect/>
          </a:stretch>
        </p:blipFill>
        <p:spPr bwMode="auto">
          <a:xfrm>
            <a:off x="3071802" y="2857496"/>
            <a:ext cx="320744" cy="497565"/>
          </a:xfrm>
          <a:prstGeom prst="rect">
            <a:avLst/>
          </a:prstGeom>
          <a:noFill/>
          <a:ln w="9525">
            <a:noFill/>
            <a:miter lim="800000"/>
            <a:headEnd/>
            <a:tailEnd/>
          </a:ln>
          <a:effectLst/>
        </p:spPr>
      </p:pic>
      <p:pic>
        <p:nvPicPr>
          <p:cNvPr id="13316" name="Picture 4"/>
          <p:cNvPicPr>
            <a:picLocks noChangeAspect="1" noChangeArrowheads="1"/>
          </p:cNvPicPr>
          <p:nvPr/>
        </p:nvPicPr>
        <p:blipFill>
          <a:blip r:embed="rId5"/>
          <a:srcRect/>
          <a:stretch>
            <a:fillRect/>
          </a:stretch>
        </p:blipFill>
        <p:spPr bwMode="auto">
          <a:xfrm>
            <a:off x="7358082" y="2818205"/>
            <a:ext cx="428628" cy="539357"/>
          </a:xfrm>
          <a:prstGeom prst="rect">
            <a:avLst/>
          </a:prstGeom>
          <a:noFill/>
          <a:ln w="9525">
            <a:noFill/>
            <a:miter lim="800000"/>
            <a:headEnd/>
            <a:tailEnd/>
          </a:ln>
          <a:effectLst/>
        </p:spPr>
      </p:pic>
      <p:pic>
        <p:nvPicPr>
          <p:cNvPr id="13317" name="Picture 5"/>
          <p:cNvPicPr>
            <a:picLocks noChangeAspect="1" noChangeArrowheads="1"/>
          </p:cNvPicPr>
          <p:nvPr/>
        </p:nvPicPr>
        <p:blipFill>
          <a:blip r:embed="rId6"/>
          <a:srcRect/>
          <a:stretch>
            <a:fillRect/>
          </a:stretch>
        </p:blipFill>
        <p:spPr bwMode="auto">
          <a:xfrm>
            <a:off x="2285984" y="3500438"/>
            <a:ext cx="3135576" cy="592140"/>
          </a:xfrm>
          <a:prstGeom prst="rect">
            <a:avLst/>
          </a:prstGeom>
          <a:noFill/>
          <a:ln w="9525">
            <a:noFill/>
            <a:miter lim="800000"/>
            <a:headEnd/>
            <a:tailEnd/>
          </a:ln>
          <a:effectLst/>
        </p:spPr>
      </p:pic>
      <p:pic>
        <p:nvPicPr>
          <p:cNvPr id="13318" name="Picture 6"/>
          <p:cNvPicPr>
            <a:picLocks noChangeAspect="1" noChangeArrowheads="1"/>
          </p:cNvPicPr>
          <p:nvPr/>
        </p:nvPicPr>
        <p:blipFill>
          <a:blip r:embed="rId7"/>
          <a:srcRect/>
          <a:stretch>
            <a:fillRect/>
          </a:stretch>
        </p:blipFill>
        <p:spPr bwMode="auto">
          <a:xfrm>
            <a:off x="857224" y="4150609"/>
            <a:ext cx="1643074" cy="500773"/>
          </a:xfrm>
          <a:prstGeom prst="rect">
            <a:avLst/>
          </a:prstGeom>
          <a:noFill/>
          <a:ln w="9525">
            <a:noFill/>
            <a:miter lim="800000"/>
            <a:headEnd/>
            <a:tailEnd/>
          </a:ln>
          <a:effectLst/>
        </p:spPr>
      </p:pic>
      <p:pic>
        <p:nvPicPr>
          <p:cNvPr id="13319" name="Picture 7"/>
          <p:cNvPicPr>
            <a:picLocks noChangeAspect="1" noChangeArrowheads="1"/>
          </p:cNvPicPr>
          <p:nvPr/>
        </p:nvPicPr>
        <p:blipFill>
          <a:blip r:embed="rId8"/>
          <a:srcRect/>
          <a:stretch>
            <a:fillRect/>
          </a:stretch>
        </p:blipFill>
        <p:spPr bwMode="auto">
          <a:xfrm>
            <a:off x="4500562" y="4102146"/>
            <a:ext cx="1000132" cy="525803"/>
          </a:xfrm>
          <a:prstGeom prst="rect">
            <a:avLst/>
          </a:prstGeom>
          <a:noFill/>
          <a:ln w="9525">
            <a:noFill/>
            <a:miter lim="800000"/>
            <a:headEnd/>
            <a:tailEnd/>
          </a:ln>
          <a:effectLst/>
        </p:spPr>
      </p:pic>
      <p:pic>
        <p:nvPicPr>
          <p:cNvPr id="13320" name="Picture 8"/>
          <p:cNvPicPr>
            <a:picLocks noChangeAspect="1" noChangeArrowheads="1"/>
          </p:cNvPicPr>
          <p:nvPr/>
        </p:nvPicPr>
        <p:blipFill>
          <a:blip r:embed="rId9"/>
          <a:srcRect/>
          <a:stretch>
            <a:fillRect/>
          </a:stretch>
        </p:blipFill>
        <p:spPr bwMode="auto">
          <a:xfrm>
            <a:off x="5929322" y="4127885"/>
            <a:ext cx="928694" cy="51556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4" y="357166"/>
            <a:ext cx="6786610" cy="523220"/>
          </a:xfrm>
          <a:prstGeom prst="rect">
            <a:avLst/>
          </a:prstGeom>
          <a:noFill/>
        </p:spPr>
        <p:txBody>
          <a:bodyPr wrap="square" rtlCol="0">
            <a:spAutoFit/>
          </a:bodyPr>
          <a:lstStyle/>
          <a:p>
            <a:r>
              <a:rPr lang="zh-CN" altLang="en-US" sz="2800" b="1" dirty="0" smtClean="0"/>
              <a:t>（一）总体总值和总体均值的估计量</a:t>
            </a:r>
          </a:p>
        </p:txBody>
      </p:sp>
      <p:sp>
        <p:nvSpPr>
          <p:cNvPr id="3" name="TextBox 2"/>
          <p:cNvSpPr txBox="1"/>
          <p:nvPr/>
        </p:nvSpPr>
        <p:spPr>
          <a:xfrm>
            <a:off x="357158" y="1071546"/>
            <a:ext cx="7429552" cy="523220"/>
          </a:xfrm>
          <a:prstGeom prst="rect">
            <a:avLst/>
          </a:prstGeom>
          <a:noFill/>
        </p:spPr>
        <p:txBody>
          <a:bodyPr wrap="square" rtlCol="0">
            <a:spAutoFit/>
          </a:bodyPr>
          <a:lstStyle/>
          <a:p>
            <a:r>
              <a:rPr lang="zh-CN" altLang="en-US" sz="2800" b="1" dirty="0" smtClean="0"/>
              <a:t>总体总值</a:t>
            </a:r>
            <a:r>
              <a:rPr lang="en-US" sz="2800" b="1" dirty="0" smtClean="0"/>
              <a:t>    </a:t>
            </a:r>
            <a:r>
              <a:rPr lang="zh-CN" altLang="en-US" sz="2800" b="1" dirty="0" smtClean="0"/>
              <a:t>的估计量   </a:t>
            </a:r>
            <a:r>
              <a:rPr lang="en-US" sz="2800" b="1" dirty="0" smtClean="0"/>
              <a:t>    </a:t>
            </a:r>
            <a:r>
              <a:rPr lang="zh-CN" altLang="en-US" sz="2800" b="1" dirty="0" smtClean="0"/>
              <a:t>为</a:t>
            </a:r>
          </a:p>
        </p:txBody>
      </p:sp>
      <p:pic>
        <p:nvPicPr>
          <p:cNvPr id="12289" name="Picture 1"/>
          <p:cNvPicPr>
            <a:picLocks noChangeAspect="1" noChangeArrowheads="1"/>
          </p:cNvPicPr>
          <p:nvPr/>
        </p:nvPicPr>
        <p:blipFill>
          <a:blip r:embed="rId2"/>
          <a:srcRect/>
          <a:stretch>
            <a:fillRect/>
          </a:stretch>
        </p:blipFill>
        <p:spPr bwMode="auto">
          <a:xfrm>
            <a:off x="1928794" y="1142984"/>
            <a:ext cx="284164" cy="349487"/>
          </a:xfrm>
          <a:prstGeom prst="rect">
            <a:avLst/>
          </a:prstGeom>
          <a:noFill/>
          <a:ln w="9525">
            <a:noFill/>
            <a:miter lim="800000"/>
            <a:headEnd/>
            <a:tailEnd/>
          </a:ln>
          <a:effectLst/>
        </p:spPr>
      </p:pic>
      <p:pic>
        <p:nvPicPr>
          <p:cNvPr id="12290" name="Picture 2"/>
          <p:cNvPicPr>
            <a:picLocks noChangeAspect="1" noChangeArrowheads="1"/>
          </p:cNvPicPr>
          <p:nvPr/>
        </p:nvPicPr>
        <p:blipFill>
          <a:blip r:embed="rId3"/>
          <a:srcRect/>
          <a:stretch>
            <a:fillRect/>
          </a:stretch>
        </p:blipFill>
        <p:spPr bwMode="auto">
          <a:xfrm>
            <a:off x="3643305" y="1042321"/>
            <a:ext cx="571505" cy="529291"/>
          </a:xfrm>
          <a:prstGeom prst="rect">
            <a:avLst/>
          </a:prstGeom>
          <a:noFill/>
          <a:ln w="9525">
            <a:noFill/>
            <a:miter lim="800000"/>
            <a:headEnd/>
            <a:tailEnd/>
          </a:ln>
          <a:effectLst/>
        </p:spPr>
      </p:pic>
      <p:pic>
        <p:nvPicPr>
          <p:cNvPr id="12291" name="Picture 3"/>
          <p:cNvPicPr>
            <a:picLocks noChangeAspect="1" noChangeArrowheads="1"/>
          </p:cNvPicPr>
          <p:nvPr/>
        </p:nvPicPr>
        <p:blipFill>
          <a:blip r:embed="rId4"/>
          <a:srcRect/>
          <a:stretch>
            <a:fillRect/>
          </a:stretch>
        </p:blipFill>
        <p:spPr bwMode="auto">
          <a:xfrm>
            <a:off x="1928794" y="1864095"/>
            <a:ext cx="4071966" cy="1080711"/>
          </a:xfrm>
          <a:prstGeom prst="rect">
            <a:avLst/>
          </a:prstGeom>
          <a:noFill/>
          <a:ln w="9525">
            <a:noFill/>
            <a:miter lim="800000"/>
            <a:headEnd/>
            <a:tailEnd/>
          </a:ln>
          <a:effectLst/>
        </p:spPr>
      </p:pic>
      <p:sp>
        <p:nvSpPr>
          <p:cNvPr id="8" name="TextBox 7"/>
          <p:cNvSpPr txBox="1"/>
          <p:nvPr/>
        </p:nvSpPr>
        <p:spPr>
          <a:xfrm>
            <a:off x="285720" y="3429000"/>
            <a:ext cx="8286808" cy="523220"/>
          </a:xfrm>
          <a:prstGeom prst="rect">
            <a:avLst/>
          </a:prstGeom>
          <a:noFill/>
        </p:spPr>
        <p:txBody>
          <a:bodyPr wrap="square" rtlCol="0">
            <a:spAutoFit/>
          </a:bodyPr>
          <a:lstStyle/>
          <a:p>
            <a:r>
              <a:rPr lang="zh-CN" altLang="en-US" sz="2800" b="1" dirty="0" smtClean="0"/>
              <a:t>总体均值</a:t>
            </a:r>
            <a:r>
              <a:rPr lang="en-US" sz="2800" b="1" dirty="0" smtClean="0"/>
              <a:t>    </a:t>
            </a:r>
            <a:r>
              <a:rPr lang="zh-CN" altLang="en-US" sz="2800" b="1" dirty="0" smtClean="0"/>
              <a:t>的估计量</a:t>
            </a:r>
            <a:r>
              <a:rPr lang="en-US" sz="2800" b="1" dirty="0" smtClean="0"/>
              <a:t>       </a:t>
            </a:r>
            <a:r>
              <a:rPr lang="zh-CN" altLang="en-US" sz="2800" b="1" dirty="0" smtClean="0"/>
              <a:t>为</a:t>
            </a:r>
          </a:p>
        </p:txBody>
      </p:sp>
      <p:pic>
        <p:nvPicPr>
          <p:cNvPr id="12292" name="Picture 4"/>
          <p:cNvPicPr>
            <a:picLocks noChangeAspect="1" noChangeArrowheads="1"/>
          </p:cNvPicPr>
          <p:nvPr/>
        </p:nvPicPr>
        <p:blipFill>
          <a:blip r:embed="rId5"/>
          <a:srcRect/>
          <a:stretch>
            <a:fillRect/>
          </a:stretch>
        </p:blipFill>
        <p:spPr bwMode="auto">
          <a:xfrm>
            <a:off x="1857356" y="3429728"/>
            <a:ext cx="357190" cy="499338"/>
          </a:xfrm>
          <a:prstGeom prst="rect">
            <a:avLst/>
          </a:prstGeom>
          <a:noFill/>
          <a:ln w="9525">
            <a:noFill/>
            <a:miter lim="800000"/>
            <a:headEnd/>
            <a:tailEnd/>
          </a:ln>
          <a:effectLst/>
        </p:spPr>
      </p:pic>
      <p:pic>
        <p:nvPicPr>
          <p:cNvPr id="12293" name="Picture 5"/>
          <p:cNvPicPr>
            <a:picLocks noChangeAspect="1" noChangeArrowheads="1"/>
          </p:cNvPicPr>
          <p:nvPr/>
        </p:nvPicPr>
        <p:blipFill>
          <a:blip r:embed="rId6"/>
          <a:srcRect/>
          <a:stretch>
            <a:fillRect/>
          </a:stretch>
        </p:blipFill>
        <p:spPr bwMode="auto">
          <a:xfrm>
            <a:off x="3571868" y="3350662"/>
            <a:ext cx="571504" cy="626708"/>
          </a:xfrm>
          <a:prstGeom prst="rect">
            <a:avLst/>
          </a:prstGeom>
          <a:noFill/>
          <a:ln w="9525">
            <a:noFill/>
            <a:miter lim="800000"/>
            <a:headEnd/>
            <a:tailEnd/>
          </a:ln>
          <a:effectLst/>
        </p:spPr>
      </p:pic>
      <p:pic>
        <p:nvPicPr>
          <p:cNvPr id="12294" name="Picture 6"/>
          <p:cNvPicPr>
            <a:picLocks noChangeAspect="1" noChangeArrowheads="1"/>
          </p:cNvPicPr>
          <p:nvPr/>
        </p:nvPicPr>
        <p:blipFill>
          <a:blip r:embed="rId7"/>
          <a:srcRect/>
          <a:stretch>
            <a:fillRect/>
          </a:stretch>
        </p:blipFill>
        <p:spPr bwMode="auto">
          <a:xfrm>
            <a:off x="2214546" y="4215993"/>
            <a:ext cx="3571900" cy="117993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85728"/>
            <a:ext cx="8143932" cy="1384995"/>
          </a:xfrm>
          <a:prstGeom prst="rect">
            <a:avLst/>
          </a:prstGeom>
          <a:noFill/>
        </p:spPr>
        <p:txBody>
          <a:bodyPr wrap="square" rtlCol="0">
            <a:spAutoFit/>
          </a:bodyPr>
          <a:lstStyle/>
          <a:p>
            <a:r>
              <a:rPr lang="zh-CN" altLang="en-US" sz="2800" b="1" dirty="0" smtClean="0"/>
              <a:t>定理</a:t>
            </a:r>
            <a:r>
              <a:rPr lang="en-US" sz="2800" b="1" dirty="0" smtClean="0"/>
              <a:t>6.13    </a:t>
            </a:r>
            <a:r>
              <a:rPr lang="zh-CN" altLang="en-US" sz="2800" b="1" dirty="0" smtClean="0"/>
              <a:t>对于群单元规模不等的有放回不等概率的单级整群抽样，总体总值</a:t>
            </a:r>
            <a:r>
              <a:rPr lang="en-US" sz="2800" b="1" dirty="0" smtClean="0"/>
              <a:t>    </a:t>
            </a:r>
            <a:r>
              <a:rPr lang="zh-CN" altLang="en-US" sz="2800" b="1" dirty="0" smtClean="0"/>
              <a:t>的估计量</a:t>
            </a:r>
            <a:r>
              <a:rPr lang="en-US" sz="2800" b="1" dirty="0" smtClean="0"/>
              <a:t>       </a:t>
            </a:r>
            <a:r>
              <a:rPr lang="zh-CN" altLang="en-US" sz="2800" b="1" dirty="0" smtClean="0"/>
              <a:t>是无偏的，即</a:t>
            </a:r>
            <a:r>
              <a:rPr lang="en-US" sz="2800" b="1" dirty="0" smtClean="0"/>
              <a:t>                   </a:t>
            </a:r>
            <a:r>
              <a:rPr lang="zh-CN" altLang="en-US" sz="2800" b="1" dirty="0" smtClean="0"/>
              <a:t>。</a:t>
            </a:r>
          </a:p>
        </p:txBody>
      </p:sp>
      <p:pic>
        <p:nvPicPr>
          <p:cNvPr id="3" name="Picture 1"/>
          <p:cNvPicPr>
            <a:picLocks noChangeAspect="1" noChangeArrowheads="1"/>
          </p:cNvPicPr>
          <p:nvPr/>
        </p:nvPicPr>
        <p:blipFill>
          <a:blip r:embed="rId2"/>
          <a:srcRect/>
          <a:stretch>
            <a:fillRect/>
          </a:stretch>
        </p:blipFill>
        <p:spPr bwMode="auto">
          <a:xfrm>
            <a:off x="4645026" y="785794"/>
            <a:ext cx="284164" cy="349487"/>
          </a:xfrm>
          <a:prstGeom prst="rect">
            <a:avLst/>
          </a:prstGeom>
          <a:noFill/>
          <a:ln w="9525">
            <a:noFill/>
            <a:miter lim="800000"/>
            <a:headEnd/>
            <a:tailEnd/>
          </a:ln>
          <a:effectLst/>
        </p:spPr>
      </p:pic>
      <p:pic>
        <p:nvPicPr>
          <p:cNvPr id="4" name="Picture 2"/>
          <p:cNvPicPr>
            <a:picLocks noChangeAspect="1" noChangeArrowheads="1"/>
          </p:cNvPicPr>
          <p:nvPr/>
        </p:nvPicPr>
        <p:blipFill>
          <a:blip r:embed="rId3"/>
          <a:srcRect/>
          <a:stretch>
            <a:fillRect/>
          </a:stretch>
        </p:blipFill>
        <p:spPr bwMode="auto">
          <a:xfrm>
            <a:off x="6357949" y="714356"/>
            <a:ext cx="571505" cy="529291"/>
          </a:xfrm>
          <a:prstGeom prst="rect">
            <a:avLst/>
          </a:prstGeom>
          <a:noFill/>
          <a:ln w="9525">
            <a:noFill/>
            <a:miter lim="800000"/>
            <a:headEnd/>
            <a:tailEnd/>
          </a:ln>
          <a:effectLst/>
        </p:spPr>
      </p:pic>
      <p:pic>
        <p:nvPicPr>
          <p:cNvPr id="11265" name="Picture 1"/>
          <p:cNvPicPr>
            <a:picLocks noChangeAspect="1" noChangeArrowheads="1"/>
          </p:cNvPicPr>
          <p:nvPr/>
        </p:nvPicPr>
        <p:blipFill>
          <a:blip r:embed="rId4"/>
          <a:srcRect/>
          <a:stretch>
            <a:fillRect/>
          </a:stretch>
        </p:blipFill>
        <p:spPr bwMode="auto">
          <a:xfrm>
            <a:off x="1500166" y="1167259"/>
            <a:ext cx="1357322" cy="475791"/>
          </a:xfrm>
          <a:prstGeom prst="rect">
            <a:avLst/>
          </a:prstGeom>
          <a:noFill/>
          <a:ln w="9525">
            <a:noFill/>
            <a:miter lim="800000"/>
            <a:headEnd/>
            <a:tailEnd/>
          </a:ln>
          <a:effectLst/>
        </p:spPr>
      </p:pic>
      <p:sp>
        <p:nvSpPr>
          <p:cNvPr id="6" name="TextBox 5"/>
          <p:cNvSpPr txBox="1"/>
          <p:nvPr/>
        </p:nvSpPr>
        <p:spPr>
          <a:xfrm>
            <a:off x="285720" y="2071678"/>
            <a:ext cx="8572560" cy="1384995"/>
          </a:xfrm>
          <a:prstGeom prst="rect">
            <a:avLst/>
          </a:prstGeom>
          <a:noFill/>
        </p:spPr>
        <p:txBody>
          <a:bodyPr wrap="square" rtlCol="0">
            <a:spAutoFit/>
          </a:bodyPr>
          <a:lstStyle/>
          <a:p>
            <a:r>
              <a:rPr lang="zh-CN" altLang="en-US" sz="2800" b="1" dirty="0" smtClean="0"/>
              <a:t>证明：设</a:t>
            </a:r>
            <a:r>
              <a:rPr lang="en-US" sz="2800" b="1" dirty="0" smtClean="0"/>
              <a:t>    </a:t>
            </a:r>
            <a:r>
              <a:rPr lang="zh-CN" altLang="en-US" sz="2800" b="1" dirty="0" smtClean="0"/>
              <a:t>是第</a:t>
            </a:r>
            <a:r>
              <a:rPr lang="en-US" sz="2800" b="1" dirty="0" smtClean="0"/>
              <a:t>   </a:t>
            </a:r>
            <a:r>
              <a:rPr lang="zh-CN" altLang="en-US" sz="2800" b="1" dirty="0" smtClean="0"/>
              <a:t>个基本单元被抽中的次数，取值为</a:t>
            </a:r>
            <a:r>
              <a:rPr lang="en-US" altLang="zh-CN" sz="2800" b="1" dirty="0" smtClean="0"/>
              <a:t>0</a:t>
            </a:r>
            <a:r>
              <a:rPr lang="zh-CN" altLang="en-US" sz="2800" b="1" dirty="0" smtClean="0"/>
              <a:t>，</a:t>
            </a:r>
            <a:r>
              <a:rPr lang="en-US" altLang="zh-CN" sz="2800" b="1" dirty="0" smtClean="0"/>
              <a:t>1,2</a:t>
            </a:r>
            <a:r>
              <a:rPr lang="zh-CN" altLang="en-US" sz="2800" b="1" dirty="0" smtClean="0"/>
              <a:t>，</a:t>
            </a:r>
            <a:r>
              <a:rPr lang="en-US" altLang="zh-CN" sz="2800" b="1" dirty="0" smtClean="0"/>
              <a:t>…</a:t>
            </a:r>
            <a:r>
              <a:rPr lang="zh-CN" altLang="en-US" sz="2800" b="1" dirty="0" smtClean="0"/>
              <a:t>，     </a:t>
            </a:r>
            <a:r>
              <a:rPr lang="en-US" sz="2800" b="1" dirty="0" smtClean="0"/>
              <a:t> </a:t>
            </a:r>
            <a:r>
              <a:rPr lang="zh-CN" altLang="en-US" sz="2800" b="1" dirty="0" smtClean="0"/>
              <a:t>或</a:t>
            </a:r>
            <a:r>
              <a:rPr lang="en-US" sz="2800" b="1" dirty="0" smtClean="0"/>
              <a:t>   </a:t>
            </a:r>
            <a:r>
              <a:rPr lang="zh-CN" altLang="en-US" sz="2800" b="1" dirty="0" smtClean="0"/>
              <a:t>。于是，总体总值</a:t>
            </a:r>
            <a:r>
              <a:rPr lang="en-US" sz="2800" b="1" dirty="0" smtClean="0"/>
              <a:t>     </a:t>
            </a:r>
            <a:r>
              <a:rPr lang="zh-CN" altLang="en-US" sz="2800" b="1" dirty="0" smtClean="0"/>
              <a:t>的估计量</a:t>
            </a:r>
            <a:r>
              <a:rPr lang="en-US" sz="2800" b="1" dirty="0" smtClean="0"/>
              <a:t>        </a:t>
            </a:r>
            <a:r>
              <a:rPr lang="zh-CN" altLang="en-US" sz="2800" b="1" dirty="0" smtClean="0"/>
              <a:t>可以表示为</a:t>
            </a:r>
          </a:p>
        </p:txBody>
      </p:sp>
      <p:pic>
        <p:nvPicPr>
          <p:cNvPr id="11266" name="Picture 2"/>
          <p:cNvPicPr>
            <a:picLocks noChangeAspect="1" noChangeArrowheads="1"/>
          </p:cNvPicPr>
          <p:nvPr/>
        </p:nvPicPr>
        <p:blipFill>
          <a:blip r:embed="rId5"/>
          <a:srcRect/>
          <a:stretch>
            <a:fillRect/>
          </a:stretch>
        </p:blipFill>
        <p:spPr bwMode="auto">
          <a:xfrm>
            <a:off x="1785918" y="2071678"/>
            <a:ext cx="357190" cy="587102"/>
          </a:xfrm>
          <a:prstGeom prst="rect">
            <a:avLst/>
          </a:prstGeom>
          <a:noFill/>
          <a:ln w="9525">
            <a:noFill/>
            <a:miter lim="800000"/>
            <a:headEnd/>
            <a:tailEnd/>
          </a:ln>
          <a:effectLst/>
        </p:spPr>
      </p:pic>
      <p:pic>
        <p:nvPicPr>
          <p:cNvPr id="8" name="Picture 2"/>
          <p:cNvPicPr>
            <a:picLocks noChangeAspect="1" noChangeArrowheads="1"/>
          </p:cNvPicPr>
          <p:nvPr/>
        </p:nvPicPr>
        <p:blipFill>
          <a:blip r:embed="rId6"/>
          <a:srcRect/>
          <a:stretch>
            <a:fillRect/>
          </a:stretch>
        </p:blipFill>
        <p:spPr bwMode="auto">
          <a:xfrm>
            <a:off x="2857488" y="2162252"/>
            <a:ext cx="214314" cy="409492"/>
          </a:xfrm>
          <a:prstGeom prst="rect">
            <a:avLst/>
          </a:prstGeom>
          <a:noFill/>
          <a:ln w="9525">
            <a:noFill/>
            <a:miter lim="800000"/>
            <a:headEnd/>
            <a:tailEnd/>
          </a:ln>
          <a:effectLst/>
        </p:spPr>
      </p:pic>
      <p:pic>
        <p:nvPicPr>
          <p:cNvPr id="11267" name="Picture 3"/>
          <p:cNvPicPr>
            <a:picLocks noChangeAspect="1" noChangeArrowheads="1"/>
          </p:cNvPicPr>
          <p:nvPr/>
        </p:nvPicPr>
        <p:blipFill>
          <a:blip r:embed="rId7"/>
          <a:srcRect/>
          <a:stretch>
            <a:fillRect/>
          </a:stretch>
        </p:blipFill>
        <p:spPr bwMode="auto">
          <a:xfrm>
            <a:off x="1571604" y="2609078"/>
            <a:ext cx="714380" cy="391294"/>
          </a:xfrm>
          <a:prstGeom prst="rect">
            <a:avLst/>
          </a:prstGeom>
          <a:noFill/>
          <a:ln w="9525">
            <a:noFill/>
            <a:miter lim="800000"/>
            <a:headEnd/>
            <a:tailEnd/>
          </a:ln>
          <a:effectLst/>
        </p:spPr>
      </p:pic>
      <p:pic>
        <p:nvPicPr>
          <p:cNvPr id="11268" name="Picture 4"/>
          <p:cNvPicPr>
            <a:picLocks noChangeAspect="1" noChangeArrowheads="1"/>
          </p:cNvPicPr>
          <p:nvPr/>
        </p:nvPicPr>
        <p:blipFill>
          <a:blip r:embed="rId8"/>
          <a:srcRect/>
          <a:stretch>
            <a:fillRect/>
          </a:stretch>
        </p:blipFill>
        <p:spPr bwMode="auto">
          <a:xfrm>
            <a:off x="2646293" y="2605448"/>
            <a:ext cx="354071" cy="394924"/>
          </a:xfrm>
          <a:prstGeom prst="rect">
            <a:avLst/>
          </a:prstGeom>
          <a:noFill/>
          <a:ln w="9525">
            <a:noFill/>
            <a:miter lim="800000"/>
            <a:headEnd/>
            <a:tailEnd/>
          </a:ln>
          <a:effectLst/>
        </p:spPr>
      </p:pic>
      <p:pic>
        <p:nvPicPr>
          <p:cNvPr id="11" name="Picture 1"/>
          <p:cNvPicPr>
            <a:picLocks noChangeAspect="1" noChangeArrowheads="1"/>
          </p:cNvPicPr>
          <p:nvPr/>
        </p:nvPicPr>
        <p:blipFill>
          <a:blip r:embed="rId2"/>
          <a:srcRect/>
          <a:stretch>
            <a:fillRect/>
          </a:stretch>
        </p:blipFill>
        <p:spPr bwMode="auto">
          <a:xfrm>
            <a:off x="5786446" y="2571744"/>
            <a:ext cx="284164" cy="349487"/>
          </a:xfrm>
          <a:prstGeom prst="rect">
            <a:avLst/>
          </a:prstGeom>
          <a:noFill/>
          <a:ln w="9525">
            <a:noFill/>
            <a:miter lim="800000"/>
            <a:headEnd/>
            <a:tailEnd/>
          </a:ln>
          <a:effectLst/>
        </p:spPr>
      </p:pic>
      <p:pic>
        <p:nvPicPr>
          <p:cNvPr id="12" name="Picture 2"/>
          <p:cNvPicPr>
            <a:picLocks noChangeAspect="1" noChangeArrowheads="1"/>
          </p:cNvPicPr>
          <p:nvPr/>
        </p:nvPicPr>
        <p:blipFill>
          <a:blip r:embed="rId3"/>
          <a:srcRect/>
          <a:stretch>
            <a:fillRect/>
          </a:stretch>
        </p:blipFill>
        <p:spPr bwMode="auto">
          <a:xfrm>
            <a:off x="7572395" y="2500306"/>
            <a:ext cx="571505" cy="529291"/>
          </a:xfrm>
          <a:prstGeom prst="rect">
            <a:avLst/>
          </a:prstGeom>
          <a:noFill/>
          <a:ln w="9525">
            <a:noFill/>
            <a:miter lim="800000"/>
            <a:headEnd/>
            <a:tailEnd/>
          </a:ln>
          <a:effectLst/>
        </p:spPr>
      </p:pic>
      <p:pic>
        <p:nvPicPr>
          <p:cNvPr id="11269" name="Picture 5"/>
          <p:cNvPicPr>
            <a:picLocks noChangeAspect="1" noChangeArrowheads="1"/>
          </p:cNvPicPr>
          <p:nvPr/>
        </p:nvPicPr>
        <p:blipFill>
          <a:blip r:embed="rId9"/>
          <a:srcRect/>
          <a:stretch>
            <a:fillRect/>
          </a:stretch>
        </p:blipFill>
        <p:spPr bwMode="auto">
          <a:xfrm>
            <a:off x="2000232" y="3427630"/>
            <a:ext cx="4429156" cy="1201526"/>
          </a:xfrm>
          <a:prstGeom prst="rect">
            <a:avLst/>
          </a:prstGeom>
          <a:noFill/>
          <a:ln w="9525">
            <a:noFill/>
            <a:miter lim="800000"/>
            <a:headEnd/>
            <a:tailEnd/>
          </a:ln>
          <a:effectLst/>
        </p:spPr>
      </p:pic>
      <p:sp>
        <p:nvSpPr>
          <p:cNvPr id="15" name="TextBox 14"/>
          <p:cNvSpPr txBox="1"/>
          <p:nvPr/>
        </p:nvSpPr>
        <p:spPr>
          <a:xfrm>
            <a:off x="357158" y="4714884"/>
            <a:ext cx="8643998" cy="954107"/>
          </a:xfrm>
          <a:prstGeom prst="rect">
            <a:avLst/>
          </a:prstGeom>
          <a:noFill/>
        </p:spPr>
        <p:txBody>
          <a:bodyPr wrap="square" rtlCol="0">
            <a:spAutoFit/>
          </a:bodyPr>
          <a:lstStyle/>
          <a:p>
            <a:r>
              <a:rPr lang="zh-CN" altLang="en-US" sz="2800" b="1" dirty="0" smtClean="0"/>
              <a:t>由于采用有放回不等概率抽样，</a:t>
            </a:r>
            <a:r>
              <a:rPr lang="en-US" sz="2800" b="1" dirty="0" smtClean="0"/>
              <a:t>                </a:t>
            </a:r>
            <a:r>
              <a:rPr lang="zh-CN" altLang="en-US" sz="2800" b="1" dirty="0" smtClean="0"/>
              <a:t>是</a:t>
            </a:r>
            <a:r>
              <a:rPr lang="en-US" sz="2800" b="1" dirty="0" smtClean="0"/>
              <a:t>     </a:t>
            </a:r>
            <a:r>
              <a:rPr lang="zh-CN" altLang="en-US" sz="2800" b="1" dirty="0" smtClean="0"/>
              <a:t>个随机变量，联合分布是     </a:t>
            </a:r>
            <a:r>
              <a:rPr lang="en-US" sz="2800" b="1" dirty="0" smtClean="0"/>
              <a:t> </a:t>
            </a:r>
            <a:r>
              <a:rPr lang="zh-CN" altLang="en-US" sz="2800" b="1" dirty="0" smtClean="0"/>
              <a:t>项分布，其分布率为</a:t>
            </a:r>
          </a:p>
        </p:txBody>
      </p:sp>
      <p:pic>
        <p:nvPicPr>
          <p:cNvPr id="11270" name="Picture 6"/>
          <p:cNvPicPr>
            <a:picLocks noChangeAspect="1" noChangeArrowheads="1"/>
          </p:cNvPicPr>
          <p:nvPr/>
        </p:nvPicPr>
        <p:blipFill>
          <a:blip r:embed="rId10"/>
          <a:srcRect/>
          <a:stretch>
            <a:fillRect/>
          </a:stretch>
        </p:blipFill>
        <p:spPr bwMode="auto">
          <a:xfrm>
            <a:off x="5357818" y="4772754"/>
            <a:ext cx="1285884" cy="513634"/>
          </a:xfrm>
          <a:prstGeom prst="rect">
            <a:avLst/>
          </a:prstGeom>
          <a:noFill/>
          <a:ln w="9525">
            <a:noFill/>
            <a:miter lim="800000"/>
            <a:headEnd/>
            <a:tailEnd/>
          </a:ln>
          <a:effectLst/>
        </p:spPr>
      </p:pic>
      <p:pic>
        <p:nvPicPr>
          <p:cNvPr id="11271" name="Picture 7"/>
          <p:cNvPicPr>
            <a:picLocks noChangeAspect="1" noChangeArrowheads="1"/>
          </p:cNvPicPr>
          <p:nvPr/>
        </p:nvPicPr>
        <p:blipFill>
          <a:blip r:embed="rId11"/>
          <a:srcRect/>
          <a:stretch>
            <a:fillRect/>
          </a:stretch>
        </p:blipFill>
        <p:spPr bwMode="auto">
          <a:xfrm>
            <a:off x="7143768" y="4786320"/>
            <a:ext cx="357190" cy="357192"/>
          </a:xfrm>
          <a:prstGeom prst="rect">
            <a:avLst/>
          </a:prstGeom>
          <a:noFill/>
          <a:ln w="9525">
            <a:noFill/>
            <a:miter lim="800000"/>
            <a:headEnd/>
            <a:tailEnd/>
          </a:ln>
          <a:effectLst/>
        </p:spPr>
      </p:pic>
      <p:pic>
        <p:nvPicPr>
          <p:cNvPr id="18" name="Picture 7"/>
          <p:cNvPicPr>
            <a:picLocks noChangeAspect="1" noChangeArrowheads="1"/>
          </p:cNvPicPr>
          <p:nvPr/>
        </p:nvPicPr>
        <p:blipFill>
          <a:blip r:embed="rId11"/>
          <a:srcRect/>
          <a:stretch>
            <a:fillRect/>
          </a:stretch>
        </p:blipFill>
        <p:spPr bwMode="auto">
          <a:xfrm>
            <a:off x="3428992" y="5266105"/>
            <a:ext cx="357190" cy="3571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p:cNvPicPr>
            <a:picLocks noChangeAspect="1" noChangeArrowheads="1"/>
          </p:cNvPicPr>
          <p:nvPr/>
        </p:nvPicPr>
        <p:blipFill>
          <a:blip r:embed="rId2"/>
          <a:srcRect/>
          <a:stretch>
            <a:fillRect/>
          </a:stretch>
        </p:blipFill>
        <p:spPr bwMode="auto">
          <a:xfrm>
            <a:off x="571472" y="357166"/>
            <a:ext cx="7816182" cy="1003304"/>
          </a:xfrm>
          <a:prstGeom prst="rect">
            <a:avLst/>
          </a:prstGeom>
          <a:noFill/>
          <a:ln w="9525">
            <a:noFill/>
            <a:miter lim="800000"/>
            <a:headEnd/>
            <a:tailEnd/>
          </a:ln>
          <a:effectLst/>
        </p:spPr>
      </p:pic>
      <p:sp>
        <p:nvSpPr>
          <p:cNvPr id="3" name="TextBox 2"/>
          <p:cNvSpPr txBox="1"/>
          <p:nvPr/>
        </p:nvSpPr>
        <p:spPr>
          <a:xfrm>
            <a:off x="357158" y="1500174"/>
            <a:ext cx="8286808" cy="523220"/>
          </a:xfrm>
          <a:prstGeom prst="rect">
            <a:avLst/>
          </a:prstGeom>
          <a:noFill/>
        </p:spPr>
        <p:txBody>
          <a:bodyPr wrap="square" rtlCol="0">
            <a:spAutoFit/>
          </a:bodyPr>
          <a:lstStyle/>
          <a:p>
            <a:r>
              <a:rPr lang="zh-CN" altLang="en-US" sz="2800" b="1" dirty="0" smtClean="0"/>
              <a:t>其中                          ，           </a:t>
            </a:r>
            <a:r>
              <a:rPr lang="en-US" sz="2800" b="1" dirty="0" smtClean="0"/>
              <a:t> </a:t>
            </a:r>
            <a:r>
              <a:rPr lang="zh-CN" altLang="en-US" sz="2800" b="1" dirty="0" smtClean="0"/>
              <a:t>。可以验证                 ，</a:t>
            </a:r>
          </a:p>
        </p:txBody>
      </p:sp>
      <p:pic>
        <p:nvPicPr>
          <p:cNvPr id="10242" name="Picture 2"/>
          <p:cNvPicPr>
            <a:picLocks noChangeAspect="1" noChangeArrowheads="1"/>
          </p:cNvPicPr>
          <p:nvPr/>
        </p:nvPicPr>
        <p:blipFill>
          <a:blip r:embed="rId3"/>
          <a:srcRect/>
          <a:stretch>
            <a:fillRect/>
          </a:stretch>
        </p:blipFill>
        <p:spPr bwMode="auto">
          <a:xfrm>
            <a:off x="1285852" y="1571612"/>
            <a:ext cx="2071702" cy="446836"/>
          </a:xfrm>
          <a:prstGeom prst="rect">
            <a:avLst/>
          </a:prstGeom>
          <a:noFill/>
          <a:ln w="9525">
            <a:noFill/>
            <a:miter lim="800000"/>
            <a:headEnd/>
            <a:tailEnd/>
          </a:ln>
          <a:effectLst/>
        </p:spPr>
      </p:pic>
      <p:pic>
        <p:nvPicPr>
          <p:cNvPr id="10243" name="Picture 3"/>
          <p:cNvPicPr>
            <a:picLocks noChangeAspect="1" noChangeArrowheads="1"/>
          </p:cNvPicPr>
          <p:nvPr/>
        </p:nvPicPr>
        <p:blipFill>
          <a:blip r:embed="rId4"/>
          <a:srcRect/>
          <a:stretch>
            <a:fillRect/>
          </a:stretch>
        </p:blipFill>
        <p:spPr bwMode="auto">
          <a:xfrm>
            <a:off x="3500430" y="1500174"/>
            <a:ext cx="1136823" cy="508002"/>
          </a:xfrm>
          <a:prstGeom prst="rect">
            <a:avLst/>
          </a:prstGeom>
          <a:noFill/>
          <a:ln w="9525">
            <a:noFill/>
            <a:miter lim="800000"/>
            <a:headEnd/>
            <a:tailEnd/>
          </a:ln>
          <a:effectLst/>
        </p:spPr>
      </p:pic>
      <p:pic>
        <p:nvPicPr>
          <p:cNvPr id="10244" name="Picture 4"/>
          <p:cNvPicPr>
            <a:picLocks noChangeAspect="1" noChangeArrowheads="1"/>
          </p:cNvPicPr>
          <p:nvPr/>
        </p:nvPicPr>
        <p:blipFill>
          <a:blip r:embed="rId5"/>
          <a:srcRect/>
          <a:stretch>
            <a:fillRect/>
          </a:stretch>
        </p:blipFill>
        <p:spPr bwMode="auto">
          <a:xfrm>
            <a:off x="6429388" y="1571612"/>
            <a:ext cx="1339412" cy="441326"/>
          </a:xfrm>
          <a:prstGeom prst="rect">
            <a:avLst/>
          </a:prstGeom>
          <a:noFill/>
          <a:ln w="9525">
            <a:noFill/>
            <a:miter lim="800000"/>
            <a:headEnd/>
            <a:tailEnd/>
          </a:ln>
          <a:effectLst/>
        </p:spPr>
      </p:pic>
      <p:pic>
        <p:nvPicPr>
          <p:cNvPr id="10245" name="Picture 5"/>
          <p:cNvPicPr>
            <a:picLocks noChangeAspect="1" noChangeArrowheads="1"/>
          </p:cNvPicPr>
          <p:nvPr/>
        </p:nvPicPr>
        <p:blipFill>
          <a:blip r:embed="rId6"/>
          <a:srcRect/>
          <a:stretch>
            <a:fillRect/>
          </a:stretch>
        </p:blipFill>
        <p:spPr bwMode="auto">
          <a:xfrm>
            <a:off x="500034" y="2214554"/>
            <a:ext cx="2459838" cy="512764"/>
          </a:xfrm>
          <a:prstGeom prst="rect">
            <a:avLst/>
          </a:prstGeom>
          <a:noFill/>
          <a:ln w="9525">
            <a:noFill/>
            <a:miter lim="800000"/>
            <a:headEnd/>
            <a:tailEnd/>
          </a:ln>
          <a:effectLst/>
        </p:spPr>
      </p:pic>
      <p:sp>
        <p:nvSpPr>
          <p:cNvPr id="8" name="TextBox 7"/>
          <p:cNvSpPr txBox="1"/>
          <p:nvPr/>
        </p:nvSpPr>
        <p:spPr>
          <a:xfrm>
            <a:off x="2928926" y="2214554"/>
            <a:ext cx="785818" cy="523220"/>
          </a:xfrm>
          <a:prstGeom prst="rect">
            <a:avLst/>
          </a:prstGeom>
          <a:noFill/>
        </p:spPr>
        <p:txBody>
          <a:bodyPr wrap="square" rtlCol="0">
            <a:spAutoFit/>
          </a:bodyPr>
          <a:lstStyle/>
          <a:p>
            <a:r>
              <a:rPr lang="zh-CN" altLang="en-US" sz="2800" b="1" dirty="0" smtClean="0"/>
              <a:t>，</a:t>
            </a:r>
            <a:endParaRPr lang="zh-CN" altLang="en-US" sz="2800" b="1" dirty="0"/>
          </a:p>
        </p:txBody>
      </p:sp>
      <p:pic>
        <p:nvPicPr>
          <p:cNvPr id="10246" name="Picture 6"/>
          <p:cNvPicPr>
            <a:picLocks noChangeAspect="1" noChangeArrowheads="1"/>
          </p:cNvPicPr>
          <p:nvPr/>
        </p:nvPicPr>
        <p:blipFill>
          <a:blip r:embed="rId7"/>
          <a:srcRect/>
          <a:stretch>
            <a:fillRect/>
          </a:stretch>
        </p:blipFill>
        <p:spPr bwMode="auto">
          <a:xfrm>
            <a:off x="3286116" y="2285992"/>
            <a:ext cx="2231046" cy="454026"/>
          </a:xfrm>
          <a:prstGeom prst="rect">
            <a:avLst/>
          </a:prstGeom>
          <a:noFill/>
          <a:ln w="9525">
            <a:noFill/>
            <a:miter lim="800000"/>
            <a:headEnd/>
            <a:tailEnd/>
          </a:ln>
          <a:effectLst/>
        </p:spPr>
      </p:pic>
      <p:sp>
        <p:nvSpPr>
          <p:cNvPr id="11" name="TextBox 10"/>
          <p:cNvSpPr txBox="1"/>
          <p:nvPr/>
        </p:nvSpPr>
        <p:spPr>
          <a:xfrm>
            <a:off x="5429256" y="2143116"/>
            <a:ext cx="2214578" cy="523220"/>
          </a:xfrm>
          <a:prstGeom prst="rect">
            <a:avLst/>
          </a:prstGeom>
          <a:noFill/>
        </p:spPr>
        <p:txBody>
          <a:bodyPr wrap="square" rtlCol="0">
            <a:spAutoFit/>
          </a:bodyPr>
          <a:lstStyle/>
          <a:p>
            <a:r>
              <a:rPr lang="zh-CN" altLang="en-US" sz="2800" b="1" dirty="0" smtClean="0"/>
              <a:t>。从而：</a:t>
            </a:r>
            <a:endParaRPr lang="zh-CN" altLang="en-US" sz="2800" b="1" dirty="0"/>
          </a:p>
        </p:txBody>
      </p:sp>
      <p:pic>
        <p:nvPicPr>
          <p:cNvPr id="10247" name="Picture 7"/>
          <p:cNvPicPr>
            <a:picLocks noChangeAspect="1" noChangeArrowheads="1"/>
          </p:cNvPicPr>
          <p:nvPr/>
        </p:nvPicPr>
        <p:blipFill>
          <a:blip r:embed="rId8"/>
          <a:srcRect/>
          <a:stretch>
            <a:fillRect/>
          </a:stretch>
        </p:blipFill>
        <p:spPr bwMode="auto">
          <a:xfrm>
            <a:off x="1214413" y="2928934"/>
            <a:ext cx="6302659" cy="934859"/>
          </a:xfrm>
          <a:prstGeom prst="rect">
            <a:avLst/>
          </a:prstGeom>
          <a:noFill/>
          <a:ln w="9525">
            <a:noFill/>
            <a:miter lim="800000"/>
            <a:headEnd/>
            <a:tailEnd/>
          </a:ln>
          <a:effectLst/>
        </p:spPr>
      </p:pic>
      <p:sp>
        <p:nvSpPr>
          <p:cNvPr id="13" name="TextBox 12"/>
          <p:cNvSpPr txBox="1"/>
          <p:nvPr/>
        </p:nvSpPr>
        <p:spPr>
          <a:xfrm>
            <a:off x="357158" y="4000504"/>
            <a:ext cx="5072098" cy="523220"/>
          </a:xfrm>
          <a:prstGeom prst="rect">
            <a:avLst/>
          </a:prstGeom>
          <a:noFill/>
        </p:spPr>
        <p:txBody>
          <a:bodyPr wrap="square" rtlCol="0">
            <a:spAutoFit/>
          </a:bodyPr>
          <a:lstStyle/>
          <a:p>
            <a:r>
              <a:rPr lang="zh-CN" altLang="en-US" sz="2800" b="1" dirty="0" smtClean="0"/>
              <a:t>定理</a:t>
            </a:r>
            <a:r>
              <a:rPr lang="en-US" sz="2800" b="1" dirty="0" smtClean="0"/>
              <a:t>6.13</a:t>
            </a:r>
            <a:r>
              <a:rPr lang="zh-CN" altLang="en-US" sz="2800" b="1" dirty="0" smtClean="0"/>
              <a:t>成立。</a:t>
            </a:r>
            <a:endParaRPr lang="zh-CN" altLang="en-US" sz="2800" b="1" dirty="0"/>
          </a:p>
        </p:txBody>
      </p:sp>
      <p:sp>
        <p:nvSpPr>
          <p:cNvPr id="14" name="TextBox 13"/>
          <p:cNvSpPr txBox="1"/>
          <p:nvPr/>
        </p:nvSpPr>
        <p:spPr>
          <a:xfrm>
            <a:off x="357158" y="4572008"/>
            <a:ext cx="8501122" cy="2031325"/>
          </a:xfrm>
          <a:prstGeom prst="rect">
            <a:avLst/>
          </a:prstGeom>
          <a:noFill/>
        </p:spPr>
        <p:txBody>
          <a:bodyPr wrap="square" rtlCol="0">
            <a:spAutoFit/>
          </a:bodyPr>
          <a:lstStyle/>
          <a:p>
            <a:pPr>
              <a:lnSpc>
                <a:spcPct val="150000"/>
              </a:lnSpc>
            </a:pPr>
            <a:r>
              <a:rPr lang="zh-CN" altLang="en-US" sz="2800" b="1" dirty="0" smtClean="0"/>
              <a:t>推论</a:t>
            </a:r>
            <a:r>
              <a:rPr lang="en-US" sz="2800" b="1" dirty="0" smtClean="0"/>
              <a:t>6.15  </a:t>
            </a:r>
            <a:r>
              <a:rPr lang="zh-CN" altLang="en-US" sz="2800" b="1" dirty="0" smtClean="0"/>
              <a:t>对于群单元规模不等的有放回不等概率的单级整群抽样，总体均值</a:t>
            </a:r>
            <a:r>
              <a:rPr lang="en-US" sz="2800" b="1" dirty="0" smtClean="0"/>
              <a:t>     </a:t>
            </a:r>
            <a:r>
              <a:rPr lang="zh-CN" altLang="en-US" sz="2800" b="1" dirty="0" smtClean="0"/>
              <a:t>的估计量   </a:t>
            </a:r>
            <a:r>
              <a:rPr lang="en-US" sz="2800" b="1" dirty="0" smtClean="0"/>
              <a:t>   </a:t>
            </a:r>
            <a:r>
              <a:rPr lang="zh-CN" altLang="en-US" sz="2800" b="1" dirty="0" smtClean="0"/>
              <a:t>是无偏的，即</a:t>
            </a:r>
            <a:r>
              <a:rPr lang="en-US" sz="2800" b="1" dirty="0" smtClean="0"/>
              <a:t>                   </a:t>
            </a:r>
            <a:r>
              <a:rPr lang="zh-CN" altLang="en-US" sz="2800" b="1" dirty="0" smtClean="0"/>
              <a:t>。</a:t>
            </a:r>
          </a:p>
        </p:txBody>
      </p:sp>
      <p:pic>
        <p:nvPicPr>
          <p:cNvPr id="10248" name="Picture 8"/>
          <p:cNvPicPr>
            <a:picLocks noChangeAspect="1" noChangeArrowheads="1"/>
          </p:cNvPicPr>
          <p:nvPr/>
        </p:nvPicPr>
        <p:blipFill>
          <a:blip r:embed="rId9"/>
          <a:srcRect/>
          <a:stretch>
            <a:fillRect/>
          </a:stretch>
        </p:blipFill>
        <p:spPr bwMode="auto">
          <a:xfrm>
            <a:off x="785786" y="5929330"/>
            <a:ext cx="1571636" cy="622846"/>
          </a:xfrm>
          <a:prstGeom prst="rect">
            <a:avLst/>
          </a:prstGeom>
          <a:noFill/>
          <a:ln w="9525">
            <a:noFill/>
            <a:miter lim="800000"/>
            <a:headEnd/>
            <a:tailEnd/>
          </a:ln>
          <a:effectLst/>
        </p:spPr>
      </p:pic>
      <p:pic>
        <p:nvPicPr>
          <p:cNvPr id="10249" name="Picture 9"/>
          <p:cNvPicPr>
            <a:picLocks noChangeAspect="1" noChangeArrowheads="1"/>
          </p:cNvPicPr>
          <p:nvPr/>
        </p:nvPicPr>
        <p:blipFill>
          <a:blip r:embed="rId10"/>
          <a:srcRect/>
          <a:stretch>
            <a:fillRect/>
          </a:stretch>
        </p:blipFill>
        <p:spPr bwMode="auto">
          <a:xfrm>
            <a:off x="4000496" y="5357826"/>
            <a:ext cx="357190" cy="499338"/>
          </a:xfrm>
          <a:prstGeom prst="rect">
            <a:avLst/>
          </a:prstGeom>
          <a:noFill/>
          <a:ln w="9525">
            <a:noFill/>
            <a:miter lim="800000"/>
            <a:headEnd/>
            <a:tailEnd/>
          </a:ln>
          <a:effectLst/>
        </p:spPr>
      </p:pic>
      <p:pic>
        <p:nvPicPr>
          <p:cNvPr id="10250" name="Picture 10"/>
          <p:cNvPicPr>
            <a:picLocks noChangeAspect="1" noChangeArrowheads="1"/>
          </p:cNvPicPr>
          <p:nvPr/>
        </p:nvPicPr>
        <p:blipFill>
          <a:blip r:embed="rId11"/>
          <a:srcRect/>
          <a:stretch>
            <a:fillRect/>
          </a:stretch>
        </p:blipFill>
        <p:spPr bwMode="auto">
          <a:xfrm>
            <a:off x="5786446" y="5286388"/>
            <a:ext cx="571504" cy="62670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85728"/>
            <a:ext cx="8429684" cy="523220"/>
          </a:xfrm>
          <a:prstGeom prst="rect">
            <a:avLst/>
          </a:prstGeom>
          <a:noFill/>
        </p:spPr>
        <p:txBody>
          <a:bodyPr wrap="square" rtlCol="0">
            <a:spAutoFit/>
          </a:bodyPr>
          <a:lstStyle/>
          <a:p>
            <a:r>
              <a:rPr lang="zh-CN" altLang="en-US" sz="2800" b="1" dirty="0" smtClean="0"/>
              <a:t>（二）总体总值估计量和总体均值估计量的方差</a:t>
            </a:r>
          </a:p>
        </p:txBody>
      </p:sp>
      <p:sp>
        <p:nvSpPr>
          <p:cNvPr id="3" name="TextBox 2"/>
          <p:cNvSpPr txBox="1"/>
          <p:nvPr/>
        </p:nvSpPr>
        <p:spPr>
          <a:xfrm>
            <a:off x="214282" y="1071546"/>
            <a:ext cx="8786874" cy="1311193"/>
          </a:xfrm>
          <a:prstGeom prst="rect">
            <a:avLst/>
          </a:prstGeom>
          <a:noFill/>
        </p:spPr>
        <p:txBody>
          <a:bodyPr wrap="square" rtlCol="0">
            <a:spAutoFit/>
          </a:bodyPr>
          <a:lstStyle/>
          <a:p>
            <a:pPr>
              <a:lnSpc>
                <a:spcPct val="150000"/>
              </a:lnSpc>
            </a:pPr>
            <a:r>
              <a:rPr lang="zh-CN" altLang="en-US" sz="2800" b="1" dirty="0" smtClean="0"/>
              <a:t>定理</a:t>
            </a:r>
            <a:r>
              <a:rPr lang="en-US" sz="2800" b="1" dirty="0" smtClean="0"/>
              <a:t>6.14   </a:t>
            </a:r>
            <a:r>
              <a:rPr lang="zh-CN" altLang="en-US" sz="2800" b="1" dirty="0" smtClean="0"/>
              <a:t>对于群单元规模不等的有放回不等概率的单级整群抽样，总体总值估计量</a:t>
            </a:r>
            <a:r>
              <a:rPr lang="en-US" sz="2800" b="1" dirty="0" smtClean="0"/>
              <a:t>        </a:t>
            </a:r>
            <a:r>
              <a:rPr lang="zh-CN" altLang="en-US" sz="2800" b="1" dirty="0" smtClean="0"/>
              <a:t>的方差为</a:t>
            </a:r>
          </a:p>
        </p:txBody>
      </p:sp>
      <p:pic>
        <p:nvPicPr>
          <p:cNvPr id="5" name="Picture 2"/>
          <p:cNvPicPr>
            <a:picLocks noChangeAspect="1" noChangeArrowheads="1"/>
          </p:cNvPicPr>
          <p:nvPr/>
        </p:nvPicPr>
        <p:blipFill>
          <a:blip r:embed="rId2"/>
          <a:srcRect/>
          <a:stretch>
            <a:fillRect/>
          </a:stretch>
        </p:blipFill>
        <p:spPr bwMode="auto">
          <a:xfrm>
            <a:off x="5000627" y="1857364"/>
            <a:ext cx="571505" cy="529291"/>
          </a:xfrm>
          <a:prstGeom prst="rect">
            <a:avLst/>
          </a:prstGeom>
          <a:noFill/>
          <a:ln w="9525">
            <a:noFill/>
            <a:miter lim="800000"/>
            <a:headEnd/>
            <a:tailEnd/>
          </a:ln>
          <a:effectLst/>
        </p:spPr>
      </p:pic>
      <p:pic>
        <p:nvPicPr>
          <p:cNvPr id="9217" name="Picture 1"/>
          <p:cNvPicPr>
            <a:picLocks noChangeAspect="1" noChangeArrowheads="1"/>
          </p:cNvPicPr>
          <p:nvPr/>
        </p:nvPicPr>
        <p:blipFill>
          <a:blip r:embed="rId3"/>
          <a:srcRect/>
          <a:stretch>
            <a:fillRect/>
          </a:stretch>
        </p:blipFill>
        <p:spPr bwMode="auto">
          <a:xfrm>
            <a:off x="1214414" y="2571744"/>
            <a:ext cx="6000792" cy="1063853"/>
          </a:xfrm>
          <a:prstGeom prst="rect">
            <a:avLst/>
          </a:prstGeom>
          <a:noFill/>
          <a:ln w="9525">
            <a:noFill/>
            <a:miter lim="800000"/>
            <a:headEnd/>
            <a:tailEnd/>
          </a:ln>
          <a:effectLst/>
        </p:spPr>
      </p:pic>
      <p:sp>
        <p:nvSpPr>
          <p:cNvPr id="7" name="TextBox 6"/>
          <p:cNvSpPr txBox="1"/>
          <p:nvPr/>
        </p:nvSpPr>
        <p:spPr>
          <a:xfrm>
            <a:off x="357158" y="3786190"/>
            <a:ext cx="8072494" cy="1311193"/>
          </a:xfrm>
          <a:prstGeom prst="rect">
            <a:avLst/>
          </a:prstGeom>
          <a:noFill/>
        </p:spPr>
        <p:txBody>
          <a:bodyPr wrap="square" rtlCol="0">
            <a:spAutoFit/>
          </a:bodyPr>
          <a:lstStyle/>
          <a:p>
            <a:pPr>
              <a:lnSpc>
                <a:spcPct val="150000"/>
              </a:lnSpc>
            </a:pPr>
            <a:r>
              <a:rPr lang="zh-CN" altLang="en-US" sz="2800" b="1" dirty="0" smtClean="0"/>
              <a:t>证明：沿用定理</a:t>
            </a:r>
            <a:r>
              <a:rPr lang="en-US" sz="2800" b="1" dirty="0" smtClean="0"/>
              <a:t>6.13</a:t>
            </a:r>
            <a:r>
              <a:rPr lang="zh-CN" altLang="en-US" sz="2800" b="1" dirty="0" smtClean="0"/>
              <a:t>的证明中的符号，总体总值估计量     </a:t>
            </a:r>
            <a:r>
              <a:rPr lang="en-US" sz="2800" b="1" dirty="0" smtClean="0"/>
              <a:t> </a:t>
            </a:r>
            <a:r>
              <a:rPr lang="zh-CN" altLang="en-US" sz="2800" b="1" dirty="0" smtClean="0"/>
              <a:t>表示为</a:t>
            </a:r>
          </a:p>
        </p:txBody>
      </p:sp>
      <p:pic>
        <p:nvPicPr>
          <p:cNvPr id="8" name="Picture 2"/>
          <p:cNvPicPr>
            <a:picLocks noChangeAspect="1" noChangeArrowheads="1"/>
          </p:cNvPicPr>
          <p:nvPr/>
        </p:nvPicPr>
        <p:blipFill>
          <a:blip r:embed="rId2"/>
          <a:srcRect/>
          <a:stretch>
            <a:fillRect/>
          </a:stretch>
        </p:blipFill>
        <p:spPr bwMode="auto">
          <a:xfrm>
            <a:off x="1142976" y="4572008"/>
            <a:ext cx="571505" cy="529291"/>
          </a:xfrm>
          <a:prstGeom prst="rect">
            <a:avLst/>
          </a:prstGeom>
          <a:noFill/>
          <a:ln w="9525">
            <a:noFill/>
            <a:miter lim="800000"/>
            <a:headEnd/>
            <a:tailEnd/>
          </a:ln>
          <a:effectLst/>
        </p:spPr>
      </p:pic>
      <p:pic>
        <p:nvPicPr>
          <p:cNvPr id="9218" name="Picture 2"/>
          <p:cNvPicPr>
            <a:picLocks noChangeAspect="1" noChangeArrowheads="1"/>
          </p:cNvPicPr>
          <p:nvPr/>
        </p:nvPicPr>
        <p:blipFill>
          <a:blip r:embed="rId4"/>
          <a:srcRect/>
          <a:stretch>
            <a:fillRect/>
          </a:stretch>
        </p:blipFill>
        <p:spPr bwMode="auto">
          <a:xfrm>
            <a:off x="1643042" y="5045244"/>
            <a:ext cx="4786346" cy="129842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1285860"/>
            <a:ext cx="7072362" cy="1311193"/>
          </a:xfrm>
          <a:prstGeom prst="rect">
            <a:avLst/>
          </a:prstGeom>
          <a:noFill/>
        </p:spPr>
        <p:txBody>
          <a:bodyPr wrap="square" rtlCol="0">
            <a:spAutoFit/>
          </a:bodyPr>
          <a:lstStyle/>
          <a:p>
            <a:pPr indent="457200">
              <a:lnSpc>
                <a:spcPct val="150000"/>
              </a:lnSpc>
            </a:pPr>
            <a:r>
              <a:rPr lang="zh-CN" altLang="en-US" sz="2800" b="1" dirty="0" smtClean="0"/>
              <a:t>全部群单元标志值的平均值称为群均值，用</a:t>
            </a:r>
            <a:r>
              <a:rPr lang="en-US" sz="2800" b="1" dirty="0" smtClean="0"/>
              <a:t>      </a:t>
            </a:r>
            <a:r>
              <a:rPr lang="zh-CN" altLang="en-US" sz="2800" b="1" dirty="0" smtClean="0"/>
              <a:t>表示</a:t>
            </a:r>
            <a:endParaRPr lang="zh-CN" altLang="en-US" sz="2800" b="1" dirty="0"/>
          </a:p>
        </p:txBody>
      </p:sp>
      <p:pic>
        <p:nvPicPr>
          <p:cNvPr id="36865" name="Picture 1"/>
          <p:cNvPicPr>
            <a:picLocks noChangeAspect="1" noChangeArrowheads="1"/>
          </p:cNvPicPr>
          <p:nvPr/>
        </p:nvPicPr>
        <p:blipFill>
          <a:blip r:embed="rId2"/>
          <a:srcRect/>
          <a:stretch>
            <a:fillRect/>
          </a:stretch>
        </p:blipFill>
        <p:spPr bwMode="auto">
          <a:xfrm>
            <a:off x="1285852" y="2054912"/>
            <a:ext cx="357190" cy="441021"/>
          </a:xfrm>
          <a:prstGeom prst="rect">
            <a:avLst/>
          </a:prstGeom>
          <a:noFill/>
          <a:ln w="9525">
            <a:noFill/>
            <a:miter lim="800000"/>
            <a:headEnd/>
            <a:tailEnd/>
          </a:ln>
          <a:effectLst/>
        </p:spPr>
      </p:pic>
      <p:pic>
        <p:nvPicPr>
          <p:cNvPr id="36868" name="Picture 4"/>
          <p:cNvPicPr>
            <a:picLocks noChangeAspect="1" noChangeArrowheads="1"/>
          </p:cNvPicPr>
          <p:nvPr/>
        </p:nvPicPr>
        <p:blipFill>
          <a:blip r:embed="rId3"/>
          <a:srcRect/>
          <a:stretch>
            <a:fillRect/>
          </a:stretch>
        </p:blipFill>
        <p:spPr bwMode="auto">
          <a:xfrm>
            <a:off x="1000100" y="3214686"/>
            <a:ext cx="6929486" cy="11430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srcRect/>
          <a:stretch>
            <a:fillRect/>
          </a:stretch>
        </p:blipFill>
        <p:spPr bwMode="auto">
          <a:xfrm>
            <a:off x="1142976" y="642918"/>
            <a:ext cx="357190" cy="587102"/>
          </a:xfrm>
          <a:prstGeom prst="rect">
            <a:avLst/>
          </a:prstGeom>
          <a:noFill/>
          <a:ln w="9525">
            <a:noFill/>
            <a:miter lim="800000"/>
            <a:headEnd/>
            <a:tailEnd/>
          </a:ln>
          <a:effectLst/>
        </p:spPr>
      </p:pic>
      <p:pic>
        <p:nvPicPr>
          <p:cNvPr id="4" name="Picture 2"/>
          <p:cNvPicPr>
            <a:picLocks noChangeAspect="1" noChangeArrowheads="1"/>
          </p:cNvPicPr>
          <p:nvPr/>
        </p:nvPicPr>
        <p:blipFill>
          <a:blip r:embed="rId3"/>
          <a:srcRect/>
          <a:stretch>
            <a:fillRect/>
          </a:stretch>
        </p:blipFill>
        <p:spPr bwMode="auto">
          <a:xfrm>
            <a:off x="2285984" y="714356"/>
            <a:ext cx="214314" cy="409492"/>
          </a:xfrm>
          <a:prstGeom prst="rect">
            <a:avLst/>
          </a:prstGeom>
          <a:noFill/>
          <a:ln w="9525">
            <a:noFill/>
            <a:miter lim="800000"/>
            <a:headEnd/>
            <a:tailEnd/>
          </a:ln>
          <a:effectLst/>
        </p:spPr>
      </p:pic>
      <p:pic>
        <p:nvPicPr>
          <p:cNvPr id="5" name="Picture 6"/>
          <p:cNvPicPr>
            <a:picLocks noChangeAspect="1" noChangeArrowheads="1"/>
          </p:cNvPicPr>
          <p:nvPr/>
        </p:nvPicPr>
        <p:blipFill>
          <a:blip r:embed="rId4"/>
          <a:srcRect/>
          <a:stretch>
            <a:fillRect/>
          </a:stretch>
        </p:blipFill>
        <p:spPr bwMode="auto">
          <a:xfrm>
            <a:off x="6715140" y="642918"/>
            <a:ext cx="1285884" cy="513634"/>
          </a:xfrm>
          <a:prstGeom prst="rect">
            <a:avLst/>
          </a:prstGeom>
          <a:noFill/>
          <a:ln w="9525">
            <a:noFill/>
            <a:miter lim="800000"/>
            <a:headEnd/>
            <a:tailEnd/>
          </a:ln>
          <a:effectLst/>
        </p:spPr>
      </p:pic>
      <p:pic>
        <p:nvPicPr>
          <p:cNvPr id="6" name="Picture 7"/>
          <p:cNvPicPr>
            <a:picLocks noChangeAspect="1" noChangeArrowheads="1"/>
          </p:cNvPicPr>
          <p:nvPr/>
        </p:nvPicPr>
        <p:blipFill>
          <a:blip r:embed="rId5"/>
          <a:srcRect/>
          <a:stretch>
            <a:fillRect/>
          </a:stretch>
        </p:blipFill>
        <p:spPr bwMode="auto">
          <a:xfrm>
            <a:off x="2285984" y="1357298"/>
            <a:ext cx="357190" cy="357192"/>
          </a:xfrm>
          <a:prstGeom prst="rect">
            <a:avLst/>
          </a:prstGeom>
          <a:noFill/>
          <a:ln w="9525">
            <a:noFill/>
            <a:miter lim="800000"/>
            <a:headEnd/>
            <a:tailEnd/>
          </a:ln>
          <a:effectLst/>
        </p:spPr>
      </p:pic>
      <p:sp>
        <p:nvSpPr>
          <p:cNvPr id="9" name="TextBox 8"/>
          <p:cNvSpPr txBox="1"/>
          <p:nvPr/>
        </p:nvSpPr>
        <p:spPr>
          <a:xfrm>
            <a:off x="357158" y="500042"/>
            <a:ext cx="8501122" cy="1964512"/>
          </a:xfrm>
          <a:prstGeom prst="rect">
            <a:avLst/>
          </a:prstGeom>
          <a:noFill/>
        </p:spPr>
        <p:txBody>
          <a:bodyPr wrap="square" rtlCol="0">
            <a:spAutoFit/>
          </a:bodyPr>
          <a:lstStyle/>
          <a:p>
            <a:pPr>
              <a:lnSpc>
                <a:spcPct val="150000"/>
              </a:lnSpc>
            </a:pPr>
            <a:r>
              <a:rPr lang="zh-CN" altLang="en-US" sz="2800" b="1" dirty="0" smtClean="0"/>
              <a:t>其中</a:t>
            </a:r>
            <a:r>
              <a:rPr lang="en-US" sz="2800" b="1" dirty="0" smtClean="0"/>
              <a:t>    </a:t>
            </a:r>
            <a:r>
              <a:rPr lang="zh-CN" altLang="en-US" sz="2800" b="1" dirty="0" smtClean="0"/>
              <a:t>是第</a:t>
            </a:r>
            <a:r>
              <a:rPr lang="en-US" sz="2800" b="1" dirty="0" smtClean="0"/>
              <a:t>     </a:t>
            </a:r>
            <a:r>
              <a:rPr lang="zh-CN" altLang="en-US" sz="2800" b="1" dirty="0" smtClean="0"/>
              <a:t>个基本单元被抽中的次数，</a:t>
            </a:r>
            <a:r>
              <a:rPr lang="en-US" sz="2800" b="1" dirty="0" smtClean="0"/>
              <a:t>               </a:t>
            </a:r>
            <a:r>
              <a:rPr lang="zh-CN" altLang="en-US" sz="2800" b="1" dirty="0" smtClean="0"/>
              <a:t>的联合分布是</a:t>
            </a:r>
            <a:r>
              <a:rPr lang="en-US" sz="2800" b="1" dirty="0" smtClean="0"/>
              <a:t>      </a:t>
            </a:r>
            <a:r>
              <a:rPr lang="zh-CN" altLang="en-US" sz="2800" b="1" dirty="0" smtClean="0"/>
              <a:t>项分布，               </a:t>
            </a:r>
            <a:r>
              <a:rPr lang="en-US" sz="2800" b="1" dirty="0" smtClean="0"/>
              <a:t>，                        ，       </a:t>
            </a:r>
          </a:p>
          <a:p>
            <a:pPr>
              <a:lnSpc>
                <a:spcPct val="150000"/>
              </a:lnSpc>
            </a:pPr>
            <a:endParaRPr lang="zh-CN" altLang="en-US" sz="2800" b="1" dirty="0"/>
          </a:p>
        </p:txBody>
      </p:sp>
      <p:pic>
        <p:nvPicPr>
          <p:cNvPr id="8193" name="Picture 1"/>
          <p:cNvPicPr>
            <a:picLocks noChangeAspect="1" noChangeArrowheads="1"/>
          </p:cNvPicPr>
          <p:nvPr/>
        </p:nvPicPr>
        <p:blipFill>
          <a:blip r:embed="rId6"/>
          <a:srcRect/>
          <a:stretch>
            <a:fillRect/>
          </a:stretch>
        </p:blipFill>
        <p:spPr bwMode="auto">
          <a:xfrm>
            <a:off x="3929058" y="1338699"/>
            <a:ext cx="1357322" cy="447227"/>
          </a:xfrm>
          <a:prstGeom prst="rect">
            <a:avLst/>
          </a:prstGeom>
          <a:noFill/>
          <a:ln w="9525">
            <a:noFill/>
            <a:miter lim="800000"/>
            <a:headEnd/>
            <a:tailEnd/>
          </a:ln>
          <a:effectLst/>
        </p:spPr>
      </p:pic>
      <p:pic>
        <p:nvPicPr>
          <p:cNvPr id="8194" name="Picture 2"/>
          <p:cNvPicPr>
            <a:picLocks noChangeAspect="1" noChangeArrowheads="1"/>
          </p:cNvPicPr>
          <p:nvPr/>
        </p:nvPicPr>
        <p:blipFill>
          <a:blip r:embed="rId7"/>
          <a:srcRect/>
          <a:stretch>
            <a:fillRect/>
          </a:stretch>
        </p:blipFill>
        <p:spPr bwMode="auto">
          <a:xfrm>
            <a:off x="5500694" y="1357298"/>
            <a:ext cx="2117135" cy="441326"/>
          </a:xfrm>
          <a:prstGeom prst="rect">
            <a:avLst/>
          </a:prstGeom>
          <a:noFill/>
          <a:ln w="9525">
            <a:noFill/>
            <a:miter lim="800000"/>
            <a:headEnd/>
            <a:tailEnd/>
          </a:ln>
          <a:effectLst/>
        </p:spPr>
      </p:pic>
      <p:pic>
        <p:nvPicPr>
          <p:cNvPr id="8195" name="Picture 3"/>
          <p:cNvPicPr>
            <a:picLocks noChangeAspect="1" noChangeArrowheads="1"/>
          </p:cNvPicPr>
          <p:nvPr/>
        </p:nvPicPr>
        <p:blipFill>
          <a:blip r:embed="rId8"/>
          <a:srcRect/>
          <a:stretch>
            <a:fillRect/>
          </a:stretch>
        </p:blipFill>
        <p:spPr bwMode="auto">
          <a:xfrm>
            <a:off x="428596" y="2013527"/>
            <a:ext cx="2500330" cy="508825"/>
          </a:xfrm>
          <a:prstGeom prst="rect">
            <a:avLst/>
          </a:prstGeom>
          <a:noFill/>
          <a:ln w="9525">
            <a:noFill/>
            <a:miter lim="800000"/>
            <a:headEnd/>
            <a:tailEnd/>
          </a:ln>
          <a:effectLst/>
        </p:spPr>
      </p:pic>
      <p:sp>
        <p:nvSpPr>
          <p:cNvPr id="13" name="TextBox 12"/>
          <p:cNvSpPr txBox="1"/>
          <p:nvPr/>
        </p:nvSpPr>
        <p:spPr>
          <a:xfrm>
            <a:off x="2786050" y="1977086"/>
            <a:ext cx="2000264" cy="523220"/>
          </a:xfrm>
          <a:prstGeom prst="rect">
            <a:avLst/>
          </a:prstGeom>
          <a:noFill/>
        </p:spPr>
        <p:txBody>
          <a:bodyPr wrap="square" rtlCol="0">
            <a:spAutoFit/>
          </a:bodyPr>
          <a:lstStyle/>
          <a:p>
            <a:r>
              <a:rPr lang="zh-CN" altLang="en-US" sz="2800" b="1" dirty="0" smtClean="0"/>
              <a:t>。从而</a:t>
            </a:r>
            <a:endParaRPr lang="zh-CN" altLang="en-US" sz="2800" b="1" dirty="0"/>
          </a:p>
        </p:txBody>
      </p:sp>
      <p:pic>
        <p:nvPicPr>
          <p:cNvPr id="8196" name="Picture 4"/>
          <p:cNvPicPr>
            <a:picLocks noChangeAspect="1" noChangeArrowheads="1"/>
          </p:cNvPicPr>
          <p:nvPr/>
        </p:nvPicPr>
        <p:blipFill>
          <a:blip r:embed="rId9"/>
          <a:srcRect/>
          <a:stretch>
            <a:fillRect/>
          </a:stretch>
        </p:blipFill>
        <p:spPr bwMode="auto">
          <a:xfrm>
            <a:off x="1714480" y="2357430"/>
            <a:ext cx="5260828" cy="1016296"/>
          </a:xfrm>
          <a:prstGeom prst="rect">
            <a:avLst/>
          </a:prstGeom>
          <a:noFill/>
          <a:ln w="9525">
            <a:noFill/>
            <a:miter lim="800000"/>
            <a:headEnd/>
            <a:tailEnd/>
          </a:ln>
          <a:effectLst/>
        </p:spPr>
      </p:pic>
      <p:pic>
        <p:nvPicPr>
          <p:cNvPr id="8197" name="Picture 5"/>
          <p:cNvPicPr>
            <a:picLocks noChangeAspect="1" noChangeArrowheads="1"/>
          </p:cNvPicPr>
          <p:nvPr/>
        </p:nvPicPr>
        <p:blipFill>
          <a:blip r:embed="rId10"/>
          <a:srcRect/>
          <a:stretch>
            <a:fillRect/>
          </a:stretch>
        </p:blipFill>
        <p:spPr bwMode="auto">
          <a:xfrm>
            <a:off x="2236549" y="3357562"/>
            <a:ext cx="5050095" cy="1123954"/>
          </a:xfrm>
          <a:prstGeom prst="rect">
            <a:avLst/>
          </a:prstGeom>
          <a:noFill/>
          <a:ln w="9525">
            <a:noFill/>
            <a:miter lim="800000"/>
            <a:headEnd/>
            <a:tailEnd/>
          </a:ln>
          <a:effectLst/>
        </p:spPr>
      </p:pic>
      <p:sp>
        <p:nvSpPr>
          <p:cNvPr id="16" name="TextBox 15"/>
          <p:cNvSpPr txBox="1"/>
          <p:nvPr/>
        </p:nvSpPr>
        <p:spPr>
          <a:xfrm>
            <a:off x="0" y="4643446"/>
            <a:ext cx="8929718" cy="523220"/>
          </a:xfrm>
          <a:prstGeom prst="rect">
            <a:avLst/>
          </a:prstGeom>
          <a:noFill/>
        </p:spPr>
        <p:txBody>
          <a:bodyPr wrap="square" rtlCol="0">
            <a:spAutoFit/>
          </a:bodyPr>
          <a:lstStyle/>
          <a:p>
            <a:r>
              <a:rPr lang="zh-CN" altLang="en-US" sz="2800" b="1" dirty="0" smtClean="0"/>
              <a:t>将第</a:t>
            </a:r>
            <a:r>
              <a:rPr lang="en-US" sz="2800" b="1" dirty="0" smtClean="0"/>
              <a:t>   </a:t>
            </a:r>
            <a:r>
              <a:rPr lang="zh-CN" altLang="en-US" sz="2800" b="1" dirty="0" smtClean="0"/>
              <a:t>个群单元被抽中的概率                     为代入上式，得</a:t>
            </a:r>
          </a:p>
        </p:txBody>
      </p:sp>
      <p:pic>
        <p:nvPicPr>
          <p:cNvPr id="17" name="Picture 2"/>
          <p:cNvPicPr>
            <a:picLocks noChangeAspect="1" noChangeArrowheads="1"/>
          </p:cNvPicPr>
          <p:nvPr/>
        </p:nvPicPr>
        <p:blipFill>
          <a:blip r:embed="rId3"/>
          <a:srcRect/>
          <a:stretch>
            <a:fillRect/>
          </a:stretch>
        </p:blipFill>
        <p:spPr bwMode="auto">
          <a:xfrm>
            <a:off x="785786" y="4714884"/>
            <a:ext cx="214314" cy="409492"/>
          </a:xfrm>
          <a:prstGeom prst="rect">
            <a:avLst/>
          </a:prstGeom>
          <a:noFill/>
          <a:ln w="9525">
            <a:noFill/>
            <a:miter lim="800000"/>
            <a:headEnd/>
            <a:tailEnd/>
          </a:ln>
          <a:effectLst/>
        </p:spPr>
      </p:pic>
      <p:pic>
        <p:nvPicPr>
          <p:cNvPr id="8198" name="Picture 6"/>
          <p:cNvPicPr>
            <a:picLocks noChangeAspect="1" noChangeArrowheads="1"/>
          </p:cNvPicPr>
          <p:nvPr/>
        </p:nvPicPr>
        <p:blipFill>
          <a:blip r:embed="rId11"/>
          <a:srcRect/>
          <a:stretch>
            <a:fillRect/>
          </a:stretch>
        </p:blipFill>
        <p:spPr bwMode="auto">
          <a:xfrm>
            <a:off x="4572000" y="4643446"/>
            <a:ext cx="1713999" cy="512764"/>
          </a:xfrm>
          <a:prstGeom prst="rect">
            <a:avLst/>
          </a:prstGeom>
          <a:noFill/>
          <a:ln w="9525">
            <a:noFill/>
            <a:miter lim="800000"/>
            <a:headEnd/>
            <a:tailEnd/>
          </a:ln>
          <a:effectLst/>
        </p:spPr>
      </p:pic>
      <p:pic>
        <p:nvPicPr>
          <p:cNvPr id="8199" name="Picture 7"/>
          <p:cNvPicPr>
            <a:picLocks noChangeAspect="1" noChangeArrowheads="1"/>
          </p:cNvPicPr>
          <p:nvPr/>
        </p:nvPicPr>
        <p:blipFill>
          <a:blip r:embed="rId12"/>
          <a:srcRect/>
          <a:stretch>
            <a:fillRect/>
          </a:stretch>
        </p:blipFill>
        <p:spPr bwMode="auto">
          <a:xfrm>
            <a:off x="571472" y="5429264"/>
            <a:ext cx="8116466" cy="9366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357166"/>
            <a:ext cx="8643998" cy="1661993"/>
          </a:xfrm>
          <a:prstGeom prst="rect">
            <a:avLst/>
          </a:prstGeom>
          <a:noFill/>
        </p:spPr>
        <p:txBody>
          <a:bodyPr wrap="square" rtlCol="0">
            <a:spAutoFit/>
          </a:bodyPr>
          <a:lstStyle/>
          <a:p>
            <a:pPr>
              <a:lnSpc>
                <a:spcPct val="150000"/>
              </a:lnSpc>
            </a:pPr>
            <a:r>
              <a:rPr lang="zh-CN" altLang="en-US" sz="2800" b="1" dirty="0" smtClean="0"/>
              <a:t>推论</a:t>
            </a:r>
            <a:r>
              <a:rPr lang="en-US" sz="2800" b="1" dirty="0" smtClean="0"/>
              <a:t>6.16 </a:t>
            </a:r>
            <a:r>
              <a:rPr lang="zh-CN" altLang="en-US" sz="2800" b="1" dirty="0" smtClean="0"/>
              <a:t>对于群单元规模不等的有放回不等概率的单级整群抽样，总体均值估计量</a:t>
            </a:r>
            <a:r>
              <a:rPr lang="en-US" sz="2800" b="1" dirty="0" smtClean="0"/>
              <a:t>        </a:t>
            </a:r>
            <a:r>
              <a:rPr lang="zh-CN" altLang="en-US" sz="2800" b="1" dirty="0" smtClean="0"/>
              <a:t>的方差为</a:t>
            </a:r>
          </a:p>
          <a:p>
            <a:endParaRPr lang="zh-CN" altLang="en-US" b="1" dirty="0"/>
          </a:p>
        </p:txBody>
      </p:sp>
      <p:pic>
        <p:nvPicPr>
          <p:cNvPr id="3" name="Picture 10"/>
          <p:cNvPicPr>
            <a:picLocks noChangeAspect="1" noChangeArrowheads="1"/>
          </p:cNvPicPr>
          <p:nvPr/>
        </p:nvPicPr>
        <p:blipFill>
          <a:blip r:embed="rId2"/>
          <a:srcRect/>
          <a:stretch>
            <a:fillRect/>
          </a:stretch>
        </p:blipFill>
        <p:spPr bwMode="auto">
          <a:xfrm>
            <a:off x="5072066" y="1071546"/>
            <a:ext cx="571504" cy="626707"/>
          </a:xfrm>
          <a:prstGeom prst="rect">
            <a:avLst/>
          </a:prstGeom>
          <a:noFill/>
          <a:ln w="9525">
            <a:noFill/>
            <a:miter lim="800000"/>
            <a:headEnd/>
            <a:tailEnd/>
          </a:ln>
          <a:effectLst/>
        </p:spPr>
      </p:pic>
      <p:pic>
        <p:nvPicPr>
          <p:cNvPr id="7169" name="Picture 1"/>
          <p:cNvPicPr>
            <a:picLocks noChangeAspect="1" noChangeArrowheads="1"/>
          </p:cNvPicPr>
          <p:nvPr/>
        </p:nvPicPr>
        <p:blipFill>
          <a:blip r:embed="rId3"/>
          <a:srcRect/>
          <a:stretch>
            <a:fillRect/>
          </a:stretch>
        </p:blipFill>
        <p:spPr bwMode="auto">
          <a:xfrm>
            <a:off x="1285852" y="1928802"/>
            <a:ext cx="6161807" cy="1008066"/>
          </a:xfrm>
          <a:prstGeom prst="rect">
            <a:avLst/>
          </a:prstGeom>
          <a:noFill/>
          <a:ln w="9525">
            <a:noFill/>
            <a:miter lim="800000"/>
            <a:headEnd/>
            <a:tailEnd/>
          </a:ln>
          <a:effectLst/>
        </p:spPr>
      </p:pic>
      <p:sp>
        <p:nvSpPr>
          <p:cNvPr id="5" name="TextBox 4"/>
          <p:cNvSpPr txBox="1"/>
          <p:nvPr/>
        </p:nvSpPr>
        <p:spPr>
          <a:xfrm>
            <a:off x="285720" y="3143248"/>
            <a:ext cx="8572560" cy="2954655"/>
          </a:xfrm>
          <a:prstGeom prst="rect">
            <a:avLst/>
          </a:prstGeom>
          <a:noFill/>
        </p:spPr>
        <p:txBody>
          <a:bodyPr wrap="square" rtlCol="0">
            <a:spAutoFit/>
          </a:bodyPr>
          <a:lstStyle/>
          <a:p>
            <a:pPr>
              <a:lnSpc>
                <a:spcPct val="150000"/>
              </a:lnSpc>
            </a:pPr>
            <a:r>
              <a:rPr lang="zh-CN" altLang="en-US" sz="2800" b="1" dirty="0" smtClean="0"/>
              <a:t>等式显示，对于有放回不等概率的单级整群抽样，总体总值估计量</a:t>
            </a:r>
            <a:r>
              <a:rPr lang="en-US" sz="2800" b="1" dirty="0" smtClean="0"/>
              <a:t>      </a:t>
            </a:r>
            <a:r>
              <a:rPr lang="zh-CN" altLang="en-US" sz="2800" b="1" dirty="0" smtClean="0"/>
              <a:t>的方差</a:t>
            </a:r>
            <a:r>
              <a:rPr lang="en-US" sz="2800" b="1" dirty="0" smtClean="0"/>
              <a:t>          </a:t>
            </a:r>
            <a:r>
              <a:rPr lang="zh-CN" altLang="en-US" sz="2800" b="1" dirty="0" smtClean="0"/>
              <a:t>大小取决于方差                </a:t>
            </a:r>
            <a:r>
              <a:rPr lang="en-US" sz="2800" b="1" dirty="0" smtClean="0"/>
              <a:t> </a:t>
            </a:r>
            <a:r>
              <a:rPr lang="zh-CN" altLang="en-US" sz="2800" b="1" dirty="0" smtClean="0"/>
              <a:t>。当各群均值</a:t>
            </a:r>
            <a:r>
              <a:rPr lang="en-US" sz="2800" b="1" dirty="0" smtClean="0"/>
              <a:t>     </a:t>
            </a:r>
            <a:r>
              <a:rPr lang="zh-CN" altLang="en-US" sz="2800" b="1" dirty="0" smtClean="0"/>
              <a:t>差异小时，各群均值             与总体均值差异小，总体方差</a:t>
            </a:r>
            <a:r>
              <a:rPr lang="en-US" sz="2800" b="1" dirty="0" smtClean="0"/>
              <a:t>           </a:t>
            </a:r>
            <a:r>
              <a:rPr lang="zh-CN" altLang="en-US" sz="2800" b="1" dirty="0" smtClean="0"/>
              <a:t>也小。</a:t>
            </a:r>
          </a:p>
          <a:p>
            <a:endParaRPr lang="zh-CN" altLang="en-US" b="1" dirty="0"/>
          </a:p>
        </p:txBody>
      </p:sp>
      <p:pic>
        <p:nvPicPr>
          <p:cNvPr id="6" name="Picture 2"/>
          <p:cNvPicPr>
            <a:picLocks noChangeAspect="1" noChangeArrowheads="1"/>
          </p:cNvPicPr>
          <p:nvPr/>
        </p:nvPicPr>
        <p:blipFill>
          <a:blip r:embed="rId4"/>
          <a:srcRect/>
          <a:stretch>
            <a:fillRect/>
          </a:stretch>
        </p:blipFill>
        <p:spPr bwMode="auto">
          <a:xfrm>
            <a:off x="2500297" y="3929066"/>
            <a:ext cx="571505" cy="529291"/>
          </a:xfrm>
          <a:prstGeom prst="rect">
            <a:avLst/>
          </a:prstGeom>
          <a:noFill/>
          <a:ln w="9525">
            <a:noFill/>
            <a:miter lim="800000"/>
            <a:headEnd/>
            <a:tailEnd/>
          </a:ln>
          <a:effectLst/>
        </p:spPr>
      </p:pic>
      <p:pic>
        <p:nvPicPr>
          <p:cNvPr id="7170" name="Picture 2"/>
          <p:cNvPicPr>
            <a:picLocks noChangeAspect="1" noChangeArrowheads="1"/>
          </p:cNvPicPr>
          <p:nvPr/>
        </p:nvPicPr>
        <p:blipFill>
          <a:blip r:embed="rId5"/>
          <a:srcRect/>
          <a:stretch>
            <a:fillRect/>
          </a:stretch>
        </p:blipFill>
        <p:spPr bwMode="auto">
          <a:xfrm>
            <a:off x="4071934" y="3929066"/>
            <a:ext cx="925839" cy="473076"/>
          </a:xfrm>
          <a:prstGeom prst="rect">
            <a:avLst/>
          </a:prstGeom>
          <a:noFill/>
          <a:ln w="9525">
            <a:noFill/>
            <a:miter lim="800000"/>
            <a:headEnd/>
            <a:tailEnd/>
          </a:ln>
          <a:effectLst/>
        </p:spPr>
      </p:pic>
      <p:pic>
        <p:nvPicPr>
          <p:cNvPr id="7171" name="Picture 3"/>
          <p:cNvPicPr>
            <a:picLocks noChangeAspect="1" noChangeArrowheads="1"/>
          </p:cNvPicPr>
          <p:nvPr/>
        </p:nvPicPr>
        <p:blipFill>
          <a:blip r:embed="rId6"/>
          <a:srcRect/>
          <a:stretch>
            <a:fillRect/>
          </a:stretch>
        </p:blipFill>
        <p:spPr bwMode="auto">
          <a:xfrm>
            <a:off x="7286643" y="3929066"/>
            <a:ext cx="1999053" cy="508002"/>
          </a:xfrm>
          <a:prstGeom prst="rect">
            <a:avLst/>
          </a:prstGeom>
          <a:noFill/>
          <a:ln w="9525">
            <a:noFill/>
            <a:miter lim="800000"/>
            <a:headEnd/>
            <a:tailEnd/>
          </a:ln>
          <a:effectLst/>
        </p:spPr>
      </p:pic>
      <p:pic>
        <p:nvPicPr>
          <p:cNvPr id="10" name="Picture 4"/>
          <p:cNvPicPr>
            <a:picLocks noChangeAspect="1" noChangeArrowheads="1"/>
          </p:cNvPicPr>
          <p:nvPr/>
        </p:nvPicPr>
        <p:blipFill>
          <a:blip r:embed="rId7"/>
          <a:srcRect/>
          <a:stretch>
            <a:fillRect/>
          </a:stretch>
        </p:blipFill>
        <p:spPr bwMode="auto">
          <a:xfrm>
            <a:off x="2214546" y="4572008"/>
            <a:ext cx="357190" cy="550363"/>
          </a:xfrm>
          <a:prstGeom prst="rect">
            <a:avLst/>
          </a:prstGeom>
          <a:noFill/>
          <a:ln w="9525">
            <a:noFill/>
            <a:miter lim="800000"/>
            <a:headEnd/>
            <a:tailEnd/>
          </a:ln>
          <a:effectLst/>
        </p:spPr>
      </p:pic>
      <p:pic>
        <p:nvPicPr>
          <p:cNvPr id="7173" name="Picture 5"/>
          <p:cNvPicPr>
            <a:picLocks noChangeAspect="1" noChangeArrowheads="1"/>
          </p:cNvPicPr>
          <p:nvPr/>
        </p:nvPicPr>
        <p:blipFill>
          <a:blip r:embed="rId8"/>
          <a:srcRect/>
          <a:stretch>
            <a:fillRect/>
          </a:stretch>
        </p:blipFill>
        <p:spPr bwMode="auto">
          <a:xfrm>
            <a:off x="5786446" y="4572008"/>
            <a:ext cx="1098064" cy="463149"/>
          </a:xfrm>
          <a:prstGeom prst="rect">
            <a:avLst/>
          </a:prstGeom>
          <a:noFill/>
          <a:ln w="9525">
            <a:noFill/>
            <a:miter lim="800000"/>
            <a:headEnd/>
            <a:tailEnd/>
          </a:ln>
          <a:effectLst/>
        </p:spPr>
      </p:pic>
      <p:pic>
        <p:nvPicPr>
          <p:cNvPr id="7175" name="Picture 7"/>
          <p:cNvPicPr>
            <a:picLocks noChangeAspect="1" noChangeArrowheads="1"/>
          </p:cNvPicPr>
          <p:nvPr/>
        </p:nvPicPr>
        <p:blipFill>
          <a:blip r:embed="rId9"/>
          <a:srcRect/>
          <a:stretch>
            <a:fillRect/>
          </a:stretch>
        </p:blipFill>
        <p:spPr bwMode="auto">
          <a:xfrm>
            <a:off x="8572528" y="4572008"/>
            <a:ext cx="357190" cy="461653"/>
          </a:xfrm>
          <a:prstGeom prst="rect">
            <a:avLst/>
          </a:prstGeom>
          <a:noFill/>
          <a:ln w="9525">
            <a:noFill/>
            <a:miter lim="800000"/>
            <a:headEnd/>
            <a:tailEnd/>
          </a:ln>
          <a:effectLst/>
        </p:spPr>
      </p:pic>
      <p:pic>
        <p:nvPicPr>
          <p:cNvPr id="14" name="Picture 2"/>
          <p:cNvPicPr>
            <a:picLocks noChangeAspect="1" noChangeArrowheads="1"/>
          </p:cNvPicPr>
          <p:nvPr/>
        </p:nvPicPr>
        <p:blipFill>
          <a:blip r:embed="rId5"/>
          <a:srcRect/>
          <a:stretch>
            <a:fillRect/>
          </a:stretch>
        </p:blipFill>
        <p:spPr bwMode="auto">
          <a:xfrm>
            <a:off x="3214678" y="5214950"/>
            <a:ext cx="925839" cy="4730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57166"/>
            <a:ext cx="8715404" cy="523220"/>
          </a:xfrm>
          <a:prstGeom prst="rect">
            <a:avLst/>
          </a:prstGeom>
          <a:noFill/>
        </p:spPr>
        <p:txBody>
          <a:bodyPr wrap="square" rtlCol="0">
            <a:spAutoFit/>
          </a:bodyPr>
          <a:lstStyle/>
          <a:p>
            <a:r>
              <a:rPr lang="zh-CN" altLang="en-US" sz="2800" b="1" dirty="0" smtClean="0"/>
              <a:t>（三）总体总值估计量和总体均值估计量的估计方差</a:t>
            </a:r>
          </a:p>
        </p:txBody>
      </p:sp>
      <p:sp>
        <p:nvSpPr>
          <p:cNvPr id="3" name="TextBox 2"/>
          <p:cNvSpPr txBox="1"/>
          <p:nvPr/>
        </p:nvSpPr>
        <p:spPr>
          <a:xfrm>
            <a:off x="357158" y="1142984"/>
            <a:ext cx="8358246" cy="954107"/>
          </a:xfrm>
          <a:prstGeom prst="rect">
            <a:avLst/>
          </a:prstGeom>
          <a:noFill/>
        </p:spPr>
        <p:txBody>
          <a:bodyPr wrap="square" rtlCol="0">
            <a:spAutoFit/>
          </a:bodyPr>
          <a:lstStyle/>
          <a:p>
            <a:r>
              <a:rPr lang="zh-CN" altLang="en-US" sz="2800" b="1" dirty="0" smtClean="0"/>
              <a:t>定理</a:t>
            </a:r>
            <a:r>
              <a:rPr lang="en-US" sz="2800" b="1" dirty="0" smtClean="0"/>
              <a:t>6.15    </a:t>
            </a:r>
            <a:r>
              <a:rPr lang="zh-CN" altLang="en-US" sz="2800" b="1" dirty="0" smtClean="0"/>
              <a:t>对于无放回等概率单级整群抽样，总体总值估计量</a:t>
            </a:r>
            <a:r>
              <a:rPr lang="en-US" sz="2800" b="1" dirty="0" smtClean="0"/>
              <a:t>        </a:t>
            </a:r>
            <a:r>
              <a:rPr lang="zh-CN" altLang="en-US" sz="2800" b="1" dirty="0" smtClean="0"/>
              <a:t>的方差的无偏估计量为</a:t>
            </a:r>
          </a:p>
        </p:txBody>
      </p:sp>
      <p:pic>
        <p:nvPicPr>
          <p:cNvPr id="4" name="Picture 2"/>
          <p:cNvPicPr>
            <a:picLocks noChangeAspect="1" noChangeArrowheads="1"/>
          </p:cNvPicPr>
          <p:nvPr/>
        </p:nvPicPr>
        <p:blipFill>
          <a:blip r:embed="rId2"/>
          <a:srcRect/>
          <a:stretch>
            <a:fillRect/>
          </a:stretch>
        </p:blipFill>
        <p:spPr bwMode="auto">
          <a:xfrm>
            <a:off x="1928794" y="1643050"/>
            <a:ext cx="571505" cy="529291"/>
          </a:xfrm>
          <a:prstGeom prst="rect">
            <a:avLst/>
          </a:prstGeom>
          <a:noFill/>
          <a:ln w="9525">
            <a:noFill/>
            <a:miter lim="800000"/>
            <a:headEnd/>
            <a:tailEnd/>
          </a:ln>
          <a:effectLst/>
        </p:spPr>
      </p:pic>
      <p:pic>
        <p:nvPicPr>
          <p:cNvPr id="6145" name="Picture 1"/>
          <p:cNvPicPr>
            <a:picLocks noChangeAspect="1" noChangeArrowheads="1"/>
          </p:cNvPicPr>
          <p:nvPr/>
        </p:nvPicPr>
        <p:blipFill>
          <a:blip r:embed="rId3"/>
          <a:srcRect/>
          <a:stretch>
            <a:fillRect/>
          </a:stretch>
        </p:blipFill>
        <p:spPr bwMode="auto">
          <a:xfrm>
            <a:off x="714348" y="2428868"/>
            <a:ext cx="7116372" cy="1035054"/>
          </a:xfrm>
          <a:prstGeom prst="rect">
            <a:avLst/>
          </a:prstGeom>
          <a:noFill/>
          <a:ln w="9525">
            <a:noFill/>
            <a:miter lim="800000"/>
            <a:headEnd/>
            <a:tailEnd/>
          </a:ln>
          <a:effectLst/>
        </p:spPr>
      </p:pic>
      <p:sp>
        <p:nvSpPr>
          <p:cNvPr id="6" name="TextBox 5"/>
          <p:cNvSpPr txBox="1"/>
          <p:nvPr/>
        </p:nvSpPr>
        <p:spPr>
          <a:xfrm>
            <a:off x="357158" y="3929066"/>
            <a:ext cx="8001056" cy="523220"/>
          </a:xfrm>
          <a:prstGeom prst="rect">
            <a:avLst/>
          </a:prstGeom>
          <a:noFill/>
        </p:spPr>
        <p:txBody>
          <a:bodyPr wrap="square" rtlCol="0">
            <a:spAutoFit/>
          </a:bodyPr>
          <a:lstStyle/>
          <a:p>
            <a:r>
              <a:rPr lang="zh-CN" altLang="en-US" sz="2800" b="1" dirty="0" smtClean="0"/>
              <a:t>证明：由于</a:t>
            </a:r>
            <a:r>
              <a:rPr lang="en-US" sz="2800" b="1" dirty="0" smtClean="0"/>
              <a:t>                                        </a:t>
            </a:r>
            <a:r>
              <a:rPr lang="zh-CN" altLang="en-US" sz="2800" b="1" dirty="0" smtClean="0"/>
              <a:t>，可以验证</a:t>
            </a:r>
          </a:p>
        </p:txBody>
      </p:sp>
      <p:pic>
        <p:nvPicPr>
          <p:cNvPr id="6146" name="Picture 2"/>
          <p:cNvPicPr>
            <a:picLocks noChangeAspect="1" noChangeArrowheads="1"/>
          </p:cNvPicPr>
          <p:nvPr/>
        </p:nvPicPr>
        <p:blipFill>
          <a:blip r:embed="rId4"/>
          <a:srcRect/>
          <a:stretch>
            <a:fillRect/>
          </a:stretch>
        </p:blipFill>
        <p:spPr bwMode="auto">
          <a:xfrm>
            <a:off x="2285983" y="3929066"/>
            <a:ext cx="3119401" cy="508002"/>
          </a:xfrm>
          <a:prstGeom prst="rect">
            <a:avLst/>
          </a:prstGeom>
          <a:noFill/>
          <a:ln w="9525">
            <a:noFill/>
            <a:miter lim="800000"/>
            <a:headEnd/>
            <a:tailEnd/>
          </a:ln>
          <a:effectLst/>
        </p:spPr>
      </p:pic>
      <p:pic>
        <p:nvPicPr>
          <p:cNvPr id="6147" name="Picture 3"/>
          <p:cNvPicPr>
            <a:picLocks noChangeAspect="1" noChangeArrowheads="1"/>
          </p:cNvPicPr>
          <p:nvPr/>
        </p:nvPicPr>
        <p:blipFill>
          <a:blip r:embed="rId5"/>
          <a:srcRect/>
          <a:stretch>
            <a:fillRect/>
          </a:stretch>
        </p:blipFill>
        <p:spPr bwMode="auto">
          <a:xfrm>
            <a:off x="1000100" y="4740578"/>
            <a:ext cx="4500594" cy="874180"/>
          </a:xfrm>
          <a:prstGeom prst="rect">
            <a:avLst/>
          </a:prstGeom>
          <a:noFill/>
          <a:ln w="9525">
            <a:noFill/>
            <a:miter lim="800000"/>
            <a:headEnd/>
            <a:tailEnd/>
          </a:ln>
          <a:effectLst/>
        </p:spPr>
      </p:pic>
      <p:pic>
        <p:nvPicPr>
          <p:cNvPr id="6148" name="Picture 4"/>
          <p:cNvPicPr>
            <a:picLocks noChangeAspect="1" noChangeArrowheads="1"/>
          </p:cNvPicPr>
          <p:nvPr/>
        </p:nvPicPr>
        <p:blipFill>
          <a:blip r:embed="rId6"/>
          <a:srcRect/>
          <a:stretch>
            <a:fillRect/>
          </a:stretch>
        </p:blipFill>
        <p:spPr bwMode="auto">
          <a:xfrm>
            <a:off x="5572132" y="4786322"/>
            <a:ext cx="2817820" cy="79375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500042"/>
            <a:ext cx="4500594" cy="523220"/>
          </a:xfrm>
          <a:prstGeom prst="rect">
            <a:avLst/>
          </a:prstGeom>
          <a:noFill/>
        </p:spPr>
        <p:txBody>
          <a:bodyPr wrap="square" rtlCol="0">
            <a:spAutoFit/>
          </a:bodyPr>
          <a:lstStyle/>
          <a:p>
            <a:r>
              <a:rPr lang="zh-CN" altLang="en-US" sz="2800" b="1" dirty="0" smtClean="0"/>
              <a:t>另外</a:t>
            </a:r>
            <a:endParaRPr lang="zh-CN" altLang="en-US" sz="2800" b="1" dirty="0"/>
          </a:p>
        </p:txBody>
      </p:sp>
      <p:pic>
        <p:nvPicPr>
          <p:cNvPr id="5121" name="Picture 1"/>
          <p:cNvPicPr>
            <a:picLocks noChangeAspect="1" noChangeArrowheads="1"/>
          </p:cNvPicPr>
          <p:nvPr/>
        </p:nvPicPr>
        <p:blipFill>
          <a:blip r:embed="rId2"/>
          <a:srcRect/>
          <a:stretch>
            <a:fillRect/>
          </a:stretch>
        </p:blipFill>
        <p:spPr bwMode="auto">
          <a:xfrm>
            <a:off x="785786" y="1285860"/>
            <a:ext cx="7184731" cy="1055691"/>
          </a:xfrm>
          <a:prstGeom prst="rect">
            <a:avLst/>
          </a:prstGeom>
          <a:noFill/>
          <a:ln w="9525">
            <a:noFill/>
            <a:miter lim="800000"/>
            <a:headEnd/>
            <a:tailEnd/>
          </a:ln>
          <a:effectLst/>
        </p:spPr>
      </p:pic>
      <p:sp>
        <p:nvSpPr>
          <p:cNvPr id="4" name="TextBox 3"/>
          <p:cNvSpPr txBox="1"/>
          <p:nvPr/>
        </p:nvSpPr>
        <p:spPr>
          <a:xfrm>
            <a:off x="500034" y="2643182"/>
            <a:ext cx="4500594" cy="523220"/>
          </a:xfrm>
          <a:prstGeom prst="rect">
            <a:avLst/>
          </a:prstGeom>
          <a:noFill/>
        </p:spPr>
        <p:txBody>
          <a:bodyPr wrap="square" rtlCol="0">
            <a:spAutoFit/>
          </a:bodyPr>
          <a:lstStyle/>
          <a:p>
            <a:r>
              <a:rPr lang="zh-CN" altLang="en-US" sz="2800" b="1" dirty="0" smtClean="0"/>
              <a:t>于是</a:t>
            </a:r>
            <a:endParaRPr lang="zh-CN" altLang="en-US" sz="2800" b="1" dirty="0"/>
          </a:p>
        </p:txBody>
      </p:sp>
      <p:pic>
        <p:nvPicPr>
          <p:cNvPr id="5122" name="Picture 2"/>
          <p:cNvPicPr>
            <a:picLocks noChangeAspect="1" noChangeArrowheads="1"/>
          </p:cNvPicPr>
          <p:nvPr/>
        </p:nvPicPr>
        <p:blipFill>
          <a:blip r:embed="rId3"/>
          <a:srcRect/>
          <a:stretch>
            <a:fillRect/>
          </a:stretch>
        </p:blipFill>
        <p:spPr bwMode="auto">
          <a:xfrm>
            <a:off x="285720" y="3500438"/>
            <a:ext cx="8641755" cy="984254"/>
          </a:xfrm>
          <a:prstGeom prst="rect">
            <a:avLst/>
          </a:prstGeom>
          <a:noFill/>
          <a:ln w="9525">
            <a:noFill/>
            <a:miter lim="800000"/>
            <a:headEnd/>
            <a:tailEnd/>
          </a:ln>
          <a:effectLst/>
        </p:spPr>
      </p:pic>
      <p:sp>
        <p:nvSpPr>
          <p:cNvPr id="6" name="TextBox 5"/>
          <p:cNvSpPr txBox="1"/>
          <p:nvPr/>
        </p:nvSpPr>
        <p:spPr>
          <a:xfrm>
            <a:off x="571472" y="4763168"/>
            <a:ext cx="4500594" cy="523220"/>
          </a:xfrm>
          <a:prstGeom prst="rect">
            <a:avLst/>
          </a:prstGeom>
          <a:noFill/>
        </p:spPr>
        <p:txBody>
          <a:bodyPr wrap="square" rtlCol="0">
            <a:spAutoFit/>
          </a:bodyPr>
          <a:lstStyle/>
          <a:p>
            <a:r>
              <a:rPr lang="zh-CN" altLang="en-US" sz="2800" b="1" dirty="0" smtClean="0"/>
              <a:t>定理</a:t>
            </a:r>
            <a:r>
              <a:rPr lang="en-US" altLang="zh-CN" sz="2800" b="1" dirty="0" smtClean="0"/>
              <a:t>6.15</a:t>
            </a:r>
            <a:r>
              <a:rPr lang="zh-CN" altLang="en-US" sz="2800" b="1" dirty="0" smtClean="0"/>
              <a:t>成立。</a:t>
            </a:r>
            <a:endParaRPr lang="zh-CN" altLang="en-US" sz="2800" b="1"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20" y="642918"/>
            <a:ext cx="8572560" cy="2031325"/>
          </a:xfrm>
          <a:prstGeom prst="rect">
            <a:avLst/>
          </a:prstGeom>
          <a:noFill/>
        </p:spPr>
        <p:txBody>
          <a:bodyPr wrap="square" rtlCol="0">
            <a:spAutoFit/>
          </a:bodyPr>
          <a:lstStyle/>
          <a:p>
            <a:pPr>
              <a:lnSpc>
                <a:spcPct val="150000"/>
              </a:lnSpc>
            </a:pPr>
            <a:r>
              <a:rPr lang="zh-CN" altLang="en-US" sz="2800" b="1" dirty="0" smtClean="0"/>
              <a:t>推论</a:t>
            </a:r>
            <a:r>
              <a:rPr lang="en-US" sz="2800" b="1" dirty="0" smtClean="0"/>
              <a:t>6.17    </a:t>
            </a:r>
            <a:r>
              <a:rPr lang="zh-CN" altLang="en-US" sz="2800" b="1" dirty="0" smtClean="0"/>
              <a:t>对于群单元规模不等的有放回不等概率的单级整群抽样，总体均值估计量</a:t>
            </a:r>
            <a:r>
              <a:rPr lang="en-US" sz="2800" b="1" dirty="0" smtClean="0"/>
              <a:t>        </a:t>
            </a:r>
            <a:r>
              <a:rPr lang="zh-CN" altLang="en-US" sz="2800" b="1" dirty="0" smtClean="0"/>
              <a:t>的方差 的无偏估计量为</a:t>
            </a:r>
          </a:p>
        </p:txBody>
      </p:sp>
      <p:pic>
        <p:nvPicPr>
          <p:cNvPr id="4" name="Picture 10"/>
          <p:cNvPicPr>
            <a:picLocks noChangeAspect="1" noChangeArrowheads="1"/>
          </p:cNvPicPr>
          <p:nvPr/>
        </p:nvPicPr>
        <p:blipFill>
          <a:blip r:embed="rId2"/>
          <a:srcRect/>
          <a:stretch>
            <a:fillRect/>
          </a:stretch>
        </p:blipFill>
        <p:spPr bwMode="auto">
          <a:xfrm>
            <a:off x="5429256" y="1302095"/>
            <a:ext cx="571504" cy="626707"/>
          </a:xfrm>
          <a:prstGeom prst="rect">
            <a:avLst/>
          </a:prstGeom>
          <a:noFill/>
          <a:ln w="9525">
            <a:noFill/>
            <a:miter lim="800000"/>
            <a:headEnd/>
            <a:tailEnd/>
          </a:ln>
          <a:effectLst/>
        </p:spPr>
      </p:pic>
      <p:pic>
        <p:nvPicPr>
          <p:cNvPr id="4097" name="Picture 1"/>
          <p:cNvPicPr>
            <a:picLocks noChangeAspect="1" noChangeArrowheads="1"/>
          </p:cNvPicPr>
          <p:nvPr/>
        </p:nvPicPr>
        <p:blipFill>
          <a:blip r:embed="rId3"/>
          <a:srcRect/>
          <a:stretch>
            <a:fillRect/>
          </a:stretch>
        </p:blipFill>
        <p:spPr bwMode="auto">
          <a:xfrm>
            <a:off x="642910" y="3357562"/>
            <a:ext cx="7837713" cy="10080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88640"/>
            <a:ext cx="8640960" cy="2246769"/>
          </a:xfrm>
          <a:prstGeom prst="rect">
            <a:avLst/>
          </a:prstGeom>
          <a:noFill/>
        </p:spPr>
        <p:txBody>
          <a:bodyPr wrap="square" rtlCol="0">
            <a:spAutoFit/>
          </a:bodyPr>
          <a:lstStyle/>
          <a:p>
            <a:r>
              <a:rPr lang="zh-CN" altLang="zh-CN" sz="2800" b="1" dirty="0"/>
              <a:t>例</a:t>
            </a:r>
            <a:r>
              <a:rPr lang="en-US" altLang="zh-CN" sz="2800" b="1" dirty="0"/>
              <a:t>6.4</a:t>
            </a:r>
            <a:r>
              <a:rPr lang="zh-CN" altLang="zh-CN" sz="2800" b="1" dirty="0"/>
              <a:t>（续</a:t>
            </a:r>
            <a:r>
              <a:rPr lang="en-US" altLang="zh-CN" sz="2800" b="1" dirty="0"/>
              <a:t>2</a:t>
            </a:r>
            <a:r>
              <a:rPr lang="zh-CN" altLang="zh-CN" sz="2800" b="1" dirty="0"/>
              <a:t>） 若例</a:t>
            </a:r>
            <a:r>
              <a:rPr lang="en-US" altLang="zh-CN" sz="2800" b="1" dirty="0"/>
              <a:t>6.4</a:t>
            </a:r>
            <a:r>
              <a:rPr lang="zh-CN" altLang="zh-CN" sz="2800" b="1" dirty="0"/>
              <a:t>中表</a:t>
            </a:r>
            <a:r>
              <a:rPr lang="en-US" altLang="zh-CN" sz="2800" b="1" dirty="0"/>
              <a:t>6.6</a:t>
            </a:r>
            <a:r>
              <a:rPr lang="zh-CN" altLang="zh-CN" sz="2800" b="1" dirty="0"/>
              <a:t>的数据是采用与每个车队车辆拥有量成比例的概率进行有放回的不等概率抽样，试估计该运输公司的季度总运量和每辆载货车的平均季度</a:t>
            </a:r>
            <a:r>
              <a:rPr lang="zh-CN" altLang="zh-CN" sz="2800" b="1" dirty="0" smtClean="0"/>
              <a:t>运量</a:t>
            </a:r>
            <a:r>
              <a:rPr lang="zh-CN" altLang="en-US" sz="2800" b="1" dirty="0" smtClean="0"/>
              <a:t>，给出估计方差和标准差估计。</a:t>
            </a:r>
            <a:endParaRPr lang="zh-CN" altLang="zh-CN" sz="2800" b="1" dirty="0"/>
          </a:p>
          <a:p>
            <a:endParaRPr lang="zh-CN" altLang="en-US" sz="2800" b="1" dirty="0"/>
          </a:p>
        </p:txBody>
      </p:sp>
      <p:pic>
        <p:nvPicPr>
          <p:cNvPr id="717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45797" y="2179465"/>
            <a:ext cx="7852406" cy="44009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4642394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357166"/>
            <a:ext cx="6786610" cy="523220"/>
          </a:xfrm>
          <a:prstGeom prst="rect">
            <a:avLst/>
          </a:prstGeom>
          <a:noFill/>
        </p:spPr>
        <p:txBody>
          <a:bodyPr wrap="square" rtlCol="0">
            <a:spAutoFit/>
          </a:bodyPr>
          <a:lstStyle/>
          <a:p>
            <a:r>
              <a:rPr lang="zh-CN" altLang="en-US" sz="2800" b="1" dirty="0" smtClean="0"/>
              <a:t>二、总体比例和</a:t>
            </a:r>
            <a:r>
              <a:rPr lang="en-US" sz="2800" b="1" dirty="0" smtClean="0"/>
              <a:t>C</a:t>
            </a:r>
            <a:r>
              <a:rPr lang="zh-CN" altLang="en-US" sz="2800" b="1" dirty="0" smtClean="0"/>
              <a:t>类单元总数的估计</a:t>
            </a:r>
            <a:endParaRPr lang="zh-CN" altLang="en-US" sz="2800" b="1" dirty="0"/>
          </a:p>
        </p:txBody>
      </p:sp>
      <p:sp>
        <p:nvSpPr>
          <p:cNvPr id="3" name="TextBox 2"/>
          <p:cNvSpPr txBox="1"/>
          <p:nvPr/>
        </p:nvSpPr>
        <p:spPr>
          <a:xfrm>
            <a:off x="357158" y="1071546"/>
            <a:ext cx="8358246" cy="523220"/>
          </a:xfrm>
          <a:prstGeom prst="rect">
            <a:avLst/>
          </a:prstGeom>
          <a:noFill/>
        </p:spPr>
        <p:txBody>
          <a:bodyPr wrap="square" rtlCol="0">
            <a:spAutoFit/>
          </a:bodyPr>
          <a:lstStyle/>
          <a:p>
            <a:r>
              <a:rPr lang="zh-CN" altLang="en-US" sz="2800" b="1" dirty="0" smtClean="0"/>
              <a:t>设定第</a:t>
            </a:r>
            <a:r>
              <a:rPr lang="en-US" sz="2800" b="1" dirty="0" smtClean="0"/>
              <a:t>   </a:t>
            </a:r>
            <a:r>
              <a:rPr lang="zh-CN" altLang="en-US" sz="2800" b="1" dirty="0" smtClean="0"/>
              <a:t>个群单元中的第</a:t>
            </a:r>
            <a:r>
              <a:rPr lang="en-US" sz="2800" b="1" dirty="0" smtClean="0"/>
              <a:t>    </a:t>
            </a:r>
            <a:r>
              <a:rPr lang="zh-CN" altLang="en-US" sz="2800" b="1" dirty="0" smtClean="0"/>
              <a:t>个基本单元的标志值</a:t>
            </a:r>
            <a:r>
              <a:rPr lang="en-US" sz="2800" b="1" dirty="0" smtClean="0"/>
              <a:t> </a:t>
            </a:r>
            <a:r>
              <a:rPr lang="zh-CN" altLang="en-US" sz="2800" b="1" dirty="0" smtClean="0"/>
              <a:t>为</a:t>
            </a:r>
            <a:endParaRPr lang="zh-CN" altLang="en-US" sz="2800" b="1" dirty="0"/>
          </a:p>
        </p:txBody>
      </p:sp>
      <p:pic>
        <p:nvPicPr>
          <p:cNvPr id="4" name="Picture 2"/>
          <p:cNvPicPr>
            <a:picLocks noChangeAspect="1" noChangeArrowheads="1"/>
          </p:cNvPicPr>
          <p:nvPr/>
        </p:nvPicPr>
        <p:blipFill>
          <a:blip r:embed="rId2"/>
          <a:srcRect/>
          <a:stretch>
            <a:fillRect/>
          </a:stretch>
        </p:blipFill>
        <p:spPr bwMode="auto">
          <a:xfrm>
            <a:off x="1571604" y="1142984"/>
            <a:ext cx="214314" cy="409492"/>
          </a:xfrm>
          <a:prstGeom prst="rect">
            <a:avLst/>
          </a:prstGeom>
          <a:noFill/>
          <a:ln w="9525">
            <a:noFill/>
            <a:miter lim="800000"/>
            <a:headEnd/>
            <a:tailEnd/>
          </a:ln>
          <a:effectLst/>
        </p:spPr>
      </p:pic>
      <p:pic>
        <p:nvPicPr>
          <p:cNvPr id="5" name="Picture 3"/>
          <p:cNvPicPr>
            <a:picLocks noChangeAspect="1" noChangeArrowheads="1"/>
          </p:cNvPicPr>
          <p:nvPr/>
        </p:nvPicPr>
        <p:blipFill>
          <a:blip r:embed="rId3"/>
          <a:srcRect/>
          <a:stretch>
            <a:fillRect/>
          </a:stretch>
        </p:blipFill>
        <p:spPr bwMode="auto">
          <a:xfrm>
            <a:off x="4214810" y="1071546"/>
            <a:ext cx="320744" cy="497565"/>
          </a:xfrm>
          <a:prstGeom prst="rect">
            <a:avLst/>
          </a:prstGeom>
          <a:noFill/>
          <a:ln w="9525">
            <a:noFill/>
            <a:miter lim="800000"/>
            <a:headEnd/>
            <a:tailEnd/>
          </a:ln>
          <a:effectLst/>
        </p:spPr>
      </p:pic>
      <p:pic>
        <p:nvPicPr>
          <p:cNvPr id="6" name="Picture 4"/>
          <p:cNvPicPr>
            <a:picLocks noChangeAspect="1" noChangeArrowheads="1"/>
          </p:cNvPicPr>
          <p:nvPr/>
        </p:nvPicPr>
        <p:blipFill>
          <a:blip r:embed="rId4"/>
          <a:srcRect/>
          <a:stretch>
            <a:fillRect/>
          </a:stretch>
        </p:blipFill>
        <p:spPr bwMode="auto">
          <a:xfrm>
            <a:off x="8215338" y="1000108"/>
            <a:ext cx="428628" cy="539357"/>
          </a:xfrm>
          <a:prstGeom prst="rect">
            <a:avLst/>
          </a:prstGeom>
          <a:noFill/>
          <a:ln w="9525">
            <a:noFill/>
            <a:miter lim="800000"/>
            <a:headEnd/>
            <a:tailEnd/>
          </a:ln>
          <a:effectLst/>
        </p:spPr>
      </p:pic>
      <p:pic>
        <p:nvPicPr>
          <p:cNvPr id="101378" name="Picture 2"/>
          <p:cNvPicPr>
            <a:picLocks noChangeAspect="1" noChangeArrowheads="1"/>
          </p:cNvPicPr>
          <p:nvPr/>
        </p:nvPicPr>
        <p:blipFill>
          <a:blip r:embed="rId5"/>
          <a:srcRect/>
          <a:stretch>
            <a:fillRect/>
          </a:stretch>
        </p:blipFill>
        <p:spPr bwMode="auto">
          <a:xfrm>
            <a:off x="2357422" y="1714488"/>
            <a:ext cx="2500330" cy="1221535"/>
          </a:xfrm>
          <a:prstGeom prst="rect">
            <a:avLst/>
          </a:prstGeom>
          <a:noFill/>
          <a:ln w="9525">
            <a:noFill/>
            <a:miter lim="800000"/>
            <a:headEnd/>
            <a:tailEnd/>
          </a:ln>
          <a:effectLst/>
        </p:spPr>
      </p:pic>
      <p:sp>
        <p:nvSpPr>
          <p:cNvPr id="8" name="TextBox 7"/>
          <p:cNvSpPr txBox="1"/>
          <p:nvPr/>
        </p:nvSpPr>
        <p:spPr>
          <a:xfrm>
            <a:off x="428596" y="3286124"/>
            <a:ext cx="8358246" cy="2677656"/>
          </a:xfrm>
          <a:prstGeom prst="rect">
            <a:avLst/>
          </a:prstGeom>
          <a:noFill/>
        </p:spPr>
        <p:txBody>
          <a:bodyPr wrap="square" rtlCol="0">
            <a:spAutoFit/>
          </a:bodyPr>
          <a:lstStyle/>
          <a:p>
            <a:pPr>
              <a:lnSpc>
                <a:spcPct val="150000"/>
              </a:lnSpc>
            </a:pPr>
            <a:r>
              <a:rPr lang="zh-CN" altLang="en-US" sz="2800" b="1" dirty="0" smtClean="0"/>
              <a:t>采用有放回不等概率的单级整群抽样从总体中抽出</a:t>
            </a:r>
            <a:r>
              <a:rPr lang="en-US" sz="2800" b="1" dirty="0" smtClean="0"/>
              <a:t> </a:t>
            </a:r>
            <a:r>
              <a:rPr lang="zh-CN" altLang="en-US" sz="2800" b="1" dirty="0" smtClean="0"/>
              <a:t>个群单元    作为样本。样本的</a:t>
            </a:r>
            <a:r>
              <a:rPr lang="en-US" sz="2800" b="1" dirty="0" smtClean="0"/>
              <a:t> C</a:t>
            </a:r>
            <a:r>
              <a:rPr lang="zh-CN" altLang="en-US" sz="2800" b="1" dirty="0" smtClean="0"/>
              <a:t>类单元数记为    </a:t>
            </a:r>
            <a:r>
              <a:rPr lang="en-US" sz="2800" b="1" dirty="0" smtClean="0"/>
              <a:t> </a:t>
            </a:r>
            <a:r>
              <a:rPr lang="zh-CN" altLang="en-US" sz="2800" b="1" dirty="0" smtClean="0"/>
              <a:t>，样本比例记为</a:t>
            </a:r>
            <a:r>
              <a:rPr lang="en-US" sz="2800" b="1" dirty="0" smtClean="0"/>
              <a:t>    </a:t>
            </a:r>
            <a:r>
              <a:rPr lang="zh-CN" altLang="en-US" sz="2800" b="1" dirty="0" smtClean="0"/>
              <a:t>，            </a:t>
            </a:r>
            <a:r>
              <a:rPr lang="en-US" sz="2800" b="1" dirty="0" smtClean="0"/>
              <a:t>       </a:t>
            </a:r>
            <a:r>
              <a:rPr lang="zh-CN" altLang="en-US" sz="2800" b="1" dirty="0" smtClean="0"/>
              <a:t>。第</a:t>
            </a:r>
            <a:r>
              <a:rPr lang="en-US" sz="2800" b="1" dirty="0" smtClean="0"/>
              <a:t>  </a:t>
            </a:r>
            <a:r>
              <a:rPr lang="zh-CN" altLang="en-US" sz="2800" b="1" dirty="0" smtClean="0"/>
              <a:t>个群单元中的</a:t>
            </a:r>
            <a:r>
              <a:rPr lang="en-US" sz="2800" b="1" dirty="0" smtClean="0"/>
              <a:t> C</a:t>
            </a:r>
            <a:r>
              <a:rPr lang="zh-CN" altLang="en-US" sz="2800" b="1" dirty="0" smtClean="0"/>
              <a:t>类单元数记为</a:t>
            </a:r>
            <a:r>
              <a:rPr lang="en-US" sz="2800" b="1" dirty="0" smtClean="0"/>
              <a:t>    </a:t>
            </a:r>
            <a:r>
              <a:rPr lang="zh-CN" altLang="en-US" sz="2800" b="1" dirty="0" smtClean="0"/>
              <a:t>个，群单元比例记为</a:t>
            </a:r>
            <a:r>
              <a:rPr lang="en-US" sz="2800" b="1" dirty="0" smtClean="0"/>
              <a:t>     </a:t>
            </a:r>
            <a:r>
              <a:rPr lang="zh-CN" altLang="en-US" sz="2800" b="1" dirty="0" smtClean="0"/>
              <a:t>，               </a:t>
            </a:r>
            <a:r>
              <a:rPr lang="en-US" sz="2800" b="1" dirty="0" smtClean="0"/>
              <a:t> </a:t>
            </a:r>
            <a:r>
              <a:rPr lang="zh-CN" altLang="en-US" sz="2800" b="1" dirty="0" smtClean="0"/>
              <a:t>。</a:t>
            </a:r>
            <a:endParaRPr lang="zh-CN" altLang="en-US" sz="2800" b="1" dirty="0"/>
          </a:p>
        </p:txBody>
      </p:sp>
      <p:pic>
        <p:nvPicPr>
          <p:cNvPr id="101379" name="Picture 3"/>
          <p:cNvPicPr>
            <a:picLocks noChangeAspect="1" noChangeArrowheads="1"/>
          </p:cNvPicPr>
          <p:nvPr/>
        </p:nvPicPr>
        <p:blipFill>
          <a:blip r:embed="rId6"/>
          <a:srcRect/>
          <a:stretch>
            <a:fillRect/>
          </a:stretch>
        </p:blipFill>
        <p:spPr bwMode="auto">
          <a:xfrm>
            <a:off x="2000232" y="4177084"/>
            <a:ext cx="285752" cy="318722"/>
          </a:xfrm>
          <a:prstGeom prst="rect">
            <a:avLst/>
          </a:prstGeom>
          <a:noFill/>
          <a:ln w="9525">
            <a:noFill/>
            <a:miter lim="800000"/>
            <a:headEnd/>
            <a:tailEnd/>
          </a:ln>
          <a:effectLst/>
        </p:spPr>
      </p:pic>
      <p:pic>
        <p:nvPicPr>
          <p:cNvPr id="101380" name="Picture 4"/>
          <p:cNvPicPr>
            <a:picLocks noChangeAspect="1" noChangeArrowheads="1"/>
          </p:cNvPicPr>
          <p:nvPr/>
        </p:nvPicPr>
        <p:blipFill>
          <a:blip r:embed="rId7"/>
          <a:srcRect/>
          <a:stretch>
            <a:fillRect/>
          </a:stretch>
        </p:blipFill>
        <p:spPr bwMode="auto">
          <a:xfrm>
            <a:off x="7572396" y="4177084"/>
            <a:ext cx="285752" cy="318722"/>
          </a:xfrm>
          <a:prstGeom prst="rect">
            <a:avLst/>
          </a:prstGeom>
          <a:noFill/>
          <a:ln w="9525">
            <a:noFill/>
            <a:miter lim="800000"/>
            <a:headEnd/>
            <a:tailEnd/>
          </a:ln>
          <a:effectLst/>
        </p:spPr>
      </p:pic>
      <p:pic>
        <p:nvPicPr>
          <p:cNvPr id="101381" name="Picture 5"/>
          <p:cNvPicPr>
            <a:picLocks noChangeAspect="1" noChangeArrowheads="1"/>
          </p:cNvPicPr>
          <p:nvPr/>
        </p:nvPicPr>
        <p:blipFill>
          <a:blip r:embed="rId8"/>
          <a:srcRect/>
          <a:stretch>
            <a:fillRect/>
          </a:stretch>
        </p:blipFill>
        <p:spPr bwMode="auto">
          <a:xfrm>
            <a:off x="2285984" y="4786322"/>
            <a:ext cx="417293" cy="455614"/>
          </a:xfrm>
          <a:prstGeom prst="rect">
            <a:avLst/>
          </a:prstGeom>
          <a:noFill/>
          <a:ln w="9525">
            <a:noFill/>
            <a:miter lim="800000"/>
            <a:headEnd/>
            <a:tailEnd/>
          </a:ln>
          <a:effectLst/>
        </p:spPr>
      </p:pic>
      <p:pic>
        <p:nvPicPr>
          <p:cNvPr id="101382" name="Picture 6"/>
          <p:cNvPicPr>
            <a:picLocks noChangeAspect="1" noChangeArrowheads="1"/>
          </p:cNvPicPr>
          <p:nvPr/>
        </p:nvPicPr>
        <p:blipFill>
          <a:blip r:embed="rId9"/>
          <a:srcRect/>
          <a:stretch>
            <a:fillRect/>
          </a:stretch>
        </p:blipFill>
        <p:spPr bwMode="auto">
          <a:xfrm>
            <a:off x="2786049" y="4678570"/>
            <a:ext cx="1785951" cy="544317"/>
          </a:xfrm>
          <a:prstGeom prst="rect">
            <a:avLst/>
          </a:prstGeom>
          <a:noFill/>
          <a:ln w="9525">
            <a:noFill/>
            <a:miter lim="800000"/>
            <a:headEnd/>
            <a:tailEnd/>
          </a:ln>
          <a:effectLst/>
        </p:spPr>
      </p:pic>
      <p:pic>
        <p:nvPicPr>
          <p:cNvPr id="15" name="Picture 2"/>
          <p:cNvPicPr>
            <a:picLocks noChangeAspect="1" noChangeArrowheads="1"/>
          </p:cNvPicPr>
          <p:nvPr/>
        </p:nvPicPr>
        <p:blipFill>
          <a:blip r:embed="rId2"/>
          <a:srcRect/>
          <a:stretch>
            <a:fillRect/>
          </a:stretch>
        </p:blipFill>
        <p:spPr bwMode="auto">
          <a:xfrm>
            <a:off x="5214942" y="4714884"/>
            <a:ext cx="214314" cy="409492"/>
          </a:xfrm>
          <a:prstGeom prst="rect">
            <a:avLst/>
          </a:prstGeom>
          <a:noFill/>
          <a:ln w="9525">
            <a:noFill/>
            <a:miter lim="800000"/>
            <a:headEnd/>
            <a:tailEnd/>
          </a:ln>
          <a:effectLst/>
        </p:spPr>
      </p:pic>
      <p:pic>
        <p:nvPicPr>
          <p:cNvPr id="101383" name="Picture 7"/>
          <p:cNvPicPr>
            <a:picLocks noChangeAspect="1" noChangeArrowheads="1"/>
          </p:cNvPicPr>
          <p:nvPr/>
        </p:nvPicPr>
        <p:blipFill>
          <a:blip r:embed="rId10"/>
          <a:srcRect/>
          <a:stretch>
            <a:fillRect/>
          </a:stretch>
        </p:blipFill>
        <p:spPr bwMode="auto">
          <a:xfrm>
            <a:off x="1928794" y="5286388"/>
            <a:ext cx="428628" cy="625446"/>
          </a:xfrm>
          <a:prstGeom prst="rect">
            <a:avLst/>
          </a:prstGeom>
          <a:noFill/>
          <a:ln w="9525">
            <a:noFill/>
            <a:miter lim="800000"/>
            <a:headEnd/>
            <a:tailEnd/>
          </a:ln>
          <a:effectLst/>
        </p:spPr>
      </p:pic>
      <p:pic>
        <p:nvPicPr>
          <p:cNvPr id="101384" name="Picture 8"/>
          <p:cNvPicPr>
            <a:picLocks noChangeAspect="1" noChangeArrowheads="1"/>
          </p:cNvPicPr>
          <p:nvPr/>
        </p:nvPicPr>
        <p:blipFill>
          <a:blip r:embed="rId11"/>
          <a:srcRect/>
          <a:stretch>
            <a:fillRect/>
          </a:stretch>
        </p:blipFill>
        <p:spPr bwMode="auto">
          <a:xfrm>
            <a:off x="5484021" y="5273690"/>
            <a:ext cx="445301" cy="584202"/>
          </a:xfrm>
          <a:prstGeom prst="rect">
            <a:avLst/>
          </a:prstGeom>
          <a:noFill/>
          <a:ln w="9525">
            <a:noFill/>
            <a:miter lim="800000"/>
            <a:headEnd/>
            <a:tailEnd/>
          </a:ln>
          <a:effectLst/>
        </p:spPr>
      </p:pic>
      <p:pic>
        <p:nvPicPr>
          <p:cNvPr id="101385" name="Picture 9"/>
          <p:cNvPicPr>
            <a:picLocks noChangeAspect="1" noChangeArrowheads="1"/>
          </p:cNvPicPr>
          <p:nvPr/>
        </p:nvPicPr>
        <p:blipFill>
          <a:blip r:embed="rId12"/>
          <a:srcRect/>
          <a:stretch>
            <a:fillRect/>
          </a:stretch>
        </p:blipFill>
        <p:spPr bwMode="auto">
          <a:xfrm>
            <a:off x="6072198" y="5337802"/>
            <a:ext cx="1500198" cy="4613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571480"/>
            <a:ext cx="8358246" cy="2031325"/>
          </a:xfrm>
          <a:prstGeom prst="rect">
            <a:avLst/>
          </a:prstGeom>
          <a:noFill/>
        </p:spPr>
        <p:txBody>
          <a:bodyPr wrap="square" rtlCol="0">
            <a:spAutoFit/>
          </a:bodyPr>
          <a:lstStyle/>
          <a:p>
            <a:pPr>
              <a:lnSpc>
                <a:spcPct val="150000"/>
              </a:lnSpc>
            </a:pPr>
            <a:r>
              <a:rPr lang="zh-CN" altLang="en-US" sz="2800" b="1" dirty="0" smtClean="0"/>
              <a:t>样本样本的</a:t>
            </a:r>
            <a:r>
              <a:rPr lang="en-US" sz="2800" b="1" dirty="0" smtClean="0"/>
              <a:t>C</a:t>
            </a:r>
            <a:r>
              <a:rPr lang="zh-CN" altLang="en-US" sz="2800" b="1" dirty="0" smtClean="0"/>
              <a:t>类单元数</a:t>
            </a:r>
            <a:r>
              <a:rPr lang="en-US" sz="2800" b="1" dirty="0" smtClean="0"/>
              <a:t>                             </a:t>
            </a:r>
            <a:r>
              <a:rPr lang="zh-CN" altLang="en-US" sz="2800" b="1" dirty="0" smtClean="0"/>
              <a:t>，第</a:t>
            </a:r>
            <a:r>
              <a:rPr lang="en-US" sz="2800" b="1" dirty="0" smtClean="0"/>
              <a:t>   </a:t>
            </a:r>
            <a:r>
              <a:rPr lang="zh-CN" altLang="en-US" sz="2800" b="1" dirty="0" smtClean="0"/>
              <a:t>个群单元中的</a:t>
            </a:r>
            <a:r>
              <a:rPr lang="en-US" sz="2800" b="1" dirty="0" smtClean="0"/>
              <a:t>C</a:t>
            </a:r>
            <a:r>
              <a:rPr lang="zh-CN" altLang="en-US" sz="2800" b="1" dirty="0" smtClean="0"/>
              <a:t>类单元数</a:t>
            </a:r>
            <a:r>
              <a:rPr lang="en-US" sz="2800" b="1" dirty="0" smtClean="0"/>
              <a:t>                        </a:t>
            </a:r>
            <a:r>
              <a:rPr lang="zh-CN" altLang="en-US" sz="2800" b="1" dirty="0" smtClean="0"/>
              <a:t>，样本比例                         </a:t>
            </a:r>
            <a:r>
              <a:rPr lang="en-US" sz="2800" b="1" dirty="0" smtClean="0"/>
              <a:t> </a:t>
            </a:r>
            <a:r>
              <a:rPr lang="zh-CN" altLang="en-US" sz="2800" b="1" dirty="0" smtClean="0"/>
              <a:t>，第</a:t>
            </a:r>
            <a:r>
              <a:rPr lang="en-US" sz="2800" b="1" dirty="0" smtClean="0"/>
              <a:t>    </a:t>
            </a:r>
            <a:r>
              <a:rPr lang="zh-CN" altLang="en-US" sz="2800" b="1" dirty="0" smtClean="0"/>
              <a:t>个群单元的比例</a:t>
            </a:r>
            <a:r>
              <a:rPr lang="en-US" sz="2800" b="1" dirty="0" smtClean="0"/>
              <a:t> </a:t>
            </a:r>
            <a:endParaRPr lang="zh-CN" altLang="en-US" sz="2800" b="1" dirty="0" smtClean="0"/>
          </a:p>
        </p:txBody>
      </p:sp>
      <p:pic>
        <p:nvPicPr>
          <p:cNvPr id="3" name="Picture 2"/>
          <p:cNvPicPr>
            <a:picLocks noChangeAspect="1" noChangeArrowheads="1"/>
          </p:cNvPicPr>
          <p:nvPr/>
        </p:nvPicPr>
        <p:blipFill>
          <a:blip r:embed="rId2"/>
          <a:srcRect/>
          <a:stretch>
            <a:fillRect/>
          </a:stretch>
        </p:blipFill>
        <p:spPr bwMode="auto">
          <a:xfrm>
            <a:off x="6786578" y="785794"/>
            <a:ext cx="214314" cy="409492"/>
          </a:xfrm>
          <a:prstGeom prst="rect">
            <a:avLst/>
          </a:prstGeom>
          <a:noFill/>
          <a:ln w="9525">
            <a:noFill/>
            <a:miter lim="800000"/>
            <a:headEnd/>
            <a:tailEnd/>
          </a:ln>
          <a:effectLst/>
        </p:spPr>
      </p:pic>
      <p:pic>
        <p:nvPicPr>
          <p:cNvPr id="4" name="Picture 2"/>
          <p:cNvPicPr>
            <a:picLocks noChangeAspect="1" noChangeArrowheads="1"/>
          </p:cNvPicPr>
          <p:nvPr/>
        </p:nvPicPr>
        <p:blipFill>
          <a:blip r:embed="rId2"/>
          <a:srcRect/>
          <a:stretch>
            <a:fillRect/>
          </a:stretch>
        </p:blipFill>
        <p:spPr bwMode="auto">
          <a:xfrm>
            <a:off x="785786" y="2071678"/>
            <a:ext cx="214314" cy="409492"/>
          </a:xfrm>
          <a:prstGeom prst="rect">
            <a:avLst/>
          </a:prstGeom>
          <a:noFill/>
          <a:ln w="9525">
            <a:noFill/>
            <a:miter lim="800000"/>
            <a:headEnd/>
            <a:tailEnd/>
          </a:ln>
          <a:effectLst/>
        </p:spPr>
      </p:pic>
      <p:pic>
        <p:nvPicPr>
          <p:cNvPr id="102402" name="Picture 2"/>
          <p:cNvPicPr>
            <a:picLocks noChangeAspect="1" noChangeArrowheads="1"/>
          </p:cNvPicPr>
          <p:nvPr/>
        </p:nvPicPr>
        <p:blipFill>
          <a:blip r:embed="rId3"/>
          <a:srcRect/>
          <a:stretch>
            <a:fillRect/>
          </a:stretch>
        </p:blipFill>
        <p:spPr bwMode="auto">
          <a:xfrm>
            <a:off x="3857620" y="726917"/>
            <a:ext cx="2143140" cy="508141"/>
          </a:xfrm>
          <a:prstGeom prst="rect">
            <a:avLst/>
          </a:prstGeom>
          <a:noFill/>
          <a:ln w="9525">
            <a:noFill/>
            <a:miter lim="800000"/>
            <a:headEnd/>
            <a:tailEnd/>
          </a:ln>
          <a:effectLst/>
        </p:spPr>
      </p:pic>
      <p:pic>
        <p:nvPicPr>
          <p:cNvPr id="102403" name="Picture 3"/>
          <p:cNvPicPr>
            <a:picLocks noChangeAspect="1" noChangeArrowheads="1"/>
          </p:cNvPicPr>
          <p:nvPr/>
        </p:nvPicPr>
        <p:blipFill>
          <a:blip r:embed="rId4"/>
          <a:srcRect/>
          <a:stretch>
            <a:fillRect/>
          </a:stretch>
        </p:blipFill>
        <p:spPr bwMode="auto">
          <a:xfrm>
            <a:off x="2714612" y="1312771"/>
            <a:ext cx="2000264" cy="565229"/>
          </a:xfrm>
          <a:prstGeom prst="rect">
            <a:avLst/>
          </a:prstGeom>
          <a:noFill/>
          <a:ln w="9525">
            <a:noFill/>
            <a:miter lim="800000"/>
            <a:headEnd/>
            <a:tailEnd/>
          </a:ln>
          <a:effectLst/>
        </p:spPr>
      </p:pic>
      <p:pic>
        <p:nvPicPr>
          <p:cNvPr id="102404" name="Picture 4"/>
          <p:cNvPicPr>
            <a:picLocks noChangeAspect="1" noChangeArrowheads="1"/>
          </p:cNvPicPr>
          <p:nvPr/>
        </p:nvPicPr>
        <p:blipFill>
          <a:blip r:embed="rId5"/>
          <a:srcRect/>
          <a:stretch>
            <a:fillRect/>
          </a:stretch>
        </p:blipFill>
        <p:spPr bwMode="auto">
          <a:xfrm>
            <a:off x="6429389" y="1510361"/>
            <a:ext cx="2143139" cy="347002"/>
          </a:xfrm>
          <a:prstGeom prst="rect">
            <a:avLst/>
          </a:prstGeom>
          <a:noFill/>
          <a:ln w="9525">
            <a:noFill/>
            <a:miter lim="800000"/>
            <a:headEnd/>
            <a:tailEnd/>
          </a:ln>
          <a:effectLst/>
        </p:spPr>
      </p:pic>
      <p:pic>
        <p:nvPicPr>
          <p:cNvPr id="102405" name="Picture 5"/>
          <p:cNvPicPr>
            <a:picLocks noChangeAspect="1" noChangeArrowheads="1"/>
          </p:cNvPicPr>
          <p:nvPr/>
        </p:nvPicPr>
        <p:blipFill>
          <a:blip r:embed="rId6"/>
          <a:srcRect/>
          <a:stretch>
            <a:fillRect/>
          </a:stretch>
        </p:blipFill>
        <p:spPr bwMode="auto">
          <a:xfrm>
            <a:off x="3643306" y="1994943"/>
            <a:ext cx="2357454" cy="525999"/>
          </a:xfrm>
          <a:prstGeom prst="rect">
            <a:avLst/>
          </a:prstGeom>
          <a:noFill/>
          <a:ln w="9525">
            <a:noFill/>
            <a:miter lim="800000"/>
            <a:headEnd/>
            <a:tailEnd/>
          </a:ln>
          <a:effectLst/>
        </p:spPr>
      </p:pic>
      <p:sp>
        <p:nvSpPr>
          <p:cNvPr id="9" name="TextBox 8"/>
          <p:cNvSpPr txBox="1"/>
          <p:nvPr/>
        </p:nvSpPr>
        <p:spPr>
          <a:xfrm>
            <a:off x="357158" y="2857496"/>
            <a:ext cx="8286808" cy="1311193"/>
          </a:xfrm>
          <a:prstGeom prst="rect">
            <a:avLst/>
          </a:prstGeom>
          <a:noFill/>
        </p:spPr>
        <p:txBody>
          <a:bodyPr wrap="square" rtlCol="0">
            <a:spAutoFit/>
          </a:bodyPr>
          <a:lstStyle/>
          <a:p>
            <a:pPr>
              <a:lnSpc>
                <a:spcPct val="150000"/>
              </a:lnSpc>
            </a:pPr>
            <a:r>
              <a:rPr lang="zh-CN" altLang="en-US" sz="2800" b="1" dirty="0" smtClean="0"/>
              <a:t>对于群单元规模不等的有放回不等概率的单级整群抽样，</a:t>
            </a:r>
            <a:r>
              <a:rPr lang="en-US" sz="2800" b="1" dirty="0" smtClean="0"/>
              <a:t>C</a:t>
            </a:r>
            <a:r>
              <a:rPr lang="zh-CN" altLang="en-US" sz="2800" b="1" dirty="0" smtClean="0"/>
              <a:t>类单元总数</a:t>
            </a:r>
            <a:r>
              <a:rPr lang="en-US" sz="2800" b="1" dirty="0" smtClean="0"/>
              <a:t> A</a:t>
            </a:r>
            <a:r>
              <a:rPr lang="zh-CN" altLang="en-US" sz="2800" b="1" dirty="0" smtClean="0"/>
              <a:t>的估计量</a:t>
            </a:r>
            <a:r>
              <a:rPr lang="en-US" sz="2800" b="1" dirty="0" smtClean="0"/>
              <a:t>      </a:t>
            </a:r>
            <a:r>
              <a:rPr lang="zh-CN" altLang="en-US" sz="2800" b="1" dirty="0" smtClean="0"/>
              <a:t>为</a:t>
            </a:r>
          </a:p>
        </p:txBody>
      </p:sp>
      <p:pic>
        <p:nvPicPr>
          <p:cNvPr id="102406" name="Picture 6"/>
          <p:cNvPicPr>
            <a:picLocks noChangeAspect="1" noChangeArrowheads="1"/>
          </p:cNvPicPr>
          <p:nvPr/>
        </p:nvPicPr>
        <p:blipFill>
          <a:blip r:embed="rId7"/>
          <a:srcRect/>
          <a:stretch>
            <a:fillRect/>
          </a:stretch>
        </p:blipFill>
        <p:spPr bwMode="auto">
          <a:xfrm>
            <a:off x="5143504" y="3600377"/>
            <a:ext cx="642942" cy="543003"/>
          </a:xfrm>
          <a:prstGeom prst="rect">
            <a:avLst/>
          </a:prstGeom>
          <a:noFill/>
          <a:ln w="9525">
            <a:noFill/>
            <a:miter lim="800000"/>
            <a:headEnd/>
            <a:tailEnd/>
          </a:ln>
          <a:effectLst/>
        </p:spPr>
      </p:pic>
      <p:pic>
        <p:nvPicPr>
          <p:cNvPr id="102407" name="Picture 7"/>
          <p:cNvPicPr>
            <a:picLocks noChangeAspect="1" noChangeArrowheads="1"/>
          </p:cNvPicPr>
          <p:nvPr/>
        </p:nvPicPr>
        <p:blipFill>
          <a:blip r:embed="rId8"/>
          <a:srcRect/>
          <a:stretch>
            <a:fillRect/>
          </a:stretch>
        </p:blipFill>
        <p:spPr bwMode="auto">
          <a:xfrm>
            <a:off x="1500166" y="4612599"/>
            <a:ext cx="5214974" cy="9754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571480"/>
            <a:ext cx="8358246" cy="523220"/>
          </a:xfrm>
          <a:prstGeom prst="rect">
            <a:avLst/>
          </a:prstGeom>
          <a:noFill/>
        </p:spPr>
        <p:txBody>
          <a:bodyPr wrap="square" rtlCol="0">
            <a:spAutoFit/>
          </a:bodyPr>
          <a:lstStyle/>
          <a:p>
            <a:r>
              <a:rPr lang="zh-CN" altLang="en-US" sz="2800" b="1" dirty="0" smtClean="0"/>
              <a:t>总体比例</a:t>
            </a:r>
            <a:r>
              <a:rPr lang="en-US" sz="2800" b="1" dirty="0" smtClean="0"/>
              <a:t>     </a:t>
            </a:r>
            <a:r>
              <a:rPr lang="zh-CN" altLang="en-US" sz="2800" b="1" dirty="0" smtClean="0"/>
              <a:t>的估计量      </a:t>
            </a:r>
            <a:r>
              <a:rPr lang="en-US" sz="2800" b="1" dirty="0" smtClean="0"/>
              <a:t> </a:t>
            </a:r>
            <a:r>
              <a:rPr lang="zh-CN" altLang="en-US" sz="2800" b="1" dirty="0" smtClean="0"/>
              <a:t>为</a:t>
            </a:r>
          </a:p>
        </p:txBody>
      </p:sp>
      <p:pic>
        <p:nvPicPr>
          <p:cNvPr id="103426" name="Picture 2"/>
          <p:cNvPicPr>
            <a:picLocks noChangeAspect="1" noChangeArrowheads="1"/>
          </p:cNvPicPr>
          <p:nvPr/>
        </p:nvPicPr>
        <p:blipFill>
          <a:blip r:embed="rId3"/>
          <a:srcRect/>
          <a:stretch>
            <a:fillRect/>
          </a:stretch>
        </p:blipFill>
        <p:spPr bwMode="auto">
          <a:xfrm>
            <a:off x="1714480" y="559104"/>
            <a:ext cx="428628" cy="467990"/>
          </a:xfrm>
          <a:prstGeom prst="rect">
            <a:avLst/>
          </a:prstGeom>
          <a:noFill/>
          <a:ln w="9525">
            <a:noFill/>
            <a:miter lim="800000"/>
            <a:headEnd/>
            <a:tailEnd/>
          </a:ln>
          <a:effectLst/>
        </p:spPr>
      </p:pic>
      <p:pic>
        <p:nvPicPr>
          <p:cNvPr id="103429" name="Picture 5"/>
          <p:cNvPicPr>
            <a:picLocks noChangeAspect="1" noChangeArrowheads="1"/>
          </p:cNvPicPr>
          <p:nvPr/>
        </p:nvPicPr>
        <p:blipFill>
          <a:blip r:embed="rId4"/>
          <a:srcRect/>
          <a:stretch>
            <a:fillRect/>
          </a:stretch>
        </p:blipFill>
        <p:spPr bwMode="auto">
          <a:xfrm>
            <a:off x="3643306" y="571480"/>
            <a:ext cx="536927" cy="473076"/>
          </a:xfrm>
          <a:prstGeom prst="rect">
            <a:avLst/>
          </a:prstGeom>
          <a:noFill/>
          <a:ln w="9525">
            <a:noFill/>
            <a:miter lim="800000"/>
            <a:headEnd/>
            <a:tailEnd/>
          </a:ln>
          <a:effectLst/>
        </p:spPr>
      </p:pic>
      <p:pic>
        <p:nvPicPr>
          <p:cNvPr id="103430" name="Picture 6"/>
          <p:cNvPicPr>
            <a:picLocks noChangeAspect="1" noChangeArrowheads="1"/>
          </p:cNvPicPr>
          <p:nvPr/>
        </p:nvPicPr>
        <p:blipFill>
          <a:blip r:embed="rId5"/>
          <a:srcRect/>
          <a:stretch>
            <a:fillRect/>
          </a:stretch>
        </p:blipFill>
        <p:spPr bwMode="auto">
          <a:xfrm>
            <a:off x="1428728" y="1214422"/>
            <a:ext cx="4880274" cy="1109668"/>
          </a:xfrm>
          <a:prstGeom prst="rect">
            <a:avLst/>
          </a:prstGeom>
          <a:noFill/>
          <a:ln w="9525">
            <a:noFill/>
            <a:miter lim="800000"/>
            <a:headEnd/>
            <a:tailEnd/>
          </a:ln>
          <a:effectLst/>
        </p:spPr>
      </p:pic>
      <p:sp>
        <p:nvSpPr>
          <p:cNvPr id="8" name="TextBox 7"/>
          <p:cNvSpPr txBox="1"/>
          <p:nvPr/>
        </p:nvSpPr>
        <p:spPr>
          <a:xfrm>
            <a:off x="214282" y="2571744"/>
            <a:ext cx="8358246" cy="2031325"/>
          </a:xfrm>
          <a:prstGeom prst="rect">
            <a:avLst/>
          </a:prstGeom>
          <a:noFill/>
        </p:spPr>
        <p:txBody>
          <a:bodyPr wrap="square" rtlCol="0">
            <a:spAutoFit/>
          </a:bodyPr>
          <a:lstStyle/>
          <a:p>
            <a:pPr>
              <a:lnSpc>
                <a:spcPct val="150000"/>
              </a:lnSpc>
            </a:pPr>
            <a:r>
              <a:rPr lang="zh-CN" altLang="en-US" sz="2800" b="1" dirty="0" smtClean="0"/>
              <a:t>根据定理</a:t>
            </a:r>
            <a:r>
              <a:rPr lang="en-US" sz="2800" b="1" dirty="0" smtClean="0"/>
              <a:t>6.12</a:t>
            </a:r>
            <a:r>
              <a:rPr lang="zh-CN" altLang="en-US" sz="2800" b="1" dirty="0" smtClean="0"/>
              <a:t>和推论</a:t>
            </a:r>
            <a:r>
              <a:rPr lang="en-US" sz="2800" b="1" dirty="0" smtClean="0"/>
              <a:t>6.14</a:t>
            </a:r>
            <a:r>
              <a:rPr lang="zh-CN" altLang="en-US" sz="2800" b="1" dirty="0" smtClean="0"/>
              <a:t>，估计量      </a:t>
            </a:r>
            <a:r>
              <a:rPr lang="en-US" sz="2800" b="1" dirty="0" smtClean="0"/>
              <a:t>   </a:t>
            </a:r>
            <a:r>
              <a:rPr lang="zh-CN" altLang="en-US" sz="2800" b="1" dirty="0" smtClean="0"/>
              <a:t>是</a:t>
            </a:r>
            <a:r>
              <a:rPr lang="en-US" sz="2800" b="1" dirty="0" smtClean="0"/>
              <a:t>C</a:t>
            </a:r>
            <a:r>
              <a:rPr lang="zh-CN" altLang="en-US" sz="2800" b="1" dirty="0" smtClean="0"/>
              <a:t>类单元总数</a:t>
            </a:r>
            <a:r>
              <a:rPr lang="en-US" sz="2800" b="1" dirty="0" smtClean="0"/>
              <a:t>A</a:t>
            </a:r>
            <a:r>
              <a:rPr lang="zh-CN" altLang="en-US" sz="2800" b="1" dirty="0" smtClean="0"/>
              <a:t>的无偏估计量，即</a:t>
            </a:r>
            <a:r>
              <a:rPr lang="en-US" sz="2800" b="1" dirty="0" smtClean="0"/>
              <a:t>                  </a:t>
            </a:r>
            <a:r>
              <a:rPr lang="zh-CN" altLang="en-US" sz="2800" b="1" dirty="0" smtClean="0"/>
              <a:t>。估计量     </a:t>
            </a:r>
            <a:r>
              <a:rPr lang="en-US" sz="2800" b="1" dirty="0" smtClean="0"/>
              <a:t> </a:t>
            </a:r>
            <a:r>
              <a:rPr lang="zh-CN" altLang="en-US" sz="2800" b="1" dirty="0" smtClean="0"/>
              <a:t>是总体比例    </a:t>
            </a:r>
            <a:r>
              <a:rPr lang="en-US" sz="2800" b="1" dirty="0" smtClean="0"/>
              <a:t> </a:t>
            </a:r>
            <a:r>
              <a:rPr lang="zh-CN" altLang="en-US" sz="2800" b="1" dirty="0" smtClean="0"/>
              <a:t>的无偏估计量，即                  </a:t>
            </a:r>
            <a:r>
              <a:rPr lang="en-US" sz="2800" b="1" dirty="0" smtClean="0"/>
              <a:t> </a:t>
            </a:r>
            <a:r>
              <a:rPr lang="zh-CN" altLang="en-US" sz="2800" b="1" dirty="0" smtClean="0"/>
              <a:t>。</a:t>
            </a:r>
          </a:p>
        </p:txBody>
      </p:sp>
      <p:pic>
        <p:nvPicPr>
          <p:cNvPr id="22" name="Picture 6"/>
          <p:cNvPicPr>
            <a:picLocks noChangeAspect="1" noChangeArrowheads="1"/>
          </p:cNvPicPr>
          <p:nvPr/>
        </p:nvPicPr>
        <p:blipFill>
          <a:blip r:embed="rId6"/>
          <a:srcRect/>
          <a:stretch>
            <a:fillRect/>
          </a:stretch>
        </p:blipFill>
        <p:spPr bwMode="auto">
          <a:xfrm>
            <a:off x="5500694" y="2643182"/>
            <a:ext cx="642942" cy="543003"/>
          </a:xfrm>
          <a:prstGeom prst="rect">
            <a:avLst/>
          </a:prstGeom>
          <a:noFill/>
          <a:ln w="9525">
            <a:noFill/>
            <a:miter lim="800000"/>
            <a:headEnd/>
            <a:tailEnd/>
          </a:ln>
          <a:effectLst/>
        </p:spPr>
      </p:pic>
      <p:pic>
        <p:nvPicPr>
          <p:cNvPr id="103444" name="Picture 20"/>
          <p:cNvPicPr>
            <a:picLocks noChangeAspect="1" noChangeArrowheads="1"/>
          </p:cNvPicPr>
          <p:nvPr/>
        </p:nvPicPr>
        <p:blipFill>
          <a:blip r:embed="rId7"/>
          <a:srcRect/>
          <a:stretch>
            <a:fillRect/>
          </a:stretch>
        </p:blipFill>
        <p:spPr bwMode="auto">
          <a:xfrm>
            <a:off x="3786182" y="3357562"/>
            <a:ext cx="1387308" cy="473077"/>
          </a:xfrm>
          <a:prstGeom prst="rect">
            <a:avLst/>
          </a:prstGeom>
          <a:noFill/>
          <a:ln w="9525">
            <a:noFill/>
            <a:miter lim="800000"/>
            <a:headEnd/>
            <a:tailEnd/>
          </a:ln>
          <a:effectLst/>
        </p:spPr>
      </p:pic>
      <p:pic>
        <p:nvPicPr>
          <p:cNvPr id="24" name="Picture 5"/>
          <p:cNvPicPr>
            <a:picLocks noChangeAspect="1" noChangeArrowheads="1"/>
          </p:cNvPicPr>
          <p:nvPr/>
        </p:nvPicPr>
        <p:blipFill>
          <a:blip r:embed="rId4"/>
          <a:srcRect/>
          <a:stretch>
            <a:fillRect/>
          </a:stretch>
        </p:blipFill>
        <p:spPr bwMode="auto">
          <a:xfrm>
            <a:off x="6572264" y="3357562"/>
            <a:ext cx="536927" cy="473076"/>
          </a:xfrm>
          <a:prstGeom prst="rect">
            <a:avLst/>
          </a:prstGeom>
          <a:noFill/>
          <a:ln w="9525">
            <a:noFill/>
            <a:miter lim="800000"/>
            <a:headEnd/>
            <a:tailEnd/>
          </a:ln>
          <a:effectLst/>
        </p:spPr>
      </p:pic>
      <p:pic>
        <p:nvPicPr>
          <p:cNvPr id="25" name="Picture 2"/>
          <p:cNvPicPr>
            <a:picLocks noChangeAspect="1" noChangeArrowheads="1"/>
          </p:cNvPicPr>
          <p:nvPr/>
        </p:nvPicPr>
        <p:blipFill>
          <a:blip r:embed="rId3"/>
          <a:srcRect/>
          <a:stretch>
            <a:fillRect/>
          </a:stretch>
        </p:blipFill>
        <p:spPr bwMode="auto">
          <a:xfrm>
            <a:off x="1071538" y="4000504"/>
            <a:ext cx="428628" cy="467990"/>
          </a:xfrm>
          <a:prstGeom prst="rect">
            <a:avLst/>
          </a:prstGeom>
          <a:noFill/>
          <a:ln w="9525">
            <a:noFill/>
            <a:miter lim="800000"/>
            <a:headEnd/>
            <a:tailEnd/>
          </a:ln>
          <a:effectLst/>
        </p:spPr>
      </p:pic>
      <p:pic>
        <p:nvPicPr>
          <p:cNvPr id="103445" name="Picture 21"/>
          <p:cNvPicPr>
            <a:picLocks noChangeAspect="1" noChangeArrowheads="1"/>
          </p:cNvPicPr>
          <p:nvPr/>
        </p:nvPicPr>
        <p:blipFill>
          <a:blip r:embed="rId8"/>
          <a:srcRect/>
          <a:stretch>
            <a:fillRect/>
          </a:stretch>
        </p:blipFill>
        <p:spPr bwMode="auto">
          <a:xfrm>
            <a:off x="4286248" y="4000504"/>
            <a:ext cx="1428760" cy="4955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20" y="285728"/>
            <a:ext cx="8286808" cy="1311193"/>
          </a:xfrm>
          <a:prstGeom prst="rect">
            <a:avLst/>
          </a:prstGeom>
          <a:noFill/>
        </p:spPr>
        <p:txBody>
          <a:bodyPr wrap="square" rtlCol="0">
            <a:spAutoFit/>
          </a:bodyPr>
          <a:lstStyle/>
          <a:p>
            <a:pPr>
              <a:lnSpc>
                <a:spcPct val="150000"/>
              </a:lnSpc>
            </a:pPr>
            <a:r>
              <a:rPr lang="zh-CN" altLang="en-US" sz="2800" b="1" dirty="0" smtClean="0"/>
              <a:t>根据定理</a:t>
            </a:r>
            <a:r>
              <a:rPr lang="en-US" sz="2800" b="1" dirty="0" smtClean="0"/>
              <a:t>6.13</a:t>
            </a:r>
            <a:r>
              <a:rPr lang="zh-CN" altLang="en-US" sz="2800" b="1" dirty="0" smtClean="0"/>
              <a:t>和推论</a:t>
            </a:r>
            <a:r>
              <a:rPr lang="en-US" sz="2800" b="1" dirty="0" smtClean="0"/>
              <a:t>6.15</a:t>
            </a:r>
            <a:r>
              <a:rPr lang="zh-CN" altLang="en-US" sz="2800" b="1" dirty="0" smtClean="0"/>
              <a:t>，可以得到</a:t>
            </a:r>
            <a:r>
              <a:rPr lang="en-US" sz="2800" b="1" dirty="0" smtClean="0"/>
              <a:t>C</a:t>
            </a:r>
            <a:r>
              <a:rPr lang="zh-CN" altLang="en-US" sz="2800" b="1" dirty="0" smtClean="0"/>
              <a:t>类单元总数</a:t>
            </a:r>
            <a:r>
              <a:rPr lang="en-US" altLang="zh-CN" sz="2800" b="1" dirty="0" smtClean="0"/>
              <a:t>A</a:t>
            </a:r>
            <a:r>
              <a:rPr lang="zh-CN" altLang="en-US" sz="2800" b="1" dirty="0" smtClean="0"/>
              <a:t>的估计量  </a:t>
            </a:r>
            <a:r>
              <a:rPr lang="en-US" sz="2800" b="1" dirty="0" smtClean="0"/>
              <a:t>      </a:t>
            </a:r>
            <a:r>
              <a:rPr lang="zh-CN" altLang="en-US" sz="2800" b="1" dirty="0" smtClean="0"/>
              <a:t>的方差为</a:t>
            </a:r>
            <a:endParaRPr lang="zh-CN" altLang="en-US" sz="2800" b="1" dirty="0"/>
          </a:p>
        </p:txBody>
      </p:sp>
      <p:pic>
        <p:nvPicPr>
          <p:cNvPr id="4" name="Picture 6"/>
          <p:cNvPicPr>
            <a:picLocks noChangeAspect="1" noChangeArrowheads="1"/>
          </p:cNvPicPr>
          <p:nvPr/>
        </p:nvPicPr>
        <p:blipFill>
          <a:blip r:embed="rId2"/>
          <a:srcRect/>
          <a:stretch>
            <a:fillRect/>
          </a:stretch>
        </p:blipFill>
        <p:spPr bwMode="auto">
          <a:xfrm>
            <a:off x="1857356" y="1053918"/>
            <a:ext cx="642942" cy="543003"/>
          </a:xfrm>
          <a:prstGeom prst="rect">
            <a:avLst/>
          </a:prstGeom>
          <a:noFill/>
          <a:ln w="9525">
            <a:noFill/>
            <a:miter lim="800000"/>
            <a:headEnd/>
            <a:tailEnd/>
          </a:ln>
          <a:effectLst/>
        </p:spPr>
      </p:pic>
      <p:pic>
        <p:nvPicPr>
          <p:cNvPr id="108545" name="Picture 1"/>
          <p:cNvPicPr>
            <a:picLocks noChangeAspect="1" noChangeArrowheads="1"/>
          </p:cNvPicPr>
          <p:nvPr/>
        </p:nvPicPr>
        <p:blipFill>
          <a:blip r:embed="rId3"/>
          <a:srcRect/>
          <a:stretch>
            <a:fillRect/>
          </a:stretch>
        </p:blipFill>
        <p:spPr bwMode="auto">
          <a:xfrm>
            <a:off x="1571604" y="1838148"/>
            <a:ext cx="5929354" cy="1027283"/>
          </a:xfrm>
          <a:prstGeom prst="rect">
            <a:avLst/>
          </a:prstGeom>
          <a:noFill/>
          <a:ln w="9525">
            <a:noFill/>
            <a:miter lim="800000"/>
            <a:headEnd/>
            <a:tailEnd/>
          </a:ln>
          <a:effectLst/>
        </p:spPr>
      </p:pic>
      <p:sp>
        <p:nvSpPr>
          <p:cNvPr id="6" name="TextBox 5"/>
          <p:cNvSpPr txBox="1"/>
          <p:nvPr/>
        </p:nvSpPr>
        <p:spPr>
          <a:xfrm>
            <a:off x="357158" y="3571876"/>
            <a:ext cx="8286808" cy="523220"/>
          </a:xfrm>
          <a:prstGeom prst="rect">
            <a:avLst/>
          </a:prstGeom>
          <a:noFill/>
        </p:spPr>
        <p:txBody>
          <a:bodyPr wrap="square" rtlCol="0">
            <a:spAutoFit/>
          </a:bodyPr>
          <a:lstStyle/>
          <a:p>
            <a:r>
              <a:rPr lang="zh-CN" altLang="en-US" sz="2800" b="1" dirty="0" smtClean="0"/>
              <a:t>总体比例</a:t>
            </a:r>
            <a:r>
              <a:rPr lang="en-US" sz="2800" b="1" dirty="0" smtClean="0"/>
              <a:t>    </a:t>
            </a:r>
            <a:r>
              <a:rPr lang="zh-CN" altLang="en-US" sz="2800" b="1" dirty="0" smtClean="0"/>
              <a:t>的估计量   </a:t>
            </a:r>
            <a:r>
              <a:rPr lang="en-US" sz="2800" b="1" dirty="0" smtClean="0"/>
              <a:t>    </a:t>
            </a:r>
            <a:r>
              <a:rPr lang="zh-CN" altLang="en-US" sz="2800" b="1" dirty="0" smtClean="0"/>
              <a:t>的方差</a:t>
            </a:r>
            <a:endParaRPr lang="zh-CN" altLang="en-US" sz="2800" b="1" dirty="0"/>
          </a:p>
        </p:txBody>
      </p:sp>
      <p:pic>
        <p:nvPicPr>
          <p:cNvPr id="7" name="Picture 2"/>
          <p:cNvPicPr>
            <a:picLocks noChangeAspect="1" noChangeArrowheads="1"/>
          </p:cNvPicPr>
          <p:nvPr/>
        </p:nvPicPr>
        <p:blipFill>
          <a:blip r:embed="rId4"/>
          <a:srcRect/>
          <a:stretch>
            <a:fillRect/>
          </a:stretch>
        </p:blipFill>
        <p:spPr bwMode="auto">
          <a:xfrm>
            <a:off x="1857356" y="3571876"/>
            <a:ext cx="428628" cy="467990"/>
          </a:xfrm>
          <a:prstGeom prst="rect">
            <a:avLst/>
          </a:prstGeom>
          <a:noFill/>
          <a:ln w="9525">
            <a:noFill/>
            <a:miter lim="800000"/>
            <a:headEnd/>
            <a:tailEnd/>
          </a:ln>
          <a:effectLst/>
        </p:spPr>
      </p:pic>
      <p:pic>
        <p:nvPicPr>
          <p:cNvPr id="8" name="Picture 5"/>
          <p:cNvPicPr>
            <a:picLocks noChangeAspect="1" noChangeArrowheads="1"/>
          </p:cNvPicPr>
          <p:nvPr/>
        </p:nvPicPr>
        <p:blipFill>
          <a:blip r:embed="rId5"/>
          <a:srcRect/>
          <a:stretch>
            <a:fillRect/>
          </a:stretch>
        </p:blipFill>
        <p:spPr bwMode="auto">
          <a:xfrm>
            <a:off x="3612674" y="3571876"/>
            <a:ext cx="567560" cy="500066"/>
          </a:xfrm>
          <a:prstGeom prst="rect">
            <a:avLst/>
          </a:prstGeom>
          <a:noFill/>
          <a:ln w="9525">
            <a:noFill/>
            <a:miter lim="800000"/>
            <a:headEnd/>
            <a:tailEnd/>
          </a:ln>
          <a:effectLst/>
        </p:spPr>
      </p:pic>
      <p:pic>
        <p:nvPicPr>
          <p:cNvPr id="108546" name="Picture 2"/>
          <p:cNvPicPr>
            <a:picLocks noChangeAspect="1" noChangeArrowheads="1"/>
          </p:cNvPicPr>
          <p:nvPr/>
        </p:nvPicPr>
        <p:blipFill>
          <a:blip r:embed="rId6"/>
          <a:srcRect/>
          <a:stretch>
            <a:fillRect/>
          </a:stretch>
        </p:blipFill>
        <p:spPr bwMode="auto">
          <a:xfrm>
            <a:off x="1142976" y="4357694"/>
            <a:ext cx="6366567" cy="10080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2690</TotalTime>
  <Words>5534</Words>
  <Application>Microsoft Office PowerPoint</Application>
  <PresentationFormat>全屏显示(4:3)</PresentationFormat>
  <Paragraphs>257</Paragraphs>
  <Slides>111</Slides>
  <Notes>2</Notes>
  <HiddenSlides>0</HiddenSlides>
  <MMClips>0</MMClips>
  <ScaleCrop>false</ScaleCrop>
  <HeadingPairs>
    <vt:vector size="4" baseType="variant">
      <vt:variant>
        <vt:lpstr>主题</vt:lpstr>
      </vt:variant>
      <vt:variant>
        <vt:i4>1</vt:i4>
      </vt:variant>
      <vt:variant>
        <vt:lpstr>幻灯片标题</vt:lpstr>
      </vt:variant>
      <vt:variant>
        <vt:i4>111</vt:i4>
      </vt:variant>
    </vt:vector>
  </HeadingPairs>
  <TitlesOfParts>
    <vt:vector size="112" baseType="lpstr">
      <vt:lpstr>Office 主题</vt:lpstr>
      <vt:lpstr>第六章 单级整群抽样</vt:lpstr>
      <vt:lpstr>第一节 概述</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单级整群抽样</dc:title>
  <dc:creator>Administrator</dc:creator>
  <cp:lastModifiedBy>dell</cp:lastModifiedBy>
  <cp:revision>366</cp:revision>
  <dcterms:created xsi:type="dcterms:W3CDTF">2015-09-08T11:32:51Z</dcterms:created>
  <dcterms:modified xsi:type="dcterms:W3CDTF">2015-09-27T03:25:03Z</dcterms:modified>
</cp:coreProperties>
</file>