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41"/>
  </p:notesMasterIdLst>
  <p:sldIdLst>
    <p:sldId id="266" r:id="rId2"/>
    <p:sldId id="312" r:id="rId3"/>
    <p:sldId id="313" r:id="rId4"/>
    <p:sldId id="314" r:id="rId5"/>
    <p:sldId id="315" r:id="rId6"/>
    <p:sldId id="316" r:id="rId7"/>
    <p:sldId id="318" r:id="rId8"/>
    <p:sldId id="319" r:id="rId9"/>
    <p:sldId id="320" r:id="rId10"/>
    <p:sldId id="321" r:id="rId11"/>
    <p:sldId id="322" r:id="rId12"/>
    <p:sldId id="323" r:id="rId13"/>
    <p:sldId id="324" r:id="rId14"/>
    <p:sldId id="325" r:id="rId15"/>
    <p:sldId id="326" r:id="rId16"/>
    <p:sldId id="327" r:id="rId17"/>
    <p:sldId id="328" r:id="rId18"/>
    <p:sldId id="331" r:id="rId19"/>
    <p:sldId id="329" r:id="rId20"/>
    <p:sldId id="330" r:id="rId21"/>
    <p:sldId id="332" r:id="rId22"/>
    <p:sldId id="333" r:id="rId23"/>
    <p:sldId id="334" r:id="rId24"/>
    <p:sldId id="335" r:id="rId25"/>
    <p:sldId id="336" r:id="rId26"/>
    <p:sldId id="337" r:id="rId27"/>
    <p:sldId id="365" r:id="rId28"/>
    <p:sldId id="366" r:id="rId29"/>
    <p:sldId id="342" r:id="rId30"/>
    <p:sldId id="369" r:id="rId31"/>
    <p:sldId id="347" r:id="rId32"/>
    <p:sldId id="348" r:id="rId33"/>
    <p:sldId id="349" r:id="rId34"/>
    <p:sldId id="350" r:id="rId35"/>
    <p:sldId id="355" r:id="rId36"/>
    <p:sldId id="354" r:id="rId37"/>
    <p:sldId id="353" r:id="rId38"/>
    <p:sldId id="357" r:id="rId39"/>
    <p:sldId id="358" r:id="rId40"/>
  </p:sldIdLst>
  <p:sldSz cx="9144000" cy="6858000" type="screen4x3"/>
  <p:notesSz cx="6858000" cy="9144000"/>
  <p:defaultTextStyle>
    <a:defPPr>
      <a:defRPr lang="zh-CN"/>
    </a:defPPr>
    <a:lvl1pPr algn="l" rtl="0" fontAlgn="base">
      <a:spcBef>
        <a:spcPct val="0"/>
      </a:spcBef>
      <a:spcAft>
        <a:spcPct val="0"/>
      </a:spcAft>
      <a:defRPr b="1"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b="1"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b="1"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b="1"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b="1" kern="1200">
        <a:solidFill>
          <a:schemeClr val="tx1"/>
        </a:solidFill>
        <a:latin typeface="Arial" pitchFamily="34" charset="0"/>
        <a:ea typeface="宋体" pitchFamily="2" charset="-122"/>
        <a:cs typeface="+mn-cs"/>
      </a:defRPr>
    </a:lvl5pPr>
    <a:lvl6pPr marL="2286000" algn="l" defTabSz="914400" rtl="0" eaLnBrk="1" latinLnBrk="0" hangingPunct="1">
      <a:defRPr b="1" kern="1200">
        <a:solidFill>
          <a:schemeClr val="tx1"/>
        </a:solidFill>
        <a:latin typeface="Arial" pitchFamily="34" charset="0"/>
        <a:ea typeface="宋体" pitchFamily="2" charset="-122"/>
        <a:cs typeface="+mn-cs"/>
      </a:defRPr>
    </a:lvl6pPr>
    <a:lvl7pPr marL="2743200" algn="l" defTabSz="914400" rtl="0" eaLnBrk="1" latinLnBrk="0" hangingPunct="1">
      <a:defRPr b="1" kern="1200">
        <a:solidFill>
          <a:schemeClr val="tx1"/>
        </a:solidFill>
        <a:latin typeface="Arial" pitchFamily="34" charset="0"/>
        <a:ea typeface="宋体" pitchFamily="2" charset="-122"/>
        <a:cs typeface="+mn-cs"/>
      </a:defRPr>
    </a:lvl7pPr>
    <a:lvl8pPr marL="3200400" algn="l" defTabSz="914400" rtl="0" eaLnBrk="1" latinLnBrk="0" hangingPunct="1">
      <a:defRPr b="1" kern="1200">
        <a:solidFill>
          <a:schemeClr val="tx1"/>
        </a:solidFill>
        <a:latin typeface="Arial" pitchFamily="34" charset="0"/>
        <a:ea typeface="宋体" pitchFamily="2" charset="-122"/>
        <a:cs typeface="+mn-cs"/>
      </a:defRPr>
    </a:lvl8pPr>
    <a:lvl9pPr marL="3657600" algn="l" defTabSz="914400" rtl="0" eaLnBrk="1" latinLnBrk="0" hangingPunct="1">
      <a:defRPr b="1"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11364"/>
    <a:srgbClr val="FF9966"/>
    <a:srgbClr val="4F81BD"/>
    <a:srgbClr val="318273"/>
    <a:srgbClr val="8FAD2F"/>
    <a:srgbClr val="DBE8B2"/>
    <a:srgbClr val="6699FF"/>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588" autoAdjust="0"/>
    <p:restoredTop sz="94620" autoAdjust="0"/>
  </p:normalViewPr>
  <p:slideViewPr>
    <p:cSldViewPr>
      <p:cViewPr varScale="1">
        <p:scale>
          <a:sx n="100" d="100"/>
          <a:sy n="100" d="100"/>
        </p:scale>
        <p:origin x="-294" y="-96"/>
      </p:cViewPr>
      <p:guideLst>
        <p:guide orient="horz" pos="2160"/>
        <p:guide pos="2880"/>
      </p:guideLst>
    </p:cSldViewPr>
  </p:slideViewPr>
  <p:outlineViewPr>
    <p:cViewPr>
      <p:scale>
        <a:sx n="33" d="100"/>
        <a:sy n="33" d="100"/>
      </p:scale>
      <p:origin x="0" y="8724"/>
    </p:cViewPr>
  </p:outlineViewPr>
  <p:notesTextViewPr>
    <p:cViewPr>
      <p:scale>
        <a:sx n="100" d="100"/>
        <a:sy n="100" d="100"/>
      </p:scale>
      <p:origin x="0" y="0"/>
    </p:cViewPr>
  </p:notesTextViewPr>
  <p:gridSpacing cx="73737788" cy="7373778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3.wmf"/><Relationship Id="rId5" Type="http://schemas.openxmlformats.org/officeDocument/2006/relationships/image" Target="../media/image17.wmf"/><Relationship Id="rId4" Type="http://schemas.openxmlformats.org/officeDocument/2006/relationships/image" Target="../media/image16.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wmf"/><Relationship Id="rId1" Type="http://schemas.openxmlformats.org/officeDocument/2006/relationships/image" Target="../media/image19.wmf"/><Relationship Id="rId4" Type="http://schemas.openxmlformats.org/officeDocument/2006/relationships/image" Target="../media/image2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29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smtClean="0"/>
            </a:lvl1pPr>
          </a:lstStyle>
          <a:p>
            <a:pPr>
              <a:defRPr/>
            </a:pPr>
            <a:endParaRPr lang="en-US" altLang="zh-CN"/>
          </a:p>
        </p:txBody>
      </p:sp>
      <p:sp>
        <p:nvSpPr>
          <p:cNvPr id="8294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smtClean="0"/>
            </a:lvl1pPr>
          </a:lstStyle>
          <a:p>
            <a:pPr>
              <a:defRPr/>
            </a:pPr>
            <a:endParaRPr lang="en-US" altLang="zh-CN"/>
          </a:p>
        </p:txBody>
      </p:sp>
      <p:sp>
        <p:nvSpPr>
          <p:cNvPr id="4198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8294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8295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smtClean="0"/>
            </a:lvl1pPr>
          </a:lstStyle>
          <a:p>
            <a:pPr>
              <a:defRPr/>
            </a:pPr>
            <a:endParaRPr lang="en-US" altLang="zh-CN"/>
          </a:p>
        </p:txBody>
      </p:sp>
      <p:sp>
        <p:nvSpPr>
          <p:cNvPr id="8295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smtClean="0"/>
            </a:lvl1pPr>
          </a:lstStyle>
          <a:p>
            <a:pPr>
              <a:defRPr/>
            </a:pPr>
            <a:fld id="{1C3897CA-E086-4D24-AD27-88D43E798FF4}"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Rectangle 2"/>
          <p:cNvSpPr>
            <a:spLocks noGrp="1" noChangeArrowheads="1"/>
          </p:cNvSpPr>
          <p:nvPr>
            <p:ph type="sldNum" sz="quarter" idx="10"/>
          </p:nvPr>
        </p:nvSpPr>
        <p:spPr bwMode="auto">
          <a:xfrm>
            <a:off x="6553200" y="6245225"/>
            <a:ext cx="2289175"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400" b="0" smtClean="0"/>
            </a:lvl1pPr>
          </a:lstStyle>
          <a:p>
            <a:pPr>
              <a:defRPr/>
            </a:pPr>
            <a:fld id="{7367E248-9A34-4B83-A831-4FB5FF57C25D}" type="slidenum">
              <a:rPr lang="en-US" altLang="zh-CN"/>
              <a:pPr>
                <a:defRPr/>
              </a:pPr>
              <a:t>‹#›</a:t>
            </a:fld>
            <a:endParaRPr lang="en-US" altLang="zh-CN"/>
          </a:p>
        </p:txBody>
      </p:sp>
    </p:spTree>
  </p:cSld>
  <p:clrMapOvr>
    <a:masterClrMapping/>
  </p:clrMapOvr>
  <p:transition advClick="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31013" y="104775"/>
            <a:ext cx="2174875" cy="64484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104775"/>
            <a:ext cx="6376988" cy="64484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advClick="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1625" y="1371600"/>
            <a:ext cx="4194175"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1600"/>
            <a:ext cx="4194175"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Click="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Click="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advClick="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advClick="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 Target="../slides/slide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title"/>
          </p:nvPr>
        </p:nvSpPr>
        <p:spPr bwMode="auto">
          <a:xfrm>
            <a:off x="3071813" y="104775"/>
            <a:ext cx="5934075" cy="892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Rot="1" noChangeAspect="1" noChangeArrowheads="1"/>
          </p:cNvSpPr>
          <p:nvPr>
            <p:ph type="body" idx="1"/>
          </p:nvPr>
        </p:nvSpPr>
        <p:spPr bwMode="auto">
          <a:xfrm>
            <a:off x="301625" y="1371600"/>
            <a:ext cx="8540750" cy="5181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pic>
        <p:nvPicPr>
          <p:cNvPr id="1028" name="Picture 6" descr="home">
            <a:hlinkClick r:id="rId13" action="ppaction://hlinksldjump"/>
          </p:cNvPr>
          <p:cNvPicPr preferRelativeResize="0">
            <a:picLocks noChangeAspect="1" noChangeArrowheads="1"/>
          </p:cNvPicPr>
          <p:nvPr userDrawn="1"/>
        </p:nvPicPr>
        <p:blipFill>
          <a:blip r:embed="rId14"/>
          <a:srcRect/>
          <a:stretch>
            <a:fillRect/>
          </a:stretch>
        </p:blipFill>
        <p:spPr bwMode="auto">
          <a:xfrm>
            <a:off x="8777288" y="6505575"/>
            <a:ext cx="395287" cy="39528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4"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chemeClr val="tx2"/>
          </a:solidFill>
          <a:latin typeface="+mj-lt"/>
          <a:ea typeface="+mj-ea"/>
          <a:cs typeface="+mj-cs"/>
        </a:defRPr>
      </a:lvl1pPr>
      <a:lvl2pPr algn="l" rtl="0" eaLnBrk="0" fontAlgn="base" hangingPunct="0">
        <a:spcBef>
          <a:spcPct val="0"/>
        </a:spcBef>
        <a:spcAft>
          <a:spcPct val="0"/>
        </a:spcAft>
        <a:defRPr sz="3200" b="1">
          <a:solidFill>
            <a:schemeClr val="tx2"/>
          </a:solidFill>
          <a:latin typeface="Times New Roman" pitchFamily="18" charset="0"/>
          <a:ea typeface="宋体" pitchFamily="2" charset="-122"/>
        </a:defRPr>
      </a:lvl2pPr>
      <a:lvl3pPr algn="l" rtl="0" eaLnBrk="0" fontAlgn="base" hangingPunct="0">
        <a:spcBef>
          <a:spcPct val="0"/>
        </a:spcBef>
        <a:spcAft>
          <a:spcPct val="0"/>
        </a:spcAft>
        <a:defRPr sz="3200" b="1">
          <a:solidFill>
            <a:schemeClr val="tx2"/>
          </a:solidFill>
          <a:latin typeface="Times New Roman" pitchFamily="18" charset="0"/>
          <a:ea typeface="宋体" pitchFamily="2" charset="-122"/>
        </a:defRPr>
      </a:lvl3pPr>
      <a:lvl4pPr algn="l" rtl="0" eaLnBrk="0" fontAlgn="base" hangingPunct="0">
        <a:spcBef>
          <a:spcPct val="0"/>
        </a:spcBef>
        <a:spcAft>
          <a:spcPct val="0"/>
        </a:spcAft>
        <a:defRPr sz="3200" b="1">
          <a:solidFill>
            <a:schemeClr val="tx2"/>
          </a:solidFill>
          <a:latin typeface="Times New Roman" pitchFamily="18" charset="0"/>
          <a:ea typeface="宋体" pitchFamily="2" charset="-122"/>
        </a:defRPr>
      </a:lvl4pPr>
      <a:lvl5pPr algn="l" rtl="0" eaLnBrk="0" fontAlgn="base" hangingPunct="0">
        <a:spcBef>
          <a:spcPct val="0"/>
        </a:spcBef>
        <a:spcAft>
          <a:spcPct val="0"/>
        </a:spcAft>
        <a:defRPr sz="3200" b="1">
          <a:solidFill>
            <a:schemeClr val="tx2"/>
          </a:solidFill>
          <a:latin typeface="Times New Roman" pitchFamily="18" charset="0"/>
          <a:ea typeface="宋体" pitchFamily="2" charset="-122"/>
        </a:defRPr>
      </a:lvl5pPr>
      <a:lvl6pPr marL="457200" algn="l" rtl="0" fontAlgn="base">
        <a:spcBef>
          <a:spcPct val="0"/>
        </a:spcBef>
        <a:spcAft>
          <a:spcPct val="0"/>
        </a:spcAft>
        <a:defRPr sz="3200" b="1">
          <a:solidFill>
            <a:schemeClr val="tx2"/>
          </a:solidFill>
          <a:latin typeface="Times New Roman" pitchFamily="18" charset="0"/>
          <a:ea typeface="宋体" pitchFamily="2" charset="-122"/>
        </a:defRPr>
      </a:lvl6pPr>
      <a:lvl7pPr marL="914400" algn="l" rtl="0" fontAlgn="base">
        <a:spcBef>
          <a:spcPct val="0"/>
        </a:spcBef>
        <a:spcAft>
          <a:spcPct val="0"/>
        </a:spcAft>
        <a:defRPr sz="3200" b="1">
          <a:solidFill>
            <a:schemeClr val="tx2"/>
          </a:solidFill>
          <a:latin typeface="Times New Roman" pitchFamily="18" charset="0"/>
          <a:ea typeface="宋体" pitchFamily="2" charset="-122"/>
        </a:defRPr>
      </a:lvl7pPr>
      <a:lvl8pPr marL="1371600" algn="l" rtl="0" fontAlgn="base">
        <a:spcBef>
          <a:spcPct val="0"/>
        </a:spcBef>
        <a:spcAft>
          <a:spcPct val="0"/>
        </a:spcAft>
        <a:defRPr sz="3200" b="1">
          <a:solidFill>
            <a:schemeClr val="tx2"/>
          </a:solidFill>
          <a:latin typeface="Times New Roman" pitchFamily="18" charset="0"/>
          <a:ea typeface="宋体" pitchFamily="2" charset="-122"/>
        </a:defRPr>
      </a:lvl8pPr>
      <a:lvl9pPr marL="1828800" algn="l" rtl="0" fontAlgn="base">
        <a:spcBef>
          <a:spcPct val="0"/>
        </a:spcBef>
        <a:spcAft>
          <a:spcPct val="0"/>
        </a:spcAft>
        <a:defRPr sz="3200" b="1">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lr>
          <a:schemeClr val="folHlink"/>
        </a:buClr>
        <a:buSzPct val="85000"/>
        <a:buFont typeface="Wingdings 2" pitchFamily="18" charset="2"/>
        <a:buChar char="¡"/>
        <a:defRPr sz="2800" b="1">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85000"/>
        <a:buFont typeface="Wingdings" pitchFamily="2" charset="2"/>
        <a:buChar char=""/>
        <a:defRPr sz="2400" b="1">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90000"/>
        <a:buFont typeface="Wingdings 2" pitchFamily="18" charset="2"/>
        <a:buChar char="¡"/>
        <a:defRPr sz="2000" b="1">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90000"/>
        <a:buFont typeface="Wingdings" pitchFamily="2" charset="2"/>
        <a:buChar char=""/>
        <a:defRPr sz="2000" b="1">
          <a:solidFill>
            <a:schemeClr val="tx1"/>
          </a:solidFill>
          <a:latin typeface="+mn-lt"/>
          <a:ea typeface="+mn-ea"/>
        </a:defRPr>
      </a:lvl4pPr>
      <a:lvl5pPr marL="2057400" indent="-228600" algn="l" rtl="0" eaLnBrk="0" fontAlgn="base" hangingPunct="0">
        <a:spcBef>
          <a:spcPct val="20000"/>
        </a:spcBef>
        <a:spcAft>
          <a:spcPct val="0"/>
        </a:spcAft>
        <a:buClr>
          <a:schemeClr val="folHlink"/>
        </a:buClr>
        <a:buSzPct val="90000"/>
        <a:buFont typeface="Wingdings 2" pitchFamily="18" charset="2"/>
        <a:buChar char="¡"/>
        <a:defRPr sz="2000" b="1">
          <a:solidFill>
            <a:schemeClr val="tx1"/>
          </a:solidFill>
          <a:latin typeface="+mn-lt"/>
          <a:ea typeface="+mn-ea"/>
        </a:defRPr>
      </a:lvl5pPr>
      <a:lvl6pPr marL="2514600" indent="-228600" algn="l" rtl="0" fontAlgn="base">
        <a:spcBef>
          <a:spcPct val="20000"/>
        </a:spcBef>
        <a:spcAft>
          <a:spcPct val="0"/>
        </a:spcAft>
        <a:buClr>
          <a:schemeClr val="folHlink"/>
        </a:buClr>
        <a:buSzPct val="90000"/>
        <a:buFont typeface="Wingdings 2" pitchFamily="18" charset="2"/>
        <a:buChar char="¡"/>
        <a:defRPr b="1">
          <a:solidFill>
            <a:schemeClr val="tx1"/>
          </a:solidFill>
          <a:latin typeface="+mn-lt"/>
          <a:ea typeface="+mn-ea"/>
        </a:defRPr>
      </a:lvl6pPr>
      <a:lvl7pPr marL="2971800" indent="-228600" algn="l" rtl="0" fontAlgn="base">
        <a:spcBef>
          <a:spcPct val="20000"/>
        </a:spcBef>
        <a:spcAft>
          <a:spcPct val="0"/>
        </a:spcAft>
        <a:buClr>
          <a:schemeClr val="folHlink"/>
        </a:buClr>
        <a:buSzPct val="90000"/>
        <a:buFont typeface="Wingdings 2" pitchFamily="18" charset="2"/>
        <a:buChar char="¡"/>
        <a:defRPr b="1">
          <a:solidFill>
            <a:schemeClr val="tx1"/>
          </a:solidFill>
          <a:latin typeface="+mn-lt"/>
          <a:ea typeface="+mn-ea"/>
        </a:defRPr>
      </a:lvl7pPr>
      <a:lvl8pPr marL="3429000" indent="-228600" algn="l" rtl="0" fontAlgn="base">
        <a:spcBef>
          <a:spcPct val="20000"/>
        </a:spcBef>
        <a:spcAft>
          <a:spcPct val="0"/>
        </a:spcAft>
        <a:buClr>
          <a:schemeClr val="folHlink"/>
        </a:buClr>
        <a:buSzPct val="90000"/>
        <a:buFont typeface="Wingdings 2" pitchFamily="18" charset="2"/>
        <a:buChar char="¡"/>
        <a:defRPr b="1">
          <a:solidFill>
            <a:schemeClr val="tx1"/>
          </a:solidFill>
          <a:latin typeface="+mn-lt"/>
          <a:ea typeface="+mn-ea"/>
        </a:defRPr>
      </a:lvl8pPr>
      <a:lvl9pPr marL="3886200" indent="-228600" algn="l" rtl="0" fontAlgn="base">
        <a:spcBef>
          <a:spcPct val="20000"/>
        </a:spcBef>
        <a:spcAft>
          <a:spcPct val="0"/>
        </a:spcAft>
        <a:buClr>
          <a:schemeClr val="folHlink"/>
        </a:buClr>
        <a:buSzPct val="90000"/>
        <a:buFont typeface="Wingdings 2" pitchFamily="18" charset="2"/>
        <a:buChar char="¡"/>
        <a:defRPr b="1">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28.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9.bin"/><Relationship Id="rId7"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oleObject" Target="../embeddings/oleObject12.bin"/><Relationship Id="rId5" Type="http://schemas.openxmlformats.org/officeDocument/2006/relationships/oleObject" Target="../embeddings/oleObject11.bin"/><Relationship Id="rId4" Type="http://schemas.openxmlformats.org/officeDocument/2006/relationships/oleObject" Target="../embeddings/oleObject10.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package" Target="../embeddings/Microsoft_Office_Word___3.docx"/><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package" Target="../embeddings/Microsoft_Office_Word___5.docx"/><Relationship Id="rId5" Type="http://schemas.openxmlformats.org/officeDocument/2006/relationships/package" Target="../embeddings/Microsoft_Office_Word___4.docx"/><Relationship Id="rId4" Type="http://schemas.openxmlformats.org/officeDocument/2006/relationships/oleObject" Target="../embeddings/oleObject15.bin"/></Relationships>
</file>

<file path=ppt/slides/_rels/slide33.xml.rels><?xml version="1.0" encoding="UTF-8" standalone="yes"?>
<Relationships xmlns="http://schemas.openxmlformats.org/package/2006/relationships"><Relationship Id="rId3" Type="http://schemas.openxmlformats.org/officeDocument/2006/relationships/package" Target="../embeddings/Microsoft_Office_Word___6.docx"/><Relationship Id="rId2" Type="http://schemas.openxmlformats.org/officeDocument/2006/relationships/slideLayout" Target="../slideLayouts/slideLayout2.xml"/><Relationship Id="rId1" Type="http://schemas.openxmlformats.org/officeDocument/2006/relationships/vmlDrawing" Target="../drawings/vmlDrawing8.vml"/></Relationships>
</file>

<file path=ppt/slides/_rels/slide34.xml.rels><?xml version="1.0" encoding="UTF-8" standalone="yes"?>
<Relationships xmlns="http://schemas.openxmlformats.org/package/2006/relationships"><Relationship Id="rId3" Type="http://schemas.openxmlformats.org/officeDocument/2006/relationships/package" Target="../embeddings/Microsoft_Office_Word___7.docx"/><Relationship Id="rId2" Type="http://schemas.openxmlformats.org/officeDocument/2006/relationships/slideLayout" Target="../slideLayouts/slideLayout2.xml"/><Relationship Id="rId1" Type="http://schemas.openxmlformats.org/officeDocument/2006/relationships/vmlDrawing" Target="../drawings/vmlDrawing9.vml"/></Relationships>
</file>

<file path=ppt/slides/_rels/slide35.xml.rels><?xml version="1.0" encoding="UTF-8" standalone="yes"?>
<Relationships xmlns="http://schemas.openxmlformats.org/package/2006/relationships"><Relationship Id="rId3" Type="http://schemas.openxmlformats.org/officeDocument/2006/relationships/package" Target="../embeddings/Microsoft_Office_Word___8.docx"/><Relationship Id="rId2" Type="http://schemas.openxmlformats.org/officeDocument/2006/relationships/slideLayout" Target="../slideLayouts/slideLayout2.xml"/><Relationship Id="rId1" Type="http://schemas.openxmlformats.org/officeDocument/2006/relationships/vmlDrawing" Target="../drawings/vmlDrawing10.vml"/></Relationships>
</file>

<file path=ppt/slides/_rels/slide36.xml.rels><?xml version="1.0" encoding="UTF-8" standalone="yes"?>
<Relationships xmlns="http://schemas.openxmlformats.org/package/2006/relationships"><Relationship Id="rId3" Type="http://schemas.openxmlformats.org/officeDocument/2006/relationships/package" Target="../embeddings/Microsoft_Office_Word___9.docx"/><Relationship Id="rId2" Type="http://schemas.openxmlformats.org/officeDocument/2006/relationships/slideLayout" Target="../slideLayouts/slideLayout2.xml"/><Relationship Id="rId1" Type="http://schemas.openxmlformats.org/officeDocument/2006/relationships/vmlDrawing" Target="../drawings/vmlDrawing11.vml"/></Relationships>
</file>

<file path=ppt/slides/_rels/slide37.xml.rels><?xml version="1.0" encoding="UTF-8" standalone="yes"?>
<Relationships xmlns="http://schemas.openxmlformats.org/package/2006/relationships"><Relationship Id="rId3" Type="http://schemas.openxmlformats.org/officeDocument/2006/relationships/package" Target="../embeddings/Microsoft_Office_Word___10.docx"/><Relationship Id="rId2" Type="http://schemas.openxmlformats.org/officeDocument/2006/relationships/slideLayout" Target="../slideLayouts/slideLayout2.xml"/><Relationship Id="rId1" Type="http://schemas.openxmlformats.org/officeDocument/2006/relationships/vmlDrawing" Target="../drawings/vmlDrawing12.vml"/></Relationships>
</file>

<file path=ppt/slides/_rels/slide38.xml.rels><?xml version="1.0" encoding="UTF-8" standalone="yes"?>
<Relationships xmlns="http://schemas.openxmlformats.org/package/2006/relationships"><Relationship Id="rId3" Type="http://schemas.openxmlformats.org/officeDocument/2006/relationships/package" Target="../embeddings/Microsoft_Office_Word___11.docx"/><Relationship Id="rId2" Type="http://schemas.openxmlformats.org/officeDocument/2006/relationships/slideLayout" Target="../slideLayouts/slideLayout2.xml"/><Relationship Id="rId1" Type="http://schemas.openxmlformats.org/officeDocument/2006/relationships/vmlDrawing" Target="../drawings/vmlDrawing13.vml"/></Relationships>
</file>

<file path=ppt/slides/_rels/slide39.xml.rels><?xml version="1.0" encoding="UTF-8" standalone="yes"?>
<Relationships xmlns="http://schemas.openxmlformats.org/package/2006/relationships"><Relationship Id="rId3" Type="http://schemas.openxmlformats.org/officeDocument/2006/relationships/package" Target="../embeddings/Microsoft_Office_Word___12.docx"/><Relationship Id="rId2" Type="http://schemas.openxmlformats.org/officeDocument/2006/relationships/slideLayout" Target="../slideLayouts/slideLayout2.xml"/><Relationship Id="rId1" Type="http://schemas.openxmlformats.org/officeDocument/2006/relationships/vmlDrawing" Target="../drawings/vmlDrawing14.v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8.bin"/><Relationship Id="rId3" Type="http://schemas.openxmlformats.org/officeDocument/2006/relationships/oleObject" Target="../embeddings/oleObject3.bin"/><Relationship Id="rId7"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6.bin"/><Relationship Id="rId5" Type="http://schemas.openxmlformats.org/officeDocument/2006/relationships/oleObject" Target="../embeddings/oleObject5.bin"/><Relationship Id="rId4" Type="http://schemas.openxmlformats.org/officeDocument/2006/relationships/oleObject" Target="../embeddings/oleObject4.bin"/></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sldNum" sz="quarter" idx="10"/>
          </p:nvPr>
        </p:nvSpPr>
        <p:spPr>
          <a:noFill/>
        </p:spPr>
        <p:txBody>
          <a:bodyPr/>
          <a:lstStyle/>
          <a:p>
            <a:fld id="{D9B41CD4-E064-4E70-AEBB-A0820C58F6E3}" type="slidenum">
              <a:rPr lang="en-US" altLang="zh-CN"/>
              <a:pPr/>
              <a:t>1</a:t>
            </a:fld>
            <a:endParaRPr lang="en-US" altLang="zh-CN"/>
          </a:p>
        </p:txBody>
      </p:sp>
      <p:sp>
        <p:nvSpPr>
          <p:cNvPr id="3075" name="Text Box 2"/>
          <p:cNvSpPr txBox="1">
            <a:spLocks noChangeArrowheads="1"/>
          </p:cNvSpPr>
          <p:nvPr/>
        </p:nvSpPr>
        <p:spPr bwMode="auto">
          <a:xfrm>
            <a:off x="900113" y="1484313"/>
            <a:ext cx="7343775" cy="2708434"/>
          </a:xfrm>
          <a:prstGeom prst="rect">
            <a:avLst/>
          </a:prstGeom>
          <a:noFill/>
          <a:ln w="9525">
            <a:noFill/>
            <a:miter lim="800000"/>
            <a:headEnd/>
            <a:tailEnd/>
          </a:ln>
        </p:spPr>
        <p:txBody>
          <a:bodyPr>
            <a:spAutoFit/>
          </a:bodyPr>
          <a:lstStyle/>
          <a:p>
            <a:pPr algn="ctr">
              <a:spcBef>
                <a:spcPct val="50000"/>
              </a:spcBef>
            </a:pPr>
            <a:endParaRPr lang="en-US" altLang="zh-CN" sz="4400" dirty="0" smtClean="0"/>
          </a:p>
          <a:p>
            <a:pPr algn="ctr">
              <a:spcBef>
                <a:spcPct val="50000"/>
              </a:spcBef>
            </a:pPr>
            <a:r>
              <a:rPr lang="zh-CN" altLang="en-US" sz="4400" dirty="0" smtClean="0"/>
              <a:t>应用</a:t>
            </a:r>
            <a:r>
              <a:rPr lang="zh-CN" altLang="en-US" sz="4400" dirty="0" smtClean="0"/>
              <a:t>抽样技术</a:t>
            </a:r>
          </a:p>
          <a:p>
            <a:pPr algn="ctr">
              <a:spcBef>
                <a:spcPct val="50000"/>
              </a:spcBef>
            </a:pPr>
            <a:endParaRPr lang="zh-CN" altLang="en-US" sz="4000" dirty="0"/>
          </a:p>
        </p:txBody>
      </p:sp>
    </p:spTree>
  </p:cSld>
  <p:clrMapOvr>
    <a:masterClrMapping/>
  </p:clrMapOvr>
  <p:transition advClick="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四、抽样调查的分类</a:t>
            </a:r>
            <a:endParaRPr lang="zh-CN" altLang="en-US" dirty="0"/>
          </a:p>
        </p:txBody>
      </p:sp>
      <p:sp>
        <p:nvSpPr>
          <p:cNvPr id="3" name="内容占位符 2"/>
          <p:cNvSpPr>
            <a:spLocks noGrp="1"/>
          </p:cNvSpPr>
          <p:nvPr>
            <p:ph idx="1"/>
          </p:nvPr>
        </p:nvSpPr>
        <p:spPr/>
        <p:txBody>
          <a:bodyPr/>
          <a:lstStyle/>
          <a:p>
            <a:pPr marL="0" algn="just">
              <a:buNone/>
            </a:pPr>
            <a:r>
              <a:rPr lang="zh-CN" altLang="en-US" dirty="0" smtClean="0"/>
              <a:t>      </a:t>
            </a:r>
            <a:r>
              <a:rPr lang="zh-CN" altLang="en-US" sz="2400" dirty="0" smtClean="0"/>
              <a:t>按照调查目的，抽样调查分为两类，分别为描述性调查和分析性调查。</a:t>
            </a:r>
            <a:endParaRPr lang="en-US" altLang="zh-CN" sz="2400" dirty="0" smtClean="0"/>
          </a:p>
          <a:p>
            <a:pPr marL="342000" algn="just"/>
            <a:r>
              <a:rPr lang="zh-CN" altLang="en-US" sz="2400" dirty="0" smtClean="0"/>
              <a:t>描述性调查    </a:t>
            </a:r>
            <a:endParaRPr lang="en-US" altLang="zh-CN" sz="2400" dirty="0" smtClean="0"/>
          </a:p>
          <a:p>
            <a:pPr marL="342000" algn="just">
              <a:buNone/>
            </a:pPr>
            <a:r>
              <a:rPr lang="zh-CN" altLang="en-US" sz="2400" dirty="0" smtClean="0"/>
              <a:t>    目的是为了获取调查总体的某些信息，例如春运期间乘火车回家过春节的人数。</a:t>
            </a:r>
            <a:endParaRPr lang="en-US" altLang="zh-CN" sz="2400" dirty="0" smtClean="0"/>
          </a:p>
          <a:p>
            <a:pPr marL="342000" algn="just"/>
            <a:r>
              <a:rPr lang="zh-CN" altLang="en-US" sz="2400" dirty="0" smtClean="0"/>
              <a:t>分析性调查     </a:t>
            </a:r>
            <a:endParaRPr lang="en-US" altLang="zh-CN" sz="2400" dirty="0" smtClean="0"/>
          </a:p>
          <a:p>
            <a:pPr marL="342000" algn="just">
              <a:buNone/>
            </a:pPr>
            <a:r>
              <a:rPr lang="zh-CN" altLang="en-US" sz="2400" dirty="0" smtClean="0"/>
              <a:t>     是为了对总体内不同类的个体进行比较，以便发现它们之间  的差异，分析或检验产生这些差异的原因。例如，某市外来务工人员的情况调查，分析教育程度、工作经验和年限等差异对外来务工的薪水影响。</a:t>
            </a:r>
            <a:endParaRPr lang="en-US" altLang="zh-CN" sz="2400" dirty="0" smtClean="0"/>
          </a:p>
          <a:p>
            <a:pPr marL="0" algn="just">
              <a:buNone/>
            </a:pPr>
            <a:r>
              <a:rPr lang="zh-CN" altLang="en-US" sz="2400" dirty="0" smtClean="0"/>
              <a:t>      描述性调查和分析性调查之间没有明显区分，很多抽样调查都能达到这两个目的。</a:t>
            </a:r>
            <a:endParaRPr lang="zh-CN" altLang="en-US" sz="2400" dirty="0"/>
          </a:p>
        </p:txBody>
      </p:sp>
    </p:spTree>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五、抽样调查的应用</a:t>
            </a:r>
            <a:endParaRPr lang="zh-CN" altLang="en-US" dirty="0"/>
          </a:p>
        </p:txBody>
      </p:sp>
      <p:sp>
        <p:nvSpPr>
          <p:cNvPr id="3" name="内容占位符 2"/>
          <p:cNvSpPr>
            <a:spLocks noGrp="1"/>
          </p:cNvSpPr>
          <p:nvPr>
            <p:ph idx="1"/>
          </p:nvPr>
        </p:nvSpPr>
        <p:spPr/>
        <p:txBody>
          <a:bodyPr/>
          <a:lstStyle/>
          <a:p>
            <a:pPr marL="0">
              <a:buNone/>
            </a:pPr>
            <a:r>
              <a:rPr lang="zh-CN" altLang="en-US" dirty="0" smtClean="0"/>
              <a:t>       按照调查目的，抽样调查的应用主要有以下几个方面。</a:t>
            </a:r>
          </a:p>
          <a:p>
            <a:pPr marL="342000"/>
            <a:r>
              <a:rPr lang="zh-CN" altLang="en-US" dirty="0" smtClean="0"/>
              <a:t>政府部门的周期性抽样调查。例如国家统计局负责组织的每年度人口抽样调查。</a:t>
            </a:r>
          </a:p>
          <a:p>
            <a:pPr marL="342000"/>
            <a:r>
              <a:rPr lang="zh-CN" altLang="en-US" dirty="0" smtClean="0"/>
              <a:t>市场研究。如新产品的市场占有率调查等。</a:t>
            </a:r>
          </a:p>
          <a:p>
            <a:pPr marL="342000"/>
            <a:r>
              <a:rPr lang="zh-CN" altLang="en-US" dirty="0" smtClean="0"/>
              <a:t>产品质量检测。</a:t>
            </a:r>
          </a:p>
          <a:p>
            <a:pPr marL="342000"/>
            <a:r>
              <a:rPr lang="zh-CN" altLang="en-US" dirty="0" smtClean="0"/>
              <a:t>公众意见的民意调查。选举的民意测验，调查    公众对选举人的倾向性。</a:t>
            </a:r>
          </a:p>
          <a:p>
            <a:pPr marL="0">
              <a:buNone/>
            </a:pPr>
            <a:r>
              <a:rPr lang="zh-CN" altLang="en-US" dirty="0" smtClean="0"/>
              <a:t>      除了上述的研究问题之外，抽样调查的应用领域还有很多。使用者关心的应用领域很广泛，抽样调查也获得了广泛应用。</a:t>
            </a:r>
          </a:p>
          <a:p>
            <a:endParaRPr lang="zh-CN" altLang="en-US" dirty="0"/>
          </a:p>
        </p:txBody>
      </p:sp>
    </p:spTree>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六、抽样调查的过程</a:t>
            </a:r>
            <a:endParaRPr lang="zh-CN" altLang="en-US" dirty="0"/>
          </a:p>
        </p:txBody>
      </p:sp>
      <p:sp>
        <p:nvSpPr>
          <p:cNvPr id="3" name="内容占位符 2"/>
          <p:cNvSpPr>
            <a:spLocks noGrp="1"/>
          </p:cNvSpPr>
          <p:nvPr>
            <p:ph idx="1"/>
          </p:nvPr>
        </p:nvSpPr>
        <p:spPr/>
        <p:txBody>
          <a:bodyPr/>
          <a:lstStyle/>
          <a:p>
            <a:pPr marL="0">
              <a:buNone/>
            </a:pPr>
            <a:r>
              <a:rPr lang="zh-CN" altLang="en-US" sz="3200" dirty="0" smtClean="0">
                <a:latin typeface="+mn-ea"/>
              </a:rPr>
              <a:t>    调查目的不同，抽样调查的复杂程度也不一样。总的来说，抽样调查的过程大致分为三个阶段，分别为抽样调查设计阶段、现场收集数据阶段、调查数据的汇总和分析阶段。</a:t>
            </a:r>
            <a:endParaRPr lang="en-US" altLang="zh-CN" sz="3200" dirty="0" smtClean="0">
              <a:latin typeface="+mn-ea"/>
            </a:endParaRPr>
          </a:p>
          <a:p>
            <a:pPr marL="0"/>
            <a:endParaRPr lang="en-US" altLang="zh-CN" dirty="0" smtClean="0"/>
          </a:p>
          <a:p>
            <a:pPr marL="0">
              <a:buClr>
                <a:schemeClr val="tx2"/>
              </a:buClr>
              <a:buFont typeface="Wingdings" pitchFamily="2" charset="2"/>
              <a:buChar char="Ø"/>
            </a:pPr>
            <a:endParaRPr lang="zh-CN" altLang="en-US" dirty="0" smtClean="0"/>
          </a:p>
          <a:p>
            <a:pPr marL="0">
              <a:buNone/>
            </a:pPr>
            <a:endParaRPr lang="zh-CN" altLang="en-US" dirty="0" smtClean="0"/>
          </a:p>
          <a:p>
            <a:endParaRPr lang="zh-CN" altLang="en-US" dirty="0"/>
          </a:p>
        </p:txBody>
      </p:sp>
    </p:spTree>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1625" y="857233"/>
            <a:ext cx="8540750" cy="5695968"/>
          </a:xfrm>
        </p:spPr>
        <p:txBody>
          <a:bodyPr/>
          <a:lstStyle/>
          <a:p>
            <a:pPr marL="324000" algn="just"/>
            <a:r>
              <a:rPr lang="zh-CN" altLang="en-US" sz="2200" dirty="0" smtClean="0">
                <a:latin typeface="+mn-ea"/>
              </a:rPr>
              <a:t>抽样调查</a:t>
            </a:r>
            <a:r>
              <a:rPr lang="zh-CN" altLang="en-US" sz="2200" dirty="0" smtClean="0">
                <a:latin typeface="+mn-ea"/>
              </a:rPr>
              <a:t>设计阶段包括</a:t>
            </a:r>
            <a:r>
              <a:rPr lang="zh-CN" altLang="en-US" sz="2200" dirty="0" smtClean="0">
                <a:latin typeface="+mn-ea"/>
              </a:rPr>
              <a:t>抽样调查方案的设计、调查员的培训、调查的宣传等工作。抽样调查设计阶段要做好如下的主要工作：</a:t>
            </a:r>
            <a:endParaRPr lang="en-US" altLang="zh-CN" sz="2200" dirty="0" smtClean="0">
              <a:latin typeface="+mn-ea"/>
            </a:endParaRPr>
          </a:p>
          <a:p>
            <a:pPr marL="684000" algn="just">
              <a:buClr>
                <a:schemeClr val="tx2"/>
              </a:buClr>
              <a:buFont typeface="Wingdings" pitchFamily="2" charset="2"/>
              <a:buChar char="Ø"/>
            </a:pPr>
            <a:r>
              <a:rPr lang="zh-CN" altLang="en-US" sz="2200" dirty="0" smtClean="0">
                <a:latin typeface="+mn-ea"/>
              </a:rPr>
              <a:t>调查目的。明确调查目的是抽样调查的第一个步骤，对抽样调查至关重要。</a:t>
            </a:r>
            <a:endParaRPr lang="en-US" altLang="zh-CN" sz="2200" dirty="0" smtClean="0">
              <a:latin typeface="+mn-ea"/>
            </a:endParaRPr>
          </a:p>
          <a:p>
            <a:pPr marL="684000" algn="just">
              <a:buClr>
                <a:schemeClr val="tx2"/>
              </a:buClr>
              <a:buFont typeface="Wingdings" pitchFamily="2" charset="2"/>
              <a:buChar char="Ø"/>
            </a:pPr>
            <a:r>
              <a:rPr lang="zh-CN" altLang="en-US" sz="2200" dirty="0" smtClean="0">
                <a:latin typeface="+mn-ea"/>
              </a:rPr>
              <a:t>调查的总体。总体是调查单元的集合。</a:t>
            </a:r>
            <a:endParaRPr lang="en-US" altLang="zh-CN" sz="2200" dirty="0" smtClean="0">
              <a:latin typeface="+mn-ea"/>
            </a:endParaRPr>
          </a:p>
          <a:p>
            <a:pPr marL="684000" algn="just">
              <a:buClr>
                <a:schemeClr val="tx2"/>
              </a:buClr>
              <a:buFont typeface="Wingdings" pitchFamily="2" charset="2"/>
              <a:buChar char="Ø"/>
            </a:pPr>
            <a:r>
              <a:rPr lang="zh-CN" altLang="en-US" sz="2200" dirty="0" smtClean="0">
                <a:latin typeface="+mn-ea"/>
              </a:rPr>
              <a:t>抽样框。调查数据收集之前，调查总体要划分为被抽样的调查单元，并且要保证全部调查单元的集合等于</a:t>
            </a:r>
            <a:r>
              <a:rPr lang="zh-CN" altLang="en-US" sz="2200" dirty="0" smtClean="0">
                <a:latin typeface="+mn-ea"/>
              </a:rPr>
              <a:t>或包括</a:t>
            </a:r>
            <a:r>
              <a:rPr lang="zh-CN" altLang="en-US" sz="2200" dirty="0" smtClean="0">
                <a:latin typeface="+mn-ea"/>
              </a:rPr>
              <a:t>调查总体。</a:t>
            </a:r>
            <a:endParaRPr lang="en-US" altLang="zh-CN" sz="2200" dirty="0" smtClean="0">
              <a:latin typeface="+mn-ea"/>
            </a:endParaRPr>
          </a:p>
          <a:p>
            <a:pPr marL="684000" algn="just">
              <a:buClr>
                <a:schemeClr val="tx2"/>
              </a:buClr>
              <a:buFont typeface="Wingdings" pitchFamily="2" charset="2"/>
              <a:buChar char="Ø"/>
            </a:pPr>
            <a:r>
              <a:rPr lang="zh-CN" altLang="en-US" sz="2200" dirty="0" smtClean="0"/>
              <a:t>调查数据。所有调查</a:t>
            </a:r>
            <a:r>
              <a:rPr lang="zh-CN" altLang="en-US" sz="2200" dirty="0" smtClean="0"/>
              <a:t>数据与</a:t>
            </a:r>
            <a:r>
              <a:rPr lang="zh-CN" altLang="en-US" sz="2200" dirty="0" smtClean="0"/>
              <a:t>调查目的有关，不遗漏重要数据。</a:t>
            </a:r>
            <a:endParaRPr lang="en-US" altLang="zh-CN" sz="2200" dirty="0" smtClean="0"/>
          </a:p>
          <a:p>
            <a:pPr marL="684000" algn="just">
              <a:buClr>
                <a:schemeClr val="tx2"/>
              </a:buClr>
              <a:buFont typeface="Wingdings" pitchFamily="2" charset="2"/>
              <a:buChar char="Ø"/>
            </a:pPr>
            <a:r>
              <a:rPr lang="zh-CN" altLang="en-US" sz="2400" dirty="0" smtClean="0"/>
              <a:t>调查方法。</a:t>
            </a:r>
            <a:r>
              <a:rPr lang="zh-CN" altLang="en-US" sz="2200" dirty="0" smtClean="0"/>
              <a:t>调查方式可以邮寄调查问卷、计算机辅助电话调查或入户调查，或几种调查方式结合起来。</a:t>
            </a:r>
            <a:endParaRPr lang="en-US" altLang="zh-CN" sz="2200" dirty="0" smtClean="0"/>
          </a:p>
          <a:p>
            <a:pPr marL="684000" algn="just">
              <a:buClr>
                <a:schemeClr val="tx2"/>
              </a:buClr>
              <a:buFont typeface="Wingdings" pitchFamily="2" charset="2"/>
              <a:buChar char="Ø"/>
            </a:pPr>
            <a:r>
              <a:rPr lang="zh-CN" altLang="en-US" sz="2200" dirty="0" smtClean="0"/>
              <a:t>调查结果的精度和调查单元数量。确定合理的调查结果所需要达到的精度是调查方案设计的重要步骤。选择适合的抽样方案需要综合考虑调查单元数量、调查成本费用和调查时间。</a:t>
            </a:r>
          </a:p>
          <a:p>
            <a:pPr marL="0">
              <a:buClr>
                <a:schemeClr val="tx2"/>
              </a:buClr>
              <a:buFont typeface="Wingdings" pitchFamily="2" charset="2"/>
              <a:buChar char="Ø"/>
            </a:pPr>
            <a:endParaRPr lang="zh-CN" altLang="en-US" sz="2400" dirty="0">
              <a:latin typeface="+mn-ea"/>
            </a:endParaRPr>
          </a:p>
        </p:txBody>
      </p:sp>
    </p:spTree>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gn="just"/>
            <a:r>
              <a:rPr lang="zh-CN" altLang="en-US" sz="2600" dirty="0" smtClean="0"/>
              <a:t>现场收集数据阶段主要是调查员收集调查数据、调查组织者对调查员管理和监督等。现场收集数据阶段注意做好如下的两个方面工作：</a:t>
            </a:r>
          </a:p>
          <a:p>
            <a:pPr marL="684000" algn="just">
              <a:buClr>
                <a:schemeClr val="tx2"/>
              </a:buClr>
              <a:buFont typeface="Wingdings" pitchFamily="2" charset="2"/>
              <a:buChar char="Ø"/>
            </a:pPr>
            <a:r>
              <a:rPr lang="zh-CN" altLang="en-US" sz="2600" dirty="0" smtClean="0"/>
              <a:t>预先小规模的调查试验。组织小规模的调查单元试填调查问卷或试验实地调查，发现调查表的问题要及时改进，避免在大规模调查中出现严重问题。</a:t>
            </a:r>
          </a:p>
          <a:p>
            <a:pPr marL="684000" algn="just">
              <a:buClr>
                <a:schemeClr val="tx2"/>
              </a:buClr>
              <a:buFont typeface="Wingdings" pitchFamily="2" charset="2"/>
              <a:buChar char="Ø"/>
            </a:pPr>
            <a:r>
              <a:rPr lang="zh-CN" altLang="en-US" sz="2600" dirty="0" smtClean="0"/>
              <a:t>现场调查工作的组织。调查组织者在开展大规模调查之前要做好组织宣传工作，向调查单元介绍开展本次调查的意义，使调查单元重视并积极参与本次调查。调查员按照既定的调查程序收集调查数据，对调查问卷及时进行检查，避免无回答问题出现。调查组织者对调查人进行适当的监督。</a:t>
            </a:r>
          </a:p>
          <a:p>
            <a:endParaRPr lang="zh-CN" altLang="en-US" dirty="0"/>
          </a:p>
        </p:txBody>
      </p:sp>
    </p:spTree>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gn="just"/>
            <a:r>
              <a:rPr lang="zh-CN" altLang="en-US" dirty="0" smtClean="0"/>
              <a:t>调查数据的汇总和</a:t>
            </a:r>
            <a:r>
              <a:rPr lang="zh-CN" altLang="en-US" dirty="0" smtClean="0"/>
              <a:t>分析阶段对</a:t>
            </a:r>
            <a:r>
              <a:rPr lang="zh-CN" altLang="en-US" dirty="0" smtClean="0"/>
              <a:t>收集的调查表进行校订和修订，将调查数据进行汇总和统计分析，给出统计分析结果，给出重要参数估计值的误差描述。同时，为了未来可能的调查搜集信息，促进未来调查工作更顺利开展。</a:t>
            </a:r>
          </a:p>
          <a:p>
            <a:pPr marL="0" algn="just">
              <a:buNone/>
            </a:pPr>
            <a:r>
              <a:rPr lang="zh-CN" altLang="en-US" dirty="0" smtClean="0"/>
              <a:t>         </a:t>
            </a:r>
            <a:endParaRPr lang="en-US" altLang="zh-CN" dirty="0" smtClean="0"/>
          </a:p>
          <a:p>
            <a:pPr marL="0" algn="just">
              <a:buNone/>
            </a:pPr>
            <a:r>
              <a:rPr lang="en-US" altLang="zh-CN" dirty="0" smtClean="0"/>
              <a:t>         </a:t>
            </a:r>
            <a:r>
              <a:rPr lang="zh-CN" altLang="en-US" dirty="0" smtClean="0"/>
              <a:t>抽样调查的准备工作无论多么严谨细致，复杂调查总会出现意想不到的情况，这就需要调查员和调查组织者在调查过程中不断学习，积累调查经验，及时处理此类事件，避免对调查工作产生消极影响。</a:t>
            </a:r>
            <a:endParaRPr lang="zh-CN" altLang="en-US" dirty="0"/>
          </a:p>
        </p:txBody>
      </p:sp>
    </p:spTree>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七、抽样调查的误差来源</a:t>
            </a:r>
            <a:endParaRPr lang="zh-CN" altLang="en-US" dirty="0"/>
          </a:p>
        </p:txBody>
      </p:sp>
      <p:sp>
        <p:nvSpPr>
          <p:cNvPr id="3" name="内容占位符 2"/>
          <p:cNvSpPr>
            <a:spLocks noGrp="1"/>
          </p:cNvSpPr>
          <p:nvPr>
            <p:ph idx="1"/>
          </p:nvPr>
        </p:nvSpPr>
        <p:spPr/>
        <p:txBody>
          <a:bodyPr/>
          <a:lstStyle/>
          <a:p>
            <a:pPr>
              <a:buNone/>
            </a:pPr>
            <a:r>
              <a:rPr lang="zh-CN" altLang="en-US" dirty="0" smtClean="0"/>
              <a:t>在调查过程中很多因素都会影响调查结果。</a:t>
            </a:r>
            <a:endParaRPr lang="en-US" altLang="zh-CN" dirty="0" smtClean="0"/>
          </a:p>
          <a:p>
            <a:r>
              <a:rPr lang="zh-CN" altLang="en-US" dirty="0" smtClean="0"/>
              <a:t>按照误差随机性质，把抽样调查误差分为两类，抽样误差和非抽样误差。</a:t>
            </a:r>
            <a:endParaRPr lang="en-US" altLang="zh-CN" dirty="0" smtClean="0"/>
          </a:p>
          <a:p>
            <a:pPr marL="684000">
              <a:buClr>
                <a:schemeClr val="tx2"/>
              </a:buClr>
              <a:buFont typeface="Wingdings" pitchFamily="2" charset="2"/>
              <a:buChar char="Ø"/>
            </a:pPr>
            <a:r>
              <a:rPr lang="zh-CN" altLang="en-US" dirty="0" smtClean="0"/>
              <a:t>抽样误差是由于利用部分调查单元的数据推断总体数量特征所引起的误差。抽样误差是随机的。</a:t>
            </a:r>
            <a:endParaRPr lang="en-US" altLang="zh-CN" dirty="0" smtClean="0"/>
          </a:p>
          <a:p>
            <a:pPr marL="684000">
              <a:buClr>
                <a:schemeClr val="tx2"/>
              </a:buClr>
              <a:buFont typeface="Wingdings" pitchFamily="2" charset="2"/>
              <a:buChar char="Ø"/>
            </a:pPr>
            <a:r>
              <a:rPr lang="zh-CN" altLang="en-US" dirty="0" smtClean="0"/>
              <a:t>除了抽样误差之外，抽样调查的其他因素造成的误差属于非抽样误差。在调查过程中由可以避免的错误和缺陷所造成的误差都属于非抽样误差。</a:t>
            </a:r>
          </a:p>
          <a:p>
            <a:pPr>
              <a:buClr>
                <a:schemeClr val="tx2"/>
              </a:buClr>
              <a:buNone/>
            </a:pPr>
            <a:endParaRPr lang="zh-CN" altLang="en-US" dirty="0"/>
          </a:p>
        </p:txBody>
      </p:sp>
    </p:spTree>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85720" y="1000108"/>
            <a:ext cx="8501122" cy="5553092"/>
          </a:xfrm>
        </p:spPr>
        <p:txBody>
          <a:bodyPr/>
          <a:lstStyle/>
          <a:p>
            <a:pPr algn="just"/>
            <a:r>
              <a:rPr lang="zh-CN" altLang="en-US" sz="2300" dirty="0" smtClean="0">
                <a:latin typeface="+mn-ea"/>
              </a:rPr>
              <a:t>按照误差来源，非抽样误差分为三类，与抽样框有关的误差、调查数据无回答的误差、测量和记录观测数据的计量误差。</a:t>
            </a:r>
            <a:endParaRPr lang="en-US" altLang="zh-CN" sz="2300" dirty="0" smtClean="0">
              <a:latin typeface="+mn-ea"/>
            </a:endParaRPr>
          </a:p>
          <a:p>
            <a:pPr marL="684000" algn="just">
              <a:buClr>
                <a:schemeClr val="tx2"/>
              </a:buClr>
              <a:buFont typeface="Wingdings" pitchFamily="2" charset="2"/>
              <a:buChar char="Ø"/>
            </a:pPr>
            <a:r>
              <a:rPr lang="zh-CN" altLang="en-US" sz="2300" dirty="0" smtClean="0">
                <a:latin typeface="+mn-ea"/>
              </a:rPr>
              <a:t>与抽样框有关的误差主要是指抽样框所描述的总体与所研究的总体不一致。产生误差的可能原因有，抽样框没有包括全部的总体单元；抽样框包含的元素并不属于总体；同一总体单元在抽样框中出现多次；抽样框中单元信息不准确或不清楚等方面。</a:t>
            </a:r>
            <a:endParaRPr lang="en-US" altLang="zh-CN" sz="2300" dirty="0" smtClean="0">
              <a:latin typeface="+mn-ea"/>
            </a:endParaRPr>
          </a:p>
          <a:p>
            <a:pPr marL="684000" algn="just">
              <a:buClr>
                <a:schemeClr val="tx2"/>
              </a:buClr>
              <a:buFont typeface="Wingdings" pitchFamily="2" charset="2"/>
              <a:buChar char="Ø"/>
            </a:pPr>
            <a:r>
              <a:rPr lang="zh-CN" altLang="en-US" sz="2300" dirty="0" smtClean="0">
                <a:latin typeface="+mn-ea"/>
              </a:rPr>
              <a:t>调查数据无回答的误差是指缺少调查单元数据所造成的误差。造成无回答误差的可能原因有，调查单元不提供调查数据；调查单元找不到；调查数据丢失等都会造成无回答误差。</a:t>
            </a:r>
            <a:endParaRPr lang="en-US" altLang="zh-CN" sz="2300" dirty="0" smtClean="0">
              <a:latin typeface="+mn-ea"/>
            </a:endParaRPr>
          </a:p>
          <a:p>
            <a:pPr marL="684000" algn="just">
              <a:buClr>
                <a:schemeClr val="tx2"/>
              </a:buClr>
              <a:buFont typeface="Wingdings" pitchFamily="2" charset="2"/>
              <a:buChar char="Ø"/>
            </a:pPr>
            <a:r>
              <a:rPr lang="zh-CN" altLang="en-US" sz="2300" dirty="0" smtClean="0">
                <a:latin typeface="+mn-ea"/>
              </a:rPr>
              <a:t>测量和记录观测数据的计量误差是指总体单位计量不准确所造成的误差。造成计量误差的可能原因有，调查指标含义不准确；计量方法使用不当；调查员在提问和记录时出错等。</a:t>
            </a:r>
            <a:endParaRPr lang="zh-CN" altLang="en-US" sz="2300" dirty="0">
              <a:latin typeface="+mn-ea"/>
            </a:endParaRPr>
          </a:p>
        </p:txBody>
      </p:sp>
    </p:spTree>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八、抽样理论的作用</a:t>
            </a:r>
            <a:endParaRPr lang="zh-CN" altLang="en-US" dirty="0"/>
          </a:p>
        </p:txBody>
      </p:sp>
      <p:sp>
        <p:nvSpPr>
          <p:cNvPr id="3" name="内容占位符 2"/>
          <p:cNvSpPr>
            <a:spLocks noGrp="1"/>
          </p:cNvSpPr>
          <p:nvPr>
            <p:ph idx="1"/>
          </p:nvPr>
        </p:nvSpPr>
        <p:spPr/>
        <p:txBody>
          <a:bodyPr/>
          <a:lstStyle/>
          <a:p>
            <a:pPr marL="0" algn="just">
              <a:buNone/>
            </a:pPr>
            <a:r>
              <a:rPr lang="zh-CN" altLang="en-US" sz="2400" dirty="0" smtClean="0">
                <a:latin typeface="+mn-ea"/>
              </a:rPr>
              <a:t>    </a:t>
            </a:r>
            <a:r>
              <a:rPr lang="zh-CN" altLang="en-US" sz="2600" dirty="0" smtClean="0">
                <a:latin typeface="+mn-ea"/>
              </a:rPr>
              <a:t>在抽样调查的过程中，抽样理论主要用于确定调查结果的精度和调查单元的数量，调查单元的随机选取和调查数据的统计分析。</a:t>
            </a:r>
            <a:endParaRPr lang="en-US" altLang="zh-CN" sz="2600" dirty="0" smtClean="0">
              <a:latin typeface="+mn-ea"/>
            </a:endParaRPr>
          </a:p>
          <a:p>
            <a:pPr marL="0" algn="just">
              <a:buNone/>
            </a:pPr>
            <a:r>
              <a:rPr lang="zh-CN" altLang="en-US" sz="2600" dirty="0" smtClean="0">
                <a:latin typeface="+mn-ea"/>
              </a:rPr>
              <a:t>    在调查工作做得很严谨细致的情况下，抽样理论的作用是保证调查单元的选取方法和调查数据的统计分析方法最优。“最优”的</a:t>
            </a:r>
            <a:r>
              <a:rPr lang="zh-CN" altLang="en-US" sz="2600" dirty="0" smtClean="0">
                <a:latin typeface="+mn-ea"/>
              </a:rPr>
              <a:t>含义指事</a:t>
            </a:r>
            <a:r>
              <a:rPr lang="zh-CN" altLang="en-US" sz="2600" dirty="0" smtClean="0">
                <a:latin typeface="+mn-ea"/>
              </a:rPr>
              <a:t>前给定抽样调查费用的限制，抽样理论选择的调查单元集合在满足调查费用限制的条件下对总体估计的精度最高；</a:t>
            </a:r>
            <a:r>
              <a:rPr lang="zh-CN" altLang="en-US" sz="2600" dirty="0" smtClean="0">
                <a:latin typeface="+mn-ea"/>
              </a:rPr>
              <a:t>或事前</a:t>
            </a:r>
            <a:r>
              <a:rPr lang="zh-CN" altLang="en-US" sz="2600" dirty="0" smtClean="0">
                <a:latin typeface="+mn-ea"/>
              </a:rPr>
              <a:t>给定调查精度的限制，抽样理论选择的调查单元集合在满足调查精度限制的条件下调查费用最少。</a:t>
            </a:r>
          </a:p>
          <a:p>
            <a:endParaRPr lang="zh-CN" altLang="en-US" sz="2600" dirty="0"/>
          </a:p>
        </p:txBody>
      </p:sp>
    </p:spTree>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00232" y="104775"/>
            <a:ext cx="7005657" cy="892175"/>
          </a:xfrm>
        </p:spPr>
        <p:txBody>
          <a:bodyPr/>
          <a:lstStyle/>
          <a:p>
            <a:r>
              <a:rPr lang="zh-CN" altLang="en-US" dirty="0" smtClean="0"/>
              <a:t>第二节   抽样调查的基本概念</a:t>
            </a:r>
            <a:endParaRPr lang="zh-CN" altLang="en-US" dirty="0"/>
          </a:p>
        </p:txBody>
      </p:sp>
      <p:sp>
        <p:nvSpPr>
          <p:cNvPr id="3" name="内容占位符 2"/>
          <p:cNvSpPr>
            <a:spLocks noGrp="1"/>
          </p:cNvSpPr>
          <p:nvPr>
            <p:ph idx="1"/>
          </p:nvPr>
        </p:nvSpPr>
        <p:spPr/>
        <p:txBody>
          <a:bodyPr/>
          <a:lstStyle/>
          <a:p>
            <a:r>
              <a:rPr lang="zh-CN" altLang="en-US" dirty="0" smtClean="0"/>
              <a:t>总体</a:t>
            </a:r>
            <a:endParaRPr lang="en-US" altLang="zh-CN" dirty="0" smtClean="0"/>
          </a:p>
          <a:p>
            <a:r>
              <a:rPr lang="zh-CN" altLang="en-US" dirty="0" smtClean="0"/>
              <a:t>样本</a:t>
            </a:r>
            <a:endParaRPr lang="en-US" altLang="zh-CN" dirty="0" smtClean="0"/>
          </a:p>
          <a:p>
            <a:r>
              <a:rPr lang="zh-CN" altLang="en-US" dirty="0" smtClean="0"/>
              <a:t>估计</a:t>
            </a:r>
            <a:endParaRPr lang="en-US" altLang="zh-CN" dirty="0" smtClean="0"/>
          </a:p>
          <a:p>
            <a:r>
              <a:rPr lang="zh-CN" altLang="en-US" dirty="0" smtClean="0"/>
              <a:t>大数定律</a:t>
            </a:r>
            <a:endParaRPr lang="en-US" altLang="zh-CN" dirty="0" smtClean="0"/>
          </a:p>
          <a:p>
            <a:r>
              <a:rPr lang="zh-CN" altLang="en-US" dirty="0" smtClean="0"/>
              <a:t>中心极限定理</a:t>
            </a:r>
            <a:endParaRPr lang="zh-CN" altLang="en-US" dirty="0"/>
          </a:p>
        </p:txBody>
      </p:sp>
    </p:spTree>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Rot="1" noChangeAspect="1" noChangeArrowheads="1"/>
          </p:cNvSpPr>
          <p:nvPr>
            <p:ph type="body" idx="1"/>
          </p:nvPr>
        </p:nvSpPr>
        <p:spPr>
          <a:xfrm>
            <a:off x="323850" y="981075"/>
            <a:ext cx="8540750" cy="5181600"/>
          </a:xfrm>
        </p:spPr>
        <p:txBody>
          <a:bodyPr/>
          <a:lstStyle/>
          <a:p>
            <a:pPr eaLnBrk="1" hangingPunct="1"/>
            <a:r>
              <a:rPr lang="zh-CN" altLang="en-US" dirty="0" smtClean="0"/>
              <a:t>教材</a:t>
            </a:r>
            <a:endParaRPr lang="en-US" altLang="zh-CN" dirty="0" smtClean="0"/>
          </a:p>
          <a:p>
            <a:pPr eaLnBrk="1" hangingPunct="1"/>
            <a:endParaRPr lang="en-US" altLang="zh-CN" dirty="0" smtClean="0"/>
          </a:p>
          <a:p>
            <a:pPr eaLnBrk="1" hangingPunct="1"/>
            <a:r>
              <a:rPr lang="zh-CN" altLang="en-US" dirty="0" smtClean="0"/>
              <a:t>杨</a:t>
            </a:r>
            <a:r>
              <a:rPr lang="zh-CN" altLang="en-US" dirty="0" smtClean="0"/>
              <a:t>贵军，尹剑，王维真，</a:t>
            </a:r>
            <a:r>
              <a:rPr lang="en-US" altLang="zh-CN" dirty="0" smtClean="0"/>
              <a:t>《</a:t>
            </a:r>
            <a:r>
              <a:rPr lang="zh-CN" altLang="en-US" dirty="0" smtClean="0"/>
              <a:t>应用抽样技术</a:t>
            </a:r>
            <a:r>
              <a:rPr lang="en-US" altLang="zh-CN" dirty="0" smtClean="0"/>
              <a:t>》</a:t>
            </a:r>
            <a:r>
              <a:rPr lang="zh-CN" altLang="en-US" dirty="0" smtClean="0"/>
              <a:t>，中国统计出版社，</a:t>
            </a:r>
            <a:r>
              <a:rPr lang="en-US" dirty="0" smtClean="0"/>
              <a:t>2015</a:t>
            </a:r>
            <a:r>
              <a:rPr lang="zh-CN" altLang="en-US" dirty="0" smtClean="0"/>
              <a:t>年</a:t>
            </a:r>
            <a:r>
              <a:rPr lang="en-US" dirty="0" smtClean="0"/>
              <a:t>9</a:t>
            </a:r>
            <a:r>
              <a:rPr lang="zh-CN" altLang="en-US" dirty="0" smtClean="0"/>
              <a:t>月第</a:t>
            </a:r>
            <a:r>
              <a:rPr lang="en-US" dirty="0" smtClean="0"/>
              <a:t>1</a:t>
            </a:r>
            <a:r>
              <a:rPr lang="zh-CN" altLang="en-US" dirty="0" smtClean="0"/>
              <a:t>版</a:t>
            </a:r>
            <a:endParaRPr lang="zh-CN" altLang="en-US" dirty="0" smtClean="0"/>
          </a:p>
          <a:p>
            <a:pPr eaLnBrk="1" hangingPunct="1"/>
            <a:endParaRPr lang="en-US" altLang="zh-CN" dirty="0" smtClean="0"/>
          </a:p>
        </p:txBody>
      </p:sp>
    </p:spTree>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一、总体</a:t>
            </a:r>
            <a:endParaRPr lang="zh-CN" altLang="en-US" dirty="0"/>
          </a:p>
        </p:txBody>
      </p:sp>
      <p:sp>
        <p:nvSpPr>
          <p:cNvPr id="3" name="内容占位符 2"/>
          <p:cNvSpPr>
            <a:spLocks noGrp="1"/>
          </p:cNvSpPr>
          <p:nvPr>
            <p:ph idx="1"/>
          </p:nvPr>
        </p:nvSpPr>
        <p:spPr>
          <a:xfrm>
            <a:off x="301625" y="1142984"/>
            <a:ext cx="8540750" cy="5410216"/>
          </a:xfrm>
        </p:spPr>
        <p:txBody>
          <a:bodyPr/>
          <a:lstStyle/>
          <a:p>
            <a:pPr marL="342000" algn="just">
              <a:buNone/>
            </a:pPr>
            <a:r>
              <a:rPr lang="zh-CN" altLang="en-US" sz="2400" dirty="0" smtClean="0"/>
              <a:t>     </a:t>
            </a:r>
            <a:r>
              <a:rPr lang="zh-CN" altLang="en-US" sz="2600" dirty="0" smtClean="0"/>
              <a:t>在抽样调查中，总体有两个定义。</a:t>
            </a:r>
          </a:p>
          <a:p>
            <a:pPr marL="342000" algn="just"/>
            <a:r>
              <a:rPr lang="zh-CN" altLang="en-US" sz="2600" dirty="0" smtClean="0"/>
              <a:t>定义一：</a:t>
            </a:r>
            <a:r>
              <a:rPr lang="zh-CN" altLang="en-US" sz="2600" dirty="0" smtClean="0"/>
              <a:t>总体由</a:t>
            </a:r>
            <a:r>
              <a:rPr lang="zh-CN" altLang="en-US" sz="2600" dirty="0" smtClean="0"/>
              <a:t>某一统计调查任务所规定的，在时间、空间及若干其它标志上具有共同性质的客观存在的全体（有限个）调查单元（个体）组成的整体。简单地说，总体是调查单元的集合。例如，调查某大学在读大学生的生活费支出情况，依据定义一，总体就是该大学所有在读大学生的集合。</a:t>
            </a:r>
          </a:p>
          <a:p>
            <a:pPr marL="342000" algn="just"/>
            <a:r>
              <a:rPr lang="zh-CN" altLang="en-US" sz="2600" dirty="0" smtClean="0"/>
              <a:t>定义二：总体是随机抽取的全部可能结果，即总体中每个单元的标志值。简单地说，总体也是标志值的集合。依据定义二，上面例子的总体就是该大学在读大学生的生活费支出金额的集合。由于调查单元与其标志值是一一对应的，总体的两个定义也是等价的。</a:t>
            </a:r>
          </a:p>
        </p:txBody>
      </p:sp>
    </p:spTree>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1625" y="1214422"/>
            <a:ext cx="8540750" cy="5338778"/>
          </a:xfrm>
        </p:spPr>
        <p:txBody>
          <a:bodyPr/>
          <a:lstStyle/>
          <a:p>
            <a:r>
              <a:rPr lang="zh-CN" altLang="en-US" dirty="0" smtClean="0">
                <a:latin typeface="+mn-ea"/>
              </a:rPr>
              <a:t>基本单元也称作总体单元、个体、元素，是与总体相对应的概念。基本单元是总体中承担调查标志的个体，下文简称为单元。例如，总体是某大学所有在读大学生的集合，基本单元是某大学每个在读大学生。</a:t>
            </a:r>
          </a:p>
          <a:p>
            <a:r>
              <a:rPr lang="zh-CN" altLang="en-US" dirty="0" smtClean="0">
                <a:latin typeface="+mn-ea"/>
              </a:rPr>
              <a:t>由基本单元组成的集合叫群单元。例，基本单元是某大学每个在读大学生，该大学每个班级都是由一定数量的在读大学生组成，每个班级就是群单元。</a:t>
            </a:r>
            <a:endParaRPr lang="en-US" altLang="zh-CN" dirty="0" smtClean="0">
              <a:latin typeface="+mn-ea"/>
            </a:endParaRPr>
          </a:p>
          <a:p>
            <a:r>
              <a:rPr lang="zh-CN" altLang="en-US" dirty="0" smtClean="0">
                <a:latin typeface="+mn-ea"/>
              </a:rPr>
              <a:t>抽样单元是指实施抽样的单元。抽样单元并不总是基本单元。</a:t>
            </a:r>
            <a:r>
              <a:rPr lang="zh-CN" altLang="en-US" dirty="0" smtClean="0"/>
              <a:t>在人口调查中，公民是基本单元，而调查往往以家庭为单元，则抽样单元是家庭。</a:t>
            </a:r>
            <a:endParaRPr lang="en-US" altLang="zh-CN" dirty="0" smtClean="0"/>
          </a:p>
          <a:p>
            <a:endParaRPr lang="zh-CN" altLang="en-US" dirty="0"/>
          </a:p>
        </p:txBody>
      </p:sp>
    </p:spTree>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抽样框是全部抽样单元的完整列表，包括编号和对应的抽样单元名称。抽样框是为了描述总体的全部单元，编号与抽样单元一一对应。同一编号在抽样框中只能出现一次，不能出现多次，不能同一编号对应两个不同的抽样单元。</a:t>
            </a:r>
            <a:endParaRPr lang="zh-CN" altLang="en-US" dirty="0" smtClean="0">
              <a:latin typeface="+mn-ea"/>
            </a:endParaRPr>
          </a:p>
        </p:txBody>
      </p:sp>
    </p:spTree>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pic>
        <p:nvPicPr>
          <p:cNvPr id="23554" name="Picture 2"/>
          <p:cNvPicPr>
            <a:picLocks noGrp="1" noChangeAspect="1" noChangeArrowheads="1"/>
          </p:cNvPicPr>
          <p:nvPr>
            <p:ph idx="1"/>
          </p:nvPr>
        </p:nvPicPr>
        <p:blipFill>
          <a:blip r:embed="rId2"/>
          <a:srcRect r="48984"/>
          <a:stretch>
            <a:fillRect/>
          </a:stretch>
        </p:blipFill>
        <p:spPr bwMode="auto">
          <a:xfrm>
            <a:off x="0" y="2285968"/>
            <a:ext cx="4374725" cy="4572032"/>
          </a:xfrm>
          <a:prstGeom prst="rect">
            <a:avLst/>
          </a:prstGeom>
          <a:noFill/>
          <a:ln w="9525">
            <a:noFill/>
            <a:miter lim="800000"/>
            <a:headEnd/>
            <a:tailEnd/>
          </a:ln>
          <a:effectLst/>
        </p:spPr>
      </p:pic>
      <p:pic>
        <p:nvPicPr>
          <p:cNvPr id="5" name="Picture 2"/>
          <p:cNvPicPr>
            <a:picLocks noChangeAspect="1" noChangeArrowheads="1"/>
          </p:cNvPicPr>
          <p:nvPr/>
        </p:nvPicPr>
        <p:blipFill>
          <a:blip r:embed="rId2"/>
          <a:srcRect l="49794"/>
          <a:stretch>
            <a:fillRect/>
          </a:stretch>
        </p:blipFill>
        <p:spPr bwMode="auto">
          <a:xfrm>
            <a:off x="4485963" y="2357406"/>
            <a:ext cx="4658037" cy="4500594"/>
          </a:xfrm>
          <a:prstGeom prst="rect">
            <a:avLst/>
          </a:prstGeom>
          <a:noFill/>
          <a:ln w="9525">
            <a:noFill/>
            <a:miter lim="800000"/>
            <a:headEnd/>
            <a:tailEnd/>
          </a:ln>
          <a:effectLst/>
        </p:spPr>
      </p:pic>
      <p:sp>
        <p:nvSpPr>
          <p:cNvPr id="6" name="矩形 5"/>
          <p:cNvSpPr/>
          <p:nvPr/>
        </p:nvSpPr>
        <p:spPr>
          <a:xfrm>
            <a:off x="428596" y="500042"/>
            <a:ext cx="8215370" cy="1569660"/>
          </a:xfrm>
          <a:prstGeom prst="rect">
            <a:avLst/>
          </a:prstGeom>
        </p:spPr>
        <p:txBody>
          <a:bodyPr wrap="square">
            <a:spAutoFit/>
          </a:bodyPr>
          <a:lstStyle/>
          <a:p>
            <a:r>
              <a:rPr lang="zh-CN" altLang="en-US" sz="2400" dirty="0" smtClean="0"/>
              <a:t>        例如，以大学生为抽样单元调查某大学在读大学生的生活费支出情况，抽样框是编号和大学生的名字，见表</a:t>
            </a:r>
            <a:r>
              <a:rPr lang="en-US" sz="2400" dirty="0" smtClean="0"/>
              <a:t>1.1</a:t>
            </a:r>
            <a:r>
              <a:rPr lang="zh-CN" altLang="en-US" sz="2400" dirty="0" smtClean="0"/>
              <a:t>。以班级为抽样单元调查某大学在读大学生的生活费支出情况，抽样框是编号和班级的名字，见表</a:t>
            </a:r>
            <a:r>
              <a:rPr lang="en-US" sz="2400" dirty="0" smtClean="0"/>
              <a:t>1.2</a:t>
            </a:r>
            <a:r>
              <a:rPr lang="zh-CN" altLang="en-US" sz="2400" dirty="0" smtClean="0"/>
              <a:t>。</a:t>
            </a:r>
            <a:endParaRPr lang="zh-CN" altLang="en-US" sz="2400" dirty="0"/>
          </a:p>
        </p:txBody>
      </p:sp>
    </p:spTree>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500" dirty="0" smtClean="0"/>
              <a:t>目标总体是作为调查目标的总体。被抽样总体，也称作业总体，是抽样框所表达的总体</a:t>
            </a:r>
            <a:r>
              <a:rPr lang="zh-CN" altLang="en-US" sz="2500" dirty="0" smtClean="0"/>
              <a:t>。</a:t>
            </a:r>
            <a:endParaRPr lang="en-US" altLang="zh-CN" sz="2500" dirty="0" smtClean="0"/>
          </a:p>
          <a:p>
            <a:r>
              <a:rPr lang="zh-CN" altLang="en-US" sz="2500" dirty="0" smtClean="0"/>
              <a:t>例如</a:t>
            </a:r>
            <a:r>
              <a:rPr lang="zh-CN" altLang="en-US" sz="2500" dirty="0" smtClean="0"/>
              <a:t>，以大学生为抽样单元调查某大学在读大学生的生活费支出情况，抽样框为当年在该大学报到注册的大学生列表。目标总体是某大学在读大学生，被抽样总体是当年在该大学报到注册的大学生，不包括由于生病或学生校际交流等原因导致未报到注册的在读大学生，也没有排除报到注册之后又办理退学手续的大学生。在理论上，被抽样总体与目标总体应该一致，从被抽样总体中抽取的调查单元数据的分析结果适用于目标总体。但是在实际调查中，被抽样总体与目标总体不一致的情况经常出现。为了叙述方便，本书后面都假设被抽样总体与目标总体一致。</a:t>
            </a:r>
          </a:p>
          <a:p>
            <a:pPr>
              <a:buNone/>
            </a:pPr>
            <a:endParaRPr lang="zh-CN" altLang="en-US" sz="2500" dirty="0"/>
          </a:p>
        </p:txBody>
      </p:sp>
    </p:spTree>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a:buNone/>
            </a:pPr>
            <a:r>
              <a:rPr lang="zh-CN" altLang="en-US" dirty="0" smtClean="0"/>
              <a:t>       依据总体中基本单元的数量，总体分为有限总体和无限总体。</a:t>
            </a:r>
            <a:endParaRPr lang="en-US" altLang="zh-CN" dirty="0" smtClean="0"/>
          </a:p>
          <a:p>
            <a:r>
              <a:rPr lang="zh-CN" altLang="en-US" dirty="0" smtClean="0"/>
              <a:t>有限总体是包含有限数量的基本单元。例如，由某校所有在读大学生组成的总体是有限总体。</a:t>
            </a:r>
            <a:endParaRPr lang="en-US" altLang="zh-CN" dirty="0" smtClean="0"/>
          </a:p>
          <a:p>
            <a:r>
              <a:rPr lang="zh-CN" altLang="en-US" dirty="0" smtClean="0"/>
              <a:t>无限总体是包含基本单元数量无限的总体。例如，在不变条件下，抛掷一枚质地均匀的硬币，记录硬币落地后朝上的一面，作为一个基本单元。这个试验不断重复，到某一时刻停止，相应的基本单元组成的总体是有限总体。如果这个试验能够永不停止地重复，相应的基本单元组成的总体是无限总体。</a:t>
            </a:r>
          </a:p>
          <a:p>
            <a:endParaRPr lang="zh-CN" altLang="en-US" dirty="0"/>
          </a:p>
        </p:txBody>
      </p:sp>
    </p:spTree>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抽样调查的总体是有限总体，包含有限数量的基本单元。</a:t>
            </a:r>
            <a:endParaRPr lang="en-US" altLang="zh-CN" dirty="0" smtClean="0"/>
          </a:p>
          <a:p>
            <a:r>
              <a:rPr lang="zh-CN" altLang="en-US" dirty="0" smtClean="0"/>
              <a:t>有限总体概率抽样为从有限总体中抽取单元，总体的每个单元都可能被抽取，并且每个单元都有确定的，大于零的被抽取概率。</a:t>
            </a:r>
            <a:endParaRPr lang="en-US" altLang="zh-CN" dirty="0" smtClean="0"/>
          </a:p>
          <a:p>
            <a:pPr marL="684000">
              <a:buClr>
                <a:schemeClr val="tx2"/>
              </a:buClr>
              <a:buFont typeface="Wingdings" pitchFamily="2" charset="2"/>
              <a:buChar char="Ø"/>
            </a:pPr>
            <a:r>
              <a:rPr lang="zh-CN" altLang="en-US" dirty="0" smtClean="0"/>
              <a:t>有限总体概率抽样可以重复进行；</a:t>
            </a:r>
            <a:endParaRPr lang="en-US" altLang="zh-CN" dirty="0" smtClean="0"/>
          </a:p>
          <a:p>
            <a:pPr marL="684000">
              <a:buClr>
                <a:schemeClr val="tx2"/>
              </a:buClr>
              <a:buFont typeface="Wingdings" pitchFamily="2" charset="2"/>
              <a:buChar char="Ø"/>
            </a:pPr>
            <a:r>
              <a:rPr lang="zh-CN" altLang="en-US" dirty="0" smtClean="0"/>
              <a:t>抽样的可能结果不止一个，并且事先知道所有可能结果；</a:t>
            </a:r>
            <a:endParaRPr lang="en-US" altLang="zh-CN" dirty="0" smtClean="0"/>
          </a:p>
          <a:p>
            <a:pPr marL="684000">
              <a:buClr>
                <a:schemeClr val="tx2"/>
              </a:buClr>
              <a:buFont typeface="Wingdings" pitchFamily="2" charset="2"/>
              <a:buChar char="Ø"/>
            </a:pPr>
            <a:r>
              <a:rPr lang="zh-CN" altLang="en-US" dirty="0" smtClean="0"/>
              <a:t>抽样之前不能确定哪个结果会出现。</a:t>
            </a:r>
          </a:p>
          <a:p>
            <a:pPr>
              <a:buNone/>
            </a:pPr>
            <a:endParaRPr lang="zh-CN" altLang="en-US" dirty="0"/>
          </a:p>
        </p:txBody>
      </p:sp>
    </p:spTree>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graphicFrame>
        <p:nvGraphicFramePr>
          <p:cNvPr id="67586" name="Object 2"/>
          <p:cNvGraphicFramePr>
            <a:graphicFrameLocks noChangeAspect="1"/>
          </p:cNvGraphicFramePr>
          <p:nvPr/>
        </p:nvGraphicFramePr>
        <p:xfrm>
          <a:off x="285720" y="214290"/>
          <a:ext cx="8429684" cy="6643710"/>
        </p:xfrm>
        <a:graphic>
          <a:graphicData uri="http://schemas.openxmlformats.org/presentationml/2006/ole">
            <p:oleObj spid="_x0000_s67586" name="文档" r:id="rId3" imgW="5278354" imgH="4873495" progId="Word.Document.12">
              <p:embed/>
            </p:oleObj>
          </a:graphicData>
        </a:graphic>
      </p:graphicFrame>
    </p:spTree>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graphicFrame>
        <p:nvGraphicFramePr>
          <p:cNvPr id="68610" name="Object 2"/>
          <p:cNvGraphicFramePr>
            <a:graphicFrameLocks noChangeAspect="1"/>
          </p:cNvGraphicFramePr>
          <p:nvPr/>
        </p:nvGraphicFramePr>
        <p:xfrm>
          <a:off x="361950" y="220663"/>
          <a:ext cx="8372475" cy="7631112"/>
        </p:xfrm>
        <a:graphic>
          <a:graphicData uri="http://schemas.openxmlformats.org/presentationml/2006/ole">
            <p:oleObj spid="_x0000_s68610" name="文档" r:id="rId3" imgW="5278354" imgH="4805453" progId="Word.Document.12">
              <p:embed/>
            </p:oleObj>
          </a:graphicData>
        </a:graphic>
      </p:graphicFrame>
    </p:spTree>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二、样本</a:t>
            </a:r>
            <a:endParaRPr lang="zh-CN" altLang="en-US" dirty="0"/>
          </a:p>
        </p:txBody>
      </p:sp>
      <p:sp>
        <p:nvSpPr>
          <p:cNvPr id="3" name="内容占位符 2"/>
          <p:cNvSpPr>
            <a:spLocks noGrp="1"/>
          </p:cNvSpPr>
          <p:nvPr>
            <p:ph idx="1"/>
          </p:nvPr>
        </p:nvSpPr>
        <p:spPr/>
        <p:txBody>
          <a:bodyPr/>
          <a:lstStyle/>
          <a:p>
            <a:pPr algn="just"/>
            <a:r>
              <a:rPr lang="zh-CN" altLang="en-US" dirty="0" smtClean="0"/>
              <a:t>样本为从总体中用概率抽样方法抽取的</a:t>
            </a:r>
            <a:r>
              <a:rPr lang="en-US" dirty="0" smtClean="0"/>
              <a:t>  </a:t>
            </a:r>
            <a:r>
              <a:rPr lang="zh-CN" altLang="en-US" dirty="0" smtClean="0"/>
              <a:t>个抽样单元。</a:t>
            </a:r>
            <a:r>
              <a:rPr lang="en-US" dirty="0" smtClean="0"/>
              <a:t> </a:t>
            </a:r>
            <a:r>
              <a:rPr lang="zh-CN" altLang="en-US" dirty="0" smtClean="0"/>
              <a:t>称为样本量，也称为样本容量、样本单元数。样本的抽样单元也叫样本单位。在本书中，</a:t>
            </a:r>
            <a:r>
              <a:rPr lang="en-US" dirty="0" smtClean="0"/>
              <a:t> </a:t>
            </a:r>
            <a:r>
              <a:rPr lang="zh-CN" altLang="en-US" dirty="0" smtClean="0"/>
              <a:t>个样本单元用</a:t>
            </a:r>
            <a:r>
              <a:rPr lang="en-US" dirty="0" smtClean="0"/>
              <a:t>          </a:t>
            </a:r>
            <a:r>
              <a:rPr lang="zh-CN" altLang="en-US" dirty="0" smtClean="0"/>
              <a:t>表示。从总体中使用概率抽样方法选取的样本具有随机性，某个特定样本可能被抽中，也可能没被抽中。通过调查，收集的样本单元数据是样本观察值。</a:t>
            </a:r>
          </a:p>
          <a:p>
            <a:pPr algn="just"/>
            <a:r>
              <a:rPr lang="zh-CN" altLang="en-US" dirty="0" smtClean="0"/>
              <a:t>样本统计量，简称为统计量，是样本的函数，但不包含未知参数。不同的样本函数为不同的样本统计量。例如</a:t>
            </a:r>
            <a:r>
              <a:rPr lang="en-US" altLang="zh-CN" dirty="0" smtClean="0"/>
              <a:t>,  </a:t>
            </a:r>
            <a:r>
              <a:rPr lang="zh-CN" altLang="en-US" dirty="0" smtClean="0"/>
              <a:t>函数</a:t>
            </a:r>
            <a:r>
              <a:rPr lang="en-US" altLang="zh-CN" dirty="0" smtClean="0"/>
              <a:t>                </a:t>
            </a:r>
            <a:r>
              <a:rPr lang="zh-CN" altLang="en-US" dirty="0" smtClean="0"/>
              <a:t>和</a:t>
            </a:r>
            <a:r>
              <a:rPr lang="en-US" altLang="zh-CN" dirty="0" smtClean="0"/>
              <a:t>           </a:t>
            </a:r>
            <a:r>
              <a:rPr lang="zh-CN" altLang="en-US" dirty="0" smtClean="0"/>
              <a:t>是两个样本统计量。</a:t>
            </a:r>
          </a:p>
          <a:p>
            <a:pPr>
              <a:buNone/>
            </a:pPr>
            <a:endParaRPr lang="zh-CN" altLang="en-US" dirty="0"/>
          </a:p>
        </p:txBody>
      </p:sp>
      <p:graphicFrame>
        <p:nvGraphicFramePr>
          <p:cNvPr id="4" name="对象 3"/>
          <p:cNvGraphicFramePr>
            <a:graphicFrameLocks noChangeAspect="1"/>
          </p:cNvGraphicFramePr>
          <p:nvPr/>
        </p:nvGraphicFramePr>
        <p:xfrm>
          <a:off x="7000892" y="1500174"/>
          <a:ext cx="203200" cy="215900"/>
        </p:xfrm>
        <a:graphic>
          <a:graphicData uri="http://schemas.openxmlformats.org/presentationml/2006/ole">
            <p:oleObj spid="_x0000_s25602" name="公式" r:id="rId3" imgW="203040" imgH="215640" progId="Equation.3">
              <p:embed/>
            </p:oleObj>
          </a:graphicData>
        </a:graphic>
      </p:graphicFrame>
      <p:graphicFrame>
        <p:nvGraphicFramePr>
          <p:cNvPr id="8" name="对象 7"/>
          <p:cNvGraphicFramePr>
            <a:graphicFrameLocks noChangeAspect="1"/>
          </p:cNvGraphicFramePr>
          <p:nvPr/>
        </p:nvGraphicFramePr>
        <p:xfrm>
          <a:off x="7429520" y="2357430"/>
          <a:ext cx="203200" cy="215900"/>
        </p:xfrm>
        <a:graphic>
          <a:graphicData uri="http://schemas.openxmlformats.org/presentationml/2006/ole">
            <p:oleObj spid="_x0000_s25604" name="公式" r:id="rId4" imgW="203040" imgH="215640" progId="Equation.3">
              <p:embed/>
            </p:oleObj>
          </a:graphicData>
        </a:graphic>
      </p:graphicFrame>
      <p:graphicFrame>
        <p:nvGraphicFramePr>
          <p:cNvPr id="9" name="对象 8"/>
          <p:cNvGraphicFramePr>
            <a:graphicFrameLocks noChangeAspect="1"/>
          </p:cNvGraphicFramePr>
          <p:nvPr/>
        </p:nvGraphicFramePr>
        <p:xfrm>
          <a:off x="1785918" y="2714620"/>
          <a:ext cx="1219200" cy="393700"/>
        </p:xfrm>
        <a:graphic>
          <a:graphicData uri="http://schemas.openxmlformats.org/presentationml/2006/ole">
            <p:oleObj spid="_x0000_s25605" name="公式" r:id="rId5" imgW="1218960" imgH="393480" progId="Equation.3">
              <p:embed/>
            </p:oleObj>
          </a:graphicData>
        </a:graphic>
      </p:graphicFrame>
      <p:graphicFrame>
        <p:nvGraphicFramePr>
          <p:cNvPr id="10" name="对象 9"/>
          <p:cNvGraphicFramePr>
            <a:graphicFrameLocks noChangeAspect="1"/>
          </p:cNvGraphicFramePr>
          <p:nvPr/>
        </p:nvGraphicFramePr>
        <p:xfrm>
          <a:off x="3214678" y="5357826"/>
          <a:ext cx="1422400" cy="393700"/>
        </p:xfrm>
        <a:graphic>
          <a:graphicData uri="http://schemas.openxmlformats.org/presentationml/2006/ole">
            <p:oleObj spid="_x0000_s25606" name="公式" r:id="rId6" imgW="1422360" imgH="393480" progId="Equation.3">
              <p:embed/>
            </p:oleObj>
          </a:graphicData>
        </a:graphic>
      </p:graphicFrame>
      <p:graphicFrame>
        <p:nvGraphicFramePr>
          <p:cNvPr id="11" name="对象 10"/>
          <p:cNvGraphicFramePr>
            <a:graphicFrameLocks noChangeAspect="1"/>
          </p:cNvGraphicFramePr>
          <p:nvPr/>
        </p:nvGraphicFramePr>
        <p:xfrm>
          <a:off x="5214942" y="5357826"/>
          <a:ext cx="787400" cy="393700"/>
        </p:xfrm>
        <a:graphic>
          <a:graphicData uri="http://schemas.openxmlformats.org/presentationml/2006/ole">
            <p:oleObj spid="_x0000_s25607" name="公式" r:id="rId7" imgW="787320" imgH="393480" progId="Equation.3">
              <p:embed/>
            </p:oleObj>
          </a:graphicData>
        </a:graphic>
      </p:graphicFrame>
    </p:spTree>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tx1"/>
                </a:solidFill>
              </a:rPr>
              <a:t>第一章    绪论</a:t>
            </a:r>
            <a:endParaRPr lang="zh-CN" altLang="en-US" dirty="0"/>
          </a:p>
        </p:txBody>
      </p:sp>
      <p:sp>
        <p:nvSpPr>
          <p:cNvPr id="3" name="内容占位符 2"/>
          <p:cNvSpPr>
            <a:spLocks noGrp="1"/>
          </p:cNvSpPr>
          <p:nvPr>
            <p:ph idx="1"/>
          </p:nvPr>
        </p:nvSpPr>
        <p:spPr/>
        <p:txBody>
          <a:bodyPr/>
          <a:lstStyle/>
          <a:p>
            <a:pPr>
              <a:buNone/>
            </a:pPr>
            <a:r>
              <a:rPr lang="zh-CN" altLang="en-US" sz="3200" dirty="0" smtClean="0">
                <a:latin typeface="+mn-ea"/>
              </a:rPr>
              <a:t>            </a:t>
            </a:r>
            <a:endParaRPr lang="en-US" altLang="zh-CN" sz="3200" dirty="0" smtClean="0">
              <a:latin typeface="+mn-ea"/>
            </a:endParaRPr>
          </a:p>
          <a:p>
            <a:pPr>
              <a:buNone/>
            </a:pPr>
            <a:r>
              <a:rPr lang="en-US" altLang="zh-CN" sz="3200" dirty="0" smtClean="0">
                <a:latin typeface="+mn-ea"/>
              </a:rPr>
              <a:t>            </a:t>
            </a:r>
            <a:r>
              <a:rPr lang="zh-CN" altLang="en-US" sz="3200" dirty="0" smtClean="0">
                <a:latin typeface="+mn-ea"/>
              </a:rPr>
              <a:t>什么是抽样调查</a:t>
            </a:r>
            <a:endParaRPr lang="en-US" altLang="zh-CN" sz="3200" dirty="0" smtClean="0">
              <a:latin typeface="+mn-ea"/>
            </a:endParaRPr>
          </a:p>
          <a:p>
            <a:pPr algn="ctr"/>
            <a:endParaRPr lang="en-US" altLang="zh-CN" dirty="0" smtClean="0"/>
          </a:p>
          <a:p>
            <a:pPr algn="ctr">
              <a:buNone/>
            </a:pPr>
            <a:r>
              <a:rPr lang="zh-CN" altLang="en-US" sz="3200" dirty="0" smtClean="0"/>
              <a:t> 抽样调查的基本概念</a:t>
            </a:r>
            <a:endParaRPr lang="zh-CN" altLang="en-US" sz="3200" dirty="0"/>
          </a:p>
        </p:txBody>
      </p:sp>
    </p:spTree>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endParaRPr lang="zh-CN" altLang="en-US" dirty="0"/>
          </a:p>
        </p:txBody>
      </p:sp>
      <p:graphicFrame>
        <p:nvGraphicFramePr>
          <p:cNvPr id="69634" name="Object 2"/>
          <p:cNvGraphicFramePr>
            <a:graphicFrameLocks noChangeAspect="1"/>
          </p:cNvGraphicFramePr>
          <p:nvPr/>
        </p:nvGraphicFramePr>
        <p:xfrm>
          <a:off x="361950" y="1292225"/>
          <a:ext cx="8372475" cy="3390900"/>
        </p:xfrm>
        <a:graphic>
          <a:graphicData uri="http://schemas.openxmlformats.org/presentationml/2006/ole">
            <p:oleObj spid="_x0000_s69634" name="文档" r:id="rId3" imgW="5278354" imgH="2139917" progId="Word.Document.12">
              <p:embed/>
            </p:oleObj>
          </a:graphicData>
        </a:graphic>
      </p:graphicFrame>
    </p:spTree>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三、估计</a:t>
            </a:r>
            <a:endParaRPr lang="zh-CN" altLang="en-US" dirty="0"/>
          </a:p>
        </p:txBody>
      </p:sp>
      <p:sp>
        <p:nvSpPr>
          <p:cNvPr id="3" name="内容占位符 2"/>
          <p:cNvSpPr>
            <a:spLocks noGrp="1"/>
          </p:cNvSpPr>
          <p:nvPr>
            <p:ph idx="1"/>
          </p:nvPr>
        </p:nvSpPr>
        <p:spPr>
          <a:xfrm>
            <a:off x="301625" y="1371600"/>
            <a:ext cx="8556656" cy="5181600"/>
          </a:xfrm>
        </p:spPr>
        <p:txBody>
          <a:bodyPr/>
          <a:lstStyle/>
          <a:p>
            <a:r>
              <a:rPr lang="zh-CN" altLang="en-US" sz="2700" dirty="0" smtClean="0">
                <a:latin typeface="+mn-ea"/>
              </a:rPr>
              <a:t>从总体中选择样本的目的就是为了对总体指标进行估计。</a:t>
            </a:r>
            <a:endParaRPr lang="en-US" altLang="zh-CN" sz="2700" dirty="0" smtClean="0">
              <a:latin typeface="+mn-ea"/>
            </a:endParaRPr>
          </a:p>
          <a:p>
            <a:r>
              <a:rPr lang="zh-CN" altLang="en-US" sz="2700" dirty="0" smtClean="0">
                <a:latin typeface="+mn-ea"/>
              </a:rPr>
              <a:t>对选取</a:t>
            </a:r>
            <a:r>
              <a:rPr lang="zh-CN" altLang="en-US" sz="2700" dirty="0" smtClean="0">
                <a:latin typeface="+mn-ea"/>
              </a:rPr>
              <a:t>的样本单元进行现场调查，获得样本观察值，按照估计量的计算公式，计算估计量的观察值，并作为总体指标的估计值，这个过程称为估计。</a:t>
            </a:r>
            <a:endParaRPr lang="en-US" altLang="zh-CN" sz="2700" dirty="0" smtClean="0">
              <a:latin typeface="+mn-ea"/>
            </a:endParaRPr>
          </a:p>
          <a:p>
            <a:r>
              <a:rPr lang="zh-CN" altLang="en-US" sz="2700" dirty="0" smtClean="0">
                <a:latin typeface="+mn-ea"/>
              </a:rPr>
              <a:t>估计量为依据总体概率抽样的样本所构造的样本统计量，用于估计总体指标。估计量也是样本统计量。</a:t>
            </a:r>
          </a:p>
          <a:p>
            <a:r>
              <a:rPr lang="zh-CN" altLang="en-US" sz="2700" dirty="0" smtClean="0">
                <a:latin typeface="+mn-ea"/>
              </a:rPr>
              <a:t>总体指标估计结果的评价</a:t>
            </a:r>
            <a:r>
              <a:rPr lang="zh-CN" altLang="en-US" sz="2700" dirty="0" smtClean="0">
                <a:latin typeface="+mn-ea"/>
              </a:rPr>
              <a:t>不依据</a:t>
            </a:r>
            <a:r>
              <a:rPr lang="zh-CN" altLang="en-US" sz="2700" dirty="0" smtClean="0">
                <a:latin typeface="+mn-ea"/>
              </a:rPr>
              <a:t>样本的一个观察值，而是基于样本所有可能观察值的平均水平进行评价。总体指标估计结果的常用评价方法有无偏性、有效性和最小均方误差。</a:t>
            </a:r>
          </a:p>
          <a:p>
            <a:endParaRPr lang="zh-CN" altLang="en-US" dirty="0"/>
          </a:p>
        </p:txBody>
      </p:sp>
    </p:spTree>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85720" y="214290"/>
            <a:ext cx="8556655" cy="6643710"/>
          </a:xfrm>
        </p:spPr>
        <p:txBody>
          <a:bodyPr/>
          <a:lstStyle/>
          <a:p>
            <a:pPr>
              <a:buClr>
                <a:schemeClr val="tx2"/>
              </a:buClr>
              <a:buFont typeface="Wingdings" pitchFamily="2" charset="2"/>
              <a:buChar char="Ø"/>
            </a:pPr>
            <a:r>
              <a:rPr lang="zh-CN" altLang="en-US" sz="2000" dirty="0" smtClean="0">
                <a:latin typeface="+mn-ea"/>
              </a:rPr>
              <a:t>无偏性</a:t>
            </a:r>
            <a:endParaRPr lang="en-US" altLang="zh-CN" sz="2000" dirty="0" smtClean="0">
              <a:latin typeface="+mn-ea"/>
            </a:endParaRPr>
          </a:p>
          <a:p>
            <a:pPr algn="just">
              <a:buNone/>
            </a:pPr>
            <a:r>
              <a:rPr lang="en-US" altLang="zh-CN" sz="2000" dirty="0" smtClean="0">
                <a:latin typeface="+mn-ea"/>
              </a:rPr>
              <a:t>  </a:t>
            </a:r>
            <a:endParaRPr lang="zh-CN" altLang="en-US" sz="2000" dirty="0" smtClean="0">
              <a:latin typeface="+mn-ea"/>
            </a:endParaRPr>
          </a:p>
          <a:p>
            <a:pPr algn="just">
              <a:buClr>
                <a:schemeClr val="tx2"/>
              </a:buClr>
              <a:buFont typeface="Wingdings" pitchFamily="2" charset="2"/>
              <a:buChar char="Ø"/>
            </a:pPr>
            <a:endParaRPr lang="en-US" altLang="zh-CN" sz="2000" dirty="0" smtClean="0">
              <a:latin typeface="+mn-ea"/>
            </a:endParaRPr>
          </a:p>
          <a:p>
            <a:pPr algn="just">
              <a:buClr>
                <a:schemeClr val="tx2"/>
              </a:buClr>
              <a:buFont typeface="Wingdings" pitchFamily="2" charset="2"/>
              <a:buChar char="Ø"/>
            </a:pPr>
            <a:endParaRPr lang="en-US" altLang="zh-CN" sz="2000" dirty="0" smtClean="0">
              <a:latin typeface="+mn-ea"/>
            </a:endParaRPr>
          </a:p>
          <a:p>
            <a:pPr algn="just">
              <a:buClr>
                <a:schemeClr val="tx2"/>
              </a:buClr>
              <a:buFont typeface="Wingdings" pitchFamily="2" charset="2"/>
              <a:buChar char="Ø"/>
            </a:pPr>
            <a:endParaRPr lang="en-US" altLang="zh-CN" sz="2000" dirty="0" smtClean="0">
              <a:latin typeface="+mn-ea"/>
            </a:endParaRPr>
          </a:p>
          <a:p>
            <a:pPr algn="just">
              <a:buClr>
                <a:schemeClr val="tx2"/>
              </a:buClr>
              <a:buFont typeface="Wingdings" pitchFamily="2" charset="2"/>
              <a:buChar char="Ø"/>
            </a:pPr>
            <a:endParaRPr lang="en-US" altLang="zh-CN" sz="2000" dirty="0" smtClean="0">
              <a:latin typeface="+mn-ea"/>
            </a:endParaRPr>
          </a:p>
          <a:p>
            <a:pPr algn="just">
              <a:buClr>
                <a:schemeClr val="tx2"/>
              </a:buClr>
              <a:buFont typeface="Wingdings" pitchFamily="2" charset="2"/>
              <a:buChar char="Ø"/>
            </a:pPr>
            <a:endParaRPr lang="en-US" altLang="zh-CN" sz="2000" dirty="0" smtClean="0">
              <a:latin typeface="+mn-ea"/>
            </a:endParaRPr>
          </a:p>
          <a:p>
            <a:pPr algn="just">
              <a:buClr>
                <a:schemeClr val="tx2"/>
              </a:buClr>
              <a:buNone/>
            </a:pPr>
            <a:endParaRPr lang="en-US" altLang="zh-CN" sz="2000" dirty="0" smtClean="0">
              <a:latin typeface="+mn-ea"/>
            </a:endParaRPr>
          </a:p>
          <a:p>
            <a:pPr algn="just">
              <a:buClr>
                <a:schemeClr val="tx2"/>
              </a:buClr>
              <a:buFont typeface="Wingdings" pitchFamily="2" charset="2"/>
              <a:buChar char="Ø"/>
            </a:pPr>
            <a:r>
              <a:rPr lang="zh-CN" altLang="en-US" sz="2000" dirty="0" smtClean="0">
                <a:latin typeface="+mn-ea"/>
              </a:rPr>
              <a:t>有效性</a:t>
            </a:r>
            <a:endParaRPr lang="en-US" altLang="zh-CN" sz="2000" dirty="0" smtClean="0">
              <a:latin typeface="+mn-ea"/>
            </a:endParaRPr>
          </a:p>
          <a:p>
            <a:pPr algn="just">
              <a:buNone/>
            </a:pPr>
            <a:r>
              <a:rPr lang="zh-CN" altLang="en-US" sz="2000" dirty="0" smtClean="0">
                <a:latin typeface="+mn-ea"/>
              </a:rPr>
              <a:t>   </a:t>
            </a:r>
          </a:p>
        </p:txBody>
      </p:sp>
      <p:graphicFrame>
        <p:nvGraphicFramePr>
          <p:cNvPr id="4" name="对象 3"/>
          <p:cNvGraphicFramePr>
            <a:graphicFrameLocks noChangeAspect="1"/>
          </p:cNvGraphicFramePr>
          <p:nvPr/>
        </p:nvGraphicFramePr>
        <p:xfrm>
          <a:off x="4514850" y="3321050"/>
          <a:ext cx="114300" cy="215900"/>
        </p:xfrm>
        <a:graphic>
          <a:graphicData uri="http://schemas.openxmlformats.org/presentationml/2006/ole">
            <p:oleObj spid="_x0000_s47107" name="Equation" r:id="rId3" imgW="114120" imgH="215640" progId="">
              <p:embed/>
            </p:oleObj>
          </a:graphicData>
        </a:graphic>
      </p:graphicFrame>
      <p:graphicFrame>
        <p:nvGraphicFramePr>
          <p:cNvPr id="7" name="对象 6"/>
          <p:cNvGraphicFramePr>
            <a:graphicFrameLocks noChangeAspect="1"/>
          </p:cNvGraphicFramePr>
          <p:nvPr/>
        </p:nvGraphicFramePr>
        <p:xfrm>
          <a:off x="4114800" y="3238500"/>
          <a:ext cx="914400" cy="381000"/>
        </p:xfrm>
        <a:graphic>
          <a:graphicData uri="http://schemas.openxmlformats.org/presentationml/2006/ole">
            <p:oleObj spid="_x0000_s47110" name="公式" r:id="rId4" imgW="914400" imgH="380880" progId="Equation.3">
              <p:embed/>
            </p:oleObj>
          </a:graphicData>
        </a:graphic>
      </p:graphicFrame>
      <p:graphicFrame>
        <p:nvGraphicFramePr>
          <p:cNvPr id="47125" name="Object 21"/>
          <p:cNvGraphicFramePr>
            <a:graphicFrameLocks noChangeAspect="1"/>
          </p:cNvGraphicFramePr>
          <p:nvPr/>
        </p:nvGraphicFramePr>
        <p:xfrm>
          <a:off x="357158" y="3571877"/>
          <a:ext cx="8501122" cy="3500462"/>
        </p:xfrm>
        <a:graphic>
          <a:graphicData uri="http://schemas.openxmlformats.org/presentationml/2006/ole">
            <p:oleObj spid="_x0000_s47125" name="文档" r:id="rId5" imgW="6543955" imgH="2459096" progId="Word.Document.12">
              <p:embed/>
            </p:oleObj>
          </a:graphicData>
        </a:graphic>
      </p:graphicFrame>
      <p:graphicFrame>
        <p:nvGraphicFramePr>
          <p:cNvPr id="47126" name="Object 22"/>
          <p:cNvGraphicFramePr>
            <a:graphicFrameLocks noChangeAspect="1"/>
          </p:cNvGraphicFramePr>
          <p:nvPr/>
        </p:nvGraphicFramePr>
        <p:xfrm>
          <a:off x="357158" y="642918"/>
          <a:ext cx="8215370" cy="2571767"/>
        </p:xfrm>
        <a:graphic>
          <a:graphicData uri="http://schemas.openxmlformats.org/presentationml/2006/ole">
            <p:oleObj spid="_x0000_s47126" name="文档" r:id="rId6" imgW="5278354" imgH="1783144" progId="Word.Document.12">
              <p:embed/>
            </p:oleObj>
          </a:graphicData>
        </a:graphic>
      </p:graphicFrame>
    </p:spTree>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1625" y="214290"/>
            <a:ext cx="8540750" cy="6338910"/>
          </a:xfrm>
        </p:spPr>
        <p:txBody>
          <a:bodyPr/>
          <a:lstStyle/>
          <a:p>
            <a:pPr>
              <a:buClr>
                <a:schemeClr val="tx2"/>
              </a:buClr>
              <a:buFont typeface="Wingdings" pitchFamily="2" charset="2"/>
              <a:buChar char="Ø"/>
            </a:pPr>
            <a:r>
              <a:rPr lang="zh-CN" altLang="en-US" sz="2400" dirty="0" smtClean="0"/>
              <a:t>均方误差</a:t>
            </a:r>
            <a:endParaRPr lang="zh-CN" altLang="en-US" sz="2400" dirty="0"/>
          </a:p>
        </p:txBody>
      </p:sp>
      <p:graphicFrame>
        <p:nvGraphicFramePr>
          <p:cNvPr id="53250" name="Object 2"/>
          <p:cNvGraphicFramePr>
            <a:graphicFrameLocks noChangeAspect="1"/>
          </p:cNvGraphicFramePr>
          <p:nvPr/>
        </p:nvGraphicFramePr>
        <p:xfrm>
          <a:off x="357158" y="642918"/>
          <a:ext cx="8561388" cy="7424738"/>
        </p:xfrm>
        <a:graphic>
          <a:graphicData uri="http://schemas.openxmlformats.org/presentationml/2006/ole">
            <p:oleObj spid="_x0000_s53250" name="文档" r:id="rId3" imgW="5278354" imgH="4584765" progId="Word.Document.12">
              <p:embed/>
            </p:oleObj>
          </a:graphicData>
        </a:graphic>
      </p:graphicFrame>
    </p:spTree>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5" name="内容占位符 4"/>
          <p:cNvSpPr>
            <a:spLocks noGrp="1"/>
          </p:cNvSpPr>
          <p:nvPr>
            <p:ph idx="1"/>
          </p:nvPr>
        </p:nvSpPr>
        <p:spPr>
          <a:xfrm>
            <a:off x="301625" y="928670"/>
            <a:ext cx="8540750" cy="5715040"/>
          </a:xfrm>
        </p:spPr>
        <p:txBody>
          <a:bodyPr/>
          <a:lstStyle/>
          <a:p>
            <a:pPr marL="0">
              <a:lnSpc>
                <a:spcPct val="150000"/>
              </a:lnSpc>
              <a:buSzPct val="87000"/>
              <a:buFont typeface="Wingdings" pitchFamily="2" charset="2"/>
              <a:buChar char="n"/>
            </a:pPr>
            <a:r>
              <a:rPr lang="zh-CN" altLang="en-US" sz="2200" dirty="0" smtClean="0">
                <a:latin typeface="+mn-ea"/>
              </a:rPr>
              <a:t>抽样调查通过对样本的观测值推断总体的数量特征，所依据的是数理统计学中参数估计理论。本书只有讨论总体指标的两种估计方式</a:t>
            </a:r>
            <a:r>
              <a:rPr lang="en-US" altLang="zh-CN" sz="2200" dirty="0" smtClean="0">
                <a:latin typeface="+mn-ea"/>
              </a:rPr>
              <a:t>——</a:t>
            </a:r>
            <a:r>
              <a:rPr lang="zh-CN" altLang="en-US" sz="2200" dirty="0" smtClean="0">
                <a:latin typeface="+mn-ea"/>
              </a:rPr>
              <a:t>点估计和区间估计。这是总体指标估计结果的最常用估计方式。</a:t>
            </a:r>
            <a:endParaRPr lang="en-US" altLang="zh-CN" sz="2200" dirty="0" smtClean="0">
              <a:latin typeface="+mn-ea"/>
            </a:endParaRPr>
          </a:p>
          <a:p>
            <a:pPr marL="0">
              <a:buClr>
                <a:schemeClr val="tx2"/>
              </a:buClr>
              <a:buSzPct val="80000"/>
              <a:buFont typeface="Wingdings" pitchFamily="2" charset="2"/>
              <a:buChar char="Ø"/>
            </a:pPr>
            <a:r>
              <a:rPr lang="zh-CN" altLang="en-US" sz="2200" dirty="0" smtClean="0">
                <a:latin typeface="+mn-ea"/>
              </a:rPr>
              <a:t>点估计</a:t>
            </a:r>
            <a:endParaRPr lang="en-US" altLang="zh-CN" sz="2200" dirty="0" smtClean="0">
              <a:latin typeface="+mn-ea"/>
            </a:endParaRPr>
          </a:p>
          <a:p>
            <a:pPr marL="0">
              <a:buNone/>
            </a:pPr>
            <a:endParaRPr lang="zh-CN" altLang="en-US" sz="2400" dirty="0" smtClean="0">
              <a:latin typeface="+mn-ea"/>
            </a:endParaRPr>
          </a:p>
          <a:p>
            <a:endParaRPr lang="zh-CN" altLang="en-US" dirty="0"/>
          </a:p>
        </p:txBody>
      </p:sp>
      <p:graphicFrame>
        <p:nvGraphicFramePr>
          <p:cNvPr id="52227" name="Object 3"/>
          <p:cNvGraphicFramePr>
            <a:graphicFrameLocks noChangeAspect="1"/>
          </p:cNvGraphicFramePr>
          <p:nvPr/>
        </p:nvGraphicFramePr>
        <p:xfrm>
          <a:off x="357158" y="3643290"/>
          <a:ext cx="8282016" cy="3214710"/>
        </p:xfrm>
        <a:graphic>
          <a:graphicData uri="http://schemas.openxmlformats.org/presentationml/2006/ole">
            <p:oleObj spid="_x0000_s52227" name="文档" r:id="rId3" imgW="5278354" imgH="1973231" progId="Word.Document.12">
              <p:embed/>
            </p:oleObj>
          </a:graphicData>
        </a:graphic>
      </p:graphicFrame>
    </p:spTree>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endParaRPr lang="zh-CN" altLang="en-US" sz="2400" dirty="0"/>
          </a:p>
        </p:txBody>
      </p:sp>
      <p:graphicFrame>
        <p:nvGraphicFramePr>
          <p:cNvPr id="56322" name="Object 2"/>
          <p:cNvGraphicFramePr>
            <a:graphicFrameLocks noChangeAspect="1"/>
          </p:cNvGraphicFramePr>
          <p:nvPr/>
        </p:nvGraphicFramePr>
        <p:xfrm>
          <a:off x="357158" y="1500174"/>
          <a:ext cx="8353454" cy="4714907"/>
        </p:xfrm>
        <a:graphic>
          <a:graphicData uri="http://schemas.openxmlformats.org/presentationml/2006/ole">
            <p:oleObj spid="_x0000_s57346" name="文档" r:id="rId3" imgW="5278354" imgH="3169914" progId="Word.Document.12">
              <p:embed/>
            </p:oleObj>
          </a:graphicData>
        </a:graphic>
      </p:graphicFrame>
    </p:spTree>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graphicFrame>
        <p:nvGraphicFramePr>
          <p:cNvPr id="55298" name="Object 2"/>
          <p:cNvGraphicFramePr>
            <a:graphicFrameLocks noChangeAspect="1"/>
          </p:cNvGraphicFramePr>
          <p:nvPr>
            <p:ph idx="1"/>
          </p:nvPr>
        </p:nvGraphicFramePr>
        <p:xfrm>
          <a:off x="214282" y="642918"/>
          <a:ext cx="8501122" cy="6215082"/>
        </p:xfrm>
        <a:graphic>
          <a:graphicData uri="http://schemas.openxmlformats.org/presentationml/2006/ole">
            <p:oleObj spid="_x0000_s55298" name="文档" r:id="rId3" imgW="5278354" imgH="4583685" progId="Word.Document.12">
              <p:embed/>
            </p:oleObj>
          </a:graphicData>
        </a:graphic>
      </p:graphicFrame>
    </p:spTree>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graphicFrame>
        <p:nvGraphicFramePr>
          <p:cNvPr id="58370" name="Object 2"/>
          <p:cNvGraphicFramePr>
            <a:graphicFrameLocks noChangeAspect="1"/>
          </p:cNvGraphicFramePr>
          <p:nvPr/>
        </p:nvGraphicFramePr>
        <p:xfrm>
          <a:off x="141288" y="284163"/>
          <a:ext cx="8640762" cy="6919912"/>
        </p:xfrm>
        <a:graphic>
          <a:graphicData uri="http://schemas.openxmlformats.org/presentationml/2006/ole">
            <p:oleObj spid="_x0000_s58370" name="文档" r:id="rId3" imgW="5278354" imgH="4232312" progId="Word.Document.12">
              <p:embed/>
            </p:oleObj>
          </a:graphicData>
        </a:graphic>
      </p:graphicFrame>
    </p:spTree>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301625" y="357166"/>
            <a:ext cx="8540750" cy="6196034"/>
          </a:xfrm>
        </p:spPr>
        <p:txBody>
          <a:bodyPr/>
          <a:lstStyle/>
          <a:p>
            <a:pPr>
              <a:buClr>
                <a:schemeClr val="tx2"/>
              </a:buClr>
              <a:buFont typeface="Wingdings" pitchFamily="2" charset="2"/>
              <a:buChar char="Ø"/>
            </a:pPr>
            <a:r>
              <a:rPr lang="zh-CN" altLang="en-US" sz="2400" dirty="0" smtClean="0"/>
              <a:t>区间估计</a:t>
            </a:r>
            <a:endParaRPr lang="en-US" altLang="zh-CN" sz="2400" dirty="0" smtClean="0"/>
          </a:p>
          <a:p>
            <a:pPr>
              <a:buNone/>
            </a:pPr>
            <a:endParaRPr lang="zh-CN" altLang="en-US" dirty="0"/>
          </a:p>
        </p:txBody>
      </p:sp>
      <p:graphicFrame>
        <p:nvGraphicFramePr>
          <p:cNvPr id="59394" name="Object 2"/>
          <p:cNvGraphicFramePr>
            <a:graphicFrameLocks noChangeAspect="1"/>
          </p:cNvGraphicFramePr>
          <p:nvPr/>
        </p:nvGraphicFramePr>
        <p:xfrm>
          <a:off x="428596" y="714357"/>
          <a:ext cx="8286808" cy="6066966"/>
        </p:xfrm>
        <a:graphic>
          <a:graphicData uri="http://schemas.openxmlformats.org/presentationml/2006/ole">
            <p:oleObj spid="_x0000_s59394" name="文档" r:id="rId3" imgW="5278354" imgH="4168590" progId="Word.Document.12">
              <p:embed/>
            </p:oleObj>
          </a:graphicData>
        </a:graphic>
      </p:graphicFrame>
    </p:spTree>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endParaRPr lang="zh-CN" altLang="en-US" dirty="0"/>
          </a:p>
        </p:txBody>
      </p:sp>
      <p:graphicFrame>
        <p:nvGraphicFramePr>
          <p:cNvPr id="60418" name="Object 2"/>
          <p:cNvGraphicFramePr>
            <a:graphicFrameLocks noChangeAspect="1"/>
          </p:cNvGraphicFramePr>
          <p:nvPr/>
        </p:nvGraphicFramePr>
        <p:xfrm>
          <a:off x="357158" y="1571612"/>
          <a:ext cx="8429684" cy="3714776"/>
        </p:xfrm>
        <a:graphic>
          <a:graphicData uri="http://schemas.openxmlformats.org/presentationml/2006/ole">
            <p:oleObj spid="_x0000_s60418" name="文档" r:id="rId3" imgW="5278354" imgH="2218760" progId="Word.Document.12">
              <p:embed/>
            </p:oleObj>
          </a:graphicData>
        </a:graphic>
      </p:graphicFrame>
    </p:spTree>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第一节  抽样调查</a:t>
            </a:r>
            <a:endParaRPr lang="zh-CN" altLang="en-US" dirty="0"/>
          </a:p>
        </p:txBody>
      </p:sp>
      <p:sp>
        <p:nvSpPr>
          <p:cNvPr id="3" name="内容占位符 2"/>
          <p:cNvSpPr>
            <a:spLocks noGrp="1"/>
          </p:cNvSpPr>
          <p:nvPr>
            <p:ph idx="1"/>
          </p:nvPr>
        </p:nvSpPr>
        <p:spPr>
          <a:xfrm>
            <a:off x="301625" y="1071546"/>
            <a:ext cx="8540750" cy="5481654"/>
          </a:xfrm>
        </p:spPr>
        <p:txBody>
          <a:bodyPr/>
          <a:lstStyle/>
          <a:p>
            <a:pPr indent="1080000">
              <a:lnSpc>
                <a:spcPct val="150000"/>
              </a:lnSpc>
              <a:spcBef>
                <a:spcPts val="600"/>
              </a:spcBef>
              <a:buNone/>
            </a:pPr>
            <a:r>
              <a:rPr lang="zh-CN" altLang="en-US" dirty="0" smtClean="0"/>
              <a:t>抽样调查和全面调查</a:t>
            </a:r>
            <a:endParaRPr lang="en-US" altLang="zh-CN" dirty="0" smtClean="0"/>
          </a:p>
          <a:p>
            <a:pPr indent="1080000">
              <a:lnSpc>
                <a:spcPct val="150000"/>
              </a:lnSpc>
              <a:spcBef>
                <a:spcPts val="600"/>
              </a:spcBef>
              <a:buNone/>
            </a:pPr>
            <a:r>
              <a:rPr lang="zh-CN" altLang="en-US" dirty="0" smtClean="0"/>
              <a:t>常用的几种概率抽样方法</a:t>
            </a:r>
            <a:endParaRPr lang="en-US" altLang="zh-CN" dirty="0" smtClean="0"/>
          </a:p>
          <a:p>
            <a:pPr indent="1080000">
              <a:lnSpc>
                <a:spcPct val="150000"/>
              </a:lnSpc>
              <a:spcBef>
                <a:spcPts val="600"/>
              </a:spcBef>
              <a:buNone/>
            </a:pPr>
            <a:r>
              <a:rPr lang="zh-CN" altLang="en-US" dirty="0" smtClean="0"/>
              <a:t>抽样调查的优点</a:t>
            </a:r>
            <a:endParaRPr lang="en-US" altLang="zh-CN" dirty="0" smtClean="0"/>
          </a:p>
          <a:p>
            <a:pPr indent="1080000">
              <a:lnSpc>
                <a:spcPct val="150000"/>
              </a:lnSpc>
              <a:spcBef>
                <a:spcPts val="600"/>
              </a:spcBef>
              <a:buNone/>
            </a:pPr>
            <a:r>
              <a:rPr lang="zh-CN" altLang="en-US" dirty="0" smtClean="0"/>
              <a:t>抽样调查的分类</a:t>
            </a:r>
            <a:endParaRPr lang="en-US" altLang="zh-CN" dirty="0" smtClean="0"/>
          </a:p>
          <a:p>
            <a:pPr indent="1080000">
              <a:lnSpc>
                <a:spcPct val="150000"/>
              </a:lnSpc>
              <a:spcBef>
                <a:spcPts val="600"/>
              </a:spcBef>
              <a:buNone/>
            </a:pPr>
            <a:r>
              <a:rPr lang="zh-CN" altLang="en-US" dirty="0" smtClean="0"/>
              <a:t>抽样调查的应用</a:t>
            </a:r>
          </a:p>
          <a:p>
            <a:pPr indent="1080000">
              <a:lnSpc>
                <a:spcPct val="150000"/>
              </a:lnSpc>
              <a:spcBef>
                <a:spcPts val="600"/>
              </a:spcBef>
              <a:buNone/>
            </a:pPr>
            <a:r>
              <a:rPr lang="zh-CN" altLang="en-US" dirty="0" smtClean="0"/>
              <a:t>抽样调查的过程介绍</a:t>
            </a:r>
            <a:endParaRPr lang="en-US" altLang="zh-CN" dirty="0" smtClean="0"/>
          </a:p>
          <a:p>
            <a:pPr indent="1080000">
              <a:lnSpc>
                <a:spcPct val="150000"/>
              </a:lnSpc>
              <a:spcBef>
                <a:spcPts val="600"/>
              </a:spcBef>
              <a:buNone/>
            </a:pPr>
            <a:r>
              <a:rPr lang="zh-CN" altLang="en-US" dirty="0" smtClean="0"/>
              <a:t>抽样调查的误差来源</a:t>
            </a:r>
            <a:endParaRPr lang="en-US" altLang="zh-CN" dirty="0" smtClean="0"/>
          </a:p>
          <a:p>
            <a:pPr indent="1080000">
              <a:lnSpc>
                <a:spcPct val="150000"/>
              </a:lnSpc>
              <a:spcBef>
                <a:spcPts val="600"/>
              </a:spcBef>
              <a:buNone/>
            </a:pPr>
            <a:r>
              <a:rPr lang="zh-CN" altLang="en-US" dirty="0" smtClean="0"/>
              <a:t>抽样理论的作用</a:t>
            </a:r>
            <a:endParaRPr lang="zh-CN" altLang="en-US" dirty="0"/>
          </a:p>
        </p:txBody>
      </p:sp>
    </p:spTree>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71670" y="104775"/>
            <a:ext cx="6934219" cy="892175"/>
          </a:xfrm>
        </p:spPr>
        <p:txBody>
          <a:bodyPr/>
          <a:lstStyle/>
          <a:p>
            <a:r>
              <a:rPr lang="zh-CN" altLang="en-US" dirty="0" smtClean="0"/>
              <a:t>一、抽样调查和全面调查</a:t>
            </a:r>
            <a:endParaRPr lang="zh-CN" altLang="en-US" dirty="0"/>
          </a:p>
        </p:txBody>
      </p:sp>
      <p:sp>
        <p:nvSpPr>
          <p:cNvPr id="3" name="内容占位符 2"/>
          <p:cNvSpPr>
            <a:spLocks noGrp="1"/>
          </p:cNvSpPr>
          <p:nvPr>
            <p:ph idx="1"/>
          </p:nvPr>
        </p:nvSpPr>
        <p:spPr/>
        <p:txBody>
          <a:bodyPr/>
          <a:lstStyle/>
          <a:p>
            <a:pPr>
              <a:buClr>
                <a:srgbClr val="C00000"/>
              </a:buClr>
            </a:pPr>
            <a:r>
              <a:rPr lang="zh-CN" altLang="en-US" sz="3000" dirty="0" smtClean="0">
                <a:latin typeface="+mn-ea"/>
              </a:rPr>
              <a:t>全面调查，也称为普查，对被调查的个体进行逐个调查。被调查的个体称为调查单元，所有调查单元的集合称为调查总体。全面调查能够收集到调查目标的全部信息，不需要统计方法对总体进行推断。</a:t>
            </a:r>
            <a:endParaRPr lang="en-US" altLang="zh-CN" sz="3000" dirty="0" smtClean="0">
              <a:latin typeface="+mn-ea"/>
            </a:endParaRPr>
          </a:p>
          <a:p>
            <a:r>
              <a:rPr lang="zh-CN" altLang="en-US" sz="3000" dirty="0" smtClean="0">
                <a:latin typeface="+mn-ea"/>
              </a:rPr>
              <a:t>非全面调查是从总体中抽取少数而不是全部的调查单元，收集调查数据并对总体的数量特征进行估计。非全面调查包括两种抽样方式，概率抽样和非概率抽样。</a:t>
            </a:r>
          </a:p>
          <a:p>
            <a:pPr>
              <a:buNone/>
            </a:pPr>
            <a:endParaRPr lang="zh-CN" altLang="en-US" dirty="0"/>
          </a:p>
        </p:txBody>
      </p:sp>
    </p:spTree>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301625" y="357166"/>
            <a:ext cx="8540750" cy="6196034"/>
          </a:xfrm>
        </p:spPr>
        <p:txBody>
          <a:bodyPr/>
          <a:lstStyle/>
          <a:p>
            <a:pPr>
              <a:buClr>
                <a:srgbClr val="C00000"/>
              </a:buClr>
            </a:pPr>
            <a:r>
              <a:rPr lang="zh-CN" altLang="en-US" sz="2400" dirty="0" smtClean="0"/>
              <a:t>概率抽样的含义为，当把概率抽样方法应用于同一具体总体时，能够被抽取的所有可能的不同调查单元集合都事前能够确定；每个调查单元集合都有已知的并且大于</a:t>
            </a:r>
            <a:r>
              <a:rPr lang="en-US" sz="2400" dirty="0" smtClean="0"/>
              <a:t>0</a:t>
            </a:r>
            <a:r>
              <a:rPr lang="zh-CN" altLang="en-US" sz="2400" dirty="0" smtClean="0"/>
              <a:t>的被抽中概率。</a:t>
            </a:r>
            <a:endParaRPr lang="en-US" altLang="zh-CN" sz="2400" dirty="0" smtClean="0"/>
          </a:p>
          <a:p>
            <a:pPr>
              <a:buClr>
                <a:srgbClr val="C00000"/>
              </a:buClr>
            </a:pPr>
            <a:r>
              <a:rPr lang="zh-CN" altLang="en-US" sz="2400" dirty="0" smtClean="0"/>
              <a:t>非概率抽样是指有意选取具有某种特征的调查单元，包括目的抽样、方便选样、定额抽样等。</a:t>
            </a:r>
          </a:p>
          <a:p>
            <a:pPr marL="720000">
              <a:lnSpc>
                <a:spcPts val="2700"/>
              </a:lnSpc>
              <a:buClr>
                <a:srgbClr val="0070C0"/>
              </a:buClr>
              <a:buFont typeface="Wingdings" pitchFamily="2" charset="2"/>
              <a:buChar char="Ø"/>
            </a:pPr>
            <a:r>
              <a:rPr lang="zh-CN" altLang="en-US" sz="2400" dirty="0" smtClean="0"/>
              <a:t>目的抽样，也称为判断抽样，是调查组织者根据对调查目标的了解，挑选标志值较“适中”的调查单元，对总体进行估计。</a:t>
            </a:r>
            <a:endParaRPr lang="en-US" altLang="zh-CN" sz="2400" dirty="0" smtClean="0"/>
          </a:p>
          <a:p>
            <a:pPr marL="720000">
              <a:lnSpc>
                <a:spcPts val="2700"/>
              </a:lnSpc>
              <a:buClr>
                <a:srgbClr val="0070C0"/>
              </a:buClr>
              <a:buFont typeface="Wingdings" pitchFamily="2" charset="2"/>
              <a:buChar char="Ø"/>
            </a:pPr>
            <a:r>
              <a:rPr lang="zh-CN" altLang="en-US" sz="2400" dirty="0" smtClean="0"/>
              <a:t>方便选样，是指采用某种方便方式从调查总体中选择调查单元。</a:t>
            </a:r>
            <a:r>
              <a:rPr lang="en-US" altLang="zh-CN" sz="2400" dirty="0" smtClean="0"/>
              <a:t>       </a:t>
            </a:r>
          </a:p>
          <a:p>
            <a:pPr marL="720000">
              <a:lnSpc>
                <a:spcPts val="2700"/>
              </a:lnSpc>
              <a:buClr>
                <a:srgbClr val="0070C0"/>
              </a:buClr>
              <a:buFont typeface="Wingdings" pitchFamily="2" charset="2"/>
              <a:buChar char="Ø"/>
            </a:pPr>
            <a:r>
              <a:rPr lang="zh-CN" altLang="en-US" sz="2400" dirty="0" smtClean="0"/>
              <a:t>定额抽样，是指把调查单元按照类型分成若干组，从每组中用方便选样方式抽取一定数量的调查单位。</a:t>
            </a:r>
            <a:endParaRPr lang="en-US" altLang="zh-CN" sz="2400" dirty="0" smtClean="0"/>
          </a:p>
          <a:p>
            <a:pPr>
              <a:lnSpc>
                <a:spcPts val="2700"/>
              </a:lnSpc>
              <a:buClr>
                <a:srgbClr val="C00000"/>
              </a:buClr>
            </a:pPr>
            <a:r>
              <a:rPr lang="zh-CN" altLang="en-US" sz="2400" dirty="0" smtClean="0"/>
              <a:t>本书的抽样调查是指概率抽样，通过调查总体的部分单元数据推断整个调查总体的数量特征，用较短调查时间，较低成本费用，保证调查结果的精度满足事前确定的要求。</a:t>
            </a:r>
          </a:p>
          <a:p>
            <a:pPr marL="720000">
              <a:lnSpc>
                <a:spcPts val="2700"/>
              </a:lnSpc>
              <a:buClr>
                <a:srgbClr val="0070C0"/>
              </a:buClr>
              <a:buNone/>
            </a:pPr>
            <a:endParaRPr lang="zh-CN" altLang="en-US" sz="2400" dirty="0" smtClean="0"/>
          </a:p>
          <a:p>
            <a:pPr marL="720000">
              <a:buClr>
                <a:srgbClr val="0070C0"/>
              </a:buClr>
              <a:buFont typeface="Arial" pitchFamily="34" charset="0"/>
              <a:buChar char="•"/>
            </a:pPr>
            <a:endParaRPr lang="zh-CN" altLang="en-US" sz="2000" dirty="0" smtClean="0"/>
          </a:p>
        </p:txBody>
      </p:sp>
    </p:spTree>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二、常用的概率抽样方法</a:t>
            </a:r>
            <a:endParaRPr lang="zh-CN" altLang="en-US" dirty="0"/>
          </a:p>
        </p:txBody>
      </p:sp>
      <p:sp>
        <p:nvSpPr>
          <p:cNvPr id="3" name="内容占位符 2"/>
          <p:cNvSpPr>
            <a:spLocks noGrp="1"/>
          </p:cNvSpPr>
          <p:nvPr>
            <p:ph idx="1"/>
          </p:nvPr>
        </p:nvSpPr>
        <p:spPr/>
        <p:txBody>
          <a:bodyPr/>
          <a:lstStyle/>
          <a:p>
            <a:pPr marL="0" indent="0" algn="just">
              <a:spcBef>
                <a:spcPts val="0"/>
              </a:spcBef>
              <a:buNone/>
            </a:pPr>
            <a:r>
              <a:rPr lang="zh-CN" altLang="en-US" dirty="0" smtClean="0"/>
              <a:t>       </a:t>
            </a:r>
            <a:r>
              <a:rPr lang="zh-CN" altLang="en-US" sz="2400" dirty="0" smtClean="0"/>
              <a:t>本书介绍的概率抽样方法有简单随机抽样、分层抽样、等距抽样、单级整群抽样、两级抽样。</a:t>
            </a:r>
          </a:p>
          <a:p>
            <a:pPr algn="just"/>
            <a:r>
              <a:rPr lang="zh-CN" altLang="en-US" sz="2400" dirty="0" smtClean="0"/>
              <a:t>简单随机抽样       </a:t>
            </a:r>
            <a:endParaRPr lang="en-US" altLang="zh-CN" sz="2400" dirty="0" smtClean="0"/>
          </a:p>
          <a:p>
            <a:pPr algn="just">
              <a:buNone/>
            </a:pPr>
            <a:r>
              <a:rPr lang="en-US" altLang="zh-CN" sz="2400" dirty="0" smtClean="0"/>
              <a:t>           </a:t>
            </a:r>
            <a:r>
              <a:rPr lang="zh-CN" altLang="en-US" sz="2400" dirty="0" smtClean="0"/>
              <a:t>简单随机抽样分为有放回简单随机抽样和不放回简单随机抽样。从总体中抽取样本单元，总体中每个单元都有可能被抽中，并且被抽中的概率都相等，这种抽样方法为简单随机抽样。</a:t>
            </a:r>
            <a:endParaRPr lang="en-US" altLang="zh-CN" sz="2400" dirty="0" smtClean="0"/>
          </a:p>
          <a:p>
            <a:pPr marL="0" indent="0" algn="just"/>
            <a:r>
              <a:rPr lang="zh-CN" altLang="en-US" sz="2400" dirty="0" smtClean="0"/>
              <a:t>  分层随机抽样</a:t>
            </a:r>
            <a:endParaRPr lang="en-US" altLang="zh-CN" sz="2400" dirty="0" smtClean="0"/>
          </a:p>
          <a:p>
            <a:pPr marL="324000" indent="0" algn="just">
              <a:buNone/>
            </a:pPr>
            <a:r>
              <a:rPr lang="zh-CN" altLang="en-US" sz="2400" dirty="0" smtClean="0"/>
              <a:t>      总体的</a:t>
            </a:r>
            <a:r>
              <a:rPr lang="en-US" sz="2400" dirty="0" smtClean="0"/>
              <a:t>    </a:t>
            </a:r>
            <a:r>
              <a:rPr lang="zh-CN" altLang="en-US" sz="2400" dirty="0" smtClean="0"/>
              <a:t>个单元可以分成</a:t>
            </a:r>
            <a:r>
              <a:rPr lang="en-US" sz="2400" dirty="0" smtClean="0"/>
              <a:t>    </a:t>
            </a:r>
            <a:r>
              <a:rPr lang="zh-CN" altLang="en-US" sz="2400" dirty="0" smtClean="0"/>
              <a:t>个集合，集合互不相交，每个单元只属于一个集合，所有集合加起来等于总体。这样的</a:t>
            </a:r>
            <a:r>
              <a:rPr lang="zh-CN" altLang="en-US" sz="2400" dirty="0" smtClean="0"/>
              <a:t>集合称为</a:t>
            </a:r>
            <a:r>
              <a:rPr lang="zh-CN" altLang="en-US" sz="2400" dirty="0" smtClean="0"/>
              <a:t>层。从每层中用概率抽样方法独立抽取一个样本，把这些样本合起来作为总体的样本，这样的抽样方法称为分层抽样。</a:t>
            </a:r>
            <a:endParaRPr lang="zh-CN" altLang="en-US" sz="2400" dirty="0"/>
          </a:p>
        </p:txBody>
      </p:sp>
      <p:graphicFrame>
        <p:nvGraphicFramePr>
          <p:cNvPr id="4" name="对象 3"/>
          <p:cNvGraphicFramePr>
            <a:graphicFrameLocks noChangeAspect="1"/>
          </p:cNvGraphicFramePr>
          <p:nvPr/>
        </p:nvGraphicFramePr>
        <p:xfrm>
          <a:off x="2143108" y="4786322"/>
          <a:ext cx="304800" cy="279400"/>
        </p:xfrm>
        <a:graphic>
          <a:graphicData uri="http://schemas.openxmlformats.org/presentationml/2006/ole">
            <p:oleObj spid="_x0000_s1026" name="公式" r:id="rId3" imgW="304560" imgH="279360" progId="Equation.3">
              <p:embed/>
            </p:oleObj>
          </a:graphicData>
        </a:graphic>
      </p:graphicFrame>
      <p:graphicFrame>
        <p:nvGraphicFramePr>
          <p:cNvPr id="5" name="对象 4"/>
          <p:cNvGraphicFramePr>
            <a:graphicFrameLocks noChangeAspect="1"/>
          </p:cNvGraphicFramePr>
          <p:nvPr/>
        </p:nvGraphicFramePr>
        <p:xfrm>
          <a:off x="4714876" y="4714884"/>
          <a:ext cx="357190" cy="266700"/>
        </p:xfrm>
        <a:graphic>
          <a:graphicData uri="http://schemas.openxmlformats.org/presentationml/2006/ole">
            <p:oleObj spid="_x0000_s1027" name="公式" r:id="rId4" imgW="228600" imgH="266400" progId="Equation.3">
              <p:embed/>
            </p:oleObj>
          </a:graphicData>
        </a:graphic>
      </p:graphicFrame>
    </p:spTree>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301625" y="1142984"/>
            <a:ext cx="8540750" cy="5410216"/>
          </a:xfrm>
        </p:spPr>
        <p:txBody>
          <a:bodyPr/>
          <a:lstStyle/>
          <a:p>
            <a:pPr marL="0" algn="just">
              <a:spcBef>
                <a:spcPts val="576"/>
              </a:spcBef>
            </a:pPr>
            <a:r>
              <a:rPr lang="zh-CN" altLang="en-US" sz="2300" dirty="0" smtClean="0"/>
              <a:t>等距抽样</a:t>
            </a:r>
            <a:endParaRPr lang="en-US" altLang="zh-CN" sz="2300" dirty="0" smtClean="0"/>
          </a:p>
          <a:p>
            <a:pPr marL="324000" indent="0" algn="just">
              <a:spcBef>
                <a:spcPts val="576"/>
              </a:spcBef>
              <a:buNone/>
            </a:pPr>
            <a:r>
              <a:rPr lang="zh-CN" altLang="en-US" sz="2300" dirty="0" smtClean="0"/>
              <a:t>     等距抽样又称为机械抽样、系统抽样。总体中有  </a:t>
            </a:r>
            <a:r>
              <a:rPr lang="en-US" sz="2300" dirty="0" smtClean="0"/>
              <a:t>  </a:t>
            </a:r>
            <a:r>
              <a:rPr lang="zh-CN" altLang="en-US" sz="2300" dirty="0" smtClean="0"/>
              <a:t>个单元，按某种顺序排列，序号依次为</a:t>
            </a:r>
            <a:r>
              <a:rPr lang="en-US" sz="2300" dirty="0" smtClean="0"/>
              <a:t>1</a:t>
            </a:r>
            <a:r>
              <a:rPr lang="zh-CN" altLang="en-US" sz="2300" dirty="0" smtClean="0"/>
              <a:t>到</a:t>
            </a:r>
            <a:r>
              <a:rPr lang="en-US" sz="2300" dirty="0" smtClean="0"/>
              <a:t>   </a:t>
            </a:r>
            <a:r>
              <a:rPr lang="zh-CN" altLang="en-US" sz="2300" dirty="0" smtClean="0"/>
              <a:t>。抽取样本的过程如下，先从前</a:t>
            </a:r>
            <a:r>
              <a:rPr lang="en-US" sz="2300" dirty="0" smtClean="0"/>
              <a:t>   </a:t>
            </a:r>
            <a:r>
              <a:rPr lang="zh-CN" altLang="en-US" sz="2300" dirty="0" smtClean="0"/>
              <a:t>个单元中随机抽取</a:t>
            </a:r>
            <a:r>
              <a:rPr lang="en-US" sz="2300" dirty="0" smtClean="0"/>
              <a:t>1</a:t>
            </a:r>
            <a:r>
              <a:rPr lang="zh-CN" altLang="en-US" sz="2300" dirty="0" smtClean="0"/>
              <a:t>个单元，假设单元序号为</a:t>
            </a:r>
            <a:r>
              <a:rPr lang="en-US" sz="2300" dirty="0" smtClean="0"/>
              <a:t>   </a:t>
            </a:r>
            <a:r>
              <a:rPr lang="zh-CN" altLang="en-US" sz="2300" dirty="0" smtClean="0"/>
              <a:t>，再选择序号依次为</a:t>
            </a:r>
            <a:r>
              <a:rPr lang="en-US" sz="2300" dirty="0" smtClean="0"/>
              <a:t>                                            </a:t>
            </a:r>
            <a:r>
              <a:rPr lang="zh-CN" altLang="en-US" sz="2300" dirty="0" smtClean="0"/>
              <a:t>的单元，构成容量为</a:t>
            </a:r>
            <a:r>
              <a:rPr lang="en-US" sz="2300" dirty="0" smtClean="0"/>
              <a:t>     </a:t>
            </a:r>
            <a:r>
              <a:rPr lang="zh-CN" altLang="en-US" sz="2300" dirty="0" smtClean="0"/>
              <a:t>的样本，这样的抽样过程为等距抽样。</a:t>
            </a:r>
            <a:endParaRPr lang="en-US" altLang="zh-CN" sz="2300" dirty="0" smtClean="0"/>
          </a:p>
          <a:p>
            <a:pPr marL="0" indent="0" algn="just">
              <a:spcBef>
                <a:spcPts val="576"/>
              </a:spcBef>
            </a:pPr>
            <a:r>
              <a:rPr lang="zh-CN" altLang="en-US" sz="2300" dirty="0" smtClean="0"/>
              <a:t>  单级整群抽样</a:t>
            </a:r>
            <a:endParaRPr lang="en-US" altLang="zh-CN" sz="2300" dirty="0" smtClean="0"/>
          </a:p>
          <a:p>
            <a:pPr marL="324000" indent="0" algn="just">
              <a:spcBef>
                <a:spcPts val="576"/>
              </a:spcBef>
              <a:buNone/>
            </a:pPr>
            <a:r>
              <a:rPr lang="zh-CN" altLang="en-US" sz="2300" dirty="0" smtClean="0"/>
              <a:t>      把总体单元划分为若干个集合，每个集合称为群单元。针对群单元进行概率抽样，这样的抽样过程为整群抽样。</a:t>
            </a:r>
            <a:endParaRPr lang="en-US" altLang="zh-CN" sz="2300" dirty="0" smtClean="0"/>
          </a:p>
          <a:p>
            <a:pPr marL="0" indent="0" algn="just">
              <a:spcBef>
                <a:spcPts val="576"/>
              </a:spcBef>
            </a:pPr>
            <a:r>
              <a:rPr lang="zh-CN" altLang="en-US" sz="2300" dirty="0" smtClean="0"/>
              <a:t>  两级抽样</a:t>
            </a:r>
            <a:endParaRPr lang="en-US" altLang="zh-CN" sz="2300" dirty="0" smtClean="0"/>
          </a:p>
          <a:p>
            <a:pPr marL="324000" indent="0" algn="just">
              <a:spcBef>
                <a:spcPts val="576"/>
              </a:spcBef>
              <a:buNone/>
            </a:pPr>
            <a:r>
              <a:rPr lang="zh-CN" altLang="en-US" sz="2300" dirty="0" smtClean="0"/>
              <a:t>      把总体单元划分为若干个群单元，这些群单元称为一级单元；每个群单元包括的基本单元，被称为二级单元。先抽取一级单元，再分别从每个被选中的一级单元中抽取二级单元，将选中的所有二级单元作为总体的样本，这样的抽样过程称为两级抽样。</a:t>
            </a:r>
            <a:endParaRPr lang="zh-CN" altLang="en-US" sz="2300" dirty="0"/>
          </a:p>
        </p:txBody>
      </p:sp>
      <p:graphicFrame>
        <p:nvGraphicFramePr>
          <p:cNvPr id="6" name="对象 5"/>
          <p:cNvGraphicFramePr>
            <a:graphicFrameLocks noChangeAspect="1"/>
          </p:cNvGraphicFramePr>
          <p:nvPr/>
        </p:nvGraphicFramePr>
        <p:xfrm>
          <a:off x="7286644" y="1643050"/>
          <a:ext cx="304800" cy="279400"/>
        </p:xfrm>
        <a:graphic>
          <a:graphicData uri="http://schemas.openxmlformats.org/presentationml/2006/ole">
            <p:oleObj spid="_x0000_s2052" name="公式" r:id="rId3" imgW="304560" imgH="279360" progId="Equation.3">
              <p:embed/>
            </p:oleObj>
          </a:graphicData>
        </a:graphic>
      </p:graphicFrame>
      <p:graphicFrame>
        <p:nvGraphicFramePr>
          <p:cNvPr id="7" name="对象 6"/>
          <p:cNvGraphicFramePr>
            <a:graphicFrameLocks noChangeAspect="1"/>
          </p:cNvGraphicFramePr>
          <p:nvPr/>
        </p:nvGraphicFramePr>
        <p:xfrm>
          <a:off x="4929190" y="2000240"/>
          <a:ext cx="304800" cy="279400"/>
        </p:xfrm>
        <a:graphic>
          <a:graphicData uri="http://schemas.openxmlformats.org/presentationml/2006/ole">
            <p:oleObj spid="_x0000_s2053" name="公式" r:id="rId4" imgW="304560" imgH="279360" progId="Equation.3">
              <p:embed/>
            </p:oleObj>
          </a:graphicData>
        </a:graphic>
      </p:graphicFrame>
      <p:graphicFrame>
        <p:nvGraphicFramePr>
          <p:cNvPr id="8" name="对象 7"/>
          <p:cNvGraphicFramePr>
            <a:graphicFrameLocks noChangeAspect="1"/>
          </p:cNvGraphicFramePr>
          <p:nvPr/>
        </p:nvGraphicFramePr>
        <p:xfrm>
          <a:off x="1285852" y="2357430"/>
          <a:ext cx="203200" cy="292100"/>
        </p:xfrm>
        <a:graphic>
          <a:graphicData uri="http://schemas.openxmlformats.org/presentationml/2006/ole">
            <p:oleObj spid="_x0000_s2054" name="公式" r:id="rId5" imgW="203040" imgH="291960" progId="Equation.3">
              <p:embed/>
            </p:oleObj>
          </a:graphicData>
        </a:graphic>
      </p:graphicFrame>
      <p:graphicFrame>
        <p:nvGraphicFramePr>
          <p:cNvPr id="9" name="对象 8"/>
          <p:cNvGraphicFramePr>
            <a:graphicFrameLocks noChangeAspect="1"/>
          </p:cNvGraphicFramePr>
          <p:nvPr/>
        </p:nvGraphicFramePr>
        <p:xfrm>
          <a:off x="7358082" y="2357430"/>
          <a:ext cx="127000" cy="266700"/>
        </p:xfrm>
        <a:graphic>
          <a:graphicData uri="http://schemas.openxmlformats.org/presentationml/2006/ole">
            <p:oleObj spid="_x0000_s2055" name="公式" r:id="rId6" imgW="126720" imgH="266400" progId="Equation.3">
              <p:embed/>
            </p:oleObj>
          </a:graphicData>
        </a:graphic>
      </p:graphicFrame>
      <p:graphicFrame>
        <p:nvGraphicFramePr>
          <p:cNvPr id="10" name="对象 9"/>
          <p:cNvGraphicFramePr>
            <a:graphicFrameLocks noChangeAspect="1"/>
          </p:cNvGraphicFramePr>
          <p:nvPr/>
        </p:nvGraphicFramePr>
        <p:xfrm>
          <a:off x="2214546" y="2714620"/>
          <a:ext cx="3286148" cy="355600"/>
        </p:xfrm>
        <a:graphic>
          <a:graphicData uri="http://schemas.openxmlformats.org/presentationml/2006/ole">
            <p:oleObj spid="_x0000_s2056" name="公式" r:id="rId7" imgW="3504960" imgH="355320" progId="Equation.3">
              <p:embed/>
            </p:oleObj>
          </a:graphicData>
        </a:graphic>
      </p:graphicFrame>
      <p:graphicFrame>
        <p:nvGraphicFramePr>
          <p:cNvPr id="11" name="对象 10"/>
          <p:cNvGraphicFramePr>
            <a:graphicFrameLocks noChangeAspect="1"/>
          </p:cNvGraphicFramePr>
          <p:nvPr/>
        </p:nvGraphicFramePr>
        <p:xfrm>
          <a:off x="8143900" y="2786058"/>
          <a:ext cx="203200" cy="215900"/>
        </p:xfrm>
        <a:graphic>
          <a:graphicData uri="http://schemas.openxmlformats.org/presentationml/2006/ole">
            <p:oleObj spid="_x0000_s2057" name="公式" r:id="rId8" imgW="203040" imgH="215640" progId="Equation.3">
              <p:embed/>
            </p:oleObj>
          </a:graphicData>
        </a:graphic>
      </p:graphicFrame>
    </p:spTree>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三、抽样调查的优点</a:t>
            </a:r>
            <a:endParaRPr lang="zh-CN" altLang="en-US" dirty="0"/>
          </a:p>
        </p:txBody>
      </p:sp>
      <p:sp>
        <p:nvSpPr>
          <p:cNvPr id="3" name="内容占位符 2"/>
          <p:cNvSpPr>
            <a:spLocks noGrp="1"/>
          </p:cNvSpPr>
          <p:nvPr>
            <p:ph idx="1"/>
          </p:nvPr>
        </p:nvSpPr>
        <p:spPr/>
        <p:txBody>
          <a:bodyPr/>
          <a:lstStyle/>
          <a:p>
            <a:pPr marL="0">
              <a:buNone/>
            </a:pPr>
            <a:r>
              <a:rPr lang="zh-CN" altLang="en-US" dirty="0" smtClean="0"/>
              <a:t>抽样调查是一种概率抽样，以概率论和数理统计理论为基础的科学的调查方法。抽样调查有以下优点。</a:t>
            </a:r>
          </a:p>
          <a:p>
            <a:pPr algn="just">
              <a:lnSpc>
                <a:spcPct val="200000"/>
              </a:lnSpc>
            </a:pPr>
            <a:r>
              <a:rPr lang="zh-CN" altLang="en-US" dirty="0" smtClean="0"/>
              <a:t>调查数据收集的速度快。</a:t>
            </a:r>
          </a:p>
          <a:p>
            <a:pPr algn="just">
              <a:lnSpc>
                <a:spcPct val="200000"/>
              </a:lnSpc>
            </a:pPr>
            <a:r>
              <a:rPr lang="zh-CN" altLang="en-US" dirty="0" smtClean="0"/>
              <a:t>调查数据的准确度较高。</a:t>
            </a:r>
          </a:p>
          <a:p>
            <a:pPr algn="just">
              <a:lnSpc>
                <a:spcPct val="200000"/>
              </a:lnSpc>
            </a:pPr>
            <a:r>
              <a:rPr lang="zh-CN" altLang="en-US" dirty="0" smtClean="0"/>
              <a:t>抽样调查的成本低。</a:t>
            </a:r>
          </a:p>
          <a:p>
            <a:pPr algn="just">
              <a:lnSpc>
                <a:spcPct val="200000"/>
              </a:lnSpc>
            </a:pPr>
            <a:r>
              <a:rPr lang="zh-CN" altLang="en-US" dirty="0" smtClean="0"/>
              <a:t>应用范围更广。</a:t>
            </a:r>
            <a:endParaRPr lang="zh-CN" altLang="en-US" dirty="0"/>
          </a:p>
        </p:txBody>
      </p:sp>
    </p:spTree>
  </p:cSld>
  <p:clrMapOvr>
    <a:masterClrMapping/>
  </p:clrMapOvr>
  <p:transition advClick="0"/>
  <p:timing>
    <p:tnLst>
      <p:par>
        <p:cTn id="1" dur="indefinite" restart="never" nodeType="tmRoot"/>
      </p:par>
    </p:tnLst>
  </p:timing>
</p:sld>
</file>

<file path=ppt/theme/theme1.xml><?xml version="1.0" encoding="utf-8"?>
<a:theme xmlns:a="http://schemas.openxmlformats.org/drawingml/2006/main" name="砖雕艺术">
  <a:themeElements>
    <a:clrScheme name="砖雕艺术 1">
      <a:dk1>
        <a:srgbClr val="080808"/>
      </a:dk1>
      <a:lt1>
        <a:srgbClr val="FFFFFF"/>
      </a:lt1>
      <a:dk2>
        <a:srgbClr val="0039AC"/>
      </a:dk2>
      <a:lt2>
        <a:srgbClr val="C0C0C0"/>
      </a:lt2>
      <a:accent1>
        <a:srgbClr val="FFFF99"/>
      </a:accent1>
      <a:accent2>
        <a:srgbClr val="FFCC66"/>
      </a:accent2>
      <a:accent3>
        <a:srgbClr val="FFFFFF"/>
      </a:accent3>
      <a:accent4>
        <a:srgbClr val="060606"/>
      </a:accent4>
      <a:accent5>
        <a:srgbClr val="FFFFCA"/>
      </a:accent5>
      <a:accent6>
        <a:srgbClr val="E7B95C"/>
      </a:accent6>
      <a:hlink>
        <a:srgbClr val="0066FF"/>
      </a:hlink>
      <a:folHlink>
        <a:srgbClr val="CC3300"/>
      </a:folHlink>
    </a:clrScheme>
    <a:fontScheme name="砖雕艺术">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砖雕艺术 1">
        <a:dk1>
          <a:srgbClr val="080808"/>
        </a:dk1>
        <a:lt1>
          <a:srgbClr val="FFFFFF"/>
        </a:lt1>
        <a:dk2>
          <a:srgbClr val="0039AC"/>
        </a:dk2>
        <a:lt2>
          <a:srgbClr val="C0C0C0"/>
        </a:lt2>
        <a:accent1>
          <a:srgbClr val="FFFF99"/>
        </a:accent1>
        <a:accent2>
          <a:srgbClr val="FFCC66"/>
        </a:accent2>
        <a:accent3>
          <a:srgbClr val="FFFFFF"/>
        </a:accent3>
        <a:accent4>
          <a:srgbClr val="060606"/>
        </a:accent4>
        <a:accent5>
          <a:srgbClr val="FFFFCA"/>
        </a:accent5>
        <a:accent6>
          <a:srgbClr val="E7B95C"/>
        </a:accent6>
        <a:hlink>
          <a:srgbClr val="0066FF"/>
        </a:hlink>
        <a:folHlink>
          <a:srgbClr val="CC3300"/>
        </a:folHlink>
      </a:clrScheme>
      <a:clrMap bg1="lt1" tx1="dk1" bg2="lt2" tx2="dk2" accent1="accent1" accent2="accent2" accent3="accent3" accent4="accent4" accent5="accent5" accent6="accent6" hlink="hlink" folHlink="folHlink"/>
    </a:extraClrScheme>
    <a:extraClrScheme>
      <a:clrScheme name="砖雕艺术 2">
        <a:dk1>
          <a:srgbClr val="333399"/>
        </a:dk1>
        <a:lt1>
          <a:srgbClr val="ADD3AF"/>
        </a:lt1>
        <a:dk2>
          <a:srgbClr val="D65700"/>
        </a:dk2>
        <a:lt2>
          <a:srgbClr val="B2B2B2"/>
        </a:lt2>
        <a:accent1>
          <a:srgbClr val="B8E9EE"/>
        </a:accent1>
        <a:accent2>
          <a:srgbClr val="FFCC00"/>
        </a:accent2>
        <a:accent3>
          <a:srgbClr val="D3E6D4"/>
        </a:accent3>
        <a:accent4>
          <a:srgbClr val="2A2A82"/>
        </a:accent4>
        <a:accent5>
          <a:srgbClr val="D8F2F5"/>
        </a:accent5>
        <a:accent6>
          <a:srgbClr val="E7B900"/>
        </a:accent6>
        <a:hlink>
          <a:srgbClr val="008080"/>
        </a:hlink>
        <a:folHlink>
          <a:srgbClr val="003366"/>
        </a:folHlink>
      </a:clrScheme>
      <a:clrMap bg1="lt1" tx1="dk1" bg2="lt2" tx2="dk2" accent1="accent1" accent2="accent2" accent3="accent3" accent4="accent4" accent5="accent5" accent6="accent6" hlink="hlink" folHlink="folHlink"/>
    </a:extraClrScheme>
    <a:extraClrScheme>
      <a:clrScheme name="砖雕艺术 3">
        <a:dk1>
          <a:srgbClr val="003BB2"/>
        </a:dk1>
        <a:lt1>
          <a:srgbClr val="CCFFCC"/>
        </a:lt1>
        <a:dk2>
          <a:srgbClr val="003366"/>
        </a:dk2>
        <a:lt2>
          <a:srgbClr val="C0C0C0"/>
        </a:lt2>
        <a:accent1>
          <a:srgbClr val="FFFFFF"/>
        </a:accent1>
        <a:accent2>
          <a:srgbClr val="009900"/>
        </a:accent2>
        <a:accent3>
          <a:srgbClr val="E2FFE2"/>
        </a:accent3>
        <a:accent4>
          <a:srgbClr val="003197"/>
        </a:accent4>
        <a:accent5>
          <a:srgbClr val="FFFFFF"/>
        </a:accent5>
        <a:accent6>
          <a:srgbClr val="008A00"/>
        </a:accent6>
        <a:hlink>
          <a:srgbClr val="333399"/>
        </a:hlink>
        <a:folHlink>
          <a:srgbClr val="E45C00"/>
        </a:folHlink>
      </a:clrScheme>
      <a:clrMap bg1="lt1" tx1="dk1" bg2="lt2" tx2="dk2" accent1="accent1" accent2="accent2" accent3="accent3" accent4="accent4" accent5="accent5" accent6="accent6" hlink="hlink" folHlink="folHlink"/>
    </a:extraClrScheme>
    <a:extraClrScheme>
      <a:clrScheme name="砖雕艺术 4">
        <a:dk1>
          <a:srgbClr val="0000CC"/>
        </a:dk1>
        <a:lt1>
          <a:srgbClr val="CCECFF"/>
        </a:lt1>
        <a:dk2>
          <a:srgbClr val="006666"/>
        </a:dk2>
        <a:lt2>
          <a:srgbClr val="C0C0C0"/>
        </a:lt2>
        <a:accent1>
          <a:srgbClr val="FFFF99"/>
        </a:accent1>
        <a:accent2>
          <a:srgbClr val="FFCCFF"/>
        </a:accent2>
        <a:accent3>
          <a:srgbClr val="E2F4FF"/>
        </a:accent3>
        <a:accent4>
          <a:srgbClr val="0000AE"/>
        </a:accent4>
        <a:accent5>
          <a:srgbClr val="FFFFCA"/>
        </a:accent5>
        <a:accent6>
          <a:srgbClr val="E7B9E7"/>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砖雕艺术 5">
        <a:dk1>
          <a:srgbClr val="000000"/>
        </a:dk1>
        <a:lt1>
          <a:srgbClr val="FFFFCC"/>
        </a:lt1>
        <a:dk2>
          <a:srgbClr val="5A5A86"/>
        </a:dk2>
        <a:lt2>
          <a:srgbClr val="C0C0C0"/>
        </a:lt2>
        <a:accent1>
          <a:srgbClr val="D5E9F7"/>
        </a:accent1>
        <a:accent2>
          <a:srgbClr val="FFCC00"/>
        </a:accent2>
        <a:accent3>
          <a:srgbClr val="FFFFE2"/>
        </a:accent3>
        <a:accent4>
          <a:srgbClr val="000000"/>
        </a:accent4>
        <a:accent5>
          <a:srgbClr val="E7F2FA"/>
        </a:accent5>
        <a:accent6>
          <a:srgbClr val="E7B900"/>
        </a:accent6>
        <a:hlink>
          <a:srgbClr val="CC3300"/>
        </a:hlink>
        <a:folHlink>
          <a:srgbClr val="007D7A"/>
        </a:folHlink>
      </a:clrScheme>
      <a:clrMap bg1="lt1" tx1="dk1" bg2="lt2" tx2="dk2" accent1="accent1" accent2="accent2" accent3="accent3" accent4="accent4" accent5="accent5" accent6="accent6" hlink="hlink" folHlink="folHlink"/>
    </a:extraClrScheme>
    <a:extraClrScheme>
      <a:clrScheme name="砖雕艺术 6">
        <a:dk1>
          <a:srgbClr val="006666"/>
        </a:dk1>
        <a:lt1>
          <a:srgbClr val="FFECD9"/>
        </a:lt1>
        <a:dk2>
          <a:srgbClr val="000099"/>
        </a:dk2>
        <a:lt2>
          <a:srgbClr val="B2B2B2"/>
        </a:lt2>
        <a:accent1>
          <a:srgbClr val="EAEAEA"/>
        </a:accent1>
        <a:accent2>
          <a:srgbClr val="FF6600"/>
        </a:accent2>
        <a:accent3>
          <a:srgbClr val="FFF4E9"/>
        </a:accent3>
        <a:accent4>
          <a:srgbClr val="005656"/>
        </a:accent4>
        <a:accent5>
          <a:srgbClr val="F3F3F3"/>
        </a:accent5>
        <a:accent6>
          <a:srgbClr val="E75C00"/>
        </a:accent6>
        <a:hlink>
          <a:srgbClr val="0066FF"/>
        </a:hlink>
        <a:folHlink>
          <a:srgbClr val="777777"/>
        </a:folHlink>
      </a:clrScheme>
      <a:clrMap bg1="lt1" tx1="dk1" bg2="lt2" tx2="dk2" accent1="accent1" accent2="accent2" accent3="accent3" accent4="accent4" accent5="accent5" accent6="accent6" hlink="hlink" folHlink="folHlink"/>
    </a:extraClrScheme>
    <a:extraClrScheme>
      <a:clrScheme name="砖雕艺术 7">
        <a:dk1>
          <a:srgbClr val="585884"/>
        </a:dk1>
        <a:lt1>
          <a:srgbClr val="DDDDDD"/>
        </a:lt1>
        <a:dk2>
          <a:srgbClr val="000000"/>
        </a:dk2>
        <a:lt2>
          <a:srgbClr val="969696"/>
        </a:lt2>
        <a:accent1>
          <a:srgbClr val="FFFFCC"/>
        </a:accent1>
        <a:accent2>
          <a:srgbClr val="99CC00"/>
        </a:accent2>
        <a:accent3>
          <a:srgbClr val="EBEBEB"/>
        </a:accent3>
        <a:accent4>
          <a:srgbClr val="4A4A70"/>
        </a:accent4>
        <a:accent5>
          <a:srgbClr val="FFFFE2"/>
        </a:accent5>
        <a:accent6>
          <a:srgbClr val="8AB900"/>
        </a:accent6>
        <a:hlink>
          <a:srgbClr val="FF3300"/>
        </a:hlink>
        <a:folHlink>
          <a:srgbClr val="6E3B8B"/>
        </a:folHlink>
      </a:clrScheme>
      <a:clrMap bg1="lt1" tx1="dk1" bg2="lt2" tx2="dk2" accent1="accent1" accent2="accent2" accent3="accent3" accent4="accent4" accent5="accent5" accent6="accent6" hlink="hlink" folHlink="folHlink"/>
    </a:extraClrScheme>
    <a:extraClrScheme>
      <a:clrScheme name="砖雕艺术 8">
        <a:dk1>
          <a:srgbClr val="333399"/>
        </a:dk1>
        <a:lt1>
          <a:srgbClr val="FFD9D9"/>
        </a:lt1>
        <a:dk2>
          <a:srgbClr val="00716E"/>
        </a:dk2>
        <a:lt2>
          <a:srgbClr val="C0C0C0"/>
        </a:lt2>
        <a:accent1>
          <a:srgbClr val="AED2BA"/>
        </a:accent1>
        <a:accent2>
          <a:srgbClr val="FF9933"/>
        </a:accent2>
        <a:accent3>
          <a:srgbClr val="FFE9E9"/>
        </a:accent3>
        <a:accent4>
          <a:srgbClr val="2A2A82"/>
        </a:accent4>
        <a:accent5>
          <a:srgbClr val="D3E5D9"/>
        </a:accent5>
        <a:accent6>
          <a:srgbClr val="E78A2D"/>
        </a:accent6>
        <a:hlink>
          <a:srgbClr val="CC3300"/>
        </a:hlink>
        <a:folHlink>
          <a:srgbClr val="0066C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1101</TotalTime>
  <Words>2954</Words>
  <Application>Microsoft PowerPoint</Application>
  <PresentationFormat>全屏显示(4:3)</PresentationFormat>
  <Paragraphs>137</Paragraphs>
  <Slides>39</Slides>
  <Notes>0</Notes>
  <HiddenSlides>0</HiddenSlides>
  <MMClips>0</MMClips>
  <ScaleCrop>false</ScaleCrop>
  <HeadingPairs>
    <vt:vector size="6" baseType="variant">
      <vt:variant>
        <vt:lpstr>主题</vt:lpstr>
      </vt:variant>
      <vt:variant>
        <vt:i4>1</vt:i4>
      </vt:variant>
      <vt:variant>
        <vt:lpstr>嵌入 OLE 服务器</vt:lpstr>
      </vt:variant>
      <vt:variant>
        <vt:i4>3</vt:i4>
      </vt:variant>
      <vt:variant>
        <vt:lpstr>幻灯片标题</vt:lpstr>
      </vt:variant>
      <vt:variant>
        <vt:i4>39</vt:i4>
      </vt:variant>
    </vt:vector>
  </HeadingPairs>
  <TitlesOfParts>
    <vt:vector size="43" baseType="lpstr">
      <vt:lpstr>砖雕艺术</vt:lpstr>
      <vt:lpstr>公式</vt:lpstr>
      <vt:lpstr>文档</vt:lpstr>
      <vt:lpstr>Equation</vt:lpstr>
      <vt:lpstr>幻灯片 1</vt:lpstr>
      <vt:lpstr>幻灯片 2</vt:lpstr>
      <vt:lpstr>第一章    绪论</vt:lpstr>
      <vt:lpstr>第一节  抽样调查</vt:lpstr>
      <vt:lpstr>一、抽样调查和全面调查</vt:lpstr>
      <vt:lpstr>幻灯片 6</vt:lpstr>
      <vt:lpstr>二、常用的概率抽样方法</vt:lpstr>
      <vt:lpstr>幻灯片 8</vt:lpstr>
      <vt:lpstr>三、抽样调查的优点</vt:lpstr>
      <vt:lpstr>四、抽样调查的分类</vt:lpstr>
      <vt:lpstr>五、抽样调查的应用</vt:lpstr>
      <vt:lpstr>六、抽样调查的过程</vt:lpstr>
      <vt:lpstr>幻灯片 13</vt:lpstr>
      <vt:lpstr>幻灯片 14</vt:lpstr>
      <vt:lpstr>幻灯片 15</vt:lpstr>
      <vt:lpstr>七、抽样调查的误差来源</vt:lpstr>
      <vt:lpstr>幻灯片 17</vt:lpstr>
      <vt:lpstr>八、抽样理论的作用</vt:lpstr>
      <vt:lpstr>第二节   抽样调查的基本概念</vt:lpstr>
      <vt:lpstr>一、总体</vt:lpstr>
      <vt:lpstr>幻灯片 21</vt:lpstr>
      <vt:lpstr>幻灯片 22</vt:lpstr>
      <vt:lpstr>幻灯片 23</vt:lpstr>
      <vt:lpstr>幻灯片 24</vt:lpstr>
      <vt:lpstr>幻灯片 25</vt:lpstr>
      <vt:lpstr>幻灯片 26</vt:lpstr>
      <vt:lpstr>幻灯片 27</vt:lpstr>
      <vt:lpstr>幻灯片 28</vt:lpstr>
      <vt:lpstr>二、样本</vt:lpstr>
      <vt:lpstr>幻灯片 30</vt:lpstr>
      <vt:lpstr>三、估计</vt:lpstr>
      <vt:lpstr>幻灯片 32</vt:lpstr>
      <vt:lpstr>幻灯片 33</vt:lpstr>
      <vt:lpstr>幻灯片 34</vt:lpstr>
      <vt:lpstr>幻灯片 35</vt:lpstr>
      <vt:lpstr>幻灯片 36</vt:lpstr>
      <vt:lpstr>幻灯片 37</vt:lpstr>
      <vt:lpstr>幻灯片 38</vt:lpstr>
      <vt:lpstr>幻灯片 39</vt:lpstr>
    </vt:vector>
  </TitlesOfParts>
  <Company>厦门大学计划统计系</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绪论</dc:title>
  <dc:creator>袁加军</dc:creator>
  <cp:lastModifiedBy>dell</cp:lastModifiedBy>
  <cp:revision>217</cp:revision>
  <cp:lastPrinted>1601-01-01T00:00:00Z</cp:lastPrinted>
  <dcterms:created xsi:type="dcterms:W3CDTF">2006-07-18T01:25:43Z</dcterms:created>
  <dcterms:modified xsi:type="dcterms:W3CDTF">2015-09-27T03:11:33Z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