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5" r:id="rId9"/>
    <p:sldId id="267" r:id="rId10"/>
    <p:sldId id="271" r:id="rId11"/>
    <p:sldId id="273" r:id="rId12"/>
    <p:sldId id="274" r:id="rId13"/>
    <p:sldId id="275" r:id="rId14"/>
    <p:sldId id="388" r:id="rId15"/>
    <p:sldId id="279" r:id="rId16"/>
    <p:sldId id="281" r:id="rId17"/>
    <p:sldId id="284" r:id="rId18"/>
    <p:sldId id="285" r:id="rId19"/>
    <p:sldId id="288" r:id="rId20"/>
    <p:sldId id="289" r:id="rId21"/>
    <p:sldId id="293" r:id="rId22"/>
    <p:sldId id="294" r:id="rId23"/>
    <p:sldId id="295" r:id="rId24"/>
    <p:sldId id="296" r:id="rId25"/>
    <p:sldId id="297" r:id="rId26"/>
    <p:sldId id="389" r:id="rId27"/>
    <p:sldId id="302" r:id="rId28"/>
    <p:sldId id="305" r:id="rId29"/>
    <p:sldId id="306" r:id="rId30"/>
    <p:sldId id="309" r:id="rId31"/>
    <p:sldId id="310" r:id="rId32"/>
    <p:sldId id="311" r:id="rId33"/>
    <p:sldId id="313" r:id="rId34"/>
    <p:sldId id="315" r:id="rId35"/>
    <p:sldId id="320" r:id="rId36"/>
    <p:sldId id="321" r:id="rId37"/>
    <p:sldId id="326" r:id="rId38"/>
    <p:sldId id="330" r:id="rId39"/>
    <p:sldId id="331" r:id="rId40"/>
    <p:sldId id="390" r:id="rId41"/>
    <p:sldId id="333" r:id="rId42"/>
    <p:sldId id="338" r:id="rId43"/>
    <p:sldId id="391" r:id="rId44"/>
    <p:sldId id="341" r:id="rId45"/>
    <p:sldId id="346" r:id="rId46"/>
    <p:sldId id="352" r:id="rId47"/>
    <p:sldId id="353" r:id="rId48"/>
    <p:sldId id="392" r:id="rId49"/>
    <p:sldId id="355" r:id="rId50"/>
    <p:sldId id="361" r:id="rId51"/>
    <p:sldId id="363" r:id="rId52"/>
    <p:sldId id="370" r:id="rId53"/>
    <p:sldId id="387" r:id="rId54"/>
    <p:sldId id="373" r:id="rId55"/>
    <p:sldId id="378" r:id="rId56"/>
    <p:sldId id="379" r:id="rId57"/>
    <p:sldId id="382" r:id="rId58"/>
    <p:sldId id="386"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varScale="1">
        <p:scale>
          <a:sx n="71" d="100"/>
          <a:sy n="71" d="100"/>
        </p:scale>
        <p:origin x="-135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2015/9/24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10.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2.v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7.xml"/><Relationship Id="rId1" Type="http://schemas.openxmlformats.org/officeDocument/2006/relationships/vmlDrawing" Target="../drawings/vmlDrawing14.v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19.v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7.xml"/><Relationship Id="rId1" Type="http://schemas.openxmlformats.org/officeDocument/2006/relationships/vmlDrawing" Target="../drawings/vmlDrawing24.v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7.xml"/><Relationship Id="rId1" Type="http://schemas.openxmlformats.org/officeDocument/2006/relationships/vmlDrawing" Target="../drawings/vmlDrawing25.vml"/><Relationship Id="rId4" Type="http://schemas.openxmlformats.org/officeDocument/2006/relationships/package" Target="../embeddings/Microsoft_Office_Word___16.docx"/></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7.xml"/><Relationship Id="rId1" Type="http://schemas.openxmlformats.org/officeDocument/2006/relationships/vmlDrawing" Target="../drawings/vmlDrawing26.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package" Target="../embeddings/Microsoft_Office_Word___20.docx"/></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29.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7.xml"/><Relationship Id="rId1" Type="http://schemas.openxmlformats.org/officeDocument/2006/relationships/vmlDrawing" Target="../drawings/vmlDrawing30.v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2.xml"/><Relationship Id="rId1" Type="http://schemas.openxmlformats.org/officeDocument/2006/relationships/vmlDrawing" Target="../drawings/vmlDrawing31.v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package" Target="../embeddings/Microsoft_Office_Word___25.docx"/></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7.xml"/><Relationship Id="rId1" Type="http://schemas.openxmlformats.org/officeDocument/2006/relationships/vmlDrawing" Target="../drawings/vmlDrawing33.v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2.xml"/><Relationship Id="rId1" Type="http://schemas.openxmlformats.org/officeDocument/2006/relationships/vmlDrawing" Target="../drawings/vmlDrawing34.vml"/><Relationship Id="rId4" Type="http://schemas.openxmlformats.org/officeDocument/2006/relationships/package" Target="../embeddings/Microsoft_Office_Word___28.docx"/></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Office_Word___29.docx"/><Relationship Id="rId2" Type="http://schemas.openxmlformats.org/officeDocument/2006/relationships/slideLayout" Target="../slideLayouts/slideLayout7.xml"/><Relationship Id="rId1" Type="http://schemas.openxmlformats.org/officeDocument/2006/relationships/vmlDrawing" Target="../drawings/vmlDrawing35.vml"/></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7.xml"/><Relationship Id="rId1" Type="http://schemas.openxmlformats.org/officeDocument/2006/relationships/vmlDrawing" Target="../drawings/vmlDrawing36.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2.xml"/><Relationship Id="rId1" Type="http://schemas.openxmlformats.org/officeDocument/2006/relationships/vmlDrawing" Target="../drawings/vmlDrawing37.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2.xml"/><Relationship Id="rId1" Type="http://schemas.openxmlformats.org/officeDocument/2006/relationships/vmlDrawing" Target="../drawings/vmlDrawing38.v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2.xml"/><Relationship Id="rId1" Type="http://schemas.openxmlformats.org/officeDocument/2006/relationships/vmlDrawing" Target="../drawings/vmlDrawing39.v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7.xml"/><Relationship Id="rId1" Type="http://schemas.openxmlformats.org/officeDocument/2006/relationships/vmlDrawing" Target="../drawings/vmlDrawing40.v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2.xml"/><Relationship Id="rId1" Type="http://schemas.openxmlformats.org/officeDocument/2006/relationships/vmlDrawing" Target="../drawings/vmlDrawing41.v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7.xml"/><Relationship Id="rId1" Type="http://schemas.openxmlformats.org/officeDocument/2006/relationships/vmlDrawing" Target="../drawings/vmlDrawing42.vml"/></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Office_Word___37.docx"/><Relationship Id="rId2" Type="http://schemas.openxmlformats.org/officeDocument/2006/relationships/slideLayout" Target="../slideLayouts/slideLayout2.xml"/><Relationship Id="rId1" Type="http://schemas.openxmlformats.org/officeDocument/2006/relationships/vmlDrawing" Target="../drawings/vmlDrawing43.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600" y="332656"/>
            <a:ext cx="7414592" cy="1179562"/>
          </a:xfrm>
        </p:spPr>
        <p:txBody>
          <a:bodyPr/>
          <a:lstStyle/>
          <a:p>
            <a:r>
              <a:rPr lang="zh-CN" altLang="en-US" b="1" dirty="0" smtClean="0"/>
              <a:t>第三章 分层随机抽样</a:t>
            </a:r>
            <a:endParaRPr lang="zh-CN" altLang="en-US" b="1" dirty="0"/>
          </a:p>
        </p:txBody>
      </p:sp>
      <p:sp>
        <p:nvSpPr>
          <p:cNvPr id="3" name="副标题 2"/>
          <p:cNvSpPr>
            <a:spLocks noGrp="1"/>
          </p:cNvSpPr>
          <p:nvPr>
            <p:ph type="subTitle" idx="1"/>
          </p:nvPr>
        </p:nvSpPr>
        <p:spPr>
          <a:xfrm>
            <a:off x="1187624" y="1988840"/>
            <a:ext cx="6400800" cy="4176464"/>
          </a:xfrm>
        </p:spPr>
        <p:txBody>
          <a:bodyPr>
            <a:normAutofit/>
          </a:bodyPr>
          <a:lstStyle/>
          <a:p>
            <a:pPr indent="720000" algn="l"/>
            <a:r>
              <a:rPr lang="zh-CN" altLang="zh-CN" b="1" dirty="0" smtClean="0">
                <a:solidFill>
                  <a:schemeClr val="tx1"/>
                </a:solidFill>
              </a:rPr>
              <a:t>概述</a:t>
            </a:r>
            <a:endParaRPr lang="en-US" altLang="zh-CN" b="1" dirty="0" smtClean="0">
              <a:solidFill>
                <a:schemeClr val="tx1"/>
              </a:solidFill>
            </a:endParaRPr>
          </a:p>
          <a:p>
            <a:pPr indent="720000" algn="l"/>
            <a:r>
              <a:rPr lang="zh-CN" altLang="zh-CN" b="1" dirty="0" smtClean="0">
                <a:solidFill>
                  <a:schemeClr val="tx1"/>
                </a:solidFill>
              </a:rPr>
              <a:t>简单估计量</a:t>
            </a:r>
            <a:endParaRPr lang="en-US" altLang="zh-CN" b="1" dirty="0" smtClean="0">
              <a:solidFill>
                <a:schemeClr val="tx1"/>
              </a:solidFill>
            </a:endParaRPr>
          </a:p>
          <a:p>
            <a:pPr indent="720000" algn="l"/>
            <a:r>
              <a:rPr lang="zh-CN" altLang="zh-CN" b="1" dirty="0" smtClean="0">
                <a:solidFill>
                  <a:schemeClr val="tx1"/>
                </a:solidFill>
              </a:rPr>
              <a:t>样本量的确定</a:t>
            </a:r>
            <a:endParaRPr lang="en-US" altLang="zh-CN" b="1" dirty="0" smtClean="0">
              <a:solidFill>
                <a:schemeClr val="tx1"/>
              </a:solidFill>
            </a:endParaRPr>
          </a:p>
          <a:p>
            <a:pPr indent="720000" algn="l"/>
            <a:r>
              <a:rPr lang="zh-CN" altLang="zh-CN" b="1" dirty="0" smtClean="0">
                <a:solidFill>
                  <a:schemeClr val="tx1"/>
                </a:solidFill>
              </a:rPr>
              <a:t>分层随机抽样的效果分析</a:t>
            </a:r>
            <a:endParaRPr lang="en-US" altLang="zh-CN" b="1" dirty="0" smtClean="0">
              <a:solidFill>
                <a:schemeClr val="tx1"/>
              </a:solidFill>
            </a:endParaRPr>
          </a:p>
          <a:p>
            <a:pPr indent="720000" algn="l"/>
            <a:r>
              <a:rPr lang="zh-CN" altLang="zh-CN" b="1" dirty="0" smtClean="0">
                <a:solidFill>
                  <a:schemeClr val="tx1"/>
                </a:solidFill>
              </a:rPr>
              <a:t>抽样后分层的估计量</a:t>
            </a:r>
            <a:endParaRPr lang="en-US" altLang="zh-CN" b="1" dirty="0" smtClean="0">
              <a:solidFill>
                <a:schemeClr val="tx1"/>
              </a:solidFill>
            </a:endParaRPr>
          </a:p>
          <a:p>
            <a:endParaRPr lang="zh-CN" alt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en-US" sz="2400" b="1" dirty="0" smtClean="0"/>
              <a:t>（二）、</a:t>
            </a:r>
            <a:r>
              <a:rPr lang="zh-CN" altLang="zh-CN" sz="2400" b="1" dirty="0" smtClean="0"/>
              <a:t>总体均值估计量和总体总值估计量的方差</a:t>
            </a:r>
            <a:endParaRPr lang="zh-CN" altLang="en-US" sz="2400" b="1" dirty="0"/>
          </a:p>
        </p:txBody>
      </p:sp>
      <p:graphicFrame>
        <p:nvGraphicFramePr>
          <p:cNvPr id="4" name="对象 3"/>
          <p:cNvGraphicFramePr>
            <a:graphicFrameLocks noChangeAspect="1"/>
          </p:cNvGraphicFramePr>
          <p:nvPr/>
        </p:nvGraphicFramePr>
        <p:xfrm>
          <a:off x="677863" y="1489075"/>
          <a:ext cx="7566025" cy="4794250"/>
        </p:xfrm>
        <a:graphic>
          <a:graphicData uri="http://schemas.openxmlformats.org/presentationml/2006/ole">
            <p:oleObj spid="_x0000_s32769" name="文档" r:id="rId3" imgW="8155800" imgH="5175360" progId="Word.OpenDocumentText.12">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398463" y="619125"/>
          <a:ext cx="8154987" cy="5767388"/>
        </p:xfrm>
        <a:graphic>
          <a:graphicData uri="http://schemas.openxmlformats.org/presentationml/2006/ole">
            <p:oleObj spid="_x0000_s30721" name="文档" r:id="rId3" imgW="8373240" imgH="5915160" progId="Word.OpenDocumentText.12">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677863" y="501650"/>
          <a:ext cx="7964487" cy="5884863"/>
        </p:xfrm>
        <a:graphic>
          <a:graphicData uri="http://schemas.openxmlformats.org/presentationml/2006/ole">
            <p:oleObj spid="_x0000_s29697" name="文档" r:id="rId3" imgW="8173080" imgH="6039000" progId="Word.OpenDocumentText.12">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sz="2200" b="1" dirty="0" smtClean="0"/>
              <a:t>（三）</a:t>
            </a:r>
            <a:r>
              <a:rPr lang="zh-CN" altLang="en-US" sz="2200" b="1" dirty="0" smtClean="0"/>
              <a:t>、</a:t>
            </a:r>
            <a:r>
              <a:rPr lang="zh-CN" altLang="zh-CN" sz="2200" b="1" dirty="0" smtClean="0"/>
              <a:t>总体均值估计量和总体总值估计量的估计方差</a:t>
            </a:r>
            <a:endParaRPr lang="zh-CN" altLang="en-US" b="1" dirty="0"/>
          </a:p>
        </p:txBody>
      </p:sp>
      <p:graphicFrame>
        <p:nvGraphicFramePr>
          <p:cNvPr id="4" name="对象 3"/>
          <p:cNvGraphicFramePr>
            <a:graphicFrameLocks noChangeAspect="1"/>
          </p:cNvGraphicFramePr>
          <p:nvPr/>
        </p:nvGraphicFramePr>
        <p:xfrm>
          <a:off x="604838" y="1209675"/>
          <a:ext cx="7713662" cy="4970463"/>
        </p:xfrm>
        <a:graphic>
          <a:graphicData uri="http://schemas.openxmlformats.org/presentationml/2006/ole">
            <p:oleObj spid="_x0000_s28673" name="文档" r:id="rId3" imgW="9023400" imgH="5835600" progId="Word.OpenDocumentText.12">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9552" y="1052736"/>
            <a:ext cx="7920880" cy="3108543"/>
          </a:xfrm>
          <a:prstGeom prst="rect">
            <a:avLst/>
          </a:prstGeom>
          <a:noFill/>
        </p:spPr>
        <p:txBody>
          <a:bodyPr wrap="square" rtlCol="0">
            <a:spAutoFit/>
          </a:bodyPr>
          <a:lstStyle/>
          <a:p>
            <a:r>
              <a:rPr lang="zh-CN" altLang="zh-CN" sz="2000" b="1" dirty="0" smtClean="0"/>
              <a:t>某村委会辖有</a:t>
            </a:r>
            <a:r>
              <a:rPr lang="en-US" altLang="zh-CN" sz="2000" b="1" dirty="0" smtClean="0"/>
              <a:t>3</a:t>
            </a:r>
            <a:r>
              <a:rPr lang="zh-CN" altLang="zh-CN" sz="2000" b="1" dirty="0" smtClean="0"/>
              <a:t>个居民新村。村委会为了解辖区内居民购买彩票的支出情况，分别在每个新村中采用简单随机抽样方法独立抽取了</a:t>
            </a:r>
            <a:r>
              <a:rPr lang="en-US" altLang="zh-CN" sz="2000" b="1" dirty="0" smtClean="0"/>
              <a:t>10</a:t>
            </a:r>
            <a:r>
              <a:rPr lang="zh-CN" altLang="zh-CN" sz="2000" b="1" dirty="0" smtClean="0"/>
              <a:t>户，调查每户居民最近一个月购买彩票的金额，调查数据见表</a:t>
            </a:r>
            <a:r>
              <a:rPr lang="en-US" altLang="zh-CN" sz="2000" b="1" dirty="0" smtClean="0"/>
              <a:t>3.1</a:t>
            </a:r>
            <a:r>
              <a:rPr lang="zh-CN" altLang="zh-CN" sz="2000" b="1" dirty="0" smtClean="0"/>
              <a:t>。试估计村委会辖区内居民最近一个月内购买彩票</a:t>
            </a:r>
            <a:r>
              <a:rPr lang="zh-CN" altLang="zh-CN" sz="2000" b="1" dirty="0" smtClean="0"/>
              <a:t>的总支</a:t>
            </a:r>
            <a:r>
              <a:rPr lang="zh-CN" altLang="zh-CN" sz="2000" b="1" dirty="0" smtClean="0"/>
              <a:t>出和</a:t>
            </a:r>
            <a:r>
              <a:rPr lang="zh-CN" altLang="zh-CN" sz="2000" b="1" dirty="0" smtClean="0"/>
              <a:t>每户</a:t>
            </a:r>
            <a:r>
              <a:rPr lang="zh-CN" altLang="zh-CN" sz="2000" b="1" dirty="0" smtClean="0"/>
              <a:t>平均支出</a:t>
            </a:r>
            <a:r>
              <a:rPr lang="zh-CN" altLang="en-US" sz="2000" b="1" dirty="0" smtClean="0"/>
              <a:t>，</a:t>
            </a:r>
            <a:r>
              <a:rPr lang="zh-CN" altLang="en-US" sz="2000" b="1" dirty="0" smtClean="0"/>
              <a:t>并</a:t>
            </a:r>
            <a:r>
              <a:rPr lang="zh-CN" altLang="zh-CN" sz="2000" b="1" dirty="0" smtClean="0"/>
              <a:t>给出该村委会居民购买彩票的总支出估计</a:t>
            </a:r>
            <a:r>
              <a:rPr lang="en-US" altLang="zh-CN" sz="2000" b="1" dirty="0" smtClean="0"/>
              <a:t> </a:t>
            </a:r>
            <a:r>
              <a:rPr lang="zh-CN" altLang="zh-CN" sz="2000" b="1" dirty="0" smtClean="0"/>
              <a:t>量和每户平均支出估计量的方差估计及标准差估计。</a:t>
            </a:r>
            <a:endParaRPr lang="en-US" altLang="zh-CN" sz="2000" b="1" dirty="0" smtClean="0"/>
          </a:p>
          <a:p>
            <a:pPr algn="ctr"/>
            <a:endParaRPr lang="en-US" altLang="zh-CN" sz="2000" b="1" dirty="0" smtClean="0"/>
          </a:p>
          <a:p>
            <a:pPr algn="ctr"/>
            <a:r>
              <a:rPr lang="zh-CN" altLang="zh-CN" sz="2000" b="1" dirty="0" smtClean="0"/>
              <a:t>表</a:t>
            </a:r>
            <a:r>
              <a:rPr lang="en-US" altLang="zh-CN" sz="2000" b="1" dirty="0" smtClean="0"/>
              <a:t>3.1 </a:t>
            </a:r>
            <a:r>
              <a:rPr lang="zh-CN" altLang="zh-CN" sz="2000" b="1" dirty="0" smtClean="0"/>
              <a:t>居民新村的调查数据（单位：元）</a:t>
            </a:r>
          </a:p>
          <a:p>
            <a:endParaRPr lang="zh-CN" altLang="zh-CN" b="1" dirty="0" smtClean="0"/>
          </a:p>
          <a:p>
            <a:endParaRPr lang="zh-CN" altLang="en-US" b="1" dirty="0"/>
          </a:p>
        </p:txBody>
      </p:sp>
      <p:graphicFrame>
        <p:nvGraphicFramePr>
          <p:cNvPr id="11" name="表格 10"/>
          <p:cNvGraphicFramePr>
            <a:graphicFrameLocks noGrp="1"/>
          </p:cNvGraphicFramePr>
          <p:nvPr/>
        </p:nvGraphicFramePr>
        <p:xfrm>
          <a:off x="755576" y="3717032"/>
          <a:ext cx="7416821" cy="2088232"/>
        </p:xfrm>
        <a:graphic>
          <a:graphicData uri="http://schemas.openxmlformats.org/drawingml/2006/table">
            <a:tbl>
              <a:tblPr/>
              <a:tblGrid>
                <a:gridCol w="821951"/>
                <a:gridCol w="767620"/>
                <a:gridCol w="582725"/>
                <a:gridCol w="582725"/>
                <a:gridCol w="582725"/>
                <a:gridCol w="582725"/>
                <a:gridCol w="582725"/>
                <a:gridCol w="582725"/>
                <a:gridCol w="582725"/>
                <a:gridCol w="582725"/>
                <a:gridCol w="582725"/>
                <a:gridCol w="582725"/>
              </a:tblGrid>
              <a:tr h="522058">
                <a:tc>
                  <a:txBody>
                    <a:bodyPr/>
                    <a:lstStyle/>
                    <a:p>
                      <a:pPr algn="ctr">
                        <a:lnSpc>
                          <a:spcPct val="150000"/>
                        </a:lnSpc>
                        <a:spcAft>
                          <a:spcPts val="0"/>
                        </a:spcAft>
                      </a:pPr>
                      <a:r>
                        <a:rPr lang="zh-CN" sz="1200" kern="0" dirty="0">
                          <a:latin typeface="Times New Roman"/>
                          <a:ea typeface="宋体"/>
                          <a:cs typeface="宋体"/>
                        </a:rPr>
                        <a:t>新村</a:t>
                      </a:r>
                      <a:endParaRPr lang="zh-CN" sz="105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0">
                          <a:latin typeface="Times New Roman"/>
                          <a:ea typeface="宋体"/>
                          <a:cs typeface="宋体"/>
                        </a:rPr>
                        <a:t>户数</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1</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2</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3</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latin typeface="宋体"/>
                          <a:ea typeface="宋体"/>
                          <a:cs typeface="宋体"/>
                        </a:rPr>
                        <a:t>4</a:t>
                      </a:r>
                      <a:endParaRPr lang="zh-CN" sz="1050" kern="100" dirty="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5</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6</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7</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8</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9</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10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a:txBody>
                    <a:bodyPr/>
                    <a:lstStyle/>
                    <a:p>
                      <a:pPr algn="ctr">
                        <a:lnSpc>
                          <a:spcPct val="150000"/>
                        </a:lnSpc>
                        <a:spcAft>
                          <a:spcPts val="0"/>
                        </a:spcAft>
                      </a:pPr>
                      <a:r>
                        <a:rPr lang="en-US" sz="1200" kern="0">
                          <a:latin typeface="宋体"/>
                          <a:ea typeface="宋体"/>
                          <a:cs typeface="宋体"/>
                        </a:rPr>
                        <a:t>1</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256</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10</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dirty="0">
                          <a:latin typeface="宋体"/>
                          <a:ea typeface="宋体"/>
                          <a:cs typeface="宋体"/>
                        </a:rPr>
                        <a:t>10</a:t>
                      </a:r>
                      <a:endParaRPr lang="zh-CN" sz="1050" kern="100" dirty="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dirty="0">
                          <a:latin typeface="宋体"/>
                          <a:ea typeface="宋体"/>
                          <a:cs typeface="宋体"/>
                        </a:rPr>
                        <a:t>2</a:t>
                      </a:r>
                      <a:endParaRPr lang="zh-CN" sz="1050" kern="100" dirty="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dirty="0">
                          <a:latin typeface="宋体"/>
                          <a:ea typeface="宋体"/>
                          <a:cs typeface="宋体"/>
                        </a:rPr>
                        <a:t>0</a:t>
                      </a:r>
                      <a:endParaRPr lang="zh-CN" sz="1050" kern="100" dirty="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dirty="0">
                          <a:latin typeface="宋体"/>
                          <a:ea typeface="宋体"/>
                          <a:cs typeface="宋体"/>
                        </a:rPr>
                        <a:t>10</a:t>
                      </a:r>
                      <a:endParaRPr lang="zh-CN" sz="1050" kern="100" dirty="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10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30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522058">
                <a:tc>
                  <a:txBody>
                    <a:bodyPr/>
                    <a:lstStyle/>
                    <a:p>
                      <a:pPr algn="ctr">
                        <a:lnSpc>
                          <a:spcPct val="150000"/>
                        </a:lnSpc>
                        <a:spcAft>
                          <a:spcPts val="0"/>
                        </a:spcAft>
                      </a:pPr>
                      <a:r>
                        <a:rPr lang="en-US" sz="1200" kern="0">
                          <a:latin typeface="宋体"/>
                          <a:ea typeface="宋体"/>
                          <a:cs typeface="宋体"/>
                        </a:rPr>
                        <a:t>2</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50000"/>
                        </a:lnSpc>
                        <a:spcAft>
                          <a:spcPts val="0"/>
                        </a:spcAft>
                      </a:pPr>
                      <a:r>
                        <a:rPr lang="en-US" sz="1200" kern="0">
                          <a:latin typeface="宋体"/>
                          <a:ea typeface="宋体"/>
                          <a:cs typeface="宋体"/>
                        </a:rPr>
                        <a:t>420</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lnSpc>
                          <a:spcPct val="150000"/>
                        </a:lnSpc>
                        <a:spcAft>
                          <a:spcPts val="0"/>
                        </a:spcAft>
                      </a:pPr>
                      <a:r>
                        <a:rPr lang="en-US" sz="1200" kern="0" dirty="0">
                          <a:latin typeface="宋体"/>
                          <a:ea typeface="宋体"/>
                          <a:cs typeface="宋体"/>
                        </a:rPr>
                        <a:t>35</a:t>
                      </a:r>
                      <a:endParaRPr lang="zh-CN" sz="1050" kern="100" dirty="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10</a:t>
                      </a:r>
                      <a:endParaRPr lang="zh-CN" sz="1050" kern="10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dirty="0">
                          <a:latin typeface="宋体"/>
                          <a:ea typeface="宋体"/>
                          <a:cs typeface="宋体"/>
                        </a:rPr>
                        <a:t>50</a:t>
                      </a:r>
                      <a:endParaRPr lang="zh-CN" sz="1050" kern="100" dirty="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dirty="0">
                          <a:latin typeface="宋体"/>
                          <a:ea typeface="宋体"/>
                          <a:cs typeface="宋体"/>
                        </a:rPr>
                        <a:t>0</a:t>
                      </a:r>
                      <a:endParaRPr lang="zh-CN" sz="1050" kern="100" dirty="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40</a:t>
                      </a:r>
                      <a:endParaRPr lang="zh-CN" sz="1050" kern="10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50</a:t>
                      </a:r>
                      <a:endParaRPr lang="zh-CN" sz="1050" kern="10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10</a:t>
                      </a:r>
                      <a:endParaRPr lang="zh-CN" sz="1050" kern="10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a:noFill/>
                    </a:lnL>
                    <a:lnR>
                      <a:noFill/>
                    </a:lnR>
                    <a:lnT>
                      <a:noFill/>
                    </a:lnT>
                    <a:lnB>
                      <a:noFill/>
                    </a:lnB>
                  </a:tcPr>
                </a:tc>
              </a:tr>
              <a:tr h="522058">
                <a:tc>
                  <a:txBody>
                    <a:bodyPr/>
                    <a:lstStyle/>
                    <a:p>
                      <a:pPr algn="ctr">
                        <a:lnSpc>
                          <a:spcPct val="150000"/>
                        </a:lnSpc>
                        <a:spcAft>
                          <a:spcPts val="0"/>
                        </a:spcAft>
                      </a:pPr>
                      <a:r>
                        <a:rPr lang="en-US" sz="1200" kern="0">
                          <a:latin typeface="宋体"/>
                          <a:ea typeface="宋体"/>
                          <a:cs typeface="宋体"/>
                        </a:rPr>
                        <a:t>3</a:t>
                      </a:r>
                      <a:endParaRPr lang="zh-CN" sz="105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168</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0</a:t>
                      </a:r>
                      <a:endParaRPr lang="zh-CN" sz="105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20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latin typeface="宋体"/>
                          <a:ea typeface="宋体"/>
                          <a:cs typeface="宋体"/>
                        </a:rPr>
                        <a:t>30</a:t>
                      </a:r>
                      <a:endParaRPr lang="zh-CN" sz="1050" kern="100" dirty="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30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50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40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a:latin typeface="宋体"/>
                          <a:ea typeface="宋体"/>
                          <a:cs typeface="宋体"/>
                        </a:rPr>
                        <a:t>30</a:t>
                      </a:r>
                      <a:endParaRPr lang="zh-CN" sz="105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0" dirty="0">
                          <a:latin typeface="宋体"/>
                          <a:ea typeface="宋体"/>
                          <a:cs typeface="宋体"/>
                        </a:rPr>
                        <a:t>0</a:t>
                      </a:r>
                      <a:endParaRPr lang="zh-CN" sz="1050" kern="100" dirty="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771800" y="332656"/>
            <a:ext cx="2592288" cy="400110"/>
          </a:xfrm>
          <a:prstGeom prst="rect">
            <a:avLst/>
          </a:prstGeom>
          <a:noFill/>
        </p:spPr>
        <p:txBody>
          <a:bodyPr wrap="square" rtlCol="0">
            <a:spAutoFit/>
          </a:bodyPr>
          <a:lstStyle/>
          <a:p>
            <a:r>
              <a:rPr lang="zh-CN" altLang="zh-CN" sz="2000" b="1" dirty="0" smtClean="0"/>
              <a:t>例</a:t>
            </a:r>
            <a:r>
              <a:rPr lang="en-US" altLang="zh-CN" sz="2000" b="1" dirty="0" smtClean="0"/>
              <a:t>—3.1 </a:t>
            </a:r>
            <a:endParaRPr lang="zh-CN" altLang="en-US" sz="20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sz="2000" b="1" dirty="0" smtClean="0"/>
              <a:t>（四）</a:t>
            </a:r>
            <a:r>
              <a:rPr lang="zh-CN" altLang="en-US" sz="2000" b="1" dirty="0" smtClean="0"/>
              <a:t>、</a:t>
            </a:r>
            <a:r>
              <a:rPr lang="zh-CN" altLang="zh-CN" sz="2000" b="1" dirty="0" smtClean="0"/>
              <a:t>总体均值估计量和总体总值估计量的概率分布和区间估计</a:t>
            </a:r>
            <a:endParaRPr lang="zh-CN" altLang="en-US" sz="4000" b="1" dirty="0"/>
          </a:p>
        </p:txBody>
      </p:sp>
      <p:graphicFrame>
        <p:nvGraphicFramePr>
          <p:cNvPr id="36867" name="Object 3"/>
          <p:cNvGraphicFramePr>
            <a:graphicFrameLocks noChangeAspect="1"/>
          </p:cNvGraphicFramePr>
          <p:nvPr/>
        </p:nvGraphicFramePr>
        <p:xfrm>
          <a:off x="471488" y="1195388"/>
          <a:ext cx="7994650" cy="6119812"/>
        </p:xfrm>
        <a:graphic>
          <a:graphicData uri="http://schemas.openxmlformats.org/presentationml/2006/ole">
            <p:oleObj spid="_x0000_s36867" name="文档" r:id="rId3" imgW="8611920" imgH="6591240" progId="Word.OpenDocumentText.12">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39552" y="1124744"/>
          <a:ext cx="8169275" cy="2197100"/>
        </p:xfrm>
        <a:graphic>
          <a:graphicData uri="http://schemas.openxmlformats.org/presentationml/2006/ole">
            <p:oleObj spid="_x0000_s38914" name="文档" r:id="rId3" imgW="8512920" imgH="2303640" progId="Word.OpenDocumentText.12">
              <p:embed/>
            </p:oleObj>
          </a:graphicData>
        </a:graphic>
      </p:graphicFrame>
      <p:sp>
        <p:nvSpPr>
          <p:cNvPr id="3" name="TextBox 2"/>
          <p:cNvSpPr txBox="1"/>
          <p:nvPr/>
        </p:nvSpPr>
        <p:spPr>
          <a:xfrm>
            <a:off x="2483768" y="332656"/>
            <a:ext cx="4176464" cy="400110"/>
          </a:xfrm>
          <a:prstGeom prst="rect">
            <a:avLst/>
          </a:prstGeom>
          <a:noFill/>
        </p:spPr>
        <p:txBody>
          <a:bodyPr wrap="square" rtlCol="0">
            <a:spAutoFit/>
          </a:bodyPr>
          <a:lstStyle/>
          <a:p>
            <a:r>
              <a:rPr lang="zh-CN" altLang="zh-CN" sz="2000" b="1" dirty="0" smtClean="0"/>
              <a:t>例</a:t>
            </a:r>
            <a:r>
              <a:rPr lang="en-US" altLang="zh-CN" sz="2000" b="1" dirty="0" smtClean="0"/>
              <a:t>—3.1</a:t>
            </a:r>
            <a:r>
              <a:rPr lang="zh-CN" altLang="zh-CN" sz="2000" b="1" dirty="0" smtClean="0"/>
              <a:t>（</a:t>
            </a:r>
            <a:r>
              <a:rPr lang="zh-CN" altLang="zh-CN" sz="2000" b="1" dirty="0" smtClean="0"/>
              <a:t>续）</a:t>
            </a:r>
            <a:endParaRPr lang="zh-CN" altLang="en-US"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590550" y="1312863"/>
          <a:ext cx="7800975" cy="5087937"/>
        </p:xfrm>
        <a:graphic>
          <a:graphicData uri="http://schemas.openxmlformats.org/presentationml/2006/ole">
            <p:oleObj spid="_x0000_s40962" name="文档" r:id="rId3" imgW="8140680" imgH="5305320" progId="Word.OpenDocumentText.12">
              <p:embed/>
            </p:oleObj>
          </a:graphicData>
        </a:graphic>
      </p:graphicFrame>
      <p:graphicFrame>
        <p:nvGraphicFramePr>
          <p:cNvPr id="6" name="对象 5"/>
          <p:cNvGraphicFramePr>
            <a:graphicFrameLocks noChangeAspect="1"/>
          </p:cNvGraphicFramePr>
          <p:nvPr/>
        </p:nvGraphicFramePr>
        <p:xfrm>
          <a:off x="752475" y="546100"/>
          <a:ext cx="7639050" cy="588963"/>
        </p:xfrm>
        <a:graphic>
          <a:graphicData uri="http://schemas.openxmlformats.org/presentationml/2006/ole">
            <p:oleObj spid="_x0000_s40963" name="文档" r:id="rId4" imgW="7902000" imgH="614520" progId="Word.OpenDocumentText.12">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176213" y="265113"/>
          <a:ext cx="8628062" cy="6091237"/>
        </p:xfrm>
        <a:graphic>
          <a:graphicData uri="http://schemas.openxmlformats.org/presentationml/2006/ole">
            <p:oleObj spid="_x0000_s43010" name="文档" r:id="rId3" imgW="8706960" imgH="6246000" progId="Word.OpenDocumentText.12">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400" b="1" dirty="0" smtClean="0">
                <a:latin typeface="+mn-ea"/>
                <a:ea typeface="+mn-ea"/>
              </a:rPr>
              <a:t>(</a:t>
            </a:r>
            <a:r>
              <a:rPr lang="zh-CN" altLang="en-US" sz="2400" b="1" dirty="0" smtClean="0">
                <a:latin typeface="+mn-ea"/>
                <a:ea typeface="+mn-ea"/>
              </a:rPr>
              <a:t>一</a:t>
            </a:r>
            <a:r>
              <a:rPr lang="en-US" altLang="zh-CN" sz="2400" b="1" dirty="0" smtClean="0">
                <a:latin typeface="+mn-ea"/>
                <a:ea typeface="+mn-ea"/>
              </a:rPr>
              <a:t>)</a:t>
            </a:r>
            <a:r>
              <a:rPr lang="zh-CN" altLang="en-US" sz="2400" b="1" dirty="0" smtClean="0">
                <a:latin typeface="+mn-ea"/>
                <a:ea typeface="+mn-ea"/>
              </a:rPr>
              <a:t>、</a:t>
            </a:r>
            <a:r>
              <a:rPr lang="zh-CN" altLang="zh-CN" sz="2400" b="1" dirty="0" smtClean="0"/>
              <a:t>总体比例和</a:t>
            </a:r>
            <a:r>
              <a:rPr lang="en-US" altLang="zh-CN" sz="2400" b="1" dirty="0" smtClean="0"/>
              <a:t>C</a:t>
            </a:r>
            <a:r>
              <a:rPr lang="zh-CN" altLang="zh-CN" sz="2400" b="1" dirty="0" smtClean="0"/>
              <a:t>类单元总数的估计量</a:t>
            </a:r>
            <a:endParaRPr lang="zh-CN" altLang="en-US" sz="2400" b="1" dirty="0">
              <a:latin typeface="+mn-ea"/>
              <a:ea typeface="+mn-ea"/>
            </a:endParaRPr>
          </a:p>
        </p:txBody>
      </p:sp>
      <p:graphicFrame>
        <p:nvGraphicFramePr>
          <p:cNvPr id="50178" name="Object 2"/>
          <p:cNvGraphicFramePr>
            <a:graphicFrameLocks noChangeAspect="1"/>
          </p:cNvGraphicFramePr>
          <p:nvPr/>
        </p:nvGraphicFramePr>
        <p:xfrm>
          <a:off x="604838" y="1401763"/>
          <a:ext cx="7669212" cy="4822825"/>
        </p:xfrm>
        <a:graphic>
          <a:graphicData uri="http://schemas.openxmlformats.org/presentationml/2006/ole">
            <p:oleObj spid="_x0000_s50178" name="文档" r:id="rId3" imgW="5274753" imgH="3322919" progId="Word.Document.12">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第一节  概述</a:t>
            </a:r>
            <a:endParaRPr lang="zh-CN" altLang="en-US" sz="3600" b="1" dirty="0"/>
          </a:p>
        </p:txBody>
      </p:sp>
      <p:sp>
        <p:nvSpPr>
          <p:cNvPr id="3" name="内容占位符 2"/>
          <p:cNvSpPr>
            <a:spLocks noGrp="1"/>
          </p:cNvSpPr>
          <p:nvPr>
            <p:ph idx="1"/>
          </p:nvPr>
        </p:nvSpPr>
        <p:spPr>
          <a:xfrm>
            <a:off x="457200" y="2204864"/>
            <a:ext cx="8229600" cy="3921299"/>
          </a:xfrm>
        </p:spPr>
        <p:txBody>
          <a:bodyPr>
            <a:normAutofit/>
          </a:bodyPr>
          <a:lstStyle/>
          <a:p>
            <a:pPr indent="720000">
              <a:buNone/>
            </a:pPr>
            <a:r>
              <a:rPr lang="zh-CN" altLang="zh-CN" b="1" dirty="0" smtClean="0"/>
              <a:t>分层抽样的定义</a:t>
            </a:r>
            <a:endParaRPr lang="en-US" altLang="zh-CN" b="1" dirty="0" smtClean="0"/>
          </a:p>
          <a:p>
            <a:pPr indent="720000">
              <a:buNone/>
            </a:pPr>
            <a:r>
              <a:rPr lang="zh-CN" altLang="zh-CN" b="1" dirty="0" smtClean="0"/>
              <a:t>分层随机抽样样本抽选过程</a:t>
            </a:r>
            <a:endParaRPr lang="en-US" altLang="zh-CN" b="1" dirty="0" smtClean="0"/>
          </a:p>
          <a:p>
            <a:pPr indent="720000">
              <a:buNone/>
            </a:pPr>
            <a:r>
              <a:rPr lang="zh-CN" altLang="zh-CN" b="1" dirty="0" smtClean="0"/>
              <a:t>分层抽样的主要应用场合</a:t>
            </a:r>
            <a:endParaRPr lang="en-US" altLang="zh-CN"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3" name="Object 3"/>
          <p:cNvGraphicFramePr>
            <a:graphicFrameLocks noChangeAspect="1"/>
          </p:cNvGraphicFramePr>
          <p:nvPr/>
        </p:nvGraphicFramePr>
        <p:xfrm>
          <a:off x="546100" y="604838"/>
          <a:ext cx="8140700" cy="5899150"/>
        </p:xfrm>
        <a:graphic>
          <a:graphicData uri="http://schemas.openxmlformats.org/presentationml/2006/ole">
            <p:oleObj spid="_x0000_s51203" name="文档" r:id="rId3" imgW="5483357" imgH="3978256" progId="Word.Document.12">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zh-CN" sz="2400" b="1" dirty="0" smtClean="0"/>
              <a:t>（二）</a:t>
            </a:r>
            <a:r>
              <a:rPr lang="zh-CN" altLang="en-US" sz="2400" b="1" dirty="0" smtClean="0"/>
              <a:t>、</a:t>
            </a:r>
            <a:r>
              <a:rPr lang="zh-CN" altLang="zh-CN" sz="2400" b="1" dirty="0" smtClean="0"/>
              <a:t>总体比例估计量和</a:t>
            </a:r>
            <a:r>
              <a:rPr lang="en-US" altLang="zh-CN" sz="2400" b="1" dirty="0" smtClean="0"/>
              <a:t>C</a:t>
            </a:r>
            <a:r>
              <a:rPr lang="zh-CN" altLang="zh-CN" sz="2400" b="1" dirty="0" smtClean="0"/>
              <a:t>类单元总数估计量的方差</a:t>
            </a:r>
            <a:endParaRPr lang="zh-CN" altLang="en-US" sz="2400" b="1" dirty="0"/>
          </a:p>
        </p:txBody>
      </p:sp>
      <p:graphicFrame>
        <p:nvGraphicFramePr>
          <p:cNvPr id="55298" name="Object 2"/>
          <p:cNvGraphicFramePr>
            <a:graphicFrameLocks noChangeAspect="1"/>
          </p:cNvGraphicFramePr>
          <p:nvPr/>
        </p:nvGraphicFramePr>
        <p:xfrm>
          <a:off x="633413" y="1430338"/>
          <a:ext cx="7758112" cy="4940300"/>
        </p:xfrm>
        <a:graphic>
          <a:graphicData uri="http://schemas.openxmlformats.org/presentationml/2006/ole">
            <p:oleObj spid="_x0000_s55298" name="文档" r:id="rId3" imgW="8220895" imgH="5238583" progId="Word.Document.12">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2"/>
          <p:cNvGraphicFramePr>
            <a:graphicFrameLocks noChangeAspect="1"/>
          </p:cNvGraphicFramePr>
          <p:nvPr/>
        </p:nvGraphicFramePr>
        <p:xfrm>
          <a:off x="457200" y="1003300"/>
          <a:ext cx="8156575" cy="4984750"/>
        </p:xfrm>
        <a:graphic>
          <a:graphicData uri="http://schemas.openxmlformats.org/presentationml/2006/ole">
            <p:oleObj spid="_x0000_s56322" name="文档" r:id="rId3" imgW="8437623" imgH="5191064" progId="Word.Document.12">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zh-CN" sz="2400" b="1" dirty="0" smtClean="0"/>
              <a:t>（三）</a:t>
            </a:r>
            <a:r>
              <a:rPr lang="zh-CN" altLang="en-US" sz="2400" b="1" dirty="0" smtClean="0"/>
              <a:t>、</a:t>
            </a:r>
            <a:r>
              <a:rPr lang="zh-CN" altLang="zh-CN" sz="2400" b="1" dirty="0" smtClean="0"/>
              <a:t>总体比例估计量和</a:t>
            </a:r>
            <a:r>
              <a:rPr lang="en-US" altLang="zh-CN" sz="2400" b="1" dirty="0" smtClean="0"/>
              <a:t>C</a:t>
            </a:r>
            <a:r>
              <a:rPr lang="zh-CN" altLang="zh-CN" sz="2400" b="1" dirty="0" smtClean="0"/>
              <a:t>类单元总数估计量</a:t>
            </a:r>
            <a:r>
              <a:rPr lang="zh-CN" altLang="zh-CN" sz="2400" b="1" dirty="0" smtClean="0"/>
              <a:t>的</a:t>
            </a:r>
            <a:r>
              <a:rPr lang="zh-CN" altLang="zh-CN" sz="2400" b="1" dirty="0" smtClean="0"/>
              <a:t>方差</a:t>
            </a:r>
            <a:r>
              <a:rPr lang="zh-CN" altLang="zh-CN" sz="2400" b="1" dirty="0" smtClean="0"/>
              <a:t>估计</a:t>
            </a:r>
            <a:endParaRPr lang="zh-CN" altLang="en-US" sz="2400" b="1" dirty="0"/>
          </a:p>
        </p:txBody>
      </p:sp>
      <p:graphicFrame>
        <p:nvGraphicFramePr>
          <p:cNvPr id="57346" name="Object 2"/>
          <p:cNvGraphicFramePr>
            <a:graphicFrameLocks noChangeAspect="1"/>
          </p:cNvGraphicFramePr>
          <p:nvPr/>
        </p:nvGraphicFramePr>
        <p:xfrm>
          <a:off x="560388" y="1254125"/>
          <a:ext cx="8023225" cy="5589588"/>
        </p:xfrm>
        <a:graphic>
          <a:graphicData uri="http://schemas.openxmlformats.org/presentationml/2006/ole">
            <p:oleObj spid="_x0000_s57346" name="文档" r:id="rId3" imgW="6249824" imgH="4357686" progId="Word.Document.12">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70" name="Object 2"/>
          <p:cNvGraphicFramePr>
            <a:graphicFrameLocks noChangeAspect="1"/>
          </p:cNvGraphicFramePr>
          <p:nvPr/>
        </p:nvGraphicFramePr>
        <p:xfrm>
          <a:off x="467544" y="908720"/>
          <a:ext cx="8096076" cy="4545111"/>
        </p:xfrm>
        <a:graphic>
          <a:graphicData uri="http://schemas.openxmlformats.org/presentationml/2006/ole">
            <p:oleObj spid="_x0000_s58370" name="文档" r:id="rId3" imgW="6263145" imgH="3528988" progId="Word.Document.12">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3" name="Object 1"/>
          <p:cNvGraphicFramePr>
            <a:graphicFrameLocks noChangeAspect="1"/>
          </p:cNvGraphicFramePr>
          <p:nvPr/>
        </p:nvGraphicFramePr>
        <p:xfrm>
          <a:off x="467544" y="548680"/>
          <a:ext cx="8306205" cy="3744416"/>
        </p:xfrm>
        <a:graphic>
          <a:graphicData uri="http://schemas.openxmlformats.org/presentationml/2006/ole">
            <p:oleObj spid="_x0000_s59393" name="文档" r:id="rId3" imgW="5274753" imgH="2378245" progId="Word.Document.12">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—3.2</a:t>
            </a:r>
            <a:endParaRPr lang="zh-CN" altLang="en-US" sz="3200" b="1" dirty="0"/>
          </a:p>
        </p:txBody>
      </p:sp>
      <p:sp>
        <p:nvSpPr>
          <p:cNvPr id="3" name="内容占位符 2"/>
          <p:cNvSpPr>
            <a:spLocks noGrp="1"/>
          </p:cNvSpPr>
          <p:nvPr>
            <p:ph idx="1"/>
          </p:nvPr>
        </p:nvSpPr>
        <p:spPr>
          <a:xfrm>
            <a:off x="467544" y="1268760"/>
            <a:ext cx="8229600" cy="4525963"/>
          </a:xfrm>
        </p:spPr>
        <p:txBody>
          <a:bodyPr>
            <a:normAutofit/>
          </a:bodyPr>
          <a:lstStyle/>
          <a:p>
            <a:r>
              <a:rPr lang="zh-CN" altLang="zh-CN" sz="2000" b="1" dirty="0" smtClean="0"/>
              <a:t>随着经济发展，越来越多家庭选择到饭店吃年夜饭，或选择到外地旅游方式度过年假。为研究这种现象，某研究机构以某市</a:t>
            </a:r>
            <a:r>
              <a:rPr lang="en-US" altLang="zh-CN" sz="2000" b="1" dirty="0" smtClean="0"/>
              <a:t>165</a:t>
            </a:r>
            <a:r>
              <a:rPr lang="zh-CN" altLang="zh-CN" sz="2000" b="1" dirty="0" smtClean="0"/>
              <a:t>万居民户作为研究对象，将居民户按</a:t>
            </a:r>
            <a:r>
              <a:rPr lang="en-US" altLang="zh-CN" sz="2000" b="1" dirty="0" smtClean="0"/>
              <a:t>6</a:t>
            </a:r>
            <a:r>
              <a:rPr lang="zh-CN" altLang="zh-CN" sz="2000" b="1" dirty="0" smtClean="0"/>
              <a:t>个行政区分层，在每个行政区采用简单随机抽样选出</a:t>
            </a:r>
            <a:r>
              <a:rPr lang="en-US" altLang="zh-CN" sz="2000" b="1" dirty="0" smtClean="0"/>
              <a:t>300</a:t>
            </a:r>
            <a:r>
              <a:rPr lang="zh-CN" altLang="zh-CN" sz="2000" b="1" dirty="0" smtClean="0"/>
              <a:t>户调查在家（或亲戚家）吃年夜饭看电视节目的居民户数（假设各层抽样比忽略不计）。</a:t>
            </a:r>
            <a:r>
              <a:rPr lang="en-US" altLang="zh-CN" sz="2000" b="1" dirty="0" smtClean="0"/>
              <a:t>6</a:t>
            </a:r>
            <a:r>
              <a:rPr lang="zh-CN" altLang="zh-CN" sz="2000" b="1" dirty="0" smtClean="0"/>
              <a:t>个行政区的调查数据见表</a:t>
            </a:r>
            <a:r>
              <a:rPr lang="en-US" altLang="zh-CN" sz="2000" b="1" dirty="0" smtClean="0"/>
              <a:t>3.5</a:t>
            </a:r>
            <a:r>
              <a:rPr lang="zh-CN" altLang="zh-CN" sz="2000" b="1" dirty="0" smtClean="0"/>
              <a:t>。试估计该市在家（或亲戚家）吃年夜饭看电视节目居民户的比例和</a:t>
            </a:r>
            <a:r>
              <a:rPr lang="zh-CN" altLang="zh-CN" sz="2000" b="1" dirty="0" smtClean="0"/>
              <a:t>总户</a:t>
            </a:r>
            <a:r>
              <a:rPr lang="zh-CN" altLang="zh-CN" sz="2000" b="1" dirty="0" smtClean="0"/>
              <a:t>数</a:t>
            </a:r>
            <a:r>
              <a:rPr lang="zh-CN" altLang="en-US" sz="2000" b="1" dirty="0" smtClean="0"/>
              <a:t>，给出相应估计量的方差估计和标准差估计</a:t>
            </a:r>
            <a:r>
              <a:rPr lang="zh-CN" altLang="zh-CN" sz="2000" b="1" dirty="0" smtClean="0"/>
              <a:t>。</a:t>
            </a:r>
            <a:endParaRPr lang="zh-CN" altLang="en-US" sz="2000" b="1" dirty="0"/>
          </a:p>
        </p:txBody>
      </p:sp>
      <p:graphicFrame>
        <p:nvGraphicFramePr>
          <p:cNvPr id="52226" name="Object 2"/>
          <p:cNvGraphicFramePr>
            <a:graphicFrameLocks noChangeAspect="1"/>
          </p:cNvGraphicFramePr>
          <p:nvPr/>
        </p:nvGraphicFramePr>
        <p:xfrm>
          <a:off x="323850" y="3643313"/>
          <a:ext cx="8583613" cy="3038475"/>
        </p:xfrm>
        <a:graphic>
          <a:graphicData uri="http://schemas.openxmlformats.org/presentationml/2006/ole">
            <p:oleObj spid="_x0000_s178178" name="文档" r:id="rId3" imgW="8947976" imgH="3173263" progId="Word.Document.12">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2400" b="1" dirty="0" smtClean="0"/>
              <a:t>（四）</a:t>
            </a:r>
            <a:r>
              <a:rPr lang="zh-CN" altLang="en-US" sz="2400" b="1" dirty="0" smtClean="0"/>
              <a:t>、</a:t>
            </a:r>
            <a:r>
              <a:rPr lang="zh-CN" altLang="zh-CN" sz="2400" b="1" dirty="0" smtClean="0"/>
              <a:t>总体比例估计量和</a:t>
            </a:r>
            <a:r>
              <a:rPr lang="en-US" altLang="zh-CN" sz="2400" b="1" dirty="0" smtClean="0"/>
              <a:t>C</a:t>
            </a:r>
            <a:r>
              <a:rPr lang="zh-CN" altLang="zh-CN" sz="2400" b="1" dirty="0" smtClean="0"/>
              <a:t>类单元</a:t>
            </a:r>
            <a:r>
              <a:rPr lang="zh-CN" altLang="zh-CN" sz="2400" b="1" dirty="0" smtClean="0"/>
              <a:t>总数</a:t>
            </a:r>
            <a:r>
              <a:rPr lang="zh-CN" altLang="en-US" sz="2400" b="1" dirty="0" smtClean="0"/>
              <a:t>的置信</a:t>
            </a:r>
            <a:r>
              <a:rPr lang="zh-CN" altLang="zh-CN" sz="2400" b="1" dirty="0" smtClean="0"/>
              <a:t>区间</a:t>
            </a:r>
            <a:endParaRPr lang="zh-CN" altLang="en-US" sz="2400" b="1" dirty="0"/>
          </a:p>
        </p:txBody>
      </p:sp>
      <p:graphicFrame>
        <p:nvGraphicFramePr>
          <p:cNvPr id="64515" name="Object 3"/>
          <p:cNvGraphicFramePr>
            <a:graphicFrameLocks noChangeAspect="1"/>
          </p:cNvGraphicFramePr>
          <p:nvPr/>
        </p:nvGraphicFramePr>
        <p:xfrm>
          <a:off x="604838" y="1268413"/>
          <a:ext cx="8081962" cy="5249862"/>
        </p:xfrm>
        <a:graphic>
          <a:graphicData uri="http://schemas.openxmlformats.org/presentationml/2006/ole">
            <p:oleObj spid="_x0000_s64515" name="文档" r:id="rId3" imgW="5274753" imgH="3432363" progId="Word.Document.12">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6" name="Object 2"/>
          <p:cNvGraphicFramePr>
            <a:graphicFrameLocks noChangeAspect="1"/>
          </p:cNvGraphicFramePr>
          <p:nvPr/>
        </p:nvGraphicFramePr>
        <p:xfrm>
          <a:off x="471488" y="1120775"/>
          <a:ext cx="7831137" cy="4705350"/>
        </p:xfrm>
        <a:graphic>
          <a:graphicData uri="http://schemas.openxmlformats.org/presentationml/2006/ole">
            <p:oleObj spid="_x0000_s67586" name="文档" r:id="rId3" imgW="5274753" imgH="3165594" progId="Word.Document.12">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012974"/>
          </a:xfrm>
        </p:spPr>
        <p:txBody>
          <a:bodyPr>
            <a:normAutofit/>
          </a:bodyPr>
          <a:lstStyle/>
          <a:p>
            <a:r>
              <a:rPr lang="zh-CN" altLang="zh-CN" sz="2800" b="1" dirty="0" smtClean="0"/>
              <a:t>例</a:t>
            </a:r>
            <a:r>
              <a:rPr lang="en-US" altLang="zh-CN" sz="2800" b="1" dirty="0" smtClean="0"/>
              <a:t>—3.2</a:t>
            </a:r>
            <a:r>
              <a:rPr lang="zh-CN" altLang="zh-CN" sz="2800" b="1" dirty="0" smtClean="0"/>
              <a:t>（</a:t>
            </a:r>
            <a:r>
              <a:rPr lang="zh-CN" altLang="zh-CN" sz="2800" b="1" dirty="0" smtClean="0"/>
              <a:t>续）</a:t>
            </a:r>
            <a:endParaRPr lang="zh-CN" altLang="en-US" sz="2800" b="1" dirty="0"/>
          </a:p>
        </p:txBody>
      </p:sp>
      <p:sp>
        <p:nvSpPr>
          <p:cNvPr id="3" name="内容占位符 2"/>
          <p:cNvSpPr>
            <a:spLocks noGrp="1"/>
          </p:cNvSpPr>
          <p:nvPr>
            <p:ph idx="1"/>
          </p:nvPr>
        </p:nvSpPr>
        <p:spPr>
          <a:xfrm>
            <a:off x="457200" y="1196752"/>
            <a:ext cx="8229600" cy="4929411"/>
          </a:xfrm>
        </p:spPr>
        <p:txBody>
          <a:bodyPr>
            <a:normAutofit/>
          </a:bodyPr>
          <a:lstStyle/>
          <a:p>
            <a:r>
              <a:rPr lang="zh-CN" altLang="zh-CN" sz="2400" b="1" dirty="0" smtClean="0"/>
              <a:t>利用例</a:t>
            </a:r>
            <a:r>
              <a:rPr lang="en-US" altLang="zh-CN" sz="2400" b="1" dirty="0" smtClean="0"/>
              <a:t>3.2</a:t>
            </a:r>
            <a:r>
              <a:rPr lang="zh-CN" altLang="zh-CN" sz="2400" b="1" dirty="0" smtClean="0"/>
              <a:t>的调查数据，试给出该市在家（或亲戚家）吃年夜饭看电视节目居民户的比例和总数在置信水平</a:t>
            </a:r>
            <a:r>
              <a:rPr lang="en-US" altLang="zh-CN" sz="2400" b="1" dirty="0" smtClean="0"/>
              <a:t>95%</a:t>
            </a:r>
            <a:r>
              <a:rPr lang="zh-CN" altLang="zh-CN" sz="2400" b="1" dirty="0" smtClean="0"/>
              <a:t>下的置信区间。</a:t>
            </a:r>
            <a:endParaRPr lang="zh-CN" altLang="en-US" sz="2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8229600" cy="1143000"/>
          </a:xfrm>
        </p:spPr>
        <p:txBody>
          <a:bodyPr>
            <a:normAutofit/>
          </a:bodyPr>
          <a:lstStyle/>
          <a:p>
            <a:pPr algn="l"/>
            <a:r>
              <a:rPr lang="zh-CN" altLang="en-US" sz="2800" b="1" dirty="0" smtClean="0">
                <a:latin typeface="+mn-ea"/>
                <a:ea typeface="+mn-ea"/>
              </a:rPr>
              <a:t>（一）、分层抽样的定义</a:t>
            </a:r>
            <a:endParaRPr lang="zh-CN" altLang="en-US" sz="2800" b="1" dirty="0">
              <a:latin typeface="+mn-ea"/>
              <a:ea typeface="+mn-ea"/>
            </a:endParaRPr>
          </a:p>
        </p:txBody>
      </p:sp>
      <p:sp>
        <p:nvSpPr>
          <p:cNvPr id="10" name="内容占位符 9"/>
          <p:cNvSpPr>
            <a:spLocks noGrp="1"/>
          </p:cNvSpPr>
          <p:nvPr>
            <p:ph idx="1"/>
          </p:nvPr>
        </p:nvSpPr>
        <p:spPr>
          <a:xfrm>
            <a:off x="467544" y="1340768"/>
            <a:ext cx="8229600" cy="4536504"/>
          </a:xfrm>
        </p:spPr>
        <p:txBody>
          <a:bodyPr>
            <a:normAutofit fontScale="25000" lnSpcReduction="20000"/>
          </a:bodyPr>
          <a:lstStyle/>
          <a:p>
            <a:pPr>
              <a:lnSpc>
                <a:spcPct val="170000"/>
              </a:lnSpc>
              <a:buNone/>
            </a:pPr>
            <a:r>
              <a:rPr lang="en-US" altLang="zh-CN" sz="9600" b="1" dirty="0" smtClean="0"/>
              <a:t>1</a:t>
            </a:r>
            <a:r>
              <a:rPr lang="zh-CN" altLang="en-US" sz="9600" b="1" dirty="0" smtClean="0"/>
              <a:t>、定义</a:t>
            </a:r>
            <a:r>
              <a:rPr lang="en-US" altLang="zh-CN" sz="9600" b="1" dirty="0" smtClean="0"/>
              <a:t>     </a:t>
            </a:r>
          </a:p>
          <a:p>
            <a:pPr marL="0" indent="0">
              <a:lnSpc>
                <a:spcPct val="170000"/>
              </a:lnSpc>
            </a:pPr>
            <a:r>
              <a:rPr lang="en-US" altLang="zh-CN" sz="9600" b="1" dirty="0" smtClean="0"/>
              <a:t> </a:t>
            </a:r>
            <a:r>
              <a:rPr lang="zh-CN" altLang="zh-CN" sz="9600" b="1" dirty="0" smtClean="0"/>
              <a:t>分层抽样又称为类型抽样或分类抽样。在抽选样本时，先将总体按照某一方法划分成若干互不相交的集合，每个集合也叫做层，然后在每层中独立地进行抽样，获取每层的样本，将各个层的样本组合成总样本，这样的抽样过程称为分层抽样。</a:t>
            </a:r>
            <a:endParaRPr lang="en-US" altLang="zh-CN" sz="9600" b="1" dirty="0" smtClean="0"/>
          </a:p>
          <a:p>
            <a:pPr marL="0" indent="0">
              <a:lnSpc>
                <a:spcPct val="170000"/>
              </a:lnSpc>
            </a:pPr>
            <a:r>
              <a:rPr lang="zh-CN" altLang="zh-CN" sz="9600" b="1" dirty="0" smtClean="0"/>
              <a:t>通常，将观测值相近的单元划分到一个层，可以提高分层抽样的估计量精度。</a:t>
            </a:r>
          </a:p>
          <a:p>
            <a:endParaRPr lang="zh-CN" alt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latin typeface="+mn-ea"/>
                <a:ea typeface="+mn-ea"/>
              </a:rPr>
              <a:t>第三节 样本量的确定</a:t>
            </a:r>
            <a:endParaRPr lang="zh-CN" altLang="en-US" sz="3600" b="1" dirty="0">
              <a:latin typeface="+mn-ea"/>
              <a:ea typeface="+mn-ea"/>
            </a:endParaRPr>
          </a:p>
        </p:txBody>
      </p:sp>
      <p:sp>
        <p:nvSpPr>
          <p:cNvPr id="3" name="内容占位符 2"/>
          <p:cNvSpPr>
            <a:spLocks noGrp="1"/>
          </p:cNvSpPr>
          <p:nvPr>
            <p:ph idx="1"/>
          </p:nvPr>
        </p:nvSpPr>
        <p:spPr/>
        <p:txBody>
          <a:bodyPr/>
          <a:lstStyle/>
          <a:p>
            <a:pPr indent="0">
              <a:buNone/>
            </a:pPr>
            <a:r>
              <a:rPr lang="en-US" altLang="zh-CN" b="1" dirty="0" smtClean="0"/>
              <a:t>        </a:t>
            </a:r>
          </a:p>
          <a:p>
            <a:pPr indent="0">
              <a:buNone/>
            </a:pPr>
            <a:r>
              <a:rPr lang="en-US" altLang="zh-CN" b="1" dirty="0" smtClean="0"/>
              <a:t>        </a:t>
            </a:r>
            <a:r>
              <a:rPr lang="zh-CN" altLang="zh-CN" b="1" dirty="0" smtClean="0"/>
              <a:t>样本量最优分配</a:t>
            </a:r>
            <a:endParaRPr lang="en-US" altLang="zh-CN" b="1" dirty="0" smtClean="0"/>
          </a:p>
          <a:p>
            <a:pPr marL="1062000" indent="0">
              <a:buNone/>
            </a:pPr>
            <a:r>
              <a:rPr lang="zh-CN" altLang="zh-CN" b="1" dirty="0" smtClean="0"/>
              <a:t>为估计总体均值而进行分层随机抽样的样本量确定</a:t>
            </a:r>
            <a:endParaRPr lang="en-US" altLang="zh-CN" b="1" dirty="0" smtClean="0"/>
          </a:p>
          <a:p>
            <a:pPr marL="1062000" indent="0">
              <a:buNone/>
            </a:pPr>
            <a:r>
              <a:rPr lang="zh-CN" altLang="zh-CN" b="1" dirty="0" smtClean="0"/>
              <a:t>为估计总体比例而进行分层随机抽样的样本量确定</a:t>
            </a:r>
            <a:endParaRPr lang="en-US" altLang="zh-CN" b="1" dirty="0" smtClean="0"/>
          </a:p>
          <a:p>
            <a:pPr indent="0">
              <a:buNone/>
            </a:pPr>
            <a:r>
              <a:rPr lang="en-US" altLang="zh-CN" b="1" dirty="0" smtClean="0"/>
              <a:t>        </a:t>
            </a:r>
            <a:r>
              <a:rPr lang="zh-CN" altLang="zh-CN" b="1" dirty="0" smtClean="0"/>
              <a:t>总体</a:t>
            </a:r>
            <a:r>
              <a:rPr lang="zh-CN" altLang="en-US" b="1" dirty="0" smtClean="0"/>
              <a:t>标志</a:t>
            </a:r>
            <a:r>
              <a:rPr lang="zh-CN" altLang="zh-CN" b="1" dirty="0" smtClean="0"/>
              <a:t>的</a:t>
            </a:r>
            <a:r>
              <a:rPr lang="zh-CN" altLang="zh-CN" b="1" dirty="0" smtClean="0"/>
              <a:t>事前估计</a:t>
            </a:r>
          </a:p>
          <a:p>
            <a:pPr indent="0"/>
            <a:endParaRPr lang="zh-CN" alt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latin typeface="+mn-ea"/>
                <a:ea typeface="+mn-ea"/>
              </a:rPr>
              <a:t>一、样本量的最优分配</a:t>
            </a:r>
            <a:endParaRPr lang="zh-CN" altLang="en-US" sz="3200" b="1" dirty="0">
              <a:latin typeface="+mn-ea"/>
              <a:ea typeface="+mn-ea"/>
            </a:endParaRPr>
          </a:p>
        </p:txBody>
      </p:sp>
      <p:graphicFrame>
        <p:nvGraphicFramePr>
          <p:cNvPr id="71682" name="Object 2"/>
          <p:cNvGraphicFramePr>
            <a:graphicFrameLocks noChangeAspect="1"/>
          </p:cNvGraphicFramePr>
          <p:nvPr/>
        </p:nvGraphicFramePr>
        <p:xfrm>
          <a:off x="611560" y="1484784"/>
          <a:ext cx="7920037" cy="4764088"/>
        </p:xfrm>
        <a:graphic>
          <a:graphicData uri="http://schemas.openxmlformats.org/presentationml/2006/ole">
            <p:oleObj spid="_x0000_s71682" name="文档" r:id="rId3" imgW="5176106" imgH="3108352" progId="Word.Document.12">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p:cNvGraphicFramePr>
            <a:graphicFrameLocks noChangeAspect="1"/>
          </p:cNvGraphicFramePr>
          <p:nvPr/>
        </p:nvGraphicFramePr>
        <p:xfrm>
          <a:off x="539552" y="476672"/>
          <a:ext cx="7800975" cy="6105525"/>
        </p:xfrm>
        <a:graphic>
          <a:graphicData uri="http://schemas.openxmlformats.org/presentationml/2006/ole">
            <p:oleObj spid="_x0000_s72706" name="文档" r:id="rId3" imgW="5305356" imgH="4161029" progId="Word.Document.12">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8" name="Object 2"/>
          <p:cNvGraphicFramePr>
            <a:graphicFrameLocks noChangeAspect="1"/>
          </p:cNvGraphicFramePr>
          <p:nvPr/>
        </p:nvGraphicFramePr>
        <p:xfrm>
          <a:off x="539552" y="836712"/>
          <a:ext cx="7711578" cy="2164144"/>
        </p:xfrm>
        <a:graphic>
          <a:graphicData uri="http://schemas.openxmlformats.org/presentationml/2006/ole">
            <p:oleObj spid="_x0000_s75778" name="文档" r:id="rId3" imgW="5274753" imgH="1089759" progId="Word.Document.12">
              <p:embed/>
            </p:oleObj>
          </a:graphicData>
        </a:graphic>
      </p:graphicFrame>
      <p:graphicFrame>
        <p:nvGraphicFramePr>
          <p:cNvPr id="75780" name="Object 4"/>
          <p:cNvGraphicFramePr>
            <a:graphicFrameLocks noChangeAspect="1"/>
          </p:cNvGraphicFramePr>
          <p:nvPr/>
        </p:nvGraphicFramePr>
        <p:xfrm>
          <a:off x="323528" y="3284984"/>
          <a:ext cx="8309902" cy="2808312"/>
        </p:xfrm>
        <a:graphic>
          <a:graphicData uri="http://schemas.openxmlformats.org/presentationml/2006/ole">
            <p:oleObj spid="_x0000_s75780" name="文档" r:id="rId4" imgW="5274753" imgH="1783144" progId="Word.Document.12">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200" b="1" dirty="0" smtClean="0"/>
              <a:t>例</a:t>
            </a:r>
            <a:r>
              <a:rPr lang="en-US" altLang="zh-CN" sz="3200" b="1" dirty="0" smtClean="0"/>
              <a:t>—3.3</a:t>
            </a:r>
            <a:r>
              <a:rPr lang="en-US" altLang="zh-CN" b="1" dirty="0" smtClean="0"/>
              <a:t> </a:t>
            </a:r>
            <a:endParaRPr lang="zh-CN" altLang="en-US" b="1" dirty="0"/>
          </a:p>
        </p:txBody>
      </p:sp>
      <p:sp>
        <p:nvSpPr>
          <p:cNvPr id="3" name="内容占位符 2"/>
          <p:cNvSpPr>
            <a:spLocks noGrp="1"/>
          </p:cNvSpPr>
          <p:nvPr>
            <p:ph idx="1"/>
          </p:nvPr>
        </p:nvSpPr>
        <p:spPr/>
        <p:txBody>
          <a:bodyPr>
            <a:normAutofit/>
          </a:bodyPr>
          <a:lstStyle/>
          <a:p>
            <a:r>
              <a:rPr lang="zh-CN" altLang="zh-CN" sz="2400" b="1" dirty="0" smtClean="0"/>
              <a:t>某市有甲、乙两个地区，现要调查该市居民的家庭收入。已知甲地区有</a:t>
            </a:r>
            <a:r>
              <a:rPr lang="en-US" altLang="zh-CN" sz="2400" b="1" dirty="0" smtClean="0"/>
              <a:t>20000</a:t>
            </a:r>
            <a:r>
              <a:rPr lang="zh-CN" altLang="zh-CN" sz="2400" b="1" dirty="0" smtClean="0"/>
              <a:t>户家庭，家庭年收入标准差</a:t>
            </a:r>
            <a:r>
              <a:rPr lang="zh-CN" altLang="zh-CN" sz="2400" b="1" dirty="0" smtClean="0"/>
              <a:t>估计</a:t>
            </a:r>
            <a:r>
              <a:rPr lang="en-US" altLang="zh-CN" sz="2400" b="1" dirty="0" smtClean="0"/>
              <a:t>2500 </a:t>
            </a:r>
            <a:r>
              <a:rPr lang="zh-CN" altLang="zh-CN" sz="2400" b="1" dirty="0" smtClean="0"/>
              <a:t>；乙地区有</a:t>
            </a:r>
            <a:r>
              <a:rPr lang="en-US" altLang="zh-CN" sz="2400" b="1" dirty="0" smtClean="0"/>
              <a:t>50000</a:t>
            </a:r>
            <a:r>
              <a:rPr lang="zh-CN" altLang="zh-CN" sz="2400" b="1" dirty="0" smtClean="0"/>
              <a:t>户家庭，家庭年收入标准差</a:t>
            </a:r>
            <a:r>
              <a:rPr lang="zh-CN" altLang="zh-CN" sz="2400" b="1" dirty="0" smtClean="0"/>
              <a:t>估计</a:t>
            </a:r>
            <a:r>
              <a:rPr lang="en-US" altLang="zh-CN" sz="2400" b="1" dirty="0" smtClean="0"/>
              <a:t>2000</a:t>
            </a:r>
            <a:r>
              <a:rPr lang="zh-CN" altLang="zh-CN" sz="2400" b="1" dirty="0" smtClean="0"/>
              <a:t>，</a:t>
            </a:r>
            <a:r>
              <a:rPr lang="zh-CN" altLang="zh-CN" sz="2400" b="1" dirty="0" smtClean="0"/>
              <a:t>并且甲乙两地的平均每户</a:t>
            </a:r>
            <a:r>
              <a:rPr lang="zh-CN" altLang="zh-CN" sz="2400" b="1" dirty="0" smtClean="0"/>
              <a:t>家庭</a:t>
            </a:r>
            <a:r>
              <a:rPr lang="zh-CN" altLang="en-US" sz="2400" b="1" dirty="0" smtClean="0"/>
              <a:t>平均</a:t>
            </a:r>
            <a:r>
              <a:rPr lang="zh-CN" altLang="zh-CN" sz="2400" b="1" dirty="0" smtClean="0"/>
              <a:t>调查</a:t>
            </a:r>
            <a:r>
              <a:rPr lang="zh-CN" altLang="zh-CN" sz="2400" b="1" dirty="0" smtClean="0"/>
              <a:t>费用之比为</a:t>
            </a:r>
            <a:r>
              <a:rPr lang="en-US" altLang="zh-CN" sz="2400" b="1" dirty="0" smtClean="0"/>
              <a:t>2:3</a:t>
            </a:r>
            <a:r>
              <a:rPr lang="zh-CN" altLang="zh-CN" sz="2400" b="1" dirty="0" smtClean="0"/>
              <a:t>。</a:t>
            </a:r>
            <a:r>
              <a:rPr lang="zh-CN" altLang="en-US" sz="2400" b="1" dirty="0" smtClean="0"/>
              <a:t>抽取</a:t>
            </a:r>
            <a:r>
              <a:rPr lang="zh-CN" altLang="zh-CN" sz="2400" b="1" dirty="0" smtClean="0"/>
              <a:t>总</a:t>
            </a:r>
            <a:r>
              <a:rPr lang="zh-CN" altLang="zh-CN" sz="2400" b="1" dirty="0" smtClean="0"/>
              <a:t>样本量</a:t>
            </a:r>
            <a:r>
              <a:rPr lang="en-US" altLang="zh-CN" sz="2400" b="1" dirty="0" smtClean="0"/>
              <a:t>500</a:t>
            </a:r>
            <a:r>
              <a:rPr lang="zh-CN" altLang="zh-CN" sz="2400" b="1" dirty="0" smtClean="0"/>
              <a:t>，试问甲乙两地的样本量如何</a:t>
            </a:r>
            <a:r>
              <a:rPr lang="zh-CN" altLang="zh-CN" sz="2400" b="1" dirty="0" smtClean="0"/>
              <a:t>分配。</a:t>
            </a:r>
            <a:endParaRPr lang="zh-CN" altLang="en-US" sz="24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945" name="Object 1"/>
          <p:cNvGraphicFramePr>
            <a:graphicFrameLocks noChangeAspect="1"/>
          </p:cNvGraphicFramePr>
          <p:nvPr/>
        </p:nvGraphicFramePr>
        <p:xfrm>
          <a:off x="471488" y="914400"/>
          <a:ext cx="8156575" cy="4867275"/>
        </p:xfrm>
        <a:graphic>
          <a:graphicData uri="http://schemas.openxmlformats.org/presentationml/2006/ole">
            <p:oleObj spid="_x0000_s82945" name="文档" r:id="rId3" imgW="5274753" imgH="3152993" progId="Word.Document.12">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—3.3</a:t>
            </a:r>
            <a:r>
              <a:rPr lang="zh-CN" altLang="zh-CN" sz="3200" b="1" dirty="0" smtClean="0"/>
              <a:t>（续</a:t>
            </a:r>
            <a:r>
              <a:rPr lang="en-US" altLang="zh-CN" sz="3200" b="1" dirty="0" smtClean="0"/>
              <a:t>1</a:t>
            </a:r>
            <a:r>
              <a:rPr lang="zh-CN" altLang="zh-CN" sz="3200" b="1" dirty="0" smtClean="0"/>
              <a:t>）</a:t>
            </a:r>
            <a:endParaRPr lang="zh-CN" altLang="en-US" sz="3200" b="1" dirty="0"/>
          </a:p>
        </p:txBody>
      </p:sp>
      <p:sp>
        <p:nvSpPr>
          <p:cNvPr id="3" name="内容占位符 2"/>
          <p:cNvSpPr>
            <a:spLocks noGrp="1"/>
          </p:cNvSpPr>
          <p:nvPr>
            <p:ph idx="1"/>
          </p:nvPr>
        </p:nvSpPr>
        <p:spPr/>
        <p:txBody>
          <a:bodyPr>
            <a:normAutofit/>
          </a:bodyPr>
          <a:lstStyle/>
          <a:p>
            <a:r>
              <a:rPr lang="zh-CN" altLang="zh-CN" sz="2400" b="1" dirty="0" smtClean="0"/>
              <a:t>在例</a:t>
            </a:r>
            <a:r>
              <a:rPr lang="en-US" altLang="zh-CN" sz="2400" b="1" dirty="0" smtClean="0"/>
              <a:t>3.3</a:t>
            </a:r>
            <a:r>
              <a:rPr lang="zh-CN" altLang="zh-CN" sz="2400" b="1" dirty="0" smtClean="0"/>
              <a:t>给定的条件下，如果甲乙两地的每户家庭调查费用都相等，试问甲乙两地的样本量如何分配才能最优。</a:t>
            </a:r>
            <a:endParaRPr lang="zh-CN" altLang="en-US" sz="24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—3.3</a:t>
            </a:r>
            <a:r>
              <a:rPr lang="zh-CN" altLang="zh-CN" sz="3200" b="1" dirty="0" smtClean="0"/>
              <a:t>（续</a:t>
            </a:r>
            <a:r>
              <a:rPr lang="en-US" altLang="zh-CN" sz="3200" b="1" dirty="0" smtClean="0"/>
              <a:t>2</a:t>
            </a:r>
            <a:r>
              <a:rPr lang="zh-CN" altLang="zh-CN" sz="3200" b="1" dirty="0" smtClean="0"/>
              <a:t>）</a:t>
            </a:r>
            <a:endParaRPr lang="zh-CN" altLang="en-US" sz="3200" b="1" dirty="0"/>
          </a:p>
        </p:txBody>
      </p:sp>
      <p:graphicFrame>
        <p:nvGraphicFramePr>
          <p:cNvPr id="97281" name="Object 1"/>
          <p:cNvGraphicFramePr>
            <a:graphicFrameLocks noChangeAspect="1"/>
          </p:cNvGraphicFramePr>
          <p:nvPr/>
        </p:nvGraphicFramePr>
        <p:xfrm>
          <a:off x="604838" y="1622425"/>
          <a:ext cx="7713662" cy="1931988"/>
        </p:xfrm>
        <a:graphic>
          <a:graphicData uri="http://schemas.openxmlformats.org/presentationml/2006/ole">
            <p:oleObj spid="_x0000_s97281" name="文档" r:id="rId3" imgW="5300675" imgH="1336728" progId="Word.Document.12">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b="1" dirty="0" smtClean="0">
                <a:latin typeface="+mn-ea"/>
                <a:ea typeface="+mn-ea"/>
              </a:rPr>
              <a:t>二、为估计总体均值而进行分层随机抽样的样本量确定</a:t>
            </a:r>
            <a:endParaRPr lang="zh-CN" altLang="en-US" sz="3200" b="1" dirty="0">
              <a:latin typeface="+mn-ea"/>
              <a:ea typeface="+mn-ea"/>
            </a:endParaRPr>
          </a:p>
        </p:txBody>
      </p:sp>
      <p:graphicFrame>
        <p:nvGraphicFramePr>
          <p:cNvPr id="94210" name="Object 2"/>
          <p:cNvGraphicFramePr>
            <a:graphicFrameLocks noChangeAspect="1"/>
          </p:cNvGraphicFramePr>
          <p:nvPr/>
        </p:nvGraphicFramePr>
        <p:xfrm>
          <a:off x="604838" y="1622425"/>
          <a:ext cx="8539162" cy="633413"/>
        </p:xfrm>
        <a:graphic>
          <a:graphicData uri="http://schemas.openxmlformats.org/presentationml/2006/ole">
            <p:oleObj spid="_x0000_s94210" name="文档" r:id="rId3" imgW="5359000" imgH="401774" progId="Word.Document.12">
              <p:embed/>
            </p:oleObj>
          </a:graphicData>
        </a:graphic>
      </p:graphicFrame>
      <p:graphicFrame>
        <p:nvGraphicFramePr>
          <p:cNvPr id="94213" name="Object 5"/>
          <p:cNvGraphicFramePr>
            <a:graphicFrameLocks noChangeAspect="1"/>
          </p:cNvGraphicFramePr>
          <p:nvPr/>
        </p:nvGraphicFramePr>
        <p:xfrm>
          <a:off x="604838" y="2212975"/>
          <a:ext cx="7831137" cy="4659313"/>
        </p:xfrm>
        <a:graphic>
          <a:graphicData uri="http://schemas.openxmlformats.org/presentationml/2006/ole">
            <p:oleObj spid="_x0000_s94213" name="文档" r:id="rId4" imgW="5324797" imgH="3170274" progId="Word.Document.12">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5" name="Object 3"/>
          <p:cNvGraphicFramePr>
            <a:graphicFrameLocks noChangeAspect="1"/>
          </p:cNvGraphicFramePr>
          <p:nvPr/>
        </p:nvGraphicFramePr>
        <p:xfrm>
          <a:off x="752475" y="471488"/>
          <a:ext cx="7521575" cy="5929312"/>
        </p:xfrm>
        <a:graphic>
          <a:graphicData uri="http://schemas.openxmlformats.org/presentationml/2006/ole">
            <p:oleObj spid="_x0000_s95235" name="文档" r:id="rId3" imgW="5022015" imgH="4259673" progId="Word.Document.12">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548680"/>
            <a:ext cx="8229600" cy="1143000"/>
          </a:xfrm>
        </p:spPr>
        <p:txBody>
          <a:bodyPr>
            <a:normAutofit/>
          </a:bodyPr>
          <a:lstStyle/>
          <a:p>
            <a:pPr algn="l"/>
            <a:r>
              <a:rPr lang="zh-CN" altLang="en-US" sz="2800" b="1" dirty="0" smtClean="0">
                <a:latin typeface="+mn-ea"/>
                <a:ea typeface="+mn-ea"/>
              </a:rPr>
              <a:t>（二）、</a:t>
            </a:r>
            <a:r>
              <a:rPr lang="zh-CN" altLang="zh-CN" sz="2800" b="1" dirty="0" smtClean="0">
                <a:latin typeface="+mn-ea"/>
                <a:ea typeface="+mn-ea"/>
              </a:rPr>
              <a:t>分层随机抽样的抽选样本过程</a:t>
            </a:r>
            <a:endParaRPr lang="zh-CN" altLang="en-US" sz="2800" b="1" dirty="0">
              <a:latin typeface="+mn-ea"/>
              <a:ea typeface="+mn-ea"/>
            </a:endParaRPr>
          </a:p>
        </p:txBody>
      </p:sp>
      <p:graphicFrame>
        <p:nvGraphicFramePr>
          <p:cNvPr id="3076" name="Object 4"/>
          <p:cNvGraphicFramePr>
            <a:graphicFrameLocks noChangeAspect="1"/>
          </p:cNvGraphicFramePr>
          <p:nvPr/>
        </p:nvGraphicFramePr>
        <p:xfrm>
          <a:off x="546100" y="1489075"/>
          <a:ext cx="7920038" cy="4794250"/>
        </p:xfrm>
        <a:graphic>
          <a:graphicData uri="http://schemas.openxmlformats.org/presentationml/2006/ole">
            <p:oleObj spid="_x0000_s3076" name="文档" r:id="rId3" imgW="8186400" imgH="4992120" progId="Word.OpenDocumentText.12">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207" name="Object 7"/>
          <p:cNvGraphicFramePr>
            <a:graphicFrameLocks noChangeAspect="1"/>
          </p:cNvGraphicFramePr>
          <p:nvPr/>
        </p:nvGraphicFramePr>
        <p:xfrm>
          <a:off x="752475" y="987425"/>
          <a:ext cx="7343775" cy="3997325"/>
        </p:xfrm>
        <a:graphic>
          <a:graphicData uri="http://schemas.openxmlformats.org/presentationml/2006/ole">
            <p:oleObj spid="_x0000_s179207" name="文档" r:id="rId3" imgW="5274753" imgH="2873623" progId="Word.Document.12">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—3.4</a:t>
            </a:r>
            <a:endParaRPr lang="zh-CN" altLang="en-US" sz="3200" b="1" dirty="0"/>
          </a:p>
        </p:txBody>
      </p:sp>
      <p:graphicFrame>
        <p:nvGraphicFramePr>
          <p:cNvPr id="102401" name="Object 1"/>
          <p:cNvGraphicFramePr>
            <a:graphicFrameLocks noChangeAspect="1"/>
          </p:cNvGraphicFramePr>
          <p:nvPr/>
        </p:nvGraphicFramePr>
        <p:xfrm>
          <a:off x="841375" y="1563688"/>
          <a:ext cx="7151688" cy="4806950"/>
        </p:xfrm>
        <a:graphic>
          <a:graphicData uri="http://schemas.openxmlformats.org/presentationml/2006/ole">
            <p:oleObj spid="_x0000_s102401" name="文档" r:id="rId3" imgW="5284114" imgH="3568808" progId="Word.Document.12">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8" name="Object 2"/>
          <p:cNvGraphicFramePr>
            <a:graphicFrameLocks noChangeAspect="1"/>
          </p:cNvGraphicFramePr>
          <p:nvPr/>
        </p:nvGraphicFramePr>
        <p:xfrm>
          <a:off x="395536" y="980728"/>
          <a:ext cx="8229600" cy="6592887"/>
        </p:xfrm>
        <a:graphic>
          <a:graphicData uri="http://schemas.openxmlformats.org/presentationml/2006/ole">
            <p:oleObj spid="_x0000_s101378" name="文档" r:id="rId3" imgW="5322277" imgH="4259313" progId="Word.Document.12">
              <p:embed/>
            </p:oleObj>
          </a:graphicData>
        </a:graphic>
      </p:graphicFrame>
      <p:graphicFrame>
        <p:nvGraphicFramePr>
          <p:cNvPr id="101379" name="Object 3"/>
          <p:cNvGraphicFramePr>
            <a:graphicFrameLocks noChangeAspect="1"/>
          </p:cNvGraphicFramePr>
          <p:nvPr/>
        </p:nvGraphicFramePr>
        <p:xfrm>
          <a:off x="395536" y="260648"/>
          <a:ext cx="8569325" cy="633412"/>
        </p:xfrm>
        <a:graphic>
          <a:graphicData uri="http://schemas.openxmlformats.org/presentationml/2006/ole">
            <p:oleObj spid="_x0000_s101379" name="文档" r:id="rId4" imgW="5274753" imgH="396734" progId="Word.Document.12">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1250" name="Object 2"/>
          <p:cNvGraphicFramePr>
            <a:graphicFrameLocks noChangeAspect="1"/>
          </p:cNvGraphicFramePr>
          <p:nvPr/>
        </p:nvGraphicFramePr>
        <p:xfrm>
          <a:off x="677863" y="1120775"/>
          <a:ext cx="7669212" cy="5324475"/>
        </p:xfrm>
        <a:graphic>
          <a:graphicData uri="http://schemas.openxmlformats.org/presentationml/2006/ole">
            <p:oleObj spid="_x0000_s181250" name="文档" r:id="rId3" imgW="5274753" imgH="3657731" progId="Word.Document.12">
              <p:embed/>
            </p:oleObj>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—3.4</a:t>
            </a:r>
            <a:r>
              <a:rPr lang="zh-CN" altLang="zh-CN" sz="3200" b="1" dirty="0" smtClean="0"/>
              <a:t>（续</a:t>
            </a:r>
            <a:r>
              <a:rPr lang="en-US" altLang="zh-CN" sz="3200" b="1" dirty="0" smtClean="0"/>
              <a:t>1</a:t>
            </a:r>
            <a:r>
              <a:rPr lang="zh-CN" altLang="zh-CN" sz="3200" b="1" dirty="0" smtClean="0"/>
              <a:t>）</a:t>
            </a:r>
            <a:endParaRPr lang="zh-CN" altLang="en-US" sz="3200" b="1" dirty="0"/>
          </a:p>
        </p:txBody>
      </p:sp>
      <p:sp>
        <p:nvSpPr>
          <p:cNvPr id="3" name="内容占位符 2"/>
          <p:cNvSpPr>
            <a:spLocks noGrp="1"/>
          </p:cNvSpPr>
          <p:nvPr>
            <p:ph idx="1"/>
          </p:nvPr>
        </p:nvSpPr>
        <p:spPr/>
        <p:txBody>
          <a:bodyPr/>
          <a:lstStyle/>
          <a:p>
            <a:r>
              <a:rPr lang="zh-CN" altLang="zh-CN" sz="2400" b="1" dirty="0" smtClean="0"/>
              <a:t>对于例</a:t>
            </a:r>
            <a:r>
              <a:rPr lang="en-US" altLang="zh-CN" sz="2400" b="1" dirty="0" smtClean="0"/>
              <a:t>3.4</a:t>
            </a:r>
            <a:r>
              <a:rPr lang="zh-CN" altLang="zh-CN" sz="2400" b="1" dirty="0" smtClean="0"/>
              <a:t>的本年度全地区民营企业资产增加值总值调查，每个中型民营企业的调查费用为</a:t>
            </a:r>
            <a:r>
              <a:rPr lang="en-US" altLang="zh-CN" sz="2400" b="1" dirty="0" smtClean="0"/>
              <a:t>16</a:t>
            </a:r>
            <a:r>
              <a:rPr lang="zh-CN" altLang="zh-CN" sz="2400" b="1" dirty="0" smtClean="0"/>
              <a:t>元，每个小型民营企业的调查费用为</a:t>
            </a:r>
            <a:r>
              <a:rPr lang="en-US" altLang="zh-CN" sz="2400" b="1" dirty="0" smtClean="0"/>
              <a:t>4</a:t>
            </a:r>
            <a:r>
              <a:rPr lang="zh-CN" altLang="zh-CN" sz="2400" b="1" dirty="0" smtClean="0"/>
              <a:t>元。为了使总调查费用最少，所需要抽取的民营企业总数和各</a:t>
            </a:r>
            <a:r>
              <a:rPr lang="zh-CN" altLang="zh-CN" sz="2400" b="1" dirty="0" smtClean="0"/>
              <a:t>层的</a:t>
            </a:r>
            <a:r>
              <a:rPr lang="zh-CN" altLang="zh-CN" sz="2400" b="1" dirty="0" smtClean="0"/>
              <a:t>民营企业数。</a:t>
            </a:r>
          </a:p>
          <a:p>
            <a:endParaRPr lang="zh-CN" alt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—3.4</a:t>
            </a:r>
            <a:r>
              <a:rPr lang="zh-CN" altLang="zh-CN" sz="3200" b="1" dirty="0" smtClean="0"/>
              <a:t>（续</a:t>
            </a:r>
            <a:r>
              <a:rPr lang="en-US" altLang="zh-CN" sz="3200" b="1" dirty="0" smtClean="0"/>
              <a:t>2</a:t>
            </a:r>
            <a:r>
              <a:rPr lang="zh-CN" altLang="zh-CN" sz="3200" b="1" dirty="0" smtClean="0"/>
              <a:t>） </a:t>
            </a:r>
            <a:endParaRPr lang="zh-CN" altLang="en-US" sz="3200" b="1" dirty="0"/>
          </a:p>
        </p:txBody>
      </p:sp>
      <p:sp>
        <p:nvSpPr>
          <p:cNvPr id="3" name="内容占位符 2"/>
          <p:cNvSpPr>
            <a:spLocks noGrp="1"/>
          </p:cNvSpPr>
          <p:nvPr>
            <p:ph idx="1"/>
          </p:nvPr>
        </p:nvSpPr>
        <p:spPr/>
        <p:txBody>
          <a:bodyPr/>
          <a:lstStyle/>
          <a:p>
            <a:r>
              <a:rPr lang="zh-CN" altLang="zh-CN" sz="2400" b="1" dirty="0" smtClean="0"/>
              <a:t>对于例</a:t>
            </a:r>
            <a:r>
              <a:rPr lang="en-US" altLang="zh-CN" sz="2400" b="1" dirty="0" smtClean="0"/>
              <a:t>3.4</a:t>
            </a:r>
            <a:r>
              <a:rPr lang="zh-CN" altLang="zh-CN" sz="2400" b="1" dirty="0" smtClean="0"/>
              <a:t>的本年度全地区民营企业资产增加</a:t>
            </a:r>
            <a:r>
              <a:rPr lang="zh-CN" altLang="zh-CN" sz="2400" b="1" dirty="0" smtClean="0"/>
              <a:t>值调查</a:t>
            </a:r>
            <a:r>
              <a:rPr lang="zh-CN" altLang="zh-CN" sz="2400" b="1" dirty="0" smtClean="0"/>
              <a:t>，中型民营企业的调查费用和小型民营企业的调查费用相同。为了使总调查费用最少，所需要抽取的民营企业总数和各</a:t>
            </a:r>
            <a:r>
              <a:rPr lang="zh-CN" altLang="zh-CN" sz="2400" b="1" dirty="0" smtClean="0"/>
              <a:t>层民营</a:t>
            </a:r>
            <a:r>
              <a:rPr lang="zh-CN" altLang="zh-CN" sz="2400" b="1" dirty="0" smtClean="0"/>
              <a:t>企业数。</a:t>
            </a:r>
          </a:p>
          <a:p>
            <a:endParaRPr lang="zh-CN" altLang="en-US"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4690" name="Object 2"/>
          <p:cNvGraphicFramePr>
            <a:graphicFrameLocks noChangeAspect="1"/>
          </p:cNvGraphicFramePr>
          <p:nvPr/>
        </p:nvGraphicFramePr>
        <p:xfrm>
          <a:off x="398463" y="472852"/>
          <a:ext cx="8288337" cy="723900"/>
        </p:xfrm>
        <a:graphic>
          <a:graphicData uri="http://schemas.openxmlformats.org/presentationml/2006/ole">
            <p:oleObj spid="_x0000_s114690" name="文档" r:id="rId3" imgW="4595743" imgH="398534" progId="Word.Document.12">
              <p:embed/>
            </p:oleObj>
          </a:graphicData>
        </a:graphic>
      </p:graphicFrame>
      <p:graphicFrame>
        <p:nvGraphicFramePr>
          <p:cNvPr id="114691" name="Object 3"/>
          <p:cNvGraphicFramePr>
            <a:graphicFrameLocks noChangeAspect="1"/>
          </p:cNvGraphicFramePr>
          <p:nvPr/>
        </p:nvGraphicFramePr>
        <p:xfrm>
          <a:off x="677863" y="1268413"/>
          <a:ext cx="7624762" cy="5678487"/>
        </p:xfrm>
        <a:graphic>
          <a:graphicData uri="http://schemas.openxmlformats.org/presentationml/2006/ole">
            <p:oleObj spid="_x0000_s114691" name="文档" r:id="rId4" imgW="5934453" imgH="4428964" progId="Word.Document.12">
              <p:embed/>
            </p:oleObj>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6" name="Object 4"/>
          <p:cNvGraphicFramePr>
            <a:graphicFrameLocks noChangeAspect="1"/>
          </p:cNvGraphicFramePr>
          <p:nvPr/>
        </p:nvGraphicFramePr>
        <p:xfrm>
          <a:off x="683568" y="980728"/>
          <a:ext cx="7670382" cy="3312368"/>
        </p:xfrm>
        <a:graphic>
          <a:graphicData uri="http://schemas.openxmlformats.org/presentationml/2006/ole">
            <p:oleObj spid="_x0000_s115716" name="文档" r:id="rId3" imgW="5274753" imgH="2278522" progId="Word.Document.12">
              <p:embed/>
            </p:oleObj>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2274" name="Object 2"/>
          <p:cNvGraphicFramePr>
            <a:graphicFrameLocks noChangeAspect="1"/>
          </p:cNvGraphicFramePr>
          <p:nvPr/>
        </p:nvGraphicFramePr>
        <p:xfrm>
          <a:off x="825500" y="693738"/>
          <a:ext cx="7507288" cy="4084637"/>
        </p:xfrm>
        <a:graphic>
          <a:graphicData uri="http://schemas.openxmlformats.org/presentationml/2006/ole">
            <p:oleObj spid="_x0000_s182274" name="文档" r:id="rId3" imgW="5274753" imgH="2873623" progId="Word.Document.12">
              <p:embed/>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—3.5 </a:t>
            </a:r>
            <a:endParaRPr lang="zh-CN" altLang="en-US" sz="3200" b="1" dirty="0"/>
          </a:p>
        </p:txBody>
      </p:sp>
      <p:sp>
        <p:nvSpPr>
          <p:cNvPr id="3" name="内容占位符 2"/>
          <p:cNvSpPr>
            <a:spLocks noGrp="1"/>
          </p:cNvSpPr>
          <p:nvPr>
            <p:ph idx="1"/>
          </p:nvPr>
        </p:nvSpPr>
        <p:spPr/>
        <p:txBody>
          <a:bodyPr>
            <a:normAutofit/>
          </a:bodyPr>
          <a:lstStyle/>
          <a:p>
            <a:r>
              <a:rPr lang="zh-CN" altLang="zh-CN" sz="2400" b="1" dirty="0" smtClean="0"/>
              <a:t>某大学拥有二年级学生共计</a:t>
            </a:r>
            <a:r>
              <a:rPr lang="en-US" altLang="zh-CN" sz="2400" b="1" dirty="0" smtClean="0"/>
              <a:t>9828</a:t>
            </a:r>
            <a:r>
              <a:rPr lang="zh-CN" altLang="zh-CN" sz="2400" b="1" dirty="0" smtClean="0"/>
              <a:t>个，本市学生</a:t>
            </a:r>
            <a:r>
              <a:rPr lang="en-US" altLang="zh-CN" sz="2400" b="1" dirty="0" smtClean="0"/>
              <a:t>4612</a:t>
            </a:r>
            <a:r>
              <a:rPr lang="zh-CN" altLang="zh-CN" sz="2400" b="1" dirty="0" smtClean="0"/>
              <a:t>个，外地学生</a:t>
            </a:r>
            <a:r>
              <a:rPr lang="en-US" altLang="zh-CN" sz="2400" b="1" dirty="0" smtClean="0"/>
              <a:t>5216</a:t>
            </a:r>
            <a:r>
              <a:rPr lang="zh-CN" altLang="zh-CN" sz="2400" b="1" dirty="0" smtClean="0"/>
              <a:t>个。根据以往的调查资料，每个本市学生每月生活费支出（元）的标准差为</a:t>
            </a:r>
            <a:r>
              <a:rPr lang="en-US" altLang="zh-CN" sz="2400" b="1" dirty="0" smtClean="0"/>
              <a:t>120</a:t>
            </a:r>
            <a:r>
              <a:rPr lang="zh-CN" altLang="zh-CN" sz="2400" b="1" dirty="0" smtClean="0"/>
              <a:t>，每个外地学生每月生活费支出的标准差为</a:t>
            </a:r>
            <a:r>
              <a:rPr lang="en-US" altLang="zh-CN" sz="2400" b="1" dirty="0" smtClean="0"/>
              <a:t>150</a:t>
            </a:r>
            <a:r>
              <a:rPr lang="zh-CN" altLang="zh-CN" sz="2400" b="1" dirty="0" smtClean="0"/>
              <a:t>。现要调查该大学的每个二年级学生平均每月生活费支出，总调查费用不超过</a:t>
            </a:r>
            <a:r>
              <a:rPr lang="en-US" altLang="zh-CN" sz="2400" b="1" dirty="0" smtClean="0"/>
              <a:t>1000</a:t>
            </a:r>
            <a:r>
              <a:rPr lang="zh-CN" altLang="zh-CN" sz="2400" b="1" dirty="0" smtClean="0"/>
              <a:t>元。每个本市学生的调查费用为</a:t>
            </a:r>
            <a:r>
              <a:rPr lang="en-US" altLang="zh-CN" sz="2400" b="1" dirty="0" smtClean="0"/>
              <a:t>8</a:t>
            </a:r>
            <a:r>
              <a:rPr lang="zh-CN" altLang="zh-CN" sz="2400" b="1" dirty="0" smtClean="0"/>
              <a:t>元，每个外地学生的调查费用为</a:t>
            </a:r>
            <a:r>
              <a:rPr lang="en-US" altLang="zh-CN" sz="2400" b="1" dirty="0" smtClean="0"/>
              <a:t>10</a:t>
            </a:r>
            <a:r>
              <a:rPr lang="zh-CN" altLang="zh-CN" sz="2400" b="1" dirty="0" smtClean="0"/>
              <a:t>元，调查管理费用为</a:t>
            </a:r>
            <a:r>
              <a:rPr lang="en-US" altLang="zh-CN" sz="2400" b="1" dirty="0" smtClean="0"/>
              <a:t>150</a:t>
            </a:r>
            <a:r>
              <a:rPr lang="zh-CN" altLang="zh-CN" sz="2400" b="1" dirty="0" smtClean="0"/>
              <a:t>元。若采用分层随机抽样</a:t>
            </a:r>
            <a:r>
              <a:rPr lang="zh-CN" altLang="zh-CN" sz="2400" b="1" dirty="0" smtClean="0"/>
              <a:t>，</a:t>
            </a:r>
            <a:r>
              <a:rPr lang="zh-CN" altLang="en-US" sz="2400" b="1" dirty="0" smtClean="0"/>
              <a:t>且</a:t>
            </a:r>
            <a:r>
              <a:rPr lang="zh-CN" altLang="zh-CN" sz="2400" b="1" dirty="0" smtClean="0"/>
              <a:t>样本量</a:t>
            </a:r>
            <a:r>
              <a:rPr lang="zh-CN" altLang="zh-CN" sz="2400" b="1" dirty="0" smtClean="0"/>
              <a:t>按比例分配，试计算需要抽取的学生总数</a:t>
            </a:r>
            <a:r>
              <a:rPr lang="zh-CN" altLang="zh-CN" sz="2400" b="1" dirty="0" smtClean="0"/>
              <a:t>。</a:t>
            </a:r>
            <a:r>
              <a:rPr lang="zh-CN" altLang="en-US" sz="2400" b="1" dirty="0" smtClean="0"/>
              <a:t>为了</a:t>
            </a:r>
            <a:r>
              <a:rPr lang="zh-CN" altLang="zh-CN" sz="2400" b="1" dirty="0" smtClean="0"/>
              <a:t>使</a:t>
            </a:r>
            <a:r>
              <a:rPr lang="zh-CN" altLang="zh-CN" sz="2400" b="1" dirty="0" smtClean="0"/>
              <a:t>估计量的方差最小，</a:t>
            </a:r>
            <a:r>
              <a:rPr lang="zh-CN" altLang="zh-CN" sz="2400" b="1" dirty="0" smtClean="0"/>
              <a:t>试</a:t>
            </a:r>
            <a:r>
              <a:rPr lang="zh-CN" altLang="en-US" sz="2400" b="1" dirty="0" smtClean="0"/>
              <a:t>重新</a:t>
            </a:r>
            <a:r>
              <a:rPr lang="zh-CN" altLang="zh-CN" sz="2400" b="1" dirty="0" smtClean="0"/>
              <a:t>计算</a:t>
            </a:r>
            <a:r>
              <a:rPr lang="zh-CN" altLang="zh-CN" sz="2400" b="1" dirty="0" smtClean="0"/>
              <a:t>需要抽取的学生总数。</a:t>
            </a:r>
          </a:p>
          <a:p>
            <a:endParaRPr lang="zh-CN" altLang="en-US"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066130"/>
          </a:xfrm>
        </p:spPr>
        <p:txBody>
          <a:bodyPr>
            <a:normAutofit/>
          </a:bodyPr>
          <a:lstStyle/>
          <a:p>
            <a:pPr algn="l"/>
            <a:r>
              <a:rPr lang="zh-CN" altLang="en-US" sz="2800" b="1" dirty="0" smtClean="0">
                <a:latin typeface="+mn-ea"/>
                <a:ea typeface="+mn-ea"/>
              </a:rPr>
              <a:t>（三）、</a:t>
            </a:r>
            <a:r>
              <a:rPr lang="zh-CN" altLang="zh-CN" sz="2800" b="1" dirty="0" smtClean="0">
                <a:latin typeface="+mn-ea"/>
                <a:ea typeface="+mn-ea"/>
              </a:rPr>
              <a:t>分层抽样的主要应用场合</a:t>
            </a:r>
            <a:endParaRPr lang="zh-CN" altLang="en-US" sz="2800" b="1" dirty="0">
              <a:latin typeface="+mn-ea"/>
              <a:ea typeface="+mn-ea"/>
            </a:endParaRPr>
          </a:p>
        </p:txBody>
      </p:sp>
      <p:sp>
        <p:nvSpPr>
          <p:cNvPr id="3" name="内容占位符 2"/>
          <p:cNvSpPr>
            <a:spLocks noGrp="1"/>
          </p:cNvSpPr>
          <p:nvPr>
            <p:ph idx="1"/>
          </p:nvPr>
        </p:nvSpPr>
        <p:spPr>
          <a:xfrm>
            <a:off x="457200" y="1412776"/>
            <a:ext cx="8229600" cy="5040560"/>
          </a:xfrm>
        </p:spPr>
        <p:txBody>
          <a:bodyPr>
            <a:normAutofit lnSpcReduction="10000"/>
          </a:bodyPr>
          <a:lstStyle/>
          <a:p>
            <a:pPr>
              <a:lnSpc>
                <a:spcPct val="110000"/>
              </a:lnSpc>
            </a:pPr>
            <a:r>
              <a:rPr lang="zh-CN" altLang="zh-CN" sz="2400" b="1" dirty="0" smtClean="0"/>
              <a:t>如果总体包含若干个集合，抽样调查不仅要估计整个总体，还要估计每个集合，并且都需要满足规定的精确度，则将每个集合看成一个层。采用分层抽样，可以得到整个总体的估计，还能得到每个集合的估计。</a:t>
            </a:r>
            <a:endParaRPr lang="en-US" altLang="zh-CN" sz="2400" b="1" dirty="0" smtClean="0"/>
          </a:p>
          <a:p>
            <a:pPr>
              <a:lnSpc>
                <a:spcPct val="110000"/>
              </a:lnSpc>
            </a:pPr>
            <a:r>
              <a:rPr lang="zh-CN" altLang="zh-CN" sz="2400" b="1" dirty="0" smtClean="0"/>
              <a:t>为了顺从于行政管理，以利于调查工作而进行分层。</a:t>
            </a:r>
            <a:endParaRPr lang="en-US" altLang="zh-CN" sz="2400" b="1" dirty="0" smtClean="0"/>
          </a:p>
          <a:p>
            <a:pPr>
              <a:lnSpc>
                <a:spcPct val="110000"/>
              </a:lnSpc>
            </a:pPr>
            <a:r>
              <a:rPr lang="zh-CN" altLang="zh-CN" sz="2400" b="1" dirty="0" smtClean="0"/>
              <a:t>总体包含若干个集合，每个集合的抽样方法不同。</a:t>
            </a:r>
            <a:endParaRPr lang="en-US" altLang="zh-CN" sz="2400" b="1" dirty="0" smtClean="0"/>
          </a:p>
          <a:p>
            <a:pPr>
              <a:lnSpc>
                <a:spcPct val="110000"/>
              </a:lnSpc>
            </a:pPr>
            <a:r>
              <a:rPr lang="zh-CN" altLang="zh-CN" sz="2400" b="1" dirty="0" smtClean="0"/>
              <a:t>采用分层抽样的总体指标估计值的精确度更高</a:t>
            </a:r>
            <a:r>
              <a:rPr lang="zh-CN" altLang="zh-CN" sz="2400" b="1" dirty="0" smtClean="0"/>
              <a:t>。</a:t>
            </a:r>
            <a:r>
              <a:rPr lang="zh-CN" altLang="zh-CN" sz="2400" b="1" dirty="0" smtClean="0"/>
              <a:t>总体单元的指标值差异很大，划分为若干个层，层内单元指标值的差异小，基于容量较小的样本，往往能和获得精确度高的每层指标估计值，每层标志值的估计值加总起来，就可以得到精确度高的总体指标估计值。此时，采用分层抽样比采用简单随机抽样的估计量精确度高。</a:t>
            </a:r>
            <a:endParaRPr lang="en-US" altLang="zh-CN" sz="2400" b="1" dirty="0" smtClean="0"/>
          </a:p>
          <a:p>
            <a:pPr>
              <a:lnSpc>
                <a:spcPct val="110000"/>
              </a:lnSpc>
            </a:pPr>
            <a:endParaRPr lang="zh-CN" altLang="zh-CN" sz="3600" b="1" dirty="0" smtClean="0"/>
          </a:p>
          <a:p>
            <a:pPr marL="0" indent="0">
              <a:buNone/>
            </a:pPr>
            <a:endParaRPr lang="en-US" altLang="zh-CN" b="1" dirty="0" smtClean="0"/>
          </a:p>
          <a:p>
            <a:pPr marL="0" indent="0">
              <a:buNone/>
            </a:pPr>
            <a:endParaRPr lang="en-US" altLang="zh-CN" b="1" dirty="0" smtClean="0"/>
          </a:p>
          <a:p>
            <a:pPr marL="0" indent="0">
              <a:buNone/>
            </a:pPr>
            <a:endParaRPr lang="zh-CN" altLang="zh-CN" b="1" dirty="0" smtClean="0"/>
          </a:p>
          <a:p>
            <a:endParaRPr lang="zh-CN" altLang="en-US"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b="1" dirty="0" smtClean="0">
                <a:latin typeface="+mn-ea"/>
                <a:ea typeface="+mn-ea"/>
              </a:rPr>
              <a:t>三、为估计总体比例而进行分层随机抽样的样本量确定</a:t>
            </a:r>
            <a:endParaRPr lang="zh-CN" altLang="en-US" sz="3200" b="1" dirty="0">
              <a:latin typeface="+mn-ea"/>
              <a:ea typeface="+mn-ea"/>
            </a:endParaRPr>
          </a:p>
        </p:txBody>
      </p:sp>
      <p:graphicFrame>
        <p:nvGraphicFramePr>
          <p:cNvPr id="123906" name="Object 2"/>
          <p:cNvGraphicFramePr>
            <a:graphicFrameLocks noChangeAspect="1"/>
          </p:cNvGraphicFramePr>
          <p:nvPr/>
        </p:nvGraphicFramePr>
        <p:xfrm>
          <a:off x="611560" y="1628800"/>
          <a:ext cx="7993062" cy="6046788"/>
        </p:xfrm>
        <a:graphic>
          <a:graphicData uri="http://schemas.openxmlformats.org/presentationml/2006/ole">
            <p:oleObj spid="_x0000_s123906" name="文档" r:id="rId3" imgW="5274753" imgH="3994703" progId="Word.Document.12">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—3.6</a:t>
            </a:r>
            <a:endParaRPr lang="zh-CN" altLang="en-US" sz="3200" b="1" dirty="0"/>
          </a:p>
        </p:txBody>
      </p:sp>
      <p:sp>
        <p:nvSpPr>
          <p:cNvPr id="3" name="内容占位符 2"/>
          <p:cNvSpPr>
            <a:spLocks noGrp="1"/>
          </p:cNvSpPr>
          <p:nvPr>
            <p:ph idx="1"/>
          </p:nvPr>
        </p:nvSpPr>
        <p:spPr/>
        <p:txBody>
          <a:bodyPr>
            <a:noAutofit/>
          </a:bodyPr>
          <a:lstStyle/>
          <a:p>
            <a:r>
              <a:rPr lang="zh-CN" altLang="zh-CN" sz="2400" b="1" dirty="0" smtClean="0"/>
              <a:t>食品行业协会采用分层随机抽样调查食品行业中的盈利食品公司所占比例。食品行业现有</a:t>
            </a:r>
            <a:r>
              <a:rPr lang="en-US" altLang="zh-CN" sz="2400" b="1" dirty="0" smtClean="0"/>
              <a:t>19720</a:t>
            </a:r>
            <a:r>
              <a:rPr lang="zh-CN" altLang="zh-CN" sz="2400" b="1" dirty="0" smtClean="0"/>
              <a:t>家食品企业，其中</a:t>
            </a:r>
            <a:r>
              <a:rPr lang="en-US" altLang="zh-CN" sz="2400" b="1" dirty="0" smtClean="0"/>
              <a:t>14390</a:t>
            </a:r>
            <a:r>
              <a:rPr lang="zh-CN" altLang="zh-CN" sz="2400" b="1" dirty="0" smtClean="0"/>
              <a:t>家新企业和</a:t>
            </a:r>
            <a:r>
              <a:rPr lang="en-US" altLang="zh-CN" sz="2400" b="1" dirty="0" smtClean="0"/>
              <a:t>5330</a:t>
            </a:r>
            <a:r>
              <a:rPr lang="zh-CN" altLang="zh-CN" sz="2400" b="1" dirty="0" smtClean="0"/>
              <a:t>家老企业。每个新企业的调查费用为</a:t>
            </a:r>
            <a:r>
              <a:rPr lang="en-US" altLang="zh-CN" sz="2400" b="1" dirty="0" smtClean="0"/>
              <a:t>40</a:t>
            </a:r>
            <a:r>
              <a:rPr lang="zh-CN" altLang="zh-CN" sz="2400" b="1" dirty="0" smtClean="0"/>
              <a:t>元，每个老企业的调查费用为</a:t>
            </a:r>
            <a:r>
              <a:rPr lang="en-US" altLang="zh-CN" sz="2400" b="1" dirty="0" smtClean="0"/>
              <a:t>60</a:t>
            </a:r>
            <a:r>
              <a:rPr lang="zh-CN" altLang="zh-CN" sz="2400" b="1" dirty="0" smtClean="0"/>
              <a:t>元，调查管理费用为</a:t>
            </a:r>
            <a:r>
              <a:rPr lang="en-US" altLang="zh-CN" sz="2400" b="1" dirty="0" smtClean="0"/>
              <a:t>3500</a:t>
            </a:r>
            <a:r>
              <a:rPr lang="zh-CN" altLang="zh-CN" sz="2400" b="1" dirty="0" smtClean="0"/>
              <a:t>元。以往的资料显示，新食品企业的盈利比例约为</a:t>
            </a:r>
            <a:r>
              <a:rPr lang="en-US" altLang="zh-CN" sz="2400" b="1" dirty="0" smtClean="0"/>
              <a:t>75%</a:t>
            </a:r>
            <a:r>
              <a:rPr lang="zh-CN" altLang="zh-CN" sz="2400" b="1" dirty="0" smtClean="0"/>
              <a:t>，老食品企业的盈利比例为</a:t>
            </a:r>
            <a:r>
              <a:rPr lang="en-US" altLang="zh-CN" sz="2400" b="1" dirty="0" smtClean="0"/>
              <a:t>55%</a:t>
            </a:r>
            <a:r>
              <a:rPr lang="zh-CN" altLang="zh-CN" sz="2400" b="1" dirty="0" smtClean="0"/>
              <a:t>。当总调查费用不超过</a:t>
            </a:r>
            <a:r>
              <a:rPr lang="en-US" altLang="zh-CN" sz="2400" b="1" dirty="0" smtClean="0"/>
              <a:t>20000</a:t>
            </a:r>
            <a:r>
              <a:rPr lang="zh-CN" altLang="zh-CN" sz="2400" b="1" dirty="0" smtClean="0"/>
              <a:t>元，若使估计量的方差最小，问需要抽取多少家企业？当总体比例估计量的方差限度为</a:t>
            </a:r>
            <a:r>
              <a:rPr lang="en-US" altLang="zh-CN" sz="2400" b="1" dirty="0" smtClean="0"/>
              <a:t>0.05%</a:t>
            </a:r>
            <a:r>
              <a:rPr lang="zh-CN" altLang="zh-CN" sz="2400" b="1" dirty="0" smtClean="0"/>
              <a:t>，</a:t>
            </a:r>
            <a:r>
              <a:rPr lang="zh-CN" altLang="zh-CN" sz="2400" b="1" dirty="0" smtClean="0"/>
              <a:t>若</a:t>
            </a:r>
            <a:r>
              <a:rPr lang="zh-CN" altLang="en-US" sz="2400" b="1" dirty="0" smtClean="0"/>
              <a:t>选择</a:t>
            </a:r>
            <a:r>
              <a:rPr lang="zh-CN" altLang="zh-CN" sz="2400" b="1" dirty="0" smtClean="0"/>
              <a:t>样本量</a:t>
            </a:r>
            <a:r>
              <a:rPr lang="zh-CN" altLang="zh-CN" sz="2400" b="1" dirty="0" smtClean="0"/>
              <a:t>按比例分配，问需要抽取多少家企业？</a:t>
            </a:r>
            <a:endParaRPr lang="zh-CN" altLang="en-US" sz="2400"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latin typeface="+mn-ea"/>
                <a:ea typeface="+mn-ea"/>
              </a:rPr>
              <a:t>四、</a:t>
            </a:r>
            <a:r>
              <a:rPr lang="zh-CN" altLang="zh-CN" sz="3600" b="1" dirty="0" smtClean="0">
                <a:latin typeface="+mn-ea"/>
                <a:ea typeface="+mn-ea"/>
              </a:rPr>
              <a:t>总体</a:t>
            </a:r>
            <a:r>
              <a:rPr lang="zh-CN" altLang="en-US" sz="3600" b="1" dirty="0" smtClean="0">
                <a:latin typeface="+mn-ea"/>
                <a:ea typeface="+mn-ea"/>
              </a:rPr>
              <a:t>标志</a:t>
            </a:r>
            <a:r>
              <a:rPr lang="zh-CN" altLang="zh-CN" sz="3600" b="1" dirty="0" smtClean="0">
                <a:latin typeface="+mn-ea"/>
                <a:ea typeface="+mn-ea"/>
              </a:rPr>
              <a:t>的</a:t>
            </a:r>
            <a:r>
              <a:rPr lang="zh-CN" altLang="zh-CN" sz="3600" b="1" dirty="0" smtClean="0">
                <a:latin typeface="+mn-ea"/>
                <a:ea typeface="+mn-ea"/>
              </a:rPr>
              <a:t>事前估计</a:t>
            </a:r>
            <a:endParaRPr lang="zh-CN" altLang="en-US" sz="3600" b="1" dirty="0">
              <a:latin typeface="+mn-ea"/>
              <a:ea typeface="+mn-ea"/>
            </a:endParaRPr>
          </a:p>
        </p:txBody>
      </p:sp>
      <p:graphicFrame>
        <p:nvGraphicFramePr>
          <p:cNvPr id="174082" name="Object 2"/>
          <p:cNvGraphicFramePr>
            <a:graphicFrameLocks noChangeAspect="1"/>
          </p:cNvGraphicFramePr>
          <p:nvPr/>
        </p:nvGraphicFramePr>
        <p:xfrm>
          <a:off x="752475" y="1622425"/>
          <a:ext cx="7831138" cy="4038824"/>
        </p:xfrm>
        <a:graphic>
          <a:graphicData uri="http://schemas.openxmlformats.org/presentationml/2006/ole">
            <p:oleObj spid="_x0000_s174082" name="文档" r:id="rId3" imgW="5274753" imgH="2378245" progId="Word.Document.12">
              <p:embed/>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normAutofit/>
          </a:bodyPr>
          <a:lstStyle/>
          <a:p>
            <a:r>
              <a:rPr lang="zh-CN" altLang="zh-CN" sz="2400" b="1" dirty="0" smtClean="0"/>
              <a:t>总体参数的事前估计很重要。如果总体参数的事前估计不准确，存在一定的偏差，也可以在后续的抽样调查过程中进行修正。在获取分层随机抽样的样本之后，验证基于总体参数的事前估计得出的样本量是否满足事前的总调查费用或估计量精度要求。利用所得到的总体参数估计量代替总体参数，在同样的总调查费用或估计量精度要求下，计算所需要的样本量。当已抽取样本的样本量小于新计算的样本量时，需要追加相应的样本，使得最终的样本量满足总调查费用和估计量精度</a:t>
            </a:r>
            <a:r>
              <a:rPr lang="zh-CN" altLang="zh-CN" sz="2400" b="1" dirty="0" smtClean="0"/>
              <a:t>的要求。</a:t>
            </a:r>
            <a:endParaRPr lang="zh-CN" altLang="zh-CN" sz="2400" b="1" dirty="0" smtClean="0"/>
          </a:p>
          <a:p>
            <a:endParaRPr lang="zh-CN" altLang="en-US"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latin typeface="+mn-ea"/>
                <a:ea typeface="+mn-ea"/>
              </a:rPr>
              <a:t>第四节 分层随机抽样的效果分析</a:t>
            </a:r>
            <a:endParaRPr lang="zh-CN" altLang="en-US" sz="3600" b="1" dirty="0">
              <a:latin typeface="+mn-ea"/>
              <a:ea typeface="+mn-ea"/>
            </a:endParaRPr>
          </a:p>
        </p:txBody>
      </p:sp>
      <p:graphicFrame>
        <p:nvGraphicFramePr>
          <p:cNvPr id="173057" name="Object 1"/>
          <p:cNvGraphicFramePr>
            <a:graphicFrameLocks noChangeAspect="1"/>
          </p:cNvGraphicFramePr>
          <p:nvPr/>
        </p:nvGraphicFramePr>
        <p:xfrm>
          <a:off x="604838" y="1563688"/>
          <a:ext cx="7462837" cy="4468812"/>
        </p:xfrm>
        <a:graphic>
          <a:graphicData uri="http://schemas.openxmlformats.org/presentationml/2006/ole">
            <p:oleObj spid="_x0000_s173057" name="文档" r:id="rId3" imgW="5136143" imgH="3075230" progId="Word.Document.12">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0769" name="Object 1"/>
          <p:cNvGraphicFramePr>
            <a:graphicFrameLocks noChangeAspect="1"/>
          </p:cNvGraphicFramePr>
          <p:nvPr/>
        </p:nvGraphicFramePr>
        <p:xfrm>
          <a:off x="574675" y="633413"/>
          <a:ext cx="7669213" cy="5900737"/>
        </p:xfrm>
        <a:graphic>
          <a:graphicData uri="http://schemas.openxmlformats.org/presentationml/2006/ole">
            <p:oleObj spid="_x0000_s160769" name="文档" r:id="rId3" imgW="5274753" imgH="4062386" progId="Word.Document.12">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latin typeface="+mn-ea"/>
                <a:ea typeface="+mn-ea"/>
              </a:rPr>
              <a:t>第五节 抽样后分层的估计量</a:t>
            </a:r>
            <a:endParaRPr lang="zh-CN" altLang="en-US" sz="3600" b="1" dirty="0">
              <a:latin typeface="+mn-ea"/>
              <a:ea typeface="+mn-ea"/>
            </a:endParaRPr>
          </a:p>
        </p:txBody>
      </p:sp>
      <p:graphicFrame>
        <p:nvGraphicFramePr>
          <p:cNvPr id="159746" name="Object 2"/>
          <p:cNvGraphicFramePr>
            <a:graphicFrameLocks noChangeAspect="1"/>
          </p:cNvGraphicFramePr>
          <p:nvPr/>
        </p:nvGraphicFramePr>
        <p:xfrm>
          <a:off x="611560" y="1700808"/>
          <a:ext cx="7917576" cy="4536504"/>
        </p:xfrm>
        <a:graphic>
          <a:graphicData uri="http://schemas.openxmlformats.org/presentationml/2006/ole">
            <p:oleObj spid="_x0000_s159746" name="文档" r:id="rId3" imgW="5274753" imgH="3019428" progId="Word.Document.12">
              <p:embed/>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673" name="Object 1"/>
          <p:cNvGraphicFramePr>
            <a:graphicFrameLocks noChangeAspect="1"/>
          </p:cNvGraphicFramePr>
          <p:nvPr/>
        </p:nvGraphicFramePr>
        <p:xfrm>
          <a:off x="546100" y="766763"/>
          <a:ext cx="8081963" cy="5000625"/>
        </p:xfrm>
        <a:graphic>
          <a:graphicData uri="http://schemas.openxmlformats.org/presentationml/2006/ole">
            <p:oleObj spid="_x0000_s156673" name="文档" r:id="rId3" imgW="5274753" imgH="3268917" progId="Word.Document.12">
              <p:embed/>
            </p:oleObj>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dirty="0" smtClean="0"/>
              <a:t>例</a:t>
            </a:r>
            <a:r>
              <a:rPr lang="en-US" altLang="zh-CN" sz="3200" b="1" dirty="0" smtClean="0"/>
              <a:t>—3.7</a:t>
            </a:r>
            <a:endParaRPr lang="zh-CN" altLang="en-US" sz="3200" b="1" dirty="0"/>
          </a:p>
        </p:txBody>
      </p:sp>
      <p:sp>
        <p:nvSpPr>
          <p:cNvPr id="3" name="内容占位符 2"/>
          <p:cNvSpPr>
            <a:spLocks noGrp="1"/>
          </p:cNvSpPr>
          <p:nvPr>
            <p:ph idx="1"/>
          </p:nvPr>
        </p:nvSpPr>
        <p:spPr>
          <a:xfrm>
            <a:off x="395536" y="1484784"/>
            <a:ext cx="8229600" cy="4525963"/>
          </a:xfrm>
        </p:spPr>
        <p:txBody>
          <a:bodyPr/>
          <a:lstStyle/>
          <a:p>
            <a:r>
              <a:rPr lang="zh-CN" altLang="zh-CN" sz="2000" b="1" dirty="0" smtClean="0"/>
              <a:t>某市为了调查当月全市的汽车总运量，对全市载货汽车进行简单随机抽样。全市共有</a:t>
            </a:r>
            <a:r>
              <a:rPr lang="en-US" altLang="zh-CN" sz="2000" b="1" dirty="0" smtClean="0"/>
              <a:t>19730</a:t>
            </a:r>
            <a:r>
              <a:rPr lang="zh-CN" altLang="zh-CN" sz="2000" b="1" dirty="0" smtClean="0"/>
              <a:t>辆载货汽车，抽取容量为</a:t>
            </a:r>
            <a:r>
              <a:rPr lang="en-US" altLang="zh-CN" sz="2000" b="1" dirty="0" smtClean="0"/>
              <a:t>178</a:t>
            </a:r>
            <a:r>
              <a:rPr lang="zh-CN" altLang="zh-CN" sz="2000" b="1" dirty="0" smtClean="0"/>
              <a:t>辆的简单随机样本。单车运量（单位：吨）与车核定标识吨位之间存在线性关系。为提高总</a:t>
            </a:r>
            <a:r>
              <a:rPr lang="zh-CN" altLang="zh-CN" sz="2000" b="1" dirty="0" smtClean="0"/>
              <a:t>运量的估计精度</a:t>
            </a:r>
            <a:r>
              <a:rPr lang="zh-CN" altLang="zh-CN" sz="2000" b="1" dirty="0" smtClean="0"/>
              <a:t>，采用抽样后</a:t>
            </a:r>
            <a:r>
              <a:rPr lang="zh-CN" altLang="zh-CN" sz="2000" b="1" dirty="0" smtClean="0"/>
              <a:t>分层</a:t>
            </a:r>
            <a:r>
              <a:rPr lang="zh-CN" altLang="en-US" sz="2000" b="1" dirty="0" smtClean="0"/>
              <a:t>估计量</a:t>
            </a:r>
            <a:r>
              <a:rPr lang="zh-CN" altLang="zh-CN" sz="2000" b="1" dirty="0" smtClean="0"/>
              <a:t>，</a:t>
            </a:r>
            <a:r>
              <a:rPr lang="zh-CN" altLang="zh-CN" sz="2000" b="1" dirty="0" smtClean="0"/>
              <a:t>相关数据在表</a:t>
            </a:r>
            <a:r>
              <a:rPr lang="en-US" altLang="zh-CN" sz="2000" b="1" dirty="0" smtClean="0"/>
              <a:t>3.16</a:t>
            </a:r>
            <a:r>
              <a:rPr lang="zh-CN" altLang="zh-CN" sz="2000" b="1" dirty="0" smtClean="0"/>
              <a:t>中</a:t>
            </a:r>
            <a:r>
              <a:rPr lang="zh-CN" altLang="zh-CN" sz="2000" b="1" dirty="0" smtClean="0"/>
              <a:t>给出。试计算当月全市汽车总运量的抽样后</a:t>
            </a:r>
            <a:r>
              <a:rPr lang="zh-CN" altLang="zh-CN" sz="2000" b="1" dirty="0" smtClean="0"/>
              <a:t>分层估计量及其</a:t>
            </a:r>
            <a:r>
              <a:rPr lang="zh-CN" altLang="en-US" sz="2000" b="1" dirty="0" smtClean="0"/>
              <a:t>估计方差</a:t>
            </a:r>
            <a:r>
              <a:rPr lang="zh-CN" altLang="zh-CN" sz="2000" b="1" dirty="0" smtClean="0"/>
              <a:t>。</a:t>
            </a:r>
            <a:endParaRPr lang="zh-CN" altLang="zh-CN" sz="2000" b="1" dirty="0" smtClean="0"/>
          </a:p>
          <a:p>
            <a:endParaRPr lang="zh-CN" altLang="en-US" b="1" dirty="0"/>
          </a:p>
        </p:txBody>
      </p:sp>
      <p:graphicFrame>
        <p:nvGraphicFramePr>
          <p:cNvPr id="152577" name="Object 1"/>
          <p:cNvGraphicFramePr>
            <a:graphicFrameLocks noChangeAspect="1"/>
          </p:cNvGraphicFramePr>
          <p:nvPr/>
        </p:nvGraphicFramePr>
        <p:xfrm>
          <a:off x="899591" y="3429000"/>
          <a:ext cx="7816655" cy="2952328"/>
        </p:xfrm>
        <a:graphic>
          <a:graphicData uri="http://schemas.openxmlformats.org/presentationml/2006/ole">
            <p:oleObj spid="_x0000_s152577" name="文档" r:id="rId3" imgW="7107015" imgH="3054160" progId="Word.Document.1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第二节  </a:t>
            </a:r>
            <a:r>
              <a:rPr lang="zh-CN" altLang="zh-CN" sz="3600" b="1" dirty="0" smtClean="0"/>
              <a:t>简单估计量</a:t>
            </a:r>
            <a:endParaRPr lang="zh-CN" altLang="en-US" sz="3600" b="1" dirty="0"/>
          </a:p>
        </p:txBody>
      </p:sp>
      <p:sp>
        <p:nvSpPr>
          <p:cNvPr id="13" name="内容占位符 12"/>
          <p:cNvSpPr>
            <a:spLocks noGrp="1"/>
          </p:cNvSpPr>
          <p:nvPr>
            <p:ph idx="1"/>
          </p:nvPr>
        </p:nvSpPr>
        <p:spPr/>
        <p:txBody>
          <a:bodyPr/>
          <a:lstStyle/>
          <a:p>
            <a:pPr indent="720000" algn="just">
              <a:buNone/>
            </a:pPr>
            <a:endParaRPr lang="en-US" altLang="zh-CN" b="1" dirty="0" smtClean="0"/>
          </a:p>
          <a:p>
            <a:pPr indent="720000" algn="just">
              <a:buNone/>
            </a:pPr>
            <a:r>
              <a:rPr lang="zh-CN" altLang="zh-CN" b="1" dirty="0" smtClean="0"/>
              <a:t>总体均值和总体总值的估计</a:t>
            </a:r>
          </a:p>
          <a:p>
            <a:pPr indent="720000">
              <a:buNone/>
            </a:pPr>
            <a:r>
              <a:rPr lang="zh-CN" altLang="zh-CN" b="1" dirty="0" smtClean="0"/>
              <a:t>总体比例和</a:t>
            </a:r>
            <a:r>
              <a:rPr lang="en-US" altLang="zh-CN" b="1" dirty="0" smtClean="0"/>
              <a:t>C</a:t>
            </a:r>
            <a:r>
              <a:rPr lang="zh-CN" altLang="zh-CN" b="1" dirty="0" smtClean="0"/>
              <a:t>类单元总数的估计</a:t>
            </a:r>
            <a:endParaRPr lang="zh-CN" alt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latin typeface="+mn-ea"/>
                <a:ea typeface="+mn-ea"/>
              </a:rPr>
              <a:t>一、</a:t>
            </a:r>
            <a:r>
              <a:rPr lang="zh-CN" altLang="zh-CN" sz="3200" b="1" dirty="0" smtClean="0">
                <a:latin typeface="+mn-ea"/>
                <a:ea typeface="+mn-ea"/>
              </a:rPr>
              <a:t>总体均值和总体总值的估计</a:t>
            </a:r>
            <a:endParaRPr lang="zh-CN" altLang="en-US" sz="3200" b="1" dirty="0">
              <a:latin typeface="+mn-ea"/>
              <a:ea typeface="+mn-ea"/>
            </a:endParaRPr>
          </a:p>
        </p:txBody>
      </p:sp>
      <p:graphicFrame>
        <p:nvGraphicFramePr>
          <p:cNvPr id="4100" name="Object 4"/>
          <p:cNvGraphicFramePr>
            <a:graphicFrameLocks noChangeAspect="1"/>
          </p:cNvGraphicFramePr>
          <p:nvPr/>
        </p:nvGraphicFramePr>
        <p:xfrm>
          <a:off x="546100" y="1416050"/>
          <a:ext cx="7697788" cy="5589588"/>
        </p:xfrm>
        <a:graphic>
          <a:graphicData uri="http://schemas.openxmlformats.org/presentationml/2006/ole">
            <p:oleObj spid="_x0000_s4100" name="文档" r:id="rId3" imgW="5615482" imgH="5051748" progId="Word.Documen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398463" y="914400"/>
          <a:ext cx="8007350" cy="6135688"/>
        </p:xfrm>
        <a:graphic>
          <a:graphicData uri="http://schemas.openxmlformats.org/presentationml/2006/ole">
            <p:oleObj spid="_x0000_s22530" name="文档" r:id="rId3" imgW="8484840" imgH="6510240" progId="Word.OpenDocumentText.12">
              <p:embed/>
            </p:oleObj>
          </a:graphicData>
        </a:graphic>
      </p:graphicFrame>
      <p:sp>
        <p:nvSpPr>
          <p:cNvPr id="3" name="TextBox 2"/>
          <p:cNvSpPr txBox="1"/>
          <p:nvPr/>
        </p:nvSpPr>
        <p:spPr>
          <a:xfrm>
            <a:off x="251520" y="260648"/>
            <a:ext cx="7056784" cy="523220"/>
          </a:xfrm>
          <a:prstGeom prst="rect">
            <a:avLst/>
          </a:prstGeom>
          <a:noFill/>
        </p:spPr>
        <p:txBody>
          <a:bodyPr wrap="square" rtlCol="0">
            <a:spAutoFit/>
          </a:bodyPr>
          <a:lstStyle/>
          <a:p>
            <a:r>
              <a:rPr lang="zh-CN" altLang="en-US" sz="2800" b="1" dirty="0" smtClean="0"/>
              <a:t>（</a:t>
            </a:r>
            <a:r>
              <a:rPr lang="zh-CN" altLang="zh-CN" sz="2800" b="1" dirty="0" smtClean="0"/>
              <a:t>一）</a:t>
            </a:r>
            <a:r>
              <a:rPr lang="zh-CN" altLang="en-US" sz="2800" b="1" dirty="0" smtClean="0"/>
              <a:t>、</a:t>
            </a:r>
            <a:r>
              <a:rPr lang="zh-CN" altLang="zh-CN" sz="2800" b="1" dirty="0" smtClean="0"/>
              <a:t>总体均值估计量和总体总值估计量</a:t>
            </a:r>
            <a:endParaRPr lang="zh-CN" altLang="en-US" sz="28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9" name="Object 3"/>
          <p:cNvGraphicFramePr>
            <a:graphicFrameLocks noChangeAspect="1"/>
          </p:cNvGraphicFramePr>
          <p:nvPr/>
        </p:nvGraphicFramePr>
        <p:xfrm>
          <a:off x="677863" y="766763"/>
          <a:ext cx="7434262" cy="5338762"/>
        </p:xfrm>
        <a:graphic>
          <a:graphicData uri="http://schemas.openxmlformats.org/presentationml/2006/ole">
            <p:oleObj spid="_x0000_s24579" name="文档" r:id="rId3" imgW="4962970" imgH="3554408" progId="Word.Document.12">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1622</Words>
  <Application>Microsoft Office PowerPoint</Application>
  <PresentationFormat>全屏显示(4:3)</PresentationFormat>
  <Paragraphs>122</Paragraphs>
  <Slides>58</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58</vt:i4>
      </vt:variant>
    </vt:vector>
  </HeadingPairs>
  <TitlesOfParts>
    <vt:vector size="62" baseType="lpstr">
      <vt:lpstr>Office 主题</vt:lpstr>
      <vt:lpstr>OpenDocument 文本</vt:lpstr>
      <vt:lpstr>Microsoft Office Word 文档</vt:lpstr>
      <vt:lpstr>文档</vt:lpstr>
      <vt:lpstr>第三章 分层随机抽样</vt:lpstr>
      <vt:lpstr>第一节  概述</vt:lpstr>
      <vt:lpstr>（一）、分层抽样的定义</vt:lpstr>
      <vt:lpstr>（二）、分层随机抽样的抽选样本过程</vt:lpstr>
      <vt:lpstr>（三）、分层抽样的主要应用场合</vt:lpstr>
      <vt:lpstr>第二节  简单估计量</vt:lpstr>
      <vt:lpstr>一、总体均值和总体总值的估计</vt:lpstr>
      <vt:lpstr>幻灯片 8</vt:lpstr>
      <vt:lpstr>幻灯片 9</vt:lpstr>
      <vt:lpstr>（二）、总体均值估计量和总体总值估计量的方差</vt:lpstr>
      <vt:lpstr>幻灯片 11</vt:lpstr>
      <vt:lpstr>幻灯片 12</vt:lpstr>
      <vt:lpstr>（三）、总体均值估计量和总体总值估计量的估计方差</vt:lpstr>
      <vt:lpstr>幻灯片 14</vt:lpstr>
      <vt:lpstr>（四）、总体均值估计量和总体总值估计量的概率分布和区间估计</vt:lpstr>
      <vt:lpstr>幻灯片 16</vt:lpstr>
      <vt:lpstr>幻灯片 17</vt:lpstr>
      <vt:lpstr>幻灯片 18</vt:lpstr>
      <vt:lpstr>(一)、总体比例和C类单元总数的估计量</vt:lpstr>
      <vt:lpstr>幻灯片 20</vt:lpstr>
      <vt:lpstr>（二）、总体比例估计量和C类单元总数估计量的方差</vt:lpstr>
      <vt:lpstr>幻灯片 22</vt:lpstr>
      <vt:lpstr>（三）、总体比例估计量和C类单元总数估计量的方差估计</vt:lpstr>
      <vt:lpstr>幻灯片 24</vt:lpstr>
      <vt:lpstr>幻灯片 25</vt:lpstr>
      <vt:lpstr>例—3.2</vt:lpstr>
      <vt:lpstr>（四）、总体比例估计量和C类单元总数的置信区间</vt:lpstr>
      <vt:lpstr>幻灯片 28</vt:lpstr>
      <vt:lpstr>例—3.2（续）</vt:lpstr>
      <vt:lpstr>第三节 样本量的确定</vt:lpstr>
      <vt:lpstr>一、样本量的最优分配</vt:lpstr>
      <vt:lpstr>幻灯片 32</vt:lpstr>
      <vt:lpstr>幻灯片 33</vt:lpstr>
      <vt:lpstr>例—3.3 </vt:lpstr>
      <vt:lpstr>幻灯片 35</vt:lpstr>
      <vt:lpstr>例—3.3（续1）</vt:lpstr>
      <vt:lpstr>例—3.3（续2）</vt:lpstr>
      <vt:lpstr>二、为估计总体均值而进行分层随机抽样的样本量确定</vt:lpstr>
      <vt:lpstr>幻灯片 39</vt:lpstr>
      <vt:lpstr>幻灯片 40</vt:lpstr>
      <vt:lpstr>例—3.4</vt:lpstr>
      <vt:lpstr>幻灯片 42</vt:lpstr>
      <vt:lpstr>幻灯片 43</vt:lpstr>
      <vt:lpstr>例—3.4（续1）</vt:lpstr>
      <vt:lpstr>例—3.4（续2） </vt:lpstr>
      <vt:lpstr>幻灯片 46</vt:lpstr>
      <vt:lpstr>幻灯片 47</vt:lpstr>
      <vt:lpstr>幻灯片 48</vt:lpstr>
      <vt:lpstr>例—3.5 </vt:lpstr>
      <vt:lpstr>三、为估计总体比例而进行分层随机抽样的样本量确定</vt:lpstr>
      <vt:lpstr>例—3.6</vt:lpstr>
      <vt:lpstr>四、总体标志的事前估计</vt:lpstr>
      <vt:lpstr>幻灯片 53</vt:lpstr>
      <vt:lpstr>第四节 分层随机抽样的效果分析</vt:lpstr>
      <vt:lpstr>幻灯片 55</vt:lpstr>
      <vt:lpstr>第五节 抽样后分层的估计量</vt:lpstr>
      <vt:lpstr>幻灯片 57</vt:lpstr>
      <vt:lpstr>例—3.7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分层随机抽样</dc:title>
  <dc:creator>admin</dc:creator>
  <cp:lastModifiedBy>admin</cp:lastModifiedBy>
  <cp:revision>144</cp:revision>
  <dcterms:created xsi:type="dcterms:W3CDTF">2015-09-11T10:01:54Z</dcterms:created>
  <dcterms:modified xsi:type="dcterms:W3CDTF">2015-09-24T03:08:14Z</dcterms:modified>
</cp:coreProperties>
</file>