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59" r:id="rId6"/>
    <p:sldId id="260" r:id="rId7"/>
    <p:sldId id="448" r:id="rId8"/>
    <p:sldId id="263" r:id="rId9"/>
    <p:sldId id="264" r:id="rId10"/>
    <p:sldId id="283" r:id="rId11"/>
    <p:sldId id="267" r:id="rId12"/>
    <p:sldId id="268" r:id="rId13"/>
    <p:sldId id="269" r:id="rId14"/>
    <p:sldId id="270" r:id="rId15"/>
    <p:sldId id="271" r:id="rId16"/>
    <p:sldId id="272" r:id="rId17"/>
    <p:sldId id="273" r:id="rId18"/>
    <p:sldId id="274" r:id="rId19"/>
    <p:sldId id="449" r:id="rId20"/>
    <p:sldId id="450" r:id="rId21"/>
    <p:sldId id="275" r:id="rId22"/>
    <p:sldId id="276" r:id="rId23"/>
    <p:sldId id="445" r:id="rId24"/>
    <p:sldId id="277" r:id="rId25"/>
    <p:sldId id="279" r:id="rId26"/>
    <p:sldId id="284" r:id="rId27"/>
    <p:sldId id="285" r:id="rId28"/>
    <p:sldId id="281" r:id="rId29"/>
    <p:sldId id="282" r:id="rId30"/>
    <p:sldId id="290" r:id="rId31"/>
    <p:sldId id="292" r:id="rId32"/>
    <p:sldId id="293" r:id="rId33"/>
    <p:sldId id="295" r:id="rId34"/>
    <p:sldId id="451" r:id="rId35"/>
    <p:sldId id="452" r:id="rId36"/>
    <p:sldId id="299" r:id="rId37"/>
    <p:sldId id="300" r:id="rId38"/>
    <p:sldId id="301" r:id="rId39"/>
    <p:sldId id="302" r:id="rId40"/>
    <p:sldId id="305" r:id="rId41"/>
    <p:sldId id="306" r:id="rId42"/>
    <p:sldId id="307" r:id="rId43"/>
    <p:sldId id="308" r:id="rId44"/>
    <p:sldId id="314" r:id="rId45"/>
    <p:sldId id="316" r:id="rId46"/>
    <p:sldId id="320" r:id="rId47"/>
    <p:sldId id="321" r:id="rId48"/>
    <p:sldId id="454" r:id="rId49"/>
    <p:sldId id="455" r:id="rId50"/>
    <p:sldId id="325" r:id="rId51"/>
    <p:sldId id="326" r:id="rId52"/>
    <p:sldId id="327" r:id="rId53"/>
    <p:sldId id="330" r:id="rId54"/>
    <p:sldId id="331" r:id="rId55"/>
    <p:sldId id="332" r:id="rId56"/>
    <p:sldId id="333" r:id="rId57"/>
    <p:sldId id="334" r:id="rId58"/>
    <p:sldId id="456" r:id="rId59"/>
    <p:sldId id="338" r:id="rId60"/>
    <p:sldId id="339" r:id="rId61"/>
    <p:sldId id="340" r:id="rId62"/>
    <p:sldId id="341" r:id="rId63"/>
    <p:sldId id="342" r:id="rId64"/>
    <p:sldId id="343" r:id="rId65"/>
    <p:sldId id="344" r:id="rId66"/>
    <p:sldId id="345" r:id="rId67"/>
    <p:sldId id="346" r:id="rId68"/>
    <p:sldId id="347" r:id="rId69"/>
    <p:sldId id="350" r:id="rId70"/>
    <p:sldId id="351" r:id="rId71"/>
    <p:sldId id="352" r:id="rId72"/>
    <p:sldId id="353" r:id="rId73"/>
    <p:sldId id="354" r:id="rId74"/>
    <p:sldId id="356" r:id="rId75"/>
    <p:sldId id="357" r:id="rId76"/>
    <p:sldId id="358" r:id="rId77"/>
    <p:sldId id="359" r:id="rId78"/>
    <p:sldId id="360" r:id="rId79"/>
    <p:sldId id="361" r:id="rId80"/>
    <p:sldId id="364" r:id="rId81"/>
    <p:sldId id="365" r:id="rId82"/>
    <p:sldId id="457" r:id="rId83"/>
    <p:sldId id="369" r:id="rId84"/>
    <p:sldId id="370" r:id="rId85"/>
    <p:sldId id="371" r:id="rId86"/>
    <p:sldId id="372" r:id="rId87"/>
    <p:sldId id="373" r:id="rId88"/>
    <p:sldId id="374" r:id="rId89"/>
    <p:sldId id="375" r:id="rId90"/>
    <p:sldId id="378" r:id="rId91"/>
    <p:sldId id="379" r:id="rId92"/>
    <p:sldId id="380" r:id="rId93"/>
    <p:sldId id="381" r:id="rId94"/>
    <p:sldId id="382" r:id="rId95"/>
    <p:sldId id="383" r:id="rId96"/>
    <p:sldId id="384" r:id="rId97"/>
    <p:sldId id="385" r:id="rId98"/>
    <p:sldId id="391" r:id="rId99"/>
    <p:sldId id="392" r:id="rId10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9258" autoAdjust="0"/>
  </p:normalViewPr>
  <p:slideViewPr>
    <p:cSldViewPr>
      <p:cViewPr>
        <p:scale>
          <a:sx n="70" d="100"/>
          <a:sy n="70" d="100"/>
        </p:scale>
        <p:origin x="-1164" y="-85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image" Target="../media/image44.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49.wmf"/><Relationship Id="rId7" Type="http://schemas.openxmlformats.org/officeDocument/2006/relationships/image" Target="../media/image53.wmf"/><Relationship Id="rId2" Type="http://schemas.openxmlformats.org/officeDocument/2006/relationships/image" Target="../media/image48.wmf"/><Relationship Id="rId1" Type="http://schemas.openxmlformats.org/officeDocument/2006/relationships/image" Target="../media/image47.wmf"/><Relationship Id="rId6" Type="http://schemas.openxmlformats.org/officeDocument/2006/relationships/image" Target="../media/image52.wmf"/><Relationship Id="rId5" Type="http://schemas.openxmlformats.org/officeDocument/2006/relationships/image" Target="../media/image51.wmf"/><Relationship Id="rId4" Type="http://schemas.openxmlformats.org/officeDocument/2006/relationships/image" Target="../media/image50.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image" Target="../media/image55.wmf"/><Relationship Id="rId1" Type="http://schemas.openxmlformats.org/officeDocument/2006/relationships/image" Target="../media/image54.wmf"/><Relationship Id="rId5" Type="http://schemas.openxmlformats.org/officeDocument/2006/relationships/image" Target="../media/image58.wmf"/><Relationship Id="rId4" Type="http://schemas.openxmlformats.org/officeDocument/2006/relationships/image" Target="../media/image57.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67.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71.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73.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74.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6" Type="http://schemas.openxmlformats.org/officeDocument/2006/relationships/image" Target="../media/image15.wmf"/><Relationship Id="rId5" Type="http://schemas.openxmlformats.org/officeDocument/2006/relationships/image" Target="../media/image14.wmf"/><Relationship Id="rId4" Type="http://schemas.openxmlformats.org/officeDocument/2006/relationships/image" Target="../media/image13.w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75.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78.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79.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80.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81.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82.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83.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84.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 Id="rId5" Type="http://schemas.openxmlformats.org/officeDocument/2006/relationships/image" Target="../media/image20.wmf"/><Relationship Id="rId4" Type="http://schemas.openxmlformats.org/officeDocument/2006/relationships/image" Target="../media/image19.w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85.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86.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87.emf"/></Relationships>
</file>

<file path=ppt/drawings/_rels/vmlDrawing43.v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image" Target="../media/image89.emf"/><Relationship Id="rId1" Type="http://schemas.openxmlformats.org/officeDocument/2006/relationships/image" Target="../media/image88.emf"/></Relationships>
</file>

<file path=ppt/drawings/_rels/vmlDrawing44.vml.rels><?xml version="1.0" encoding="UTF-8" standalone="yes"?>
<Relationships xmlns="http://schemas.openxmlformats.org/package/2006/relationships"><Relationship Id="rId2" Type="http://schemas.openxmlformats.org/officeDocument/2006/relationships/image" Target="../media/image92.emf"/><Relationship Id="rId1" Type="http://schemas.openxmlformats.org/officeDocument/2006/relationships/image" Target="../media/image91.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93.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94.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95.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96.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97.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 Id="rId6" Type="http://schemas.openxmlformats.org/officeDocument/2006/relationships/image" Target="../media/image26.wmf"/><Relationship Id="rId5" Type="http://schemas.openxmlformats.org/officeDocument/2006/relationships/image" Target="../media/image25.wmf"/><Relationship Id="rId4" Type="http://schemas.openxmlformats.org/officeDocument/2006/relationships/image" Target="../media/image24.w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98.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99.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100.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101.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02.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103.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104.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105.e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106.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107.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 Id="rId5" Type="http://schemas.openxmlformats.org/officeDocument/2006/relationships/image" Target="../media/image31.wmf"/><Relationship Id="rId4" Type="http://schemas.openxmlformats.org/officeDocument/2006/relationships/image" Target="../media/image30.w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108.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109.emf"/></Relationships>
</file>

<file path=ppt/drawings/_rels/vmlDrawing62.vml.rels><?xml version="1.0" encoding="UTF-8" standalone="yes"?>
<Relationships xmlns="http://schemas.openxmlformats.org/package/2006/relationships"><Relationship Id="rId2" Type="http://schemas.openxmlformats.org/officeDocument/2006/relationships/image" Target="../media/image111.emf"/><Relationship Id="rId1" Type="http://schemas.openxmlformats.org/officeDocument/2006/relationships/image" Target="../media/image110.emf"/></Relationships>
</file>

<file path=ppt/drawings/_rels/vmlDrawing63.vml.rels><?xml version="1.0" encoding="UTF-8" standalone="yes"?>
<Relationships xmlns="http://schemas.openxmlformats.org/package/2006/relationships"><Relationship Id="rId2" Type="http://schemas.openxmlformats.org/officeDocument/2006/relationships/image" Target="../media/image113.emf"/><Relationship Id="rId1" Type="http://schemas.openxmlformats.org/officeDocument/2006/relationships/image" Target="../media/image112.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114.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115.e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116.e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117.e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118.emf"/></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119.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120.emf"/></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121.emf"/></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122.emf"/></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123.emf"/></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124.emf"/></Relationships>
</file>

<file path=ppt/drawings/_rels/vmlDrawing75.vml.rels><?xml version="1.0" encoding="UTF-8" standalone="yes"?>
<Relationships xmlns="http://schemas.openxmlformats.org/package/2006/relationships"><Relationship Id="rId1" Type="http://schemas.openxmlformats.org/officeDocument/2006/relationships/image" Target="../media/image125.emf"/></Relationships>
</file>

<file path=ppt/drawings/_rels/vmlDrawing76.vml.rels><?xml version="1.0" encoding="UTF-8" standalone="yes"?>
<Relationships xmlns="http://schemas.openxmlformats.org/package/2006/relationships"><Relationship Id="rId1" Type="http://schemas.openxmlformats.org/officeDocument/2006/relationships/image" Target="../media/image126.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34.wmf"/><Relationship Id="rId4" Type="http://schemas.openxmlformats.org/officeDocument/2006/relationships/image" Target="../media/image37.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8.wmf"/><Relationship Id="rId6" Type="http://schemas.openxmlformats.org/officeDocument/2006/relationships/image" Target="../media/image43.wmf"/><Relationship Id="rId5" Type="http://schemas.openxmlformats.org/officeDocument/2006/relationships/image" Target="../media/image42.wmf"/><Relationship Id="rId4" Type="http://schemas.openxmlformats.org/officeDocument/2006/relationships/image" Target="../media/image4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2015/9/27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oleObject" Target="../embeddings/oleObject9.bin"/><Relationship Id="rId7"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12.bin"/><Relationship Id="rId5" Type="http://schemas.openxmlformats.org/officeDocument/2006/relationships/oleObject" Target="../embeddings/oleObject11.bin"/><Relationship Id="rId4" Type="http://schemas.openxmlformats.org/officeDocument/2006/relationships/oleObject" Target="../embeddings/oleObject10.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5.bin"/><Relationship Id="rId7"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18.bin"/><Relationship Id="rId5" Type="http://schemas.openxmlformats.org/officeDocument/2006/relationships/oleObject" Target="../embeddings/oleObject17.bin"/><Relationship Id="rId4" Type="http://schemas.openxmlformats.org/officeDocument/2006/relationships/oleObject" Target="../embeddings/oleObject16.bin"/></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25.bin"/><Relationship Id="rId3" Type="http://schemas.openxmlformats.org/officeDocument/2006/relationships/oleObject" Target="../embeddings/oleObject20.bin"/><Relationship Id="rId7"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23.bin"/><Relationship Id="rId5" Type="http://schemas.openxmlformats.org/officeDocument/2006/relationships/oleObject" Target="../embeddings/oleObject22.bin"/><Relationship Id="rId4" Type="http://schemas.openxmlformats.org/officeDocument/2006/relationships/oleObject" Target="../embeddings/oleObject21.bin"/></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26.bin"/><Relationship Id="rId7" Type="http://schemas.openxmlformats.org/officeDocument/2006/relationships/oleObject" Target="../embeddings/oleObject30.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29.bin"/><Relationship Id="rId5" Type="http://schemas.openxmlformats.org/officeDocument/2006/relationships/oleObject" Target="../embeddings/oleObject28.bin"/><Relationship Id="rId4" Type="http://schemas.openxmlformats.org/officeDocument/2006/relationships/oleObject" Target="../embeddings/oleObject27.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32.bin"/></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36.bin"/><Relationship Id="rId5" Type="http://schemas.openxmlformats.org/officeDocument/2006/relationships/oleObject" Target="../embeddings/oleObject35.bin"/><Relationship Id="rId4" Type="http://schemas.openxmlformats.org/officeDocument/2006/relationships/oleObject" Target="../embeddings/oleObject34.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42.bin"/><Relationship Id="rId3" Type="http://schemas.openxmlformats.org/officeDocument/2006/relationships/oleObject" Target="../embeddings/oleObject37.bin"/><Relationship Id="rId7" Type="http://schemas.openxmlformats.org/officeDocument/2006/relationships/oleObject" Target="../embeddings/oleObject41.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40.bin"/><Relationship Id="rId5" Type="http://schemas.openxmlformats.org/officeDocument/2006/relationships/oleObject" Target="../embeddings/oleObject39.bin"/><Relationship Id="rId4" Type="http://schemas.openxmlformats.org/officeDocument/2006/relationships/oleObject" Target="../embeddings/oleObject38.bin"/></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oleObject44.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7.xml"/><Relationship Id="rId1" Type="http://schemas.openxmlformats.org/officeDocument/2006/relationships/vmlDrawing" Target="../drawings/vmlDrawing11.v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50.bin"/><Relationship Id="rId3" Type="http://schemas.openxmlformats.org/officeDocument/2006/relationships/oleObject" Target="../embeddings/oleObject45.bin"/><Relationship Id="rId7" Type="http://schemas.openxmlformats.org/officeDocument/2006/relationships/oleObject" Target="../embeddings/oleObject49.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oleObject" Target="../embeddings/oleObject48.bin"/><Relationship Id="rId5" Type="http://schemas.openxmlformats.org/officeDocument/2006/relationships/oleObject" Target="../embeddings/oleObject47.bin"/><Relationship Id="rId4" Type="http://schemas.openxmlformats.org/officeDocument/2006/relationships/oleObject" Target="../embeddings/oleObject46.bin"/><Relationship Id="rId9" Type="http://schemas.openxmlformats.org/officeDocument/2006/relationships/oleObject" Target="../embeddings/oleObject51.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52.bin"/><Relationship Id="rId7" Type="http://schemas.openxmlformats.org/officeDocument/2006/relationships/oleObject" Target="../embeddings/oleObject56.bin"/><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oleObject" Target="../embeddings/oleObject55.bin"/><Relationship Id="rId5" Type="http://schemas.openxmlformats.org/officeDocument/2006/relationships/oleObject" Target="../embeddings/oleObject54.bin"/><Relationship Id="rId4" Type="http://schemas.openxmlformats.org/officeDocument/2006/relationships/oleObject" Target="../embeddings/oleObject53.bin"/></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2.xml"/><Relationship Id="rId1" Type="http://schemas.openxmlformats.org/officeDocument/2006/relationships/vmlDrawing" Target="../drawings/vmlDrawing14.vml"/></Relationships>
</file>

<file path=ppt/slides/_rels/slide25.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7.xml"/><Relationship Id="rId1" Type="http://schemas.openxmlformats.org/officeDocument/2006/relationships/vmlDrawing" Target="../drawings/vmlDrawing15.vml"/></Relationships>
</file>

<file path=ppt/slides/_rels/slide26.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7.xml"/><Relationship Id="rId1" Type="http://schemas.openxmlformats.org/officeDocument/2006/relationships/vmlDrawing" Target="../drawings/vmlDrawing16.vml"/></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7.xml"/><Relationship Id="rId1" Type="http://schemas.openxmlformats.org/officeDocument/2006/relationships/vmlDrawing" Target="../drawings/vmlDrawing17.vml"/></Relationships>
</file>

<file path=ppt/slides/_rels/slide28.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2.xml"/><Relationship Id="rId1" Type="http://schemas.openxmlformats.org/officeDocument/2006/relationships/vmlDrawing" Target="../drawings/vmlDrawing18.vml"/></Relationships>
</file>

<file path=ppt/slides/_rels/slide29.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2.xml"/><Relationship Id="rId1" Type="http://schemas.openxmlformats.org/officeDocument/2006/relationships/vmlDrawing" Target="../drawings/vmlDrawing19.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2.xml"/><Relationship Id="rId1" Type="http://schemas.openxmlformats.org/officeDocument/2006/relationships/vmlDrawing" Target="../drawings/vmlDrawing20.vml"/></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2.xml"/><Relationship Id="rId1" Type="http://schemas.openxmlformats.org/officeDocument/2006/relationships/vmlDrawing" Target="../drawings/vmlDrawing21.vml"/></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2.xml"/><Relationship Id="rId1" Type="http://schemas.openxmlformats.org/officeDocument/2006/relationships/vmlDrawing" Target="../drawings/vmlDrawing22.vml"/></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2.xml"/><Relationship Id="rId1" Type="http://schemas.openxmlformats.org/officeDocument/2006/relationships/vmlDrawing" Target="../drawings/vmlDrawing23.vml"/></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2.xml"/><Relationship Id="rId1" Type="http://schemas.openxmlformats.org/officeDocument/2006/relationships/vmlDrawing" Target="../drawings/vmlDrawing24.vml"/></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Office_Word___13.docx"/><Relationship Id="rId2" Type="http://schemas.openxmlformats.org/officeDocument/2006/relationships/slideLayout" Target="../slideLayouts/slideLayout7.xml"/><Relationship Id="rId1" Type="http://schemas.openxmlformats.org/officeDocument/2006/relationships/vmlDrawing" Target="../drawings/vmlDrawing25.vml"/></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Office_Word___14.docx"/><Relationship Id="rId2" Type="http://schemas.openxmlformats.org/officeDocument/2006/relationships/slideLayout" Target="../slideLayouts/slideLayout2.xml"/><Relationship Id="rId1" Type="http://schemas.openxmlformats.org/officeDocument/2006/relationships/vmlDrawing" Target="../drawings/vmlDrawing26.vml"/></Relationships>
</file>

<file path=ppt/slides/_rels/slide37.xml.rels><?xml version="1.0" encoding="UTF-8" standalone="yes"?>
<Relationships xmlns="http://schemas.openxmlformats.org/package/2006/relationships"><Relationship Id="rId3" Type="http://schemas.openxmlformats.org/officeDocument/2006/relationships/package" Target="../embeddings/Microsoft_Office_Word___15.docx"/><Relationship Id="rId2" Type="http://schemas.openxmlformats.org/officeDocument/2006/relationships/slideLayout" Target="../slideLayouts/slideLayout2.xml"/><Relationship Id="rId1" Type="http://schemas.openxmlformats.org/officeDocument/2006/relationships/vmlDrawing" Target="../drawings/vmlDrawing27.vml"/></Relationships>
</file>

<file path=ppt/slides/_rels/slide38.xml.rels><?xml version="1.0" encoding="UTF-8" standalone="yes"?>
<Relationships xmlns="http://schemas.openxmlformats.org/package/2006/relationships"><Relationship Id="rId3" Type="http://schemas.openxmlformats.org/officeDocument/2006/relationships/package" Target="../embeddings/Microsoft_Office_Word___16.docx"/><Relationship Id="rId2" Type="http://schemas.openxmlformats.org/officeDocument/2006/relationships/slideLayout" Target="../slideLayouts/slideLayout2.xml"/><Relationship Id="rId1" Type="http://schemas.openxmlformats.org/officeDocument/2006/relationships/vmlDrawing" Target="../drawings/vmlDrawing28.v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package" Target="../embeddings/Microsoft_Office_Word___17.docx"/><Relationship Id="rId2" Type="http://schemas.openxmlformats.org/officeDocument/2006/relationships/slideLayout" Target="../slideLayouts/slideLayout2.xml"/><Relationship Id="rId1" Type="http://schemas.openxmlformats.org/officeDocument/2006/relationships/vmlDrawing" Target="../drawings/vmlDrawing29.vml"/></Relationships>
</file>

<file path=ppt/slides/_rels/slide42.xml.rels><?xml version="1.0" encoding="UTF-8" standalone="yes"?>
<Relationships xmlns="http://schemas.openxmlformats.org/package/2006/relationships"><Relationship Id="rId3" Type="http://schemas.openxmlformats.org/officeDocument/2006/relationships/package" Target="../embeddings/Microsoft_Office_Word___18.docx"/><Relationship Id="rId2" Type="http://schemas.openxmlformats.org/officeDocument/2006/relationships/slideLayout" Target="../slideLayouts/slideLayout2.xml"/><Relationship Id="rId1" Type="http://schemas.openxmlformats.org/officeDocument/2006/relationships/vmlDrawing" Target="../drawings/vmlDrawing30.vml"/></Relationships>
</file>

<file path=ppt/slides/_rels/slide43.xml.rels><?xml version="1.0" encoding="UTF-8" standalone="yes"?>
<Relationships xmlns="http://schemas.openxmlformats.org/package/2006/relationships"><Relationship Id="rId3" Type="http://schemas.openxmlformats.org/officeDocument/2006/relationships/package" Target="../embeddings/Microsoft_Office_Word___19.docx"/><Relationship Id="rId2" Type="http://schemas.openxmlformats.org/officeDocument/2006/relationships/slideLayout" Target="../slideLayouts/slideLayout2.xml"/><Relationship Id="rId1" Type="http://schemas.openxmlformats.org/officeDocument/2006/relationships/vmlDrawing" Target="../drawings/vmlDrawing31.vml"/></Relationships>
</file>

<file path=ppt/slides/_rels/slide44.xml.rels><?xml version="1.0" encoding="UTF-8" standalone="yes"?>
<Relationships xmlns="http://schemas.openxmlformats.org/package/2006/relationships"><Relationship Id="rId3" Type="http://schemas.openxmlformats.org/officeDocument/2006/relationships/package" Target="../embeddings/Microsoft_Office_Word___20.docx"/><Relationship Id="rId2" Type="http://schemas.openxmlformats.org/officeDocument/2006/relationships/slideLayout" Target="../slideLayouts/slideLayout2.xml"/><Relationship Id="rId1" Type="http://schemas.openxmlformats.org/officeDocument/2006/relationships/vmlDrawing" Target="../drawings/vmlDrawing32.vml"/></Relationships>
</file>

<file path=ppt/slides/_rels/slide45.xml.rels><?xml version="1.0" encoding="UTF-8" standalone="yes"?>
<Relationships xmlns="http://schemas.openxmlformats.org/package/2006/relationships"><Relationship Id="rId3" Type="http://schemas.openxmlformats.org/officeDocument/2006/relationships/package" Target="../embeddings/Microsoft_Office_Word___21.docx"/><Relationship Id="rId2" Type="http://schemas.openxmlformats.org/officeDocument/2006/relationships/slideLayout" Target="../slideLayouts/slideLayout2.xml"/><Relationship Id="rId1" Type="http://schemas.openxmlformats.org/officeDocument/2006/relationships/vmlDrawing" Target="../drawings/vmlDrawing33.vml"/></Relationships>
</file>

<file path=ppt/slides/_rels/slide46.xml.rels><?xml version="1.0" encoding="UTF-8" standalone="yes"?>
<Relationships xmlns="http://schemas.openxmlformats.org/package/2006/relationships"><Relationship Id="rId3" Type="http://schemas.openxmlformats.org/officeDocument/2006/relationships/package" Target="../embeddings/Microsoft_Office_Word___22.docx"/><Relationship Id="rId2" Type="http://schemas.openxmlformats.org/officeDocument/2006/relationships/slideLayout" Target="../slideLayouts/slideLayout2.xml"/><Relationship Id="rId1" Type="http://schemas.openxmlformats.org/officeDocument/2006/relationships/vmlDrawing" Target="../drawings/vmlDrawing34.vml"/></Relationships>
</file>

<file path=ppt/slides/_rels/slide47.xml.rels><?xml version="1.0" encoding="UTF-8" standalone="yes"?>
<Relationships xmlns="http://schemas.openxmlformats.org/package/2006/relationships"><Relationship Id="rId3" Type="http://schemas.openxmlformats.org/officeDocument/2006/relationships/package" Target="../embeddings/Microsoft_Office_Word___23.docx"/><Relationship Id="rId2" Type="http://schemas.openxmlformats.org/officeDocument/2006/relationships/slideLayout" Target="../slideLayouts/slideLayout2.xml"/><Relationship Id="rId1" Type="http://schemas.openxmlformats.org/officeDocument/2006/relationships/vmlDrawing" Target="../drawings/vmlDrawing35.v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package" Target="../embeddings/Microsoft_Office_Word___24.docx"/><Relationship Id="rId2" Type="http://schemas.openxmlformats.org/officeDocument/2006/relationships/slideLayout" Target="../slideLayouts/slideLayout2.xml"/><Relationship Id="rId1" Type="http://schemas.openxmlformats.org/officeDocument/2006/relationships/vmlDrawing" Target="../drawings/vmlDrawing36.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package" Target="../embeddings/Microsoft_Office_Word___25.docx"/><Relationship Id="rId2" Type="http://schemas.openxmlformats.org/officeDocument/2006/relationships/slideLayout" Target="../slideLayouts/slideLayout2.xml"/><Relationship Id="rId1" Type="http://schemas.openxmlformats.org/officeDocument/2006/relationships/vmlDrawing" Target="../drawings/vmlDrawing37.vml"/></Relationships>
</file>

<file path=ppt/slides/_rels/slide51.xml.rels><?xml version="1.0" encoding="UTF-8" standalone="yes"?>
<Relationships xmlns="http://schemas.openxmlformats.org/package/2006/relationships"><Relationship Id="rId3" Type="http://schemas.openxmlformats.org/officeDocument/2006/relationships/package" Target="../embeddings/Microsoft_Office_Word___26.docx"/><Relationship Id="rId2" Type="http://schemas.openxmlformats.org/officeDocument/2006/relationships/slideLayout" Target="../slideLayouts/slideLayout2.xml"/><Relationship Id="rId1" Type="http://schemas.openxmlformats.org/officeDocument/2006/relationships/vmlDrawing" Target="../drawings/vmlDrawing38.vml"/></Relationships>
</file>

<file path=ppt/slides/_rels/slide52.xml.rels><?xml version="1.0" encoding="UTF-8" standalone="yes"?>
<Relationships xmlns="http://schemas.openxmlformats.org/package/2006/relationships"><Relationship Id="rId3" Type="http://schemas.openxmlformats.org/officeDocument/2006/relationships/package" Target="../embeddings/Microsoft_Office_Word___27.docx"/><Relationship Id="rId2" Type="http://schemas.openxmlformats.org/officeDocument/2006/relationships/slideLayout" Target="../slideLayouts/slideLayout2.xml"/><Relationship Id="rId1" Type="http://schemas.openxmlformats.org/officeDocument/2006/relationships/vmlDrawing" Target="../drawings/vmlDrawing39.vml"/></Relationships>
</file>

<file path=ppt/slides/_rels/slide53.xml.rels><?xml version="1.0" encoding="UTF-8" standalone="yes"?>
<Relationships xmlns="http://schemas.openxmlformats.org/package/2006/relationships"><Relationship Id="rId3" Type="http://schemas.openxmlformats.org/officeDocument/2006/relationships/package" Target="../embeddings/Microsoft_Office_Word___28.docx"/><Relationship Id="rId2" Type="http://schemas.openxmlformats.org/officeDocument/2006/relationships/slideLayout" Target="../slideLayouts/slideLayout2.xml"/><Relationship Id="rId1" Type="http://schemas.openxmlformats.org/officeDocument/2006/relationships/vmlDrawing" Target="../drawings/vmlDrawing40.vml"/></Relationships>
</file>

<file path=ppt/slides/_rels/slide54.xml.rels><?xml version="1.0" encoding="UTF-8" standalone="yes"?>
<Relationships xmlns="http://schemas.openxmlformats.org/package/2006/relationships"><Relationship Id="rId3" Type="http://schemas.openxmlformats.org/officeDocument/2006/relationships/package" Target="../embeddings/Microsoft_Office_Word___29.docx"/><Relationship Id="rId2" Type="http://schemas.openxmlformats.org/officeDocument/2006/relationships/slideLayout" Target="../slideLayouts/slideLayout2.xml"/><Relationship Id="rId1" Type="http://schemas.openxmlformats.org/officeDocument/2006/relationships/vmlDrawing" Target="../drawings/vmlDrawing41.vml"/></Relationships>
</file>

<file path=ppt/slides/_rels/slide55.xml.rels><?xml version="1.0" encoding="UTF-8" standalone="yes"?>
<Relationships xmlns="http://schemas.openxmlformats.org/package/2006/relationships"><Relationship Id="rId3" Type="http://schemas.openxmlformats.org/officeDocument/2006/relationships/package" Target="../embeddings/Microsoft_Office_Word___30.docx"/><Relationship Id="rId2" Type="http://schemas.openxmlformats.org/officeDocument/2006/relationships/slideLayout" Target="../slideLayouts/slideLayout2.xml"/><Relationship Id="rId1" Type="http://schemas.openxmlformats.org/officeDocument/2006/relationships/vmlDrawing" Target="../drawings/vmlDrawing42.vml"/></Relationships>
</file>

<file path=ppt/slides/_rels/slide56.xml.rels><?xml version="1.0" encoding="UTF-8" standalone="yes"?>
<Relationships xmlns="http://schemas.openxmlformats.org/package/2006/relationships"><Relationship Id="rId3" Type="http://schemas.openxmlformats.org/officeDocument/2006/relationships/package" Target="../embeddings/Microsoft_Office_Word___31.docx"/><Relationship Id="rId2" Type="http://schemas.openxmlformats.org/officeDocument/2006/relationships/slideLayout" Target="../slideLayouts/slideLayout2.xml"/><Relationship Id="rId1" Type="http://schemas.openxmlformats.org/officeDocument/2006/relationships/vmlDrawing" Target="../drawings/vmlDrawing43.vml"/><Relationship Id="rId5" Type="http://schemas.openxmlformats.org/officeDocument/2006/relationships/package" Target="../embeddings/Microsoft_Office_Word___33.docx"/><Relationship Id="rId4" Type="http://schemas.openxmlformats.org/officeDocument/2006/relationships/package" Target="../embeddings/Microsoft_Office_Word___32.docx"/></Relationships>
</file>

<file path=ppt/slides/_rels/slide57.xml.rels><?xml version="1.0" encoding="UTF-8" standalone="yes"?>
<Relationships xmlns="http://schemas.openxmlformats.org/package/2006/relationships"><Relationship Id="rId3" Type="http://schemas.openxmlformats.org/officeDocument/2006/relationships/package" Target="../embeddings/Microsoft_Office_Word___34.docx"/><Relationship Id="rId2" Type="http://schemas.openxmlformats.org/officeDocument/2006/relationships/slideLayout" Target="../slideLayouts/slideLayout2.xml"/><Relationship Id="rId1" Type="http://schemas.openxmlformats.org/officeDocument/2006/relationships/vmlDrawing" Target="../drawings/vmlDrawing44.vml"/><Relationship Id="rId4" Type="http://schemas.openxmlformats.org/officeDocument/2006/relationships/package" Target="../embeddings/Microsoft_Office_Word___35.docx"/></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package" Target="../embeddings/Microsoft_Office_Word___36.docx"/><Relationship Id="rId2" Type="http://schemas.openxmlformats.org/officeDocument/2006/relationships/slideLayout" Target="../slideLayouts/slideLayout2.xml"/><Relationship Id="rId1" Type="http://schemas.openxmlformats.org/officeDocument/2006/relationships/vmlDrawing" Target="../drawings/vmlDrawing45.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package" Target="../embeddings/Microsoft_Office_Word___37.docx"/><Relationship Id="rId2" Type="http://schemas.openxmlformats.org/officeDocument/2006/relationships/slideLayout" Target="../slideLayouts/slideLayout2.xml"/><Relationship Id="rId1" Type="http://schemas.openxmlformats.org/officeDocument/2006/relationships/vmlDrawing" Target="../drawings/vmlDrawing46.vml"/></Relationships>
</file>

<file path=ppt/slides/_rels/slide61.xml.rels><?xml version="1.0" encoding="UTF-8" standalone="yes"?>
<Relationships xmlns="http://schemas.openxmlformats.org/package/2006/relationships"><Relationship Id="rId3" Type="http://schemas.openxmlformats.org/officeDocument/2006/relationships/package" Target="../embeddings/Microsoft_Office_Word___38.docx"/><Relationship Id="rId2" Type="http://schemas.openxmlformats.org/officeDocument/2006/relationships/slideLayout" Target="../slideLayouts/slideLayout2.xml"/><Relationship Id="rId1" Type="http://schemas.openxmlformats.org/officeDocument/2006/relationships/vmlDrawing" Target="../drawings/vmlDrawing47.vml"/></Relationships>
</file>

<file path=ppt/slides/_rels/slide62.xml.rels><?xml version="1.0" encoding="UTF-8" standalone="yes"?>
<Relationships xmlns="http://schemas.openxmlformats.org/package/2006/relationships"><Relationship Id="rId3" Type="http://schemas.openxmlformats.org/officeDocument/2006/relationships/package" Target="../embeddings/Microsoft_Office_Word___39.docx"/><Relationship Id="rId2" Type="http://schemas.openxmlformats.org/officeDocument/2006/relationships/slideLayout" Target="../slideLayouts/slideLayout2.xml"/><Relationship Id="rId1" Type="http://schemas.openxmlformats.org/officeDocument/2006/relationships/vmlDrawing" Target="../drawings/vmlDrawing48.vml"/></Relationships>
</file>

<file path=ppt/slides/_rels/slide63.xml.rels><?xml version="1.0" encoding="UTF-8" standalone="yes"?>
<Relationships xmlns="http://schemas.openxmlformats.org/package/2006/relationships"><Relationship Id="rId3" Type="http://schemas.openxmlformats.org/officeDocument/2006/relationships/package" Target="../embeddings/Microsoft_Office_Word___40.docx"/><Relationship Id="rId2" Type="http://schemas.openxmlformats.org/officeDocument/2006/relationships/slideLayout" Target="../slideLayouts/slideLayout2.xml"/><Relationship Id="rId1" Type="http://schemas.openxmlformats.org/officeDocument/2006/relationships/vmlDrawing" Target="../drawings/vmlDrawing49.vml"/></Relationships>
</file>

<file path=ppt/slides/_rels/slide64.xml.rels><?xml version="1.0" encoding="UTF-8" standalone="yes"?>
<Relationships xmlns="http://schemas.openxmlformats.org/package/2006/relationships"><Relationship Id="rId3" Type="http://schemas.openxmlformats.org/officeDocument/2006/relationships/package" Target="../embeddings/Microsoft_Office_Word___41.docx"/><Relationship Id="rId2" Type="http://schemas.openxmlformats.org/officeDocument/2006/relationships/slideLayout" Target="../slideLayouts/slideLayout2.xml"/><Relationship Id="rId1" Type="http://schemas.openxmlformats.org/officeDocument/2006/relationships/vmlDrawing" Target="../drawings/vmlDrawing50.vml"/></Relationships>
</file>

<file path=ppt/slides/_rels/slide65.xml.rels><?xml version="1.0" encoding="UTF-8" standalone="yes"?>
<Relationships xmlns="http://schemas.openxmlformats.org/package/2006/relationships"><Relationship Id="rId3" Type="http://schemas.openxmlformats.org/officeDocument/2006/relationships/package" Target="../embeddings/Microsoft_Office_Word___42.docx"/><Relationship Id="rId2" Type="http://schemas.openxmlformats.org/officeDocument/2006/relationships/slideLayout" Target="../slideLayouts/slideLayout7.xml"/><Relationship Id="rId1" Type="http://schemas.openxmlformats.org/officeDocument/2006/relationships/vmlDrawing" Target="../drawings/vmlDrawing51.vml"/></Relationships>
</file>

<file path=ppt/slides/_rels/slide66.xml.rels><?xml version="1.0" encoding="UTF-8" standalone="yes"?>
<Relationships xmlns="http://schemas.openxmlformats.org/package/2006/relationships"><Relationship Id="rId3" Type="http://schemas.openxmlformats.org/officeDocument/2006/relationships/package" Target="../embeddings/Microsoft_Office_Word___43.docx"/><Relationship Id="rId2" Type="http://schemas.openxmlformats.org/officeDocument/2006/relationships/slideLayout" Target="../slideLayouts/slideLayout7.xml"/><Relationship Id="rId1" Type="http://schemas.openxmlformats.org/officeDocument/2006/relationships/vmlDrawing" Target="../drawings/vmlDrawing52.v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package" Target="../embeddings/Microsoft_Office_Word___44.docx"/><Relationship Id="rId2" Type="http://schemas.openxmlformats.org/officeDocument/2006/relationships/slideLayout" Target="../slideLayouts/slideLayout7.xml"/><Relationship Id="rId1" Type="http://schemas.openxmlformats.org/officeDocument/2006/relationships/vmlDrawing" Target="../drawings/vmlDrawing53.vml"/></Relationships>
</file>

<file path=ppt/slides/_rels/slide69.xml.rels><?xml version="1.0" encoding="UTF-8" standalone="yes"?>
<Relationships xmlns="http://schemas.openxmlformats.org/package/2006/relationships"><Relationship Id="rId3" Type="http://schemas.openxmlformats.org/officeDocument/2006/relationships/package" Target="../embeddings/Microsoft_Office_Word___45.docx"/><Relationship Id="rId2" Type="http://schemas.openxmlformats.org/officeDocument/2006/relationships/slideLayout" Target="../slideLayouts/slideLayout2.xml"/><Relationship Id="rId1" Type="http://schemas.openxmlformats.org/officeDocument/2006/relationships/vmlDrawing" Target="../drawings/vmlDrawing54.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package" Target="../embeddings/Microsoft_Office_Word___46.docx"/><Relationship Id="rId2" Type="http://schemas.openxmlformats.org/officeDocument/2006/relationships/slideLayout" Target="../slideLayouts/slideLayout7.xml"/><Relationship Id="rId1" Type="http://schemas.openxmlformats.org/officeDocument/2006/relationships/vmlDrawing" Target="../drawings/vmlDrawing55.vml"/></Relationships>
</file>

<file path=ppt/slides/_rels/slide71.xml.rels><?xml version="1.0" encoding="UTF-8" standalone="yes"?>
<Relationships xmlns="http://schemas.openxmlformats.org/package/2006/relationships"><Relationship Id="rId3" Type="http://schemas.openxmlformats.org/officeDocument/2006/relationships/package" Target="../embeddings/Microsoft_Office_Word___47.docx"/><Relationship Id="rId2" Type="http://schemas.openxmlformats.org/officeDocument/2006/relationships/slideLayout" Target="../slideLayouts/slideLayout7.xml"/><Relationship Id="rId1" Type="http://schemas.openxmlformats.org/officeDocument/2006/relationships/vmlDrawing" Target="../drawings/vmlDrawing56.vml"/></Relationships>
</file>

<file path=ppt/slides/_rels/slide72.xml.rels><?xml version="1.0" encoding="UTF-8" standalone="yes"?>
<Relationships xmlns="http://schemas.openxmlformats.org/package/2006/relationships"><Relationship Id="rId3" Type="http://schemas.openxmlformats.org/officeDocument/2006/relationships/package" Target="../embeddings/Microsoft_Office_Word___48.docx"/><Relationship Id="rId2" Type="http://schemas.openxmlformats.org/officeDocument/2006/relationships/slideLayout" Target="../slideLayouts/slideLayout7.xml"/><Relationship Id="rId1" Type="http://schemas.openxmlformats.org/officeDocument/2006/relationships/vmlDrawing" Target="../drawings/vmlDrawing57.v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package" Target="../embeddings/Microsoft_Office_Word___49.docx"/><Relationship Id="rId2" Type="http://schemas.openxmlformats.org/officeDocument/2006/relationships/slideLayout" Target="../slideLayouts/slideLayout2.xml"/><Relationship Id="rId1" Type="http://schemas.openxmlformats.org/officeDocument/2006/relationships/vmlDrawing" Target="../drawings/vmlDrawing58.vml"/></Relationships>
</file>

<file path=ppt/slides/_rels/slide77.xml.rels><?xml version="1.0" encoding="UTF-8" standalone="yes"?>
<Relationships xmlns="http://schemas.openxmlformats.org/package/2006/relationships"><Relationship Id="rId3" Type="http://schemas.openxmlformats.org/officeDocument/2006/relationships/package" Target="../embeddings/Microsoft_Office_Word___50.docx"/><Relationship Id="rId2" Type="http://schemas.openxmlformats.org/officeDocument/2006/relationships/slideLayout" Target="../slideLayouts/slideLayout2.xml"/><Relationship Id="rId1" Type="http://schemas.openxmlformats.org/officeDocument/2006/relationships/vmlDrawing" Target="../drawings/vmlDrawing59.vml"/></Relationships>
</file>

<file path=ppt/slides/_rels/slide78.xml.rels><?xml version="1.0" encoding="UTF-8" standalone="yes"?>
<Relationships xmlns="http://schemas.openxmlformats.org/package/2006/relationships"><Relationship Id="rId3" Type="http://schemas.openxmlformats.org/officeDocument/2006/relationships/package" Target="../embeddings/Microsoft_Office_Word___51.docx"/><Relationship Id="rId2" Type="http://schemas.openxmlformats.org/officeDocument/2006/relationships/slideLayout" Target="../slideLayouts/slideLayout2.xml"/><Relationship Id="rId1" Type="http://schemas.openxmlformats.org/officeDocument/2006/relationships/vmlDrawing" Target="../drawings/vmlDrawing60.vml"/></Relationships>
</file>

<file path=ppt/slides/_rels/slide79.xml.rels><?xml version="1.0" encoding="UTF-8" standalone="yes"?>
<Relationships xmlns="http://schemas.openxmlformats.org/package/2006/relationships"><Relationship Id="rId3" Type="http://schemas.openxmlformats.org/officeDocument/2006/relationships/package" Target="../embeddings/Microsoft_Office_Word___52.docx"/><Relationship Id="rId2" Type="http://schemas.openxmlformats.org/officeDocument/2006/relationships/slideLayout" Target="../slideLayouts/slideLayout2.xml"/><Relationship Id="rId1" Type="http://schemas.openxmlformats.org/officeDocument/2006/relationships/vmlDrawing" Target="../drawings/vmlDrawing61.v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80.xml.rels><?xml version="1.0" encoding="UTF-8" standalone="yes"?>
<Relationships xmlns="http://schemas.openxmlformats.org/package/2006/relationships"><Relationship Id="rId3" Type="http://schemas.openxmlformats.org/officeDocument/2006/relationships/package" Target="../embeddings/Microsoft_Office_Word___53.docx"/><Relationship Id="rId2" Type="http://schemas.openxmlformats.org/officeDocument/2006/relationships/slideLayout" Target="../slideLayouts/slideLayout2.xml"/><Relationship Id="rId1" Type="http://schemas.openxmlformats.org/officeDocument/2006/relationships/vmlDrawing" Target="../drawings/vmlDrawing62.vml"/><Relationship Id="rId4" Type="http://schemas.openxmlformats.org/officeDocument/2006/relationships/package" Target="../embeddings/Microsoft_Office_Word___54.docx"/></Relationships>
</file>

<file path=ppt/slides/_rels/slide81.xml.rels><?xml version="1.0" encoding="UTF-8" standalone="yes"?>
<Relationships xmlns="http://schemas.openxmlformats.org/package/2006/relationships"><Relationship Id="rId3" Type="http://schemas.openxmlformats.org/officeDocument/2006/relationships/package" Target="../embeddings/Microsoft_Office_Word___55.docx"/><Relationship Id="rId2" Type="http://schemas.openxmlformats.org/officeDocument/2006/relationships/slideLayout" Target="../slideLayouts/slideLayout2.xml"/><Relationship Id="rId1" Type="http://schemas.openxmlformats.org/officeDocument/2006/relationships/vmlDrawing" Target="../drawings/vmlDrawing63.vml"/><Relationship Id="rId4" Type="http://schemas.openxmlformats.org/officeDocument/2006/relationships/package" Target="../embeddings/Microsoft_Office_Word___56.docx"/></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package" Target="../embeddings/Microsoft_Office_Word___57.docx"/><Relationship Id="rId2" Type="http://schemas.openxmlformats.org/officeDocument/2006/relationships/slideLayout" Target="../slideLayouts/slideLayout2.xml"/><Relationship Id="rId1" Type="http://schemas.openxmlformats.org/officeDocument/2006/relationships/vmlDrawing" Target="../drawings/vmlDrawing64.vml"/></Relationships>
</file>

<file path=ppt/slides/_rels/slide84.xml.rels><?xml version="1.0" encoding="UTF-8" standalone="yes"?>
<Relationships xmlns="http://schemas.openxmlformats.org/package/2006/relationships"><Relationship Id="rId3" Type="http://schemas.openxmlformats.org/officeDocument/2006/relationships/package" Target="../embeddings/Microsoft_Office_Word___58.docx"/><Relationship Id="rId2" Type="http://schemas.openxmlformats.org/officeDocument/2006/relationships/slideLayout" Target="../slideLayouts/slideLayout7.xml"/><Relationship Id="rId1" Type="http://schemas.openxmlformats.org/officeDocument/2006/relationships/vmlDrawing" Target="../drawings/vmlDrawing65.vml"/></Relationships>
</file>

<file path=ppt/slides/_rels/slide85.xml.rels><?xml version="1.0" encoding="UTF-8" standalone="yes"?>
<Relationships xmlns="http://schemas.openxmlformats.org/package/2006/relationships"><Relationship Id="rId3" Type="http://schemas.openxmlformats.org/officeDocument/2006/relationships/package" Target="../embeddings/Microsoft_Office_Word___59.docx"/><Relationship Id="rId2" Type="http://schemas.openxmlformats.org/officeDocument/2006/relationships/slideLayout" Target="../slideLayouts/slideLayout7.xml"/><Relationship Id="rId1" Type="http://schemas.openxmlformats.org/officeDocument/2006/relationships/vmlDrawing" Target="../drawings/vmlDrawing66.vml"/></Relationships>
</file>

<file path=ppt/slides/_rels/slide86.xml.rels><?xml version="1.0" encoding="UTF-8" standalone="yes"?>
<Relationships xmlns="http://schemas.openxmlformats.org/package/2006/relationships"><Relationship Id="rId3" Type="http://schemas.openxmlformats.org/officeDocument/2006/relationships/package" Target="../embeddings/Microsoft_Office_Word___60.docx"/><Relationship Id="rId2" Type="http://schemas.openxmlformats.org/officeDocument/2006/relationships/slideLayout" Target="../slideLayouts/slideLayout7.xml"/><Relationship Id="rId1" Type="http://schemas.openxmlformats.org/officeDocument/2006/relationships/vmlDrawing" Target="../drawings/vmlDrawing67.vml"/></Relationships>
</file>

<file path=ppt/slides/_rels/slide87.xml.rels><?xml version="1.0" encoding="UTF-8" standalone="yes"?>
<Relationships xmlns="http://schemas.openxmlformats.org/package/2006/relationships"><Relationship Id="rId3" Type="http://schemas.openxmlformats.org/officeDocument/2006/relationships/package" Target="../embeddings/Microsoft_Office_Word___61.docx"/><Relationship Id="rId2" Type="http://schemas.openxmlformats.org/officeDocument/2006/relationships/slideLayout" Target="../slideLayouts/slideLayout7.xml"/><Relationship Id="rId1" Type="http://schemas.openxmlformats.org/officeDocument/2006/relationships/vmlDrawing" Target="../drawings/vmlDrawing68.vml"/></Relationships>
</file>

<file path=ppt/slides/_rels/slide88.xml.rels><?xml version="1.0" encoding="UTF-8" standalone="yes"?>
<Relationships xmlns="http://schemas.openxmlformats.org/package/2006/relationships"><Relationship Id="rId3" Type="http://schemas.openxmlformats.org/officeDocument/2006/relationships/package" Target="../embeddings/Microsoft_Office_Word___62.docx"/><Relationship Id="rId2" Type="http://schemas.openxmlformats.org/officeDocument/2006/relationships/slideLayout" Target="../slideLayouts/slideLayout7.xml"/><Relationship Id="rId1" Type="http://schemas.openxmlformats.org/officeDocument/2006/relationships/vmlDrawing" Target="../drawings/vmlDrawing69.v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8.bin"/></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package" Target="../embeddings/Microsoft_Office_Word___63.docx"/><Relationship Id="rId2" Type="http://schemas.openxmlformats.org/officeDocument/2006/relationships/slideLayout" Target="../slideLayouts/slideLayout2.xml"/><Relationship Id="rId1" Type="http://schemas.openxmlformats.org/officeDocument/2006/relationships/vmlDrawing" Target="../drawings/vmlDrawing70.vml"/></Relationships>
</file>

<file path=ppt/slides/_rels/slide92.xml.rels><?xml version="1.0" encoding="UTF-8" standalone="yes"?>
<Relationships xmlns="http://schemas.openxmlformats.org/package/2006/relationships"><Relationship Id="rId3" Type="http://schemas.openxmlformats.org/officeDocument/2006/relationships/package" Target="../embeddings/Microsoft_Office_Word___64.docx"/><Relationship Id="rId2" Type="http://schemas.openxmlformats.org/officeDocument/2006/relationships/slideLayout" Target="../slideLayouts/slideLayout7.xml"/><Relationship Id="rId1" Type="http://schemas.openxmlformats.org/officeDocument/2006/relationships/vmlDrawing" Target="../drawings/vmlDrawing71.vml"/></Relationships>
</file>

<file path=ppt/slides/_rels/slide93.xml.rels><?xml version="1.0" encoding="UTF-8" standalone="yes"?>
<Relationships xmlns="http://schemas.openxmlformats.org/package/2006/relationships"><Relationship Id="rId3" Type="http://schemas.openxmlformats.org/officeDocument/2006/relationships/package" Target="../embeddings/Microsoft_Office_Word___65.docx"/><Relationship Id="rId2" Type="http://schemas.openxmlformats.org/officeDocument/2006/relationships/slideLayout" Target="../slideLayouts/slideLayout7.xml"/><Relationship Id="rId1" Type="http://schemas.openxmlformats.org/officeDocument/2006/relationships/vmlDrawing" Target="../drawings/vmlDrawing72.vml"/></Relationships>
</file>

<file path=ppt/slides/_rels/slide94.xml.rels><?xml version="1.0" encoding="UTF-8" standalone="yes"?>
<Relationships xmlns="http://schemas.openxmlformats.org/package/2006/relationships"><Relationship Id="rId3" Type="http://schemas.openxmlformats.org/officeDocument/2006/relationships/package" Target="../embeddings/Microsoft_Office_Word___66.docx"/><Relationship Id="rId2" Type="http://schemas.openxmlformats.org/officeDocument/2006/relationships/slideLayout" Target="../slideLayouts/slideLayout7.xml"/><Relationship Id="rId1" Type="http://schemas.openxmlformats.org/officeDocument/2006/relationships/vmlDrawing" Target="../drawings/vmlDrawing73.vml"/></Relationships>
</file>

<file path=ppt/slides/_rels/slide95.xml.rels><?xml version="1.0" encoding="UTF-8" standalone="yes"?>
<Relationships xmlns="http://schemas.openxmlformats.org/package/2006/relationships"><Relationship Id="rId3" Type="http://schemas.openxmlformats.org/officeDocument/2006/relationships/package" Target="../embeddings/Microsoft_Office_Word___67.docx"/><Relationship Id="rId2" Type="http://schemas.openxmlformats.org/officeDocument/2006/relationships/slideLayout" Target="../slideLayouts/slideLayout7.xml"/><Relationship Id="rId1" Type="http://schemas.openxmlformats.org/officeDocument/2006/relationships/vmlDrawing" Target="../drawings/vmlDrawing74.v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package" Target="../embeddings/Microsoft_Office_Word___68.docx"/><Relationship Id="rId2" Type="http://schemas.openxmlformats.org/officeDocument/2006/relationships/slideLayout" Target="../slideLayouts/slideLayout7.xml"/><Relationship Id="rId1" Type="http://schemas.openxmlformats.org/officeDocument/2006/relationships/vmlDrawing" Target="../drawings/vmlDrawing75.v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package" Target="../embeddings/Microsoft_Office_Word___69.docx"/><Relationship Id="rId2" Type="http://schemas.openxmlformats.org/officeDocument/2006/relationships/slideLayout" Target="../slideLayouts/slideLayout7.xml"/><Relationship Id="rId1" Type="http://schemas.openxmlformats.org/officeDocument/2006/relationships/vmlDrawing" Target="../drawings/vmlDrawing76.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b="1" dirty="0" smtClean="0"/>
              <a:t>第七章   两级抽样</a:t>
            </a:r>
            <a:endParaRPr lang="zh-CN" altLang="en-US" b="1" dirty="0"/>
          </a:p>
        </p:txBody>
      </p:sp>
      <p:sp>
        <p:nvSpPr>
          <p:cNvPr id="3" name="副标题 2"/>
          <p:cNvSpPr>
            <a:spLocks noGrp="1"/>
          </p:cNvSpPr>
          <p:nvPr>
            <p:ph type="subTitle"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Grp="1" noChangeAspect="1" noChangeArrowheads="1"/>
          </p:cNvPicPr>
          <p:nvPr>
            <p:ph idx="1"/>
          </p:nvPr>
        </p:nvPicPr>
        <p:blipFill>
          <a:blip r:embed="rId2" cstate="print"/>
          <a:srcRect/>
          <a:stretch>
            <a:fillRect/>
          </a:stretch>
        </p:blipFill>
        <p:spPr bwMode="auto">
          <a:xfrm>
            <a:off x="827584" y="520946"/>
            <a:ext cx="7344816" cy="602342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t>一、总体均值和总体总值的估计</a:t>
            </a:r>
            <a:endParaRPr lang="zh-CN" altLang="zh-CN" dirty="0"/>
          </a:p>
        </p:txBody>
      </p:sp>
      <p:sp>
        <p:nvSpPr>
          <p:cNvPr id="3" name="内容占位符 2"/>
          <p:cNvSpPr>
            <a:spLocks noGrp="1"/>
          </p:cNvSpPr>
          <p:nvPr>
            <p:ph idx="1"/>
          </p:nvPr>
        </p:nvSpPr>
        <p:spPr>
          <a:xfrm>
            <a:off x="323528" y="1340768"/>
            <a:ext cx="8363272" cy="5112568"/>
          </a:xfrm>
        </p:spPr>
        <p:txBody>
          <a:bodyPr>
            <a:normAutofit fontScale="85000" lnSpcReduction="20000"/>
          </a:bodyPr>
          <a:lstStyle/>
          <a:p>
            <a:pPr indent="0">
              <a:lnSpc>
                <a:spcPct val="170000"/>
              </a:lnSpc>
              <a:buNone/>
            </a:pPr>
            <a:r>
              <a:rPr lang="zh-CN" altLang="zh-CN" sz="3300" b="1" dirty="0" smtClean="0"/>
              <a:t>（一）总体均值估计量和总体总值估计量</a:t>
            </a:r>
            <a:r>
              <a:rPr lang="en-US" altLang="zh-CN" sz="3300" b="1" dirty="0" smtClean="0"/>
              <a:t>  </a:t>
            </a:r>
          </a:p>
          <a:p>
            <a:pPr indent="0">
              <a:lnSpc>
                <a:spcPct val="170000"/>
              </a:lnSpc>
              <a:buNone/>
            </a:pPr>
            <a:r>
              <a:rPr lang="en-US" altLang="zh-CN" sz="3300" b="1" dirty="0" smtClean="0"/>
              <a:t> </a:t>
            </a:r>
            <a:r>
              <a:rPr lang="zh-CN" altLang="zh-CN" sz="3300" b="1" dirty="0" smtClean="0"/>
              <a:t>记样本中的第</a:t>
            </a:r>
            <a:r>
              <a:rPr lang="en-US" altLang="zh-CN" sz="3300" b="1" dirty="0" smtClean="0"/>
              <a:t> </a:t>
            </a:r>
            <a:r>
              <a:rPr lang="en-US" altLang="zh-CN" sz="3300" b="1" dirty="0" err="1" smtClean="0"/>
              <a:t>i</a:t>
            </a:r>
            <a:r>
              <a:rPr lang="zh-CN" altLang="zh-CN" sz="3300" b="1" dirty="0" smtClean="0"/>
              <a:t>个群单元的标志值记为</a:t>
            </a:r>
            <a:r>
              <a:rPr lang="en-US" altLang="zh-CN" sz="3300" b="1" dirty="0" smtClean="0"/>
              <a:t>    </a:t>
            </a:r>
            <a:r>
              <a:rPr lang="zh-CN" altLang="en-US" sz="3300" b="1" dirty="0" smtClean="0"/>
              <a:t>，</a:t>
            </a:r>
            <a:r>
              <a:rPr lang="zh-CN" altLang="zh-CN" sz="3300" b="1" dirty="0" smtClean="0"/>
              <a:t>第</a:t>
            </a:r>
            <a:r>
              <a:rPr lang="en-US" altLang="zh-CN" sz="3300" b="1" dirty="0" smtClean="0"/>
              <a:t> </a:t>
            </a:r>
            <a:r>
              <a:rPr lang="en-US" altLang="zh-CN" sz="3300" b="1" dirty="0" err="1" smtClean="0"/>
              <a:t>i</a:t>
            </a:r>
            <a:r>
              <a:rPr lang="zh-CN" altLang="zh-CN" sz="3300" b="1" dirty="0" smtClean="0"/>
              <a:t>个群</a:t>
            </a:r>
            <a:r>
              <a:rPr lang="zh-CN" altLang="en-US" sz="3300" b="1" dirty="0" smtClean="0"/>
              <a:t>单</a:t>
            </a:r>
            <a:r>
              <a:rPr lang="zh-CN" altLang="zh-CN" sz="3300" b="1" dirty="0" smtClean="0"/>
              <a:t>元中第</a:t>
            </a:r>
            <a:r>
              <a:rPr lang="en-US" altLang="zh-CN" sz="3300" b="1" dirty="0" smtClean="0"/>
              <a:t>j</a:t>
            </a:r>
            <a:r>
              <a:rPr lang="zh-CN" altLang="zh-CN" sz="3300" b="1" dirty="0" smtClean="0"/>
              <a:t>个基本单元的标志值记为</a:t>
            </a:r>
            <a:r>
              <a:rPr lang="en-US" altLang="zh-CN" sz="3300" b="1" dirty="0" smtClean="0"/>
              <a:t>   </a:t>
            </a:r>
            <a:r>
              <a:rPr lang="zh-CN" altLang="en-US" sz="3300" b="1" dirty="0" smtClean="0"/>
              <a:t>，则</a:t>
            </a:r>
            <a:r>
              <a:rPr lang="zh-CN" altLang="zh-CN" sz="3300" b="1" dirty="0" smtClean="0"/>
              <a:t>样本总值为</a:t>
            </a:r>
            <a:endParaRPr lang="en-US" altLang="zh-CN" sz="3300" b="1" dirty="0" smtClean="0"/>
          </a:p>
          <a:p>
            <a:pPr indent="0">
              <a:lnSpc>
                <a:spcPct val="170000"/>
              </a:lnSpc>
              <a:buNone/>
            </a:pPr>
            <a:r>
              <a:rPr lang="zh-CN" altLang="zh-CN" sz="3300" b="1" dirty="0" smtClean="0"/>
              <a:t>样本均值</a:t>
            </a:r>
            <a:endParaRPr lang="en-US" altLang="zh-CN" sz="3300" b="1" dirty="0" smtClean="0"/>
          </a:p>
          <a:p>
            <a:pPr indent="0">
              <a:lnSpc>
                <a:spcPct val="170000"/>
              </a:lnSpc>
              <a:buNone/>
            </a:pPr>
            <a:r>
              <a:rPr lang="zh-CN" altLang="en-US" sz="3300" b="1" dirty="0" smtClean="0"/>
              <a:t>第</a:t>
            </a:r>
            <a:r>
              <a:rPr lang="en-US" altLang="zh-CN" sz="3300" b="1" dirty="0" err="1" smtClean="0"/>
              <a:t>i</a:t>
            </a:r>
            <a:r>
              <a:rPr lang="zh-CN" altLang="en-US" sz="3300" b="1" dirty="0" smtClean="0"/>
              <a:t>个群的样本均值</a:t>
            </a:r>
            <a:endParaRPr lang="en-US" altLang="zh-CN" sz="3300" b="1" dirty="0" smtClean="0"/>
          </a:p>
          <a:p>
            <a:pPr indent="0">
              <a:lnSpc>
                <a:spcPct val="170000"/>
              </a:lnSpc>
              <a:buNone/>
            </a:pPr>
            <a:r>
              <a:rPr lang="zh-CN" altLang="en-US" sz="3300" b="1" dirty="0" smtClean="0"/>
              <a:t>样本群均值</a:t>
            </a:r>
            <a:endParaRPr lang="en-US" altLang="zh-CN" sz="3300" b="1" dirty="0" smtClean="0"/>
          </a:p>
          <a:p>
            <a:pPr algn="just">
              <a:lnSpc>
                <a:spcPct val="170000"/>
              </a:lnSpc>
              <a:buNone/>
            </a:pPr>
            <a:endParaRPr lang="en-US" altLang="zh-CN" sz="3300" dirty="0" smtClean="0"/>
          </a:p>
          <a:p>
            <a:pPr algn="just">
              <a:lnSpc>
                <a:spcPct val="170000"/>
              </a:lnSpc>
              <a:buNone/>
            </a:pPr>
            <a:endParaRPr lang="en-US" altLang="zh-CN" sz="3300" dirty="0" smtClean="0"/>
          </a:p>
          <a:p>
            <a:pPr algn="just">
              <a:lnSpc>
                <a:spcPct val="170000"/>
              </a:lnSpc>
              <a:buNone/>
            </a:pPr>
            <a:endParaRPr lang="en-US" altLang="zh-CN" sz="3300" dirty="0" smtClean="0"/>
          </a:p>
          <a:p>
            <a:pPr algn="just">
              <a:lnSpc>
                <a:spcPct val="170000"/>
              </a:lnSpc>
              <a:buNone/>
            </a:pPr>
            <a:endParaRPr lang="zh-CN" altLang="zh-CN" sz="3300" dirty="0" smtClean="0"/>
          </a:p>
          <a:p>
            <a:pPr>
              <a:buNone/>
            </a:pPr>
            <a:endParaRPr lang="zh-CN" altLang="en-US" dirty="0"/>
          </a:p>
        </p:txBody>
      </p:sp>
      <p:graphicFrame>
        <p:nvGraphicFramePr>
          <p:cNvPr id="4" name="对象 3"/>
          <p:cNvGraphicFramePr>
            <a:graphicFrameLocks noChangeAspect="1"/>
          </p:cNvGraphicFramePr>
          <p:nvPr/>
        </p:nvGraphicFramePr>
        <p:xfrm>
          <a:off x="6660232" y="2182689"/>
          <a:ext cx="288032" cy="454223"/>
        </p:xfrm>
        <a:graphic>
          <a:graphicData uri="http://schemas.openxmlformats.org/presentationml/2006/ole">
            <p:oleObj spid="_x0000_s4098" name="公式" r:id="rId3" imgW="152280" imgH="228600" progId="Equation.3">
              <p:embed/>
            </p:oleObj>
          </a:graphicData>
        </a:graphic>
      </p:graphicFrame>
      <p:graphicFrame>
        <p:nvGraphicFramePr>
          <p:cNvPr id="5" name="对象 4"/>
          <p:cNvGraphicFramePr>
            <a:graphicFrameLocks noChangeAspect="1"/>
          </p:cNvGraphicFramePr>
          <p:nvPr/>
        </p:nvGraphicFramePr>
        <p:xfrm>
          <a:off x="6516216" y="2924944"/>
          <a:ext cx="360040" cy="385316"/>
        </p:xfrm>
        <a:graphic>
          <a:graphicData uri="http://schemas.openxmlformats.org/presentationml/2006/ole">
            <p:oleObj spid="_x0000_s4099" name="公式" r:id="rId4" imgW="190440" imgH="241200" progId="Equation.3">
              <p:embed/>
            </p:oleObj>
          </a:graphicData>
        </a:graphic>
      </p:graphicFrame>
      <p:graphicFrame>
        <p:nvGraphicFramePr>
          <p:cNvPr id="6" name="对象 5"/>
          <p:cNvGraphicFramePr>
            <a:graphicFrameLocks noChangeAspect="1"/>
          </p:cNvGraphicFramePr>
          <p:nvPr/>
        </p:nvGraphicFramePr>
        <p:xfrm>
          <a:off x="1547664" y="3356992"/>
          <a:ext cx="2160240" cy="785542"/>
        </p:xfrm>
        <a:graphic>
          <a:graphicData uri="http://schemas.openxmlformats.org/presentationml/2006/ole">
            <p:oleObj spid="_x0000_s4100" name="公式" r:id="rId5" imgW="1257120" imgH="457200" progId="Equation.3">
              <p:embed/>
            </p:oleObj>
          </a:graphicData>
        </a:graphic>
      </p:graphicFrame>
      <p:graphicFrame>
        <p:nvGraphicFramePr>
          <p:cNvPr id="7" name="对象 6"/>
          <p:cNvGraphicFramePr>
            <a:graphicFrameLocks noChangeAspect="1"/>
          </p:cNvGraphicFramePr>
          <p:nvPr/>
        </p:nvGraphicFramePr>
        <p:xfrm>
          <a:off x="2267744" y="4149080"/>
          <a:ext cx="3960441" cy="660073"/>
        </p:xfrm>
        <a:graphic>
          <a:graphicData uri="http://schemas.openxmlformats.org/presentationml/2006/ole">
            <p:oleObj spid="_x0000_s4101" name="公式" r:id="rId6" imgW="2349360" imgH="457200" progId="Equation.3">
              <p:embed/>
            </p:oleObj>
          </a:graphicData>
        </a:graphic>
      </p:graphicFrame>
      <p:graphicFrame>
        <p:nvGraphicFramePr>
          <p:cNvPr id="8" name="对象 7"/>
          <p:cNvGraphicFramePr>
            <a:graphicFrameLocks noChangeAspect="1"/>
          </p:cNvGraphicFramePr>
          <p:nvPr/>
        </p:nvGraphicFramePr>
        <p:xfrm>
          <a:off x="3779912" y="4869160"/>
          <a:ext cx="1780198" cy="653950"/>
        </p:xfrm>
        <a:graphic>
          <a:graphicData uri="http://schemas.openxmlformats.org/presentationml/2006/ole">
            <p:oleObj spid="_x0000_s4102" name="公式" r:id="rId7" imgW="1244520" imgH="457200" progId="Equation.3">
              <p:embed/>
            </p:oleObj>
          </a:graphicData>
        </a:graphic>
      </p:graphicFrame>
      <p:graphicFrame>
        <p:nvGraphicFramePr>
          <p:cNvPr id="9" name="对象 8"/>
          <p:cNvGraphicFramePr>
            <a:graphicFrameLocks noChangeAspect="1"/>
          </p:cNvGraphicFramePr>
          <p:nvPr/>
        </p:nvGraphicFramePr>
        <p:xfrm>
          <a:off x="2699792" y="5661248"/>
          <a:ext cx="4824536" cy="751876"/>
        </p:xfrm>
        <a:graphic>
          <a:graphicData uri="http://schemas.openxmlformats.org/presentationml/2006/ole">
            <p:oleObj spid="_x0000_s4103" name="公式" r:id="rId8" imgW="2933640" imgH="457200" progId="Equation.3">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332656"/>
            <a:ext cx="7848872" cy="936104"/>
          </a:xfrm>
        </p:spPr>
        <p:txBody>
          <a:bodyPr>
            <a:noAutofit/>
          </a:bodyPr>
          <a:lstStyle/>
          <a:p>
            <a:pPr algn="just" fontAlgn="ctr"/>
            <a:r>
              <a:rPr lang="zh-CN" altLang="zh-CN" sz="3200" b="1" dirty="0" smtClean="0"/>
              <a:t>（一）总体均值估计量和总体总值估计量</a:t>
            </a:r>
            <a:r>
              <a:rPr lang="en-US" altLang="zh-CN" sz="3200" dirty="0" smtClean="0"/>
              <a:t/>
            </a:r>
            <a:br>
              <a:rPr lang="en-US" altLang="zh-CN" sz="3200" dirty="0" smtClean="0"/>
            </a:br>
            <a:endParaRPr lang="zh-CN" altLang="en-US" sz="3200" dirty="0"/>
          </a:p>
        </p:txBody>
      </p:sp>
      <p:sp>
        <p:nvSpPr>
          <p:cNvPr id="3" name="内容占位符 2"/>
          <p:cNvSpPr>
            <a:spLocks noGrp="1"/>
          </p:cNvSpPr>
          <p:nvPr>
            <p:ph idx="1"/>
          </p:nvPr>
        </p:nvSpPr>
        <p:spPr>
          <a:xfrm>
            <a:off x="179512" y="1124744"/>
            <a:ext cx="8784976" cy="5001419"/>
          </a:xfrm>
        </p:spPr>
        <p:txBody>
          <a:bodyPr/>
          <a:lstStyle/>
          <a:p>
            <a:pPr indent="0">
              <a:lnSpc>
                <a:spcPct val="150000"/>
              </a:lnSpc>
              <a:buNone/>
            </a:pPr>
            <a:r>
              <a:rPr lang="zh-CN" altLang="en-US" b="1" dirty="0" smtClean="0"/>
              <a:t>定理</a:t>
            </a:r>
            <a:r>
              <a:rPr lang="en-US" altLang="zh-CN" b="1" dirty="0" smtClean="0"/>
              <a:t>7.1     </a:t>
            </a:r>
            <a:r>
              <a:rPr lang="zh-CN" altLang="zh-CN" b="1" dirty="0" smtClean="0"/>
              <a:t>对于两级抽样，若两个阶段的抽样都是简单随机抽样，则总体均值估计量</a:t>
            </a:r>
            <a:r>
              <a:rPr lang="en-US" altLang="zh-CN" b="1" dirty="0" smtClean="0"/>
              <a:t>      </a:t>
            </a:r>
            <a:r>
              <a:rPr lang="zh-CN" altLang="zh-CN" b="1" dirty="0" smtClean="0"/>
              <a:t>是总体均值</a:t>
            </a:r>
            <a:r>
              <a:rPr lang="en-US" altLang="zh-CN" b="1" dirty="0" smtClean="0"/>
              <a:t>     </a:t>
            </a:r>
            <a:r>
              <a:rPr lang="zh-CN" altLang="zh-CN" b="1" dirty="0" smtClean="0"/>
              <a:t>的无偏估计，即</a:t>
            </a:r>
            <a:r>
              <a:rPr lang="en-US" altLang="zh-CN" b="1" dirty="0" smtClean="0"/>
              <a:t>                    </a:t>
            </a:r>
            <a:r>
              <a:rPr lang="zh-CN" altLang="zh-CN" b="1" dirty="0" smtClean="0"/>
              <a:t>。</a:t>
            </a:r>
            <a:endParaRPr lang="en-US" altLang="zh-CN" b="1" dirty="0" smtClean="0"/>
          </a:p>
          <a:p>
            <a:pPr indent="0">
              <a:lnSpc>
                <a:spcPct val="150000"/>
              </a:lnSpc>
              <a:buNone/>
            </a:pPr>
            <a:r>
              <a:rPr lang="zh-CN" altLang="zh-CN" b="1" dirty="0" smtClean="0"/>
              <a:t>推理</a:t>
            </a:r>
            <a:r>
              <a:rPr lang="en-US" altLang="zh-CN" b="1" dirty="0" smtClean="0"/>
              <a:t>7.1   </a:t>
            </a:r>
            <a:r>
              <a:rPr lang="zh-CN" altLang="zh-CN" b="1" dirty="0" smtClean="0"/>
              <a:t>对于两级抽样，若两个阶段的抽样都是简单随机抽样，总体总值估计量</a:t>
            </a:r>
            <a:r>
              <a:rPr lang="en-US" altLang="zh-CN" b="1" dirty="0" smtClean="0"/>
              <a:t>     </a:t>
            </a:r>
            <a:r>
              <a:rPr lang="zh-CN" altLang="zh-CN" b="1" dirty="0" smtClean="0"/>
              <a:t>是总体均值</a:t>
            </a:r>
            <a:r>
              <a:rPr lang="en-US" altLang="zh-CN" b="1" dirty="0" smtClean="0"/>
              <a:t>Y</a:t>
            </a:r>
            <a:r>
              <a:rPr lang="zh-CN" altLang="zh-CN" b="1" dirty="0" smtClean="0"/>
              <a:t>的无偏估计量，</a:t>
            </a:r>
            <a:r>
              <a:rPr lang="zh-CN" altLang="zh-CN" dirty="0" smtClean="0"/>
              <a:t>即</a:t>
            </a:r>
            <a:r>
              <a:rPr lang="en-US" altLang="zh-CN" dirty="0" smtClean="0"/>
              <a:t> </a:t>
            </a:r>
            <a:endParaRPr lang="zh-CN" altLang="zh-CN" dirty="0" smtClean="0"/>
          </a:p>
          <a:p>
            <a:pPr indent="0">
              <a:lnSpc>
                <a:spcPct val="150000"/>
              </a:lnSpc>
              <a:buNone/>
            </a:pPr>
            <a:endParaRPr lang="zh-CN" altLang="en-US" dirty="0"/>
          </a:p>
        </p:txBody>
      </p:sp>
      <p:graphicFrame>
        <p:nvGraphicFramePr>
          <p:cNvPr id="4" name="对象 3"/>
          <p:cNvGraphicFramePr>
            <a:graphicFrameLocks noChangeAspect="1"/>
          </p:cNvGraphicFramePr>
          <p:nvPr/>
        </p:nvGraphicFramePr>
        <p:xfrm>
          <a:off x="7668344" y="2060848"/>
          <a:ext cx="360040" cy="413640"/>
        </p:xfrm>
        <a:graphic>
          <a:graphicData uri="http://schemas.openxmlformats.org/presentationml/2006/ole">
            <p:oleObj spid="_x0000_s5122" name="公式" r:id="rId3" imgW="164880" imgH="253800" progId="Equation.3">
              <p:embed/>
            </p:oleObj>
          </a:graphicData>
        </a:graphic>
      </p:graphicFrame>
      <p:graphicFrame>
        <p:nvGraphicFramePr>
          <p:cNvPr id="5" name="对象 4"/>
          <p:cNvGraphicFramePr>
            <a:graphicFrameLocks noChangeAspect="1"/>
          </p:cNvGraphicFramePr>
          <p:nvPr/>
        </p:nvGraphicFramePr>
        <p:xfrm>
          <a:off x="2267744" y="2852936"/>
          <a:ext cx="360040" cy="376657"/>
        </p:xfrm>
        <a:graphic>
          <a:graphicData uri="http://schemas.openxmlformats.org/presentationml/2006/ole">
            <p:oleObj spid="_x0000_s5123" name="公式" r:id="rId4" imgW="164880" imgH="215640" progId="Equation.3">
              <p:embed/>
            </p:oleObj>
          </a:graphicData>
        </a:graphic>
      </p:graphicFrame>
      <p:graphicFrame>
        <p:nvGraphicFramePr>
          <p:cNvPr id="6" name="对象 5"/>
          <p:cNvGraphicFramePr>
            <a:graphicFrameLocks noChangeAspect="1"/>
          </p:cNvGraphicFramePr>
          <p:nvPr/>
        </p:nvGraphicFramePr>
        <p:xfrm>
          <a:off x="5652120" y="2780928"/>
          <a:ext cx="1728192" cy="628433"/>
        </p:xfrm>
        <a:graphic>
          <a:graphicData uri="http://schemas.openxmlformats.org/presentationml/2006/ole">
            <p:oleObj spid="_x0000_s5124" name="公式" r:id="rId5" imgW="1117440" imgH="406080" progId="Equation.3">
              <p:embed/>
            </p:oleObj>
          </a:graphicData>
        </a:graphic>
      </p:graphicFrame>
      <p:graphicFrame>
        <p:nvGraphicFramePr>
          <p:cNvPr id="7" name="对象 6"/>
          <p:cNvGraphicFramePr>
            <a:graphicFrameLocks noChangeAspect="1"/>
          </p:cNvGraphicFramePr>
          <p:nvPr/>
        </p:nvGraphicFramePr>
        <p:xfrm>
          <a:off x="6876256" y="4365104"/>
          <a:ext cx="288032" cy="418956"/>
        </p:xfrm>
        <a:graphic>
          <a:graphicData uri="http://schemas.openxmlformats.org/presentationml/2006/ole">
            <p:oleObj spid="_x0000_s5125" name="公式" r:id="rId6" imgW="139680" imgH="203040" progId="Equation.3">
              <p:embed/>
            </p:oleObj>
          </a:graphicData>
        </a:graphic>
      </p:graphicFrame>
      <p:graphicFrame>
        <p:nvGraphicFramePr>
          <p:cNvPr id="8" name="对象 7"/>
          <p:cNvGraphicFramePr>
            <a:graphicFrameLocks noChangeAspect="1"/>
          </p:cNvGraphicFramePr>
          <p:nvPr/>
        </p:nvGraphicFramePr>
        <p:xfrm>
          <a:off x="4571999" y="5013176"/>
          <a:ext cx="3835211" cy="504056"/>
        </p:xfrm>
        <a:graphic>
          <a:graphicData uri="http://schemas.openxmlformats.org/presentationml/2006/ole">
            <p:oleObj spid="_x0000_s5126" name="公式" r:id="rId7" imgW="2222280" imgH="291960" progId="Equation.3">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404664"/>
            <a:ext cx="7920880" cy="850106"/>
          </a:xfrm>
        </p:spPr>
        <p:txBody>
          <a:bodyPr>
            <a:normAutofit fontScale="90000"/>
          </a:bodyPr>
          <a:lstStyle/>
          <a:p>
            <a:r>
              <a:rPr lang="zh-CN" altLang="zh-CN" sz="3100" b="1" dirty="0" smtClean="0"/>
              <a:t>（二）总体均值估计量和总体总值估计量的方差</a:t>
            </a:r>
            <a:endParaRPr lang="zh-CN" altLang="en-US" b="1" dirty="0"/>
          </a:p>
        </p:txBody>
      </p:sp>
      <p:sp>
        <p:nvSpPr>
          <p:cNvPr id="3" name="内容占位符 2"/>
          <p:cNvSpPr>
            <a:spLocks noGrp="1"/>
          </p:cNvSpPr>
          <p:nvPr>
            <p:ph idx="1"/>
          </p:nvPr>
        </p:nvSpPr>
        <p:spPr>
          <a:xfrm>
            <a:off x="457200" y="1268760"/>
            <a:ext cx="8229600" cy="4857403"/>
          </a:xfrm>
        </p:spPr>
        <p:txBody>
          <a:bodyPr>
            <a:normAutofit/>
          </a:bodyPr>
          <a:lstStyle/>
          <a:p>
            <a:pPr indent="0">
              <a:lnSpc>
                <a:spcPct val="150000"/>
              </a:lnSpc>
              <a:buNone/>
            </a:pPr>
            <a:r>
              <a:rPr lang="zh-CN" altLang="en-US" sz="2800" b="1" dirty="0" smtClean="0"/>
              <a:t>两级抽样的总体方差为 </a:t>
            </a:r>
            <a:endParaRPr lang="en-US" altLang="zh-CN" sz="2800" b="1" dirty="0" smtClean="0"/>
          </a:p>
          <a:p>
            <a:pPr indent="0">
              <a:lnSpc>
                <a:spcPct val="150000"/>
              </a:lnSpc>
              <a:buNone/>
            </a:pPr>
            <a:r>
              <a:rPr lang="zh-CN" altLang="en-US" sz="2800" b="1" dirty="0" smtClean="0"/>
              <a:t>第</a:t>
            </a:r>
            <a:r>
              <a:rPr lang="en-US" altLang="zh-CN" sz="2800" b="1" dirty="0" err="1" smtClean="0"/>
              <a:t>i</a:t>
            </a:r>
            <a:r>
              <a:rPr lang="zh-CN" altLang="en-US" sz="2800" b="1" dirty="0" smtClean="0"/>
              <a:t>个群单元方差                                     ，描述第</a:t>
            </a:r>
            <a:r>
              <a:rPr lang="en-US" altLang="zh-CN" sz="2800" b="1" dirty="0" err="1" smtClean="0"/>
              <a:t>i</a:t>
            </a:r>
            <a:r>
              <a:rPr lang="zh-CN" altLang="en-US" sz="2800" b="1" dirty="0" smtClean="0"/>
              <a:t>个群单元内的基本单元标志值的变异性。所有群单元方差的平均值称为总体群内方差，用     表示，            </a:t>
            </a:r>
            <a:endParaRPr lang="en-US" altLang="zh-CN" sz="2800" b="1" dirty="0" smtClean="0"/>
          </a:p>
          <a:p>
            <a:pPr indent="0">
              <a:lnSpc>
                <a:spcPct val="150000"/>
              </a:lnSpc>
              <a:buNone/>
            </a:pPr>
            <a:r>
              <a:rPr lang="zh-CN" altLang="en-US" sz="2800" b="1" dirty="0" smtClean="0"/>
              <a:t>                                                          。总体群间方差  </a:t>
            </a:r>
            <a:endParaRPr lang="en-US" altLang="zh-CN" sz="2800" b="1" dirty="0" smtClean="0"/>
          </a:p>
          <a:p>
            <a:pPr indent="0">
              <a:lnSpc>
                <a:spcPct val="150000"/>
              </a:lnSpc>
              <a:buNone/>
            </a:pPr>
            <a:r>
              <a:rPr lang="zh-CN" altLang="en-US" sz="2800" b="1" dirty="0" smtClean="0"/>
              <a:t>                                    描述群单元之间基本单元标志值的变异性。</a:t>
            </a:r>
            <a:endParaRPr lang="zh-CN" altLang="en-US" sz="2800" b="1" dirty="0"/>
          </a:p>
        </p:txBody>
      </p:sp>
      <p:graphicFrame>
        <p:nvGraphicFramePr>
          <p:cNvPr id="4" name="对象 3"/>
          <p:cNvGraphicFramePr>
            <a:graphicFrameLocks noChangeAspect="1"/>
          </p:cNvGraphicFramePr>
          <p:nvPr/>
        </p:nvGraphicFramePr>
        <p:xfrm>
          <a:off x="4499992" y="1412776"/>
          <a:ext cx="3570395" cy="504056"/>
        </p:xfrm>
        <a:graphic>
          <a:graphicData uri="http://schemas.openxmlformats.org/presentationml/2006/ole">
            <p:oleObj spid="_x0000_s6146" name="公式" r:id="rId3" imgW="2158920" imgH="304560" progId="Equation.3">
              <p:embed/>
            </p:oleObj>
          </a:graphicData>
        </a:graphic>
      </p:graphicFrame>
      <p:graphicFrame>
        <p:nvGraphicFramePr>
          <p:cNvPr id="5" name="对象 4"/>
          <p:cNvGraphicFramePr>
            <a:graphicFrameLocks noChangeAspect="1"/>
          </p:cNvGraphicFramePr>
          <p:nvPr/>
        </p:nvGraphicFramePr>
        <p:xfrm>
          <a:off x="3563888" y="2132856"/>
          <a:ext cx="2880320" cy="500925"/>
        </p:xfrm>
        <a:graphic>
          <a:graphicData uri="http://schemas.openxmlformats.org/presentationml/2006/ole">
            <p:oleObj spid="_x0000_s6147" name="公式" r:id="rId4" imgW="1752480" imgH="304560" progId="Equation.3">
              <p:embed/>
            </p:oleObj>
          </a:graphicData>
        </a:graphic>
      </p:graphicFrame>
      <p:graphicFrame>
        <p:nvGraphicFramePr>
          <p:cNvPr id="6" name="对象 5"/>
          <p:cNvGraphicFramePr>
            <a:graphicFrameLocks noChangeAspect="1"/>
          </p:cNvGraphicFramePr>
          <p:nvPr/>
        </p:nvGraphicFramePr>
        <p:xfrm>
          <a:off x="6948264" y="3429000"/>
          <a:ext cx="360040" cy="480329"/>
        </p:xfrm>
        <a:graphic>
          <a:graphicData uri="http://schemas.openxmlformats.org/presentationml/2006/ole">
            <p:oleObj spid="_x0000_s6148" name="公式" r:id="rId5" imgW="215640" imgH="241200" progId="Equation.3">
              <p:embed/>
            </p:oleObj>
          </a:graphicData>
        </a:graphic>
      </p:graphicFrame>
      <p:graphicFrame>
        <p:nvGraphicFramePr>
          <p:cNvPr id="7" name="对象 6"/>
          <p:cNvGraphicFramePr>
            <a:graphicFrameLocks noChangeAspect="1"/>
          </p:cNvGraphicFramePr>
          <p:nvPr/>
        </p:nvGraphicFramePr>
        <p:xfrm>
          <a:off x="971600" y="4149080"/>
          <a:ext cx="1604764" cy="455674"/>
        </p:xfrm>
        <a:graphic>
          <a:graphicData uri="http://schemas.openxmlformats.org/presentationml/2006/ole">
            <p:oleObj spid="_x0000_s6149" name="公式" r:id="rId6" imgW="1028520" imgH="291960" progId="Equation.3">
              <p:embed/>
            </p:oleObj>
          </a:graphicData>
        </a:graphic>
      </p:graphicFrame>
      <p:graphicFrame>
        <p:nvGraphicFramePr>
          <p:cNvPr id="8" name="对象 7"/>
          <p:cNvGraphicFramePr>
            <a:graphicFrameLocks noChangeAspect="1"/>
          </p:cNvGraphicFramePr>
          <p:nvPr/>
        </p:nvGraphicFramePr>
        <p:xfrm>
          <a:off x="2555776" y="4149080"/>
          <a:ext cx="2934196" cy="432029"/>
        </p:xfrm>
        <a:graphic>
          <a:graphicData uri="http://schemas.openxmlformats.org/presentationml/2006/ole">
            <p:oleObj spid="_x0000_s6150" name="公式" r:id="rId7" imgW="2070000" imgH="304560" progId="Equation.3">
              <p:embed/>
            </p:oleObj>
          </a:graphicData>
        </a:graphic>
      </p:graphicFrame>
      <p:graphicFrame>
        <p:nvGraphicFramePr>
          <p:cNvPr id="9" name="对象 8"/>
          <p:cNvGraphicFramePr>
            <a:graphicFrameLocks noChangeAspect="1"/>
          </p:cNvGraphicFramePr>
          <p:nvPr/>
        </p:nvGraphicFramePr>
        <p:xfrm>
          <a:off x="971600" y="4869160"/>
          <a:ext cx="2736304" cy="481743"/>
        </p:xfrm>
        <a:graphic>
          <a:graphicData uri="http://schemas.openxmlformats.org/presentationml/2006/ole">
            <p:oleObj spid="_x0000_s6151" name="公式" r:id="rId8" imgW="1803240" imgH="317160" progId="Equation.3">
              <p:embed/>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smtClean="0"/>
              <a:t>（二）总体均值估计量和总体总值估计量的方差</a:t>
            </a:r>
            <a:endParaRPr lang="zh-CN" altLang="en-US" sz="2800" b="1" dirty="0"/>
          </a:p>
        </p:txBody>
      </p:sp>
      <p:sp>
        <p:nvSpPr>
          <p:cNvPr id="3" name="内容占位符 2"/>
          <p:cNvSpPr>
            <a:spLocks noGrp="1"/>
          </p:cNvSpPr>
          <p:nvPr>
            <p:ph idx="1"/>
          </p:nvPr>
        </p:nvSpPr>
        <p:spPr/>
        <p:txBody>
          <a:bodyPr>
            <a:normAutofit/>
          </a:bodyPr>
          <a:lstStyle/>
          <a:p>
            <a:pPr indent="0">
              <a:lnSpc>
                <a:spcPct val="150000"/>
              </a:lnSpc>
              <a:buNone/>
            </a:pPr>
            <a:r>
              <a:rPr lang="zh-CN" altLang="zh-CN" b="1" dirty="0" smtClean="0"/>
              <a:t>定理</a:t>
            </a:r>
            <a:r>
              <a:rPr lang="en-US" altLang="zh-CN" b="1" dirty="0" smtClean="0"/>
              <a:t>7.2  </a:t>
            </a:r>
            <a:r>
              <a:rPr lang="zh-CN" altLang="zh-CN" b="1" dirty="0" smtClean="0"/>
              <a:t>对于两级抽样，若两个阶段的抽样都是简单随机抽样，则总体均值</a:t>
            </a:r>
            <a:r>
              <a:rPr lang="en-US" altLang="zh-CN" b="1" dirty="0" smtClean="0"/>
              <a:t>     </a:t>
            </a:r>
            <a:r>
              <a:rPr lang="zh-CN" altLang="zh-CN" b="1" dirty="0" smtClean="0"/>
              <a:t>的估计量</a:t>
            </a:r>
            <a:r>
              <a:rPr lang="en-US" altLang="zh-CN" b="1" dirty="0" smtClean="0"/>
              <a:t>    </a:t>
            </a:r>
            <a:r>
              <a:rPr lang="zh-CN" altLang="zh-CN" b="1" dirty="0" smtClean="0"/>
              <a:t>的方差为</a:t>
            </a:r>
            <a:r>
              <a:rPr lang="en-US" altLang="zh-CN" b="1" dirty="0" smtClean="0"/>
              <a:t>                                           </a:t>
            </a:r>
            <a:r>
              <a:rPr lang="zh-CN" altLang="en-US" b="1" dirty="0" smtClean="0"/>
              <a:t>（</a:t>
            </a:r>
            <a:r>
              <a:rPr lang="en-US" altLang="zh-CN" b="1" dirty="0" smtClean="0"/>
              <a:t>7.2</a:t>
            </a:r>
            <a:r>
              <a:rPr lang="zh-CN" altLang="en-US" b="1" dirty="0" smtClean="0"/>
              <a:t>）</a:t>
            </a:r>
            <a:endParaRPr lang="en-US" altLang="zh-CN" b="1" dirty="0" smtClean="0"/>
          </a:p>
          <a:p>
            <a:pPr indent="0">
              <a:lnSpc>
                <a:spcPct val="150000"/>
              </a:lnSpc>
              <a:buNone/>
            </a:pPr>
            <a:r>
              <a:rPr lang="zh-CN" altLang="zh-CN" b="1" dirty="0" smtClean="0"/>
              <a:t>其中</a:t>
            </a:r>
            <a:r>
              <a:rPr lang="en-US" altLang="zh-CN" b="1" dirty="0" smtClean="0"/>
              <a:t>              </a:t>
            </a:r>
            <a:r>
              <a:rPr lang="zh-CN" altLang="zh-CN" b="1" dirty="0" smtClean="0"/>
              <a:t>为第一级抽样的抽样比，</a:t>
            </a:r>
            <a:r>
              <a:rPr lang="en-US" altLang="zh-CN" b="1" dirty="0" smtClean="0"/>
              <a:t>       </a:t>
            </a:r>
          </a:p>
          <a:p>
            <a:pPr indent="0">
              <a:lnSpc>
                <a:spcPct val="150000"/>
              </a:lnSpc>
              <a:buNone/>
            </a:pPr>
            <a:r>
              <a:rPr lang="en-US" altLang="zh-CN" b="1" dirty="0" smtClean="0"/>
              <a:t>                       </a:t>
            </a:r>
            <a:r>
              <a:rPr lang="zh-CN" altLang="zh-CN" b="1" dirty="0" smtClean="0"/>
              <a:t>为第二级抽样的抽样比。</a:t>
            </a:r>
          </a:p>
          <a:p>
            <a:pPr indent="0">
              <a:lnSpc>
                <a:spcPct val="150000"/>
              </a:lnSpc>
              <a:buNone/>
            </a:pPr>
            <a:endParaRPr lang="zh-CN" altLang="zh-CN" dirty="0" smtClean="0"/>
          </a:p>
        </p:txBody>
      </p:sp>
      <p:graphicFrame>
        <p:nvGraphicFramePr>
          <p:cNvPr id="4" name="对象 3"/>
          <p:cNvGraphicFramePr>
            <a:graphicFrameLocks noChangeAspect="1"/>
          </p:cNvGraphicFramePr>
          <p:nvPr/>
        </p:nvGraphicFramePr>
        <p:xfrm>
          <a:off x="6732240" y="2564904"/>
          <a:ext cx="288032" cy="376657"/>
        </p:xfrm>
        <a:graphic>
          <a:graphicData uri="http://schemas.openxmlformats.org/presentationml/2006/ole">
            <p:oleObj spid="_x0000_s7170" name="公式" r:id="rId3" imgW="164880" imgH="215640" progId="Equation.3">
              <p:embed/>
            </p:oleObj>
          </a:graphicData>
        </a:graphic>
      </p:graphicFrame>
      <p:graphicFrame>
        <p:nvGraphicFramePr>
          <p:cNvPr id="5" name="对象 4"/>
          <p:cNvGraphicFramePr>
            <a:graphicFrameLocks noChangeAspect="1"/>
          </p:cNvGraphicFramePr>
          <p:nvPr/>
        </p:nvGraphicFramePr>
        <p:xfrm>
          <a:off x="1331640" y="3284984"/>
          <a:ext cx="305964" cy="432048"/>
        </p:xfrm>
        <a:graphic>
          <a:graphicData uri="http://schemas.openxmlformats.org/presentationml/2006/ole">
            <p:oleObj spid="_x0000_s7171" name="公式" r:id="rId4" imgW="164880" imgH="253800" progId="Equation.3">
              <p:embed/>
            </p:oleObj>
          </a:graphicData>
        </a:graphic>
      </p:graphicFrame>
      <p:graphicFrame>
        <p:nvGraphicFramePr>
          <p:cNvPr id="6" name="对象 5"/>
          <p:cNvGraphicFramePr>
            <a:graphicFrameLocks noChangeAspect="1"/>
          </p:cNvGraphicFramePr>
          <p:nvPr/>
        </p:nvGraphicFramePr>
        <p:xfrm>
          <a:off x="3491880" y="3140967"/>
          <a:ext cx="3168352" cy="786625"/>
        </p:xfrm>
        <a:graphic>
          <a:graphicData uri="http://schemas.openxmlformats.org/presentationml/2006/ole">
            <p:oleObj spid="_x0000_s7172" name="公式" r:id="rId5" imgW="1841400" imgH="457200" progId="Equation.3">
              <p:embed/>
            </p:oleObj>
          </a:graphicData>
        </a:graphic>
      </p:graphicFrame>
      <p:graphicFrame>
        <p:nvGraphicFramePr>
          <p:cNvPr id="8" name="对象 7"/>
          <p:cNvGraphicFramePr>
            <a:graphicFrameLocks noChangeAspect="1"/>
          </p:cNvGraphicFramePr>
          <p:nvPr/>
        </p:nvGraphicFramePr>
        <p:xfrm>
          <a:off x="1691679" y="4149080"/>
          <a:ext cx="1219901" cy="432048"/>
        </p:xfrm>
        <a:graphic>
          <a:graphicData uri="http://schemas.openxmlformats.org/presentationml/2006/ole">
            <p:oleObj spid="_x0000_s7174" name="公式" r:id="rId6" imgW="609480" imgH="215640" progId="Equation.3">
              <p:embed/>
            </p:oleObj>
          </a:graphicData>
        </a:graphic>
      </p:graphicFrame>
      <p:graphicFrame>
        <p:nvGraphicFramePr>
          <p:cNvPr id="9" name="对象 8"/>
          <p:cNvGraphicFramePr>
            <a:graphicFrameLocks noChangeAspect="1"/>
          </p:cNvGraphicFramePr>
          <p:nvPr/>
        </p:nvGraphicFramePr>
        <p:xfrm>
          <a:off x="1547664" y="4941168"/>
          <a:ext cx="1440160" cy="424965"/>
        </p:xfrm>
        <a:graphic>
          <a:graphicData uri="http://schemas.openxmlformats.org/presentationml/2006/ole">
            <p:oleObj spid="_x0000_s7175" name="公式" r:id="rId7" imgW="774360" imgH="228600" progId="Equation.3">
              <p:embed/>
            </p:oleObj>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b="1" dirty="0" smtClean="0"/>
              <a:t>（二）总体均值估计量和总体总值估计量的方差</a:t>
            </a:r>
            <a:endParaRPr lang="zh-CN" altLang="en-US" sz="2800" b="1" dirty="0"/>
          </a:p>
        </p:txBody>
      </p:sp>
      <p:sp>
        <p:nvSpPr>
          <p:cNvPr id="3" name="内容占位符 2"/>
          <p:cNvSpPr>
            <a:spLocks noGrp="1"/>
          </p:cNvSpPr>
          <p:nvPr>
            <p:ph idx="1"/>
          </p:nvPr>
        </p:nvSpPr>
        <p:spPr/>
        <p:txBody>
          <a:bodyPr/>
          <a:lstStyle/>
          <a:p>
            <a:pPr indent="0">
              <a:lnSpc>
                <a:spcPct val="150000"/>
              </a:lnSpc>
              <a:buNone/>
            </a:pPr>
            <a:r>
              <a:rPr lang="zh-CN" altLang="zh-CN" b="1" dirty="0" smtClean="0"/>
              <a:t>推论</a:t>
            </a:r>
            <a:r>
              <a:rPr lang="en-US" altLang="zh-CN" b="1" dirty="0" smtClean="0"/>
              <a:t>7.2   </a:t>
            </a:r>
            <a:r>
              <a:rPr lang="zh-CN" altLang="zh-CN" b="1" dirty="0" smtClean="0"/>
              <a:t>对于两级抽样，若两个阶段的抽样都是简单随机抽样，总体总值</a:t>
            </a:r>
            <a:r>
              <a:rPr lang="en-US" altLang="zh-CN" b="1" dirty="0" smtClean="0"/>
              <a:t>Y</a:t>
            </a:r>
            <a:r>
              <a:rPr lang="zh-CN" altLang="zh-CN" b="1" dirty="0" smtClean="0"/>
              <a:t>的估计</a:t>
            </a:r>
            <a:r>
              <a:rPr lang="zh-CN" altLang="en-US" b="1" dirty="0" smtClean="0"/>
              <a:t>量 </a:t>
            </a:r>
            <a:endParaRPr lang="en-US" altLang="zh-CN" b="1" dirty="0" smtClean="0"/>
          </a:p>
          <a:p>
            <a:pPr indent="0">
              <a:lnSpc>
                <a:spcPct val="150000"/>
              </a:lnSpc>
              <a:buNone/>
            </a:pPr>
            <a:r>
              <a:rPr lang="en-US" altLang="zh-CN" b="1" dirty="0" smtClean="0"/>
              <a:t>    </a:t>
            </a:r>
            <a:r>
              <a:rPr lang="zh-CN" altLang="zh-CN" b="1" dirty="0" smtClean="0"/>
              <a:t>的方差为</a:t>
            </a:r>
            <a:endParaRPr lang="en-US" altLang="zh-CN" b="1" dirty="0" smtClean="0"/>
          </a:p>
          <a:p>
            <a:pPr>
              <a:buNone/>
            </a:pPr>
            <a:r>
              <a:rPr lang="en-US" altLang="zh-CN" b="1" dirty="0" smtClean="0"/>
              <a:t>   </a:t>
            </a:r>
            <a:endParaRPr lang="zh-CN" altLang="zh-CN" b="1" dirty="0" smtClean="0"/>
          </a:p>
          <a:p>
            <a:pPr>
              <a:buNone/>
            </a:pPr>
            <a:endParaRPr lang="zh-CN" altLang="en-US" b="1" dirty="0"/>
          </a:p>
        </p:txBody>
      </p:sp>
      <p:graphicFrame>
        <p:nvGraphicFramePr>
          <p:cNvPr id="4" name="对象 3"/>
          <p:cNvGraphicFramePr>
            <a:graphicFrameLocks noChangeAspect="1"/>
          </p:cNvGraphicFramePr>
          <p:nvPr/>
        </p:nvGraphicFramePr>
        <p:xfrm>
          <a:off x="899592" y="3356992"/>
          <a:ext cx="283716" cy="412678"/>
        </p:xfrm>
        <a:graphic>
          <a:graphicData uri="http://schemas.openxmlformats.org/presentationml/2006/ole">
            <p:oleObj spid="_x0000_s8194" name="公式" r:id="rId3" imgW="139680" imgH="203040" progId="Equation.3">
              <p:embed/>
            </p:oleObj>
          </a:graphicData>
        </a:graphic>
      </p:graphicFrame>
      <p:graphicFrame>
        <p:nvGraphicFramePr>
          <p:cNvPr id="5" name="对象 4"/>
          <p:cNvGraphicFramePr>
            <a:graphicFrameLocks noChangeAspect="1"/>
          </p:cNvGraphicFramePr>
          <p:nvPr/>
        </p:nvGraphicFramePr>
        <p:xfrm>
          <a:off x="1043608" y="4005064"/>
          <a:ext cx="7246864" cy="948681"/>
        </p:xfrm>
        <a:graphic>
          <a:graphicData uri="http://schemas.openxmlformats.org/presentationml/2006/ole">
            <p:oleObj spid="_x0000_s8195" name="公式" r:id="rId4" imgW="3492360" imgH="457200" progId="Equation.3">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620688"/>
            <a:ext cx="8229600" cy="796950"/>
          </a:xfrm>
        </p:spPr>
        <p:txBody>
          <a:bodyPr>
            <a:normAutofit fontScale="90000"/>
          </a:bodyPr>
          <a:lstStyle/>
          <a:p>
            <a:r>
              <a:rPr lang="zh-CN" altLang="zh-CN" sz="3600" b="1" dirty="0" smtClean="0"/>
              <a:t>（三）总体均值估计量和总体总值估计量的估计方差</a:t>
            </a:r>
            <a:r>
              <a:rPr lang="zh-CN" altLang="zh-CN" dirty="0" smtClean="0"/>
              <a:t/>
            </a:r>
            <a:br>
              <a:rPr lang="zh-CN" altLang="zh-CN" dirty="0" smtClean="0"/>
            </a:br>
            <a:endParaRPr lang="zh-CN" altLang="en-US" dirty="0"/>
          </a:p>
        </p:txBody>
      </p:sp>
      <p:sp>
        <p:nvSpPr>
          <p:cNvPr id="3" name="内容占位符 2"/>
          <p:cNvSpPr>
            <a:spLocks noGrp="1"/>
          </p:cNvSpPr>
          <p:nvPr>
            <p:ph idx="1"/>
          </p:nvPr>
        </p:nvSpPr>
        <p:spPr/>
        <p:txBody>
          <a:bodyPr/>
          <a:lstStyle/>
          <a:p>
            <a:pPr indent="0">
              <a:lnSpc>
                <a:spcPct val="150000"/>
              </a:lnSpc>
              <a:buNone/>
            </a:pPr>
            <a:r>
              <a:rPr lang="zh-CN" altLang="en-US" b="1" dirty="0" smtClean="0"/>
              <a:t>两级抽样的样本方差                                          ；</a:t>
            </a:r>
            <a:endParaRPr lang="en-US" altLang="zh-CN" b="1" dirty="0" smtClean="0"/>
          </a:p>
          <a:p>
            <a:pPr indent="0">
              <a:lnSpc>
                <a:spcPct val="150000"/>
              </a:lnSpc>
              <a:buNone/>
            </a:pPr>
            <a:r>
              <a:rPr lang="zh-CN" altLang="en-US" b="1" dirty="0" smtClean="0"/>
              <a:t>第</a:t>
            </a:r>
            <a:r>
              <a:rPr lang="en-US" altLang="zh-CN" b="1" dirty="0" err="1" smtClean="0"/>
              <a:t>i</a:t>
            </a:r>
            <a:r>
              <a:rPr lang="zh-CN" altLang="en-US" b="1" dirty="0" smtClean="0"/>
              <a:t>个群的样本方差                                       ；</a:t>
            </a:r>
            <a:endParaRPr lang="en-US" altLang="zh-CN" b="1" dirty="0" smtClean="0"/>
          </a:p>
          <a:p>
            <a:pPr indent="0">
              <a:lnSpc>
                <a:spcPct val="150000"/>
              </a:lnSpc>
              <a:buNone/>
            </a:pPr>
            <a:r>
              <a:rPr lang="zh-CN" altLang="en-US" b="1" dirty="0" smtClean="0"/>
              <a:t>样本群内方差                                                         ； </a:t>
            </a:r>
            <a:endParaRPr lang="en-US" altLang="zh-CN" b="1" dirty="0" smtClean="0"/>
          </a:p>
          <a:p>
            <a:pPr indent="0">
              <a:lnSpc>
                <a:spcPct val="150000"/>
              </a:lnSpc>
              <a:buNone/>
            </a:pPr>
            <a:r>
              <a:rPr lang="zh-CN" altLang="en-US" b="1" dirty="0" smtClean="0"/>
              <a:t>样本群间方差                                       </a:t>
            </a:r>
            <a:r>
              <a:rPr lang="zh-CN" altLang="en-US" dirty="0" smtClean="0"/>
              <a:t>。 </a:t>
            </a:r>
            <a:endParaRPr lang="zh-CN" altLang="en-US" dirty="0"/>
          </a:p>
        </p:txBody>
      </p:sp>
      <p:graphicFrame>
        <p:nvGraphicFramePr>
          <p:cNvPr id="4" name="对象 3"/>
          <p:cNvGraphicFramePr>
            <a:graphicFrameLocks noChangeAspect="1"/>
          </p:cNvGraphicFramePr>
          <p:nvPr/>
        </p:nvGraphicFramePr>
        <p:xfrm>
          <a:off x="4644008" y="1800916"/>
          <a:ext cx="3744416" cy="547963"/>
        </p:xfrm>
        <a:graphic>
          <a:graphicData uri="http://schemas.openxmlformats.org/presentationml/2006/ole">
            <p:oleObj spid="_x0000_s9218" name="公式" r:id="rId3" imgW="2082600" imgH="304560" progId="Equation.3">
              <p:embed/>
            </p:oleObj>
          </a:graphicData>
        </a:graphic>
      </p:graphicFrame>
      <p:graphicFrame>
        <p:nvGraphicFramePr>
          <p:cNvPr id="5" name="对象 4"/>
          <p:cNvGraphicFramePr>
            <a:graphicFrameLocks noChangeAspect="1"/>
          </p:cNvGraphicFramePr>
          <p:nvPr/>
        </p:nvGraphicFramePr>
        <p:xfrm>
          <a:off x="4499992" y="2624111"/>
          <a:ext cx="3096344" cy="550461"/>
        </p:xfrm>
        <a:graphic>
          <a:graphicData uri="http://schemas.openxmlformats.org/presentationml/2006/ole">
            <p:oleObj spid="_x0000_s9219" name="公式" r:id="rId4" imgW="1714320" imgH="304560" progId="Equation.3">
              <p:embed/>
            </p:oleObj>
          </a:graphicData>
        </a:graphic>
      </p:graphicFrame>
      <p:graphicFrame>
        <p:nvGraphicFramePr>
          <p:cNvPr id="6" name="对象 5"/>
          <p:cNvGraphicFramePr>
            <a:graphicFrameLocks noChangeAspect="1"/>
          </p:cNvGraphicFramePr>
          <p:nvPr/>
        </p:nvGraphicFramePr>
        <p:xfrm>
          <a:off x="3419872" y="3471579"/>
          <a:ext cx="5112568" cy="533485"/>
        </p:xfrm>
        <a:graphic>
          <a:graphicData uri="http://schemas.openxmlformats.org/presentationml/2006/ole">
            <p:oleObj spid="_x0000_s9220" name="公式" r:id="rId5" imgW="2920680" imgH="304560" progId="Equation.3">
              <p:embed/>
            </p:oleObj>
          </a:graphicData>
        </a:graphic>
      </p:graphicFrame>
      <p:graphicFrame>
        <p:nvGraphicFramePr>
          <p:cNvPr id="7" name="对象 6"/>
          <p:cNvGraphicFramePr>
            <a:graphicFrameLocks noChangeAspect="1"/>
          </p:cNvGraphicFramePr>
          <p:nvPr/>
        </p:nvGraphicFramePr>
        <p:xfrm>
          <a:off x="3491880" y="4293096"/>
          <a:ext cx="3240360" cy="540060"/>
        </p:xfrm>
        <a:graphic>
          <a:graphicData uri="http://schemas.openxmlformats.org/presentationml/2006/ole">
            <p:oleObj spid="_x0000_s9221" name="公式" r:id="rId6" imgW="1752480" imgH="291960" progId="Equation.3">
              <p:embed/>
            </p:oleObj>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b="1" dirty="0" smtClean="0"/>
              <a:t>（三）总体均值估计量和总体总值估计量的估计方差</a:t>
            </a:r>
            <a:endParaRPr lang="zh-CN" altLang="en-US" b="1" dirty="0"/>
          </a:p>
        </p:txBody>
      </p:sp>
      <p:sp>
        <p:nvSpPr>
          <p:cNvPr id="3" name="内容占位符 2"/>
          <p:cNvSpPr>
            <a:spLocks noGrp="1"/>
          </p:cNvSpPr>
          <p:nvPr>
            <p:ph idx="1"/>
          </p:nvPr>
        </p:nvSpPr>
        <p:spPr/>
        <p:txBody>
          <a:bodyPr>
            <a:normAutofit lnSpcReduction="10000"/>
          </a:bodyPr>
          <a:lstStyle/>
          <a:p>
            <a:pPr indent="0">
              <a:lnSpc>
                <a:spcPct val="150000"/>
              </a:lnSpc>
              <a:buNone/>
            </a:pPr>
            <a:r>
              <a:rPr lang="zh-CN" altLang="zh-CN" b="1" dirty="0" smtClean="0"/>
              <a:t>定理</a:t>
            </a:r>
            <a:r>
              <a:rPr lang="en-US" altLang="zh-CN" b="1" dirty="0" smtClean="0"/>
              <a:t>7.3   </a:t>
            </a:r>
            <a:r>
              <a:rPr lang="zh-CN" altLang="zh-CN" b="1" dirty="0" smtClean="0"/>
              <a:t>在两级抽样中，若两个阶段都是简单随机抽样，则总体均值</a:t>
            </a:r>
            <a:r>
              <a:rPr lang="en-US" altLang="zh-CN" b="1" dirty="0" smtClean="0"/>
              <a:t>   </a:t>
            </a:r>
            <a:r>
              <a:rPr lang="zh-CN" altLang="zh-CN" b="1" dirty="0" smtClean="0"/>
              <a:t>的估计量</a:t>
            </a:r>
            <a:r>
              <a:rPr lang="en-US" altLang="zh-CN" b="1" dirty="0" smtClean="0"/>
              <a:t>   </a:t>
            </a:r>
            <a:r>
              <a:rPr lang="zh-CN" altLang="zh-CN" b="1" dirty="0" smtClean="0"/>
              <a:t>的方差估计为</a:t>
            </a:r>
            <a:endParaRPr lang="en-US" altLang="zh-CN" b="1" dirty="0" smtClean="0"/>
          </a:p>
          <a:p>
            <a:pPr indent="0">
              <a:lnSpc>
                <a:spcPct val="150000"/>
              </a:lnSpc>
              <a:buNone/>
            </a:pPr>
            <a:endParaRPr lang="en-US" altLang="zh-CN" b="1" dirty="0" smtClean="0"/>
          </a:p>
          <a:p>
            <a:pPr indent="0">
              <a:lnSpc>
                <a:spcPct val="150000"/>
              </a:lnSpc>
              <a:buNone/>
            </a:pPr>
            <a:r>
              <a:rPr lang="zh-CN" altLang="en-US" b="1" dirty="0" smtClean="0"/>
              <a:t>估计量</a:t>
            </a:r>
            <a:r>
              <a:rPr lang="en-US" altLang="zh-CN" b="1" dirty="0" smtClean="0"/>
              <a:t>   </a:t>
            </a:r>
            <a:r>
              <a:rPr lang="zh-CN" altLang="zh-CN" b="1" dirty="0" smtClean="0"/>
              <a:t>的</a:t>
            </a:r>
            <a:r>
              <a:rPr lang="zh-CN" altLang="en-US" b="1" dirty="0" smtClean="0"/>
              <a:t>估计</a:t>
            </a:r>
            <a:r>
              <a:rPr lang="zh-CN" altLang="zh-CN" b="1" dirty="0" smtClean="0"/>
              <a:t>方差</a:t>
            </a:r>
            <a:r>
              <a:rPr lang="en-US" altLang="zh-CN" b="1" dirty="0" smtClean="0"/>
              <a:t>      </a:t>
            </a:r>
            <a:r>
              <a:rPr lang="zh-CN" altLang="en-US" b="1" dirty="0" smtClean="0"/>
              <a:t>是方差        的无偏估计量。</a:t>
            </a:r>
            <a:endParaRPr lang="en-US" altLang="zh-CN" b="1" dirty="0" smtClean="0"/>
          </a:p>
          <a:p>
            <a:pPr indent="0">
              <a:lnSpc>
                <a:spcPct val="150000"/>
              </a:lnSpc>
              <a:buNone/>
            </a:pPr>
            <a:endParaRPr lang="en-US" altLang="zh-CN" dirty="0" smtClean="0"/>
          </a:p>
          <a:p>
            <a:pPr indent="0">
              <a:lnSpc>
                <a:spcPct val="150000"/>
              </a:lnSpc>
              <a:buNone/>
            </a:pPr>
            <a:endParaRPr lang="zh-CN" altLang="zh-CN" dirty="0" smtClean="0"/>
          </a:p>
          <a:p>
            <a:pPr indent="0">
              <a:lnSpc>
                <a:spcPct val="150000"/>
              </a:lnSpc>
              <a:buNone/>
            </a:pPr>
            <a:endParaRPr lang="zh-CN" altLang="en-US" dirty="0"/>
          </a:p>
        </p:txBody>
      </p:sp>
      <p:graphicFrame>
        <p:nvGraphicFramePr>
          <p:cNvPr id="4" name="对象 3"/>
          <p:cNvGraphicFramePr>
            <a:graphicFrameLocks noChangeAspect="1"/>
          </p:cNvGraphicFramePr>
          <p:nvPr/>
        </p:nvGraphicFramePr>
        <p:xfrm>
          <a:off x="5796136" y="2564904"/>
          <a:ext cx="360040" cy="470821"/>
        </p:xfrm>
        <a:graphic>
          <a:graphicData uri="http://schemas.openxmlformats.org/presentationml/2006/ole">
            <p:oleObj spid="_x0000_s10242" name="公式" r:id="rId3" imgW="164880" imgH="215640" progId="Equation.3">
              <p:embed/>
            </p:oleObj>
          </a:graphicData>
        </a:graphic>
      </p:graphicFrame>
      <p:graphicFrame>
        <p:nvGraphicFramePr>
          <p:cNvPr id="5" name="对象 4"/>
          <p:cNvGraphicFramePr>
            <a:graphicFrameLocks noChangeAspect="1"/>
          </p:cNvGraphicFramePr>
          <p:nvPr/>
        </p:nvGraphicFramePr>
        <p:xfrm>
          <a:off x="7668344" y="2564904"/>
          <a:ext cx="269771" cy="415032"/>
        </p:xfrm>
        <a:graphic>
          <a:graphicData uri="http://schemas.openxmlformats.org/presentationml/2006/ole">
            <p:oleObj spid="_x0000_s10243" name="公式" r:id="rId4" imgW="164880" imgH="253800" progId="Equation.3">
              <p:embed/>
            </p:oleObj>
          </a:graphicData>
        </a:graphic>
      </p:graphicFrame>
      <p:graphicFrame>
        <p:nvGraphicFramePr>
          <p:cNvPr id="6" name="对象 5"/>
          <p:cNvGraphicFramePr>
            <a:graphicFrameLocks noChangeAspect="1"/>
          </p:cNvGraphicFramePr>
          <p:nvPr/>
        </p:nvGraphicFramePr>
        <p:xfrm>
          <a:off x="1907704" y="3645024"/>
          <a:ext cx="4032448" cy="974282"/>
        </p:xfrm>
        <a:graphic>
          <a:graphicData uri="http://schemas.openxmlformats.org/presentationml/2006/ole">
            <p:oleObj spid="_x0000_s10244" name="公式" r:id="rId5" imgW="1892160" imgH="457200" progId="Equation.3">
              <p:embed/>
            </p:oleObj>
          </a:graphicData>
        </a:graphic>
      </p:graphicFrame>
      <p:graphicFrame>
        <p:nvGraphicFramePr>
          <p:cNvPr id="8" name="对象 7"/>
          <p:cNvGraphicFramePr>
            <a:graphicFrameLocks noChangeAspect="1"/>
          </p:cNvGraphicFramePr>
          <p:nvPr/>
        </p:nvGraphicFramePr>
        <p:xfrm>
          <a:off x="2123728" y="4725144"/>
          <a:ext cx="288032" cy="443126"/>
        </p:xfrm>
        <a:graphic>
          <a:graphicData uri="http://schemas.openxmlformats.org/presentationml/2006/ole">
            <p:oleObj spid="_x0000_s10246" name="公式" r:id="rId6" imgW="164880" imgH="253800" progId="Equation.3">
              <p:embed/>
            </p:oleObj>
          </a:graphicData>
        </a:graphic>
      </p:graphicFrame>
      <p:graphicFrame>
        <p:nvGraphicFramePr>
          <p:cNvPr id="9" name="对象 8"/>
          <p:cNvGraphicFramePr>
            <a:graphicFrameLocks noChangeAspect="1"/>
          </p:cNvGraphicFramePr>
          <p:nvPr/>
        </p:nvGraphicFramePr>
        <p:xfrm>
          <a:off x="4499992" y="4725144"/>
          <a:ext cx="504056" cy="476309"/>
        </p:xfrm>
        <a:graphic>
          <a:graphicData uri="http://schemas.openxmlformats.org/presentationml/2006/ole">
            <p:oleObj spid="_x0000_s10247" name="公式" r:id="rId7" imgW="330120" imgH="291960" progId="Equation.3">
              <p:embed/>
            </p:oleObj>
          </a:graphicData>
        </a:graphic>
      </p:graphicFrame>
      <p:graphicFrame>
        <p:nvGraphicFramePr>
          <p:cNvPr id="10" name="对象 9"/>
          <p:cNvGraphicFramePr>
            <a:graphicFrameLocks noChangeAspect="1"/>
          </p:cNvGraphicFramePr>
          <p:nvPr/>
        </p:nvGraphicFramePr>
        <p:xfrm>
          <a:off x="6281407" y="4685416"/>
          <a:ext cx="594849" cy="471776"/>
        </p:xfrm>
        <a:graphic>
          <a:graphicData uri="http://schemas.openxmlformats.org/presentationml/2006/ole">
            <p:oleObj spid="_x0000_s10248" name="公式" r:id="rId8" imgW="368280" imgH="291960" progId="Equation.3">
              <p:embed/>
            </p:oleObj>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b="1" dirty="0" smtClean="0"/>
              <a:t>（三）总体均值估计量和总体总值估计量的估计方差</a:t>
            </a:r>
            <a:endParaRPr lang="zh-CN" altLang="en-US" b="1" dirty="0"/>
          </a:p>
        </p:txBody>
      </p:sp>
      <p:sp>
        <p:nvSpPr>
          <p:cNvPr id="3" name="内容占位符 2"/>
          <p:cNvSpPr>
            <a:spLocks noGrp="1"/>
          </p:cNvSpPr>
          <p:nvPr>
            <p:ph idx="1"/>
          </p:nvPr>
        </p:nvSpPr>
        <p:spPr/>
        <p:txBody>
          <a:bodyPr/>
          <a:lstStyle/>
          <a:p>
            <a:pPr indent="0">
              <a:lnSpc>
                <a:spcPct val="150000"/>
              </a:lnSpc>
              <a:buNone/>
            </a:pPr>
            <a:r>
              <a:rPr lang="zh-CN" altLang="zh-CN" b="1" dirty="0" smtClean="0"/>
              <a:t>推论</a:t>
            </a:r>
            <a:r>
              <a:rPr lang="en-US" altLang="zh-CN" b="1" dirty="0" smtClean="0"/>
              <a:t>7.3   </a:t>
            </a:r>
            <a:r>
              <a:rPr lang="zh-CN" altLang="zh-CN" b="1" dirty="0" smtClean="0"/>
              <a:t>对于两级抽样，若两个阶段的抽样都是简单随机抽样，总体总值</a:t>
            </a:r>
            <a:r>
              <a:rPr lang="en-US" altLang="zh-CN" b="1" dirty="0" smtClean="0"/>
              <a:t>Y</a:t>
            </a:r>
            <a:r>
              <a:rPr lang="zh-CN" altLang="zh-CN" b="1" dirty="0" smtClean="0"/>
              <a:t>的估计量</a:t>
            </a:r>
            <a:r>
              <a:rPr lang="en-US" altLang="zh-CN" b="1" dirty="0" smtClean="0"/>
              <a:t>   </a:t>
            </a:r>
            <a:r>
              <a:rPr lang="zh-CN" altLang="zh-CN" b="1" dirty="0" smtClean="0"/>
              <a:t>的估计方差为</a:t>
            </a:r>
            <a:endParaRPr lang="en-US" altLang="zh-CN" b="1" dirty="0" smtClean="0"/>
          </a:p>
          <a:p>
            <a:pPr>
              <a:buNone/>
            </a:pPr>
            <a:endParaRPr lang="en-US" altLang="zh-CN" b="1" dirty="0" smtClean="0"/>
          </a:p>
          <a:p>
            <a:pPr>
              <a:buNone/>
            </a:pPr>
            <a:endParaRPr lang="en-US" altLang="zh-CN" dirty="0" smtClean="0"/>
          </a:p>
          <a:p>
            <a:pPr>
              <a:buNone/>
            </a:pPr>
            <a:endParaRPr lang="zh-CN" altLang="zh-CN" dirty="0" smtClean="0"/>
          </a:p>
          <a:p>
            <a:pPr>
              <a:buNone/>
            </a:pPr>
            <a:endParaRPr lang="zh-CN" altLang="en-US" dirty="0"/>
          </a:p>
        </p:txBody>
      </p:sp>
      <p:graphicFrame>
        <p:nvGraphicFramePr>
          <p:cNvPr id="4" name="对象 3"/>
          <p:cNvGraphicFramePr>
            <a:graphicFrameLocks noChangeAspect="1"/>
          </p:cNvGraphicFramePr>
          <p:nvPr/>
        </p:nvGraphicFramePr>
        <p:xfrm>
          <a:off x="8388424" y="2564904"/>
          <a:ext cx="288032" cy="418956"/>
        </p:xfrm>
        <a:graphic>
          <a:graphicData uri="http://schemas.openxmlformats.org/presentationml/2006/ole">
            <p:oleObj spid="_x0000_s11266" name="公式" r:id="rId3" imgW="139680" imgH="203040" progId="Equation.3">
              <p:embed/>
            </p:oleObj>
          </a:graphicData>
        </a:graphic>
      </p:graphicFrame>
      <p:graphicFrame>
        <p:nvGraphicFramePr>
          <p:cNvPr id="5" name="对象 4"/>
          <p:cNvGraphicFramePr>
            <a:graphicFrameLocks noChangeAspect="1"/>
          </p:cNvGraphicFramePr>
          <p:nvPr/>
        </p:nvGraphicFramePr>
        <p:xfrm>
          <a:off x="1763688" y="4149080"/>
          <a:ext cx="5641924" cy="936104"/>
        </p:xfrm>
        <a:graphic>
          <a:graphicData uri="http://schemas.openxmlformats.org/presentationml/2006/ole">
            <p:oleObj spid="_x0000_s11267" name="公式" r:id="rId4" imgW="2831760" imgH="469800" progId="Equation.3">
              <p:embed/>
            </p:oleObj>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908720"/>
            <a:ext cx="8229600" cy="4824536"/>
          </a:xfrm>
        </p:spPr>
        <p:txBody>
          <a:bodyPr/>
          <a:lstStyle/>
          <a:p>
            <a:pPr>
              <a:buNone/>
            </a:pPr>
            <a:r>
              <a:rPr lang="zh-CN" altLang="zh-CN" b="1" dirty="0" smtClean="0"/>
              <a:t>例</a:t>
            </a:r>
            <a:r>
              <a:rPr lang="en-US" altLang="zh-CN" b="1" dirty="0" smtClean="0"/>
              <a:t>7.1 </a:t>
            </a:r>
            <a:r>
              <a:rPr lang="zh-CN" altLang="zh-CN" b="1" dirty="0" smtClean="0"/>
              <a:t>采用二级抽样调查某小区居民月交通费用，以楼层为初级单元，用简单随机抽样从</a:t>
            </a:r>
            <a:r>
              <a:rPr lang="en-US" altLang="zh-CN" b="1" dirty="0" smtClean="0"/>
              <a:t> N=510</a:t>
            </a:r>
            <a:r>
              <a:rPr lang="zh-CN" altLang="zh-CN" b="1" dirty="0" smtClean="0"/>
              <a:t>个楼层抽取</a:t>
            </a:r>
            <a:r>
              <a:rPr lang="en-US" altLang="zh-CN" b="1" dirty="0" smtClean="0"/>
              <a:t> n=12</a:t>
            </a:r>
            <a:r>
              <a:rPr lang="zh-CN" altLang="zh-CN" b="1" dirty="0" smtClean="0"/>
              <a:t>个楼层，再从每个被抽中的楼层中用简单随机抽样抽取</a:t>
            </a:r>
            <a:r>
              <a:rPr lang="en-US" altLang="zh-CN" b="1" dirty="0" smtClean="0"/>
              <a:t>m=4 </a:t>
            </a:r>
            <a:r>
              <a:rPr lang="zh-CN" altLang="zh-CN" b="1" dirty="0" smtClean="0"/>
              <a:t>户住户进行调查，其中每个楼层的住户为</a:t>
            </a:r>
            <a:r>
              <a:rPr lang="en-US" altLang="zh-CN" b="1" dirty="0" smtClean="0"/>
              <a:t>M=8 </a:t>
            </a:r>
            <a:r>
              <a:rPr lang="zh-CN" altLang="zh-CN" b="1" dirty="0" smtClean="0"/>
              <a:t>户。试估计该小区每户居民月交通费的平均值和该小区居民月交通费总额</a:t>
            </a:r>
            <a:r>
              <a:rPr lang="zh-CN" altLang="en-US" b="1" dirty="0" smtClean="0"/>
              <a:t>。给出估计方差和标准差估计。</a:t>
            </a:r>
            <a:endParaRPr lang="zh-CN" altLang="zh-CN" b="1" dirty="0" smtClean="0"/>
          </a:p>
          <a:p>
            <a:pPr>
              <a:buNone/>
            </a:pP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282154"/>
          </a:xfrm>
        </p:spPr>
        <p:txBody>
          <a:bodyPr>
            <a:normAutofit/>
          </a:bodyPr>
          <a:lstStyle/>
          <a:p>
            <a:r>
              <a:rPr lang="zh-CN" altLang="en-US" sz="2800" b="1" dirty="0" smtClean="0"/>
              <a:t>主要内容</a:t>
            </a:r>
            <a:endParaRPr lang="zh-CN" altLang="en-US" sz="2800" b="1" dirty="0"/>
          </a:p>
        </p:txBody>
      </p:sp>
      <p:sp>
        <p:nvSpPr>
          <p:cNvPr id="3" name="内容占位符 2"/>
          <p:cNvSpPr>
            <a:spLocks noGrp="1"/>
          </p:cNvSpPr>
          <p:nvPr>
            <p:ph idx="1"/>
          </p:nvPr>
        </p:nvSpPr>
        <p:spPr>
          <a:xfrm>
            <a:off x="539552" y="1772816"/>
            <a:ext cx="8229600" cy="4392488"/>
          </a:xfrm>
        </p:spPr>
        <p:txBody>
          <a:bodyPr>
            <a:normAutofit/>
          </a:bodyPr>
          <a:lstStyle/>
          <a:p>
            <a:pPr>
              <a:lnSpc>
                <a:spcPct val="120000"/>
              </a:lnSpc>
            </a:pPr>
            <a:r>
              <a:rPr lang="zh-CN" altLang="en-US" sz="2800" b="1" dirty="0" smtClean="0">
                <a:latin typeface="宋体" pitchFamily="2" charset="-122"/>
                <a:ea typeface="宋体" pitchFamily="2" charset="-122"/>
              </a:rPr>
              <a:t>第一节   概述</a:t>
            </a:r>
            <a:endParaRPr lang="en-US" altLang="zh-CN" sz="2800" b="1" dirty="0" smtClean="0">
              <a:latin typeface="宋体" pitchFamily="2" charset="-122"/>
              <a:ea typeface="宋体" pitchFamily="2" charset="-122"/>
            </a:endParaRPr>
          </a:p>
          <a:p>
            <a:pPr>
              <a:lnSpc>
                <a:spcPct val="120000"/>
              </a:lnSpc>
            </a:pPr>
            <a:r>
              <a:rPr lang="zh-CN" altLang="en-US" sz="2800" b="1" dirty="0" smtClean="0">
                <a:latin typeface="宋体" pitchFamily="2" charset="-122"/>
                <a:ea typeface="宋体" pitchFamily="2" charset="-122"/>
              </a:rPr>
              <a:t>第二节   群大小相等的两级抽样</a:t>
            </a:r>
            <a:endParaRPr lang="en-US" altLang="zh-CN" sz="2800" b="1" dirty="0" smtClean="0">
              <a:latin typeface="宋体" pitchFamily="2" charset="-122"/>
              <a:ea typeface="宋体" pitchFamily="2" charset="-122"/>
            </a:endParaRPr>
          </a:p>
          <a:p>
            <a:pPr>
              <a:lnSpc>
                <a:spcPct val="120000"/>
              </a:lnSpc>
            </a:pPr>
            <a:r>
              <a:rPr lang="zh-CN" altLang="en-US" sz="2800" b="1" dirty="0" smtClean="0">
                <a:latin typeface="宋体" pitchFamily="2" charset="-122"/>
                <a:ea typeface="宋体" pitchFamily="2" charset="-122"/>
              </a:rPr>
              <a:t>第三节   群规模不等的二级抽样</a:t>
            </a:r>
            <a:endParaRPr lang="en-US" altLang="zh-CN" sz="2800" b="1" dirty="0" smtClean="0">
              <a:latin typeface="宋体" pitchFamily="2" charset="-122"/>
              <a:ea typeface="宋体" pitchFamily="2" charset="-122"/>
            </a:endParaRPr>
          </a:p>
          <a:p>
            <a:pPr>
              <a:lnSpc>
                <a:spcPct val="120000"/>
              </a:lnSpc>
              <a:buNone/>
            </a:pPr>
            <a:r>
              <a:rPr lang="en-US" altLang="zh-CN" sz="2800" b="1" dirty="0" smtClean="0">
                <a:latin typeface="宋体" pitchFamily="2" charset="-122"/>
                <a:ea typeface="宋体" pitchFamily="2" charset="-122"/>
              </a:rPr>
              <a:t>               ——</a:t>
            </a:r>
            <a:r>
              <a:rPr lang="zh-CN" altLang="en-US" sz="2800" b="1" dirty="0" smtClean="0">
                <a:latin typeface="宋体" pitchFamily="2" charset="-122"/>
                <a:ea typeface="宋体" pitchFamily="2" charset="-122"/>
              </a:rPr>
              <a:t>无放回等概率抽取群单元</a:t>
            </a:r>
            <a:endParaRPr lang="en-US" altLang="zh-CN" sz="2800" b="1" dirty="0" smtClean="0">
              <a:latin typeface="宋体" pitchFamily="2" charset="-122"/>
              <a:ea typeface="宋体" pitchFamily="2" charset="-122"/>
            </a:endParaRPr>
          </a:p>
          <a:p>
            <a:pPr algn="just">
              <a:lnSpc>
                <a:spcPct val="120000"/>
              </a:lnSpc>
            </a:pPr>
            <a:r>
              <a:rPr lang="zh-CN" altLang="en-US" sz="2800" b="1" dirty="0" smtClean="0">
                <a:latin typeface="宋体" pitchFamily="2" charset="-122"/>
                <a:ea typeface="宋体" pitchFamily="2" charset="-122"/>
              </a:rPr>
              <a:t>第四节   群规模不等的有放回不等概率抽群的                                               </a:t>
            </a:r>
            <a:endParaRPr lang="en-US" altLang="zh-CN" sz="2800" b="1" dirty="0" smtClean="0">
              <a:latin typeface="宋体" pitchFamily="2" charset="-122"/>
              <a:ea typeface="宋体" pitchFamily="2" charset="-122"/>
            </a:endParaRPr>
          </a:p>
          <a:p>
            <a:pPr algn="just">
              <a:lnSpc>
                <a:spcPct val="120000"/>
              </a:lnSpc>
              <a:buNone/>
            </a:pPr>
            <a:r>
              <a:rPr lang="en-US" altLang="zh-CN" sz="2800" b="1" dirty="0" smtClean="0">
                <a:latin typeface="宋体" pitchFamily="2" charset="-122"/>
                <a:ea typeface="宋体" pitchFamily="2" charset="-122"/>
              </a:rPr>
              <a:t>          </a:t>
            </a:r>
            <a:r>
              <a:rPr lang="zh-CN" altLang="en-US" sz="2800" b="1" dirty="0" smtClean="0">
                <a:latin typeface="宋体" pitchFamily="2" charset="-122"/>
                <a:ea typeface="宋体" pitchFamily="2" charset="-122"/>
              </a:rPr>
              <a:t>二级抽样</a:t>
            </a:r>
            <a:endParaRPr lang="en-US" altLang="zh-CN" sz="2800" b="1" dirty="0" smtClean="0">
              <a:latin typeface="宋体" pitchFamily="2" charset="-122"/>
              <a:ea typeface="宋体" pitchFamily="2" charset="-122"/>
            </a:endParaRPr>
          </a:p>
          <a:p>
            <a:pPr>
              <a:lnSpc>
                <a:spcPct val="120000"/>
              </a:lnSpc>
            </a:pPr>
            <a:r>
              <a:rPr lang="zh-CN" altLang="en-US" sz="2800" b="1" dirty="0" smtClean="0">
                <a:latin typeface="宋体" pitchFamily="2" charset="-122"/>
                <a:ea typeface="宋体" pitchFamily="2" charset="-122"/>
              </a:rPr>
              <a:t>第五节   群规模不等情形下的三种估计量比较</a:t>
            </a:r>
            <a:endParaRPr lang="en-US" altLang="zh-CN" sz="2800" b="1" dirty="0" smtClean="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0162" name="Object 2"/>
          <p:cNvGraphicFramePr>
            <a:graphicFrameLocks noChangeAspect="1"/>
          </p:cNvGraphicFramePr>
          <p:nvPr/>
        </p:nvGraphicFramePr>
        <p:xfrm>
          <a:off x="622818" y="404664"/>
          <a:ext cx="7669239" cy="5976664"/>
        </p:xfrm>
        <a:graphic>
          <a:graphicData uri="http://schemas.openxmlformats.org/presentationml/2006/ole">
            <p:oleObj spid="_x0000_s257026" name="文档" r:id="rId3" imgW="5429910" imgH="3954538" progId="Word.Document.12">
              <p:embed/>
            </p:oleObj>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04664"/>
            <a:ext cx="8229600" cy="1012974"/>
          </a:xfrm>
        </p:spPr>
        <p:txBody>
          <a:bodyPr>
            <a:normAutofit/>
          </a:bodyPr>
          <a:lstStyle/>
          <a:p>
            <a:r>
              <a:rPr lang="zh-CN" altLang="zh-CN" sz="3600" b="1" dirty="0" smtClean="0"/>
              <a:t>（四）总体均值和总体总值</a:t>
            </a:r>
            <a:r>
              <a:rPr lang="zh-CN" altLang="en-US" sz="3600" b="1" dirty="0" smtClean="0"/>
              <a:t>的置信区间</a:t>
            </a:r>
            <a:endParaRPr lang="zh-CN" altLang="en-US" b="1" dirty="0"/>
          </a:p>
        </p:txBody>
      </p:sp>
      <p:sp>
        <p:nvSpPr>
          <p:cNvPr id="3" name="内容占位符 2"/>
          <p:cNvSpPr>
            <a:spLocks noGrp="1"/>
          </p:cNvSpPr>
          <p:nvPr>
            <p:ph idx="1"/>
          </p:nvPr>
        </p:nvSpPr>
        <p:spPr>
          <a:xfrm>
            <a:off x="539552" y="1412776"/>
            <a:ext cx="8147248" cy="4713387"/>
          </a:xfrm>
        </p:spPr>
        <p:txBody>
          <a:bodyPr/>
          <a:lstStyle/>
          <a:p>
            <a:pPr indent="0">
              <a:lnSpc>
                <a:spcPct val="150000"/>
              </a:lnSpc>
              <a:buNone/>
            </a:pPr>
            <a:r>
              <a:rPr lang="zh-CN" altLang="en-US" b="1" dirty="0" smtClean="0"/>
              <a:t>假定总体均值估计量     服从正态分布，采用均值为    且方差为      的正态分布代替估计量     的真实分布。于是，总体均值    在置信概率        下的双侧置信区间为</a:t>
            </a:r>
            <a:endParaRPr lang="en-US" altLang="zh-CN" b="1" dirty="0" smtClean="0"/>
          </a:p>
          <a:p>
            <a:pPr indent="0">
              <a:lnSpc>
                <a:spcPct val="150000"/>
              </a:lnSpc>
              <a:buNone/>
            </a:pPr>
            <a:endParaRPr lang="en-US" altLang="zh-CN" dirty="0" smtClean="0"/>
          </a:p>
          <a:p>
            <a:pPr indent="0">
              <a:lnSpc>
                <a:spcPct val="150000"/>
              </a:lnSpc>
              <a:buNone/>
            </a:pPr>
            <a:endParaRPr lang="zh-CN" altLang="en-US" dirty="0"/>
          </a:p>
        </p:txBody>
      </p:sp>
      <p:graphicFrame>
        <p:nvGraphicFramePr>
          <p:cNvPr id="4" name="对象 3"/>
          <p:cNvGraphicFramePr>
            <a:graphicFrameLocks noChangeAspect="1"/>
          </p:cNvGraphicFramePr>
          <p:nvPr/>
        </p:nvGraphicFramePr>
        <p:xfrm>
          <a:off x="4716016" y="1628800"/>
          <a:ext cx="360040" cy="423333"/>
        </p:xfrm>
        <a:graphic>
          <a:graphicData uri="http://schemas.openxmlformats.org/presentationml/2006/ole">
            <p:oleObj spid="_x0000_s12290" name="公式" r:id="rId3" imgW="164880" imgH="253800" progId="Equation.3">
              <p:embed/>
            </p:oleObj>
          </a:graphicData>
        </a:graphic>
      </p:graphicFrame>
      <p:graphicFrame>
        <p:nvGraphicFramePr>
          <p:cNvPr id="5" name="对象 4"/>
          <p:cNvGraphicFramePr>
            <a:graphicFrameLocks noChangeAspect="1"/>
          </p:cNvGraphicFramePr>
          <p:nvPr/>
        </p:nvGraphicFramePr>
        <p:xfrm>
          <a:off x="4572000" y="2276872"/>
          <a:ext cx="576064" cy="509595"/>
        </p:xfrm>
        <a:graphic>
          <a:graphicData uri="http://schemas.openxmlformats.org/presentationml/2006/ole">
            <p:oleObj spid="_x0000_s12291" name="公式" r:id="rId4" imgW="330120" imgH="291960" progId="Equation.3">
              <p:embed/>
            </p:oleObj>
          </a:graphicData>
        </a:graphic>
      </p:graphicFrame>
      <p:graphicFrame>
        <p:nvGraphicFramePr>
          <p:cNvPr id="6" name="对象 5"/>
          <p:cNvGraphicFramePr>
            <a:graphicFrameLocks noChangeAspect="1"/>
          </p:cNvGraphicFramePr>
          <p:nvPr/>
        </p:nvGraphicFramePr>
        <p:xfrm>
          <a:off x="2627784" y="2348880"/>
          <a:ext cx="288032" cy="445140"/>
        </p:xfrm>
        <a:graphic>
          <a:graphicData uri="http://schemas.openxmlformats.org/presentationml/2006/ole">
            <p:oleObj spid="_x0000_s12292" name="公式" r:id="rId5" imgW="139680" imgH="215640" progId="Equation.3">
              <p:embed/>
            </p:oleObj>
          </a:graphicData>
        </a:graphic>
      </p:graphicFrame>
      <p:graphicFrame>
        <p:nvGraphicFramePr>
          <p:cNvPr id="7" name="对象 6"/>
          <p:cNvGraphicFramePr>
            <a:graphicFrameLocks noChangeAspect="1"/>
          </p:cNvGraphicFramePr>
          <p:nvPr/>
        </p:nvGraphicFramePr>
        <p:xfrm>
          <a:off x="7596336" y="3068960"/>
          <a:ext cx="288032" cy="439578"/>
        </p:xfrm>
        <a:graphic>
          <a:graphicData uri="http://schemas.openxmlformats.org/presentationml/2006/ole">
            <p:oleObj spid="_x0000_s12293" name="公式" r:id="rId6" imgW="164880" imgH="215640" progId="Equation.3">
              <p:embed/>
            </p:oleObj>
          </a:graphicData>
        </a:graphic>
      </p:graphicFrame>
      <p:graphicFrame>
        <p:nvGraphicFramePr>
          <p:cNvPr id="8" name="对象 7"/>
          <p:cNvGraphicFramePr>
            <a:graphicFrameLocks noChangeAspect="1"/>
          </p:cNvGraphicFramePr>
          <p:nvPr/>
        </p:nvGraphicFramePr>
        <p:xfrm>
          <a:off x="1835696" y="3035727"/>
          <a:ext cx="360040" cy="553908"/>
        </p:xfrm>
        <a:graphic>
          <a:graphicData uri="http://schemas.openxmlformats.org/presentationml/2006/ole">
            <p:oleObj spid="_x0000_s12294" name="公式" r:id="rId7" imgW="164880" imgH="253800" progId="Equation.3">
              <p:embed/>
            </p:oleObj>
          </a:graphicData>
        </a:graphic>
      </p:graphicFrame>
      <p:graphicFrame>
        <p:nvGraphicFramePr>
          <p:cNvPr id="9" name="对象 8"/>
          <p:cNvGraphicFramePr>
            <a:graphicFrameLocks noChangeAspect="1"/>
          </p:cNvGraphicFramePr>
          <p:nvPr/>
        </p:nvGraphicFramePr>
        <p:xfrm>
          <a:off x="2627784" y="3861048"/>
          <a:ext cx="720080" cy="387735"/>
        </p:xfrm>
        <a:graphic>
          <a:graphicData uri="http://schemas.openxmlformats.org/presentationml/2006/ole">
            <p:oleObj spid="_x0000_s12295" name="公式" r:id="rId8" imgW="330120" imgH="177480" progId="Equation.3">
              <p:embed/>
            </p:oleObj>
          </a:graphicData>
        </a:graphic>
      </p:graphicFrame>
      <p:graphicFrame>
        <p:nvGraphicFramePr>
          <p:cNvPr id="10" name="对象 9"/>
          <p:cNvGraphicFramePr>
            <a:graphicFrameLocks noChangeAspect="1"/>
          </p:cNvGraphicFramePr>
          <p:nvPr/>
        </p:nvGraphicFramePr>
        <p:xfrm>
          <a:off x="2267744" y="4653135"/>
          <a:ext cx="3816424" cy="906401"/>
        </p:xfrm>
        <a:graphic>
          <a:graphicData uri="http://schemas.openxmlformats.org/presentationml/2006/ole">
            <p:oleObj spid="_x0000_s12296" name="公式" r:id="rId9" imgW="2031840" imgH="482400" progId="Equation.3">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indent="0">
              <a:lnSpc>
                <a:spcPct val="150000"/>
              </a:lnSpc>
              <a:buNone/>
            </a:pPr>
            <a:r>
              <a:rPr lang="zh-CN" altLang="zh-CN" b="1" dirty="0" smtClean="0"/>
              <a:t>采用均值为</a:t>
            </a:r>
            <a:r>
              <a:rPr lang="en-US" altLang="zh-CN" b="1" dirty="0" smtClean="0"/>
              <a:t>      </a:t>
            </a:r>
            <a:r>
              <a:rPr lang="zh-CN" altLang="zh-CN" b="1" dirty="0" smtClean="0"/>
              <a:t>且方差为</a:t>
            </a:r>
            <a:r>
              <a:rPr lang="en-US" altLang="zh-CN" b="1" dirty="0" smtClean="0"/>
              <a:t>       </a:t>
            </a:r>
            <a:r>
              <a:rPr lang="zh-CN" altLang="zh-CN" b="1" dirty="0" smtClean="0"/>
              <a:t>的正态分布代替估计量</a:t>
            </a:r>
            <a:r>
              <a:rPr lang="en-US" altLang="zh-CN" b="1" dirty="0" smtClean="0"/>
              <a:t>     </a:t>
            </a:r>
            <a:r>
              <a:rPr lang="zh-CN" altLang="zh-CN" b="1" dirty="0" smtClean="0"/>
              <a:t>的真实分布。于是，总体总值</a:t>
            </a:r>
            <a:r>
              <a:rPr lang="en-US" altLang="zh-CN" b="1" dirty="0" smtClean="0"/>
              <a:t> Y</a:t>
            </a:r>
            <a:r>
              <a:rPr lang="zh-CN" altLang="zh-CN" b="1" dirty="0" smtClean="0"/>
              <a:t>在置信概率</a:t>
            </a:r>
            <a:r>
              <a:rPr lang="en-US" altLang="zh-CN" b="1" dirty="0" smtClean="0"/>
              <a:t>         </a:t>
            </a:r>
            <a:r>
              <a:rPr lang="zh-CN" altLang="zh-CN" b="1" dirty="0" smtClean="0"/>
              <a:t>下的双侧置信区间为</a:t>
            </a:r>
            <a:endParaRPr lang="en-US" altLang="zh-CN" b="1" dirty="0" smtClean="0"/>
          </a:p>
          <a:p>
            <a:pPr indent="0">
              <a:lnSpc>
                <a:spcPct val="150000"/>
              </a:lnSpc>
              <a:buNone/>
            </a:pPr>
            <a:endParaRPr lang="en-US" altLang="zh-CN" dirty="0" smtClean="0"/>
          </a:p>
          <a:p>
            <a:pPr indent="0">
              <a:lnSpc>
                <a:spcPct val="150000"/>
              </a:lnSpc>
              <a:buNone/>
            </a:pPr>
            <a:endParaRPr lang="zh-CN" altLang="zh-CN" dirty="0" smtClean="0"/>
          </a:p>
          <a:p>
            <a:pPr>
              <a:buNone/>
            </a:pPr>
            <a:endParaRPr lang="zh-CN" altLang="en-US" dirty="0"/>
          </a:p>
        </p:txBody>
      </p:sp>
      <p:graphicFrame>
        <p:nvGraphicFramePr>
          <p:cNvPr id="4" name="对象 3"/>
          <p:cNvGraphicFramePr>
            <a:graphicFrameLocks noChangeAspect="1"/>
          </p:cNvGraphicFramePr>
          <p:nvPr/>
        </p:nvGraphicFramePr>
        <p:xfrm>
          <a:off x="2915816" y="1855625"/>
          <a:ext cx="504056" cy="428448"/>
        </p:xfrm>
        <a:graphic>
          <a:graphicData uri="http://schemas.openxmlformats.org/presentationml/2006/ole">
            <p:oleObj spid="_x0000_s13314" name="公式" r:id="rId3" imgW="253800" imgH="215640" progId="Equation.3">
              <p:embed/>
            </p:oleObj>
          </a:graphicData>
        </a:graphic>
      </p:graphicFrame>
      <p:graphicFrame>
        <p:nvGraphicFramePr>
          <p:cNvPr id="5" name="对象 4"/>
          <p:cNvGraphicFramePr>
            <a:graphicFrameLocks noChangeAspect="1"/>
          </p:cNvGraphicFramePr>
          <p:nvPr/>
        </p:nvGraphicFramePr>
        <p:xfrm>
          <a:off x="5125324" y="1844824"/>
          <a:ext cx="526796" cy="400364"/>
        </p:xfrm>
        <a:graphic>
          <a:graphicData uri="http://schemas.openxmlformats.org/presentationml/2006/ole">
            <p:oleObj spid="_x0000_s13315" name="公式" r:id="rId4" imgW="317160" imgH="241200" progId="Equation.3">
              <p:embed/>
            </p:oleObj>
          </a:graphicData>
        </a:graphic>
      </p:graphicFrame>
      <p:graphicFrame>
        <p:nvGraphicFramePr>
          <p:cNvPr id="6" name="对象 5"/>
          <p:cNvGraphicFramePr>
            <a:graphicFrameLocks noChangeAspect="1"/>
          </p:cNvGraphicFramePr>
          <p:nvPr/>
        </p:nvGraphicFramePr>
        <p:xfrm>
          <a:off x="2123728" y="2492896"/>
          <a:ext cx="360040" cy="502687"/>
        </p:xfrm>
        <a:graphic>
          <a:graphicData uri="http://schemas.openxmlformats.org/presentationml/2006/ole">
            <p:oleObj spid="_x0000_s13316" name="公式" r:id="rId5" imgW="139680" imgH="203040" progId="Equation.3">
              <p:embed/>
            </p:oleObj>
          </a:graphicData>
        </a:graphic>
      </p:graphicFrame>
      <p:graphicFrame>
        <p:nvGraphicFramePr>
          <p:cNvPr id="7" name="对象 6"/>
          <p:cNvGraphicFramePr>
            <a:graphicFrameLocks noChangeAspect="1"/>
          </p:cNvGraphicFramePr>
          <p:nvPr/>
        </p:nvGraphicFramePr>
        <p:xfrm>
          <a:off x="2627784" y="3284984"/>
          <a:ext cx="720080" cy="387735"/>
        </p:xfrm>
        <a:graphic>
          <a:graphicData uri="http://schemas.openxmlformats.org/presentationml/2006/ole">
            <p:oleObj spid="_x0000_s13317" name="公式" r:id="rId6" imgW="330120" imgH="177480" progId="Equation.3">
              <p:embed/>
            </p:oleObj>
          </a:graphicData>
        </a:graphic>
      </p:graphicFrame>
      <p:graphicFrame>
        <p:nvGraphicFramePr>
          <p:cNvPr id="8" name="对象 7"/>
          <p:cNvGraphicFramePr>
            <a:graphicFrameLocks noChangeAspect="1"/>
          </p:cNvGraphicFramePr>
          <p:nvPr/>
        </p:nvGraphicFramePr>
        <p:xfrm>
          <a:off x="1691680" y="4077072"/>
          <a:ext cx="4824536" cy="827063"/>
        </p:xfrm>
        <a:graphic>
          <a:graphicData uri="http://schemas.openxmlformats.org/presentationml/2006/ole">
            <p:oleObj spid="_x0000_s13318" name="公式" r:id="rId7" imgW="2222280" imgH="380880" progId="Equation.3">
              <p:embed/>
            </p:oleObj>
          </a:graphicData>
        </a:graphic>
      </p:graphicFrame>
      <p:sp>
        <p:nvSpPr>
          <p:cNvPr id="9" name="标题 1"/>
          <p:cNvSpPr txBox="1">
            <a:spLocks/>
          </p:cNvSpPr>
          <p:nvPr/>
        </p:nvSpPr>
        <p:spPr>
          <a:xfrm>
            <a:off x="457200" y="404664"/>
            <a:ext cx="8229600" cy="1012974"/>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zh-CN" sz="3600" b="1" i="0" u="none" strike="noStrike" kern="1200" cap="none" spc="0" normalizeH="0" baseline="0" noProof="0" dirty="0" smtClean="0">
                <a:ln>
                  <a:noFill/>
                </a:ln>
                <a:solidFill>
                  <a:schemeClr val="tx1"/>
                </a:solidFill>
                <a:effectLst/>
                <a:uLnTx/>
                <a:uFillTx/>
                <a:latin typeface="+mj-lt"/>
                <a:ea typeface="+mj-ea"/>
                <a:cs typeface="+mj-cs"/>
              </a:rPr>
              <a:t>（四）总体均值和总体总值</a:t>
            </a:r>
            <a:r>
              <a:rPr kumimoji="0" lang="zh-CN" altLang="en-US" sz="3600" b="1" i="0" u="none" strike="noStrike" kern="1200" cap="none" spc="0" normalizeH="0" baseline="0" noProof="0" dirty="0" smtClean="0">
                <a:ln>
                  <a:noFill/>
                </a:ln>
                <a:solidFill>
                  <a:schemeClr val="tx1"/>
                </a:solidFill>
                <a:effectLst/>
                <a:uLnTx/>
                <a:uFillTx/>
                <a:latin typeface="+mj-lt"/>
                <a:ea typeface="+mj-ea"/>
                <a:cs typeface="+mj-cs"/>
              </a:rPr>
              <a:t>的置信区间</a:t>
            </a:r>
            <a:endParaRPr kumimoji="0" lang="zh-CN" altLang="en-US" sz="4400" b="1"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1" dirty="0" smtClean="0"/>
              <a:t>例</a:t>
            </a:r>
            <a:r>
              <a:rPr lang="en-US" altLang="zh-CN" b="1" dirty="0" smtClean="0"/>
              <a:t>7.1</a:t>
            </a:r>
            <a:r>
              <a:rPr lang="zh-CN" altLang="zh-CN" b="1" dirty="0" smtClean="0"/>
              <a:t>（续） 根据例</a:t>
            </a:r>
            <a:r>
              <a:rPr lang="en-US" altLang="zh-CN" b="1" dirty="0" smtClean="0"/>
              <a:t>7.1</a:t>
            </a:r>
            <a:r>
              <a:rPr lang="zh-CN" altLang="zh-CN" b="1" dirty="0" smtClean="0"/>
              <a:t>的调查数据，试分别给出该小区每户居民交通费户平均值和交通费总额在置信概率</a:t>
            </a:r>
            <a:r>
              <a:rPr lang="en-US" altLang="zh-CN" b="1" dirty="0" smtClean="0"/>
              <a:t>95%</a:t>
            </a:r>
            <a:r>
              <a:rPr lang="zh-CN" altLang="zh-CN" b="1" dirty="0" smtClean="0"/>
              <a:t>下的置信区间。</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b="1" dirty="0" smtClean="0"/>
              <a:t>二、总体比例和类单元总数的估计</a:t>
            </a:r>
            <a:endParaRPr lang="zh-CN" altLang="en-US" dirty="0"/>
          </a:p>
        </p:txBody>
      </p:sp>
      <p:graphicFrame>
        <p:nvGraphicFramePr>
          <p:cNvPr id="35845" name="Object 5"/>
          <p:cNvGraphicFramePr>
            <a:graphicFrameLocks noChangeAspect="1"/>
          </p:cNvGraphicFramePr>
          <p:nvPr>
            <p:ph idx="1"/>
          </p:nvPr>
        </p:nvGraphicFramePr>
        <p:xfrm>
          <a:off x="338138" y="1555750"/>
          <a:ext cx="8289925" cy="4081463"/>
        </p:xfrm>
        <a:graphic>
          <a:graphicData uri="http://schemas.openxmlformats.org/presentationml/2006/ole">
            <p:oleObj spid="_x0000_s35845" name="文档" r:id="rId3" imgW="5274753" imgH="2597133" progId="Word.Document.12">
              <p:embed/>
            </p:oleObj>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866" name="Object 2"/>
          <p:cNvGraphicFramePr>
            <a:graphicFrameLocks noChangeAspect="1"/>
          </p:cNvGraphicFramePr>
          <p:nvPr/>
        </p:nvGraphicFramePr>
        <p:xfrm>
          <a:off x="683568" y="630290"/>
          <a:ext cx="7704856" cy="5650228"/>
        </p:xfrm>
        <a:graphic>
          <a:graphicData uri="http://schemas.openxmlformats.org/presentationml/2006/ole">
            <p:oleObj spid="_x0000_s36866" name="文档" r:id="rId3" imgW="5429910" imgH="3980816" progId="Word.Document.12">
              <p:embed/>
            </p:oleObj>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890" name="Object 2"/>
          <p:cNvGraphicFramePr>
            <a:graphicFrameLocks noChangeAspect="1"/>
          </p:cNvGraphicFramePr>
          <p:nvPr/>
        </p:nvGraphicFramePr>
        <p:xfrm>
          <a:off x="683568" y="1340768"/>
          <a:ext cx="7900799" cy="4340324"/>
        </p:xfrm>
        <a:graphic>
          <a:graphicData uri="http://schemas.openxmlformats.org/presentationml/2006/ole">
            <p:oleObj spid="_x0000_s37890" name="文档" r:id="rId3" imgW="5274753" imgH="2900624" progId="Word.Document.12">
              <p:embed/>
            </p:oleObj>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914" name="Object 2"/>
          <p:cNvGraphicFramePr>
            <a:graphicFrameLocks noChangeAspect="1"/>
          </p:cNvGraphicFramePr>
          <p:nvPr/>
        </p:nvGraphicFramePr>
        <p:xfrm>
          <a:off x="827585" y="639300"/>
          <a:ext cx="7707116" cy="5742027"/>
        </p:xfrm>
        <a:graphic>
          <a:graphicData uri="http://schemas.openxmlformats.org/presentationml/2006/ole">
            <p:oleObj spid="_x0000_s38914" name="文档" r:id="rId3" imgW="5429910" imgH="4045609" progId="Word.Document.12">
              <p:embed/>
            </p:oleObj>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（一）</a:t>
            </a:r>
            <a:r>
              <a:rPr lang="zh-CN" altLang="zh-CN" sz="3600" b="1" dirty="0" smtClean="0"/>
              <a:t>总体比例和</a:t>
            </a:r>
            <a:r>
              <a:rPr lang="en-US" altLang="zh-CN" sz="3600" b="1" dirty="0" smtClean="0"/>
              <a:t>C</a:t>
            </a:r>
            <a:r>
              <a:rPr lang="zh-CN" altLang="zh-CN" sz="3600" b="1" dirty="0" smtClean="0"/>
              <a:t>类单元总数的估计量</a:t>
            </a:r>
            <a:endParaRPr lang="zh-CN" altLang="en-US" sz="3600" b="1" dirty="0"/>
          </a:p>
        </p:txBody>
      </p:sp>
      <p:graphicFrame>
        <p:nvGraphicFramePr>
          <p:cNvPr id="39940" name="Object 4"/>
          <p:cNvGraphicFramePr>
            <a:graphicFrameLocks noChangeAspect="1"/>
          </p:cNvGraphicFramePr>
          <p:nvPr>
            <p:ph idx="1"/>
          </p:nvPr>
        </p:nvGraphicFramePr>
        <p:xfrm>
          <a:off x="614363" y="1992313"/>
          <a:ext cx="7997825" cy="3003550"/>
        </p:xfrm>
        <a:graphic>
          <a:graphicData uri="http://schemas.openxmlformats.org/presentationml/2006/ole">
            <p:oleObj spid="_x0000_s39940" name="文档" r:id="rId3" imgW="5274753" imgH="1981151" progId="Word.Document.12">
              <p:embed/>
            </p:oleObj>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（一）</a:t>
            </a:r>
            <a:r>
              <a:rPr lang="zh-CN" altLang="zh-CN" sz="3600" b="1" dirty="0" smtClean="0"/>
              <a:t>总体比例和</a:t>
            </a:r>
            <a:r>
              <a:rPr lang="en-US" altLang="zh-CN" sz="3600" b="1" dirty="0" smtClean="0"/>
              <a:t>C</a:t>
            </a:r>
            <a:r>
              <a:rPr lang="zh-CN" altLang="zh-CN" sz="3600" b="1" dirty="0" smtClean="0"/>
              <a:t>类单元总数的估计量</a:t>
            </a:r>
            <a:endParaRPr lang="zh-CN" altLang="en-US" sz="3600" b="1" dirty="0"/>
          </a:p>
        </p:txBody>
      </p:sp>
      <p:graphicFrame>
        <p:nvGraphicFramePr>
          <p:cNvPr id="40975" name="Object 15"/>
          <p:cNvGraphicFramePr>
            <a:graphicFrameLocks noChangeAspect="1"/>
          </p:cNvGraphicFramePr>
          <p:nvPr/>
        </p:nvGraphicFramePr>
        <p:xfrm>
          <a:off x="899592" y="1412775"/>
          <a:ext cx="7272808" cy="4642741"/>
        </p:xfrm>
        <a:graphic>
          <a:graphicData uri="http://schemas.openxmlformats.org/presentationml/2006/ole">
            <p:oleObj spid="_x0000_s40975" name="文档" r:id="rId3" imgW="5273690" imgH="3367801" progId="Word.Document.12">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000792"/>
          </a:xfrm>
        </p:spPr>
        <p:txBody>
          <a:bodyPr>
            <a:noAutofit/>
          </a:bodyPr>
          <a:lstStyle/>
          <a:p>
            <a:endParaRPr lang="en-US" altLang="zh-CN" sz="2400" dirty="0" smtClean="0">
              <a:latin typeface="仿宋" pitchFamily="49" charset="-122"/>
              <a:ea typeface="仿宋" pitchFamily="49" charset="-122"/>
            </a:endParaRPr>
          </a:p>
          <a:p>
            <a:r>
              <a:rPr lang="zh-CN" altLang="en-US" sz="2400" b="1" dirty="0" smtClean="0">
                <a:latin typeface="仿宋" pitchFamily="49" charset="-122"/>
                <a:ea typeface="仿宋" pitchFamily="49" charset="-122"/>
              </a:rPr>
              <a:t>第六章介绍了单级整群抽样，单级整群抽样的单元往往比较集中，有利调查的顺利完成。但在有些情况下，群内的单元数很大，调查群内的全部单元会花费很多调查费用和调查时间。</a:t>
            </a:r>
            <a:endParaRPr lang="en-US" altLang="zh-CN" sz="2400" b="1" dirty="0" smtClean="0">
              <a:latin typeface="仿宋" pitchFamily="49" charset="-122"/>
              <a:ea typeface="仿宋" pitchFamily="49" charset="-122"/>
            </a:endParaRPr>
          </a:p>
          <a:p>
            <a:r>
              <a:rPr lang="zh-CN" altLang="en-US" sz="2400" b="1" dirty="0" smtClean="0">
                <a:latin typeface="仿宋" pitchFamily="49" charset="-122"/>
                <a:ea typeface="仿宋" pitchFamily="49" charset="-122"/>
              </a:rPr>
              <a:t>在另外一些情况下，每个群中的单元观测值具有较强相似性。此时，没有必要调查整个群中的全部单元，可以采用简单随机抽样从每个群中抽选一定数量的单元作为样本，给出满足精度要求的参数估计。</a:t>
            </a:r>
            <a:endParaRPr lang="en-US" altLang="zh-CN" sz="2400" b="1" dirty="0" smtClean="0">
              <a:latin typeface="仿宋" pitchFamily="49" charset="-122"/>
              <a:ea typeface="仿宋" pitchFamily="49" charset="-122"/>
            </a:endParaRPr>
          </a:p>
          <a:p>
            <a:r>
              <a:rPr lang="zh-CN" altLang="en-US" sz="2400" b="1" dirty="0" smtClean="0">
                <a:latin typeface="仿宋" pitchFamily="49" charset="-122"/>
                <a:ea typeface="仿宋" pitchFamily="49" charset="-122"/>
              </a:rPr>
              <a:t>先采用概率抽样方法从总体中抽取一定数量的群，再从所抽中的群中抽取样本，整个抽样过程称为两级抽样。本章主要介绍两级抽样，抽取群单元的方法包括等概率抽样与不等概率抽样。</a:t>
            </a:r>
            <a:endParaRPr lang="zh-CN" altLang="en-US" sz="2400" b="1" dirty="0">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zh-CN" sz="3600" b="1" dirty="0" smtClean="0"/>
              <a:t>（二）总体比例估计量和</a:t>
            </a:r>
            <a:r>
              <a:rPr lang="en-US" altLang="zh-CN" sz="3600" b="1" dirty="0" smtClean="0"/>
              <a:t>C</a:t>
            </a:r>
            <a:r>
              <a:rPr lang="zh-CN" altLang="zh-CN" sz="3600" b="1" dirty="0" smtClean="0"/>
              <a:t>类单元总数</a:t>
            </a:r>
            <a:r>
              <a:rPr lang="en-US" altLang="zh-CN" sz="3600" b="1" dirty="0" smtClean="0"/>
              <a:t/>
            </a:r>
            <a:br>
              <a:rPr lang="en-US" altLang="zh-CN" sz="3600" b="1" dirty="0" smtClean="0"/>
            </a:br>
            <a:r>
              <a:rPr lang="zh-CN" altLang="zh-CN" sz="3600" b="1" dirty="0" smtClean="0"/>
              <a:t>估计量的方差</a:t>
            </a:r>
            <a:endParaRPr lang="zh-CN" altLang="en-US" sz="3600" b="1" dirty="0"/>
          </a:p>
        </p:txBody>
      </p:sp>
      <p:graphicFrame>
        <p:nvGraphicFramePr>
          <p:cNvPr id="45057" name="Object 1"/>
          <p:cNvGraphicFramePr>
            <a:graphicFrameLocks noChangeAspect="1"/>
          </p:cNvGraphicFramePr>
          <p:nvPr/>
        </p:nvGraphicFramePr>
        <p:xfrm>
          <a:off x="323528" y="1628800"/>
          <a:ext cx="8529638" cy="4162425"/>
        </p:xfrm>
        <a:graphic>
          <a:graphicData uri="http://schemas.openxmlformats.org/presentationml/2006/ole">
            <p:oleObj spid="_x0000_s45057" name="文档" r:id="rId3" imgW="5274753" imgH="2575532" progId="Word.Document.12">
              <p:embed/>
            </p:oleObj>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txBody>
          <a:bodyPr>
            <a:noAutofit/>
          </a:bodyPr>
          <a:lstStyle/>
          <a:p>
            <a:r>
              <a:rPr lang="zh-CN" altLang="zh-CN" sz="3200" b="1" dirty="0" smtClean="0"/>
              <a:t>（二）总体比例估计量和</a:t>
            </a:r>
            <a:r>
              <a:rPr lang="en-US" altLang="zh-CN" sz="3200" b="1" dirty="0" smtClean="0"/>
              <a:t>C</a:t>
            </a:r>
            <a:r>
              <a:rPr lang="zh-CN" altLang="zh-CN" sz="3200" b="1" dirty="0" smtClean="0"/>
              <a:t>类单元总数</a:t>
            </a:r>
            <a:r>
              <a:rPr lang="en-US" altLang="zh-CN" sz="3200" b="1" dirty="0" smtClean="0"/>
              <a:t/>
            </a:r>
            <a:br>
              <a:rPr lang="en-US" altLang="zh-CN" sz="3200" b="1" dirty="0" smtClean="0"/>
            </a:br>
            <a:r>
              <a:rPr lang="zh-CN" altLang="zh-CN" sz="3200" b="1" dirty="0" smtClean="0"/>
              <a:t>估计量的方差</a:t>
            </a:r>
            <a:endParaRPr lang="zh-CN" altLang="en-US" sz="3200" b="1" dirty="0"/>
          </a:p>
        </p:txBody>
      </p:sp>
      <p:graphicFrame>
        <p:nvGraphicFramePr>
          <p:cNvPr id="48130" name="Object 2"/>
          <p:cNvGraphicFramePr>
            <a:graphicFrameLocks noChangeAspect="1"/>
          </p:cNvGraphicFramePr>
          <p:nvPr/>
        </p:nvGraphicFramePr>
        <p:xfrm>
          <a:off x="357158" y="2214554"/>
          <a:ext cx="8529638" cy="2238375"/>
        </p:xfrm>
        <a:graphic>
          <a:graphicData uri="http://schemas.openxmlformats.org/presentationml/2006/ole">
            <p:oleObj spid="_x0000_s48130" name="文档" r:id="rId3" imgW="5274753" imgH="1386770" progId="Word.Document.12">
              <p:embed/>
            </p:oleObj>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zh-CN" sz="3600" b="1" dirty="0" smtClean="0"/>
              <a:t>（三）总体比例估计量和</a:t>
            </a:r>
            <a:r>
              <a:rPr lang="en-US" altLang="zh-CN" sz="3600" b="1" dirty="0" smtClean="0"/>
              <a:t>C</a:t>
            </a:r>
            <a:r>
              <a:rPr lang="zh-CN" altLang="zh-CN" sz="3600" b="1" dirty="0" smtClean="0"/>
              <a:t>类单元</a:t>
            </a:r>
            <a:r>
              <a:rPr lang="en-US" altLang="zh-CN" sz="3600" b="1" dirty="0" smtClean="0"/>
              <a:t/>
            </a:r>
            <a:br>
              <a:rPr lang="en-US" altLang="zh-CN" sz="3600" b="1" dirty="0" smtClean="0"/>
            </a:br>
            <a:r>
              <a:rPr lang="zh-CN" altLang="zh-CN" sz="3600" b="1" dirty="0" smtClean="0"/>
              <a:t>总数估计量的估计方差</a:t>
            </a:r>
            <a:endParaRPr lang="zh-CN" altLang="en-US" sz="3600" b="1" dirty="0"/>
          </a:p>
        </p:txBody>
      </p:sp>
      <p:graphicFrame>
        <p:nvGraphicFramePr>
          <p:cNvPr id="49154" name="Object 2"/>
          <p:cNvGraphicFramePr>
            <a:graphicFrameLocks noChangeAspect="1"/>
          </p:cNvGraphicFramePr>
          <p:nvPr/>
        </p:nvGraphicFramePr>
        <p:xfrm>
          <a:off x="463550" y="2060575"/>
          <a:ext cx="8312150" cy="2798763"/>
        </p:xfrm>
        <a:graphic>
          <a:graphicData uri="http://schemas.openxmlformats.org/presentationml/2006/ole">
            <p:oleObj spid="_x0000_s49154" name="文档" r:id="rId3" imgW="5274753" imgH="2179518" progId="Word.Document.12">
              <p:embed/>
            </p:oleObj>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txBody>
          <a:bodyPr>
            <a:noAutofit/>
          </a:bodyPr>
          <a:lstStyle/>
          <a:p>
            <a:r>
              <a:rPr lang="zh-CN" altLang="zh-CN" sz="3600" b="1" dirty="0" smtClean="0"/>
              <a:t>（三）总体比例估计量和</a:t>
            </a:r>
            <a:r>
              <a:rPr lang="en-US" altLang="zh-CN" sz="3600" b="1" dirty="0" smtClean="0"/>
              <a:t>C</a:t>
            </a:r>
            <a:r>
              <a:rPr lang="zh-CN" altLang="zh-CN" sz="3600" b="1" dirty="0" smtClean="0"/>
              <a:t>类单元</a:t>
            </a:r>
            <a:r>
              <a:rPr lang="en-US" altLang="zh-CN" sz="3600" b="1" dirty="0" smtClean="0"/>
              <a:t/>
            </a:r>
            <a:br>
              <a:rPr lang="en-US" altLang="zh-CN" sz="3600" b="1" dirty="0" smtClean="0"/>
            </a:br>
            <a:r>
              <a:rPr lang="zh-CN" altLang="zh-CN" sz="3600" b="1" dirty="0" smtClean="0"/>
              <a:t>总数估计量的估计方差</a:t>
            </a:r>
            <a:endParaRPr lang="zh-CN" altLang="en-US" sz="3600" b="1" dirty="0"/>
          </a:p>
        </p:txBody>
      </p:sp>
      <p:graphicFrame>
        <p:nvGraphicFramePr>
          <p:cNvPr id="51202" name="Object 2"/>
          <p:cNvGraphicFramePr>
            <a:graphicFrameLocks noChangeAspect="1"/>
          </p:cNvGraphicFramePr>
          <p:nvPr/>
        </p:nvGraphicFramePr>
        <p:xfrm>
          <a:off x="395536" y="2276872"/>
          <a:ext cx="8331085" cy="2808312"/>
        </p:xfrm>
        <a:graphic>
          <a:graphicData uri="http://schemas.openxmlformats.org/presentationml/2006/ole">
            <p:oleObj spid="_x0000_s51202" name="文档" r:id="rId3" imgW="5274753" imgH="1783144" progId="Word.Document.12">
              <p:embed/>
            </p:oleObj>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014" name="Object 6"/>
          <p:cNvGraphicFramePr>
            <a:graphicFrameLocks noChangeAspect="1"/>
          </p:cNvGraphicFramePr>
          <p:nvPr/>
        </p:nvGraphicFramePr>
        <p:xfrm>
          <a:off x="683568" y="1124744"/>
          <a:ext cx="7697787" cy="4052887"/>
        </p:xfrm>
        <a:graphic>
          <a:graphicData uri="http://schemas.openxmlformats.org/presentationml/2006/ole">
            <p:oleObj spid="_x0000_s258050" name="文档" r:id="rId3" imgW="5274753" imgH="2773900" progId="Word.Document.12">
              <p:embed/>
            </p:oleObj>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9074" name="Object 2"/>
          <p:cNvGraphicFramePr>
            <a:graphicFrameLocks noChangeAspect="1"/>
          </p:cNvGraphicFramePr>
          <p:nvPr/>
        </p:nvGraphicFramePr>
        <p:xfrm>
          <a:off x="611560" y="1484784"/>
          <a:ext cx="7920880" cy="2445586"/>
        </p:xfrm>
        <a:graphic>
          <a:graphicData uri="http://schemas.openxmlformats.org/presentationml/2006/ole">
            <p:oleObj spid="_x0000_s259074" name="文档" r:id="rId3" imgW="5429910" imgH="1771371" progId="Word.Document.12">
              <p:embed/>
            </p:oleObj>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zh-CN" sz="3200" b="1" dirty="0" smtClean="0"/>
              <a:t>（四）总体比例和</a:t>
            </a:r>
            <a:r>
              <a:rPr lang="en-US" altLang="zh-CN" sz="3200" b="1" dirty="0" smtClean="0"/>
              <a:t>C</a:t>
            </a:r>
            <a:r>
              <a:rPr lang="zh-CN" altLang="zh-CN" sz="3200" b="1" dirty="0" smtClean="0"/>
              <a:t>类单元总</a:t>
            </a:r>
            <a:r>
              <a:rPr lang="zh-CN" altLang="en-US" sz="3200" b="1" dirty="0" smtClean="0"/>
              <a:t>数</a:t>
            </a:r>
            <a:r>
              <a:rPr lang="zh-CN" altLang="zh-CN" sz="3200" b="1" dirty="0" smtClean="0"/>
              <a:t>的</a:t>
            </a:r>
            <a:r>
              <a:rPr lang="zh-CN" altLang="en-US" sz="3200" b="1" dirty="0" smtClean="0"/>
              <a:t>置信区间</a:t>
            </a:r>
            <a:endParaRPr lang="zh-CN" altLang="en-US" sz="3200" b="1" dirty="0"/>
          </a:p>
        </p:txBody>
      </p:sp>
      <p:graphicFrame>
        <p:nvGraphicFramePr>
          <p:cNvPr id="53276" name="Object 28"/>
          <p:cNvGraphicFramePr>
            <a:graphicFrameLocks noChangeAspect="1"/>
          </p:cNvGraphicFramePr>
          <p:nvPr/>
        </p:nvGraphicFramePr>
        <p:xfrm>
          <a:off x="539552" y="1628800"/>
          <a:ext cx="8238525" cy="4320480"/>
        </p:xfrm>
        <a:graphic>
          <a:graphicData uri="http://schemas.openxmlformats.org/presentationml/2006/ole">
            <p:oleObj spid="_x0000_s53276" name="文档" r:id="rId3" imgW="5274753" imgH="2773900" progId="Word.Document.12">
              <p:embed/>
            </p:oleObj>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323" name="Object 3"/>
          <p:cNvGraphicFramePr>
            <a:graphicFrameLocks noChangeAspect="1"/>
          </p:cNvGraphicFramePr>
          <p:nvPr/>
        </p:nvGraphicFramePr>
        <p:xfrm>
          <a:off x="523353" y="1700807"/>
          <a:ext cx="8153104" cy="4593167"/>
        </p:xfrm>
        <a:graphic>
          <a:graphicData uri="http://schemas.openxmlformats.org/presentationml/2006/ole">
            <p:oleObj spid="_x0000_s56323" name="文档" r:id="rId3" imgW="5274753" imgH="2971907" progId="Word.Document.12">
              <p:embed/>
            </p:oleObj>
          </a:graphicData>
        </a:graphic>
      </p:graphicFrame>
      <p:sp>
        <p:nvSpPr>
          <p:cNvPr id="5" name="标题 1"/>
          <p:cNvSpPr txBox="1">
            <a:spLocks/>
          </p:cNvSpPr>
          <p:nvPr/>
        </p:nvSpPr>
        <p:spPr>
          <a:xfrm>
            <a:off x="609600" y="427038"/>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zh-CN" sz="3200" b="1" i="0" u="none" strike="noStrike" kern="1200" cap="none" spc="0" normalizeH="0" baseline="0" noProof="0" dirty="0" smtClean="0">
                <a:ln>
                  <a:noFill/>
                </a:ln>
                <a:solidFill>
                  <a:schemeClr val="tx1"/>
                </a:solidFill>
                <a:effectLst/>
                <a:uLnTx/>
                <a:uFillTx/>
                <a:latin typeface="+mj-lt"/>
                <a:ea typeface="+mj-ea"/>
                <a:cs typeface="+mj-cs"/>
              </a:rPr>
              <a:t>（四）总体比例和</a:t>
            </a:r>
            <a:r>
              <a:rPr kumimoji="0" lang="en-US" altLang="zh-CN" sz="3200" b="1" i="0" u="none" strike="noStrike" kern="1200" cap="none" spc="0" normalizeH="0" baseline="0" noProof="0" dirty="0" smtClean="0">
                <a:ln>
                  <a:noFill/>
                </a:ln>
                <a:solidFill>
                  <a:schemeClr val="tx1"/>
                </a:solidFill>
                <a:effectLst/>
                <a:uLnTx/>
                <a:uFillTx/>
                <a:latin typeface="+mj-lt"/>
                <a:ea typeface="+mj-ea"/>
                <a:cs typeface="+mj-cs"/>
              </a:rPr>
              <a:t>C</a:t>
            </a:r>
            <a:r>
              <a:rPr kumimoji="0" lang="zh-CN" altLang="zh-CN" sz="3200" b="1" i="0" u="none" strike="noStrike" kern="1200" cap="none" spc="0" normalizeH="0" baseline="0" noProof="0" dirty="0" smtClean="0">
                <a:ln>
                  <a:noFill/>
                </a:ln>
                <a:solidFill>
                  <a:schemeClr val="tx1"/>
                </a:solidFill>
                <a:effectLst/>
                <a:uLnTx/>
                <a:uFillTx/>
                <a:latin typeface="+mj-lt"/>
                <a:ea typeface="+mj-ea"/>
                <a:cs typeface="+mj-cs"/>
              </a:rPr>
              <a:t>类单元总</a:t>
            </a:r>
            <a:r>
              <a:rPr kumimoji="0" lang="zh-CN" altLang="en-US" sz="3200" b="1" i="0" u="none" strike="noStrike" kern="1200" cap="none" spc="0" normalizeH="0" baseline="0" noProof="0" dirty="0" smtClean="0">
                <a:ln>
                  <a:noFill/>
                </a:ln>
                <a:solidFill>
                  <a:schemeClr val="tx1"/>
                </a:solidFill>
                <a:effectLst/>
                <a:uLnTx/>
                <a:uFillTx/>
                <a:latin typeface="+mj-lt"/>
                <a:ea typeface="+mj-ea"/>
                <a:cs typeface="+mj-cs"/>
              </a:rPr>
              <a:t>数</a:t>
            </a:r>
            <a:r>
              <a:rPr kumimoji="0" lang="zh-CN" altLang="zh-CN" sz="3200" b="1" i="0" u="none" strike="noStrike" kern="1200" cap="none" spc="0" normalizeH="0" baseline="0" noProof="0" dirty="0" smtClean="0">
                <a:ln>
                  <a:noFill/>
                </a:ln>
                <a:solidFill>
                  <a:schemeClr val="tx1"/>
                </a:solidFill>
                <a:effectLst/>
                <a:uLnTx/>
                <a:uFillTx/>
                <a:latin typeface="+mj-lt"/>
                <a:ea typeface="+mj-ea"/>
                <a:cs typeface="+mj-cs"/>
              </a:rPr>
              <a:t>的</a:t>
            </a:r>
            <a:r>
              <a:rPr kumimoji="0" lang="zh-CN" altLang="en-US" sz="3200" b="1" i="0" u="none" strike="noStrike" kern="1200" cap="none" spc="0" normalizeH="0" baseline="0" noProof="0" dirty="0" smtClean="0">
                <a:ln>
                  <a:noFill/>
                </a:ln>
                <a:solidFill>
                  <a:schemeClr val="tx1"/>
                </a:solidFill>
                <a:effectLst/>
                <a:uLnTx/>
                <a:uFillTx/>
                <a:latin typeface="+mj-lt"/>
                <a:ea typeface="+mj-ea"/>
                <a:cs typeface="+mj-cs"/>
              </a:rPr>
              <a:t>置信区间</a:t>
            </a:r>
            <a:endParaRPr kumimoji="0" lang="zh-CN" altLang="en-US" sz="3200" b="1"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346" name="Object 2"/>
          <p:cNvGraphicFramePr>
            <a:graphicFrameLocks noChangeAspect="1"/>
          </p:cNvGraphicFramePr>
          <p:nvPr/>
        </p:nvGraphicFramePr>
        <p:xfrm>
          <a:off x="539551" y="2077640"/>
          <a:ext cx="8310893" cy="3439592"/>
        </p:xfrm>
        <a:graphic>
          <a:graphicData uri="http://schemas.openxmlformats.org/presentationml/2006/ole">
            <p:oleObj spid="_x0000_s57346" name="文档" r:id="rId3" imgW="5274753" imgH="2182758" progId="Word.Document.12">
              <p:embed/>
            </p:oleObj>
          </a:graphicData>
        </a:graphic>
      </p:graphicFrame>
      <p:sp>
        <p:nvSpPr>
          <p:cNvPr id="5" name="标题 4"/>
          <p:cNvSpPr>
            <a:spLocks noGrp="1"/>
          </p:cNvSpPr>
          <p:nvPr>
            <p:ph type="title"/>
          </p:nvPr>
        </p:nvSpPr>
        <p:spPr/>
        <p:txBody>
          <a:bodyPr>
            <a:normAutofit/>
          </a:bodyPr>
          <a:lstStyle/>
          <a:p>
            <a:pPr lvl="0"/>
            <a:r>
              <a:rPr lang="zh-CN" altLang="zh-CN" sz="3200" b="1" dirty="0" smtClean="0"/>
              <a:t>（四）总体比例和</a:t>
            </a:r>
            <a:r>
              <a:rPr lang="en-US" altLang="zh-CN" sz="3200" b="1" dirty="0" smtClean="0"/>
              <a:t>C</a:t>
            </a:r>
            <a:r>
              <a:rPr lang="zh-CN" altLang="zh-CN" sz="3200" b="1" dirty="0" smtClean="0"/>
              <a:t>类单元总</a:t>
            </a:r>
            <a:r>
              <a:rPr lang="zh-CN" altLang="en-US" sz="3200" b="1" dirty="0" smtClean="0"/>
              <a:t>数</a:t>
            </a:r>
            <a:r>
              <a:rPr lang="zh-CN" altLang="zh-CN" sz="3200" b="1" dirty="0" smtClean="0"/>
              <a:t>的</a:t>
            </a:r>
            <a:r>
              <a:rPr lang="zh-CN" altLang="en-US" sz="3200" b="1" dirty="0" smtClean="0"/>
              <a:t>置信区间</a:t>
            </a:r>
            <a:endParaRPr lang="zh-CN" altLang="en-US" sz="3200" b="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412776"/>
            <a:ext cx="8229600" cy="5184576"/>
          </a:xfrm>
        </p:spPr>
        <p:txBody>
          <a:bodyPr/>
          <a:lstStyle/>
          <a:p>
            <a:pPr>
              <a:lnSpc>
                <a:spcPct val="150000"/>
              </a:lnSpc>
              <a:buNone/>
            </a:pPr>
            <a:r>
              <a:rPr lang="zh-CN" altLang="zh-CN" sz="2400" b="1" dirty="0" smtClean="0"/>
              <a:t>例</a:t>
            </a:r>
            <a:r>
              <a:rPr lang="en-US" altLang="zh-CN" sz="2400" b="1" dirty="0" smtClean="0"/>
              <a:t>7.2</a:t>
            </a:r>
            <a:r>
              <a:rPr lang="zh-CN" altLang="zh-CN" sz="2400" b="1" dirty="0" smtClean="0"/>
              <a:t>（续</a:t>
            </a:r>
            <a:r>
              <a:rPr lang="en-US" altLang="zh-CN" sz="2400" b="1" dirty="0" smtClean="0"/>
              <a:t>2</a:t>
            </a:r>
            <a:r>
              <a:rPr lang="zh-CN" altLang="zh-CN" sz="2400" b="1" dirty="0" smtClean="0"/>
              <a:t>）利用例</a:t>
            </a:r>
            <a:r>
              <a:rPr lang="en-US" altLang="zh-CN" sz="2400" b="1" dirty="0" smtClean="0"/>
              <a:t>7.2</a:t>
            </a:r>
            <a:r>
              <a:rPr lang="zh-CN" altLang="zh-CN" sz="2400" b="1" dirty="0" smtClean="0"/>
              <a:t>的调查数据，试分别给出该公司赞成该方案职工的比例和赞成方案的职工总数在置信概率</a:t>
            </a:r>
            <a:r>
              <a:rPr lang="en-US" altLang="zh-CN" sz="2400" b="1" dirty="0" smtClean="0"/>
              <a:t>95%</a:t>
            </a:r>
            <a:r>
              <a:rPr lang="zh-CN" altLang="zh-CN" sz="2400" b="1" dirty="0" smtClean="0"/>
              <a:t>下的置信区间。</a:t>
            </a:r>
          </a:p>
          <a:p>
            <a:pPr>
              <a:buNone/>
            </a:pPr>
            <a:endParaRPr lang="zh-CN" altLang="en-US" dirty="0"/>
          </a:p>
        </p:txBody>
      </p:sp>
      <p:sp>
        <p:nvSpPr>
          <p:cNvPr id="6" name="标题 4"/>
          <p:cNvSpPr>
            <a:spLocks noGrp="1"/>
          </p:cNvSpPr>
          <p:nvPr>
            <p:ph type="title"/>
          </p:nvPr>
        </p:nvSpPr>
        <p:spPr>
          <a:xfrm>
            <a:off x="457200" y="274638"/>
            <a:ext cx="8229600" cy="1143000"/>
          </a:xfrm>
        </p:spPr>
        <p:txBody>
          <a:bodyPr>
            <a:normAutofit/>
          </a:bodyPr>
          <a:lstStyle/>
          <a:p>
            <a:pPr lvl="0"/>
            <a:r>
              <a:rPr lang="zh-CN" altLang="zh-CN" sz="3200" b="1" dirty="0" smtClean="0"/>
              <a:t>（四）总体比例和</a:t>
            </a:r>
            <a:r>
              <a:rPr lang="en-US" altLang="zh-CN" sz="3200" b="1" dirty="0" smtClean="0"/>
              <a:t>C</a:t>
            </a:r>
            <a:r>
              <a:rPr lang="zh-CN" altLang="zh-CN" sz="3200" b="1" dirty="0" smtClean="0"/>
              <a:t>类单元总</a:t>
            </a:r>
            <a:r>
              <a:rPr lang="zh-CN" altLang="en-US" sz="3200" b="1" dirty="0" smtClean="0"/>
              <a:t>数</a:t>
            </a:r>
            <a:r>
              <a:rPr lang="zh-CN" altLang="zh-CN" sz="3200" b="1" dirty="0" smtClean="0"/>
              <a:t>的</a:t>
            </a:r>
            <a:r>
              <a:rPr lang="zh-CN" altLang="en-US" sz="3200" b="1" dirty="0" smtClean="0"/>
              <a:t>置信区间</a:t>
            </a:r>
            <a:endParaRPr lang="zh-CN" altLang="en-US" sz="32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第一节    概述</a:t>
            </a:r>
            <a:endParaRPr lang="zh-CN" altLang="en-US" dirty="0"/>
          </a:p>
        </p:txBody>
      </p:sp>
      <p:sp>
        <p:nvSpPr>
          <p:cNvPr id="3" name="内容占位符 2"/>
          <p:cNvSpPr>
            <a:spLocks noGrp="1"/>
          </p:cNvSpPr>
          <p:nvPr>
            <p:ph idx="1"/>
          </p:nvPr>
        </p:nvSpPr>
        <p:spPr/>
        <p:txBody>
          <a:bodyPr/>
          <a:lstStyle/>
          <a:p>
            <a:r>
              <a:rPr lang="zh-CN" altLang="en-US" b="1" dirty="0" smtClean="0"/>
              <a:t>一、两级抽样的定义</a:t>
            </a:r>
            <a:endParaRPr lang="en-US" altLang="zh-CN" b="1" dirty="0" smtClean="0"/>
          </a:p>
          <a:p>
            <a:r>
              <a:rPr lang="zh-CN" altLang="zh-CN" b="1" dirty="0" smtClean="0"/>
              <a:t>二、两级抽样的优点</a:t>
            </a:r>
            <a:endParaRPr lang="en-US" altLang="zh-CN" b="1"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91264" cy="1282154"/>
          </a:xfrm>
        </p:spPr>
        <p:txBody>
          <a:bodyPr>
            <a:normAutofit fontScale="90000"/>
          </a:bodyPr>
          <a:lstStyle/>
          <a:p>
            <a:r>
              <a:rPr lang="zh-CN" altLang="zh-CN" b="1" dirty="0" smtClean="0"/>
              <a:t>第三节</a:t>
            </a:r>
            <a:r>
              <a:rPr lang="en-US" altLang="zh-CN" b="1" dirty="0" smtClean="0"/>
              <a:t>  </a:t>
            </a:r>
            <a:r>
              <a:rPr lang="zh-CN" altLang="zh-CN" b="1" dirty="0" smtClean="0"/>
              <a:t>群规模不等的二级抽样——</a:t>
            </a:r>
            <a:r>
              <a:rPr lang="en-US" altLang="zh-CN" b="1" dirty="0" smtClean="0"/>
              <a:t>    </a:t>
            </a:r>
            <a:r>
              <a:rPr lang="zh-CN" altLang="zh-CN" b="1" dirty="0" smtClean="0"/>
              <a:t>无放回等概率抽取群单元</a:t>
            </a:r>
            <a:endParaRPr lang="zh-CN" altLang="en-US" dirty="0"/>
          </a:p>
        </p:txBody>
      </p:sp>
      <p:sp>
        <p:nvSpPr>
          <p:cNvPr id="3" name="内容占位符 2"/>
          <p:cNvSpPr>
            <a:spLocks noGrp="1"/>
          </p:cNvSpPr>
          <p:nvPr>
            <p:ph idx="1"/>
          </p:nvPr>
        </p:nvSpPr>
        <p:spPr/>
        <p:txBody>
          <a:bodyPr/>
          <a:lstStyle/>
          <a:p>
            <a:endParaRPr lang="en-US" altLang="zh-CN" b="1" dirty="0" smtClean="0"/>
          </a:p>
          <a:p>
            <a:r>
              <a:rPr lang="zh-CN" altLang="zh-CN" b="1" dirty="0" smtClean="0"/>
              <a:t>一、总体均值和总体均值的简单估计量</a:t>
            </a:r>
            <a:endParaRPr lang="zh-CN" altLang="zh-CN" dirty="0" smtClean="0"/>
          </a:p>
          <a:p>
            <a:r>
              <a:rPr lang="zh-CN" altLang="zh-CN" b="1" dirty="0" smtClean="0"/>
              <a:t>二、总体均值和总体总值的比率估计量</a:t>
            </a:r>
            <a:endParaRPr lang="zh-CN" altLang="zh-CN" dirty="0" smtClean="0"/>
          </a:p>
          <a:p>
            <a:r>
              <a:rPr lang="zh-CN" altLang="zh-CN" b="1" dirty="0" smtClean="0"/>
              <a:t>三、总体比例和</a:t>
            </a:r>
            <a:r>
              <a:rPr lang="en-US" altLang="zh-CN" b="1" dirty="0" smtClean="0"/>
              <a:t>C</a:t>
            </a:r>
            <a:r>
              <a:rPr lang="zh-CN" altLang="zh-CN" b="1" dirty="0" smtClean="0"/>
              <a:t>类单元总数的简单估计量</a:t>
            </a:r>
            <a:endParaRPr lang="zh-CN" altLang="zh-CN" dirty="0" smtClean="0"/>
          </a:p>
          <a:p>
            <a:r>
              <a:rPr lang="zh-CN" altLang="zh-CN" b="1" dirty="0" smtClean="0"/>
              <a:t>四、总体比例和</a:t>
            </a:r>
            <a:r>
              <a:rPr lang="en-US" altLang="zh-CN" b="1" dirty="0" smtClean="0"/>
              <a:t>C</a:t>
            </a:r>
            <a:r>
              <a:rPr lang="zh-CN" altLang="zh-CN" b="1" dirty="0" smtClean="0"/>
              <a:t>类单元总数的比率估计量</a:t>
            </a:r>
          </a:p>
          <a:p>
            <a:pPr>
              <a:buNone/>
            </a:pPr>
            <a:endParaRPr lang="zh-CN" alt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smtClean="0"/>
              <a:t>一、总体均值和总体均值的简单估计量</a:t>
            </a:r>
            <a:endParaRPr lang="zh-CN" altLang="en-US" sz="3600" dirty="0"/>
          </a:p>
        </p:txBody>
      </p:sp>
      <p:graphicFrame>
        <p:nvGraphicFramePr>
          <p:cNvPr id="61442" name="Object 2"/>
          <p:cNvGraphicFramePr>
            <a:graphicFrameLocks noChangeAspect="1"/>
          </p:cNvGraphicFramePr>
          <p:nvPr/>
        </p:nvGraphicFramePr>
        <p:xfrm>
          <a:off x="755576" y="1484784"/>
          <a:ext cx="7848872" cy="4697888"/>
        </p:xfrm>
        <a:graphic>
          <a:graphicData uri="http://schemas.openxmlformats.org/presentationml/2006/ole">
            <p:oleObj spid="_x0000_s61442" name="文档" r:id="rId3" imgW="5274753" imgH="3253437" progId="Word.Document.12">
              <p:embed/>
            </p:oleObj>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zh-CN" sz="3200" b="1" dirty="0" smtClean="0"/>
              <a:t>（一）总体总值</a:t>
            </a:r>
            <a:r>
              <a:rPr lang="zh-CN" altLang="en-US" sz="3200" b="1" dirty="0" smtClean="0"/>
              <a:t>和</a:t>
            </a:r>
            <a:r>
              <a:rPr lang="zh-CN" altLang="zh-CN" sz="3200" b="1" dirty="0" smtClean="0"/>
              <a:t>总体均值的</a:t>
            </a:r>
            <a:r>
              <a:rPr lang="zh-CN" altLang="en-US" sz="3200" b="1" dirty="0" smtClean="0"/>
              <a:t>简单</a:t>
            </a:r>
            <a:r>
              <a:rPr lang="zh-CN" altLang="zh-CN" sz="3200" b="1" dirty="0" smtClean="0"/>
              <a:t>估计量</a:t>
            </a:r>
            <a:endParaRPr lang="zh-CN" altLang="en-US" sz="3200" b="1" dirty="0"/>
          </a:p>
        </p:txBody>
      </p:sp>
      <p:graphicFrame>
        <p:nvGraphicFramePr>
          <p:cNvPr id="62466" name="Object 2"/>
          <p:cNvGraphicFramePr>
            <a:graphicFrameLocks noChangeAspect="1"/>
          </p:cNvGraphicFramePr>
          <p:nvPr/>
        </p:nvGraphicFramePr>
        <p:xfrm>
          <a:off x="539552" y="1628800"/>
          <a:ext cx="7842324" cy="3961481"/>
        </p:xfrm>
        <a:graphic>
          <a:graphicData uri="http://schemas.openxmlformats.org/presentationml/2006/ole">
            <p:oleObj spid="_x0000_s62466" name="文档" r:id="rId3" imgW="5274753" imgH="2402006" progId="Word.Document.12">
              <p:embed/>
            </p:oleObj>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3490" name="Object 2"/>
          <p:cNvGraphicFramePr>
            <a:graphicFrameLocks noChangeAspect="1"/>
          </p:cNvGraphicFramePr>
          <p:nvPr/>
        </p:nvGraphicFramePr>
        <p:xfrm>
          <a:off x="860425" y="982663"/>
          <a:ext cx="7369175" cy="5459412"/>
        </p:xfrm>
        <a:graphic>
          <a:graphicData uri="http://schemas.openxmlformats.org/presentationml/2006/ole">
            <p:oleObj spid="_x0000_s63490" name="文档" r:id="rId3" imgW="5715925" imgH="4243209" progId="Word.Document.12">
              <p:embed/>
            </p:oleObj>
          </a:graphicData>
        </a:graphic>
      </p:graphicFrame>
      <p:sp>
        <p:nvSpPr>
          <p:cNvPr id="7" name="标题 1"/>
          <p:cNvSpPr>
            <a:spLocks noGrp="1"/>
          </p:cNvSpPr>
          <p:nvPr>
            <p:ph type="title"/>
          </p:nvPr>
        </p:nvSpPr>
        <p:spPr>
          <a:xfrm>
            <a:off x="467544" y="0"/>
            <a:ext cx="8229600" cy="1143000"/>
          </a:xfrm>
        </p:spPr>
        <p:txBody>
          <a:bodyPr>
            <a:noAutofit/>
          </a:bodyPr>
          <a:lstStyle/>
          <a:p>
            <a:r>
              <a:rPr lang="zh-CN" altLang="zh-CN" sz="3200" b="1" dirty="0" smtClean="0"/>
              <a:t>（一）总体总值</a:t>
            </a:r>
            <a:r>
              <a:rPr lang="zh-CN" altLang="en-US" sz="3200" b="1" dirty="0" smtClean="0"/>
              <a:t>和</a:t>
            </a:r>
            <a:r>
              <a:rPr lang="zh-CN" altLang="zh-CN" sz="3200" b="1" dirty="0" smtClean="0"/>
              <a:t>总体均值的</a:t>
            </a:r>
            <a:r>
              <a:rPr lang="zh-CN" altLang="en-US" sz="3200" b="1" dirty="0" smtClean="0"/>
              <a:t>简单</a:t>
            </a:r>
            <a:r>
              <a:rPr lang="zh-CN" altLang="zh-CN" sz="3200" b="1" dirty="0" smtClean="0"/>
              <a:t>估计量</a:t>
            </a:r>
            <a:endParaRPr lang="zh-CN" altLang="en-US" sz="3200" b="1"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67544" y="260648"/>
            <a:ext cx="8229600" cy="1080120"/>
          </a:xfrm>
        </p:spPr>
        <p:txBody>
          <a:bodyPr>
            <a:normAutofit/>
          </a:bodyPr>
          <a:lstStyle/>
          <a:p>
            <a:r>
              <a:rPr lang="zh-CN" altLang="zh-CN" sz="3200" b="1" dirty="0" smtClean="0"/>
              <a:t>（二）总体均值估计量和总体总值</a:t>
            </a:r>
            <a:r>
              <a:rPr lang="en-US" altLang="zh-CN" sz="3200" b="1" dirty="0" smtClean="0"/>
              <a:t/>
            </a:r>
            <a:br>
              <a:rPr lang="en-US" altLang="zh-CN" sz="3200" b="1" dirty="0" smtClean="0"/>
            </a:br>
            <a:r>
              <a:rPr lang="zh-CN" altLang="zh-CN" sz="3200" b="1" dirty="0" smtClean="0"/>
              <a:t>估计量的方差</a:t>
            </a:r>
            <a:endParaRPr lang="zh-CN" altLang="en-US" sz="3200" b="1" dirty="0"/>
          </a:p>
        </p:txBody>
      </p:sp>
      <p:graphicFrame>
        <p:nvGraphicFramePr>
          <p:cNvPr id="68610" name="Object 2"/>
          <p:cNvGraphicFramePr>
            <a:graphicFrameLocks noChangeAspect="1"/>
          </p:cNvGraphicFramePr>
          <p:nvPr/>
        </p:nvGraphicFramePr>
        <p:xfrm>
          <a:off x="683568" y="1988840"/>
          <a:ext cx="7993832" cy="2880320"/>
        </p:xfrm>
        <a:graphic>
          <a:graphicData uri="http://schemas.openxmlformats.org/presentationml/2006/ole">
            <p:oleObj spid="_x0000_s68610" name="文档" r:id="rId3" imgW="5274753" imgH="1783144" progId="Word.Document.12">
              <p:embed/>
            </p:oleObj>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txBody>
          <a:bodyPr>
            <a:normAutofit/>
          </a:bodyPr>
          <a:lstStyle/>
          <a:p>
            <a:r>
              <a:rPr lang="zh-CN" altLang="zh-CN" sz="3200" b="1" dirty="0" smtClean="0"/>
              <a:t>（二）总体均值估计量和总体总值</a:t>
            </a:r>
            <a:r>
              <a:rPr lang="en-US" altLang="zh-CN" sz="3200" b="1" dirty="0" smtClean="0"/>
              <a:t/>
            </a:r>
            <a:br>
              <a:rPr lang="en-US" altLang="zh-CN" sz="3200" b="1" dirty="0" smtClean="0"/>
            </a:br>
            <a:r>
              <a:rPr lang="zh-CN" altLang="zh-CN" sz="3200" b="1" dirty="0" smtClean="0"/>
              <a:t>估计量的方差</a:t>
            </a:r>
            <a:endParaRPr lang="zh-CN" altLang="en-US" sz="3200" b="1" dirty="0"/>
          </a:p>
        </p:txBody>
      </p:sp>
      <p:graphicFrame>
        <p:nvGraphicFramePr>
          <p:cNvPr id="70658" name="Object 2"/>
          <p:cNvGraphicFramePr>
            <a:graphicFrameLocks noChangeAspect="1"/>
          </p:cNvGraphicFramePr>
          <p:nvPr/>
        </p:nvGraphicFramePr>
        <p:xfrm>
          <a:off x="546100" y="2211388"/>
          <a:ext cx="8078788" cy="2728912"/>
        </p:xfrm>
        <a:graphic>
          <a:graphicData uri="http://schemas.openxmlformats.org/presentationml/2006/ole">
            <p:oleObj spid="_x0000_s70658" name="文档" r:id="rId3" imgW="5274753" imgH="1783144" progId="Word.Document.12">
              <p:embed/>
            </p:oleObj>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4754" name="Object 2"/>
          <p:cNvGraphicFramePr>
            <a:graphicFrameLocks noChangeAspect="1"/>
          </p:cNvGraphicFramePr>
          <p:nvPr/>
        </p:nvGraphicFramePr>
        <p:xfrm>
          <a:off x="467544" y="1754957"/>
          <a:ext cx="7986340" cy="4194323"/>
        </p:xfrm>
        <a:graphic>
          <a:graphicData uri="http://schemas.openxmlformats.org/presentationml/2006/ole">
            <p:oleObj spid="_x0000_s74754" name="文档" r:id="rId3" imgW="5274753" imgH="2773900" progId="Word.Document.12">
              <p:embed/>
            </p:oleObj>
          </a:graphicData>
        </a:graphic>
      </p:graphicFrame>
      <p:sp>
        <p:nvSpPr>
          <p:cNvPr id="5" name="标题 1"/>
          <p:cNvSpPr>
            <a:spLocks noGrp="1"/>
          </p:cNvSpPr>
          <p:nvPr>
            <p:ph type="title"/>
          </p:nvPr>
        </p:nvSpPr>
        <p:spPr/>
        <p:txBody>
          <a:bodyPr>
            <a:noAutofit/>
          </a:bodyPr>
          <a:lstStyle/>
          <a:p>
            <a:r>
              <a:rPr lang="zh-CN" altLang="zh-CN" sz="3200" b="1" dirty="0" smtClean="0"/>
              <a:t>（三）总体均值估计量和总体总值估计量的估计方差</a:t>
            </a:r>
            <a:endParaRPr lang="zh-CN" altLang="en-US" sz="3200" b="1"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txBody>
          <a:bodyPr>
            <a:noAutofit/>
          </a:bodyPr>
          <a:lstStyle/>
          <a:p>
            <a:r>
              <a:rPr lang="zh-CN" altLang="zh-CN" sz="3200" b="1" dirty="0" smtClean="0"/>
              <a:t>（三）总体均值估计量和总体总值估计量的估计方差</a:t>
            </a:r>
            <a:endParaRPr lang="zh-CN" altLang="en-US" sz="3200" b="1" dirty="0"/>
          </a:p>
        </p:txBody>
      </p:sp>
      <p:graphicFrame>
        <p:nvGraphicFramePr>
          <p:cNvPr id="75778" name="Object 2"/>
          <p:cNvGraphicFramePr>
            <a:graphicFrameLocks noChangeAspect="1"/>
          </p:cNvGraphicFramePr>
          <p:nvPr/>
        </p:nvGraphicFramePr>
        <p:xfrm>
          <a:off x="683568" y="1700808"/>
          <a:ext cx="7817180" cy="4104456"/>
        </p:xfrm>
        <a:graphic>
          <a:graphicData uri="http://schemas.openxmlformats.org/presentationml/2006/ole">
            <p:oleObj spid="_x0000_s75778" name="文档" r:id="rId3" imgW="5274753" imgH="2773900" progId="Word.Document.12">
              <p:embed/>
            </p:oleObj>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4525963"/>
          </a:xfrm>
        </p:spPr>
        <p:txBody>
          <a:bodyPr>
            <a:normAutofit fontScale="92500"/>
          </a:bodyPr>
          <a:lstStyle/>
          <a:p>
            <a:pPr>
              <a:lnSpc>
                <a:spcPct val="150000"/>
              </a:lnSpc>
              <a:buNone/>
            </a:pPr>
            <a:r>
              <a:rPr lang="zh-CN" altLang="zh-CN" sz="2800" b="1" dirty="0" smtClean="0"/>
              <a:t>例</a:t>
            </a:r>
            <a:r>
              <a:rPr lang="en-US" altLang="zh-CN" sz="2800" b="1" dirty="0" smtClean="0"/>
              <a:t>7.3 </a:t>
            </a:r>
            <a:r>
              <a:rPr lang="zh-CN" altLang="zh-CN" sz="2800" b="1" dirty="0" smtClean="0"/>
              <a:t>某服装联合企业有</a:t>
            </a:r>
            <a:r>
              <a:rPr lang="en-US" altLang="zh-CN" sz="2800" b="1" dirty="0" smtClean="0"/>
              <a:t>90</a:t>
            </a:r>
            <a:r>
              <a:rPr lang="zh-CN" altLang="zh-CN" sz="2800" b="1" dirty="0" smtClean="0"/>
              <a:t>个缝纫厂，共有缝纫机</a:t>
            </a:r>
            <a:r>
              <a:rPr lang="en-US" altLang="zh-CN" sz="2800" b="1" dirty="0" smtClean="0"/>
              <a:t>4500</a:t>
            </a:r>
            <a:r>
              <a:rPr lang="zh-CN" altLang="zh-CN" sz="2800" b="1" dirty="0" smtClean="0"/>
              <a:t>台。管理部门拟采用二级抽样调查机器发生故障而影响生产的情况。先采用简单随机抽样抽取</a:t>
            </a:r>
            <a:r>
              <a:rPr lang="en-US" altLang="zh-CN" sz="2800" b="1" dirty="0" smtClean="0"/>
              <a:t>10</a:t>
            </a:r>
            <a:r>
              <a:rPr lang="zh-CN" altLang="zh-CN" sz="2800" b="1" dirty="0" smtClean="0"/>
              <a:t>个工厂，再从每个入样的工厂中抽取</a:t>
            </a:r>
            <a:r>
              <a:rPr lang="en-US" altLang="zh-CN" sz="2800" b="1" dirty="0" smtClean="0"/>
              <a:t>20%</a:t>
            </a:r>
            <a:r>
              <a:rPr lang="zh-CN" altLang="zh-CN" sz="2800" b="1" dirty="0" smtClean="0"/>
              <a:t>的机器进行调查，调查数据见表</a:t>
            </a:r>
            <a:r>
              <a:rPr lang="en-US" altLang="zh-CN" sz="2800" b="1" dirty="0" smtClean="0"/>
              <a:t>7.3</a:t>
            </a:r>
            <a:r>
              <a:rPr lang="zh-CN" altLang="zh-CN" sz="2800" b="1" dirty="0" smtClean="0"/>
              <a:t>。根据调查数据，试估计由于机器故障而影响生产的总时间和影响每台机器的平均时间</a:t>
            </a:r>
            <a:r>
              <a:rPr lang="zh-CN" altLang="en-US" sz="2800" b="1" dirty="0" smtClean="0"/>
              <a:t>，给出估计方差和标准差估计</a:t>
            </a:r>
            <a:r>
              <a:rPr lang="zh-CN" altLang="zh-CN" sz="2800" b="1" dirty="0" smtClean="0"/>
              <a:t>。</a:t>
            </a:r>
          </a:p>
          <a:p>
            <a:pPr>
              <a:buNone/>
            </a:pPr>
            <a:endParaRPr lang="zh-CN" alt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514" name="Object 2"/>
          <p:cNvGraphicFramePr>
            <a:graphicFrameLocks noChangeAspect="1"/>
          </p:cNvGraphicFramePr>
          <p:nvPr/>
        </p:nvGraphicFramePr>
        <p:xfrm>
          <a:off x="1259632" y="620688"/>
          <a:ext cx="6552728" cy="5768262"/>
        </p:xfrm>
        <a:graphic>
          <a:graphicData uri="http://schemas.openxmlformats.org/presentationml/2006/ole">
            <p:oleObj spid="_x0000_s260098" name="文档" r:id="rId3" imgW="5429910" imgH="5066820" progId="Word.Document.12">
              <p:embed/>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620688"/>
            <a:ext cx="8219256" cy="5737270"/>
          </a:xfrm>
        </p:spPr>
        <p:txBody>
          <a:bodyPr>
            <a:normAutofit fontScale="85000" lnSpcReduction="20000"/>
          </a:bodyPr>
          <a:lstStyle/>
          <a:p>
            <a:r>
              <a:rPr lang="zh-CN" altLang="en-US" b="1" dirty="0" smtClean="0"/>
              <a:t>一、两级抽样的定义</a:t>
            </a:r>
            <a:endParaRPr lang="en-US" altLang="zh-CN" b="1" dirty="0" smtClean="0"/>
          </a:p>
          <a:p>
            <a:pPr>
              <a:buNone/>
            </a:pPr>
            <a:r>
              <a:rPr lang="zh-CN" altLang="en-US" dirty="0" smtClean="0"/>
              <a:t>     </a:t>
            </a:r>
            <a:r>
              <a:rPr lang="zh-CN" altLang="en-US" sz="3100" b="1" dirty="0" smtClean="0">
                <a:latin typeface="仿宋" pitchFamily="49" charset="-122"/>
                <a:ea typeface="仿宋" pitchFamily="49" charset="-122"/>
              </a:rPr>
              <a:t>两级抽样的抽样单元是群单元，也称为初级抽样单元，或一级抽样单元。每个初级抽样单元可以由基本单元组成，也可以由群单元组成，相应的抽样单元也称为次级抽样单元，或二级抽样单元。采用概率抽样方法抽取初级抽样单元，再采用概率抽样方法抽取次级抽样单元，相应的抽样过程称为两级抽样。</a:t>
            </a:r>
            <a:endParaRPr lang="en-US" altLang="zh-CN" sz="3100" b="1" dirty="0" smtClean="0">
              <a:latin typeface="仿宋" pitchFamily="49" charset="-122"/>
              <a:ea typeface="仿宋" pitchFamily="49" charset="-122"/>
            </a:endParaRPr>
          </a:p>
          <a:p>
            <a:pPr>
              <a:buNone/>
            </a:pPr>
            <a:endParaRPr lang="en-US" altLang="zh-CN" b="1" dirty="0" smtClean="0">
              <a:latin typeface="仿宋" pitchFamily="49" charset="-122"/>
              <a:ea typeface="仿宋" pitchFamily="49" charset="-122"/>
            </a:endParaRPr>
          </a:p>
          <a:p>
            <a:r>
              <a:rPr lang="zh-CN" altLang="en-US" sz="3100" b="1" dirty="0" smtClean="0">
                <a:latin typeface="仿宋" pitchFamily="49" charset="-122"/>
                <a:ea typeface="仿宋" pitchFamily="49" charset="-122"/>
              </a:rPr>
              <a:t>两级抽样的实施过程主要分为两步：</a:t>
            </a:r>
          </a:p>
          <a:p>
            <a:pPr>
              <a:buNone/>
            </a:pPr>
            <a:r>
              <a:rPr lang="zh-CN" altLang="en-US" sz="3100" b="1" dirty="0" smtClean="0">
                <a:latin typeface="仿宋" pitchFamily="49" charset="-122"/>
                <a:ea typeface="仿宋" pitchFamily="49" charset="-122"/>
              </a:rPr>
              <a:t>  第一步，建立总体的一级抽样单元抽样框，简称为一级抽样框，采用概率抽样方式从一级抽样框中抽选事先确定数量的一级抽样单元。</a:t>
            </a:r>
            <a:endParaRPr lang="en-US" altLang="zh-CN" sz="3100" b="1" dirty="0" smtClean="0">
              <a:latin typeface="仿宋" pitchFamily="49" charset="-122"/>
              <a:ea typeface="仿宋" pitchFamily="49" charset="-122"/>
            </a:endParaRPr>
          </a:p>
          <a:p>
            <a:pPr>
              <a:buNone/>
            </a:pPr>
            <a:r>
              <a:rPr lang="zh-CN" altLang="en-US" sz="3100" b="1" dirty="0" smtClean="0">
                <a:latin typeface="仿宋" pitchFamily="49" charset="-122"/>
                <a:ea typeface="仿宋" pitchFamily="49" charset="-122"/>
              </a:rPr>
              <a:t>  第二步，将抽中的一级抽样单元作为总体，建立二级抽样单元抽样框，简称为一级抽样框。采用概率抽样方式从二级抽样框中抽选事先确定数量的二级抽样单元。</a:t>
            </a:r>
            <a:endParaRPr lang="zh-CN" altLang="en-US" sz="3100" b="1" dirty="0">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b="1" dirty="0" smtClean="0"/>
              <a:t>二、总体均值和总体总值的比率估计量</a:t>
            </a:r>
            <a:endParaRPr lang="zh-CN" altLang="en-US" dirty="0"/>
          </a:p>
        </p:txBody>
      </p:sp>
      <p:graphicFrame>
        <p:nvGraphicFramePr>
          <p:cNvPr id="78850" name="Object 2"/>
          <p:cNvGraphicFramePr>
            <a:graphicFrameLocks noChangeAspect="1"/>
          </p:cNvGraphicFramePr>
          <p:nvPr/>
        </p:nvGraphicFramePr>
        <p:xfrm>
          <a:off x="827584" y="1772817"/>
          <a:ext cx="7547685" cy="4248472"/>
        </p:xfrm>
        <a:graphic>
          <a:graphicData uri="http://schemas.openxmlformats.org/presentationml/2006/ole">
            <p:oleObj spid="_x0000_s78850" name="文档" r:id="rId3" imgW="5274753" imgH="2971907" progId="Word.Document.12">
              <p:embed/>
            </p:oleObj>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0"/>
            <a:r>
              <a:rPr lang="zh-CN" altLang="en-US" sz="3200" b="1" dirty="0" smtClean="0"/>
              <a:t>（一）</a:t>
            </a:r>
            <a:r>
              <a:rPr lang="zh-CN" altLang="zh-CN" sz="3200" b="1" dirty="0" smtClean="0"/>
              <a:t>总体均值和总体总值的比率估计量</a:t>
            </a:r>
            <a:endParaRPr lang="zh-CN" altLang="en-US" sz="3200" b="1" dirty="0"/>
          </a:p>
        </p:txBody>
      </p:sp>
      <p:graphicFrame>
        <p:nvGraphicFramePr>
          <p:cNvPr id="79874" name="Object 2"/>
          <p:cNvGraphicFramePr>
            <a:graphicFrameLocks noChangeAspect="1"/>
          </p:cNvGraphicFramePr>
          <p:nvPr/>
        </p:nvGraphicFramePr>
        <p:xfrm>
          <a:off x="755576" y="1412776"/>
          <a:ext cx="7676217" cy="4464496"/>
        </p:xfrm>
        <a:graphic>
          <a:graphicData uri="http://schemas.openxmlformats.org/presentationml/2006/ole">
            <p:oleObj spid="_x0000_s79874" name="文档" r:id="rId3" imgW="5274753" imgH="3070910" progId="Word.Document.12">
              <p:embed/>
            </p:oleObj>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txBody>
          <a:bodyPr>
            <a:normAutofit/>
          </a:bodyPr>
          <a:lstStyle/>
          <a:p>
            <a:pPr lvl="0"/>
            <a:r>
              <a:rPr lang="zh-CN" altLang="en-US" sz="3200" b="1" dirty="0" smtClean="0"/>
              <a:t>（一）</a:t>
            </a:r>
            <a:r>
              <a:rPr lang="zh-CN" altLang="zh-CN" sz="3200" b="1" dirty="0" smtClean="0"/>
              <a:t>总体均值和总体总值的比率估计量</a:t>
            </a:r>
            <a:endParaRPr lang="zh-CN" altLang="en-US" sz="3200" b="1" dirty="0"/>
          </a:p>
        </p:txBody>
      </p:sp>
      <p:graphicFrame>
        <p:nvGraphicFramePr>
          <p:cNvPr id="80898" name="Object 2"/>
          <p:cNvGraphicFramePr>
            <a:graphicFrameLocks noChangeAspect="1"/>
          </p:cNvGraphicFramePr>
          <p:nvPr/>
        </p:nvGraphicFramePr>
        <p:xfrm>
          <a:off x="614363" y="1578396"/>
          <a:ext cx="7778750" cy="3506788"/>
        </p:xfrm>
        <a:graphic>
          <a:graphicData uri="http://schemas.openxmlformats.org/presentationml/2006/ole">
            <p:oleObj spid="_x0000_s80898" name="文档" r:id="rId3" imgW="5274753" imgH="2377525" progId="Word.Document.12">
              <p:embed/>
            </p:oleObj>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smtClean="0"/>
              <a:t>（二）总体均值比率估计量和总体均值</a:t>
            </a:r>
            <a:r>
              <a:rPr lang="en-US" altLang="zh-CN" sz="3200" b="1" dirty="0" smtClean="0"/>
              <a:t/>
            </a:r>
            <a:br>
              <a:rPr lang="en-US" altLang="zh-CN" sz="3200" b="1" dirty="0" smtClean="0"/>
            </a:br>
            <a:r>
              <a:rPr lang="zh-CN" altLang="zh-CN" sz="3200" b="1" dirty="0" smtClean="0"/>
              <a:t>比率估计量的方差</a:t>
            </a:r>
            <a:endParaRPr lang="zh-CN" altLang="en-US" sz="3200" b="1" dirty="0"/>
          </a:p>
        </p:txBody>
      </p:sp>
      <p:graphicFrame>
        <p:nvGraphicFramePr>
          <p:cNvPr id="82945" name="Object 1"/>
          <p:cNvGraphicFramePr>
            <a:graphicFrameLocks noChangeAspect="1"/>
          </p:cNvGraphicFramePr>
          <p:nvPr/>
        </p:nvGraphicFramePr>
        <p:xfrm>
          <a:off x="755576" y="1916832"/>
          <a:ext cx="7416824" cy="3611107"/>
        </p:xfrm>
        <a:graphic>
          <a:graphicData uri="http://schemas.openxmlformats.org/presentationml/2006/ole">
            <p:oleObj spid="_x0000_s82945" name="文档" r:id="rId3" imgW="5274753" imgH="2295442" progId="Word.Document.12">
              <p:embed/>
            </p:oleObj>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
          <p:cNvSpPr>
            <a:spLocks noGrp="1"/>
          </p:cNvSpPr>
          <p:nvPr>
            <p:ph type="title"/>
          </p:nvPr>
        </p:nvSpPr>
        <p:spPr/>
        <p:txBody>
          <a:bodyPr>
            <a:normAutofit/>
          </a:bodyPr>
          <a:lstStyle/>
          <a:p>
            <a:r>
              <a:rPr lang="zh-CN" altLang="zh-CN" sz="3200" b="1" dirty="0" smtClean="0"/>
              <a:t>（二）总体均值比率估计量和总体均值</a:t>
            </a:r>
            <a:r>
              <a:rPr lang="en-US" altLang="zh-CN" sz="3200" b="1" dirty="0" smtClean="0"/>
              <a:t/>
            </a:r>
            <a:br>
              <a:rPr lang="en-US" altLang="zh-CN" sz="3200" b="1" dirty="0" smtClean="0"/>
            </a:br>
            <a:r>
              <a:rPr lang="zh-CN" altLang="zh-CN" sz="3200" b="1" dirty="0" smtClean="0"/>
              <a:t>比率估计量的方差</a:t>
            </a:r>
            <a:endParaRPr lang="zh-CN" altLang="en-US" sz="3200" b="1" dirty="0"/>
          </a:p>
        </p:txBody>
      </p:sp>
      <p:graphicFrame>
        <p:nvGraphicFramePr>
          <p:cNvPr id="89098" name="Object 10"/>
          <p:cNvGraphicFramePr>
            <a:graphicFrameLocks noChangeAspect="1"/>
          </p:cNvGraphicFramePr>
          <p:nvPr/>
        </p:nvGraphicFramePr>
        <p:xfrm>
          <a:off x="827584" y="1916832"/>
          <a:ext cx="7462938" cy="3600400"/>
        </p:xfrm>
        <a:graphic>
          <a:graphicData uri="http://schemas.openxmlformats.org/presentationml/2006/ole">
            <p:oleObj spid="_x0000_s89098" name="文档" r:id="rId3" imgW="5274753" imgH="2321003" progId="Word.Document.12">
              <p:embed/>
            </p:oleObj>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txBody>
          <a:bodyPr>
            <a:normAutofit/>
          </a:bodyPr>
          <a:lstStyle/>
          <a:p>
            <a:r>
              <a:rPr lang="zh-CN" altLang="zh-CN" sz="3200" b="1" dirty="0" smtClean="0"/>
              <a:t>（二）总体均值比率估计量和总体均值</a:t>
            </a:r>
            <a:r>
              <a:rPr lang="en-US" altLang="zh-CN" sz="3200" b="1" dirty="0" smtClean="0"/>
              <a:t/>
            </a:r>
            <a:br>
              <a:rPr lang="en-US" altLang="zh-CN" sz="3200" b="1" dirty="0" smtClean="0"/>
            </a:br>
            <a:r>
              <a:rPr lang="zh-CN" altLang="zh-CN" sz="3200" b="1" dirty="0" smtClean="0"/>
              <a:t>比率估计量的方差</a:t>
            </a:r>
            <a:endParaRPr lang="zh-CN" altLang="en-US" sz="3200" b="1" dirty="0"/>
          </a:p>
        </p:txBody>
      </p:sp>
      <p:graphicFrame>
        <p:nvGraphicFramePr>
          <p:cNvPr id="88065" name="Object 1"/>
          <p:cNvGraphicFramePr>
            <a:graphicFrameLocks noChangeAspect="1"/>
          </p:cNvGraphicFramePr>
          <p:nvPr/>
        </p:nvGraphicFramePr>
        <p:xfrm>
          <a:off x="682625" y="1774825"/>
          <a:ext cx="7629525" cy="3643313"/>
        </p:xfrm>
        <a:graphic>
          <a:graphicData uri="http://schemas.openxmlformats.org/presentationml/2006/ole">
            <p:oleObj spid="_x0000_s88065" name="文档" r:id="rId3" imgW="5274753" imgH="2527291" progId="Word.Document.12">
              <p:embed/>
            </p:oleObj>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smtClean="0"/>
              <a:t>（三）总体均值比率估计量和总体均值</a:t>
            </a:r>
            <a:r>
              <a:rPr lang="en-US" altLang="zh-CN" sz="3200" b="1" dirty="0" smtClean="0"/>
              <a:t/>
            </a:r>
            <a:br>
              <a:rPr lang="en-US" altLang="zh-CN" sz="3200" b="1" dirty="0" smtClean="0"/>
            </a:br>
            <a:r>
              <a:rPr lang="zh-CN" altLang="zh-CN" sz="3200" b="1" dirty="0" smtClean="0"/>
              <a:t>比率估计量的估计方差</a:t>
            </a:r>
            <a:endParaRPr lang="zh-CN" altLang="en-US" sz="3200" b="1" dirty="0"/>
          </a:p>
        </p:txBody>
      </p:sp>
      <p:graphicFrame>
        <p:nvGraphicFramePr>
          <p:cNvPr id="94221" name="Object 13"/>
          <p:cNvGraphicFramePr>
            <a:graphicFrameLocks noChangeAspect="1"/>
          </p:cNvGraphicFramePr>
          <p:nvPr/>
        </p:nvGraphicFramePr>
        <p:xfrm>
          <a:off x="827584" y="1412776"/>
          <a:ext cx="7396163" cy="1106488"/>
        </p:xfrm>
        <a:graphic>
          <a:graphicData uri="http://schemas.openxmlformats.org/presentationml/2006/ole">
            <p:oleObj spid="_x0000_s94221" name="文档" r:id="rId3" imgW="5274753" imgH="792388" progId="Word.Document.12">
              <p:embed/>
            </p:oleObj>
          </a:graphicData>
        </a:graphic>
      </p:graphicFrame>
      <p:graphicFrame>
        <p:nvGraphicFramePr>
          <p:cNvPr id="94222" name="Object 14"/>
          <p:cNvGraphicFramePr>
            <a:graphicFrameLocks noChangeAspect="1"/>
          </p:cNvGraphicFramePr>
          <p:nvPr/>
        </p:nvGraphicFramePr>
        <p:xfrm>
          <a:off x="827585" y="2529848"/>
          <a:ext cx="7416824" cy="1547224"/>
        </p:xfrm>
        <a:graphic>
          <a:graphicData uri="http://schemas.openxmlformats.org/presentationml/2006/ole">
            <p:oleObj spid="_x0000_s94222" name="文档" r:id="rId4" imgW="5316157" imgH="1120720" progId="Word.Document.12">
              <p:embed/>
            </p:oleObj>
          </a:graphicData>
        </a:graphic>
      </p:graphicFrame>
      <p:graphicFrame>
        <p:nvGraphicFramePr>
          <p:cNvPr id="94223" name="Object 15"/>
          <p:cNvGraphicFramePr>
            <a:graphicFrameLocks noChangeAspect="1"/>
          </p:cNvGraphicFramePr>
          <p:nvPr/>
        </p:nvGraphicFramePr>
        <p:xfrm>
          <a:off x="827584" y="4077072"/>
          <a:ext cx="7200800" cy="2028883"/>
        </p:xfrm>
        <a:graphic>
          <a:graphicData uri="http://schemas.openxmlformats.org/presentationml/2006/ole">
            <p:oleObj spid="_x0000_s94223" name="文档" r:id="rId5" imgW="5273690" imgH="1485562" progId="Word.Document.12">
              <p:embed/>
            </p:oleObj>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539552" y="188640"/>
            <a:ext cx="8229600" cy="1080120"/>
          </a:xfrm>
        </p:spPr>
        <p:txBody>
          <a:bodyPr>
            <a:normAutofit/>
          </a:bodyPr>
          <a:lstStyle/>
          <a:p>
            <a:r>
              <a:rPr lang="zh-CN" altLang="zh-CN" sz="3200" b="1" dirty="0" smtClean="0"/>
              <a:t>（三）总体均值比率估计量和总体均值</a:t>
            </a:r>
            <a:r>
              <a:rPr lang="en-US" altLang="zh-CN" sz="3200" b="1" dirty="0" smtClean="0"/>
              <a:t/>
            </a:r>
            <a:br>
              <a:rPr lang="en-US" altLang="zh-CN" sz="3200" b="1" dirty="0" smtClean="0"/>
            </a:br>
            <a:r>
              <a:rPr lang="zh-CN" altLang="zh-CN" sz="3200" b="1" dirty="0" smtClean="0"/>
              <a:t>比率估计量的估计方差</a:t>
            </a:r>
            <a:endParaRPr lang="zh-CN" altLang="en-US" sz="3200" b="1" dirty="0"/>
          </a:p>
        </p:txBody>
      </p:sp>
      <p:graphicFrame>
        <p:nvGraphicFramePr>
          <p:cNvPr id="93185" name="Object 1"/>
          <p:cNvGraphicFramePr>
            <a:graphicFrameLocks noChangeAspect="1"/>
          </p:cNvGraphicFramePr>
          <p:nvPr/>
        </p:nvGraphicFramePr>
        <p:xfrm>
          <a:off x="827584" y="1412776"/>
          <a:ext cx="7246937" cy="1036637"/>
        </p:xfrm>
        <a:graphic>
          <a:graphicData uri="http://schemas.openxmlformats.org/presentationml/2006/ole">
            <p:oleObj spid="_x0000_s93185" name="文档" r:id="rId3" imgW="5274753" imgH="758907" progId="Word.Document.12">
              <p:embed/>
            </p:oleObj>
          </a:graphicData>
        </a:graphic>
      </p:graphicFrame>
      <p:graphicFrame>
        <p:nvGraphicFramePr>
          <p:cNvPr id="93186" name="Object 2"/>
          <p:cNvGraphicFramePr>
            <a:graphicFrameLocks noChangeAspect="1"/>
          </p:cNvGraphicFramePr>
          <p:nvPr/>
        </p:nvGraphicFramePr>
        <p:xfrm>
          <a:off x="820666" y="2492896"/>
          <a:ext cx="6991973" cy="3672408"/>
        </p:xfrm>
        <a:graphic>
          <a:graphicData uri="http://schemas.openxmlformats.org/presentationml/2006/ole">
            <p:oleObj spid="_x0000_s93186" name="文档" r:id="rId4" imgW="5274753" imgH="2770299" progId="Word.Document.12">
              <p:embed/>
            </p:oleObj>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nSpc>
                <a:spcPct val="150000"/>
              </a:lnSpc>
              <a:buNone/>
            </a:pPr>
            <a:r>
              <a:rPr lang="zh-CN" altLang="zh-CN" sz="2800" b="1" dirty="0" smtClean="0"/>
              <a:t>例</a:t>
            </a:r>
            <a:r>
              <a:rPr lang="en-US" altLang="zh-CN" sz="2800" b="1" dirty="0" smtClean="0"/>
              <a:t>7.3</a:t>
            </a:r>
            <a:r>
              <a:rPr lang="zh-CN" altLang="zh-CN" sz="2800" b="1" dirty="0" smtClean="0"/>
              <a:t>（续</a:t>
            </a:r>
            <a:r>
              <a:rPr lang="en-US" altLang="zh-CN" sz="2800" b="1" dirty="0" smtClean="0"/>
              <a:t>1</a:t>
            </a:r>
            <a:r>
              <a:rPr lang="zh-CN" altLang="zh-CN" sz="2800" b="1" dirty="0" smtClean="0"/>
              <a:t>） 利用例</a:t>
            </a:r>
            <a:r>
              <a:rPr lang="en-US" altLang="zh-CN" sz="2800" b="1" dirty="0" smtClean="0"/>
              <a:t>7.3</a:t>
            </a:r>
            <a:r>
              <a:rPr lang="zh-CN" altLang="zh-CN" sz="2800" b="1" dirty="0" smtClean="0"/>
              <a:t>的数据，试构造比率估计量，估计由于机器故障而影响生产的总时间和影响每台机器生产的平均时间</a:t>
            </a:r>
            <a:r>
              <a:rPr lang="zh-CN" altLang="en-US" sz="2800" b="1" dirty="0" smtClean="0"/>
              <a:t>，给出估计方差和标准差估计</a:t>
            </a:r>
            <a:r>
              <a:rPr lang="zh-CN" altLang="zh-CN" sz="2800" b="1" dirty="0" smtClean="0"/>
              <a:t>。</a:t>
            </a:r>
          </a:p>
          <a:p>
            <a:pPr>
              <a:buNone/>
            </a:pPr>
            <a:endParaRPr lang="zh-CN" altLang="en-US" b="1"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b="1" dirty="0" smtClean="0"/>
              <a:t>三、总体比例和</a:t>
            </a:r>
            <a:r>
              <a:rPr lang="en-US" altLang="zh-CN" b="1" dirty="0" smtClean="0"/>
              <a:t>C</a:t>
            </a:r>
            <a:r>
              <a:rPr lang="zh-CN" altLang="zh-CN" b="1" dirty="0" smtClean="0"/>
              <a:t>类单元总数的</a:t>
            </a:r>
            <a:r>
              <a:rPr lang="en-US" altLang="zh-CN" b="1" dirty="0" smtClean="0"/>
              <a:t/>
            </a:r>
            <a:br>
              <a:rPr lang="en-US" altLang="zh-CN" b="1" dirty="0" smtClean="0"/>
            </a:br>
            <a:r>
              <a:rPr lang="zh-CN" altLang="zh-CN" b="1" dirty="0" smtClean="0"/>
              <a:t>简单估计量</a:t>
            </a:r>
            <a:endParaRPr lang="zh-CN" altLang="en-US" dirty="0"/>
          </a:p>
        </p:txBody>
      </p:sp>
      <p:graphicFrame>
        <p:nvGraphicFramePr>
          <p:cNvPr id="95234" name="Object 2"/>
          <p:cNvGraphicFramePr>
            <a:graphicFrameLocks noChangeAspect="1"/>
          </p:cNvGraphicFramePr>
          <p:nvPr/>
        </p:nvGraphicFramePr>
        <p:xfrm>
          <a:off x="971600" y="1916832"/>
          <a:ext cx="7056784" cy="4128237"/>
        </p:xfrm>
        <a:graphic>
          <a:graphicData uri="http://schemas.openxmlformats.org/presentationml/2006/ole">
            <p:oleObj spid="_x0000_s95234" name="文档" r:id="rId3" imgW="5274753" imgH="2966507" progId="Word.Document.12">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626121"/>
          </a:xfrm>
        </p:spPr>
        <p:txBody>
          <a:bodyPr>
            <a:normAutofit/>
          </a:bodyPr>
          <a:lstStyle/>
          <a:p>
            <a:r>
              <a:rPr lang="zh-CN" altLang="en-US" sz="2800" b="1" dirty="0" smtClean="0">
                <a:latin typeface="+mn-ea"/>
              </a:rPr>
              <a:t>二、两级抽样的优点</a:t>
            </a:r>
            <a:endParaRPr lang="en-US" altLang="zh-CN" sz="2800" b="1" dirty="0" smtClean="0">
              <a:latin typeface="+mn-ea"/>
            </a:endParaRPr>
          </a:p>
          <a:p>
            <a:pPr marL="457200" indent="-457200">
              <a:buFont typeface="+mj-lt"/>
              <a:buAutoNum type="arabicPeriod"/>
            </a:pPr>
            <a:r>
              <a:rPr lang="zh-CN" altLang="en-US" sz="2400" b="1" dirty="0" smtClean="0">
                <a:latin typeface="仿宋" pitchFamily="49" charset="-122"/>
                <a:ea typeface="仿宋" pitchFamily="49" charset="-122"/>
              </a:rPr>
              <a:t>对于相同数量的基本单元，两级抽样的调查费用往往低于个体抽样的调查费用。</a:t>
            </a:r>
            <a:endParaRPr lang="en-US" altLang="zh-CN" sz="2400" b="1" dirty="0" smtClean="0">
              <a:latin typeface="仿宋" pitchFamily="49" charset="-122"/>
              <a:ea typeface="仿宋" pitchFamily="49" charset="-122"/>
            </a:endParaRPr>
          </a:p>
          <a:p>
            <a:pPr marL="457200" indent="-457200">
              <a:buFont typeface="+mj-lt"/>
              <a:buAutoNum type="arabicPeriod"/>
            </a:pPr>
            <a:r>
              <a:rPr lang="zh-CN" altLang="en-US" sz="2400" b="1" dirty="0" smtClean="0">
                <a:latin typeface="仿宋" pitchFamily="49" charset="-122"/>
                <a:ea typeface="仿宋" pitchFamily="49" charset="-122"/>
              </a:rPr>
              <a:t>两级抽样的样本量相对更小，调查成本相对更低，调查时间相对更少。</a:t>
            </a:r>
            <a:endParaRPr lang="en-US" altLang="zh-CN" sz="2400" b="1" dirty="0" smtClean="0">
              <a:latin typeface="仿宋" pitchFamily="49" charset="-122"/>
              <a:ea typeface="仿宋" pitchFamily="49" charset="-122"/>
            </a:endParaRPr>
          </a:p>
          <a:p>
            <a:pPr marL="457200" indent="-457200">
              <a:buFont typeface="+mj-lt"/>
              <a:buAutoNum type="arabicPeriod"/>
            </a:pPr>
            <a:r>
              <a:rPr lang="zh-CN" altLang="en-US" sz="2400" b="1" dirty="0" smtClean="0">
                <a:latin typeface="仿宋" pitchFamily="49" charset="-122"/>
                <a:ea typeface="仿宋" pitchFamily="49" charset="-122"/>
              </a:rPr>
              <a:t>两级抽样减小了构造二级抽样框的工作量，减小基本单   元抽样框的编制困难</a:t>
            </a:r>
            <a:endParaRPr lang="en-US" altLang="zh-CN" sz="2400" b="1" dirty="0" smtClean="0">
              <a:latin typeface="仿宋" pitchFamily="49" charset="-122"/>
              <a:ea typeface="仿宋" pitchFamily="49" charset="-122"/>
            </a:endParaRPr>
          </a:p>
          <a:p>
            <a:pPr marL="457200" indent="-457200">
              <a:buNone/>
            </a:pPr>
            <a:endParaRPr lang="en-US" altLang="zh-CN" sz="2400" b="1" dirty="0" smtClean="0">
              <a:latin typeface="仿宋" pitchFamily="49" charset="-122"/>
              <a:ea typeface="仿宋" pitchFamily="49" charset="-122"/>
            </a:endParaRPr>
          </a:p>
          <a:p>
            <a:pPr>
              <a:buNone/>
            </a:pPr>
            <a:r>
              <a:rPr lang="zh-CN" altLang="en-US" sz="2400" b="1" dirty="0" smtClean="0">
                <a:latin typeface="仿宋" pitchFamily="49" charset="-122"/>
                <a:ea typeface="仿宋" pitchFamily="49" charset="-122"/>
              </a:rPr>
              <a:t>  两级抽样主要应用于如下的几种场合</a:t>
            </a:r>
            <a:endParaRPr lang="en-US" altLang="zh-CN" sz="2400" b="1" dirty="0" smtClean="0">
              <a:latin typeface="仿宋" pitchFamily="49" charset="-122"/>
              <a:ea typeface="仿宋" pitchFamily="49" charset="-122"/>
            </a:endParaRPr>
          </a:p>
          <a:p>
            <a:pPr marL="457200" indent="-457200">
              <a:buFont typeface="+mj-lt"/>
              <a:buAutoNum type="arabicPeriod"/>
            </a:pPr>
            <a:r>
              <a:rPr lang="zh-CN" altLang="en-US" sz="2400" b="1" dirty="0" smtClean="0">
                <a:latin typeface="仿宋" pitchFamily="49" charset="-122"/>
                <a:ea typeface="仿宋" pitchFamily="49" charset="-122"/>
              </a:rPr>
              <a:t>基本单元具有明确的行政隶属关系或便于群单元划分。</a:t>
            </a:r>
            <a:endParaRPr lang="en-US" altLang="zh-CN" sz="2400" b="1" dirty="0" smtClean="0">
              <a:latin typeface="仿宋" pitchFamily="49" charset="-122"/>
              <a:ea typeface="仿宋" pitchFamily="49" charset="-122"/>
            </a:endParaRPr>
          </a:p>
          <a:p>
            <a:pPr marL="457200" indent="-457200">
              <a:buFont typeface="+mj-lt"/>
              <a:buAutoNum type="arabicPeriod"/>
            </a:pPr>
            <a:r>
              <a:rPr lang="zh-CN" altLang="en-US" sz="2400" b="1" dirty="0" smtClean="0">
                <a:latin typeface="仿宋" pitchFamily="49" charset="-122"/>
                <a:ea typeface="仿宋" pitchFamily="49" charset="-122"/>
              </a:rPr>
              <a:t>用于“散料”抽样，即从连续松散的、不易区分的个体或抽样单元的总体中进行抽样。</a:t>
            </a:r>
            <a:endParaRPr lang="zh-CN" altLang="en-US" sz="2400" b="1" dirty="0">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6258" name="Object 2"/>
          <p:cNvGraphicFramePr>
            <a:graphicFrameLocks noChangeAspect="1"/>
          </p:cNvGraphicFramePr>
          <p:nvPr/>
        </p:nvGraphicFramePr>
        <p:xfrm>
          <a:off x="1403649" y="571277"/>
          <a:ext cx="6336703" cy="5666035"/>
        </p:xfrm>
        <a:graphic>
          <a:graphicData uri="http://schemas.openxmlformats.org/presentationml/2006/ole">
            <p:oleObj spid="_x0000_s96258" name="文档" r:id="rId3" imgW="5429910" imgH="4971430" progId="Word.Document.12">
              <p:embed/>
            </p:oleObj>
          </a:graphicData>
        </a:graphic>
      </p:graphicFrame>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7762" name="Object 2"/>
          <p:cNvGraphicFramePr>
            <a:graphicFrameLocks noChangeAspect="1"/>
          </p:cNvGraphicFramePr>
          <p:nvPr/>
        </p:nvGraphicFramePr>
        <p:xfrm>
          <a:off x="827584" y="836712"/>
          <a:ext cx="7776864" cy="5148582"/>
        </p:xfrm>
        <a:graphic>
          <a:graphicData uri="http://schemas.openxmlformats.org/presentationml/2006/ole">
            <p:oleObj spid="_x0000_s117762" name="文档" r:id="rId3" imgW="5274753" imgH="3374401" progId="Word.Document.12">
              <p:embed/>
            </p:oleObj>
          </a:graphicData>
        </a:graphic>
      </p:graphicFrame>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8786" name="Object 2"/>
          <p:cNvGraphicFramePr>
            <a:graphicFrameLocks noChangeAspect="1"/>
          </p:cNvGraphicFramePr>
          <p:nvPr/>
        </p:nvGraphicFramePr>
        <p:xfrm>
          <a:off x="1328024" y="476672"/>
          <a:ext cx="6268312" cy="5968588"/>
        </p:xfrm>
        <a:graphic>
          <a:graphicData uri="http://schemas.openxmlformats.org/presentationml/2006/ole">
            <p:oleObj spid="_x0000_s118786" name="文档" r:id="rId3" imgW="5429910" imgH="5367748" progId="Word.Document.12">
              <p:embed/>
            </p:oleObj>
          </a:graphicData>
        </a:graphic>
      </p:graphicFrame>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9810" name="Object 2"/>
          <p:cNvGraphicFramePr>
            <a:graphicFrameLocks noChangeAspect="1"/>
          </p:cNvGraphicFramePr>
          <p:nvPr/>
        </p:nvGraphicFramePr>
        <p:xfrm>
          <a:off x="831850" y="546100"/>
          <a:ext cx="7629525" cy="5091113"/>
        </p:xfrm>
        <a:graphic>
          <a:graphicData uri="http://schemas.openxmlformats.org/presentationml/2006/ole">
            <p:oleObj spid="_x0000_s119810" name="文档" r:id="rId3" imgW="5274753" imgH="3523447" progId="Word.Document.12">
              <p:embed/>
            </p:oleObj>
          </a:graphicData>
        </a:graphic>
      </p:graphicFrame>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834" name="Object 2"/>
          <p:cNvGraphicFramePr>
            <a:graphicFrameLocks noChangeAspect="1"/>
          </p:cNvGraphicFramePr>
          <p:nvPr/>
        </p:nvGraphicFramePr>
        <p:xfrm>
          <a:off x="683568" y="980728"/>
          <a:ext cx="7776864" cy="4774120"/>
        </p:xfrm>
        <a:graphic>
          <a:graphicData uri="http://schemas.openxmlformats.org/presentationml/2006/ole">
            <p:oleObj spid="_x0000_s120834" name="文档" r:id="rId3" imgW="5274753" imgH="3170274" progId="Word.Document.12">
              <p:embed/>
            </p:oleObj>
          </a:graphicData>
        </a:graphic>
      </p:graphicFrame>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1858" name="Object 2"/>
          <p:cNvGraphicFramePr>
            <a:graphicFrameLocks noChangeAspect="1"/>
          </p:cNvGraphicFramePr>
          <p:nvPr/>
        </p:nvGraphicFramePr>
        <p:xfrm>
          <a:off x="750888" y="546100"/>
          <a:ext cx="7778750" cy="5554663"/>
        </p:xfrm>
        <a:graphic>
          <a:graphicData uri="http://schemas.openxmlformats.org/presentationml/2006/ole">
            <p:oleObj spid="_x0000_s121858" name="文档" r:id="rId3" imgW="5274753" imgH="3764295" progId="Word.Document.12">
              <p:embed/>
            </p:oleObj>
          </a:graphicData>
        </a:graphic>
      </p:graphicFrame>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3920" name="Object 16"/>
          <p:cNvGraphicFramePr>
            <a:graphicFrameLocks noChangeAspect="1"/>
          </p:cNvGraphicFramePr>
          <p:nvPr/>
        </p:nvGraphicFramePr>
        <p:xfrm>
          <a:off x="755576" y="1268760"/>
          <a:ext cx="7697787" cy="2019300"/>
        </p:xfrm>
        <a:graphic>
          <a:graphicData uri="http://schemas.openxmlformats.org/presentationml/2006/ole">
            <p:oleObj spid="_x0000_s123920" name="文档" r:id="rId3" imgW="5274753" imgH="1386770" progId="Word.Document.12">
              <p:embed/>
            </p:oleObj>
          </a:graphicData>
        </a:graphic>
      </p:graphicFrame>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1052736"/>
            <a:ext cx="8229600" cy="4525963"/>
          </a:xfrm>
        </p:spPr>
        <p:txBody>
          <a:bodyPr/>
          <a:lstStyle/>
          <a:p>
            <a:pPr>
              <a:buNone/>
            </a:pPr>
            <a:r>
              <a:rPr lang="zh-CN" altLang="zh-CN" b="1" dirty="0" smtClean="0"/>
              <a:t>例</a:t>
            </a:r>
            <a:r>
              <a:rPr lang="en-US" altLang="zh-CN" b="1" dirty="0" smtClean="0"/>
              <a:t>7.4 </a:t>
            </a:r>
            <a:r>
              <a:rPr lang="zh-CN" altLang="zh-CN" b="1" dirty="0" smtClean="0"/>
              <a:t>为了估计某大学四年级</a:t>
            </a:r>
            <a:r>
              <a:rPr lang="en-US" altLang="zh-CN" b="1" dirty="0" smtClean="0"/>
              <a:t>4681</a:t>
            </a:r>
            <a:r>
              <a:rPr lang="zh-CN" altLang="zh-CN" b="1" dirty="0" smtClean="0"/>
              <a:t>名学生报考硕士研究生的意向，采用无放回等概率抽样从全校</a:t>
            </a:r>
            <a:r>
              <a:rPr lang="en-US" altLang="zh-CN" b="1" dirty="0" smtClean="0"/>
              <a:t>129</a:t>
            </a:r>
            <a:r>
              <a:rPr lang="zh-CN" altLang="zh-CN" b="1" dirty="0" smtClean="0"/>
              <a:t>个班级中抽选</a:t>
            </a:r>
            <a:r>
              <a:rPr lang="en-US" altLang="zh-CN" b="1" dirty="0" smtClean="0"/>
              <a:t>20</a:t>
            </a:r>
            <a:r>
              <a:rPr lang="zh-CN" altLang="zh-CN" b="1" dirty="0" smtClean="0"/>
              <a:t>个班级，再采用简单随机抽样从选中的班级中抽选学生，调查其报考硕士研究生的意向，调查数据见表</a:t>
            </a:r>
            <a:r>
              <a:rPr lang="en-US" altLang="zh-CN" b="1" dirty="0" smtClean="0"/>
              <a:t>7.6</a:t>
            </a:r>
            <a:r>
              <a:rPr lang="zh-CN" altLang="zh-CN" b="1" dirty="0" smtClean="0"/>
              <a:t>。根据调查数据，试估计全校四年级有报考硕士研究生意向的学生数和所占比例</a:t>
            </a:r>
            <a:r>
              <a:rPr lang="zh-CN" altLang="en-US" b="1" dirty="0" smtClean="0"/>
              <a:t>，给出估计方差和标准差估计。</a:t>
            </a:r>
            <a:endParaRPr lang="zh-CN" altLang="zh-CN" b="1" dirty="0" smtClean="0"/>
          </a:p>
          <a:p>
            <a:pPr>
              <a:buNone/>
            </a:pPr>
            <a:endParaRPr lang="zh-CN" alt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4930" name="Object 2"/>
          <p:cNvGraphicFramePr>
            <a:graphicFrameLocks noChangeAspect="1"/>
          </p:cNvGraphicFramePr>
          <p:nvPr/>
        </p:nvGraphicFramePr>
        <p:xfrm>
          <a:off x="755576" y="692696"/>
          <a:ext cx="7704856" cy="5112568"/>
        </p:xfrm>
        <a:graphic>
          <a:graphicData uri="http://schemas.openxmlformats.org/presentationml/2006/ole">
            <p:oleObj spid="_x0000_s124930" name="文档" r:id="rId3" imgW="5429910" imgH="3463191" progId="Word.Document.12">
              <p:embed/>
            </p:oleObj>
          </a:graphicData>
        </a:graphic>
      </p:graphicFrame>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b="1" dirty="0" smtClean="0"/>
              <a:t>四、总体比例和</a:t>
            </a:r>
            <a:r>
              <a:rPr lang="en-US" altLang="zh-CN" b="1" dirty="0" smtClean="0"/>
              <a:t>C</a:t>
            </a:r>
            <a:r>
              <a:rPr lang="zh-CN" altLang="zh-CN" b="1" dirty="0" smtClean="0"/>
              <a:t>类单元总数的</a:t>
            </a:r>
            <a:r>
              <a:rPr lang="en-US" altLang="zh-CN" b="1" dirty="0" smtClean="0"/>
              <a:t/>
            </a:r>
            <a:br>
              <a:rPr lang="en-US" altLang="zh-CN" b="1" dirty="0" smtClean="0"/>
            </a:br>
            <a:r>
              <a:rPr lang="zh-CN" altLang="zh-CN" b="1" dirty="0" smtClean="0"/>
              <a:t>比率估计量</a:t>
            </a:r>
            <a:endParaRPr lang="zh-CN" altLang="en-US" dirty="0"/>
          </a:p>
        </p:txBody>
      </p:sp>
      <p:graphicFrame>
        <p:nvGraphicFramePr>
          <p:cNvPr id="128002" name="Object 2"/>
          <p:cNvGraphicFramePr>
            <a:graphicFrameLocks noChangeAspect="1"/>
          </p:cNvGraphicFramePr>
          <p:nvPr/>
        </p:nvGraphicFramePr>
        <p:xfrm>
          <a:off x="755576" y="1772816"/>
          <a:ext cx="7704856" cy="4131609"/>
        </p:xfrm>
        <a:graphic>
          <a:graphicData uri="http://schemas.openxmlformats.org/presentationml/2006/ole">
            <p:oleObj spid="_x0000_s128002" name="文档" r:id="rId3" imgW="5273690" imgH="2971483" progId="Word.Document.12">
              <p:embed/>
            </p:oleObj>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第二节   群大小相等的两级抽样</a:t>
            </a:r>
            <a:endParaRPr lang="zh-CN" altLang="en-US" dirty="0"/>
          </a:p>
        </p:txBody>
      </p:sp>
      <p:sp>
        <p:nvSpPr>
          <p:cNvPr id="3" name="内容占位符 2"/>
          <p:cNvSpPr>
            <a:spLocks noGrp="1"/>
          </p:cNvSpPr>
          <p:nvPr>
            <p:ph idx="1"/>
          </p:nvPr>
        </p:nvSpPr>
        <p:spPr>
          <a:xfrm>
            <a:off x="827584" y="2132856"/>
            <a:ext cx="7607696" cy="3456384"/>
          </a:xfrm>
        </p:spPr>
        <p:txBody>
          <a:bodyPr>
            <a:normAutofit/>
          </a:bodyPr>
          <a:lstStyle/>
          <a:p>
            <a:r>
              <a:rPr lang="zh-CN" altLang="zh-CN" b="1" dirty="0" smtClean="0"/>
              <a:t>一、总体均值和总体总值的估计</a:t>
            </a:r>
            <a:endParaRPr lang="en-US" altLang="zh-CN" dirty="0" smtClean="0"/>
          </a:p>
          <a:p>
            <a:r>
              <a:rPr lang="zh-CN" altLang="zh-CN" b="1" dirty="0" smtClean="0"/>
              <a:t>二、总体比例和</a:t>
            </a:r>
            <a:r>
              <a:rPr lang="en-US" altLang="zh-CN" b="1" dirty="0" smtClean="0"/>
              <a:t> </a:t>
            </a:r>
            <a:r>
              <a:rPr lang="zh-CN" altLang="zh-CN" b="1" dirty="0" smtClean="0"/>
              <a:t>类单元总数的估计</a:t>
            </a:r>
            <a:endParaRPr lang="en-US" altLang="zh-CN" dirty="0" smtClean="0"/>
          </a:p>
          <a:p>
            <a:pPr>
              <a:buNone/>
            </a:pPr>
            <a:endParaRPr lang="en-US" altLang="zh-CN" dirty="0" smtClean="0"/>
          </a:p>
          <a:p>
            <a:pPr>
              <a:buNone/>
            </a:pPr>
            <a:endParaRPr lang="en-US" altLang="zh-CN" dirty="0" smtClean="0"/>
          </a:p>
          <a:p>
            <a:pPr>
              <a:buNone/>
            </a:pPr>
            <a:endParaRPr lang="zh-CN" altLang="zh-CN" dirty="0" smtClean="0"/>
          </a:p>
          <a:p>
            <a:pPr>
              <a:buNone/>
            </a:pPr>
            <a:endParaRPr lang="zh-CN" altLang="en-US" b="1"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9026" name="Object 2"/>
          <p:cNvGraphicFramePr>
            <a:graphicFrameLocks noChangeAspect="1"/>
          </p:cNvGraphicFramePr>
          <p:nvPr/>
        </p:nvGraphicFramePr>
        <p:xfrm>
          <a:off x="831850" y="1050925"/>
          <a:ext cx="7548563" cy="3398838"/>
        </p:xfrm>
        <a:graphic>
          <a:graphicData uri="http://schemas.openxmlformats.org/presentationml/2006/ole">
            <p:oleObj spid="_x0000_s129026" name="文档" r:id="rId3" imgW="5274753" imgH="2377525" progId="Word.Document.12">
              <p:embed/>
            </p:oleObj>
          </a:graphicData>
        </a:graphic>
      </p:graphicFrame>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0050" name="Object 2"/>
          <p:cNvGraphicFramePr>
            <a:graphicFrameLocks noChangeAspect="1"/>
          </p:cNvGraphicFramePr>
          <p:nvPr/>
        </p:nvGraphicFramePr>
        <p:xfrm>
          <a:off x="971600" y="692696"/>
          <a:ext cx="7249087" cy="5452826"/>
        </p:xfrm>
        <a:graphic>
          <a:graphicData uri="http://schemas.openxmlformats.org/presentationml/2006/ole">
            <p:oleObj spid="_x0000_s130050" name="文档" r:id="rId3" imgW="5274753" imgH="3962662" progId="Word.Document.12">
              <p:embed/>
            </p:oleObj>
          </a:graphicData>
        </a:graphic>
      </p:graphicFrame>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1074" name="Object 2"/>
          <p:cNvGraphicFramePr>
            <a:graphicFrameLocks noChangeAspect="1"/>
          </p:cNvGraphicFramePr>
          <p:nvPr/>
        </p:nvGraphicFramePr>
        <p:xfrm>
          <a:off x="827584" y="836712"/>
          <a:ext cx="7680037" cy="4896544"/>
        </p:xfrm>
        <a:graphic>
          <a:graphicData uri="http://schemas.openxmlformats.org/presentationml/2006/ole">
            <p:oleObj spid="_x0000_s131074" name="文档" r:id="rId3" imgW="5274753" imgH="3363241" progId="Word.Document.12">
              <p:embed/>
            </p:oleObj>
          </a:graphicData>
        </a:graphic>
      </p:graphicFrame>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84785"/>
            <a:ext cx="7355160" cy="3744416"/>
          </a:xfrm>
        </p:spPr>
        <p:txBody>
          <a:bodyPr/>
          <a:lstStyle/>
          <a:p>
            <a:pPr>
              <a:buNone/>
            </a:pPr>
            <a:r>
              <a:rPr lang="zh-CN" altLang="zh-CN" sz="2800" b="1" dirty="0" smtClean="0"/>
              <a:t>例</a:t>
            </a:r>
            <a:r>
              <a:rPr lang="en-US" altLang="zh-CN" sz="2800" b="1" dirty="0" smtClean="0"/>
              <a:t>7.4</a:t>
            </a:r>
            <a:r>
              <a:rPr lang="zh-CN" altLang="zh-CN" sz="2800" b="1" dirty="0" smtClean="0"/>
              <a:t>（续） 利用例</a:t>
            </a:r>
            <a:r>
              <a:rPr lang="en-US" altLang="zh-CN" sz="2800" b="1" dirty="0" smtClean="0"/>
              <a:t>7.4</a:t>
            </a:r>
            <a:r>
              <a:rPr lang="zh-CN" altLang="zh-CN" sz="2800" b="1" dirty="0" smtClean="0"/>
              <a:t>的调查数据，试构造比率估计量，估计全校四年级有报考硕士研究生意向的学生数和所占比例</a:t>
            </a:r>
            <a:r>
              <a:rPr lang="zh-CN" altLang="en-US" sz="2800" b="1" dirty="0" smtClean="0"/>
              <a:t>，给出估计方差和标准差估计。</a:t>
            </a:r>
            <a:endParaRPr lang="zh-CN" altLang="zh-CN" sz="2800" b="1" dirty="0" smtClean="0"/>
          </a:p>
          <a:p>
            <a:pPr>
              <a:buNone/>
            </a:pPr>
            <a:endParaRPr lang="zh-CN" altLang="en-US"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404664"/>
            <a:ext cx="8229600" cy="1143000"/>
          </a:xfrm>
        </p:spPr>
        <p:txBody>
          <a:bodyPr>
            <a:normAutofit fontScale="90000"/>
          </a:bodyPr>
          <a:lstStyle/>
          <a:p>
            <a:r>
              <a:rPr lang="zh-CN" altLang="zh-CN" b="1" dirty="0" smtClean="0"/>
              <a:t>第四节 </a:t>
            </a:r>
            <a:r>
              <a:rPr lang="en-US" altLang="zh-CN" b="1" dirty="0" smtClean="0"/>
              <a:t>  </a:t>
            </a:r>
            <a:r>
              <a:rPr lang="zh-CN" altLang="zh-CN" b="1" dirty="0" smtClean="0"/>
              <a:t>群规模不等的有放回不等概率抽群的二级抽样</a:t>
            </a:r>
            <a:endParaRPr lang="zh-CN" altLang="en-US" dirty="0"/>
          </a:p>
        </p:txBody>
      </p:sp>
      <p:sp>
        <p:nvSpPr>
          <p:cNvPr id="3" name="内容占位符 2"/>
          <p:cNvSpPr>
            <a:spLocks noGrp="1"/>
          </p:cNvSpPr>
          <p:nvPr>
            <p:ph idx="1"/>
          </p:nvPr>
        </p:nvSpPr>
        <p:spPr/>
        <p:txBody>
          <a:bodyPr/>
          <a:lstStyle/>
          <a:p>
            <a:endParaRPr lang="en-US" altLang="zh-CN" b="1" dirty="0" smtClean="0"/>
          </a:p>
          <a:p>
            <a:r>
              <a:rPr lang="zh-CN" altLang="zh-CN" b="1" dirty="0" smtClean="0"/>
              <a:t>一、总体总值和总体均值的估计</a:t>
            </a:r>
            <a:r>
              <a:rPr lang="zh-CN" altLang="en-US" b="1" dirty="0" smtClean="0"/>
              <a:t>量</a:t>
            </a:r>
            <a:endParaRPr lang="zh-CN" altLang="zh-CN" b="1" dirty="0" smtClean="0"/>
          </a:p>
          <a:p>
            <a:endParaRPr lang="en-US" altLang="zh-CN" b="1" dirty="0" smtClean="0"/>
          </a:p>
          <a:p>
            <a:r>
              <a:rPr lang="zh-CN" altLang="zh-CN" b="1" dirty="0" smtClean="0"/>
              <a:t>二、总体比例和</a:t>
            </a:r>
            <a:r>
              <a:rPr lang="en-US" altLang="zh-CN" b="1" dirty="0" smtClean="0"/>
              <a:t>C</a:t>
            </a:r>
            <a:r>
              <a:rPr lang="zh-CN" altLang="zh-CN" b="1" dirty="0" smtClean="0"/>
              <a:t>类单元总数的估计</a:t>
            </a:r>
            <a:endParaRPr lang="zh-CN" altLang="zh-CN" dirty="0" smtClean="0"/>
          </a:p>
          <a:p>
            <a:endParaRPr lang="zh-CN" alt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5217443"/>
          </a:xfrm>
        </p:spPr>
        <p:txBody>
          <a:bodyPr>
            <a:normAutofit fontScale="55000" lnSpcReduction="20000"/>
          </a:bodyPr>
          <a:lstStyle/>
          <a:p>
            <a:pPr indent="0">
              <a:lnSpc>
                <a:spcPct val="160000"/>
              </a:lnSpc>
              <a:buNone/>
            </a:pPr>
            <a:r>
              <a:rPr lang="en-US" altLang="zh-CN" sz="4000" b="1" dirty="0" smtClean="0"/>
              <a:t>         </a:t>
            </a:r>
            <a:r>
              <a:rPr lang="zh-CN" altLang="zh-CN" sz="4000" b="1" dirty="0" smtClean="0"/>
              <a:t>当群规模不等时，也可以采用有放回的不等概率抽样从抽样框中抽选事前确定数量的群单元，再从被抽中的群单元中采用简单随机抽样抽选二级样本，将所有的二级单元合在一起，作为二级抽样的样本。</a:t>
            </a:r>
            <a:endParaRPr lang="en-US" altLang="zh-CN" sz="4000" b="1" dirty="0" smtClean="0"/>
          </a:p>
          <a:p>
            <a:pPr indent="0">
              <a:lnSpc>
                <a:spcPct val="160000"/>
              </a:lnSpc>
              <a:buNone/>
            </a:pPr>
            <a:r>
              <a:rPr lang="en-US" altLang="zh-CN" sz="4000" b="1" dirty="0" smtClean="0"/>
              <a:t>         </a:t>
            </a:r>
            <a:r>
              <a:rPr lang="zh-CN" altLang="zh-CN" sz="4000" b="1" dirty="0" smtClean="0"/>
              <a:t>不等概率抽样应保证每个群单元被抽中的概率等于事前指定的概率值。通常，每个群单元被抽中的概率与其规模成比例。群单元的规模可以是群单元包含的基本单元数量，也可以是其它指标。本节主要介绍群单元的规模为群单元包含的基本单元数量，相应的群单元规模不等的有放回不等概率抽群的二级抽样简称为</a:t>
            </a:r>
            <a:r>
              <a:rPr lang="en-US" altLang="zh-CN" sz="4000" b="1" dirty="0" smtClean="0"/>
              <a:t>PPS</a:t>
            </a:r>
            <a:r>
              <a:rPr lang="zh-CN" altLang="zh-CN" sz="4000" b="1" dirty="0" smtClean="0"/>
              <a:t>抽样。</a:t>
            </a:r>
          </a:p>
          <a:p>
            <a:pPr>
              <a:buNone/>
            </a:pPr>
            <a:endParaRPr lang="zh-CN" alt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5170" name="Object 2"/>
          <p:cNvGraphicFramePr>
            <a:graphicFrameLocks noChangeAspect="1"/>
          </p:cNvGraphicFramePr>
          <p:nvPr/>
        </p:nvGraphicFramePr>
        <p:xfrm>
          <a:off x="755576" y="1988840"/>
          <a:ext cx="7430388" cy="2232248"/>
        </p:xfrm>
        <a:graphic>
          <a:graphicData uri="http://schemas.openxmlformats.org/presentationml/2006/ole">
            <p:oleObj spid="_x0000_s135170" name="文档" r:id="rId3" imgW="5274753" imgH="1585137" progId="Word.Document.12">
              <p:embed/>
            </p:oleObj>
          </a:graphicData>
        </a:graphic>
      </p:graphicFrame>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b="1" dirty="0" smtClean="0"/>
              <a:t>一、总体总值和总体均值的估计</a:t>
            </a:r>
            <a:r>
              <a:rPr lang="zh-CN" altLang="en-US" b="1" dirty="0" smtClean="0"/>
              <a:t>量</a:t>
            </a:r>
            <a:endParaRPr lang="zh-CN" altLang="en-US" b="1" dirty="0"/>
          </a:p>
        </p:txBody>
      </p:sp>
      <p:graphicFrame>
        <p:nvGraphicFramePr>
          <p:cNvPr id="136194" name="Object 2"/>
          <p:cNvGraphicFramePr>
            <a:graphicFrameLocks noChangeAspect="1"/>
          </p:cNvGraphicFramePr>
          <p:nvPr/>
        </p:nvGraphicFramePr>
        <p:xfrm>
          <a:off x="755576" y="2132856"/>
          <a:ext cx="7632848" cy="2857185"/>
        </p:xfrm>
        <a:graphic>
          <a:graphicData uri="http://schemas.openxmlformats.org/presentationml/2006/ole">
            <p:oleObj spid="_x0000_s136194" name="文档" r:id="rId3" imgW="5274753" imgH="1981151" progId="Word.Document.12">
              <p:embed/>
            </p:oleObj>
          </a:graphicData>
        </a:graphic>
      </p:graphicFrame>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sz="3600" b="1" dirty="0" smtClean="0"/>
              <a:t>（一）总体总值和总体均值的</a:t>
            </a:r>
            <a:r>
              <a:rPr lang="zh-CN" altLang="en-US" sz="3600" b="1" dirty="0" smtClean="0"/>
              <a:t>无偏</a:t>
            </a:r>
            <a:r>
              <a:rPr lang="zh-CN" altLang="zh-CN" sz="3600" b="1" dirty="0" smtClean="0"/>
              <a:t>估计量</a:t>
            </a:r>
            <a:endParaRPr lang="zh-CN" altLang="en-US" sz="3600" b="1" dirty="0"/>
          </a:p>
        </p:txBody>
      </p:sp>
      <p:graphicFrame>
        <p:nvGraphicFramePr>
          <p:cNvPr id="137218" name="Object 2"/>
          <p:cNvGraphicFramePr>
            <a:graphicFrameLocks noChangeAspect="1"/>
          </p:cNvGraphicFramePr>
          <p:nvPr/>
        </p:nvGraphicFramePr>
        <p:xfrm>
          <a:off x="827585" y="1759430"/>
          <a:ext cx="7488832" cy="3931758"/>
        </p:xfrm>
        <a:graphic>
          <a:graphicData uri="http://schemas.openxmlformats.org/presentationml/2006/ole">
            <p:oleObj spid="_x0000_s137218" name="文档" r:id="rId3" imgW="5274753" imgH="2773900" progId="Word.Document.12">
              <p:embed/>
            </p:oleObj>
          </a:graphicData>
        </a:graphic>
      </p:graphicFrame>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8242" name="Object 2"/>
          <p:cNvGraphicFramePr>
            <a:graphicFrameLocks noChangeAspect="1"/>
          </p:cNvGraphicFramePr>
          <p:nvPr/>
        </p:nvGraphicFramePr>
        <p:xfrm>
          <a:off x="968375" y="1828800"/>
          <a:ext cx="7246938" cy="3808413"/>
        </p:xfrm>
        <a:graphic>
          <a:graphicData uri="http://schemas.openxmlformats.org/presentationml/2006/ole">
            <p:oleObj spid="_x0000_s138242" name="文档" r:id="rId3" imgW="5274753" imgH="2773900" progId="Word.Document.12">
              <p:embed/>
            </p:oleObj>
          </a:graphicData>
        </a:graphic>
      </p:graphicFrame>
      <p:sp>
        <p:nvSpPr>
          <p:cNvPr id="4" name="标题 1"/>
          <p:cNvSpPr txBox="1">
            <a:spLocks/>
          </p:cNvSpPr>
          <p:nvPr/>
        </p:nvSpPr>
        <p:spPr>
          <a:xfrm>
            <a:off x="609600" y="427038"/>
            <a:ext cx="8229600" cy="11430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zh-CN" sz="3600" b="1" i="0" u="none" strike="noStrike" kern="1200" cap="none" spc="0" normalizeH="0" baseline="0" noProof="0" dirty="0" smtClean="0">
                <a:ln>
                  <a:noFill/>
                </a:ln>
                <a:solidFill>
                  <a:schemeClr val="tx1"/>
                </a:solidFill>
                <a:effectLst/>
                <a:uLnTx/>
                <a:uFillTx/>
                <a:latin typeface="+mj-lt"/>
                <a:ea typeface="+mj-ea"/>
                <a:cs typeface="+mj-cs"/>
              </a:rPr>
              <a:t>（一）总体总值和总体均值的</a:t>
            </a:r>
            <a:r>
              <a:rPr kumimoji="0" lang="zh-CN" altLang="en-US" sz="3600" b="1" i="0" u="none" strike="noStrike" kern="1200" cap="none" spc="0" normalizeH="0" baseline="0" noProof="0" dirty="0" smtClean="0">
                <a:ln>
                  <a:noFill/>
                </a:ln>
                <a:solidFill>
                  <a:schemeClr val="tx1"/>
                </a:solidFill>
                <a:effectLst/>
                <a:uLnTx/>
                <a:uFillTx/>
                <a:latin typeface="+mj-lt"/>
                <a:ea typeface="+mj-ea"/>
                <a:cs typeface="+mj-cs"/>
              </a:rPr>
              <a:t>无偏</a:t>
            </a:r>
            <a:r>
              <a:rPr kumimoji="0" lang="zh-CN" altLang="zh-CN" sz="3600" b="1" i="0" u="none" strike="noStrike" kern="1200" cap="none" spc="0" normalizeH="0" baseline="0" noProof="0" dirty="0" smtClean="0">
                <a:ln>
                  <a:noFill/>
                </a:ln>
                <a:solidFill>
                  <a:schemeClr val="tx1"/>
                </a:solidFill>
                <a:effectLst/>
                <a:uLnTx/>
                <a:uFillTx/>
                <a:latin typeface="+mj-lt"/>
                <a:ea typeface="+mj-ea"/>
                <a:cs typeface="+mj-cs"/>
              </a:rPr>
              <a:t>估计量</a:t>
            </a:r>
            <a:endParaRPr kumimoji="0" lang="zh-CN" altLang="en-US" sz="3600" b="1"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1412776"/>
            <a:ext cx="8147248" cy="4713387"/>
          </a:xfrm>
        </p:spPr>
        <p:txBody>
          <a:bodyPr>
            <a:normAutofit fontScale="77500" lnSpcReduction="20000"/>
          </a:bodyPr>
          <a:lstStyle/>
          <a:p>
            <a:pPr>
              <a:lnSpc>
                <a:spcPct val="160000"/>
              </a:lnSpc>
              <a:buNone/>
            </a:pPr>
            <a:r>
              <a:rPr lang="en-US" altLang="zh-CN" dirty="0" smtClean="0"/>
              <a:t>    </a:t>
            </a:r>
            <a:r>
              <a:rPr lang="zh-CN" altLang="zh-CN" b="1" dirty="0" smtClean="0"/>
              <a:t>记一级抽样单元总数为</a:t>
            </a:r>
            <a:r>
              <a:rPr lang="en-US" altLang="zh-CN" b="1" dirty="0" smtClean="0"/>
              <a:t>    </a:t>
            </a:r>
            <a:r>
              <a:rPr lang="zh-CN" altLang="en-US" b="1" dirty="0" smtClean="0"/>
              <a:t>，</a:t>
            </a:r>
            <a:r>
              <a:rPr lang="zh-CN" altLang="zh-CN" b="1" dirty="0" smtClean="0"/>
              <a:t>一级抽样单元的规模分别记为</a:t>
            </a:r>
            <a:r>
              <a:rPr lang="en-US" altLang="zh-CN" b="1" dirty="0" smtClean="0"/>
              <a:t>                        </a:t>
            </a:r>
            <a:r>
              <a:rPr lang="zh-CN" altLang="en-US" b="1" dirty="0" smtClean="0"/>
              <a:t>。</a:t>
            </a:r>
            <a:r>
              <a:rPr lang="zh-CN" altLang="zh-CN" b="1" dirty="0" smtClean="0"/>
              <a:t>本节一级抽样单元的规模是一级抽样单元包含的二级抽样单元总数。当一级抽样单元规模相等时，记</a:t>
            </a:r>
            <a:r>
              <a:rPr lang="en-US" altLang="zh-CN" b="1" dirty="0" smtClean="0"/>
              <a:t>                               ,</a:t>
            </a:r>
            <a:r>
              <a:rPr lang="zh-CN" altLang="zh-CN" b="1" dirty="0" smtClean="0"/>
              <a:t>总体规模记为</a:t>
            </a:r>
            <a:r>
              <a:rPr lang="en-US" altLang="zh-CN" b="1" dirty="0" smtClean="0"/>
              <a:t>                </a:t>
            </a:r>
          </a:p>
          <a:p>
            <a:pPr>
              <a:lnSpc>
                <a:spcPct val="160000"/>
              </a:lnSpc>
              <a:buNone/>
            </a:pPr>
            <a:r>
              <a:rPr lang="en-US" altLang="zh-CN" b="1" dirty="0" smtClean="0"/>
              <a:t>    </a:t>
            </a:r>
            <a:r>
              <a:rPr lang="zh-CN" altLang="zh-CN" b="1" dirty="0" smtClean="0"/>
              <a:t>记样本的一级单元总数为</a:t>
            </a:r>
            <a:r>
              <a:rPr lang="en-US" altLang="zh-CN" b="1" dirty="0" smtClean="0"/>
              <a:t> n</a:t>
            </a:r>
            <a:r>
              <a:rPr lang="zh-CN" altLang="zh-CN" b="1" dirty="0" smtClean="0"/>
              <a:t>，分别包含的二级单元总数记为</a:t>
            </a:r>
            <a:r>
              <a:rPr lang="en-US" altLang="zh-CN" b="1" dirty="0" smtClean="0"/>
              <a:t>                       </a:t>
            </a:r>
            <a:r>
              <a:rPr lang="zh-CN" altLang="zh-CN" b="1" dirty="0" smtClean="0"/>
              <a:t>。</a:t>
            </a:r>
            <a:endParaRPr lang="en-US" altLang="zh-CN" b="1" dirty="0" smtClean="0"/>
          </a:p>
          <a:p>
            <a:pPr>
              <a:lnSpc>
                <a:spcPct val="160000"/>
              </a:lnSpc>
              <a:buNone/>
            </a:pPr>
            <a:r>
              <a:rPr lang="en-US" altLang="zh-CN" b="1" dirty="0" smtClean="0"/>
              <a:t>   </a:t>
            </a:r>
            <a:r>
              <a:rPr lang="zh-CN" altLang="zh-CN" b="1" dirty="0" smtClean="0"/>
              <a:t>本节假设</a:t>
            </a:r>
            <a:r>
              <a:rPr lang="en-US" altLang="zh-CN" b="1" dirty="0" smtClean="0"/>
              <a:t>                                             </a:t>
            </a:r>
            <a:r>
              <a:rPr lang="zh-CN" altLang="en-US" b="1" dirty="0" smtClean="0"/>
              <a:t>。</a:t>
            </a:r>
            <a:endParaRPr lang="zh-CN" altLang="en-US" b="1" dirty="0"/>
          </a:p>
        </p:txBody>
      </p:sp>
      <p:graphicFrame>
        <p:nvGraphicFramePr>
          <p:cNvPr id="7" name="对象 6"/>
          <p:cNvGraphicFramePr>
            <a:graphicFrameLocks noChangeAspect="1"/>
          </p:cNvGraphicFramePr>
          <p:nvPr/>
        </p:nvGraphicFramePr>
        <p:xfrm>
          <a:off x="4067944" y="1484784"/>
          <a:ext cx="504056" cy="432048"/>
        </p:xfrm>
        <a:graphic>
          <a:graphicData uri="http://schemas.openxmlformats.org/presentationml/2006/ole">
            <p:oleObj spid="_x0000_s1029" name="公式" r:id="rId3" imgW="177480" imgH="177480" progId="Equation.3">
              <p:embed/>
            </p:oleObj>
          </a:graphicData>
        </a:graphic>
      </p:graphicFrame>
      <p:graphicFrame>
        <p:nvGraphicFramePr>
          <p:cNvPr id="8" name="对象 7"/>
          <p:cNvGraphicFramePr>
            <a:graphicFrameLocks noChangeAspect="1"/>
          </p:cNvGraphicFramePr>
          <p:nvPr/>
        </p:nvGraphicFramePr>
        <p:xfrm>
          <a:off x="1259632" y="2060848"/>
          <a:ext cx="1728192" cy="432048"/>
        </p:xfrm>
        <a:graphic>
          <a:graphicData uri="http://schemas.openxmlformats.org/presentationml/2006/ole">
            <p:oleObj spid="_x0000_s1030" name="公式" r:id="rId4" imgW="914400" imgH="228600" progId="Equation.3">
              <p:embed/>
            </p:oleObj>
          </a:graphicData>
        </a:graphic>
      </p:graphicFrame>
      <p:graphicFrame>
        <p:nvGraphicFramePr>
          <p:cNvPr id="9" name="对象 8"/>
          <p:cNvGraphicFramePr>
            <a:graphicFrameLocks noChangeAspect="1"/>
          </p:cNvGraphicFramePr>
          <p:nvPr/>
        </p:nvGraphicFramePr>
        <p:xfrm>
          <a:off x="2483768" y="3140968"/>
          <a:ext cx="2016224" cy="396044"/>
        </p:xfrm>
        <a:graphic>
          <a:graphicData uri="http://schemas.openxmlformats.org/presentationml/2006/ole">
            <p:oleObj spid="_x0000_s1031" name="公式" r:id="rId5" imgW="1218960" imgH="228600" progId="Equation.3">
              <p:embed/>
            </p:oleObj>
          </a:graphicData>
        </a:graphic>
      </p:graphicFrame>
      <p:graphicFrame>
        <p:nvGraphicFramePr>
          <p:cNvPr id="11" name="对象 10"/>
          <p:cNvGraphicFramePr>
            <a:graphicFrameLocks noChangeAspect="1"/>
          </p:cNvGraphicFramePr>
          <p:nvPr/>
        </p:nvGraphicFramePr>
        <p:xfrm>
          <a:off x="6444208" y="3068960"/>
          <a:ext cx="2160240" cy="524834"/>
        </p:xfrm>
        <a:graphic>
          <a:graphicData uri="http://schemas.openxmlformats.org/presentationml/2006/ole">
            <p:oleObj spid="_x0000_s1033" name="公式" r:id="rId6" imgW="1295280" imgH="291960" progId="Equation.3">
              <p:embed/>
            </p:oleObj>
          </a:graphicData>
        </a:graphic>
      </p:graphicFrame>
      <p:graphicFrame>
        <p:nvGraphicFramePr>
          <p:cNvPr id="13" name="对象 12"/>
          <p:cNvGraphicFramePr>
            <a:graphicFrameLocks noChangeAspect="1"/>
          </p:cNvGraphicFramePr>
          <p:nvPr/>
        </p:nvGraphicFramePr>
        <p:xfrm>
          <a:off x="1619672" y="4293096"/>
          <a:ext cx="1584176" cy="411981"/>
        </p:xfrm>
        <a:graphic>
          <a:graphicData uri="http://schemas.openxmlformats.org/presentationml/2006/ole">
            <p:oleObj spid="_x0000_s1035" name="公式" r:id="rId7" imgW="774360" imgH="228600" progId="Equation.3">
              <p:embed/>
            </p:oleObj>
          </a:graphicData>
        </a:graphic>
      </p:graphicFrame>
      <p:graphicFrame>
        <p:nvGraphicFramePr>
          <p:cNvPr id="15" name="对象 14"/>
          <p:cNvGraphicFramePr>
            <a:graphicFrameLocks noChangeAspect="1"/>
          </p:cNvGraphicFramePr>
          <p:nvPr/>
        </p:nvGraphicFramePr>
        <p:xfrm>
          <a:off x="2123728" y="4869160"/>
          <a:ext cx="3168352" cy="528059"/>
        </p:xfrm>
        <a:graphic>
          <a:graphicData uri="http://schemas.openxmlformats.org/presentationml/2006/ole">
            <p:oleObj spid="_x0000_s1037" name="公式" r:id="rId8" imgW="1371600" imgH="228600" progId="Equation.3">
              <p:embed/>
            </p:oleObj>
          </a:graphicData>
        </a:graphic>
      </p:graphicFrame>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zh-CN" sz="3600" b="1" dirty="0" smtClean="0"/>
              <a:t>（二）总体总值估计量和总体均值</a:t>
            </a:r>
            <a:r>
              <a:rPr lang="en-US" altLang="zh-CN" sz="3600" b="1" dirty="0" smtClean="0"/>
              <a:t/>
            </a:r>
            <a:br>
              <a:rPr lang="en-US" altLang="zh-CN" sz="3600" b="1" dirty="0" smtClean="0"/>
            </a:br>
            <a:r>
              <a:rPr lang="zh-CN" altLang="zh-CN" sz="3600" b="1" dirty="0" smtClean="0"/>
              <a:t>估计量的方差</a:t>
            </a:r>
            <a:endParaRPr lang="zh-CN" altLang="en-US" sz="3600" b="1" dirty="0"/>
          </a:p>
        </p:txBody>
      </p:sp>
      <p:graphicFrame>
        <p:nvGraphicFramePr>
          <p:cNvPr id="140290" name="Object 2"/>
          <p:cNvGraphicFramePr>
            <a:graphicFrameLocks noChangeAspect="1"/>
          </p:cNvGraphicFramePr>
          <p:nvPr/>
        </p:nvGraphicFramePr>
        <p:xfrm>
          <a:off x="546100" y="1843088"/>
          <a:ext cx="8051800" cy="1760537"/>
        </p:xfrm>
        <a:graphic>
          <a:graphicData uri="http://schemas.openxmlformats.org/presentationml/2006/ole">
            <p:oleObj spid="_x0000_s140290" name="文档" r:id="rId3" imgW="6324347" imgH="1387404" progId="Word.Document.12">
              <p:embed/>
            </p:oleObj>
          </a:graphicData>
        </a:graphic>
      </p:graphicFrame>
      <p:graphicFrame>
        <p:nvGraphicFramePr>
          <p:cNvPr id="140291" name="Object 3"/>
          <p:cNvGraphicFramePr>
            <a:graphicFrameLocks noChangeAspect="1"/>
          </p:cNvGraphicFramePr>
          <p:nvPr/>
        </p:nvGraphicFramePr>
        <p:xfrm>
          <a:off x="546100" y="3862388"/>
          <a:ext cx="7642225" cy="2033587"/>
        </p:xfrm>
        <a:graphic>
          <a:graphicData uri="http://schemas.openxmlformats.org/presentationml/2006/ole">
            <p:oleObj spid="_x0000_s140291" name="文档" r:id="rId4" imgW="5499918" imgH="1471641" progId="Word.Document.12">
              <p:embed/>
            </p:oleObj>
          </a:graphicData>
        </a:graphic>
      </p:graphicFrame>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zh-CN" sz="3600" b="1" dirty="0" smtClean="0"/>
              <a:t>（三）总体总值估计量和总体均值</a:t>
            </a:r>
            <a:r>
              <a:rPr lang="en-US" altLang="zh-CN" sz="3600" b="1" dirty="0" smtClean="0"/>
              <a:t/>
            </a:r>
            <a:br>
              <a:rPr lang="en-US" altLang="zh-CN" sz="3600" b="1" dirty="0" smtClean="0"/>
            </a:br>
            <a:r>
              <a:rPr lang="zh-CN" altLang="zh-CN" sz="3600" b="1" dirty="0" smtClean="0"/>
              <a:t>估计量的估计方差</a:t>
            </a:r>
            <a:endParaRPr lang="zh-CN" altLang="en-US" sz="3600" b="1" dirty="0"/>
          </a:p>
        </p:txBody>
      </p:sp>
      <p:graphicFrame>
        <p:nvGraphicFramePr>
          <p:cNvPr id="141314" name="Object 2"/>
          <p:cNvGraphicFramePr>
            <a:graphicFrameLocks noChangeAspect="1"/>
          </p:cNvGraphicFramePr>
          <p:nvPr/>
        </p:nvGraphicFramePr>
        <p:xfrm>
          <a:off x="750888" y="1706563"/>
          <a:ext cx="7259637" cy="1909762"/>
        </p:xfrm>
        <a:graphic>
          <a:graphicData uri="http://schemas.openxmlformats.org/presentationml/2006/ole">
            <p:oleObj spid="_x0000_s141314" name="文档" r:id="rId3" imgW="5451676" imgH="1439962" progId="Word.Document.12">
              <p:embed/>
            </p:oleObj>
          </a:graphicData>
        </a:graphic>
      </p:graphicFrame>
      <p:graphicFrame>
        <p:nvGraphicFramePr>
          <p:cNvPr id="141315" name="Object 3"/>
          <p:cNvGraphicFramePr>
            <a:graphicFrameLocks noChangeAspect="1"/>
          </p:cNvGraphicFramePr>
          <p:nvPr/>
        </p:nvGraphicFramePr>
        <p:xfrm>
          <a:off x="546100" y="3862388"/>
          <a:ext cx="7532688" cy="1746250"/>
        </p:xfrm>
        <a:graphic>
          <a:graphicData uri="http://schemas.openxmlformats.org/presentationml/2006/ole">
            <p:oleObj spid="_x0000_s141315" name="文档" r:id="rId4" imgW="5979455" imgH="1389204" progId="Word.Document.12">
              <p:embed/>
            </p:oleObj>
          </a:graphicData>
        </a:graphic>
      </p:graphicFrame>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1" dirty="0" smtClean="0"/>
              <a:t>例</a:t>
            </a:r>
            <a:r>
              <a:rPr lang="en-US" altLang="zh-CN" b="1" dirty="0" smtClean="0"/>
              <a:t>7.3</a:t>
            </a:r>
            <a:r>
              <a:rPr lang="zh-CN" altLang="zh-CN" b="1" dirty="0" smtClean="0"/>
              <a:t>（续</a:t>
            </a:r>
            <a:r>
              <a:rPr lang="en-US" altLang="zh-CN" b="1" dirty="0" smtClean="0"/>
              <a:t>2</a:t>
            </a:r>
            <a:r>
              <a:rPr lang="zh-CN" altLang="zh-CN" b="1" dirty="0" smtClean="0"/>
              <a:t>） 若例</a:t>
            </a:r>
            <a:r>
              <a:rPr lang="en-US" altLang="zh-CN" b="1" dirty="0" smtClean="0"/>
              <a:t>7.3</a:t>
            </a:r>
            <a:r>
              <a:rPr lang="zh-CN" altLang="zh-CN" b="1" dirty="0" smtClean="0"/>
              <a:t>中表</a:t>
            </a:r>
            <a:r>
              <a:rPr lang="en-US" altLang="zh-CN" b="1" dirty="0" smtClean="0"/>
              <a:t>7.3</a:t>
            </a:r>
            <a:r>
              <a:rPr lang="zh-CN" altLang="zh-CN" b="1" dirty="0" smtClean="0"/>
              <a:t>的数据是采用与每个工厂拥有机器数成比例的概率进行有放回不等概率抽群的二级抽样，试估计由于机器故障而影响生产的总时间和影响每台机器的平均时间</a:t>
            </a:r>
            <a:r>
              <a:rPr lang="zh-CN" altLang="en-US" b="1" dirty="0" smtClean="0"/>
              <a:t>，给出估计方差和标准差估计</a:t>
            </a:r>
            <a:r>
              <a:rPr lang="zh-CN" altLang="zh-CN" b="1" dirty="0" smtClean="0"/>
              <a:t>。</a:t>
            </a:r>
          </a:p>
        </p:txBody>
      </p:sp>
      <p:sp>
        <p:nvSpPr>
          <p:cNvPr id="4" name="标题 1"/>
          <p:cNvSpPr>
            <a:spLocks noGrp="1"/>
          </p:cNvSpPr>
          <p:nvPr>
            <p:ph type="title"/>
          </p:nvPr>
        </p:nvSpPr>
        <p:spPr/>
        <p:txBody>
          <a:bodyPr>
            <a:normAutofit/>
          </a:bodyPr>
          <a:lstStyle/>
          <a:p>
            <a:r>
              <a:rPr lang="zh-CN" altLang="zh-CN" sz="3600" b="1" dirty="0" smtClean="0"/>
              <a:t>（一）总体总值和总体均值的估计量</a:t>
            </a:r>
            <a:endParaRPr lang="zh-CN" altLang="en-US" sz="3600" b="1"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b="1" dirty="0" smtClean="0"/>
              <a:t>二、总体比例和</a:t>
            </a:r>
            <a:r>
              <a:rPr lang="en-US" altLang="zh-CN" b="1" dirty="0" smtClean="0"/>
              <a:t>C</a:t>
            </a:r>
            <a:r>
              <a:rPr lang="zh-CN" altLang="zh-CN" b="1" dirty="0" smtClean="0"/>
              <a:t>类单元总数的估计</a:t>
            </a:r>
            <a:endParaRPr lang="zh-CN" altLang="en-US" dirty="0"/>
          </a:p>
        </p:txBody>
      </p:sp>
      <p:graphicFrame>
        <p:nvGraphicFramePr>
          <p:cNvPr id="144386" name="Object 2"/>
          <p:cNvGraphicFramePr>
            <a:graphicFrameLocks noChangeAspect="1"/>
          </p:cNvGraphicFramePr>
          <p:nvPr/>
        </p:nvGraphicFramePr>
        <p:xfrm>
          <a:off x="683568" y="1700808"/>
          <a:ext cx="7847012" cy="4248472"/>
        </p:xfrm>
        <a:graphic>
          <a:graphicData uri="http://schemas.openxmlformats.org/presentationml/2006/ole">
            <p:oleObj spid="_x0000_s144386" name="文档" r:id="rId3" imgW="5274753" imgH="2764899" progId="Word.Document.12">
              <p:embed/>
            </p:oleObj>
          </a:graphicData>
        </a:graphic>
      </p:graphicFrame>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5410" name="Object 2"/>
          <p:cNvGraphicFramePr>
            <a:graphicFrameLocks noChangeAspect="1"/>
          </p:cNvGraphicFramePr>
          <p:nvPr/>
        </p:nvGraphicFramePr>
        <p:xfrm>
          <a:off x="611560" y="1124744"/>
          <a:ext cx="8120240" cy="4176464"/>
        </p:xfrm>
        <a:graphic>
          <a:graphicData uri="http://schemas.openxmlformats.org/presentationml/2006/ole">
            <p:oleObj spid="_x0000_s145410" name="文档" r:id="rId3" imgW="5429910" imgH="2792582" progId="Word.Document.12">
              <p:embed/>
            </p:oleObj>
          </a:graphicData>
        </a:graphic>
      </p:graphicFrame>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6434" name="Object 2"/>
          <p:cNvGraphicFramePr>
            <a:graphicFrameLocks noChangeAspect="1"/>
          </p:cNvGraphicFramePr>
          <p:nvPr/>
        </p:nvGraphicFramePr>
        <p:xfrm>
          <a:off x="683568" y="908721"/>
          <a:ext cx="7778750" cy="4392487"/>
        </p:xfrm>
        <a:graphic>
          <a:graphicData uri="http://schemas.openxmlformats.org/presentationml/2006/ole">
            <p:oleObj spid="_x0000_s146434" name="文档" r:id="rId3" imgW="5274753" imgH="2811701" progId="Word.Document.12">
              <p:embed/>
            </p:oleObj>
          </a:graphicData>
        </a:graphic>
      </p:graphicFrame>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7458" name="Object 2"/>
          <p:cNvGraphicFramePr>
            <a:graphicFrameLocks noChangeAspect="1"/>
          </p:cNvGraphicFramePr>
          <p:nvPr/>
        </p:nvGraphicFramePr>
        <p:xfrm>
          <a:off x="827584" y="1124744"/>
          <a:ext cx="7488832" cy="4538686"/>
        </p:xfrm>
        <a:graphic>
          <a:graphicData uri="http://schemas.openxmlformats.org/presentationml/2006/ole">
            <p:oleObj spid="_x0000_s147458" name="文档" r:id="rId3" imgW="5429910" imgH="2792582" progId="Word.Document.12">
              <p:embed/>
            </p:oleObj>
          </a:graphicData>
        </a:graphic>
      </p:graphicFrame>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8482" name="Object 2"/>
          <p:cNvGraphicFramePr>
            <a:graphicFrameLocks noChangeAspect="1"/>
          </p:cNvGraphicFramePr>
          <p:nvPr/>
        </p:nvGraphicFramePr>
        <p:xfrm>
          <a:off x="682625" y="982663"/>
          <a:ext cx="7629525" cy="4822601"/>
        </p:xfrm>
        <a:graphic>
          <a:graphicData uri="http://schemas.openxmlformats.org/presentationml/2006/ole">
            <p:oleObj spid="_x0000_s148482" name="文档" r:id="rId3" imgW="5274753" imgH="3062270" progId="Word.Document.12">
              <p:embed/>
            </p:oleObj>
          </a:graphicData>
        </a:graphic>
      </p:graphicFrame>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9506" name="Object 2"/>
          <p:cNvGraphicFramePr>
            <a:graphicFrameLocks noChangeAspect="1"/>
          </p:cNvGraphicFramePr>
          <p:nvPr/>
        </p:nvGraphicFramePr>
        <p:xfrm>
          <a:off x="614363" y="914400"/>
          <a:ext cx="7847012" cy="4886325"/>
        </p:xfrm>
        <a:graphic>
          <a:graphicData uri="http://schemas.openxmlformats.org/presentationml/2006/ole">
            <p:oleObj spid="_x0000_s149506" name="文档" r:id="rId3" imgW="5274753" imgH="3279358" progId="Word.Document.12">
              <p:embed/>
            </p:oleObj>
          </a:graphicData>
        </a:graphic>
      </p:graphicFrame>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980728"/>
            <a:ext cx="8229600" cy="4525963"/>
          </a:xfrm>
        </p:spPr>
        <p:txBody>
          <a:bodyPr/>
          <a:lstStyle/>
          <a:p>
            <a:r>
              <a:rPr lang="zh-CN" altLang="zh-CN" b="1" dirty="0" smtClean="0"/>
              <a:t>例</a:t>
            </a:r>
            <a:r>
              <a:rPr lang="en-US" altLang="zh-CN" b="1" dirty="0" smtClean="0"/>
              <a:t>7.4</a:t>
            </a:r>
            <a:r>
              <a:rPr lang="zh-CN" altLang="zh-CN" b="1" dirty="0" smtClean="0"/>
              <a:t>（续</a:t>
            </a:r>
            <a:r>
              <a:rPr lang="en-US" altLang="zh-CN" b="1" dirty="0" smtClean="0"/>
              <a:t>2</a:t>
            </a:r>
            <a:r>
              <a:rPr lang="zh-CN" altLang="zh-CN" b="1" dirty="0" smtClean="0"/>
              <a:t>） 若例</a:t>
            </a:r>
            <a:r>
              <a:rPr lang="en-US" altLang="zh-CN" b="1" dirty="0" smtClean="0"/>
              <a:t>7.4</a:t>
            </a:r>
            <a:r>
              <a:rPr lang="zh-CN" altLang="zh-CN" b="1" dirty="0" smtClean="0"/>
              <a:t>中的数据是采用与每个班级人数成比例的概率进行有放回不等概率抽群的二级抽样，试估计全校四年级有报考硕士研究生意向的学生数和所占比例，并给出估计方差</a:t>
            </a:r>
            <a:r>
              <a:rPr lang="zh-CN" altLang="en-US" b="1" dirty="0" smtClean="0"/>
              <a:t>和标准差估计</a:t>
            </a:r>
            <a:r>
              <a:rPr lang="zh-CN" altLang="zh-CN" b="1" dirty="0" smtClean="0"/>
              <a:t>。</a:t>
            </a:r>
          </a:p>
          <a:p>
            <a:pPr>
              <a:buNone/>
            </a:pPr>
            <a:endParaRPr lang="zh-CN" altLang="en-US"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467544" y="620688"/>
            <a:ext cx="8424936" cy="5505475"/>
          </a:xfrm>
        </p:spPr>
        <p:txBody>
          <a:bodyPr/>
          <a:lstStyle/>
          <a:p>
            <a:pPr>
              <a:buNone/>
            </a:pPr>
            <a:r>
              <a:rPr lang="en-US" altLang="zh-CN" dirty="0" smtClean="0"/>
              <a:t>   </a:t>
            </a:r>
            <a:r>
              <a:rPr lang="zh-CN" altLang="zh-CN" b="1" dirty="0" smtClean="0"/>
              <a:t>本节讨论的两级抽样是先采用简单随机抽样</a:t>
            </a:r>
            <a:r>
              <a:rPr lang="zh-CN" altLang="en-US" b="1" dirty="0" smtClean="0"/>
              <a:t>，</a:t>
            </a:r>
            <a:r>
              <a:rPr lang="zh-CN" altLang="zh-CN" b="1" dirty="0" smtClean="0"/>
              <a:t>从</a:t>
            </a:r>
            <a:r>
              <a:rPr lang="en-US" altLang="zh-CN" b="1" dirty="0" smtClean="0"/>
              <a:t> N</a:t>
            </a:r>
            <a:r>
              <a:rPr lang="zh-CN" altLang="zh-CN" b="1" dirty="0" smtClean="0"/>
              <a:t>个一级抽样单元抽出</a:t>
            </a:r>
            <a:r>
              <a:rPr lang="en-US" altLang="zh-CN" b="1" dirty="0" smtClean="0"/>
              <a:t> n</a:t>
            </a:r>
            <a:r>
              <a:rPr lang="zh-CN" altLang="zh-CN" b="1" dirty="0" smtClean="0"/>
              <a:t>个一级单元，再从入样的</a:t>
            </a:r>
            <a:r>
              <a:rPr lang="en-US" altLang="zh-CN" b="1" dirty="0" smtClean="0"/>
              <a:t>n </a:t>
            </a:r>
            <a:r>
              <a:rPr lang="zh-CN" altLang="zh-CN" b="1" dirty="0" smtClean="0"/>
              <a:t>个一级单元中分别抽出</a:t>
            </a:r>
            <a:r>
              <a:rPr lang="en-US" altLang="zh-CN" b="1" dirty="0" smtClean="0"/>
              <a:t> </a:t>
            </a:r>
          </a:p>
          <a:p>
            <a:pPr>
              <a:buNone/>
            </a:pPr>
            <a:r>
              <a:rPr lang="en-US" altLang="zh-CN" b="1" dirty="0" smtClean="0"/>
              <a:t>   </a:t>
            </a:r>
            <a:r>
              <a:rPr lang="zh-CN" altLang="zh-CN" b="1" dirty="0" smtClean="0"/>
              <a:t>个二级抽样单元。在第二级抽样中，从一级抽样单元中抽选二级单元是独立抽取的。特别地，当</a:t>
            </a:r>
            <a:r>
              <a:rPr lang="en-US" altLang="zh-CN" b="1" dirty="0" smtClean="0"/>
              <a:t> N=n </a:t>
            </a:r>
            <a:r>
              <a:rPr lang="zh-CN" altLang="zh-CN" b="1" dirty="0" smtClean="0"/>
              <a:t>时，两级抽样抽选了全部一级抽样单元，两级抽样成为分层随机抽样。当</a:t>
            </a:r>
            <a:r>
              <a:rPr lang="en-US" altLang="zh-CN" b="1" dirty="0" smtClean="0"/>
              <a:t>                             </a:t>
            </a:r>
          </a:p>
          <a:p>
            <a:pPr>
              <a:buNone/>
            </a:pPr>
            <a:r>
              <a:rPr lang="en-US" altLang="zh-CN" b="1" dirty="0" smtClean="0"/>
              <a:t>                                          </a:t>
            </a:r>
            <a:r>
              <a:rPr lang="zh-CN" altLang="zh-CN" b="1" dirty="0" smtClean="0"/>
              <a:t>时，两级抽样也是单级整群抽样。</a:t>
            </a:r>
          </a:p>
          <a:p>
            <a:pPr>
              <a:buNone/>
            </a:pPr>
            <a:endParaRPr lang="zh-CN" altLang="en-US" dirty="0"/>
          </a:p>
        </p:txBody>
      </p:sp>
      <p:graphicFrame>
        <p:nvGraphicFramePr>
          <p:cNvPr id="8" name="对象 7"/>
          <p:cNvGraphicFramePr>
            <a:graphicFrameLocks noChangeAspect="1"/>
          </p:cNvGraphicFramePr>
          <p:nvPr/>
        </p:nvGraphicFramePr>
        <p:xfrm>
          <a:off x="6876256" y="1628800"/>
          <a:ext cx="2016224" cy="594951"/>
        </p:xfrm>
        <a:graphic>
          <a:graphicData uri="http://schemas.openxmlformats.org/presentationml/2006/ole">
            <p:oleObj spid="_x0000_s2053" name="公式" r:id="rId3" imgW="774360" imgH="228600" progId="Equation.3">
              <p:embed/>
            </p:oleObj>
          </a:graphicData>
        </a:graphic>
      </p:graphicFrame>
      <p:graphicFrame>
        <p:nvGraphicFramePr>
          <p:cNvPr id="10" name="对象 9"/>
          <p:cNvGraphicFramePr>
            <a:graphicFrameLocks noChangeAspect="1"/>
          </p:cNvGraphicFramePr>
          <p:nvPr/>
        </p:nvGraphicFramePr>
        <p:xfrm>
          <a:off x="971600" y="4293096"/>
          <a:ext cx="3384376" cy="423047"/>
        </p:xfrm>
        <a:graphic>
          <a:graphicData uri="http://schemas.openxmlformats.org/presentationml/2006/ole">
            <p:oleObj spid="_x0000_s2055" name="公式" r:id="rId4" imgW="1828800" imgH="228600" progId="Equation.3">
              <p:embed/>
            </p:oleObj>
          </a:graphicData>
        </a:graphic>
      </p:graphicFrame>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zh-CN" b="1" dirty="0" smtClean="0"/>
              <a:t>第五节 </a:t>
            </a:r>
            <a:r>
              <a:rPr lang="en-US" altLang="zh-CN" b="1" dirty="0" smtClean="0"/>
              <a:t>  </a:t>
            </a:r>
            <a:r>
              <a:rPr lang="zh-CN" altLang="zh-CN" b="1" dirty="0" smtClean="0"/>
              <a:t>群规模不等情形下的</a:t>
            </a:r>
            <a:r>
              <a:rPr lang="en-US" altLang="zh-CN" b="1" dirty="0" smtClean="0"/>
              <a:t>      </a:t>
            </a:r>
            <a:r>
              <a:rPr lang="zh-CN" altLang="zh-CN" b="1" dirty="0" smtClean="0"/>
              <a:t>三种估计量比较</a:t>
            </a:r>
            <a:endParaRPr lang="zh-CN" altLang="en-US"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4704"/>
            <a:ext cx="8229600" cy="5361459"/>
          </a:xfrm>
        </p:spPr>
        <p:txBody>
          <a:bodyPr/>
          <a:lstStyle/>
          <a:p>
            <a:pPr algn="just">
              <a:buNone/>
            </a:pPr>
            <a:r>
              <a:rPr lang="en-US" altLang="zh-CN" b="1" dirty="0" smtClean="0"/>
              <a:t>           </a:t>
            </a:r>
            <a:r>
              <a:rPr lang="zh-CN" altLang="zh-CN" sz="2800" b="1" dirty="0" smtClean="0"/>
              <a:t>对于群规模不等的情形，本章给出了两种抽样方法，分别是无放回等概率抽群的两级抽样和有放回不等概率抽群的两级抽样，相应地给出了三种估计量。</a:t>
            </a:r>
            <a:endParaRPr lang="zh-CN" altLang="en-US" sz="2800" b="1" dirty="0"/>
          </a:p>
        </p:txBody>
      </p:sp>
      <p:graphicFrame>
        <p:nvGraphicFramePr>
          <p:cNvPr id="152578" name="Object 2"/>
          <p:cNvGraphicFramePr>
            <a:graphicFrameLocks noChangeAspect="1"/>
          </p:cNvGraphicFramePr>
          <p:nvPr/>
        </p:nvGraphicFramePr>
        <p:xfrm>
          <a:off x="899591" y="2636912"/>
          <a:ext cx="7682975" cy="3384376"/>
        </p:xfrm>
        <a:graphic>
          <a:graphicData uri="http://schemas.openxmlformats.org/presentationml/2006/ole">
            <p:oleObj spid="_x0000_s152578" name="文档" r:id="rId3" imgW="5274753" imgH="2377525" progId="Word.Document.12">
              <p:embed/>
            </p:oleObj>
          </a:graphicData>
        </a:graphic>
      </p:graphicFrame>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02" name="Object 2"/>
          <p:cNvGraphicFramePr>
            <a:graphicFrameLocks noChangeAspect="1"/>
          </p:cNvGraphicFramePr>
          <p:nvPr/>
        </p:nvGraphicFramePr>
        <p:xfrm>
          <a:off x="831850" y="1624013"/>
          <a:ext cx="7480300" cy="2238375"/>
        </p:xfrm>
        <a:graphic>
          <a:graphicData uri="http://schemas.openxmlformats.org/presentationml/2006/ole">
            <p:oleObj spid="_x0000_s153602" name="文档" r:id="rId3" imgW="5274753" imgH="1585137" progId="Word.Document.12">
              <p:embed/>
            </p:oleObj>
          </a:graphicData>
        </a:graphic>
      </p:graphicFrame>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4626" name="Object 2"/>
          <p:cNvGraphicFramePr>
            <a:graphicFrameLocks noChangeAspect="1"/>
          </p:cNvGraphicFramePr>
          <p:nvPr/>
        </p:nvGraphicFramePr>
        <p:xfrm>
          <a:off x="627063" y="831850"/>
          <a:ext cx="7697787" cy="5064125"/>
        </p:xfrm>
        <a:graphic>
          <a:graphicData uri="http://schemas.openxmlformats.org/presentationml/2006/ole">
            <p:oleObj spid="_x0000_s154626" name="文档" r:id="rId3" imgW="5274753" imgH="3467285" progId="Word.Document.12">
              <p:embed/>
            </p:oleObj>
          </a:graphicData>
        </a:graphic>
      </p:graphicFrame>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5650" name="Object 2"/>
          <p:cNvGraphicFramePr>
            <a:graphicFrameLocks noChangeAspect="1"/>
          </p:cNvGraphicFramePr>
          <p:nvPr/>
        </p:nvGraphicFramePr>
        <p:xfrm>
          <a:off x="899592" y="764704"/>
          <a:ext cx="7344816" cy="5242192"/>
        </p:xfrm>
        <a:graphic>
          <a:graphicData uri="http://schemas.openxmlformats.org/presentationml/2006/ole">
            <p:oleObj spid="_x0000_s155650" name="文档" r:id="rId3" imgW="5274753" imgH="3764295" progId="Word.Document.12">
              <p:embed/>
            </p:oleObj>
          </a:graphicData>
        </a:graphic>
      </p:graphicFrame>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6674" name="Object 2"/>
          <p:cNvGraphicFramePr>
            <a:graphicFrameLocks noChangeAspect="1"/>
          </p:cNvGraphicFramePr>
          <p:nvPr/>
        </p:nvGraphicFramePr>
        <p:xfrm>
          <a:off x="971600" y="1412776"/>
          <a:ext cx="7308076" cy="2664296"/>
        </p:xfrm>
        <a:graphic>
          <a:graphicData uri="http://schemas.openxmlformats.org/presentationml/2006/ole">
            <p:oleObj spid="_x0000_s156674" name="文档" r:id="rId3" imgW="4468293" imgH="1635179" progId="Word.Document.12">
              <p:embed/>
            </p:oleObj>
          </a:graphicData>
        </a:graphic>
      </p:graphicFrame>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5289451"/>
          </a:xfrm>
        </p:spPr>
        <p:txBody>
          <a:bodyPr/>
          <a:lstStyle/>
          <a:p>
            <a:pPr>
              <a:buNone/>
            </a:pPr>
            <a:r>
              <a:rPr lang="zh-CN" altLang="zh-CN" b="1" dirty="0" smtClean="0"/>
              <a:t>例</a:t>
            </a:r>
            <a:r>
              <a:rPr lang="en-US" altLang="zh-CN" b="1" dirty="0" smtClean="0"/>
              <a:t>7.5 </a:t>
            </a:r>
            <a:r>
              <a:rPr lang="zh-CN" altLang="zh-CN" b="1" dirty="0" smtClean="0"/>
              <a:t>某学校</a:t>
            </a:r>
            <a:r>
              <a:rPr lang="en-US" altLang="zh-CN" b="1" dirty="0" smtClean="0"/>
              <a:t>10</a:t>
            </a:r>
            <a:r>
              <a:rPr lang="zh-CN" altLang="zh-CN" b="1" dirty="0" smtClean="0"/>
              <a:t>个班级的人数、平均成绩和方差见表</a:t>
            </a:r>
            <a:r>
              <a:rPr lang="en-US" altLang="zh-CN" b="1" dirty="0" smtClean="0"/>
              <a:t>7.11</a:t>
            </a:r>
            <a:r>
              <a:rPr lang="zh-CN" altLang="zh-CN" b="1" dirty="0" smtClean="0"/>
              <a:t>。将这</a:t>
            </a:r>
            <a:r>
              <a:rPr lang="en-US" altLang="zh-CN" b="1" dirty="0" smtClean="0"/>
              <a:t>10</a:t>
            </a:r>
            <a:r>
              <a:rPr lang="zh-CN" altLang="zh-CN" b="1" dirty="0" smtClean="0"/>
              <a:t>个班级作为总体。为了估计</a:t>
            </a:r>
            <a:r>
              <a:rPr lang="en-US" altLang="zh-CN" b="1" dirty="0" smtClean="0"/>
              <a:t>10</a:t>
            </a:r>
            <a:r>
              <a:rPr lang="zh-CN" altLang="zh-CN" b="1" dirty="0" smtClean="0"/>
              <a:t>个班级的总成绩，采用简单随机抽群的两级抽样，试分别计算简单估计量和比率估计量的方差。采用与人数成比例的不等概率有放回抽群的两级抽样，计算估计量的方差。为了简单，抽样比</a:t>
            </a:r>
            <a:r>
              <a:rPr lang="en-US" altLang="zh-CN" b="1" dirty="0" smtClean="0"/>
              <a:t>n/N </a:t>
            </a:r>
            <a:r>
              <a:rPr lang="zh-CN" altLang="zh-CN" b="1" dirty="0" smtClean="0"/>
              <a:t>忽略不计，第二级抽样比都等于</a:t>
            </a:r>
            <a:r>
              <a:rPr lang="en-US" altLang="zh-CN" b="1" dirty="0" smtClean="0"/>
              <a:t>0.20</a:t>
            </a:r>
            <a:r>
              <a:rPr lang="zh-CN" altLang="zh-CN" b="1" dirty="0" smtClean="0"/>
              <a:t>相同。</a:t>
            </a:r>
          </a:p>
          <a:p>
            <a:pPr>
              <a:buNone/>
            </a:pPr>
            <a:endParaRPr lang="zh-CN" altLang="en-US"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7698" name="Object 2"/>
          <p:cNvGraphicFramePr>
            <a:graphicFrameLocks noChangeAspect="1"/>
          </p:cNvGraphicFramePr>
          <p:nvPr/>
        </p:nvGraphicFramePr>
        <p:xfrm>
          <a:off x="755576" y="764704"/>
          <a:ext cx="7956550" cy="5059958"/>
        </p:xfrm>
        <a:graphic>
          <a:graphicData uri="http://schemas.openxmlformats.org/presentationml/2006/ole">
            <p:oleObj spid="_x0000_s157698" name="文档" r:id="rId3" imgW="5429910" imgH="3439073" progId="Word.Document.12">
              <p:embed/>
            </p:oleObj>
          </a:graphicData>
        </a:graphic>
      </p:graphicFrame>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1052736"/>
            <a:ext cx="8229600" cy="4525963"/>
          </a:xfrm>
        </p:spPr>
        <p:txBody>
          <a:bodyPr>
            <a:normAutofit fontScale="85000" lnSpcReduction="20000"/>
          </a:bodyPr>
          <a:lstStyle/>
          <a:p>
            <a:pPr algn="just">
              <a:lnSpc>
                <a:spcPct val="150000"/>
              </a:lnSpc>
              <a:buNone/>
            </a:pPr>
            <a:r>
              <a:rPr lang="zh-CN" altLang="zh-CN" b="1" dirty="0" smtClean="0"/>
              <a:t>例</a:t>
            </a:r>
            <a:r>
              <a:rPr lang="en-US" altLang="zh-CN" b="1" dirty="0" smtClean="0"/>
              <a:t>7.6   </a:t>
            </a:r>
            <a:r>
              <a:rPr lang="zh-CN" altLang="zh-CN" b="1" dirty="0" smtClean="0"/>
              <a:t>为了和例</a:t>
            </a:r>
            <a:r>
              <a:rPr lang="en-US" altLang="zh-CN" b="1" dirty="0" smtClean="0"/>
              <a:t>7.5</a:t>
            </a:r>
            <a:r>
              <a:rPr lang="zh-CN" altLang="zh-CN" b="1" dirty="0" smtClean="0"/>
              <a:t>相对比，下面给出了另一个学校的</a:t>
            </a:r>
            <a:r>
              <a:rPr lang="en-US" altLang="zh-CN" b="1" dirty="0" smtClean="0"/>
              <a:t>10</a:t>
            </a:r>
            <a:r>
              <a:rPr lang="zh-CN" altLang="zh-CN" b="1" dirty="0" smtClean="0"/>
              <a:t>个班级的人数、平均成绩和方差，见表</a:t>
            </a:r>
            <a:r>
              <a:rPr lang="en-US" altLang="zh-CN" b="1" dirty="0" smtClean="0"/>
              <a:t>7.13</a:t>
            </a:r>
            <a:r>
              <a:rPr lang="zh-CN" altLang="zh-CN" b="1" dirty="0" smtClean="0"/>
              <a:t>。将这</a:t>
            </a:r>
            <a:r>
              <a:rPr lang="en-US" altLang="zh-CN" b="1" dirty="0" smtClean="0"/>
              <a:t>10</a:t>
            </a:r>
            <a:r>
              <a:rPr lang="zh-CN" altLang="zh-CN" b="1" dirty="0" smtClean="0"/>
              <a:t>个班级作为总体。为了估计</a:t>
            </a:r>
            <a:r>
              <a:rPr lang="en-US" altLang="zh-CN" b="1" dirty="0" smtClean="0"/>
              <a:t>10</a:t>
            </a:r>
            <a:r>
              <a:rPr lang="zh-CN" altLang="zh-CN" b="1" dirty="0" smtClean="0"/>
              <a:t>各班级的总成绩，采用简单随机抽群的两级抽样，试分别计算简单估计量和比率估计量的方差。采用与人数成比例的不等概率有放回抽群的两级抽样，计算估计量的方差。为了简单，抽样比</a:t>
            </a:r>
            <a:r>
              <a:rPr lang="en-US" altLang="zh-CN" b="1" dirty="0" smtClean="0"/>
              <a:t>n/N </a:t>
            </a:r>
            <a:r>
              <a:rPr lang="zh-CN" altLang="zh-CN" b="1" dirty="0" smtClean="0"/>
              <a:t>忽略不计，第二级抽样比都等于</a:t>
            </a:r>
            <a:r>
              <a:rPr lang="en-US" altLang="zh-CN" b="1" dirty="0" smtClean="0"/>
              <a:t>0.20</a:t>
            </a:r>
            <a:r>
              <a:rPr lang="zh-CN" altLang="zh-CN" b="1" dirty="0" smtClean="0"/>
              <a:t>相同。</a:t>
            </a:r>
          </a:p>
          <a:p>
            <a:pPr>
              <a:buNone/>
            </a:pPr>
            <a:endParaRPr lang="zh-CN" altLang="en-US" dirty="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8962" name="Object 2"/>
          <p:cNvGraphicFramePr>
            <a:graphicFrameLocks noChangeAspect="1"/>
          </p:cNvGraphicFramePr>
          <p:nvPr/>
        </p:nvGraphicFramePr>
        <p:xfrm>
          <a:off x="971600" y="836712"/>
          <a:ext cx="6955680" cy="5161912"/>
        </p:xfrm>
        <a:graphic>
          <a:graphicData uri="http://schemas.openxmlformats.org/presentationml/2006/ole">
            <p:oleObj spid="_x0000_s168962" name="文档" r:id="rId3" imgW="5429910" imgH="4025811" progId="Word.Document.12">
              <p:embed/>
            </p:oleObj>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733</TotalTime>
  <Words>2571</Words>
  <Application>Microsoft Office PowerPoint</Application>
  <PresentationFormat>全屏显示(4:3)</PresentationFormat>
  <Paragraphs>146</Paragraphs>
  <Slides>99</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99</vt:i4>
      </vt:variant>
    </vt:vector>
  </HeadingPairs>
  <TitlesOfParts>
    <vt:vector size="102" baseType="lpstr">
      <vt:lpstr>Office 主题</vt:lpstr>
      <vt:lpstr>公式</vt:lpstr>
      <vt:lpstr>文档</vt:lpstr>
      <vt:lpstr>第七章   两级抽样</vt:lpstr>
      <vt:lpstr>主要内容</vt:lpstr>
      <vt:lpstr>幻灯片 3</vt:lpstr>
      <vt:lpstr>第一节    概述</vt:lpstr>
      <vt:lpstr>幻灯片 5</vt:lpstr>
      <vt:lpstr>幻灯片 6</vt:lpstr>
      <vt:lpstr>第二节   群大小相等的两级抽样</vt:lpstr>
      <vt:lpstr>幻灯片 8</vt:lpstr>
      <vt:lpstr>幻灯片 9</vt:lpstr>
      <vt:lpstr>幻灯片 10</vt:lpstr>
      <vt:lpstr>一、总体均值和总体总值的估计</vt:lpstr>
      <vt:lpstr>（一）总体均值估计量和总体总值估计量 </vt:lpstr>
      <vt:lpstr>（二）总体均值估计量和总体总值估计量的方差</vt:lpstr>
      <vt:lpstr>（二）总体均值估计量和总体总值估计量的方差</vt:lpstr>
      <vt:lpstr>（二）总体均值估计量和总体总值估计量的方差</vt:lpstr>
      <vt:lpstr>（三）总体均值估计量和总体总值估计量的估计方差 </vt:lpstr>
      <vt:lpstr>（三）总体均值估计量和总体总值估计量的估计方差</vt:lpstr>
      <vt:lpstr>（三）总体均值估计量和总体总值估计量的估计方差</vt:lpstr>
      <vt:lpstr>幻灯片 19</vt:lpstr>
      <vt:lpstr>幻灯片 20</vt:lpstr>
      <vt:lpstr>（四）总体均值和总体总值的置信区间</vt:lpstr>
      <vt:lpstr>幻灯片 22</vt:lpstr>
      <vt:lpstr>幻灯片 23</vt:lpstr>
      <vt:lpstr>二、总体比例和类单元总数的估计</vt:lpstr>
      <vt:lpstr>幻灯片 25</vt:lpstr>
      <vt:lpstr>幻灯片 26</vt:lpstr>
      <vt:lpstr>幻灯片 27</vt:lpstr>
      <vt:lpstr>（一）总体比例和C类单元总数的估计量</vt:lpstr>
      <vt:lpstr>（一）总体比例和C类单元总数的估计量</vt:lpstr>
      <vt:lpstr>（二）总体比例估计量和C类单元总数 估计量的方差</vt:lpstr>
      <vt:lpstr>（二）总体比例估计量和C类单元总数 估计量的方差</vt:lpstr>
      <vt:lpstr>（三）总体比例估计量和C类单元 总数估计量的估计方差</vt:lpstr>
      <vt:lpstr>（三）总体比例估计量和C类单元 总数估计量的估计方差</vt:lpstr>
      <vt:lpstr>幻灯片 34</vt:lpstr>
      <vt:lpstr>幻灯片 35</vt:lpstr>
      <vt:lpstr>（四）总体比例和C类单元总数的置信区间</vt:lpstr>
      <vt:lpstr>幻灯片 37</vt:lpstr>
      <vt:lpstr>（四）总体比例和C类单元总数的置信区间</vt:lpstr>
      <vt:lpstr>（四）总体比例和C类单元总数的置信区间</vt:lpstr>
      <vt:lpstr>第三节  群规模不等的二级抽样——    无放回等概率抽取群单元</vt:lpstr>
      <vt:lpstr>一、总体均值和总体均值的简单估计量</vt:lpstr>
      <vt:lpstr>（一）总体总值和总体均值的简单估计量</vt:lpstr>
      <vt:lpstr>（一）总体总值和总体均值的简单估计量</vt:lpstr>
      <vt:lpstr>（二）总体均值估计量和总体总值 估计量的方差</vt:lpstr>
      <vt:lpstr>（二）总体均值估计量和总体总值 估计量的方差</vt:lpstr>
      <vt:lpstr>（三）总体均值估计量和总体总值估计量的估计方差</vt:lpstr>
      <vt:lpstr>（三）总体均值估计量和总体总值估计量的估计方差</vt:lpstr>
      <vt:lpstr>幻灯片 48</vt:lpstr>
      <vt:lpstr>幻灯片 49</vt:lpstr>
      <vt:lpstr>二、总体均值和总体总值的比率估计量</vt:lpstr>
      <vt:lpstr>（一）总体均值和总体总值的比率估计量</vt:lpstr>
      <vt:lpstr>（一）总体均值和总体总值的比率估计量</vt:lpstr>
      <vt:lpstr>（二）总体均值比率估计量和总体均值 比率估计量的方差</vt:lpstr>
      <vt:lpstr>（二）总体均值比率估计量和总体均值 比率估计量的方差</vt:lpstr>
      <vt:lpstr>（二）总体均值比率估计量和总体均值 比率估计量的方差</vt:lpstr>
      <vt:lpstr>（三）总体均值比率估计量和总体均值 比率估计量的估计方差</vt:lpstr>
      <vt:lpstr>（三）总体均值比率估计量和总体均值 比率估计量的估计方差</vt:lpstr>
      <vt:lpstr>幻灯片 58</vt:lpstr>
      <vt:lpstr>三、总体比例和C类单元总数的 简单估计量</vt:lpstr>
      <vt:lpstr>幻灯片 60</vt:lpstr>
      <vt:lpstr>幻灯片 61</vt:lpstr>
      <vt:lpstr>幻灯片 62</vt:lpstr>
      <vt:lpstr>幻灯片 63</vt:lpstr>
      <vt:lpstr>幻灯片 64</vt:lpstr>
      <vt:lpstr>幻灯片 65</vt:lpstr>
      <vt:lpstr>幻灯片 66</vt:lpstr>
      <vt:lpstr>幻灯片 67</vt:lpstr>
      <vt:lpstr>幻灯片 68</vt:lpstr>
      <vt:lpstr>四、总体比例和C类单元总数的 比率估计量</vt:lpstr>
      <vt:lpstr>幻灯片 70</vt:lpstr>
      <vt:lpstr>幻灯片 71</vt:lpstr>
      <vt:lpstr>幻灯片 72</vt:lpstr>
      <vt:lpstr>幻灯片 73</vt:lpstr>
      <vt:lpstr>第四节   群规模不等的有放回不等概率抽群的二级抽样</vt:lpstr>
      <vt:lpstr>幻灯片 75</vt:lpstr>
      <vt:lpstr>幻灯片 76</vt:lpstr>
      <vt:lpstr>一、总体总值和总体均值的估计量</vt:lpstr>
      <vt:lpstr>（一）总体总值和总体均值的无偏估计量</vt:lpstr>
      <vt:lpstr>幻灯片 79</vt:lpstr>
      <vt:lpstr>（二）总体总值估计量和总体均值 估计量的方差</vt:lpstr>
      <vt:lpstr>（三）总体总值估计量和总体均值 估计量的估计方差</vt:lpstr>
      <vt:lpstr>（一）总体总值和总体均值的估计量</vt:lpstr>
      <vt:lpstr>二、总体比例和C类单元总数的估计</vt:lpstr>
      <vt:lpstr>幻灯片 84</vt:lpstr>
      <vt:lpstr>幻灯片 85</vt:lpstr>
      <vt:lpstr>幻灯片 86</vt:lpstr>
      <vt:lpstr>幻灯片 87</vt:lpstr>
      <vt:lpstr>幻灯片 88</vt:lpstr>
      <vt:lpstr>幻灯片 89</vt:lpstr>
      <vt:lpstr>第五节   群规模不等情形下的      三种估计量比较</vt:lpstr>
      <vt:lpstr>幻灯片 91</vt:lpstr>
      <vt:lpstr>幻灯片 92</vt:lpstr>
      <vt:lpstr>幻灯片 93</vt:lpstr>
      <vt:lpstr>幻灯片 94</vt:lpstr>
      <vt:lpstr>幻灯片 95</vt:lpstr>
      <vt:lpstr>幻灯片 96</vt:lpstr>
      <vt:lpstr>幻灯片 97</vt:lpstr>
      <vt:lpstr>幻灯片 98</vt:lpstr>
      <vt:lpstr>幻灯片 99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第七章   两级抽样</dc:title>
  <dc:creator>Administrator</dc:creator>
  <cp:lastModifiedBy>dell</cp:lastModifiedBy>
  <cp:revision>114</cp:revision>
  <dcterms:created xsi:type="dcterms:W3CDTF">2015-09-08T06:31:40Z</dcterms:created>
  <dcterms:modified xsi:type="dcterms:W3CDTF">2015-09-27T03:27:34Z</dcterms:modified>
</cp:coreProperties>
</file>