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8"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303"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9" d="100"/>
          <a:sy n="79" d="100"/>
        </p:scale>
        <p:origin x="-57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 Id="rId5" Type="http://schemas.openxmlformats.org/officeDocument/2006/relationships/image" Target="../media/image44.emf"/><Relationship Id="rId4" Type="http://schemas.openxmlformats.org/officeDocument/2006/relationships/image" Target="../media/image4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2015/9/27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2015/9/27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package" Target="../embeddings/Microsoft_Office_Word___7.docx"/></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package" Target="../embeddings/Microsoft_Office_Word___10.docx"/><Relationship Id="rId4" Type="http://schemas.openxmlformats.org/officeDocument/2006/relationships/package" Target="../embeddings/Microsoft_Office_Word___9.docx"/></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package" Target="../embeddings/Microsoft_Office_Word___13.docx"/></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package" Target="../embeddings/Microsoft_Office_Word___20.docx"/></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package" Target="../embeddings/Microsoft_Office_Word___22.docx"/></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package" Target="../embeddings/Microsoft_Office_Word___24.docx"/></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package" Target="../embeddings/Microsoft_Office_Word___27.docx"/></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package" Target="../embeddings/Microsoft_Office_Word___29.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package" Target="../embeddings/Microsoft_Office_Word___34.docx"/></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35.docx"/><Relationship Id="rId7" Type="http://schemas.openxmlformats.org/officeDocument/2006/relationships/package" Target="../embeddings/Microsoft_Office_Word___39.docx"/><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package" Target="../embeddings/Microsoft_Office_Word___38.docx"/><Relationship Id="rId5" Type="http://schemas.openxmlformats.org/officeDocument/2006/relationships/package" Target="../embeddings/Microsoft_Office_Word___37.docx"/><Relationship Id="rId4" Type="http://schemas.openxmlformats.org/officeDocument/2006/relationships/package" Target="../embeddings/Microsoft_Office_Word___36.docx"/></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40.docx"/><Relationship Id="rId2" Type="http://schemas.openxmlformats.org/officeDocument/2006/relationships/slideLayout" Target="../slideLayouts/slideLayout2.xml"/><Relationship Id="rId1" Type="http://schemas.openxmlformats.org/officeDocument/2006/relationships/vmlDrawing" Target="../drawings/vmlDrawing26.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41.docx"/><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package" Target="../embeddings/Microsoft_Office_Word___42.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43.docx"/><Relationship Id="rId2" Type="http://schemas.openxmlformats.org/officeDocument/2006/relationships/slideLayout" Target="../slideLayouts/slideLayout2.xml"/><Relationship Id="rId1" Type="http://schemas.openxmlformats.org/officeDocument/2006/relationships/vmlDrawing" Target="../drawings/vmlDrawing28.v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44.docx"/><Relationship Id="rId2" Type="http://schemas.openxmlformats.org/officeDocument/2006/relationships/slideLayout" Target="../slideLayouts/slideLayout2.xml"/><Relationship Id="rId1" Type="http://schemas.openxmlformats.org/officeDocument/2006/relationships/vmlDrawing" Target="../drawings/vmlDrawing29.v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__45.docx"/><Relationship Id="rId2" Type="http://schemas.openxmlformats.org/officeDocument/2006/relationships/slideLayout" Target="../slideLayouts/slideLayout2.xml"/><Relationship Id="rId1" Type="http://schemas.openxmlformats.org/officeDocument/2006/relationships/vmlDrawing" Target="../drawings/vmlDrawing30.v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Office_Word___46.docx"/><Relationship Id="rId2" Type="http://schemas.openxmlformats.org/officeDocument/2006/relationships/slideLayout" Target="../slideLayouts/slideLayout2.xml"/><Relationship Id="rId1" Type="http://schemas.openxmlformats.org/officeDocument/2006/relationships/vmlDrawing" Target="../drawings/vmlDrawing31.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14489"/>
            <a:ext cx="7772400" cy="1885962"/>
          </a:xfrm>
        </p:spPr>
        <p:txBody>
          <a:bodyPr>
            <a:normAutofit/>
          </a:bodyPr>
          <a:lstStyle/>
          <a:p>
            <a:r>
              <a:rPr lang="zh-CN" altLang="en-US" sz="4800" b="1" dirty="0" smtClean="0"/>
              <a:t>第二章  简单随机抽样</a:t>
            </a:r>
            <a:endParaRPr lang="zh-CN" altLang="en-US" sz="4800" b="1" dirty="0"/>
          </a:p>
        </p:txBody>
      </p:sp>
      <p:sp>
        <p:nvSpPr>
          <p:cNvPr id="3" name="副标题 2"/>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sz="2400" dirty="0" smtClean="0"/>
              <a:t>（二）总体均值估计量和总体总值估计量的方差</a:t>
            </a:r>
            <a:endParaRPr lang="en-US" altLang="zh-CN" sz="2400" dirty="0" smtClean="0"/>
          </a:p>
          <a:p>
            <a:pPr>
              <a:lnSpc>
                <a:spcPct val="150000"/>
              </a:lnSpc>
            </a:pPr>
            <a:r>
              <a:rPr lang="zh-CN" altLang="en-US" sz="2000" b="1" dirty="0" smtClean="0"/>
              <a:t>给出总体均值和总体总值的估计值，还要给出相应的误差描述。常用估计量的方差描述估计值的误差。</a:t>
            </a:r>
            <a:endParaRPr lang="en-US" altLang="zh-CN" sz="2000" b="1" dirty="0" smtClean="0"/>
          </a:p>
          <a:p>
            <a:pPr>
              <a:buNone/>
            </a:pPr>
            <a:endParaRPr lang="zh-CN" altLang="en-US" sz="2000" dirty="0" smtClean="0"/>
          </a:p>
          <a:p>
            <a:endParaRPr lang="zh-CN" altLang="en-US" sz="2000" dirty="0" smtClean="0"/>
          </a:p>
          <a:p>
            <a:endParaRPr lang="zh-CN" altLang="en-US" dirty="0"/>
          </a:p>
        </p:txBody>
      </p:sp>
      <p:graphicFrame>
        <p:nvGraphicFramePr>
          <p:cNvPr id="23554" name="Object 2"/>
          <p:cNvGraphicFramePr>
            <a:graphicFrameLocks noChangeAspect="1"/>
          </p:cNvGraphicFramePr>
          <p:nvPr/>
        </p:nvGraphicFramePr>
        <p:xfrm>
          <a:off x="1000100" y="1714488"/>
          <a:ext cx="6745287" cy="2914650"/>
        </p:xfrm>
        <a:graphic>
          <a:graphicData uri="http://schemas.openxmlformats.org/presentationml/2006/ole">
            <p:oleObj spid="_x0000_s23554" name="文档" r:id="rId3" imgW="5274753" imgH="2278162" progId="Word.Document.12">
              <p:embed/>
            </p:oleObj>
          </a:graphicData>
        </a:graphic>
      </p:graphicFrame>
      <p:graphicFrame>
        <p:nvGraphicFramePr>
          <p:cNvPr id="23558" name="Object 6"/>
          <p:cNvGraphicFramePr>
            <a:graphicFrameLocks noChangeAspect="1"/>
          </p:cNvGraphicFramePr>
          <p:nvPr/>
        </p:nvGraphicFramePr>
        <p:xfrm>
          <a:off x="1000100" y="3357562"/>
          <a:ext cx="6891337" cy="3365500"/>
        </p:xfrm>
        <a:graphic>
          <a:graphicData uri="http://schemas.openxmlformats.org/presentationml/2006/ole">
            <p:oleObj spid="_x0000_s23558" name="文档" r:id="rId4" imgW="5274753" imgH="2575172" progId="Word.Document.12">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lstStyle/>
          <a:p>
            <a:r>
              <a:rPr lang="zh-CN" altLang="en-US" sz="2400" b="1" dirty="0" smtClean="0"/>
              <a:t>（三）总体均值估计量和总体总值估计量的方差估计量</a:t>
            </a:r>
            <a:endParaRPr lang="en-US" altLang="zh-CN" sz="2400" b="1" dirty="0" smtClean="0"/>
          </a:p>
          <a:p>
            <a:pPr>
              <a:lnSpc>
                <a:spcPct val="150000"/>
              </a:lnSpc>
            </a:pPr>
            <a:r>
              <a:rPr lang="zh-CN" altLang="en-US" sz="2000" b="1" dirty="0" smtClean="0"/>
              <a:t>在实际问题中，总体方差往往是未知的，不能直接得到总体均值估计量和总体总值估计量的方差，必须利用样本数据进行估计。</a:t>
            </a:r>
          </a:p>
          <a:p>
            <a:endParaRPr lang="zh-CN" altLang="en-US" sz="2400" dirty="0" smtClean="0"/>
          </a:p>
          <a:p>
            <a:endParaRPr lang="zh-CN" altLang="en-US" dirty="0"/>
          </a:p>
        </p:txBody>
      </p:sp>
      <p:graphicFrame>
        <p:nvGraphicFramePr>
          <p:cNvPr id="25603" name="Object 3"/>
          <p:cNvGraphicFramePr>
            <a:graphicFrameLocks noChangeAspect="1"/>
          </p:cNvGraphicFramePr>
          <p:nvPr/>
        </p:nvGraphicFramePr>
        <p:xfrm>
          <a:off x="642910" y="1789113"/>
          <a:ext cx="7215238" cy="5068887"/>
        </p:xfrm>
        <a:graphic>
          <a:graphicData uri="http://schemas.openxmlformats.org/presentationml/2006/ole">
            <p:oleObj spid="_x0000_s25603" name="文档" r:id="rId3" imgW="5274753" imgH="4259313" progId="Word.Document.12">
              <p:embed/>
            </p:oleObj>
          </a:graphicData>
        </a:graphic>
      </p:graphicFrame>
      <p:graphicFrame>
        <p:nvGraphicFramePr>
          <p:cNvPr id="25604" name="Object 4"/>
          <p:cNvGraphicFramePr>
            <a:graphicFrameLocks noChangeAspect="1"/>
          </p:cNvGraphicFramePr>
          <p:nvPr/>
        </p:nvGraphicFramePr>
        <p:xfrm>
          <a:off x="642910" y="3500438"/>
          <a:ext cx="6996138" cy="2741933"/>
        </p:xfrm>
        <a:graphic>
          <a:graphicData uri="http://schemas.openxmlformats.org/presentationml/2006/ole">
            <p:oleObj spid="_x0000_s25604" name="文档" r:id="rId4" imgW="5274753" imgH="2179518" progId="Word.Document.12">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pPr>
              <a:lnSpc>
                <a:spcPct val="150000"/>
              </a:lnSpc>
            </a:pPr>
            <a:r>
              <a:rPr lang="zh-CN" altLang="en-US" sz="2400" b="1" dirty="0" smtClean="0"/>
              <a:t>（四）总体均值估计量和总体总值估计量的区间估计</a:t>
            </a:r>
          </a:p>
          <a:p>
            <a:pPr>
              <a:lnSpc>
                <a:spcPct val="150000"/>
              </a:lnSpc>
            </a:pPr>
            <a:endParaRPr lang="zh-CN" altLang="en-US" sz="2000" dirty="0" smtClean="0"/>
          </a:p>
          <a:p>
            <a:endParaRPr lang="zh-CN" altLang="en-US" dirty="0"/>
          </a:p>
        </p:txBody>
      </p:sp>
      <p:graphicFrame>
        <p:nvGraphicFramePr>
          <p:cNvPr id="27656" name="Object 8"/>
          <p:cNvGraphicFramePr>
            <a:graphicFrameLocks noChangeAspect="1"/>
          </p:cNvGraphicFramePr>
          <p:nvPr/>
        </p:nvGraphicFramePr>
        <p:xfrm>
          <a:off x="1073150" y="1139824"/>
          <a:ext cx="6745288" cy="1717671"/>
        </p:xfrm>
        <a:graphic>
          <a:graphicData uri="http://schemas.openxmlformats.org/presentationml/2006/ole">
            <p:oleObj spid="_x0000_s27656" name="文档" r:id="rId3" imgW="5274753" imgH="1585137" progId="Word.Document.12">
              <p:embed/>
            </p:oleObj>
          </a:graphicData>
        </a:graphic>
      </p:graphicFrame>
      <p:graphicFrame>
        <p:nvGraphicFramePr>
          <p:cNvPr id="27657" name="Object 9"/>
          <p:cNvGraphicFramePr>
            <a:graphicFrameLocks noChangeAspect="1"/>
          </p:cNvGraphicFramePr>
          <p:nvPr/>
        </p:nvGraphicFramePr>
        <p:xfrm>
          <a:off x="1071538" y="2714620"/>
          <a:ext cx="6858048" cy="1643074"/>
        </p:xfrm>
        <a:graphic>
          <a:graphicData uri="http://schemas.openxmlformats.org/presentationml/2006/ole">
            <p:oleObj spid="_x0000_s27657" name="文档" r:id="rId4" imgW="5274753" imgH="1188763" progId="Word.Document.12">
              <p:embed/>
            </p:oleObj>
          </a:graphicData>
        </a:graphic>
      </p:graphicFrame>
      <p:graphicFrame>
        <p:nvGraphicFramePr>
          <p:cNvPr id="27658" name="Object 10"/>
          <p:cNvGraphicFramePr>
            <a:graphicFrameLocks noChangeAspect="1"/>
          </p:cNvGraphicFramePr>
          <p:nvPr/>
        </p:nvGraphicFramePr>
        <p:xfrm>
          <a:off x="993775" y="4425950"/>
          <a:ext cx="6891338" cy="2066925"/>
        </p:xfrm>
        <a:graphic>
          <a:graphicData uri="http://schemas.openxmlformats.org/presentationml/2006/ole">
            <p:oleObj spid="_x0000_s27658" name="文档" r:id="rId5" imgW="5274753" imgH="1585137" progId="Word.Document.12">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857916"/>
          </a:xfrm>
        </p:spPr>
        <p:txBody>
          <a:bodyPr/>
          <a:lstStyle/>
          <a:p>
            <a:endParaRPr lang="zh-CN" altLang="en-US" dirty="0"/>
          </a:p>
        </p:txBody>
      </p:sp>
      <p:graphicFrame>
        <p:nvGraphicFramePr>
          <p:cNvPr id="28674" name="Object 2"/>
          <p:cNvGraphicFramePr>
            <a:graphicFrameLocks noChangeAspect="1"/>
          </p:cNvGraphicFramePr>
          <p:nvPr/>
        </p:nvGraphicFramePr>
        <p:xfrm>
          <a:off x="927100" y="649288"/>
          <a:ext cx="7116763" cy="5287962"/>
        </p:xfrm>
        <a:graphic>
          <a:graphicData uri="http://schemas.openxmlformats.org/presentationml/2006/ole">
            <p:oleObj spid="_x0000_s28674" name="文档" r:id="rId3" imgW="5274753" imgH="3919821" progId="Word.Document.12">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00792"/>
          </a:xfrm>
        </p:spPr>
        <p:txBody>
          <a:bodyPr/>
          <a:lstStyle/>
          <a:p>
            <a:r>
              <a:rPr lang="zh-CN" altLang="en-US" sz="2000" b="1" dirty="0" smtClean="0"/>
              <a:t>例    为了调查某开发区</a:t>
            </a:r>
            <a:r>
              <a:rPr lang="en-US" sz="2000" b="1" dirty="0" smtClean="0"/>
              <a:t>5896</a:t>
            </a:r>
            <a:r>
              <a:rPr lang="zh-CN" altLang="en-US" sz="2000" b="1" dirty="0" smtClean="0"/>
              <a:t>户居民的收入情况，采用简单随机抽样，抽取</a:t>
            </a:r>
            <a:r>
              <a:rPr lang="en-US" sz="2000" b="1" dirty="0" smtClean="0"/>
              <a:t>30</a:t>
            </a:r>
            <a:r>
              <a:rPr lang="zh-CN" altLang="en-US" sz="2000" b="1" dirty="0" smtClean="0"/>
              <a:t>户，登记每户的月收入，调查数据见表</a:t>
            </a:r>
            <a:r>
              <a:rPr lang="en-US" sz="2000" b="1" dirty="0" smtClean="0"/>
              <a:t>2.6</a:t>
            </a:r>
            <a:r>
              <a:rPr lang="zh-CN" altLang="en-US" sz="2000" b="1" dirty="0" smtClean="0"/>
              <a:t>。</a:t>
            </a:r>
          </a:p>
          <a:p>
            <a:pPr>
              <a:buNone/>
            </a:pPr>
            <a:r>
              <a:rPr lang="zh-CN" altLang="en-US" sz="2000" b="1" dirty="0" smtClean="0"/>
              <a:t>    （</a:t>
            </a:r>
            <a:r>
              <a:rPr lang="en-US" sz="2000" b="1" dirty="0" smtClean="0"/>
              <a:t>1</a:t>
            </a:r>
            <a:r>
              <a:rPr lang="zh-CN" altLang="en-US" sz="2000" b="1" dirty="0" smtClean="0"/>
              <a:t>）试估计该开发区居民的平均每户月收入</a:t>
            </a:r>
          </a:p>
          <a:p>
            <a:pPr>
              <a:buNone/>
            </a:pPr>
            <a:r>
              <a:rPr lang="zh-CN" altLang="en-US" sz="2000" b="1" dirty="0" smtClean="0"/>
              <a:t>    （</a:t>
            </a:r>
            <a:r>
              <a:rPr lang="en-US" sz="2000" b="1" dirty="0" smtClean="0"/>
              <a:t>2</a:t>
            </a:r>
            <a:r>
              <a:rPr lang="zh-CN" altLang="en-US" sz="2000" b="1" dirty="0" smtClean="0"/>
              <a:t>）平均每户月收入估计量的方差估计及标准差估计</a:t>
            </a:r>
          </a:p>
          <a:p>
            <a:pPr>
              <a:buNone/>
            </a:pPr>
            <a:r>
              <a:rPr lang="zh-CN" altLang="en-US" sz="2000" b="1" dirty="0" smtClean="0"/>
              <a:t>    （</a:t>
            </a:r>
            <a:r>
              <a:rPr lang="en-US" sz="2000" b="1" dirty="0" smtClean="0"/>
              <a:t>3</a:t>
            </a:r>
            <a:r>
              <a:rPr lang="zh-CN" altLang="en-US" sz="2000" b="1" dirty="0" smtClean="0"/>
              <a:t>）平均每户月收入在置信概率</a:t>
            </a:r>
            <a:r>
              <a:rPr lang="en-US" sz="2000" b="1" dirty="0" smtClean="0"/>
              <a:t>95%</a:t>
            </a:r>
            <a:r>
              <a:rPr lang="zh-CN" altLang="en-US" sz="2000" b="1" dirty="0" smtClean="0"/>
              <a:t>下的置信区间</a:t>
            </a:r>
          </a:p>
          <a:p>
            <a:endParaRPr lang="zh-CN" altLang="en-US" dirty="0"/>
          </a:p>
        </p:txBody>
      </p:sp>
      <p:graphicFrame>
        <p:nvGraphicFramePr>
          <p:cNvPr id="6" name="表格 5"/>
          <p:cNvGraphicFramePr>
            <a:graphicFrameLocks noGrp="1"/>
          </p:cNvGraphicFramePr>
          <p:nvPr/>
        </p:nvGraphicFramePr>
        <p:xfrm>
          <a:off x="857224" y="2357430"/>
          <a:ext cx="7143798" cy="4150674"/>
        </p:xfrm>
        <a:graphic>
          <a:graphicData uri="http://schemas.openxmlformats.org/drawingml/2006/table">
            <a:tbl>
              <a:tblPr firstRow="1" bandRow="1">
                <a:tableStyleId>{5C22544A-7EE6-4342-B048-85BDC9FD1C3A}</a:tableStyleId>
              </a:tblPr>
              <a:tblGrid>
                <a:gridCol w="1190633"/>
                <a:gridCol w="1190633"/>
                <a:gridCol w="1190633"/>
                <a:gridCol w="1190633"/>
                <a:gridCol w="1190633"/>
                <a:gridCol w="1190633"/>
              </a:tblGrid>
              <a:tr h="377334">
                <a:tc>
                  <a:txBody>
                    <a:bodyPr/>
                    <a:lstStyle/>
                    <a:p>
                      <a:pPr algn="ctr">
                        <a:lnSpc>
                          <a:spcPct val="150000"/>
                        </a:lnSpc>
                        <a:spcAft>
                          <a:spcPts val="0"/>
                        </a:spcAft>
                      </a:pPr>
                      <a:r>
                        <a:rPr lang="zh-CN" sz="1200" b="1" kern="100" dirty="0">
                          <a:latin typeface="Calibri"/>
                          <a:ea typeface="仿宋"/>
                          <a:cs typeface="Arial"/>
                        </a:rPr>
                        <a:t>序号</a:t>
                      </a:r>
                      <a:r>
                        <a:rPr lang="en-US" sz="1200" b="1" kern="100" dirty="0">
                          <a:latin typeface="Calibri"/>
                          <a:ea typeface="仿宋"/>
                          <a:cs typeface="Arial"/>
                        </a:rPr>
                        <a:t> </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zh-CN" sz="1200" b="1" kern="100">
                          <a:latin typeface="Calibri"/>
                          <a:ea typeface="仿宋"/>
                          <a:cs typeface="Arial"/>
                        </a:rPr>
                        <a:t>收入</a:t>
                      </a:r>
                      <a:r>
                        <a:rPr lang="en-US" sz="1200" b="1" kern="100">
                          <a:latin typeface="Calibri"/>
                          <a:ea typeface="仿宋"/>
                          <a:cs typeface="Arial"/>
                        </a:rPr>
                        <a:t> </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zh-CN" sz="1200" b="1" kern="100" dirty="0">
                          <a:latin typeface="Calibri"/>
                          <a:ea typeface="仿宋"/>
                          <a:cs typeface="Arial"/>
                        </a:rPr>
                        <a:t>序号</a:t>
                      </a:r>
                      <a:r>
                        <a:rPr lang="en-US" sz="1200" b="1" kern="100" dirty="0">
                          <a:latin typeface="Calibri"/>
                          <a:ea typeface="仿宋"/>
                          <a:cs typeface="Arial"/>
                        </a:rPr>
                        <a:t> </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zh-CN" sz="1200" b="1" kern="100">
                          <a:latin typeface="Calibri"/>
                          <a:ea typeface="仿宋"/>
                          <a:cs typeface="Arial"/>
                        </a:rPr>
                        <a:t>收入</a:t>
                      </a:r>
                      <a:r>
                        <a:rPr lang="en-US" sz="1200" b="1" kern="100">
                          <a:latin typeface="Calibri"/>
                          <a:ea typeface="仿宋"/>
                          <a:cs typeface="Arial"/>
                        </a:rPr>
                        <a:t> </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zh-CN" sz="1200" b="1" kern="100">
                          <a:latin typeface="Calibri"/>
                          <a:ea typeface="仿宋"/>
                          <a:cs typeface="Arial"/>
                        </a:rPr>
                        <a:t>序号</a:t>
                      </a:r>
                      <a:r>
                        <a:rPr lang="en-US" sz="1200" b="1" kern="100">
                          <a:latin typeface="Calibri"/>
                          <a:ea typeface="仿宋"/>
                          <a:cs typeface="Arial"/>
                        </a:rPr>
                        <a:t> </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zh-CN" sz="1200" b="1" kern="100">
                          <a:latin typeface="Calibri"/>
                          <a:ea typeface="仿宋"/>
                          <a:cs typeface="Arial"/>
                        </a:rPr>
                        <a:t>收入</a:t>
                      </a:r>
                      <a:r>
                        <a:rPr lang="en-US" sz="1200" b="1" kern="100">
                          <a:latin typeface="Calibri"/>
                          <a:ea typeface="仿宋"/>
                          <a:cs typeface="Arial"/>
                        </a:rPr>
                        <a:t> </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dirty="0">
                          <a:solidFill>
                            <a:srgbClr val="000000"/>
                          </a:solidFill>
                          <a:latin typeface="仿宋"/>
                          <a:ea typeface="宋体"/>
                          <a:cs typeface="Times New Roman"/>
                        </a:rPr>
                        <a:t>1</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13,325</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11</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9,808 </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21</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12,639</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2</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15,071</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dirty="0">
                          <a:solidFill>
                            <a:srgbClr val="000000"/>
                          </a:solidFill>
                          <a:latin typeface="仿宋"/>
                          <a:ea typeface="宋体"/>
                          <a:cs typeface="Times New Roman"/>
                        </a:rPr>
                        <a:t>12</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13,741</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22</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17,641</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3</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16,329</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dirty="0">
                          <a:solidFill>
                            <a:srgbClr val="000000"/>
                          </a:solidFill>
                          <a:latin typeface="仿宋"/>
                          <a:ea typeface="宋体"/>
                          <a:cs typeface="Times New Roman"/>
                        </a:rPr>
                        <a:t>13</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9,166 </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23</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12,776</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4</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18,877</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14</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15,460</a:t>
                      </a:r>
                      <a:endParaRPr lang="zh-CN" sz="1050" b="1" kern="100" dirty="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24</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10,969</a:t>
                      </a:r>
                      <a:endParaRPr lang="zh-CN" sz="1050" b="1" kern="100" dirty="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5</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19,594</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15</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18,513</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dirty="0">
                          <a:solidFill>
                            <a:srgbClr val="000000"/>
                          </a:solidFill>
                          <a:latin typeface="仿宋"/>
                          <a:ea typeface="宋体"/>
                          <a:cs typeface="Times New Roman"/>
                        </a:rPr>
                        <a:t>25</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14,606</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6</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17,301</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16</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10,826</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dirty="0">
                          <a:solidFill>
                            <a:srgbClr val="000000"/>
                          </a:solidFill>
                          <a:latin typeface="仿宋"/>
                          <a:ea typeface="宋体"/>
                          <a:cs typeface="Times New Roman"/>
                        </a:rPr>
                        <a:t>26</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18,263</a:t>
                      </a:r>
                      <a:endParaRPr lang="zh-CN" sz="1050" b="1" kern="10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7</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13,899</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17</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15,424</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dirty="0">
                          <a:solidFill>
                            <a:srgbClr val="000000"/>
                          </a:solidFill>
                          <a:latin typeface="仿宋"/>
                          <a:ea typeface="宋体"/>
                          <a:cs typeface="Times New Roman"/>
                        </a:rPr>
                        <a:t>27</a:t>
                      </a:r>
                      <a:endParaRPr lang="zh-CN" sz="1050" b="1" kern="100" dirty="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18,460</a:t>
                      </a:r>
                      <a:endParaRPr lang="zh-CN" sz="1050" b="1" kern="100" dirty="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8</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10,478</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18</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15,064</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28</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14,030</a:t>
                      </a:r>
                      <a:endParaRPr lang="zh-CN" sz="1050" b="1" kern="100" dirty="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9</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14,945</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19</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19,026</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29</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 9,709</a:t>
                      </a:r>
                      <a:endParaRPr lang="zh-CN" sz="1050" b="1" kern="100" dirty="0">
                        <a:latin typeface="Calibri"/>
                        <a:ea typeface="宋体"/>
                        <a:cs typeface="Times New Roman"/>
                      </a:endParaRPr>
                    </a:p>
                  </a:txBody>
                  <a:tcPr marL="68580" marR="68580" marT="0" marB="0" anchor="ctr"/>
                </a:tc>
              </a:tr>
              <a:tr h="377334">
                <a:tc>
                  <a:txBody>
                    <a:bodyPr/>
                    <a:lstStyle/>
                    <a:p>
                      <a:pPr algn="ctr">
                        <a:lnSpc>
                          <a:spcPct val="150000"/>
                        </a:lnSpc>
                        <a:spcAft>
                          <a:spcPts val="0"/>
                        </a:spcAft>
                      </a:pPr>
                      <a:r>
                        <a:rPr lang="en-US" sz="1200" b="1" kern="100">
                          <a:solidFill>
                            <a:srgbClr val="000000"/>
                          </a:solidFill>
                          <a:latin typeface="仿宋"/>
                          <a:ea typeface="宋体"/>
                          <a:cs typeface="Times New Roman"/>
                        </a:rPr>
                        <a:t>10</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19,298</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20</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a:solidFill>
                            <a:srgbClr val="000000"/>
                          </a:solidFill>
                          <a:latin typeface="仿宋"/>
                          <a:ea typeface="宋体"/>
                          <a:cs typeface="Times New Roman"/>
                        </a:rPr>
                        <a:t>8,914</a:t>
                      </a:r>
                      <a:endParaRPr lang="zh-CN" sz="1050" b="1" kern="100">
                        <a:latin typeface="Calibri"/>
                        <a:ea typeface="宋体"/>
                        <a:cs typeface="Times New Roman"/>
                      </a:endParaRPr>
                    </a:p>
                  </a:txBody>
                  <a:tcPr marL="68580" marR="68580" marT="0" marB="0" anchor="ctr"/>
                </a:tc>
                <a:tc>
                  <a:txBody>
                    <a:bodyPr/>
                    <a:lstStyle/>
                    <a:p>
                      <a:pPr algn="ctr">
                        <a:lnSpc>
                          <a:spcPct val="150000"/>
                        </a:lnSpc>
                        <a:spcAft>
                          <a:spcPts val="0"/>
                        </a:spcAft>
                      </a:pPr>
                      <a:r>
                        <a:rPr lang="en-US" sz="1200" b="1" kern="100">
                          <a:solidFill>
                            <a:srgbClr val="000000"/>
                          </a:solidFill>
                          <a:latin typeface="仿宋"/>
                          <a:ea typeface="宋体"/>
                          <a:cs typeface="Times New Roman"/>
                        </a:rPr>
                        <a:t>30</a:t>
                      </a:r>
                      <a:endParaRPr lang="zh-CN" sz="1050" b="1" kern="100">
                        <a:latin typeface="Calibri"/>
                        <a:ea typeface="宋体"/>
                        <a:cs typeface="Times New Roman"/>
                      </a:endParaRPr>
                    </a:p>
                  </a:txBody>
                  <a:tcPr marL="68580" marR="68580" marT="0" marB="0" anchor="ctr"/>
                </a:tc>
                <a:tc>
                  <a:txBody>
                    <a:bodyPr/>
                    <a:lstStyle/>
                    <a:p>
                      <a:pPr algn="r">
                        <a:lnSpc>
                          <a:spcPct val="150000"/>
                        </a:lnSpc>
                        <a:spcAft>
                          <a:spcPts val="0"/>
                        </a:spcAft>
                      </a:pPr>
                      <a:r>
                        <a:rPr lang="en-US" sz="1200" b="1" kern="100" dirty="0">
                          <a:solidFill>
                            <a:srgbClr val="000000"/>
                          </a:solidFill>
                          <a:latin typeface="仿宋"/>
                          <a:ea typeface="宋体"/>
                          <a:cs typeface="Times New Roman"/>
                        </a:rPr>
                        <a:t> 8,598</a:t>
                      </a:r>
                      <a:endParaRPr lang="zh-CN" sz="1050" b="1" kern="100" dirty="0">
                        <a:latin typeface="Calibri"/>
                        <a:ea typeface="宋体"/>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72230"/>
          </a:xfrm>
        </p:spPr>
        <p:txBody>
          <a:bodyPr/>
          <a:lstStyle/>
          <a:p>
            <a:r>
              <a:rPr lang="zh-CN" altLang="en-US" sz="2400" b="1" dirty="0" smtClean="0"/>
              <a:t>二、总体比例和</a:t>
            </a:r>
            <a:r>
              <a:rPr lang="en-US" sz="2400" b="1" dirty="0" smtClean="0"/>
              <a:t> </a:t>
            </a:r>
            <a:r>
              <a:rPr lang="zh-CN" altLang="en-US" sz="2400" b="1" dirty="0" smtClean="0"/>
              <a:t>类单元总数的估计</a:t>
            </a:r>
            <a:endParaRPr lang="zh-CN" altLang="en-US" sz="2400" dirty="0" smtClean="0"/>
          </a:p>
          <a:p>
            <a:endParaRPr lang="zh-CN" altLang="en-US" dirty="0"/>
          </a:p>
        </p:txBody>
      </p:sp>
      <p:graphicFrame>
        <p:nvGraphicFramePr>
          <p:cNvPr id="30722" name="Object 2"/>
          <p:cNvGraphicFramePr>
            <a:graphicFrameLocks noChangeAspect="1"/>
          </p:cNvGraphicFramePr>
          <p:nvPr/>
        </p:nvGraphicFramePr>
        <p:xfrm>
          <a:off x="785786" y="857232"/>
          <a:ext cx="6858048" cy="2500330"/>
        </p:xfrm>
        <a:graphic>
          <a:graphicData uri="http://schemas.openxmlformats.org/presentationml/2006/ole">
            <p:oleObj spid="_x0000_s30722" name="文档" r:id="rId3" imgW="5274753" imgH="1741383" progId="Word.Document.12">
              <p:embed/>
            </p:oleObj>
          </a:graphicData>
        </a:graphic>
      </p:graphicFrame>
      <p:graphicFrame>
        <p:nvGraphicFramePr>
          <p:cNvPr id="30724" name="Object 4"/>
          <p:cNvGraphicFramePr>
            <a:graphicFrameLocks noChangeAspect="1"/>
          </p:cNvGraphicFramePr>
          <p:nvPr/>
        </p:nvGraphicFramePr>
        <p:xfrm>
          <a:off x="862013" y="3221038"/>
          <a:ext cx="6665912" cy="3192462"/>
        </p:xfrm>
        <a:graphic>
          <a:graphicData uri="http://schemas.openxmlformats.org/presentationml/2006/ole">
            <p:oleObj spid="_x0000_s30724" name="文档" r:id="rId4" imgW="5274753" imgH="2524051" progId="Word.Document.12">
              <p:embed/>
            </p:oleObj>
          </a:graphicData>
        </a:graphic>
      </p:graphicFrame>
      <p:sp>
        <p:nvSpPr>
          <p:cNvPr id="307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72230"/>
          </a:xfrm>
        </p:spPr>
        <p:txBody>
          <a:bodyPr/>
          <a:lstStyle/>
          <a:p>
            <a:r>
              <a:rPr lang="zh-CN" altLang="en-US" sz="2000" b="1" dirty="0" smtClean="0"/>
              <a:t>（一）总体比例和</a:t>
            </a:r>
            <a:r>
              <a:rPr lang="en-US" sz="2000" b="1" dirty="0" smtClean="0"/>
              <a:t>C</a:t>
            </a:r>
            <a:r>
              <a:rPr lang="zh-CN" altLang="en-US" sz="2000" b="1" dirty="0" smtClean="0"/>
              <a:t>类单元总数的估计量</a:t>
            </a:r>
          </a:p>
          <a:p>
            <a:pPr>
              <a:buNone/>
            </a:pPr>
            <a:endParaRPr lang="zh-CN" altLang="en-US" dirty="0"/>
          </a:p>
        </p:txBody>
      </p:sp>
      <p:graphicFrame>
        <p:nvGraphicFramePr>
          <p:cNvPr id="31746" name="Object 2"/>
          <p:cNvGraphicFramePr>
            <a:graphicFrameLocks noChangeAspect="1"/>
          </p:cNvGraphicFramePr>
          <p:nvPr/>
        </p:nvGraphicFramePr>
        <p:xfrm>
          <a:off x="862013" y="862013"/>
          <a:ext cx="7486650" cy="6121400"/>
        </p:xfrm>
        <a:graphic>
          <a:graphicData uri="http://schemas.openxmlformats.org/presentationml/2006/ole">
            <p:oleObj spid="_x0000_s31746" name="文档" r:id="rId3" imgW="5336318" imgH="4270473" progId="Word.Document.12">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6000792"/>
          </a:xfrm>
        </p:spPr>
        <p:txBody>
          <a:bodyPr/>
          <a:lstStyle/>
          <a:p>
            <a:r>
              <a:rPr lang="zh-CN" altLang="en-US" sz="2400" b="1" dirty="0" smtClean="0"/>
              <a:t>（二）总体比例估计量和</a:t>
            </a:r>
            <a:r>
              <a:rPr lang="en-US" sz="2400" b="1" dirty="0" smtClean="0"/>
              <a:t>C</a:t>
            </a:r>
            <a:r>
              <a:rPr lang="zh-CN" altLang="en-US" sz="2400" b="1" dirty="0" smtClean="0"/>
              <a:t>类单元总数估计量的方差</a:t>
            </a:r>
            <a:endParaRPr lang="en-US" altLang="zh-CN" sz="2400" b="1" dirty="0" smtClean="0"/>
          </a:p>
          <a:p>
            <a:endParaRPr lang="zh-CN" altLang="en-US" sz="2000" dirty="0" smtClean="0"/>
          </a:p>
          <a:p>
            <a:endParaRPr lang="zh-CN" altLang="en-US" dirty="0"/>
          </a:p>
        </p:txBody>
      </p:sp>
      <p:graphicFrame>
        <p:nvGraphicFramePr>
          <p:cNvPr id="32770" name="Object 2"/>
          <p:cNvGraphicFramePr>
            <a:graphicFrameLocks noChangeAspect="1"/>
          </p:cNvGraphicFramePr>
          <p:nvPr/>
        </p:nvGraphicFramePr>
        <p:xfrm>
          <a:off x="1073150" y="993775"/>
          <a:ext cx="7183438" cy="5672138"/>
        </p:xfrm>
        <a:graphic>
          <a:graphicData uri="http://schemas.openxmlformats.org/presentationml/2006/ole">
            <p:oleObj spid="_x0000_s32770" name="文档" r:id="rId3" imgW="5274753" imgH="4161029" progId="Word.Document.12">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72230"/>
          </a:xfrm>
        </p:spPr>
        <p:txBody>
          <a:bodyPr/>
          <a:lstStyle/>
          <a:p>
            <a:r>
              <a:rPr lang="zh-CN" altLang="en-US" sz="2400" b="1" dirty="0" smtClean="0"/>
              <a:t>（三）总体比例估计量和</a:t>
            </a:r>
            <a:r>
              <a:rPr lang="en-US" sz="2400" b="1" dirty="0" smtClean="0"/>
              <a:t>C</a:t>
            </a:r>
            <a:r>
              <a:rPr lang="zh-CN" altLang="en-US" sz="2400" b="1" dirty="0" smtClean="0"/>
              <a:t>类单元数估计量的方差估计量</a:t>
            </a:r>
          </a:p>
          <a:p>
            <a:endParaRPr lang="zh-CN" altLang="en-US" dirty="0"/>
          </a:p>
        </p:txBody>
      </p:sp>
      <p:graphicFrame>
        <p:nvGraphicFramePr>
          <p:cNvPr id="33794" name="Object 2"/>
          <p:cNvGraphicFramePr>
            <a:graphicFrameLocks noChangeAspect="1"/>
          </p:cNvGraphicFramePr>
          <p:nvPr/>
        </p:nvGraphicFramePr>
        <p:xfrm>
          <a:off x="1073150" y="993774"/>
          <a:ext cx="6891338" cy="3721109"/>
        </p:xfrm>
        <a:graphic>
          <a:graphicData uri="http://schemas.openxmlformats.org/presentationml/2006/ole">
            <p:oleObj spid="_x0000_s33794" name="文档" r:id="rId3" imgW="5274753" imgH="2378245" progId="Word.Document.12">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400" b="1" dirty="0" smtClean="0"/>
              <a:t>（四）总体比例估计量和</a:t>
            </a:r>
            <a:r>
              <a:rPr lang="en-US" sz="2400" b="1" dirty="0" smtClean="0"/>
              <a:t>C</a:t>
            </a:r>
            <a:r>
              <a:rPr lang="zh-CN" altLang="en-US" sz="2400" b="1" dirty="0" smtClean="0"/>
              <a:t>类单元总数估计量的概率分布和区间估计</a:t>
            </a:r>
            <a:endParaRPr lang="en-US" altLang="zh-CN" sz="2400" b="1" dirty="0" smtClean="0"/>
          </a:p>
          <a:p>
            <a:endParaRPr lang="zh-CN" altLang="en-US" sz="2400" dirty="0" smtClean="0"/>
          </a:p>
          <a:p>
            <a:endParaRPr lang="zh-CN" altLang="en-US" dirty="0"/>
          </a:p>
        </p:txBody>
      </p:sp>
      <p:graphicFrame>
        <p:nvGraphicFramePr>
          <p:cNvPr id="34818" name="Object 2"/>
          <p:cNvGraphicFramePr>
            <a:graphicFrameLocks noChangeAspect="1"/>
          </p:cNvGraphicFramePr>
          <p:nvPr/>
        </p:nvGraphicFramePr>
        <p:xfrm>
          <a:off x="862013" y="1350963"/>
          <a:ext cx="7407275" cy="7235825"/>
        </p:xfrm>
        <a:graphic>
          <a:graphicData uri="http://schemas.openxmlformats.org/presentationml/2006/ole">
            <p:oleObj spid="_x0000_s34818" name="文档" r:id="rId3" imgW="5274753" imgH="5151785" progId="Word.Document.12">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9784"/>
          </a:xfrm>
        </p:spPr>
        <p:txBody>
          <a:bodyPr>
            <a:normAutofit/>
          </a:bodyPr>
          <a:lstStyle/>
          <a:p>
            <a:r>
              <a:rPr lang="zh-CN" altLang="en-US" sz="3200" b="1" dirty="0" smtClean="0"/>
              <a:t>主要内容</a:t>
            </a:r>
            <a:endParaRPr lang="zh-CN" altLang="en-US" sz="3200" b="1" dirty="0"/>
          </a:p>
        </p:txBody>
      </p:sp>
      <p:sp>
        <p:nvSpPr>
          <p:cNvPr id="3" name="内容占位符 2"/>
          <p:cNvSpPr>
            <a:spLocks noGrp="1"/>
          </p:cNvSpPr>
          <p:nvPr>
            <p:ph idx="1"/>
          </p:nvPr>
        </p:nvSpPr>
        <p:spPr>
          <a:xfrm>
            <a:off x="457200" y="1357298"/>
            <a:ext cx="8229600" cy="4768865"/>
          </a:xfrm>
        </p:spPr>
        <p:txBody>
          <a:bodyPr/>
          <a:lstStyle/>
          <a:p>
            <a:pPr>
              <a:lnSpc>
                <a:spcPct val="150000"/>
              </a:lnSpc>
            </a:pPr>
            <a:r>
              <a:rPr lang="zh-CN" altLang="en-US" sz="2800" b="1" dirty="0" smtClean="0"/>
              <a:t>第一节    概述</a:t>
            </a:r>
            <a:endParaRPr lang="en-US" altLang="zh-CN" sz="2800" b="1" dirty="0" smtClean="0"/>
          </a:p>
          <a:p>
            <a:pPr>
              <a:lnSpc>
                <a:spcPct val="150000"/>
              </a:lnSpc>
            </a:pPr>
            <a:r>
              <a:rPr lang="zh-CN" altLang="en-US" sz="2800" b="1" dirty="0" smtClean="0"/>
              <a:t>第二节    简单估计量</a:t>
            </a:r>
            <a:endParaRPr lang="en-US" altLang="zh-CN" sz="2800" b="1" dirty="0" smtClean="0"/>
          </a:p>
          <a:p>
            <a:pPr>
              <a:lnSpc>
                <a:spcPct val="150000"/>
              </a:lnSpc>
            </a:pPr>
            <a:r>
              <a:rPr lang="zh-CN" altLang="en-US" sz="2800" b="1" dirty="0" smtClean="0"/>
              <a:t>第三节    样本量确定</a:t>
            </a:r>
            <a:endParaRPr lang="en-US" altLang="zh-CN" sz="2800" b="1" dirty="0" smtClean="0"/>
          </a:p>
          <a:p>
            <a:pPr>
              <a:lnSpc>
                <a:spcPct val="150000"/>
              </a:lnSpc>
            </a:pPr>
            <a:r>
              <a:rPr lang="zh-CN" altLang="en-US" sz="2800" b="1" dirty="0" smtClean="0"/>
              <a:t>第四节    子总体的估计量</a:t>
            </a:r>
            <a:endParaRPr lang="en-US" altLang="zh-CN" sz="2800" b="1" dirty="0" smtClean="0"/>
          </a:p>
          <a:p>
            <a:endParaRPr lang="zh-CN" altLang="en-US" b="1" dirty="0" smtClean="0"/>
          </a:p>
          <a:p>
            <a:endParaRPr lang="zh-CN" altLang="en-US" b="1" dirty="0" smtClean="0"/>
          </a:p>
          <a:p>
            <a:endParaRPr lang="zh-CN" altLang="en-US" b="1" dirty="0" smtClean="0"/>
          </a:p>
          <a:p>
            <a:endParaRPr lang="zh-CN" altLang="en-US" b="1" dirty="0" smtClean="0"/>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929354"/>
          </a:xfrm>
        </p:spPr>
        <p:txBody>
          <a:bodyPr/>
          <a:lstStyle/>
          <a:p>
            <a:pPr>
              <a:lnSpc>
                <a:spcPct val="150000"/>
              </a:lnSpc>
            </a:pPr>
            <a:r>
              <a:rPr lang="zh-CN" altLang="en-US" sz="2400" b="1" dirty="0" smtClean="0"/>
              <a:t>例</a:t>
            </a:r>
            <a:r>
              <a:rPr lang="en-US" sz="2400" b="1" dirty="0" smtClean="0"/>
              <a:t>    </a:t>
            </a:r>
            <a:r>
              <a:rPr lang="zh-CN" altLang="en-US" sz="2400" b="1" dirty="0" smtClean="0"/>
              <a:t>某计算机公司共有员工</a:t>
            </a:r>
            <a:r>
              <a:rPr lang="en-US" sz="2400" b="1" dirty="0" smtClean="0"/>
              <a:t>2341</a:t>
            </a:r>
            <a:r>
              <a:rPr lang="zh-CN" altLang="en-US" sz="2400" b="1" dirty="0" smtClean="0"/>
              <a:t>名。为了解该公司员工的教育程度，用简单随机抽样方法抽取</a:t>
            </a:r>
            <a:r>
              <a:rPr lang="en-US" sz="2400" b="1" dirty="0" smtClean="0"/>
              <a:t>200</a:t>
            </a:r>
            <a:r>
              <a:rPr lang="zh-CN" altLang="en-US" sz="2400" b="1" dirty="0" smtClean="0"/>
              <a:t>名员工进行调查，其中</a:t>
            </a:r>
            <a:r>
              <a:rPr lang="en-US" sz="2400" b="1" dirty="0" smtClean="0"/>
              <a:t>122</a:t>
            </a:r>
            <a:r>
              <a:rPr lang="zh-CN" altLang="en-US" sz="2400" b="1" dirty="0" smtClean="0"/>
              <a:t>名员工具有本科学位。</a:t>
            </a:r>
            <a:endParaRPr lang="en-US" altLang="zh-CN" sz="2400" b="1" dirty="0" smtClean="0"/>
          </a:p>
          <a:p>
            <a:pPr>
              <a:lnSpc>
                <a:spcPct val="150000"/>
              </a:lnSpc>
              <a:buNone/>
            </a:pPr>
            <a:r>
              <a:rPr lang="zh-CN" altLang="en-US" sz="2400" b="1" dirty="0" smtClean="0"/>
              <a:t>     （</a:t>
            </a:r>
            <a:r>
              <a:rPr lang="en-US" altLang="zh-CN" sz="2400" b="1" dirty="0" smtClean="0"/>
              <a:t>1</a:t>
            </a:r>
            <a:r>
              <a:rPr lang="zh-CN" altLang="en-US" sz="2400" b="1" dirty="0" smtClean="0"/>
              <a:t>）试估计该计算机公司拥有本科学位的员工总数及其比例。</a:t>
            </a:r>
            <a:endParaRPr lang="en-US" altLang="zh-CN" sz="2400" b="1" dirty="0" smtClean="0"/>
          </a:p>
          <a:p>
            <a:pPr>
              <a:lnSpc>
                <a:spcPct val="150000"/>
              </a:lnSpc>
              <a:buNone/>
            </a:pPr>
            <a:r>
              <a:rPr lang="en-US" altLang="zh-CN" sz="2400" b="1" dirty="0" smtClean="0"/>
              <a:t>     </a:t>
            </a:r>
            <a:r>
              <a:rPr lang="zh-CN" altLang="en-US" sz="2400" b="1" dirty="0" smtClean="0"/>
              <a:t>（</a:t>
            </a:r>
            <a:r>
              <a:rPr lang="en-US" altLang="zh-CN" sz="2400" b="1" dirty="0" smtClean="0"/>
              <a:t>2</a:t>
            </a:r>
            <a:r>
              <a:rPr lang="zh-CN" altLang="en-US" sz="2400" b="1" dirty="0" smtClean="0"/>
              <a:t>）试给出该计算机公司拥有本科学位的员工总数估计量和员工比例估计量的方差估计及标准差估计。</a:t>
            </a:r>
          </a:p>
          <a:p>
            <a:pPr>
              <a:lnSpc>
                <a:spcPct val="150000"/>
              </a:lnSpc>
              <a:buNone/>
            </a:pPr>
            <a:r>
              <a:rPr lang="en-US" altLang="zh-CN" sz="2400" b="1" dirty="0" smtClean="0"/>
              <a:t>     </a:t>
            </a:r>
            <a:r>
              <a:rPr lang="zh-CN" altLang="en-US" sz="2400" b="1" dirty="0" smtClean="0"/>
              <a:t>（</a:t>
            </a:r>
            <a:r>
              <a:rPr lang="en-US" altLang="zh-CN" sz="2400" b="1" dirty="0" smtClean="0"/>
              <a:t>3</a:t>
            </a:r>
            <a:r>
              <a:rPr lang="zh-CN" altLang="en-US" sz="2400" b="1" dirty="0" smtClean="0"/>
              <a:t>）试给出该计算机公司拥有本科学位的员工总数和员工比例在置信概率</a:t>
            </a:r>
            <a:r>
              <a:rPr lang="en-US" sz="2400" b="1" dirty="0" smtClean="0"/>
              <a:t>90%</a:t>
            </a:r>
            <a:r>
              <a:rPr lang="zh-CN" altLang="en-US" sz="2400" b="1" dirty="0" smtClean="0"/>
              <a:t>下的置信区间。</a:t>
            </a:r>
          </a:p>
          <a:p>
            <a:pPr>
              <a:buNone/>
            </a:pPr>
            <a:endParaRPr lang="zh-CN" altLang="en-US" sz="2400" dirty="0" smtClean="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第三节  样本量确定</a:t>
            </a:r>
            <a:endParaRPr lang="zh-CN" altLang="en-US" sz="4000" dirty="0"/>
          </a:p>
        </p:txBody>
      </p:sp>
      <p:sp>
        <p:nvSpPr>
          <p:cNvPr id="3" name="内容占位符 2"/>
          <p:cNvSpPr>
            <a:spLocks noGrp="1"/>
          </p:cNvSpPr>
          <p:nvPr>
            <p:ph idx="1"/>
          </p:nvPr>
        </p:nvSpPr>
        <p:spPr>
          <a:xfrm>
            <a:off x="457200" y="1357298"/>
            <a:ext cx="8229600" cy="4768865"/>
          </a:xfrm>
        </p:spPr>
        <p:txBody>
          <a:bodyPr>
            <a:noAutofit/>
          </a:bodyPr>
          <a:lstStyle/>
          <a:p>
            <a:pPr>
              <a:lnSpc>
                <a:spcPct val="150000"/>
              </a:lnSpc>
            </a:pPr>
            <a:r>
              <a:rPr lang="zh-CN" altLang="en-US" sz="2400" b="1" dirty="0" smtClean="0"/>
              <a:t>任何抽样调查的设计都要考虑抽样调查结果的误差范围。在抽样调查之前，研究者需要综合多方面的因素，给出调查结果精度的预期描述。对于很多抽样调查，总调查费用是调查精度的最主要影响因素。优良的抽样调查方案设计应该是调查精度与总调查费用之间的折中。</a:t>
            </a:r>
            <a:endParaRPr lang="en-US" altLang="zh-CN" sz="2400" b="1" dirty="0" smtClean="0"/>
          </a:p>
          <a:p>
            <a:pPr>
              <a:lnSpc>
                <a:spcPct val="150000"/>
              </a:lnSpc>
            </a:pPr>
            <a:r>
              <a:rPr lang="zh-CN" altLang="en-US" sz="2400" b="1" dirty="0" smtClean="0"/>
              <a:t>在理论上，对于简单随机抽样，假设每个调查单元的调查费用都相同。调查精度是调查费用的单调函数。最优样本量或者只是总调查费用的函数，或者只是调查精度的函数。</a:t>
            </a:r>
            <a:endParaRPr lang="zh-CN" altLang="en-US" sz="24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400" b="1" dirty="0" smtClean="0"/>
              <a:t>一、估计量的精度描述</a:t>
            </a:r>
            <a:endParaRPr lang="zh-CN" altLang="en-US" sz="2400" dirty="0" smtClean="0"/>
          </a:p>
          <a:p>
            <a:endParaRPr lang="zh-CN" altLang="en-US" dirty="0"/>
          </a:p>
        </p:txBody>
      </p:sp>
      <p:graphicFrame>
        <p:nvGraphicFramePr>
          <p:cNvPr id="35842" name="Object 2"/>
          <p:cNvGraphicFramePr>
            <a:graphicFrameLocks noChangeAspect="1"/>
          </p:cNvGraphicFramePr>
          <p:nvPr/>
        </p:nvGraphicFramePr>
        <p:xfrm>
          <a:off x="782638" y="1073150"/>
          <a:ext cx="7181850" cy="5394325"/>
        </p:xfrm>
        <a:graphic>
          <a:graphicData uri="http://schemas.openxmlformats.org/presentationml/2006/ole">
            <p:oleObj spid="_x0000_s35842" name="文档" r:id="rId3" imgW="5274753" imgH="3962662" progId="Word.Document.12">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6" name="Object 2"/>
          <p:cNvGraphicFramePr>
            <a:graphicFrameLocks noChangeAspect="1"/>
          </p:cNvGraphicFramePr>
          <p:nvPr>
            <p:ph idx="1"/>
          </p:nvPr>
        </p:nvGraphicFramePr>
        <p:xfrm>
          <a:off x="714348" y="571480"/>
          <a:ext cx="7261225" cy="3536950"/>
        </p:xfrm>
        <a:graphic>
          <a:graphicData uri="http://schemas.openxmlformats.org/presentationml/2006/ole">
            <p:oleObj spid="_x0000_s36866" name="文档" r:id="rId3" imgW="5274753" imgH="2575532" progId="Word.Document.12">
              <p:embed/>
            </p:oleObj>
          </a:graphicData>
        </a:graphic>
      </p:graphicFrame>
      <p:graphicFrame>
        <p:nvGraphicFramePr>
          <p:cNvPr id="36867" name="Object 3"/>
          <p:cNvGraphicFramePr>
            <a:graphicFrameLocks noChangeAspect="1"/>
          </p:cNvGraphicFramePr>
          <p:nvPr/>
        </p:nvGraphicFramePr>
        <p:xfrm>
          <a:off x="857224" y="4143380"/>
          <a:ext cx="7286676" cy="1643074"/>
        </p:xfrm>
        <a:graphic>
          <a:graphicData uri="http://schemas.openxmlformats.org/presentationml/2006/ole">
            <p:oleObj spid="_x0000_s36867" name="文档" r:id="rId4" imgW="5274753" imgH="1188763" progId="Word.Document.12">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r>
              <a:rPr lang="zh-CN" altLang="en-US" sz="2400" b="1" dirty="0" smtClean="0"/>
              <a:t>二、为估计总体均值或总体总值而进行的简单随机抽样</a:t>
            </a:r>
            <a:endParaRPr lang="zh-CN" altLang="en-US" sz="2400" dirty="0" smtClean="0"/>
          </a:p>
          <a:p>
            <a:r>
              <a:rPr lang="zh-CN" altLang="en-US" sz="2000" b="1" dirty="0" smtClean="0"/>
              <a:t>（一）抽样比</a:t>
            </a:r>
            <a:r>
              <a:rPr lang="en-US" sz="2000" b="1" dirty="0" smtClean="0"/>
              <a:t> </a:t>
            </a:r>
            <a:r>
              <a:rPr lang="zh-CN" altLang="en-US" sz="2000" b="1" dirty="0" smtClean="0"/>
              <a:t>忽略不计</a:t>
            </a:r>
          </a:p>
          <a:p>
            <a:endParaRPr lang="zh-CN" altLang="en-US" dirty="0"/>
          </a:p>
        </p:txBody>
      </p:sp>
      <p:graphicFrame>
        <p:nvGraphicFramePr>
          <p:cNvPr id="37891" name="Object 3"/>
          <p:cNvGraphicFramePr>
            <a:graphicFrameLocks noChangeAspect="1"/>
          </p:cNvGraphicFramePr>
          <p:nvPr/>
        </p:nvGraphicFramePr>
        <p:xfrm>
          <a:off x="927100" y="1497013"/>
          <a:ext cx="6600825" cy="2574929"/>
        </p:xfrm>
        <a:graphic>
          <a:graphicData uri="http://schemas.openxmlformats.org/presentationml/2006/ole">
            <p:oleObj spid="_x0000_s37891" name="文档" r:id="rId3" imgW="5274753" imgH="1783144" progId="Word.Document.12">
              <p:embed/>
            </p:oleObj>
          </a:graphicData>
        </a:graphic>
      </p:graphicFrame>
      <p:graphicFrame>
        <p:nvGraphicFramePr>
          <p:cNvPr id="37892" name="Object 4"/>
          <p:cNvGraphicFramePr>
            <a:graphicFrameLocks noChangeAspect="1"/>
          </p:cNvGraphicFramePr>
          <p:nvPr/>
        </p:nvGraphicFramePr>
        <p:xfrm>
          <a:off x="1000100" y="4000504"/>
          <a:ext cx="7000924" cy="2500330"/>
        </p:xfrm>
        <a:graphic>
          <a:graphicData uri="http://schemas.openxmlformats.org/presentationml/2006/ole">
            <p:oleObj spid="_x0000_s37892" name="文档" r:id="rId4" imgW="5274753" imgH="2179878" progId="Word.Document.12">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endParaRPr lang="zh-CN" altLang="en-US" dirty="0"/>
          </a:p>
        </p:txBody>
      </p:sp>
      <p:graphicFrame>
        <p:nvGraphicFramePr>
          <p:cNvPr id="38915" name="Object 3"/>
          <p:cNvGraphicFramePr>
            <a:graphicFrameLocks noChangeAspect="1"/>
          </p:cNvGraphicFramePr>
          <p:nvPr/>
        </p:nvGraphicFramePr>
        <p:xfrm>
          <a:off x="993775" y="569913"/>
          <a:ext cx="6745288" cy="3286125"/>
        </p:xfrm>
        <a:graphic>
          <a:graphicData uri="http://schemas.openxmlformats.org/presentationml/2006/ole">
            <p:oleObj spid="_x0000_s38915" name="文档" r:id="rId3" imgW="5274753" imgH="2179518" progId="Word.Document.12">
              <p:embed/>
            </p:oleObj>
          </a:graphicData>
        </a:graphic>
      </p:graphicFrame>
      <p:graphicFrame>
        <p:nvGraphicFramePr>
          <p:cNvPr id="38916" name="Object 4"/>
          <p:cNvGraphicFramePr>
            <a:graphicFrameLocks noChangeAspect="1"/>
          </p:cNvGraphicFramePr>
          <p:nvPr/>
        </p:nvGraphicFramePr>
        <p:xfrm>
          <a:off x="1073150" y="3709988"/>
          <a:ext cx="6927874" cy="2362218"/>
        </p:xfrm>
        <a:graphic>
          <a:graphicData uri="http://schemas.openxmlformats.org/presentationml/2006/ole">
            <p:oleObj spid="_x0000_s38916" name="文档" r:id="rId4" imgW="5274753" imgH="1783144" progId="Word.Document.12">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92500"/>
          </a:bodyPr>
          <a:lstStyle/>
          <a:p>
            <a:pPr>
              <a:lnSpc>
                <a:spcPct val="150000"/>
              </a:lnSpc>
            </a:pPr>
            <a:r>
              <a:rPr lang="zh-CN" altLang="en-US" sz="2000" b="1" dirty="0" smtClean="0"/>
              <a:t>例   </a:t>
            </a:r>
            <a:r>
              <a:rPr lang="en-US" sz="2000" b="1" dirty="0" smtClean="0"/>
              <a:t> </a:t>
            </a:r>
            <a:r>
              <a:rPr lang="zh-CN" altLang="en-US" sz="2000" b="1" dirty="0" smtClean="0"/>
              <a:t>为了估计某大学在校大学生网上消费情况，计划采用简单随机抽样进行调查，某校大学生网上购物消费的方差预估计为</a:t>
            </a:r>
            <a:r>
              <a:rPr lang="en-US" sz="2000" b="1" dirty="0" smtClean="0"/>
              <a:t>59845,</a:t>
            </a:r>
            <a:r>
              <a:rPr lang="zh-CN" altLang="en-US" sz="2000" b="1" dirty="0" smtClean="0"/>
              <a:t>假定抽样比忽略不计。</a:t>
            </a:r>
            <a:endParaRPr lang="en-US" altLang="zh-CN" sz="2000" b="1" dirty="0" smtClean="0"/>
          </a:p>
          <a:p>
            <a:pPr>
              <a:lnSpc>
                <a:spcPct val="150000"/>
              </a:lnSpc>
              <a:buNone/>
            </a:pPr>
            <a:r>
              <a:rPr lang="zh-CN" altLang="en-US" sz="2000" b="1" dirty="0" smtClean="0"/>
              <a:t>      （</a:t>
            </a:r>
            <a:r>
              <a:rPr lang="en-US" altLang="zh-CN" sz="2000" b="1" dirty="0" smtClean="0"/>
              <a:t>1</a:t>
            </a:r>
            <a:r>
              <a:rPr lang="zh-CN" altLang="en-US" sz="2000" b="1" dirty="0" smtClean="0"/>
              <a:t>）若估计量方差的界限为</a:t>
            </a:r>
            <a:r>
              <a:rPr lang="en-US" sz="2000" b="1" dirty="0" smtClean="0"/>
              <a:t>400</a:t>
            </a:r>
            <a:r>
              <a:rPr lang="zh-CN" altLang="en-US" sz="2000" b="1" dirty="0" smtClean="0"/>
              <a:t>，问需要调查多少名大学生才能满足 要求。</a:t>
            </a:r>
            <a:endParaRPr lang="en-US" altLang="zh-CN" sz="2000" b="1" dirty="0" smtClean="0"/>
          </a:p>
          <a:p>
            <a:pPr>
              <a:lnSpc>
                <a:spcPct val="150000"/>
              </a:lnSpc>
              <a:buNone/>
            </a:pPr>
            <a:r>
              <a:rPr lang="en-US" altLang="zh-CN" sz="2000" b="1" dirty="0" smtClean="0"/>
              <a:t>      </a:t>
            </a:r>
            <a:r>
              <a:rPr lang="zh-CN" altLang="en-US" sz="2000" b="1" dirty="0" smtClean="0"/>
              <a:t>（</a:t>
            </a:r>
            <a:r>
              <a:rPr lang="en-US" altLang="zh-CN" sz="2000" b="1" dirty="0" smtClean="0"/>
              <a:t>2</a:t>
            </a:r>
            <a:r>
              <a:rPr lang="zh-CN" altLang="en-US" sz="2000" b="1" dirty="0" smtClean="0"/>
              <a:t>）若要求估计量的绝对误差界限为</a:t>
            </a:r>
            <a:r>
              <a:rPr lang="en-US" sz="2000" b="1" dirty="0" smtClean="0"/>
              <a:t>40</a:t>
            </a:r>
            <a:r>
              <a:rPr lang="zh-CN" altLang="en-US" sz="2000" b="1" dirty="0" smtClean="0"/>
              <a:t>，置信概率为</a:t>
            </a:r>
            <a:r>
              <a:rPr lang="en-US" sz="2000" b="1" dirty="0" smtClean="0"/>
              <a:t>95%</a:t>
            </a:r>
            <a:r>
              <a:rPr lang="zh-CN" altLang="en-US" sz="2000" b="1" dirty="0" smtClean="0"/>
              <a:t>，问需要调查多少名大学生才能满足要求。</a:t>
            </a:r>
          </a:p>
          <a:p>
            <a:pPr>
              <a:lnSpc>
                <a:spcPct val="150000"/>
              </a:lnSpc>
              <a:buNone/>
            </a:pPr>
            <a:r>
              <a:rPr lang="en-US" altLang="zh-CN" sz="2000" b="1" dirty="0" smtClean="0"/>
              <a:t>      </a:t>
            </a:r>
            <a:r>
              <a:rPr lang="zh-CN" altLang="en-US" sz="2000" b="1" dirty="0" smtClean="0"/>
              <a:t>（</a:t>
            </a:r>
            <a:r>
              <a:rPr lang="en-US" altLang="zh-CN" sz="2000" b="1" dirty="0" smtClean="0"/>
              <a:t>3</a:t>
            </a:r>
            <a:r>
              <a:rPr lang="zh-CN" altLang="en-US" sz="2000" b="1" dirty="0" smtClean="0"/>
              <a:t>）若要求估计量的相误差界限为</a:t>
            </a:r>
            <a:r>
              <a:rPr lang="en-US" sz="2000" b="1" dirty="0" smtClean="0"/>
              <a:t>0.1</a:t>
            </a:r>
            <a:r>
              <a:rPr lang="zh-CN" altLang="en-US" sz="2000" b="1" dirty="0" smtClean="0"/>
              <a:t>，置信概率为</a:t>
            </a:r>
            <a:r>
              <a:rPr lang="en-US" sz="2000" b="1" dirty="0" smtClean="0"/>
              <a:t>95%</a:t>
            </a:r>
            <a:r>
              <a:rPr lang="zh-CN" altLang="en-US" sz="2000" b="1" dirty="0" smtClean="0"/>
              <a:t>，问需要调查多少名大学生才能满足要求。（假设该校大学生网上购物消费的平均额度为</a:t>
            </a:r>
            <a:r>
              <a:rPr lang="en-US" sz="2000" b="1" dirty="0" smtClean="0"/>
              <a:t>429</a:t>
            </a:r>
            <a:r>
              <a:rPr lang="zh-CN" altLang="en-US" sz="2000" b="1" dirty="0" smtClean="0"/>
              <a:t>元）</a:t>
            </a:r>
            <a:endParaRPr lang="en-US" altLang="zh-CN" sz="2000" b="1" dirty="0" smtClean="0"/>
          </a:p>
          <a:p>
            <a:pPr>
              <a:lnSpc>
                <a:spcPct val="150000"/>
              </a:lnSpc>
              <a:buNone/>
            </a:pPr>
            <a:r>
              <a:rPr lang="en-US" altLang="zh-CN" sz="2000" b="1" dirty="0" smtClean="0"/>
              <a:t>       </a:t>
            </a:r>
            <a:r>
              <a:rPr lang="zh-CN" altLang="en-US" sz="2000" b="1" dirty="0" smtClean="0"/>
              <a:t>（</a:t>
            </a:r>
            <a:r>
              <a:rPr lang="en-US" altLang="zh-CN" sz="2000" b="1" dirty="0" smtClean="0"/>
              <a:t>4</a:t>
            </a:r>
            <a:r>
              <a:rPr lang="zh-CN" altLang="en-US" sz="2000" b="1" dirty="0" smtClean="0"/>
              <a:t>）若要求估计量的变异系数界限为</a:t>
            </a:r>
            <a:r>
              <a:rPr lang="en-US" sz="2000" b="1" dirty="0" smtClean="0"/>
              <a:t>0.05</a:t>
            </a:r>
            <a:r>
              <a:rPr lang="zh-CN" altLang="en-US" sz="2000" b="1" dirty="0" smtClean="0"/>
              <a:t>，问需要调查多少名大学生才能满足要求。（假设该校大学生网上购物消费的平均额度为</a:t>
            </a:r>
            <a:r>
              <a:rPr lang="en-US" sz="2000" b="1" dirty="0" smtClean="0"/>
              <a:t>429</a:t>
            </a:r>
            <a:r>
              <a:rPr lang="zh-CN" altLang="en-US" sz="2000" b="1" dirty="0" smtClean="0"/>
              <a:t>元）</a:t>
            </a:r>
          </a:p>
          <a:p>
            <a:pPr>
              <a:lnSpc>
                <a:spcPct val="150000"/>
              </a:lnSpc>
              <a:buNone/>
            </a:pPr>
            <a:endParaRPr lang="zh-CN" altLang="en-US" sz="2000" dirty="0" smtClean="0"/>
          </a:p>
          <a:p>
            <a:pPr>
              <a:buNone/>
            </a:pPr>
            <a:endParaRPr lang="zh-CN" altLang="en-US" sz="2000" dirty="0" smtClean="0"/>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857916"/>
          </a:xfrm>
        </p:spPr>
        <p:txBody>
          <a:bodyPr/>
          <a:lstStyle/>
          <a:p>
            <a:r>
              <a:rPr lang="zh-CN" altLang="en-US" sz="2000" b="1" dirty="0" smtClean="0"/>
              <a:t>（二）抽样比</a:t>
            </a:r>
            <a:r>
              <a:rPr lang="en-US" sz="2000" b="1" dirty="0" smtClean="0"/>
              <a:t> </a:t>
            </a:r>
            <a:r>
              <a:rPr lang="zh-CN" altLang="en-US" sz="2000" b="1" dirty="0" smtClean="0"/>
              <a:t>不能忽略不计</a:t>
            </a:r>
          </a:p>
          <a:p>
            <a:endParaRPr lang="zh-CN" altLang="en-US" dirty="0"/>
          </a:p>
        </p:txBody>
      </p:sp>
      <p:graphicFrame>
        <p:nvGraphicFramePr>
          <p:cNvPr id="39938" name="Object 2"/>
          <p:cNvGraphicFramePr>
            <a:graphicFrameLocks noChangeAspect="1"/>
          </p:cNvGraphicFramePr>
          <p:nvPr/>
        </p:nvGraphicFramePr>
        <p:xfrm>
          <a:off x="1000100" y="1000108"/>
          <a:ext cx="7000924" cy="4572032"/>
        </p:xfrm>
        <a:graphic>
          <a:graphicData uri="http://schemas.openxmlformats.org/presentationml/2006/ole">
            <p:oleObj spid="_x0000_s39938" name="文档" r:id="rId3" imgW="5274753" imgH="3962662" progId="Word.Document.12">
              <p:embed/>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400" b="1" dirty="0" smtClean="0"/>
              <a:t>三、为估计总体比例和</a:t>
            </a:r>
            <a:r>
              <a:rPr lang="en-US" sz="2400" b="1" dirty="0" smtClean="0"/>
              <a:t> </a:t>
            </a:r>
            <a:r>
              <a:rPr lang="en-US" altLang="zh-CN" sz="2400" b="1" dirty="0" smtClean="0"/>
              <a:t>C</a:t>
            </a:r>
            <a:r>
              <a:rPr lang="zh-CN" altLang="en-US" sz="2400" b="1" dirty="0" smtClean="0"/>
              <a:t>类单元总数进行的简单随机抽样</a:t>
            </a:r>
            <a:endParaRPr lang="zh-CN" altLang="en-US" sz="2400" dirty="0" smtClean="0"/>
          </a:p>
          <a:p>
            <a:r>
              <a:rPr lang="zh-CN" altLang="en-US" sz="2000" b="1" dirty="0" smtClean="0"/>
              <a:t>（一）抽样比</a:t>
            </a:r>
            <a:r>
              <a:rPr lang="en-US" sz="2000" b="1" dirty="0" smtClean="0"/>
              <a:t> </a:t>
            </a:r>
            <a:r>
              <a:rPr lang="zh-CN" altLang="en-US" sz="2000" b="1" dirty="0" smtClean="0"/>
              <a:t>忽略不计</a:t>
            </a:r>
          </a:p>
          <a:p>
            <a:endParaRPr lang="zh-CN" altLang="en-US" dirty="0"/>
          </a:p>
        </p:txBody>
      </p:sp>
      <p:graphicFrame>
        <p:nvGraphicFramePr>
          <p:cNvPr id="40962" name="Object 2"/>
          <p:cNvGraphicFramePr>
            <a:graphicFrameLocks noChangeAspect="1"/>
          </p:cNvGraphicFramePr>
          <p:nvPr/>
        </p:nvGraphicFramePr>
        <p:xfrm>
          <a:off x="993774" y="1285875"/>
          <a:ext cx="7078687" cy="2663825"/>
        </p:xfrm>
        <a:graphic>
          <a:graphicData uri="http://schemas.openxmlformats.org/presentationml/2006/ole">
            <p:oleObj spid="_x0000_s40962" name="文档" r:id="rId3" imgW="5274753" imgH="1783144" progId="Word.Document.12">
              <p:embed/>
            </p:oleObj>
          </a:graphicData>
        </a:graphic>
      </p:graphicFrame>
      <p:graphicFrame>
        <p:nvGraphicFramePr>
          <p:cNvPr id="40963" name="Object 3"/>
          <p:cNvGraphicFramePr>
            <a:graphicFrameLocks noChangeAspect="1"/>
          </p:cNvGraphicFramePr>
          <p:nvPr/>
        </p:nvGraphicFramePr>
        <p:xfrm>
          <a:off x="993775" y="3789363"/>
          <a:ext cx="7116763" cy="2928937"/>
        </p:xfrm>
        <a:graphic>
          <a:graphicData uri="http://schemas.openxmlformats.org/presentationml/2006/ole">
            <p:oleObj spid="_x0000_s40963" name="文档" r:id="rId4" imgW="5274753" imgH="2179878" progId="Word.Document.12">
              <p:embed/>
            </p:oleObj>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42918"/>
            <a:ext cx="8229600" cy="5572164"/>
          </a:xfrm>
        </p:spPr>
        <p:txBody>
          <a:bodyPr/>
          <a:lstStyle/>
          <a:p>
            <a:endParaRPr lang="zh-CN" altLang="en-US" dirty="0"/>
          </a:p>
        </p:txBody>
      </p:sp>
      <p:graphicFrame>
        <p:nvGraphicFramePr>
          <p:cNvPr id="41986" name="Object 2"/>
          <p:cNvGraphicFramePr>
            <a:graphicFrameLocks noChangeAspect="1"/>
          </p:cNvGraphicFramePr>
          <p:nvPr/>
        </p:nvGraphicFramePr>
        <p:xfrm>
          <a:off x="928662" y="785794"/>
          <a:ext cx="6786610" cy="2571768"/>
        </p:xfrm>
        <a:graphic>
          <a:graphicData uri="http://schemas.openxmlformats.org/presentationml/2006/ole">
            <p:oleObj spid="_x0000_s41986" name="文档" r:id="rId3" imgW="5274753" imgH="2179518" progId="Word.Document.12">
              <p:embed/>
            </p:oleObj>
          </a:graphicData>
        </a:graphic>
      </p:graphicFrame>
      <p:graphicFrame>
        <p:nvGraphicFramePr>
          <p:cNvPr id="41987" name="Object 3"/>
          <p:cNvGraphicFramePr>
            <a:graphicFrameLocks noChangeAspect="1"/>
          </p:cNvGraphicFramePr>
          <p:nvPr/>
        </p:nvGraphicFramePr>
        <p:xfrm>
          <a:off x="928662" y="3429000"/>
          <a:ext cx="7000924" cy="2214578"/>
        </p:xfrm>
        <a:graphic>
          <a:graphicData uri="http://schemas.openxmlformats.org/presentationml/2006/ole">
            <p:oleObj spid="_x0000_s41987" name="文档" r:id="rId4" imgW="5274753" imgH="2179518" progId="Word.Document.12">
              <p:embed/>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r>
              <a:rPr lang="en-US" altLang="zh-CN" b="1" dirty="0" smtClean="0"/>
              <a:t/>
            </a:r>
            <a:br>
              <a:rPr lang="en-US" altLang="zh-CN" b="1" dirty="0" smtClean="0"/>
            </a:br>
            <a:r>
              <a:rPr lang="zh-CN" altLang="en-US" b="1" dirty="0" smtClean="0"/>
              <a:t>第一节    概述</a:t>
            </a:r>
            <a:r>
              <a:rPr lang="en-US" altLang="zh-CN" b="1" dirty="0" smtClean="0"/>
              <a:t/>
            </a:r>
            <a:br>
              <a:rPr lang="en-US" altLang="zh-CN" b="1" dirty="0" smtClean="0"/>
            </a:br>
            <a:endParaRPr lang="zh-CN" altLang="en-US" dirty="0"/>
          </a:p>
        </p:txBody>
      </p:sp>
      <p:sp>
        <p:nvSpPr>
          <p:cNvPr id="3" name="内容占位符 2"/>
          <p:cNvSpPr>
            <a:spLocks noGrp="1"/>
          </p:cNvSpPr>
          <p:nvPr>
            <p:ph idx="1"/>
          </p:nvPr>
        </p:nvSpPr>
        <p:spPr>
          <a:xfrm>
            <a:off x="457200" y="1142984"/>
            <a:ext cx="8229600" cy="4983179"/>
          </a:xfrm>
        </p:spPr>
        <p:txBody>
          <a:bodyPr>
            <a:normAutofit lnSpcReduction="10000"/>
          </a:bodyPr>
          <a:lstStyle/>
          <a:p>
            <a:r>
              <a:rPr lang="zh-CN" altLang="en-US" b="1" dirty="0" smtClean="0"/>
              <a:t>一、简单随机抽样的定义</a:t>
            </a:r>
            <a:endParaRPr lang="zh-CN" altLang="en-US" dirty="0" smtClean="0"/>
          </a:p>
          <a:p>
            <a:pPr>
              <a:lnSpc>
                <a:spcPct val="150000"/>
              </a:lnSpc>
            </a:pPr>
            <a:r>
              <a:rPr lang="zh-CN" altLang="en-US" sz="2400" b="1" dirty="0" smtClean="0"/>
              <a:t>抽样分为有放回抽样和不放回抽样。</a:t>
            </a:r>
            <a:endParaRPr lang="en-US" altLang="zh-CN" sz="2400" b="1" dirty="0" smtClean="0"/>
          </a:p>
          <a:p>
            <a:pPr>
              <a:lnSpc>
                <a:spcPct val="150000"/>
              </a:lnSpc>
            </a:pPr>
            <a:r>
              <a:rPr lang="zh-CN" altLang="en-US" sz="2400" b="1" dirty="0" smtClean="0"/>
              <a:t>简单随机抽样的过程为，先将总体的</a:t>
            </a:r>
            <a:r>
              <a:rPr lang="en-US" sz="2400" b="1" i="1" dirty="0" smtClean="0"/>
              <a:t>N</a:t>
            </a:r>
            <a:r>
              <a:rPr lang="zh-CN" altLang="en-US" sz="2400" b="1" dirty="0" smtClean="0"/>
              <a:t>个单元从</a:t>
            </a:r>
            <a:r>
              <a:rPr lang="en-US" sz="2400" b="1" dirty="0" smtClean="0"/>
              <a:t>1</a:t>
            </a:r>
            <a:r>
              <a:rPr lang="zh-CN" altLang="en-US" sz="2400" b="1" dirty="0" smtClean="0"/>
              <a:t>到</a:t>
            </a:r>
            <a:r>
              <a:rPr lang="en-US" sz="2400" b="1" i="1" dirty="0" smtClean="0"/>
              <a:t>N</a:t>
            </a:r>
            <a:r>
              <a:rPr lang="zh-CN" altLang="en-US" sz="2400" b="1" dirty="0" smtClean="0"/>
              <a:t>进行编号，制定抽样框；再从抽样框中抽取单元，抽取方法必须保证抽样框中未被抽中的单元被抽中的概率相等；对于所有可能的样本，每个样本被抽中的概率都相等；抽取</a:t>
            </a:r>
            <a:r>
              <a:rPr lang="en-US" sz="2400" b="1" i="1" dirty="0" smtClean="0"/>
              <a:t>n</a:t>
            </a:r>
            <a:r>
              <a:rPr lang="zh-CN" altLang="en-US" sz="2400" b="1" dirty="0" smtClean="0"/>
              <a:t>次，</a:t>
            </a:r>
            <a:r>
              <a:rPr lang="en-US" sz="2400" b="1" i="1" dirty="0" smtClean="0"/>
              <a:t>n</a:t>
            </a:r>
            <a:r>
              <a:rPr lang="zh-CN" altLang="en-US" sz="2400" b="1" dirty="0" smtClean="0"/>
              <a:t>个被抽中的单元构成样本。</a:t>
            </a:r>
            <a:endParaRPr lang="en-US" altLang="zh-CN" sz="2400" b="1" dirty="0" smtClean="0"/>
          </a:p>
          <a:p>
            <a:pPr>
              <a:lnSpc>
                <a:spcPct val="150000"/>
              </a:lnSpc>
            </a:pPr>
            <a:r>
              <a:rPr lang="zh-CN" altLang="en-US" sz="2400" b="1" dirty="0" smtClean="0"/>
              <a:t>在抽样框中单元数量特别大或者完整的抽样框编制很困难或者是不可能编制的情况下，简单随机随机抽样无法实施。</a:t>
            </a:r>
          </a:p>
          <a:p>
            <a:endParaRPr lang="zh-CN" altLang="en-US" sz="2400" dirty="0" smtClean="0"/>
          </a:p>
          <a:p>
            <a:endParaRPr lang="zh-CN" alt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lnSpcReduction="10000"/>
          </a:bodyPr>
          <a:lstStyle/>
          <a:p>
            <a:pPr>
              <a:lnSpc>
                <a:spcPct val="150000"/>
              </a:lnSpc>
            </a:pPr>
            <a:r>
              <a:rPr lang="zh-CN" altLang="en-US" sz="2200" b="1" dirty="0" smtClean="0">
                <a:latin typeface="+mn-ea"/>
              </a:rPr>
              <a:t>例    为了估计某市家庭的汽车普及率，计划采用简单随机抽样进行调查，粗略预估计的汽车普及率为</a:t>
            </a:r>
            <a:r>
              <a:rPr lang="en-US" sz="2200" b="1" dirty="0" smtClean="0">
                <a:latin typeface="+mn-ea"/>
              </a:rPr>
              <a:t>25%</a:t>
            </a:r>
            <a:r>
              <a:rPr lang="zh-CN" altLang="en-US" sz="2200" b="1" dirty="0" smtClean="0">
                <a:latin typeface="+mn-ea"/>
              </a:rPr>
              <a:t>，每户最多只有一台汽车，抽样比忽略不计。</a:t>
            </a:r>
            <a:endParaRPr lang="en-US" altLang="zh-CN" sz="2200" b="1" dirty="0" smtClean="0">
              <a:latin typeface="+mn-ea"/>
            </a:endParaRPr>
          </a:p>
          <a:p>
            <a:pPr>
              <a:lnSpc>
                <a:spcPct val="150000"/>
              </a:lnSpc>
              <a:buNone/>
            </a:pPr>
            <a:r>
              <a:rPr lang="en-US" altLang="zh-CN" sz="2200" b="1" dirty="0" smtClean="0">
                <a:latin typeface="+mn-ea"/>
              </a:rPr>
              <a:t>    (1)  </a:t>
            </a:r>
            <a:r>
              <a:rPr lang="zh-CN" altLang="en-US" sz="2200" b="1" dirty="0" smtClean="0">
                <a:latin typeface="+mn-ea"/>
              </a:rPr>
              <a:t>若估计量方差的界限为</a:t>
            </a:r>
            <a:r>
              <a:rPr lang="en-US" sz="2200" b="1" dirty="0" smtClean="0">
                <a:latin typeface="+mn-ea"/>
              </a:rPr>
              <a:t>0.0004</a:t>
            </a:r>
            <a:r>
              <a:rPr lang="zh-CN" altLang="en-US" sz="2200" b="1" dirty="0" smtClean="0">
                <a:latin typeface="+mn-ea"/>
              </a:rPr>
              <a:t>，问需要调查多少户家庭才能满足要求。</a:t>
            </a:r>
            <a:endParaRPr lang="en-US" altLang="zh-CN" sz="2200" b="1" dirty="0" smtClean="0">
              <a:latin typeface="+mn-ea"/>
            </a:endParaRPr>
          </a:p>
          <a:p>
            <a:pPr>
              <a:lnSpc>
                <a:spcPct val="150000"/>
              </a:lnSpc>
              <a:buNone/>
            </a:pPr>
            <a:r>
              <a:rPr lang="zh-CN" altLang="en-US" sz="2200" b="1" dirty="0" smtClean="0">
                <a:latin typeface="+mn-ea"/>
              </a:rPr>
              <a:t>    </a:t>
            </a:r>
            <a:r>
              <a:rPr lang="en-US" altLang="zh-CN" sz="2200" b="1" dirty="0" smtClean="0">
                <a:latin typeface="+mn-ea"/>
              </a:rPr>
              <a:t>(2)  </a:t>
            </a:r>
            <a:r>
              <a:rPr lang="zh-CN" altLang="en-US" sz="2200" b="1" dirty="0" smtClean="0">
                <a:latin typeface="+mn-ea"/>
              </a:rPr>
              <a:t>若要求估计量的绝对误差界限为</a:t>
            </a:r>
            <a:r>
              <a:rPr lang="en-US" sz="2200" b="1" dirty="0" smtClean="0">
                <a:latin typeface="+mn-ea"/>
              </a:rPr>
              <a:t>0.04</a:t>
            </a:r>
            <a:r>
              <a:rPr lang="zh-CN" altLang="en-US" sz="2200" b="1" dirty="0" smtClean="0">
                <a:latin typeface="+mn-ea"/>
              </a:rPr>
              <a:t>，置信概率为</a:t>
            </a:r>
            <a:r>
              <a:rPr lang="en-US" sz="2200" b="1" dirty="0" smtClean="0">
                <a:latin typeface="+mn-ea"/>
              </a:rPr>
              <a:t>95%</a:t>
            </a:r>
            <a:r>
              <a:rPr lang="zh-CN" altLang="en-US" sz="2200" b="1" dirty="0" smtClean="0">
                <a:latin typeface="+mn-ea"/>
              </a:rPr>
              <a:t>，问需要调查多少户家庭才能满足要求。</a:t>
            </a:r>
            <a:endParaRPr lang="en-US" altLang="zh-CN" sz="2200" b="1" dirty="0" smtClean="0">
              <a:latin typeface="+mn-ea"/>
            </a:endParaRPr>
          </a:p>
          <a:p>
            <a:pPr>
              <a:lnSpc>
                <a:spcPct val="150000"/>
              </a:lnSpc>
              <a:buNone/>
            </a:pPr>
            <a:r>
              <a:rPr lang="zh-CN" altLang="en-US" sz="2200" b="1" dirty="0" smtClean="0">
                <a:latin typeface="+mn-ea"/>
              </a:rPr>
              <a:t>    </a:t>
            </a:r>
            <a:r>
              <a:rPr lang="en-US" altLang="zh-CN" sz="2200" b="1" dirty="0" smtClean="0">
                <a:latin typeface="+mn-ea"/>
              </a:rPr>
              <a:t>(3)  </a:t>
            </a:r>
            <a:r>
              <a:rPr lang="zh-CN" altLang="en-US" sz="2200" b="1" dirty="0" smtClean="0">
                <a:latin typeface="+mn-ea"/>
              </a:rPr>
              <a:t>若要求估计量的相对误差界限为</a:t>
            </a:r>
            <a:r>
              <a:rPr lang="en-US" sz="2200" b="1" dirty="0" smtClean="0">
                <a:latin typeface="+mn-ea"/>
              </a:rPr>
              <a:t>0.15</a:t>
            </a:r>
            <a:r>
              <a:rPr lang="zh-CN" altLang="en-US" sz="2200" b="1" dirty="0" smtClean="0">
                <a:latin typeface="+mn-ea"/>
              </a:rPr>
              <a:t>，置信概率为</a:t>
            </a:r>
            <a:r>
              <a:rPr lang="en-US" sz="2200" b="1" dirty="0" smtClean="0">
                <a:latin typeface="+mn-ea"/>
              </a:rPr>
              <a:t>95%</a:t>
            </a:r>
            <a:r>
              <a:rPr lang="zh-CN" altLang="en-US" sz="2200" b="1" dirty="0" smtClean="0">
                <a:latin typeface="+mn-ea"/>
              </a:rPr>
              <a:t>，问需要调查多少户家庭才能满足要求。</a:t>
            </a:r>
            <a:endParaRPr lang="en-US" altLang="zh-CN" sz="2200" b="1" dirty="0" smtClean="0">
              <a:latin typeface="+mn-ea"/>
            </a:endParaRPr>
          </a:p>
          <a:p>
            <a:pPr>
              <a:lnSpc>
                <a:spcPct val="150000"/>
              </a:lnSpc>
              <a:buNone/>
            </a:pPr>
            <a:r>
              <a:rPr lang="zh-CN" altLang="en-US" sz="2200" b="1" dirty="0" smtClean="0">
                <a:latin typeface="+mn-ea"/>
              </a:rPr>
              <a:t>     </a:t>
            </a:r>
            <a:r>
              <a:rPr lang="en-US" altLang="zh-CN" sz="2200" b="1" dirty="0" smtClean="0">
                <a:latin typeface="+mn-ea"/>
              </a:rPr>
              <a:t>(4) </a:t>
            </a:r>
            <a:r>
              <a:rPr lang="zh-CN" altLang="en-US" sz="2200" b="1" dirty="0" smtClean="0">
                <a:latin typeface="+mn-ea"/>
              </a:rPr>
              <a:t>若要求估计量的变异系数界限为</a:t>
            </a:r>
            <a:r>
              <a:rPr lang="en-US" sz="2200" b="1" dirty="0" smtClean="0">
                <a:latin typeface="+mn-ea"/>
              </a:rPr>
              <a:t>0.08</a:t>
            </a:r>
            <a:r>
              <a:rPr lang="zh-CN" altLang="en-US" sz="2200" b="1" dirty="0" smtClean="0">
                <a:latin typeface="+mn-ea"/>
              </a:rPr>
              <a:t>，问需要调查多少户家庭才能满足要求。</a:t>
            </a:r>
          </a:p>
          <a:p>
            <a:pPr>
              <a:buNone/>
            </a:pPr>
            <a:endParaRPr lang="zh-CN" altLang="en-US" dirty="0" smtClean="0"/>
          </a:p>
          <a:p>
            <a:pPr>
              <a:buNone/>
            </a:pPr>
            <a:endParaRPr lang="zh-CN" altLang="en-US" dirty="0" smtClean="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786478"/>
          </a:xfrm>
        </p:spPr>
        <p:txBody>
          <a:bodyPr/>
          <a:lstStyle/>
          <a:p>
            <a:r>
              <a:rPr lang="zh-CN" altLang="en-US" sz="2400" b="1" dirty="0" smtClean="0"/>
              <a:t>（二）抽样比</a:t>
            </a:r>
            <a:r>
              <a:rPr lang="en-US" sz="2400" b="1" dirty="0" smtClean="0"/>
              <a:t> </a:t>
            </a:r>
            <a:r>
              <a:rPr lang="zh-CN" altLang="en-US" sz="2400" b="1" dirty="0" smtClean="0"/>
              <a:t>不能忽略不计</a:t>
            </a:r>
          </a:p>
          <a:p>
            <a:endParaRPr lang="zh-CN" altLang="en-US" dirty="0"/>
          </a:p>
        </p:txBody>
      </p:sp>
      <p:graphicFrame>
        <p:nvGraphicFramePr>
          <p:cNvPr id="43010" name="Object 2"/>
          <p:cNvGraphicFramePr>
            <a:graphicFrameLocks noChangeAspect="1"/>
          </p:cNvGraphicFramePr>
          <p:nvPr/>
        </p:nvGraphicFramePr>
        <p:xfrm>
          <a:off x="1000100" y="1071546"/>
          <a:ext cx="6858048" cy="4857784"/>
        </p:xfrm>
        <a:graphic>
          <a:graphicData uri="http://schemas.openxmlformats.org/presentationml/2006/ole">
            <p:oleObj spid="_x0000_s43010" name="文档" r:id="rId3" imgW="5274753" imgH="4358677" progId="Word.Document.12">
              <p:embed/>
            </p:oleObj>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a:bodyPr>
          <a:lstStyle/>
          <a:p>
            <a:r>
              <a:rPr lang="en-US" sz="2400" b="1" dirty="0" smtClean="0"/>
              <a:t>(</a:t>
            </a:r>
            <a:r>
              <a:rPr lang="zh-CN" altLang="en-US" sz="2400" b="1" dirty="0" smtClean="0"/>
              <a:t>三</a:t>
            </a:r>
            <a:r>
              <a:rPr lang="en-US" sz="2400" b="1" dirty="0" smtClean="0"/>
              <a:t>)</a:t>
            </a:r>
            <a:r>
              <a:rPr lang="zh-CN" altLang="en-US" sz="2400" b="1" dirty="0" smtClean="0"/>
              <a:t>总体比例很小</a:t>
            </a:r>
            <a:endParaRPr lang="en-US" altLang="zh-CN" sz="2400" b="1" dirty="0" smtClean="0"/>
          </a:p>
          <a:p>
            <a:endParaRPr lang="zh-CN" altLang="en-US" sz="2000" dirty="0"/>
          </a:p>
        </p:txBody>
      </p:sp>
      <p:graphicFrame>
        <p:nvGraphicFramePr>
          <p:cNvPr id="44036" name="Object 4"/>
          <p:cNvGraphicFramePr>
            <a:graphicFrameLocks noChangeAspect="1"/>
          </p:cNvGraphicFramePr>
          <p:nvPr/>
        </p:nvGraphicFramePr>
        <p:xfrm>
          <a:off x="857224" y="1285860"/>
          <a:ext cx="7554913" cy="2713040"/>
        </p:xfrm>
        <a:graphic>
          <a:graphicData uri="http://schemas.openxmlformats.org/presentationml/2006/ole">
            <p:oleObj spid="_x0000_s44036" name="文档" r:id="rId3" imgW="5274753" imgH="1585857" progId="Word.Document.12">
              <p:embed/>
            </p:oleObj>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Object 2"/>
          <p:cNvGraphicFramePr>
            <a:graphicFrameLocks noChangeAspect="1"/>
          </p:cNvGraphicFramePr>
          <p:nvPr>
            <p:ph idx="1"/>
          </p:nvPr>
        </p:nvGraphicFramePr>
        <p:xfrm>
          <a:off x="1000101" y="571480"/>
          <a:ext cx="7072362" cy="5429270"/>
        </p:xfrm>
        <a:graphic>
          <a:graphicData uri="http://schemas.openxmlformats.org/presentationml/2006/ole">
            <p:oleObj spid="_x0000_s61442" name="文档" r:id="rId3" imgW="5274753" imgH="4358677" progId="Word.Document.12">
              <p:embed/>
            </p:oleObj>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r>
              <a:rPr lang="zh-CN" altLang="en-US" sz="2400" b="1" dirty="0" smtClean="0"/>
              <a:t>四、总体参数的事前估计</a:t>
            </a:r>
          </a:p>
          <a:p>
            <a:pPr>
              <a:lnSpc>
                <a:spcPct val="150000"/>
              </a:lnSpc>
            </a:pPr>
            <a:r>
              <a:rPr lang="zh-CN" altLang="en-US" sz="2200" b="1" dirty="0" smtClean="0"/>
              <a:t>为了得到最优样本量，需要给出这些总体参数的事前估计。为了使事前估计准确，应尽可能利用有参考价值的已有结论和历史数据。</a:t>
            </a:r>
          </a:p>
          <a:p>
            <a:pPr>
              <a:lnSpc>
                <a:spcPct val="150000"/>
              </a:lnSpc>
            </a:pPr>
            <a:r>
              <a:rPr lang="zh-CN" altLang="en-US" sz="2200" b="1" dirty="0" smtClean="0"/>
              <a:t>在实际工作中，有些抽样调查多次进行，如我国的人口抽样调查等。对于这样的抽样调查，采用以前的调查结果对总体参数进行事前估计。如果当前的抽样调查内容发生变化，也可以参考以前的调查结果，给出总体参数的事前估计。</a:t>
            </a:r>
            <a:endParaRPr lang="en-US" altLang="zh-CN" sz="2200" b="1" dirty="0" smtClean="0"/>
          </a:p>
          <a:p>
            <a:pPr>
              <a:lnSpc>
                <a:spcPct val="150000"/>
              </a:lnSpc>
            </a:pPr>
            <a:r>
              <a:rPr lang="zh-CN" altLang="en-US" sz="2200" b="1" dirty="0" smtClean="0"/>
              <a:t>如果允许进行小型的试点调查，可以利用试点调查的结果估计总体参数。对于特别大型的社会调查或者对调查方案的适用性存在疑问时，通常会组织试点调查。</a:t>
            </a:r>
            <a:endParaRPr lang="zh-CN" altLang="en-US" sz="22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第四节  子总体的估计量</a:t>
            </a:r>
            <a:endParaRPr lang="zh-CN" altLang="en-US" sz="4000" dirty="0"/>
          </a:p>
        </p:txBody>
      </p:sp>
      <p:sp>
        <p:nvSpPr>
          <p:cNvPr id="3" name="内容占位符 2"/>
          <p:cNvSpPr>
            <a:spLocks noGrp="1"/>
          </p:cNvSpPr>
          <p:nvPr>
            <p:ph idx="1"/>
          </p:nvPr>
        </p:nvSpPr>
        <p:spPr>
          <a:xfrm>
            <a:off x="457200" y="1428736"/>
            <a:ext cx="8229600" cy="5000660"/>
          </a:xfrm>
        </p:spPr>
        <p:txBody>
          <a:bodyPr>
            <a:normAutofit fontScale="85000" lnSpcReduction="10000"/>
          </a:bodyPr>
          <a:lstStyle/>
          <a:p>
            <a:pPr>
              <a:lnSpc>
                <a:spcPct val="150000"/>
              </a:lnSpc>
            </a:pPr>
            <a:r>
              <a:rPr lang="zh-CN" altLang="en-US" sz="2600" b="1" dirty="0" smtClean="0">
                <a:latin typeface="宋体" pitchFamily="2" charset="-122"/>
                <a:ea typeface="宋体" pitchFamily="2" charset="-122"/>
              </a:rPr>
              <a:t>在很多调查中，所有的总体单元被划分为若干集合，把其中的第</a:t>
            </a:r>
            <a:r>
              <a:rPr lang="en-US" sz="2600" b="1" dirty="0" smtClean="0">
                <a:latin typeface="宋体" pitchFamily="2" charset="-122"/>
                <a:ea typeface="宋体" pitchFamily="2" charset="-122"/>
              </a:rPr>
              <a:t> j</a:t>
            </a:r>
            <a:r>
              <a:rPr lang="zh-CN" altLang="en-US" sz="2600" b="1" dirty="0" smtClean="0">
                <a:latin typeface="宋体" pitchFamily="2" charset="-122"/>
                <a:ea typeface="宋体" pitchFamily="2" charset="-122"/>
              </a:rPr>
              <a:t>个集合称为第</a:t>
            </a:r>
            <a:r>
              <a:rPr lang="en-US" altLang="zh-CN" sz="2600" b="1" dirty="0" smtClean="0">
                <a:latin typeface="宋体" pitchFamily="2" charset="-122"/>
                <a:ea typeface="宋体" pitchFamily="2" charset="-122"/>
              </a:rPr>
              <a:t>j</a:t>
            </a:r>
            <a:r>
              <a:rPr lang="en-US" sz="2600" b="1" dirty="0" smtClean="0">
                <a:latin typeface="宋体" pitchFamily="2" charset="-122"/>
                <a:ea typeface="宋体" pitchFamily="2" charset="-122"/>
              </a:rPr>
              <a:t> </a:t>
            </a:r>
            <a:r>
              <a:rPr lang="zh-CN" altLang="en-US" sz="2600" b="1" dirty="0" smtClean="0">
                <a:latin typeface="宋体" pitchFamily="2" charset="-122"/>
                <a:ea typeface="宋体" pitchFamily="2" charset="-122"/>
              </a:rPr>
              <a:t>个子总体（简称为</a:t>
            </a:r>
            <a:r>
              <a:rPr lang="en-US" sz="2600" b="1" dirty="0" smtClean="0">
                <a:latin typeface="宋体" pitchFamily="2" charset="-122"/>
                <a:ea typeface="宋体" pitchFamily="2" charset="-122"/>
              </a:rPr>
              <a:t> </a:t>
            </a:r>
            <a:r>
              <a:rPr lang="zh-CN" altLang="en-US" sz="2600" b="1" dirty="0" smtClean="0">
                <a:latin typeface="宋体" pitchFamily="2" charset="-122"/>
                <a:ea typeface="宋体" pitchFamily="2" charset="-122"/>
              </a:rPr>
              <a:t>子总体），或称为第</a:t>
            </a:r>
            <a:r>
              <a:rPr lang="en-US" sz="2600" b="1" dirty="0" smtClean="0">
                <a:latin typeface="宋体" pitchFamily="2" charset="-122"/>
                <a:ea typeface="宋体" pitchFamily="2" charset="-122"/>
              </a:rPr>
              <a:t> j</a:t>
            </a:r>
            <a:r>
              <a:rPr lang="zh-CN" altLang="en-US" sz="2600" b="1" dirty="0" smtClean="0">
                <a:latin typeface="宋体" pitchFamily="2" charset="-122"/>
                <a:ea typeface="宋体" pitchFamily="2" charset="-122"/>
              </a:rPr>
              <a:t>个研究域（简称为</a:t>
            </a:r>
            <a:r>
              <a:rPr lang="en-US" sz="2600" b="1" dirty="0" smtClean="0">
                <a:latin typeface="宋体" pitchFamily="2" charset="-122"/>
                <a:ea typeface="宋体" pitchFamily="2" charset="-122"/>
              </a:rPr>
              <a:t> </a:t>
            </a:r>
            <a:r>
              <a:rPr lang="zh-CN" altLang="en-US" sz="2600" b="1" dirty="0" smtClean="0">
                <a:latin typeface="宋体" pitchFamily="2" charset="-122"/>
                <a:ea typeface="宋体" pitchFamily="2" charset="-122"/>
              </a:rPr>
              <a:t>研究域）。</a:t>
            </a:r>
            <a:r>
              <a:rPr lang="zh-CN" altLang="en-US" sz="2600" b="1" dirty="0" smtClean="0"/>
              <a:t>在实际抽样调查中，抽样调查的设计和抽样框的构造都是针对总体的，总体的单元总数是已知的，但子总体的单元总数不一定是已知的。</a:t>
            </a:r>
            <a:endParaRPr lang="en-US" altLang="zh-CN" sz="2600" b="1" dirty="0" smtClean="0"/>
          </a:p>
          <a:p>
            <a:pPr>
              <a:lnSpc>
                <a:spcPct val="150000"/>
              </a:lnSpc>
            </a:pPr>
            <a:r>
              <a:rPr lang="zh-CN" altLang="en-US" sz="2600" b="1" dirty="0" smtClean="0"/>
              <a:t>子总体估计方法主要适用于以下两种情况</a:t>
            </a:r>
            <a:r>
              <a:rPr lang="en-US" altLang="zh-CN" sz="2600" b="1" dirty="0" smtClean="0"/>
              <a:t>:</a:t>
            </a:r>
          </a:p>
          <a:p>
            <a:pPr>
              <a:lnSpc>
                <a:spcPct val="150000"/>
              </a:lnSpc>
            </a:pPr>
            <a:r>
              <a:rPr lang="en-US" sz="2600" b="1" dirty="0" smtClean="0"/>
              <a:t>1</a:t>
            </a:r>
            <a:r>
              <a:rPr lang="zh-CN" altLang="en-US" sz="2600" b="1" dirty="0" smtClean="0"/>
              <a:t>、利用总体的简单随机样本估计子总体的参数。</a:t>
            </a:r>
            <a:endParaRPr lang="en-US" altLang="zh-CN" sz="2600" b="1" dirty="0" smtClean="0"/>
          </a:p>
          <a:p>
            <a:pPr>
              <a:lnSpc>
                <a:spcPct val="150000"/>
              </a:lnSpc>
            </a:pPr>
            <a:r>
              <a:rPr lang="en-US" sz="2600" b="1" dirty="0" smtClean="0"/>
              <a:t>2</a:t>
            </a:r>
            <a:r>
              <a:rPr lang="zh-CN" altLang="en-US" sz="2600" b="1" dirty="0" smtClean="0"/>
              <a:t>、利用充分但不完备抽样框的简单随机样本估计总体的参数。</a:t>
            </a:r>
            <a:endParaRPr lang="en-US" altLang="zh-CN" sz="2600" b="1" dirty="0" smtClean="0"/>
          </a:p>
          <a:p>
            <a:endParaRPr lang="zh-CN" altLang="en-US" dirty="0">
              <a:latin typeface="宋体" pitchFamily="2" charset="-122"/>
              <a:ea typeface="宋体"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r>
              <a:rPr lang="zh-CN" altLang="en-US" sz="2400" b="1" dirty="0" smtClean="0"/>
              <a:t>利用总体的简单随机样本，估计子总体参数，先要对样本单元进行划分，将属于</a:t>
            </a:r>
            <a:r>
              <a:rPr lang="en-US" sz="2400" b="1" dirty="0" smtClean="0"/>
              <a:t> j</a:t>
            </a:r>
            <a:r>
              <a:rPr lang="zh-CN" altLang="en-US" sz="2400" b="1" dirty="0" smtClean="0"/>
              <a:t>子总体的所有样本单元划分为一类，称为子总体样本。子总体样本的单元个数称为子总体样本量。</a:t>
            </a:r>
            <a:endParaRPr lang="zh-CN" altLang="en-US" sz="2400" b="1" dirty="0"/>
          </a:p>
        </p:txBody>
      </p:sp>
      <p:graphicFrame>
        <p:nvGraphicFramePr>
          <p:cNvPr id="50178" name="Object 2"/>
          <p:cNvGraphicFramePr>
            <a:graphicFrameLocks noChangeAspect="1"/>
          </p:cNvGraphicFramePr>
          <p:nvPr/>
        </p:nvGraphicFramePr>
        <p:xfrm>
          <a:off x="857224" y="2071678"/>
          <a:ext cx="7500990" cy="2143140"/>
        </p:xfrm>
        <a:graphic>
          <a:graphicData uri="http://schemas.openxmlformats.org/presentationml/2006/ole">
            <p:oleObj spid="_x0000_s50178" name="文档" r:id="rId3" imgW="5274753" imgH="1585857" progId="Word.Document.12">
              <p:embed/>
            </p:oleObj>
          </a:graphicData>
        </a:graphic>
      </p:graphicFrame>
      <p:graphicFrame>
        <p:nvGraphicFramePr>
          <p:cNvPr id="50179" name="Object 3"/>
          <p:cNvGraphicFramePr>
            <a:graphicFrameLocks noChangeAspect="1"/>
          </p:cNvGraphicFramePr>
          <p:nvPr/>
        </p:nvGraphicFramePr>
        <p:xfrm>
          <a:off x="928662" y="4286256"/>
          <a:ext cx="7429552" cy="2071702"/>
        </p:xfrm>
        <a:graphic>
          <a:graphicData uri="http://schemas.openxmlformats.org/presentationml/2006/ole">
            <p:oleObj spid="_x0000_s50179" name="文档" r:id="rId4" imgW="5274753" imgH="1486133" progId="Word.Document.12">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lstStyle/>
          <a:p>
            <a:r>
              <a:rPr lang="zh-CN" altLang="en-US" sz="2400" b="1" dirty="0" smtClean="0"/>
              <a:t>一、子总体均值的估计</a:t>
            </a:r>
            <a:endParaRPr lang="en-US" altLang="zh-CN" sz="2400" b="1" dirty="0" smtClean="0"/>
          </a:p>
          <a:p>
            <a:endParaRPr lang="en-US" altLang="zh-CN" sz="2400" b="1" dirty="0" smtClean="0"/>
          </a:p>
          <a:p>
            <a:endParaRPr lang="en-US" altLang="zh-CN" sz="2400" b="1" dirty="0" smtClean="0"/>
          </a:p>
          <a:p>
            <a:endParaRPr lang="en-US" altLang="zh-CN" sz="2400" b="1" dirty="0" smtClean="0"/>
          </a:p>
          <a:p>
            <a:endParaRPr lang="zh-CN" altLang="en-US" sz="2400" dirty="0" smtClean="0"/>
          </a:p>
          <a:p>
            <a:endParaRPr lang="zh-CN" altLang="en-US" dirty="0"/>
          </a:p>
        </p:txBody>
      </p:sp>
      <p:graphicFrame>
        <p:nvGraphicFramePr>
          <p:cNvPr id="51203" name="Object 3"/>
          <p:cNvGraphicFramePr>
            <a:graphicFrameLocks noChangeAspect="1"/>
          </p:cNvGraphicFramePr>
          <p:nvPr/>
        </p:nvGraphicFramePr>
        <p:xfrm>
          <a:off x="714348" y="1000108"/>
          <a:ext cx="7358114" cy="1071570"/>
        </p:xfrm>
        <a:graphic>
          <a:graphicData uri="http://schemas.openxmlformats.org/presentationml/2006/ole">
            <p:oleObj spid="_x0000_s51203" name="文档" r:id="rId3" imgW="5274753" imgH="792388" progId="Word.Document.12">
              <p:embed/>
            </p:oleObj>
          </a:graphicData>
        </a:graphic>
      </p:graphicFrame>
      <p:graphicFrame>
        <p:nvGraphicFramePr>
          <p:cNvPr id="51204" name="Object 4"/>
          <p:cNvGraphicFramePr>
            <a:graphicFrameLocks noChangeAspect="1"/>
          </p:cNvGraphicFramePr>
          <p:nvPr/>
        </p:nvGraphicFramePr>
        <p:xfrm>
          <a:off x="785786" y="2143116"/>
          <a:ext cx="7072362" cy="1643074"/>
        </p:xfrm>
        <a:graphic>
          <a:graphicData uri="http://schemas.openxmlformats.org/presentationml/2006/ole">
            <p:oleObj spid="_x0000_s51204" name="文档" r:id="rId4" imgW="5274753" imgH="1387490" progId="Word.Document.12">
              <p:embed/>
            </p:oleObj>
          </a:graphicData>
        </a:graphic>
      </p:graphicFrame>
      <p:graphicFrame>
        <p:nvGraphicFramePr>
          <p:cNvPr id="51205" name="Object 5"/>
          <p:cNvGraphicFramePr>
            <a:graphicFrameLocks noChangeAspect="1"/>
          </p:cNvGraphicFramePr>
          <p:nvPr/>
        </p:nvGraphicFramePr>
        <p:xfrm>
          <a:off x="1214414" y="3857628"/>
          <a:ext cx="6072230" cy="785818"/>
        </p:xfrm>
        <a:graphic>
          <a:graphicData uri="http://schemas.openxmlformats.org/presentationml/2006/ole">
            <p:oleObj spid="_x0000_s51205" name="文档" r:id="rId5" imgW="5274753" imgH="594381" progId="Word.Document.12">
              <p:embed/>
            </p:oleObj>
          </a:graphicData>
        </a:graphic>
      </p:graphicFrame>
      <p:graphicFrame>
        <p:nvGraphicFramePr>
          <p:cNvPr id="51206" name="Object 6"/>
          <p:cNvGraphicFramePr>
            <a:graphicFrameLocks noChangeAspect="1"/>
          </p:cNvGraphicFramePr>
          <p:nvPr/>
        </p:nvGraphicFramePr>
        <p:xfrm>
          <a:off x="1214414" y="4714884"/>
          <a:ext cx="5715040" cy="785818"/>
        </p:xfrm>
        <a:graphic>
          <a:graphicData uri="http://schemas.openxmlformats.org/presentationml/2006/ole">
            <p:oleObj spid="_x0000_s51206" name="文档" r:id="rId6" imgW="5274753" imgH="594381" progId="Word.Document.12">
              <p:embed/>
            </p:oleObj>
          </a:graphicData>
        </a:graphic>
      </p:graphicFrame>
      <p:graphicFrame>
        <p:nvGraphicFramePr>
          <p:cNvPr id="51207" name="Object 7"/>
          <p:cNvGraphicFramePr>
            <a:graphicFrameLocks noChangeAspect="1"/>
          </p:cNvGraphicFramePr>
          <p:nvPr/>
        </p:nvGraphicFramePr>
        <p:xfrm>
          <a:off x="857224" y="5500702"/>
          <a:ext cx="6215106" cy="1214446"/>
        </p:xfrm>
        <a:graphic>
          <a:graphicData uri="http://schemas.openxmlformats.org/presentationml/2006/ole">
            <p:oleObj spid="_x0000_s51207" name="文档" r:id="rId7" imgW="5274753" imgH="990756" progId="Word.Document.12">
              <p:embed/>
            </p:oleObj>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929354"/>
          </a:xfrm>
        </p:spPr>
        <p:txBody>
          <a:bodyPr/>
          <a:lstStyle/>
          <a:p>
            <a:r>
              <a:rPr lang="zh-CN" altLang="en-US" sz="2400" b="1" dirty="0" smtClean="0"/>
              <a:t>二、子总体总值的估计</a:t>
            </a:r>
          </a:p>
          <a:p>
            <a:r>
              <a:rPr lang="zh-CN" altLang="en-US" sz="2000" b="1" dirty="0" smtClean="0"/>
              <a:t>（一）子总体的单元数</a:t>
            </a:r>
            <a:r>
              <a:rPr lang="en-US" sz="2000" b="1" dirty="0" smtClean="0"/>
              <a:t> </a:t>
            </a:r>
            <a:r>
              <a:rPr lang="zh-CN" altLang="en-US" sz="2000" b="1" dirty="0" smtClean="0"/>
              <a:t>已知</a:t>
            </a:r>
          </a:p>
          <a:p>
            <a:endParaRPr lang="zh-CN" altLang="en-US" dirty="0"/>
          </a:p>
        </p:txBody>
      </p:sp>
      <p:graphicFrame>
        <p:nvGraphicFramePr>
          <p:cNvPr id="52226" name="Object 2"/>
          <p:cNvGraphicFramePr>
            <a:graphicFrameLocks noChangeAspect="1"/>
          </p:cNvGraphicFramePr>
          <p:nvPr/>
        </p:nvGraphicFramePr>
        <p:xfrm>
          <a:off x="1000100" y="1428736"/>
          <a:ext cx="6572296" cy="4357718"/>
        </p:xfrm>
        <a:graphic>
          <a:graphicData uri="http://schemas.openxmlformats.org/presentationml/2006/ole">
            <p:oleObj spid="_x0000_s52226" name="文档" r:id="rId3" imgW="5274753" imgH="3368641" progId="Word.Document.12">
              <p:embed/>
            </p:oleObj>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857916"/>
          </a:xfrm>
        </p:spPr>
        <p:txBody>
          <a:bodyPr/>
          <a:lstStyle/>
          <a:p>
            <a:r>
              <a:rPr lang="zh-CN" altLang="en-US" sz="2400" b="1" dirty="0" smtClean="0"/>
              <a:t>（二）子总体的单元数未知</a:t>
            </a:r>
          </a:p>
          <a:p>
            <a:endParaRPr lang="zh-CN" altLang="en-US" dirty="0"/>
          </a:p>
        </p:txBody>
      </p:sp>
      <p:graphicFrame>
        <p:nvGraphicFramePr>
          <p:cNvPr id="53250" name="Object 2"/>
          <p:cNvGraphicFramePr>
            <a:graphicFrameLocks noChangeAspect="1"/>
          </p:cNvGraphicFramePr>
          <p:nvPr/>
        </p:nvGraphicFramePr>
        <p:xfrm>
          <a:off x="928662" y="1142984"/>
          <a:ext cx="6929486" cy="1285884"/>
        </p:xfrm>
        <a:graphic>
          <a:graphicData uri="http://schemas.openxmlformats.org/presentationml/2006/ole">
            <p:oleObj spid="_x0000_s53250" name="文档" r:id="rId3" imgW="5274753" imgH="990756" progId="Word.Document.12">
              <p:embed/>
            </p:oleObj>
          </a:graphicData>
        </a:graphic>
      </p:graphicFrame>
      <p:graphicFrame>
        <p:nvGraphicFramePr>
          <p:cNvPr id="53251" name="Object 3"/>
          <p:cNvGraphicFramePr>
            <a:graphicFrameLocks noChangeAspect="1"/>
          </p:cNvGraphicFramePr>
          <p:nvPr/>
        </p:nvGraphicFramePr>
        <p:xfrm>
          <a:off x="928662" y="2285992"/>
          <a:ext cx="6929486" cy="3786214"/>
        </p:xfrm>
        <a:graphic>
          <a:graphicData uri="http://schemas.openxmlformats.org/presentationml/2006/ole">
            <p:oleObj spid="_x0000_s53251" name="文档" r:id="rId4" imgW="5274753" imgH="2971907" progId="Word.Document.12">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lstStyle/>
          <a:p>
            <a:r>
              <a:rPr lang="zh-CN" altLang="en-US" b="1" dirty="0" smtClean="0"/>
              <a:t>二、简单随机样本的性质</a:t>
            </a:r>
            <a:endParaRPr lang="en-US" altLang="zh-CN" b="1" dirty="0" smtClean="0"/>
          </a:p>
          <a:p>
            <a:endParaRPr lang="zh-CN" altLang="en-US" dirty="0" smtClean="0"/>
          </a:p>
          <a:p>
            <a:endParaRPr lang="zh-CN" altLang="en-US" dirty="0"/>
          </a:p>
        </p:txBody>
      </p:sp>
      <p:graphicFrame>
        <p:nvGraphicFramePr>
          <p:cNvPr id="4" name="对象 3"/>
          <p:cNvGraphicFramePr>
            <a:graphicFrameLocks noChangeAspect="1"/>
          </p:cNvGraphicFramePr>
          <p:nvPr/>
        </p:nvGraphicFramePr>
        <p:xfrm>
          <a:off x="357158" y="1428736"/>
          <a:ext cx="7429552" cy="785812"/>
        </p:xfrm>
        <a:graphic>
          <a:graphicData uri="http://schemas.openxmlformats.org/presentationml/2006/ole">
            <p:oleObj spid="_x0000_s1026" name="公式" r:id="rId3" imgW="4394160" imgH="482400" progId="Equation.3">
              <p:embed/>
            </p:oleObj>
          </a:graphicData>
        </a:graphic>
      </p:graphicFrame>
      <p:pic>
        <p:nvPicPr>
          <p:cNvPr id="5" name="图片 4" descr="QQ截图20150910213220.png"/>
          <p:cNvPicPr>
            <a:picLocks noChangeAspect="1"/>
          </p:cNvPicPr>
          <p:nvPr/>
        </p:nvPicPr>
        <p:blipFill>
          <a:blip r:embed="rId4"/>
          <a:stretch>
            <a:fillRect/>
          </a:stretch>
        </p:blipFill>
        <p:spPr>
          <a:xfrm>
            <a:off x="642910" y="2285993"/>
            <a:ext cx="7500990" cy="1071570"/>
          </a:xfrm>
          <a:prstGeom prst="rect">
            <a:avLst/>
          </a:prstGeom>
        </p:spPr>
      </p:pic>
      <p:graphicFrame>
        <p:nvGraphicFramePr>
          <p:cNvPr id="6" name="对象 5"/>
          <p:cNvGraphicFramePr>
            <a:graphicFrameLocks noChangeAspect="1"/>
          </p:cNvGraphicFramePr>
          <p:nvPr/>
        </p:nvGraphicFramePr>
        <p:xfrm>
          <a:off x="357158" y="3643314"/>
          <a:ext cx="8501090" cy="857256"/>
        </p:xfrm>
        <a:graphic>
          <a:graphicData uri="http://schemas.openxmlformats.org/presentationml/2006/ole">
            <p:oleObj spid="_x0000_s1027" name="公式" r:id="rId5" imgW="4609800" imgH="457200" progId="Equation.3">
              <p:embed/>
            </p:oleObj>
          </a:graphicData>
        </a:graphic>
      </p:graphicFrame>
      <p:graphicFrame>
        <p:nvGraphicFramePr>
          <p:cNvPr id="1028" name="内容占位符 3"/>
          <p:cNvGraphicFramePr>
            <a:graphicFrameLocks noChangeAspect="1"/>
          </p:cNvGraphicFramePr>
          <p:nvPr/>
        </p:nvGraphicFramePr>
        <p:xfrm>
          <a:off x="357158" y="4286256"/>
          <a:ext cx="8113734" cy="857256"/>
        </p:xfrm>
        <a:graphic>
          <a:graphicData uri="http://schemas.openxmlformats.org/presentationml/2006/ole">
            <p:oleObj spid="_x0000_s1028" name="公式" r:id="rId6" imgW="4419360" imgH="457200" progId="Equation.3">
              <p:embed/>
            </p:oleObj>
          </a:graphicData>
        </a:graphic>
      </p:graphicFrame>
      <p:graphicFrame>
        <p:nvGraphicFramePr>
          <p:cNvPr id="1029" name="Object 5"/>
          <p:cNvGraphicFramePr>
            <a:graphicFrameLocks noChangeAspect="1"/>
          </p:cNvGraphicFramePr>
          <p:nvPr/>
        </p:nvGraphicFramePr>
        <p:xfrm>
          <a:off x="357159" y="4929198"/>
          <a:ext cx="5857915" cy="428628"/>
        </p:xfrm>
        <a:graphic>
          <a:graphicData uri="http://schemas.openxmlformats.org/presentationml/2006/ole">
            <p:oleObj spid="_x0000_s1029" name="公式" r:id="rId7" imgW="3174840" imgH="241200" progId="Equation.3">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857916"/>
          </a:xfrm>
        </p:spPr>
        <p:txBody>
          <a:bodyPr/>
          <a:lstStyle/>
          <a:p>
            <a:r>
              <a:rPr lang="zh-CN" altLang="en-US" sz="2000" b="1" dirty="0" smtClean="0"/>
              <a:t>例   </a:t>
            </a:r>
            <a:r>
              <a:rPr lang="en-US" sz="2000" b="1" dirty="0" smtClean="0"/>
              <a:t> </a:t>
            </a:r>
            <a:r>
              <a:rPr lang="zh-CN" altLang="en-US" sz="2000" b="1" dirty="0" smtClean="0"/>
              <a:t>由某市工商部门提供的该市流动售货店名单有</a:t>
            </a:r>
            <a:r>
              <a:rPr lang="en-US" sz="2000" b="1" dirty="0" smtClean="0"/>
              <a:t>825</a:t>
            </a:r>
            <a:r>
              <a:rPr lang="zh-CN" altLang="en-US" sz="2000" b="1" dirty="0" smtClean="0"/>
              <a:t>户，采用简单随机抽样抽取</a:t>
            </a:r>
            <a:r>
              <a:rPr lang="en-US" sz="2000" b="1" dirty="0" smtClean="0"/>
              <a:t>28</a:t>
            </a:r>
            <a:r>
              <a:rPr lang="zh-CN" altLang="en-US" sz="2000" b="1" dirty="0" smtClean="0"/>
              <a:t>户流动售货店，调查上年度的利润额。</a:t>
            </a:r>
            <a:endParaRPr lang="en-US" altLang="zh-CN" sz="2000" b="1" dirty="0" smtClean="0"/>
          </a:p>
          <a:p>
            <a:r>
              <a:rPr lang="zh-CN" altLang="en-US" sz="2000" b="1" dirty="0" smtClean="0"/>
              <a:t>（</a:t>
            </a:r>
            <a:r>
              <a:rPr lang="en-US" altLang="zh-CN" sz="2000" b="1" dirty="0" smtClean="0"/>
              <a:t>1</a:t>
            </a:r>
            <a:r>
              <a:rPr lang="zh-CN" altLang="en-US" sz="2000" b="1" dirty="0" smtClean="0"/>
              <a:t>）试估计该市未停业的流动售货店上年度的平均利润额及其方差估计</a:t>
            </a:r>
            <a:r>
              <a:rPr lang="en-US" sz="2000" b="1" dirty="0" smtClean="0"/>
              <a:t>,</a:t>
            </a:r>
            <a:r>
              <a:rPr lang="zh-CN" altLang="en-US" sz="2000" b="1" dirty="0" smtClean="0"/>
              <a:t>并给出在置信概率</a:t>
            </a:r>
            <a:r>
              <a:rPr lang="en-US" sz="2000" b="1" dirty="0" smtClean="0"/>
              <a:t>95%</a:t>
            </a:r>
            <a:r>
              <a:rPr lang="zh-CN" altLang="en-US" sz="2000" b="1" dirty="0" smtClean="0"/>
              <a:t>下的置信区间。</a:t>
            </a:r>
            <a:endParaRPr lang="en-US" altLang="zh-CN" sz="2000" b="1" dirty="0" smtClean="0"/>
          </a:p>
          <a:p>
            <a:r>
              <a:rPr lang="zh-CN" altLang="en-US" sz="2000" b="1" dirty="0" smtClean="0"/>
              <a:t>（</a:t>
            </a:r>
            <a:r>
              <a:rPr lang="en-US" altLang="zh-CN" sz="2000" b="1" dirty="0" smtClean="0"/>
              <a:t>2</a:t>
            </a:r>
            <a:r>
              <a:rPr lang="zh-CN" altLang="en-US" sz="2000" b="1" dirty="0" smtClean="0"/>
              <a:t>）试估计该市未停业流动售货店的上年度利润总额及其方差</a:t>
            </a:r>
            <a:r>
              <a:rPr lang="en-US" sz="2000" b="1" dirty="0" smtClean="0"/>
              <a:t>,</a:t>
            </a:r>
            <a:r>
              <a:rPr lang="zh-CN" altLang="en-US" sz="2000" b="1" dirty="0" smtClean="0"/>
              <a:t>并给出在置信概率</a:t>
            </a:r>
            <a:r>
              <a:rPr lang="en-US" sz="2000" b="1" dirty="0" smtClean="0"/>
              <a:t>95%</a:t>
            </a:r>
            <a:r>
              <a:rPr lang="zh-CN" altLang="en-US" sz="2000" b="1" dirty="0" smtClean="0"/>
              <a:t>下的置信区间。（已知该市未停业的流动售货店总数为</a:t>
            </a:r>
            <a:r>
              <a:rPr lang="en-US" sz="2000" b="1" dirty="0" smtClean="0"/>
              <a:t>712</a:t>
            </a:r>
            <a:r>
              <a:rPr lang="zh-CN" altLang="en-US" sz="2000" b="1" dirty="0" smtClean="0"/>
              <a:t>户）</a:t>
            </a:r>
            <a:endParaRPr lang="en-US" altLang="zh-CN" sz="2000" b="1" dirty="0" smtClean="0"/>
          </a:p>
          <a:p>
            <a:r>
              <a:rPr lang="zh-CN" altLang="en-US" sz="2000" b="1" dirty="0" smtClean="0"/>
              <a:t>（</a:t>
            </a:r>
            <a:r>
              <a:rPr lang="en-US" altLang="zh-CN" sz="2000" b="1" dirty="0" smtClean="0"/>
              <a:t>3</a:t>
            </a:r>
            <a:r>
              <a:rPr lang="zh-CN" altLang="en-US" sz="2000" b="1" dirty="0" smtClean="0"/>
              <a:t>）若该市未停业的流动售货店总数未知，试估计该市未停业流动售货店上年度利润总额及其方差</a:t>
            </a:r>
            <a:r>
              <a:rPr lang="en-US" sz="2000" b="1" dirty="0" smtClean="0"/>
              <a:t>,</a:t>
            </a:r>
            <a:r>
              <a:rPr lang="zh-CN" altLang="en-US" sz="2000" b="1" dirty="0" smtClean="0"/>
              <a:t>并给出在置信概率</a:t>
            </a:r>
            <a:r>
              <a:rPr lang="en-US" sz="2000" b="1" dirty="0" smtClean="0"/>
              <a:t>95%</a:t>
            </a:r>
            <a:r>
              <a:rPr lang="zh-CN" altLang="en-US" sz="2000" b="1" dirty="0" smtClean="0"/>
              <a:t>下的置信区间。</a:t>
            </a:r>
          </a:p>
          <a:p>
            <a:pPr>
              <a:lnSpc>
                <a:spcPct val="150000"/>
              </a:lnSpc>
            </a:pPr>
            <a:endParaRPr lang="zh-CN" altLang="en-US" sz="2000" dirty="0" smtClean="0"/>
          </a:p>
          <a:p>
            <a:pPr>
              <a:lnSpc>
                <a:spcPct val="150000"/>
              </a:lnSpc>
            </a:pPr>
            <a:endParaRPr lang="en-US" altLang="zh-CN" sz="2000" dirty="0" smtClean="0"/>
          </a:p>
          <a:p>
            <a:pPr>
              <a:lnSpc>
                <a:spcPct val="150000"/>
              </a:lnSpc>
            </a:pPr>
            <a:endParaRPr lang="zh-CN" altLang="en-US" sz="2000" dirty="0" smtClean="0"/>
          </a:p>
          <a:p>
            <a:endParaRPr lang="zh-CN" altLang="en-US" dirty="0"/>
          </a:p>
        </p:txBody>
      </p:sp>
      <p:graphicFrame>
        <p:nvGraphicFramePr>
          <p:cNvPr id="5" name="表格 4"/>
          <p:cNvGraphicFramePr>
            <a:graphicFrameLocks noGrp="1"/>
          </p:cNvGraphicFramePr>
          <p:nvPr/>
        </p:nvGraphicFramePr>
        <p:xfrm>
          <a:off x="642910" y="3500438"/>
          <a:ext cx="7929616" cy="3143272"/>
        </p:xfrm>
        <a:graphic>
          <a:graphicData uri="http://schemas.openxmlformats.org/drawingml/2006/table">
            <a:tbl>
              <a:tblPr firstRow="1" bandRow="1">
                <a:tableStyleId>{5C22544A-7EE6-4342-B048-85BDC9FD1C3A}</a:tableStyleId>
              </a:tblPr>
              <a:tblGrid>
                <a:gridCol w="991202"/>
                <a:gridCol w="991202"/>
                <a:gridCol w="991202"/>
                <a:gridCol w="991202"/>
                <a:gridCol w="991202"/>
                <a:gridCol w="991202"/>
                <a:gridCol w="991202"/>
                <a:gridCol w="991202"/>
              </a:tblGrid>
              <a:tr h="392909">
                <a:tc>
                  <a:txBody>
                    <a:bodyPr/>
                    <a:lstStyle/>
                    <a:p>
                      <a:pPr algn="ctr">
                        <a:lnSpc>
                          <a:spcPct val="150000"/>
                        </a:lnSpc>
                        <a:spcAft>
                          <a:spcPts val="0"/>
                        </a:spcAft>
                      </a:pPr>
                      <a:r>
                        <a:rPr lang="zh-CN" sz="1600" kern="100" dirty="0">
                          <a:solidFill>
                            <a:srgbClr val="000000"/>
                          </a:solidFill>
                          <a:latin typeface="Times New Roman"/>
                          <a:ea typeface="宋体"/>
                          <a:cs typeface="Times New Roman"/>
                        </a:rPr>
                        <a:t>序号</a:t>
                      </a:r>
                      <a:endParaRPr lang="zh-CN" sz="1600" kern="100" dirty="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利润额</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solidFill>
                            <a:srgbClr val="000000"/>
                          </a:solidFill>
                          <a:latin typeface="Times New Roman"/>
                          <a:ea typeface="宋体"/>
                          <a:cs typeface="Times New Roman"/>
                        </a:rPr>
                        <a:t>序号</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利润额</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solidFill>
                            <a:srgbClr val="000000"/>
                          </a:solidFill>
                          <a:latin typeface="Times New Roman"/>
                          <a:ea typeface="宋体"/>
                          <a:cs typeface="Times New Roman"/>
                        </a:rPr>
                        <a:t>序号</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利润额</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solidFill>
                            <a:srgbClr val="000000"/>
                          </a:solidFill>
                          <a:latin typeface="Times New Roman"/>
                          <a:ea typeface="宋体"/>
                          <a:cs typeface="Times New Roman"/>
                        </a:rPr>
                        <a:t>序号</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利润额</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1</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9.60</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8</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3.79</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15</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5.61</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22</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5.45</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2</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4.94</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9</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1.03</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16</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7.80</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23</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4.01</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3</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停业</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10</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2.95</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17</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9.67</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24</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8.38</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4</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6.89</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11</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停业</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18</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7.32</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25</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7.75</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5</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3.52</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12</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6.88</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19</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2.23</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26</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5.33</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6</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7.46</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13</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7.30</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20</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7.08</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27</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停业</a:t>
                      </a:r>
                      <a:endParaRPr lang="zh-CN" sz="1600" kern="100">
                        <a:latin typeface="Times New Roman"/>
                        <a:ea typeface="宋体"/>
                        <a:cs typeface="Times New Roman"/>
                      </a:endParaRPr>
                    </a:p>
                  </a:txBody>
                  <a:tcPr marL="68580" marR="68580" marT="0" marB="0" anchor="ctr"/>
                </a:tc>
              </a:tr>
              <a:tr h="392909">
                <a:tc>
                  <a:txBody>
                    <a:bodyPr/>
                    <a:lstStyle/>
                    <a:p>
                      <a:pPr algn="ctr">
                        <a:lnSpc>
                          <a:spcPct val="150000"/>
                        </a:lnSpc>
                        <a:spcAft>
                          <a:spcPts val="0"/>
                        </a:spcAft>
                      </a:pPr>
                      <a:r>
                        <a:rPr lang="en-US" sz="1600" kern="100">
                          <a:solidFill>
                            <a:srgbClr val="000000"/>
                          </a:solidFill>
                          <a:latin typeface="宋体"/>
                          <a:ea typeface="宋体"/>
                          <a:cs typeface="Times New Roman"/>
                        </a:rPr>
                        <a:t>7</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7.20</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14</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a:solidFill>
                            <a:srgbClr val="000000"/>
                          </a:solidFill>
                          <a:latin typeface="Times New Roman"/>
                          <a:ea typeface="宋体"/>
                          <a:cs typeface="Times New Roman"/>
                        </a:rPr>
                        <a:t>6.56</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21</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zh-CN" sz="1600" kern="100">
                          <a:solidFill>
                            <a:srgbClr val="000000"/>
                          </a:solidFill>
                          <a:latin typeface="Times New Roman"/>
                          <a:ea typeface="宋体"/>
                          <a:cs typeface="Times New Roman"/>
                        </a:rPr>
                        <a:t>停业</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solidFill>
                            <a:srgbClr val="000000"/>
                          </a:solidFill>
                          <a:latin typeface="宋体"/>
                          <a:ea typeface="宋体"/>
                          <a:cs typeface="Times New Roman"/>
                        </a:rPr>
                        <a:t>28</a:t>
                      </a:r>
                      <a:endParaRPr lang="zh-CN" sz="1600" kern="100">
                        <a:latin typeface="Times New Roman"/>
                        <a:ea typeface="宋体"/>
                        <a:cs typeface="Times New Roman"/>
                      </a:endParaRPr>
                    </a:p>
                  </a:txBody>
                  <a:tcPr marL="68580" marR="68580" marT="0" marB="0" anchor="ctr"/>
                </a:tc>
                <a:tc>
                  <a:txBody>
                    <a:bodyPr/>
                    <a:lstStyle/>
                    <a:p>
                      <a:pPr algn="r">
                        <a:lnSpc>
                          <a:spcPct val="150000"/>
                        </a:lnSpc>
                        <a:spcAft>
                          <a:spcPts val="0"/>
                        </a:spcAft>
                      </a:pPr>
                      <a:r>
                        <a:rPr lang="en-US" sz="1600" kern="100" dirty="0">
                          <a:solidFill>
                            <a:srgbClr val="000000"/>
                          </a:solidFill>
                          <a:latin typeface="Times New Roman"/>
                          <a:ea typeface="宋体"/>
                          <a:cs typeface="Times New Roman"/>
                        </a:rPr>
                        <a:t>5.86</a:t>
                      </a:r>
                      <a:endParaRPr lang="zh-CN" sz="1600" kern="100" dirty="0">
                        <a:latin typeface="Times New Roman"/>
                        <a:ea typeface="宋体"/>
                        <a:cs typeface="Times New Roman"/>
                      </a:endParaRPr>
                    </a:p>
                  </a:txBody>
                  <a:tcPr marL="68580" marR="68580" marT="0" marB="0" anchor="ct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786478"/>
          </a:xfrm>
        </p:spPr>
        <p:txBody>
          <a:bodyPr>
            <a:normAutofit/>
          </a:bodyPr>
          <a:lstStyle/>
          <a:p>
            <a:r>
              <a:rPr lang="zh-CN" altLang="en-US" sz="2400" b="1" dirty="0" smtClean="0"/>
              <a:t>三、子总体比例的估计</a:t>
            </a:r>
            <a:endParaRPr lang="en-US" altLang="zh-CN" sz="2400" b="1" dirty="0" smtClean="0"/>
          </a:p>
          <a:p>
            <a:endParaRPr lang="zh-CN" altLang="en-US" sz="2400" dirty="0"/>
          </a:p>
        </p:txBody>
      </p:sp>
      <p:graphicFrame>
        <p:nvGraphicFramePr>
          <p:cNvPr id="54274" name="Object 2"/>
          <p:cNvGraphicFramePr>
            <a:graphicFrameLocks noChangeAspect="1"/>
          </p:cNvGraphicFramePr>
          <p:nvPr/>
        </p:nvGraphicFramePr>
        <p:xfrm>
          <a:off x="857224" y="1214422"/>
          <a:ext cx="7358114" cy="3929090"/>
        </p:xfrm>
        <a:graphic>
          <a:graphicData uri="http://schemas.openxmlformats.org/presentationml/2006/ole">
            <p:oleObj spid="_x0000_s54274" name="文档" r:id="rId3" imgW="5274753" imgH="2575532" progId="Word.Document.12">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6000792"/>
          </a:xfrm>
        </p:spPr>
        <p:txBody>
          <a:bodyPr/>
          <a:lstStyle/>
          <a:p>
            <a:endParaRPr lang="zh-CN" altLang="en-US" dirty="0"/>
          </a:p>
        </p:txBody>
      </p:sp>
      <p:graphicFrame>
        <p:nvGraphicFramePr>
          <p:cNvPr id="55298" name="Object 2"/>
          <p:cNvGraphicFramePr>
            <a:graphicFrameLocks noChangeAspect="1"/>
          </p:cNvGraphicFramePr>
          <p:nvPr/>
        </p:nvGraphicFramePr>
        <p:xfrm>
          <a:off x="928662" y="642918"/>
          <a:ext cx="7072362" cy="5643602"/>
        </p:xfrm>
        <a:graphic>
          <a:graphicData uri="http://schemas.openxmlformats.org/presentationml/2006/ole">
            <p:oleObj spid="_x0000_s55298" name="文档" r:id="rId3" imgW="5274753" imgH="4755051" progId="Word.Document.12">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400" b="1" dirty="0" smtClean="0"/>
              <a:t>四、子总体</a:t>
            </a:r>
            <a:r>
              <a:rPr lang="en-US" sz="2400" b="1" dirty="0" smtClean="0"/>
              <a:t>C</a:t>
            </a:r>
            <a:r>
              <a:rPr lang="zh-CN" altLang="en-US" sz="2400" b="1" dirty="0" smtClean="0"/>
              <a:t>类单元数的估计</a:t>
            </a:r>
            <a:endParaRPr lang="zh-CN" altLang="en-US" sz="2400" dirty="0" smtClean="0"/>
          </a:p>
          <a:p>
            <a:r>
              <a:rPr lang="zh-CN" altLang="en-US" sz="2000" b="1" dirty="0" smtClean="0"/>
              <a:t>（一）子总体的单元数</a:t>
            </a:r>
            <a:r>
              <a:rPr lang="en-US" sz="2000" b="1" dirty="0" smtClean="0"/>
              <a:t> </a:t>
            </a:r>
            <a:r>
              <a:rPr lang="zh-CN" altLang="en-US" sz="2000" b="1" dirty="0" smtClean="0"/>
              <a:t>已知</a:t>
            </a:r>
            <a:endParaRPr lang="en-US" altLang="zh-CN" sz="2000" b="1" dirty="0" smtClean="0"/>
          </a:p>
          <a:p>
            <a:endParaRPr lang="zh-CN" altLang="en-US" sz="2000" b="1" dirty="0" smtClean="0"/>
          </a:p>
          <a:p>
            <a:endParaRPr lang="zh-CN" altLang="en-US" dirty="0"/>
          </a:p>
        </p:txBody>
      </p:sp>
      <p:graphicFrame>
        <p:nvGraphicFramePr>
          <p:cNvPr id="56322" name="Object 2"/>
          <p:cNvGraphicFramePr>
            <a:graphicFrameLocks noChangeAspect="1"/>
          </p:cNvGraphicFramePr>
          <p:nvPr/>
        </p:nvGraphicFramePr>
        <p:xfrm>
          <a:off x="1000100" y="1285860"/>
          <a:ext cx="6786610" cy="5143536"/>
        </p:xfrm>
        <a:graphic>
          <a:graphicData uri="http://schemas.openxmlformats.org/presentationml/2006/ole">
            <p:oleObj spid="_x0000_s56322" name="文档" r:id="rId3" imgW="5274753" imgH="4755051" progId="Word.Document.12">
              <p:embed/>
            </p:oleObj>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000" b="1" dirty="0" smtClean="0"/>
              <a:t>（二）子总体的单元数</a:t>
            </a:r>
            <a:r>
              <a:rPr lang="en-US" sz="2000" b="1" dirty="0" smtClean="0"/>
              <a:t> </a:t>
            </a:r>
            <a:r>
              <a:rPr lang="zh-CN" altLang="en-US" sz="2000" b="1" dirty="0" smtClean="0"/>
              <a:t>未知</a:t>
            </a:r>
          </a:p>
          <a:p>
            <a:endParaRPr lang="zh-CN" altLang="en-US" dirty="0"/>
          </a:p>
        </p:txBody>
      </p:sp>
      <p:graphicFrame>
        <p:nvGraphicFramePr>
          <p:cNvPr id="57346" name="Object 2"/>
          <p:cNvGraphicFramePr>
            <a:graphicFrameLocks noChangeAspect="1"/>
          </p:cNvGraphicFramePr>
          <p:nvPr/>
        </p:nvGraphicFramePr>
        <p:xfrm>
          <a:off x="993775" y="927100"/>
          <a:ext cx="6811963" cy="5632450"/>
        </p:xfrm>
        <a:graphic>
          <a:graphicData uri="http://schemas.openxmlformats.org/presentationml/2006/ole">
            <p:oleObj spid="_x0000_s57346" name="文档" r:id="rId3" imgW="5274753" imgH="4359397" progId="Word.Document.12">
              <p:embed/>
            </p:oleObj>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000792"/>
          </a:xfrm>
        </p:spPr>
        <p:txBody>
          <a:bodyPr>
            <a:normAutofit/>
          </a:bodyPr>
          <a:lstStyle/>
          <a:p>
            <a:pPr>
              <a:lnSpc>
                <a:spcPct val="150000"/>
              </a:lnSpc>
            </a:pPr>
            <a:r>
              <a:rPr lang="zh-CN" altLang="en-US" sz="2000" b="1" dirty="0" smtClean="0"/>
              <a:t>例    为了解经济萧条期间某开发区劳动人口的失业率，利用户籍管理机关登记的</a:t>
            </a:r>
            <a:r>
              <a:rPr lang="en-US" sz="2000" b="1" dirty="0" smtClean="0"/>
              <a:t>91896</a:t>
            </a:r>
            <a:r>
              <a:rPr lang="zh-CN" altLang="en-US" sz="2000" b="1" dirty="0" smtClean="0"/>
              <a:t>个户籍人口进行简单随机抽样，抽取</a:t>
            </a:r>
            <a:r>
              <a:rPr lang="en-US" sz="2000" b="1" dirty="0" smtClean="0"/>
              <a:t>3836</a:t>
            </a:r>
            <a:r>
              <a:rPr lang="zh-CN" altLang="en-US" sz="2000" b="1" dirty="0" smtClean="0"/>
              <a:t>人进行调查，其中劳动力人数为</a:t>
            </a:r>
            <a:r>
              <a:rPr lang="en-US" sz="2000" b="1" dirty="0" smtClean="0"/>
              <a:t>2686</a:t>
            </a:r>
            <a:r>
              <a:rPr lang="zh-CN" altLang="en-US" sz="2000" b="1" dirty="0" smtClean="0"/>
              <a:t>人，失业人数为</a:t>
            </a:r>
            <a:r>
              <a:rPr lang="en-US" sz="2000" b="1" dirty="0" smtClean="0"/>
              <a:t>510</a:t>
            </a:r>
            <a:r>
              <a:rPr lang="zh-CN" altLang="en-US" sz="2000" b="1" dirty="0" smtClean="0"/>
              <a:t>人。</a:t>
            </a:r>
            <a:endParaRPr lang="en-US" altLang="zh-CN" sz="2000" b="1" dirty="0" smtClean="0"/>
          </a:p>
          <a:p>
            <a:pPr>
              <a:lnSpc>
                <a:spcPct val="150000"/>
              </a:lnSpc>
            </a:pPr>
            <a:r>
              <a:rPr lang="zh-CN" altLang="en-US" sz="2000" b="1" dirty="0" smtClean="0"/>
              <a:t>（</a:t>
            </a:r>
            <a:r>
              <a:rPr lang="en-US" altLang="zh-CN" sz="2000" b="1" dirty="0" smtClean="0"/>
              <a:t>1</a:t>
            </a:r>
            <a:r>
              <a:rPr lang="zh-CN" altLang="en-US" sz="2000" b="1" dirty="0" smtClean="0"/>
              <a:t>）试估计该开发区的失业率及其方差，并给出在置信概率</a:t>
            </a:r>
            <a:r>
              <a:rPr lang="en-US" sz="2000" b="1" dirty="0" smtClean="0"/>
              <a:t>95%</a:t>
            </a:r>
            <a:r>
              <a:rPr lang="zh-CN" altLang="en-US" sz="2000" b="1" dirty="0" smtClean="0"/>
              <a:t>下的置信区间。</a:t>
            </a:r>
            <a:endParaRPr lang="en-US" altLang="zh-CN" sz="2000" b="1" dirty="0" smtClean="0"/>
          </a:p>
          <a:p>
            <a:pPr>
              <a:lnSpc>
                <a:spcPct val="150000"/>
              </a:lnSpc>
            </a:pPr>
            <a:r>
              <a:rPr lang="zh-CN" altLang="en-US" sz="2000" b="1" dirty="0" smtClean="0"/>
              <a:t>（</a:t>
            </a:r>
            <a:r>
              <a:rPr lang="en-US" altLang="zh-CN" sz="2000" b="1" dirty="0" smtClean="0"/>
              <a:t>2</a:t>
            </a:r>
            <a:r>
              <a:rPr lang="zh-CN" altLang="en-US" sz="2000" b="1" dirty="0" smtClean="0"/>
              <a:t>）试估计该开发区的失业总人数及其标准差，并给出在置信概率</a:t>
            </a:r>
            <a:r>
              <a:rPr lang="en-US" sz="2000" b="1" dirty="0" smtClean="0"/>
              <a:t>95%</a:t>
            </a:r>
            <a:r>
              <a:rPr lang="zh-CN" altLang="en-US" sz="2000" b="1" dirty="0" smtClean="0"/>
              <a:t>下的置信区间。（据统计，该开发区的劳动力人数为 </a:t>
            </a:r>
            <a:r>
              <a:rPr lang="en-US" sz="2000" b="1" dirty="0" smtClean="0"/>
              <a:t>67342</a:t>
            </a:r>
            <a:r>
              <a:rPr lang="zh-CN" altLang="en-US" sz="2000" b="1" dirty="0" smtClean="0"/>
              <a:t>）</a:t>
            </a:r>
            <a:endParaRPr lang="en-US" altLang="zh-CN" sz="2000" b="1" dirty="0" smtClean="0"/>
          </a:p>
          <a:p>
            <a:pPr>
              <a:lnSpc>
                <a:spcPct val="150000"/>
              </a:lnSpc>
            </a:pPr>
            <a:r>
              <a:rPr lang="zh-CN" altLang="en-US" sz="2000" b="1" dirty="0" smtClean="0"/>
              <a:t>（</a:t>
            </a:r>
            <a:r>
              <a:rPr lang="en-US" altLang="zh-CN" sz="2000" b="1" dirty="0" smtClean="0"/>
              <a:t>3</a:t>
            </a:r>
            <a:r>
              <a:rPr lang="zh-CN" altLang="en-US" sz="2000" b="1" dirty="0" smtClean="0"/>
              <a:t>）试估计该开发区的失业总人数及其标准差，并给出在置信概率</a:t>
            </a:r>
            <a:r>
              <a:rPr lang="en-US" sz="2000" b="1" dirty="0" smtClean="0"/>
              <a:t>95%</a:t>
            </a:r>
            <a:r>
              <a:rPr lang="zh-CN" altLang="en-US" sz="2000" b="1" dirty="0" smtClean="0"/>
              <a:t>下的置信区间。</a:t>
            </a:r>
          </a:p>
          <a:p>
            <a:endParaRPr lang="zh-CN" altLang="en-US" sz="2000" dirty="0" smtClean="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idx="1"/>
          </p:nvPr>
        </p:nvSpPr>
        <p:spPr>
          <a:xfrm>
            <a:off x="457200" y="571480"/>
            <a:ext cx="8229600" cy="6072230"/>
          </a:xfrm>
        </p:spPr>
        <p:txBody>
          <a:bodyPr>
            <a:normAutofit fontScale="92500" lnSpcReduction="20000"/>
          </a:bodyPr>
          <a:lstStyle/>
          <a:p>
            <a:r>
              <a:rPr lang="zh-CN" altLang="en-US" b="1" dirty="0" smtClean="0"/>
              <a:t>三、简单随机样本抽选</a:t>
            </a:r>
            <a:endParaRPr lang="zh-CN" altLang="en-US" dirty="0" smtClean="0"/>
          </a:p>
          <a:p>
            <a:pPr>
              <a:lnSpc>
                <a:spcPct val="170000"/>
              </a:lnSpc>
              <a:buNone/>
            </a:pPr>
            <a:r>
              <a:rPr lang="zh-CN" altLang="en-US" sz="2800" dirty="0" smtClean="0"/>
              <a:t>              </a:t>
            </a:r>
            <a:r>
              <a:rPr lang="zh-CN" altLang="en-US" sz="2800" b="1" dirty="0" smtClean="0"/>
              <a:t>简单随机样本的抽选办法是选取抽样框中的一组号码，保证抽样框中每个号码被抽中的概率都相等，号码被抽中的单元组成简单随机样本。通常，抽样框中号码的选取利用随机数。</a:t>
            </a:r>
            <a:endParaRPr lang="en-US" altLang="zh-CN" sz="2800" b="1" dirty="0" smtClean="0"/>
          </a:p>
          <a:p>
            <a:pPr>
              <a:lnSpc>
                <a:spcPct val="170000"/>
              </a:lnSpc>
              <a:buNone/>
            </a:pPr>
            <a:r>
              <a:rPr lang="zh-CN" altLang="en-US" sz="2800" b="1" dirty="0" smtClean="0"/>
              <a:t>               随机数就是随机试验的结果，随机数产生方法也被称为随机数发生器。基于物理现象的随机数，随机性好，但操作难度较大，比如投硬币、掷骰子、使用电子元器件的噪音等。在实际应用中，更多的是选用伪随机数。</a:t>
            </a:r>
          </a:p>
          <a:p>
            <a:pPr>
              <a:lnSpc>
                <a:spcPct val="150000"/>
              </a:lnSpc>
              <a:buNone/>
            </a:pPr>
            <a:endParaRPr lang="zh-CN" altLang="en-US" sz="2400" dirty="0" smtClean="0"/>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428580"/>
            <a:ext cx="8229600" cy="5357874"/>
          </a:xfrm>
        </p:spPr>
        <p:txBody>
          <a:bodyPr>
            <a:normAutofit fontScale="77500" lnSpcReduction="20000"/>
          </a:bodyPr>
          <a:lstStyle/>
          <a:p>
            <a:pPr>
              <a:lnSpc>
                <a:spcPct val="120000"/>
              </a:lnSpc>
              <a:buNone/>
            </a:pPr>
            <a:r>
              <a:rPr lang="zh-CN" altLang="en-US" dirty="0" smtClean="0"/>
              <a:t>     </a:t>
            </a:r>
            <a:r>
              <a:rPr lang="zh-CN" altLang="en-US" sz="2900" b="1" dirty="0" smtClean="0"/>
              <a:t>几种获取随机数的办法：</a:t>
            </a:r>
            <a:endParaRPr lang="en-US" altLang="zh-CN" sz="2900" b="1" dirty="0" smtClean="0"/>
          </a:p>
          <a:p>
            <a:pPr>
              <a:lnSpc>
                <a:spcPct val="120000"/>
              </a:lnSpc>
            </a:pPr>
            <a:r>
              <a:rPr lang="zh-CN" altLang="en-US" sz="2900" b="1" dirty="0" smtClean="0"/>
              <a:t>抽签法。抽签法又称“抓阄法”，就是把抽样框中所有单元的号码都写在号签上，将号签放在袋中并充分混合后，从中依次抽取号签，直到抽出的号签数等于要求的样本量为止。抽签法简单易行，适用于抽样框中单元总数较小时。</a:t>
            </a:r>
            <a:endParaRPr lang="en-US" altLang="zh-CN" sz="2900" b="1" dirty="0" smtClean="0"/>
          </a:p>
          <a:p>
            <a:pPr>
              <a:lnSpc>
                <a:spcPct val="120000"/>
              </a:lnSpc>
            </a:pPr>
            <a:r>
              <a:rPr lang="zh-CN" altLang="en-US" sz="2900" b="1" dirty="0" smtClean="0"/>
              <a:t>掷随机数骰子法。相比较通常的正六面体骰子而言，随机数骰子是由质地均匀的特殊材料制成的正二十面体，每面有</a:t>
            </a:r>
            <a:r>
              <a:rPr lang="en-US" sz="2900" b="1" dirty="0" smtClean="0"/>
              <a:t>0</a:t>
            </a:r>
            <a:r>
              <a:rPr lang="zh-CN" altLang="en-US" sz="2900" b="1" dirty="0" smtClean="0"/>
              <a:t>至</a:t>
            </a:r>
            <a:r>
              <a:rPr lang="en-US" sz="2900" b="1" dirty="0" smtClean="0"/>
              <a:t>9</a:t>
            </a:r>
            <a:r>
              <a:rPr lang="zh-CN" altLang="en-US" sz="2900" b="1" dirty="0" smtClean="0"/>
              <a:t>中的一个数字，并且每个数字只出现在两个面上。</a:t>
            </a:r>
            <a:endParaRPr lang="en-US" altLang="zh-CN" sz="2900" b="1" dirty="0" smtClean="0"/>
          </a:p>
          <a:p>
            <a:pPr>
              <a:lnSpc>
                <a:spcPct val="120000"/>
              </a:lnSpc>
            </a:pPr>
            <a:r>
              <a:rPr lang="zh-CN" altLang="en-US" sz="2900" b="1" dirty="0" smtClean="0"/>
              <a:t>随机数表法。随机数表是由数字</a:t>
            </a:r>
            <a:r>
              <a:rPr lang="en-US" sz="2900" b="1" dirty="0" smtClean="0"/>
              <a:t>0,1,2</a:t>
            </a:r>
            <a:r>
              <a:rPr lang="en-US" altLang="zh-CN" sz="2900" b="1" dirty="0" smtClean="0"/>
              <a:t>……</a:t>
            </a:r>
            <a:r>
              <a:rPr lang="zh-CN" altLang="en-US" sz="2900" b="1" dirty="0" smtClean="0"/>
              <a:t>，</a:t>
            </a:r>
            <a:r>
              <a:rPr lang="en-US" sz="2900" b="1" dirty="0" smtClean="0"/>
              <a:t>9</a:t>
            </a:r>
            <a:r>
              <a:rPr lang="zh-CN" altLang="en-US" sz="2900" b="1" dirty="0" smtClean="0"/>
              <a:t>所组成的数字表，数字在表上的排列顺序是随机的，每个数字在表中出现的频率近似相等。利用随机数表法得到的随机数并不一定都适用于简单随机样本的抽选。</a:t>
            </a:r>
            <a:endParaRPr lang="en-US" altLang="zh-CN" sz="2900" b="1" dirty="0" smtClean="0"/>
          </a:p>
          <a:p>
            <a:pPr>
              <a:lnSpc>
                <a:spcPct val="120000"/>
              </a:lnSpc>
            </a:pPr>
            <a:r>
              <a:rPr lang="zh-CN" altLang="en-US" sz="2900" b="1" dirty="0" smtClean="0"/>
              <a:t>统计软件使用统计软件产生随机数的方法更为快捷方便。</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第二节  简单估计量</a:t>
            </a:r>
          </a:p>
        </p:txBody>
      </p:sp>
      <p:sp>
        <p:nvSpPr>
          <p:cNvPr id="3" name="内容占位符 2"/>
          <p:cNvSpPr>
            <a:spLocks noGrp="1"/>
          </p:cNvSpPr>
          <p:nvPr>
            <p:ph idx="1"/>
          </p:nvPr>
        </p:nvSpPr>
        <p:spPr>
          <a:xfrm>
            <a:off x="457200" y="1285860"/>
            <a:ext cx="8229600" cy="4840303"/>
          </a:xfrm>
        </p:spPr>
        <p:txBody>
          <a:bodyPr/>
          <a:lstStyle/>
          <a:p>
            <a:pPr>
              <a:lnSpc>
                <a:spcPct val="120000"/>
              </a:lnSpc>
            </a:pPr>
            <a:r>
              <a:rPr lang="zh-CN" altLang="en-US" sz="2000" b="1" dirty="0" smtClean="0"/>
              <a:t>本节给出总体均值估计量、总体总值估计量、总体比例估计量和总体</a:t>
            </a:r>
            <a:r>
              <a:rPr lang="en-US" sz="2000" b="1" dirty="0" smtClean="0"/>
              <a:t>C</a:t>
            </a:r>
            <a:r>
              <a:rPr lang="zh-CN" altLang="en-US" sz="2000" b="1" dirty="0" smtClean="0"/>
              <a:t>类单元数估计量，以及这些估计量的估计方差。这里，先给出两个引理。</a:t>
            </a:r>
          </a:p>
          <a:p>
            <a:endParaRPr lang="zh-CN" altLang="en-US" dirty="0"/>
          </a:p>
        </p:txBody>
      </p:sp>
      <p:graphicFrame>
        <p:nvGraphicFramePr>
          <p:cNvPr id="17412" name="Object 4"/>
          <p:cNvGraphicFramePr>
            <a:graphicFrameLocks noChangeAspect="1"/>
          </p:cNvGraphicFramePr>
          <p:nvPr/>
        </p:nvGraphicFramePr>
        <p:xfrm>
          <a:off x="785786" y="2428869"/>
          <a:ext cx="7181850" cy="5715040"/>
        </p:xfrm>
        <a:graphic>
          <a:graphicData uri="http://schemas.openxmlformats.org/presentationml/2006/ole">
            <p:oleObj spid="_x0000_s17412" name="文档" r:id="rId3" imgW="5274753" imgH="4754691" progId="Word.Documen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929354"/>
          </a:xfrm>
        </p:spPr>
        <p:txBody>
          <a:bodyPr/>
          <a:lstStyle/>
          <a:p>
            <a:r>
              <a:rPr lang="zh-CN" altLang="en-US" sz="2400" b="1" dirty="0" smtClean="0"/>
              <a:t>一、总体均值和总体总值的估计</a:t>
            </a:r>
            <a:endParaRPr lang="en-US" altLang="zh-CN" sz="2400" b="1" dirty="0" smtClean="0"/>
          </a:p>
          <a:p>
            <a:pPr>
              <a:buNone/>
            </a:pPr>
            <a:endParaRPr lang="zh-CN" altLang="en-US" sz="2400" dirty="0" smtClean="0"/>
          </a:p>
          <a:p>
            <a:pPr>
              <a:buNone/>
            </a:pPr>
            <a:r>
              <a:rPr lang="zh-CN" altLang="en-US" sz="2400" b="1" dirty="0" smtClean="0"/>
              <a:t>（一）总体均值估计量和总体总值估计量</a:t>
            </a:r>
            <a:endParaRPr lang="zh-CN" altLang="en-US" sz="2400" b="1" dirty="0"/>
          </a:p>
        </p:txBody>
      </p:sp>
      <p:graphicFrame>
        <p:nvGraphicFramePr>
          <p:cNvPr id="21506" name="Object 2"/>
          <p:cNvGraphicFramePr>
            <a:graphicFrameLocks noChangeAspect="1"/>
          </p:cNvGraphicFramePr>
          <p:nvPr/>
        </p:nvGraphicFramePr>
        <p:xfrm>
          <a:off x="714348" y="1785926"/>
          <a:ext cx="7286676" cy="4357718"/>
        </p:xfrm>
        <a:graphic>
          <a:graphicData uri="http://schemas.openxmlformats.org/presentationml/2006/ole">
            <p:oleObj spid="_x0000_s21506" name="文档" r:id="rId3" imgW="5274753" imgH="3070910" progId="Word.Document.12">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endParaRPr lang="zh-CN" altLang="en-US" dirty="0"/>
          </a:p>
        </p:txBody>
      </p:sp>
      <p:graphicFrame>
        <p:nvGraphicFramePr>
          <p:cNvPr id="22530" name="Object 2"/>
          <p:cNvGraphicFramePr>
            <a:graphicFrameLocks noChangeAspect="1"/>
          </p:cNvGraphicFramePr>
          <p:nvPr/>
        </p:nvGraphicFramePr>
        <p:xfrm>
          <a:off x="993774" y="715962"/>
          <a:ext cx="7221563" cy="4999054"/>
        </p:xfrm>
        <a:graphic>
          <a:graphicData uri="http://schemas.openxmlformats.org/presentationml/2006/ole">
            <p:oleObj spid="_x0000_s22530" name="文档" r:id="rId3" imgW="5274753" imgH="3268917" progId="Word.Document.12">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519</TotalTime>
  <Words>2109</Words>
  <PresentationFormat>全屏显示(4:3)</PresentationFormat>
  <Paragraphs>231</Paragraphs>
  <Slides>45</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45</vt:i4>
      </vt:variant>
    </vt:vector>
  </HeadingPairs>
  <TitlesOfParts>
    <vt:vector size="48" baseType="lpstr">
      <vt:lpstr>Office 主题</vt:lpstr>
      <vt:lpstr>公式</vt:lpstr>
      <vt:lpstr>文档</vt:lpstr>
      <vt:lpstr>第二章  简单随机抽样</vt:lpstr>
      <vt:lpstr>主要内容</vt:lpstr>
      <vt:lpstr> 第一节    概述 </vt:lpstr>
      <vt:lpstr>幻灯片 4</vt:lpstr>
      <vt:lpstr>幻灯片 5</vt:lpstr>
      <vt:lpstr>幻灯片 6</vt:lpstr>
      <vt:lpstr>第二节  简单估计量</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第三节  样本量确定</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第四节  子总体的估计量</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cp:lastModifiedBy>
  <cp:revision>59</cp:revision>
  <dcterms:created xsi:type="dcterms:W3CDTF">2015-09-10T01:09:49Z</dcterms:created>
  <dcterms:modified xsi:type="dcterms:W3CDTF">2015-09-27T00:56:13Z</dcterms:modified>
</cp:coreProperties>
</file>