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1" r:id="rId1"/>
  </p:sldMasterIdLst>
  <p:notesMasterIdLst>
    <p:notesMasterId r:id="rId35"/>
  </p:notesMasterIdLst>
  <p:sldIdLst>
    <p:sldId id="367" r:id="rId2"/>
    <p:sldId id="368" r:id="rId3"/>
    <p:sldId id="376" r:id="rId4"/>
    <p:sldId id="413" r:id="rId5"/>
    <p:sldId id="414" r:id="rId6"/>
    <p:sldId id="416" r:id="rId7"/>
    <p:sldId id="415" r:id="rId8"/>
    <p:sldId id="378" r:id="rId9"/>
    <p:sldId id="377" r:id="rId10"/>
    <p:sldId id="379" r:id="rId11"/>
    <p:sldId id="423" r:id="rId12"/>
    <p:sldId id="388" r:id="rId13"/>
    <p:sldId id="411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19" r:id="rId25"/>
    <p:sldId id="400" r:id="rId26"/>
    <p:sldId id="403" r:id="rId27"/>
    <p:sldId id="402" r:id="rId28"/>
    <p:sldId id="405" r:id="rId29"/>
    <p:sldId id="434" r:id="rId30"/>
    <p:sldId id="435" r:id="rId31"/>
    <p:sldId id="420" r:id="rId32"/>
    <p:sldId id="421" r:id="rId33"/>
    <p:sldId id="436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364"/>
    <a:srgbClr val="FF9966"/>
    <a:srgbClr val="4F81BD"/>
    <a:srgbClr val="318273"/>
    <a:srgbClr val="8FAD2F"/>
    <a:srgbClr val="DBE8B2"/>
    <a:srgbClr val="6699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0" autoAdjust="0"/>
  </p:normalViewPr>
  <p:slideViewPr>
    <p:cSldViewPr>
      <p:cViewPr>
        <p:scale>
          <a:sx n="60" d="100"/>
          <a:sy n="60" d="100"/>
        </p:scale>
        <p:origin x="-1656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24"/>
    </p:cViewPr>
  </p:outlin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1C3897CA-E086-4D24-AD27-88D43E798F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7367E248-9A34-4B83-A831-4FB5FF57C2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1013" y="104775"/>
            <a:ext cx="2174875" cy="6448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104775"/>
            <a:ext cx="6376988" cy="6448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371600"/>
            <a:ext cx="419417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19417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71813" y="104775"/>
            <a:ext cx="59340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301625" y="1371600"/>
            <a:ext cx="85407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6" descr="home">
            <a:hlinkClick r:id="" action="ppaction://noaction"/>
          </p:cNvPr>
          <p:cNvPicPr preferRelativeResize="0"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777288" y="6505575"/>
            <a:ext cx="395287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Microsoft_Office_Word___10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第五章  等距抽样 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altLang="zh-CN" dirty="0" smtClean="0"/>
              <a:t>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dirty="0" smtClean="0"/>
              <a:t>等距抽样定义</a:t>
            </a:r>
            <a:endParaRPr lang="en-US" altLang="zh-CN" sz="3200" dirty="0" smtClean="0"/>
          </a:p>
          <a:p>
            <a:pPr>
              <a:lnSpc>
                <a:spcPct val="150000"/>
              </a:lnSpc>
              <a:buNone/>
            </a:pPr>
            <a:r>
              <a:rPr lang="ja-JP" altLang="en-US" sz="3200" dirty="0" smtClean="0"/>
              <a:t>   </a:t>
            </a:r>
            <a:r>
              <a:rPr lang="ja-JP" altLang="en-US" sz="3200" dirty="0" smtClean="0"/>
              <a:t>      </a:t>
            </a:r>
            <a:r>
              <a:rPr lang="ja-JP" altLang="en-US" sz="3200" dirty="0" smtClean="0"/>
              <a:t>等距抽样</a:t>
            </a:r>
            <a:r>
              <a:rPr lang="zh-CN" altLang="en-US" sz="3200" dirty="0" smtClean="0"/>
              <a:t>的简单</a:t>
            </a:r>
            <a:r>
              <a:rPr lang="ja-JP" altLang="en-US" sz="3200" dirty="0" smtClean="0"/>
              <a:t>估计量</a:t>
            </a:r>
            <a:endParaRPr lang="en-US" altLang="ja-JP" sz="3200" dirty="0" smtClean="0"/>
          </a:p>
          <a:p>
            <a:pPr>
              <a:lnSpc>
                <a:spcPct val="150000"/>
              </a:lnSpc>
              <a:buNone/>
            </a:pPr>
            <a:r>
              <a:rPr lang="ja-JP" altLang="en-US" sz="3200" dirty="0" smtClean="0"/>
              <a:t>         特殊</a:t>
            </a:r>
            <a:r>
              <a:rPr lang="ja-JP" altLang="en-US" sz="3200" dirty="0" smtClean="0"/>
              <a:t>总体情形下的等距抽样改进</a:t>
            </a:r>
            <a:endParaRPr lang="zh-CN" altLang="en-US" sz="30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285720" y="357166"/>
          <a:ext cx="8616390" cy="6786610"/>
        </p:xfrm>
        <a:graphic>
          <a:graphicData uri="http://schemas.openxmlformats.org/presentationml/2006/ole">
            <p:oleObj spid="_x0000_s74755" name="文档" r:id="rId3" imgW="5643061" imgH="4396838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714356"/>
            <a:ext cx="8540750" cy="5838844"/>
          </a:xfrm>
        </p:spPr>
        <p:txBody>
          <a:bodyPr/>
          <a:lstStyle/>
          <a:p>
            <a:pPr algn="just">
              <a:buNone/>
            </a:pPr>
            <a:r>
              <a:rPr lang="zh-CN" altLang="en-US" sz="2400" dirty="0" smtClean="0">
                <a:latin typeface="+mn-ea"/>
              </a:rPr>
              <a:t>   </a:t>
            </a:r>
            <a:r>
              <a:rPr lang="zh-CN" altLang="en-US" sz="2500" dirty="0" smtClean="0">
                <a:latin typeface="+mn-ea"/>
              </a:rPr>
              <a:t>与</a:t>
            </a:r>
            <a:r>
              <a:rPr lang="zh-CN" altLang="en-US" sz="2500" dirty="0" smtClean="0">
                <a:latin typeface="+mn-ea"/>
              </a:rPr>
              <a:t>简单随机抽样相比，等距抽样有两个主要优点。</a:t>
            </a:r>
          </a:p>
          <a:p>
            <a:pPr algn="just"/>
            <a:r>
              <a:rPr lang="zh-CN" altLang="en-US" sz="2500" dirty="0" smtClean="0">
                <a:latin typeface="+mn-ea"/>
              </a:rPr>
              <a:t> 抽样</a:t>
            </a:r>
            <a:r>
              <a:rPr lang="zh-CN" altLang="en-US" sz="2500" dirty="0" smtClean="0">
                <a:latin typeface="+mn-ea"/>
              </a:rPr>
              <a:t>过程实施方便，不需要对所有样本单元进行随机抽样，不一定需要完整的抽样框。简单随机抽样往往需要对总体的单元进行编号，再利用随机数抽取样本。规模超大总体的编号是相当繁琐的工作，应用抽取方法很不方便。等距抽样需要确定全部单元的排列顺序，通常是按照自然顺序排列，确定随机起点，按照事先确定的规则，就可以得到样本。</a:t>
            </a:r>
          </a:p>
          <a:p>
            <a:pPr algn="just"/>
            <a:r>
              <a:rPr lang="zh-CN" altLang="en-US" sz="2500" dirty="0" smtClean="0">
                <a:latin typeface="+mn-ea"/>
              </a:rPr>
              <a:t>等距</a:t>
            </a:r>
            <a:r>
              <a:rPr lang="zh-CN" altLang="en-US" sz="2500" dirty="0" smtClean="0">
                <a:latin typeface="+mn-ea"/>
              </a:rPr>
              <a:t>样本比简单随机样本和分层随机样本的“均匀性”更好。事实上，等距抽样先将总体按照事先确定的规则分成了若干层，确定随机起点后，就从每层的同样位置抽取</a:t>
            </a:r>
            <a:r>
              <a:rPr lang="en-US" sz="2500" dirty="0" smtClean="0">
                <a:latin typeface="+mn-ea"/>
              </a:rPr>
              <a:t>1</a:t>
            </a:r>
            <a:r>
              <a:rPr lang="zh-CN" altLang="en-US" sz="2500" dirty="0" smtClean="0">
                <a:latin typeface="+mn-ea"/>
              </a:rPr>
              <a:t>个单元。分层随机抽样从每层中抽取单元的位置是随机的，并不一定相同。等距样本在总体中的散布更“均匀”。但在特殊情况下，如总体具有某周期性或规律性，等距样本位置的“均匀性”可能很差。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28" y="104775"/>
            <a:ext cx="7577161" cy="892175"/>
          </a:xfrm>
        </p:spPr>
        <p:txBody>
          <a:bodyPr/>
          <a:lstStyle/>
          <a:p>
            <a:r>
              <a:rPr lang="zh-CN" altLang="en-US" dirty="0" smtClean="0"/>
              <a:t>第二</a:t>
            </a:r>
            <a:r>
              <a:rPr lang="zh-CN" altLang="en-US" dirty="0" smtClean="0"/>
              <a:t>节     </a:t>
            </a:r>
            <a:r>
              <a:rPr lang="zh-CN" altLang="en-US" dirty="0" smtClean="0"/>
              <a:t>等距</a:t>
            </a:r>
            <a:r>
              <a:rPr lang="zh-CN" altLang="en-US" dirty="0" smtClean="0"/>
              <a:t>抽样的简单</a:t>
            </a:r>
            <a:r>
              <a:rPr lang="zh-CN" altLang="en-US" dirty="0" smtClean="0"/>
              <a:t>估计量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</a:t>
            </a:r>
            <a:r>
              <a:rPr lang="zh-CN" altLang="en-US" dirty="0" smtClean="0"/>
              <a:t>等距抽样的简单估计量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 等距抽样简单估计量</a:t>
            </a:r>
            <a:r>
              <a:rPr lang="zh-CN" altLang="en-US" dirty="0" smtClean="0"/>
              <a:t>的方差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等距抽样简单估计量的方差</a:t>
            </a:r>
            <a:r>
              <a:rPr lang="zh-CN" altLang="en-US" dirty="0" smtClean="0"/>
              <a:t>估计</a:t>
            </a:r>
            <a:endParaRPr lang="en-US" altLang="zh-CN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7357" y="104775"/>
            <a:ext cx="7148532" cy="892175"/>
          </a:xfrm>
        </p:spPr>
        <p:txBody>
          <a:bodyPr/>
          <a:lstStyle/>
          <a:p>
            <a:r>
              <a:rPr lang="zh-CN" altLang="en-US" dirty="0" smtClean="0"/>
              <a:t>一、等距抽样的简单估计量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35173" name="Object 5"/>
          <p:cNvGraphicFramePr>
            <a:graphicFrameLocks noChangeAspect="1"/>
          </p:cNvGraphicFramePr>
          <p:nvPr/>
        </p:nvGraphicFramePr>
        <p:xfrm>
          <a:off x="357158" y="1357298"/>
          <a:ext cx="8545986" cy="642942"/>
        </p:xfrm>
        <a:graphic>
          <a:graphicData uri="http://schemas.openxmlformats.org/presentationml/2006/ole">
            <p:oleObj spid="_x0000_s135173" name="文档" r:id="rId3" imgW="5267553" imgH="430215" progId="Word.Document.12">
              <p:embed/>
            </p:oleObj>
          </a:graphicData>
        </a:graphic>
      </p:graphicFrame>
      <p:graphicFrame>
        <p:nvGraphicFramePr>
          <p:cNvPr id="135174" name="Object 6"/>
          <p:cNvGraphicFramePr>
            <a:graphicFrameLocks noChangeAspect="1"/>
          </p:cNvGraphicFramePr>
          <p:nvPr/>
        </p:nvGraphicFramePr>
        <p:xfrm>
          <a:off x="361950" y="1924050"/>
          <a:ext cx="8450263" cy="4648222"/>
        </p:xfrm>
        <a:graphic>
          <a:graphicData uri="http://schemas.openxmlformats.org/presentationml/2006/ole">
            <p:oleObj spid="_x0000_s135174" name="文档" r:id="rId4" imgW="5267553" imgH="2873623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142844" y="500042"/>
          <a:ext cx="8786842" cy="6105571"/>
        </p:xfrm>
        <a:graphic>
          <a:graphicData uri="http://schemas.openxmlformats.org/presentationml/2006/ole">
            <p:oleObj spid="_x0000_s151554" name="文档" r:id="rId3" imgW="5267553" imgH="3665652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361950" y="1214438"/>
          <a:ext cx="8529638" cy="3105150"/>
        </p:xfrm>
        <a:graphic>
          <a:graphicData uri="http://schemas.openxmlformats.org/presentationml/2006/ole">
            <p:oleObj spid="_x0000_s152578" name="文档" r:id="rId3" imgW="5267553" imgH="1919589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2" y="104775"/>
            <a:ext cx="7362847" cy="892175"/>
          </a:xfrm>
        </p:spPr>
        <p:txBody>
          <a:bodyPr/>
          <a:lstStyle/>
          <a:p>
            <a:r>
              <a:rPr lang="zh-CN" altLang="en-US" dirty="0" smtClean="0"/>
              <a:t>二、等距抽样简单估计量的</a:t>
            </a:r>
            <a:r>
              <a:rPr lang="zh-CN" altLang="en-US" dirty="0" smtClean="0"/>
              <a:t>方差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53603" name="Object 3"/>
          <p:cNvGraphicFramePr>
            <a:graphicFrameLocks noChangeAspect="1"/>
          </p:cNvGraphicFramePr>
          <p:nvPr/>
        </p:nvGraphicFramePr>
        <p:xfrm>
          <a:off x="361950" y="1355725"/>
          <a:ext cx="8450263" cy="2774950"/>
        </p:xfrm>
        <a:graphic>
          <a:graphicData uri="http://schemas.openxmlformats.org/presentationml/2006/ole">
            <p:oleObj spid="_x0000_s153603" name="文档" r:id="rId3" imgW="5267553" imgH="1734182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54627" name="Object 3"/>
          <p:cNvGraphicFramePr>
            <a:graphicFrameLocks noChangeAspect="1"/>
          </p:cNvGraphicFramePr>
          <p:nvPr/>
        </p:nvGraphicFramePr>
        <p:xfrm>
          <a:off x="220663" y="1150938"/>
          <a:ext cx="8623300" cy="5549900"/>
        </p:xfrm>
        <a:graphic>
          <a:graphicData uri="http://schemas.openxmlformats.org/presentationml/2006/ole">
            <p:oleObj spid="_x0000_s154627" name="文档" r:id="rId3" imgW="5267553" imgH="3393842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          即</a:t>
            </a:r>
            <a:r>
              <a:rPr lang="zh-CN" altLang="en-US" dirty="0" smtClean="0"/>
              <a:t>等距抽样的简单估计量方差小于简单随机抽样的简单估计量方差。也就是说，当等距样本内方差大于总体方差时，等距抽样的简单估计量方差小于简单随机抽样的简单估计量方差。等距样本内单元差异大，等距样本内方差大。为了降低等距抽样的简单估计量方差，总体单元的排列顺序应尽可能使等距样本内的单元差异大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284163" y="1355725"/>
          <a:ext cx="8450262" cy="4130675"/>
        </p:xfrm>
        <a:graphic>
          <a:graphicData uri="http://schemas.openxmlformats.org/presentationml/2006/ole">
            <p:oleObj spid="_x0000_s155650" name="文档" r:id="rId3" imgW="5267553" imgH="2575172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142984"/>
            <a:ext cx="8540750" cy="5410216"/>
          </a:xfrm>
        </p:spPr>
        <p:txBody>
          <a:bodyPr>
            <a:normAutofit fontScale="70000" lnSpcReduction="20000"/>
          </a:bodyPr>
          <a:lstStyle/>
          <a:p>
            <a:pPr marL="0" algn="just">
              <a:lnSpc>
                <a:spcPct val="170000"/>
              </a:lnSpc>
              <a:buNone/>
            </a:pPr>
            <a:r>
              <a:rPr lang="zh-CN" altLang="en-US" sz="3300" b="1" dirty="0" smtClean="0"/>
              <a:t>         </a:t>
            </a:r>
            <a:r>
              <a:rPr lang="zh-CN" altLang="en-US" sz="3400" b="1" dirty="0" smtClean="0">
                <a:latin typeface="+mn-ea"/>
              </a:rPr>
              <a:t>等距抽样</a:t>
            </a:r>
            <a:r>
              <a:rPr lang="en-US" sz="3400" b="1" dirty="0" smtClean="0">
                <a:latin typeface="+mn-ea"/>
              </a:rPr>
              <a:t>(systematic sampling)</a:t>
            </a:r>
            <a:r>
              <a:rPr lang="zh-CN" altLang="en-US" sz="3400" b="1" dirty="0" smtClean="0">
                <a:latin typeface="+mn-ea"/>
              </a:rPr>
              <a:t>又称为机械抽样、系统抽样。和已经介绍的几种抽样方法有些不同，等距抽样方法通常是将总体的全部单元按照一定的顺序排列，然后按照简单随机抽样的方法抽取第一个样本点（即随机起点），再按照事先确定的规则依次选取其余的样本点，最终构成样本。</a:t>
            </a:r>
          </a:p>
          <a:p>
            <a:pPr marL="0" algn="just">
              <a:lnSpc>
                <a:spcPct val="170000"/>
              </a:lnSpc>
              <a:buNone/>
            </a:pPr>
            <a:r>
              <a:rPr lang="zh-CN" altLang="en-US" sz="3400" b="1" dirty="0" smtClean="0">
                <a:latin typeface="+mn-ea"/>
              </a:rPr>
              <a:t>   等距抽样在实际应用中非常广泛。比如在产品质量控制中，对连续生产流水线上可以每隔</a:t>
            </a:r>
            <a:r>
              <a:rPr lang="en-US" sz="3400" b="1" dirty="0" smtClean="0">
                <a:latin typeface="+mn-ea"/>
              </a:rPr>
              <a:t>10</a:t>
            </a:r>
            <a:r>
              <a:rPr lang="zh-CN" altLang="en-US" sz="3400" b="1" dirty="0" smtClean="0">
                <a:latin typeface="+mn-ea"/>
              </a:rPr>
              <a:t>分钟抽取一个样品检验其质量；农业上检查田地病虫害也是每隔一段距离抽取一小块进行测量。这些都是等距抽样的例子。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284163" y="1292225"/>
          <a:ext cx="8528050" cy="3862388"/>
        </p:xfrm>
        <a:graphic>
          <a:graphicData uri="http://schemas.openxmlformats.org/presentationml/2006/ole">
            <p:oleObj spid="_x0000_s156674" name="文档" r:id="rId3" imgW="5267553" imgH="2387606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284163" y="930275"/>
          <a:ext cx="8450262" cy="6227763"/>
        </p:xfrm>
        <a:graphic>
          <a:graphicData uri="http://schemas.openxmlformats.org/presentationml/2006/ole">
            <p:oleObj spid="_x0000_s157698" name="文档" r:id="rId3" imgW="5272953" imgH="3887780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28" y="104775"/>
            <a:ext cx="7577161" cy="892175"/>
          </a:xfrm>
        </p:spPr>
        <p:txBody>
          <a:bodyPr/>
          <a:lstStyle/>
          <a:p>
            <a:r>
              <a:rPr lang="zh-CN" altLang="en-US" dirty="0" smtClean="0"/>
              <a:t>三、等距抽样简单估计量的方差</a:t>
            </a:r>
            <a:r>
              <a:rPr lang="zh-CN" altLang="en-US" dirty="0" smtClean="0"/>
              <a:t>估计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58723" name="Object 3"/>
          <p:cNvGraphicFramePr>
            <a:graphicFrameLocks noChangeAspect="1"/>
          </p:cNvGraphicFramePr>
          <p:nvPr/>
        </p:nvGraphicFramePr>
        <p:xfrm>
          <a:off x="284163" y="1355725"/>
          <a:ext cx="8450262" cy="4760913"/>
        </p:xfrm>
        <a:graphic>
          <a:graphicData uri="http://schemas.openxmlformats.org/presentationml/2006/ole">
            <p:oleObj spid="_x0000_s158723" name="文档" r:id="rId3" imgW="5267553" imgH="2971907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214282" y="571480"/>
          <a:ext cx="8528050" cy="6086475"/>
        </p:xfrm>
        <a:graphic>
          <a:graphicData uri="http://schemas.openxmlformats.org/presentationml/2006/ole">
            <p:oleObj spid="_x0000_s159746" name="文档" r:id="rId3" imgW="5267553" imgH="3752775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42339" name="Object 3"/>
          <p:cNvGraphicFramePr>
            <a:graphicFrameLocks noChangeAspect="1"/>
          </p:cNvGraphicFramePr>
          <p:nvPr/>
        </p:nvGraphicFramePr>
        <p:xfrm>
          <a:off x="361950" y="1355725"/>
          <a:ext cx="8435975" cy="4414838"/>
        </p:xfrm>
        <a:graphic>
          <a:graphicData uri="http://schemas.openxmlformats.org/presentationml/2006/ole">
            <p:oleObj spid="_x0000_s142339" name="文档" r:id="rId3" imgW="5585817" imgH="2842302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9" y="104775"/>
            <a:ext cx="8648730" cy="892175"/>
          </a:xfrm>
        </p:spPr>
        <p:txBody>
          <a:bodyPr/>
          <a:lstStyle/>
          <a:p>
            <a:pPr algn="ctr"/>
            <a:r>
              <a:rPr lang="zh-CN" altLang="en-US" sz="2800" dirty="0" smtClean="0"/>
              <a:t>第三节   </a:t>
            </a:r>
            <a:r>
              <a:rPr lang="zh-CN" altLang="en-US" sz="2800" dirty="0" smtClean="0"/>
              <a:t>特殊</a:t>
            </a:r>
            <a:r>
              <a:rPr lang="zh-CN" altLang="en-US" sz="2800" dirty="0" smtClean="0"/>
              <a:t>总体情形下的等距抽样改进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142984"/>
            <a:ext cx="8540750" cy="5410216"/>
          </a:xfrm>
        </p:spPr>
        <p:txBody>
          <a:bodyPr/>
          <a:lstStyle/>
          <a:p>
            <a:pPr marL="0" algn="just">
              <a:lnSpc>
                <a:spcPct val="150000"/>
              </a:lnSpc>
              <a:buNone/>
            </a:pPr>
            <a:r>
              <a:rPr lang="zh-CN" altLang="en-US" dirty="0" smtClean="0"/>
              <a:t>       总体</a:t>
            </a:r>
            <a:r>
              <a:rPr lang="zh-CN" altLang="en-US" dirty="0" smtClean="0"/>
              <a:t>单元呈线性趋势排列是在实际应用中经常遇到的情况。此时，等距抽样的样本内方差比简单随机抽样简单估计量的方差小。等距抽样的简单估计量的观测值也依赖于随机起点。随机起点的数值偏大或偏小，估计量就会显著高估或低估总体均值。为了避免出现这种情况，对于单元呈线性趋势排列的总体，等距抽样的过程和估计量需要适当改进，以提高估计精度。下面主要介绍等距抽样的过程和估计量的改进方法。</a:t>
            </a:r>
          </a:p>
          <a:p>
            <a:pPr marL="0" algn="just">
              <a:lnSpc>
                <a:spcPct val="150000"/>
              </a:lnSpc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214422"/>
            <a:ext cx="8540750" cy="5338778"/>
          </a:xfrm>
        </p:spPr>
        <p:txBody>
          <a:bodyPr/>
          <a:lstStyle/>
          <a:p>
            <a:pPr>
              <a:buNone/>
            </a:pPr>
            <a:r>
              <a:rPr lang="zh-CN" altLang="en-US" sz="2600" dirty="0" smtClean="0">
                <a:latin typeface="+mn-ea"/>
              </a:rPr>
              <a:t>抽样方法上的改进有以下三种：</a:t>
            </a:r>
            <a:endParaRPr lang="en-US" altLang="zh-CN" sz="2600" dirty="0" smtClean="0">
              <a:latin typeface="+mn-ea"/>
            </a:endParaRPr>
          </a:p>
          <a:p>
            <a:r>
              <a:rPr lang="zh-CN" altLang="en-US" sz="2600" dirty="0" smtClean="0"/>
              <a:t>有线性趋势总体的中位数抽样</a:t>
            </a:r>
            <a:endParaRPr lang="zh-CN" altLang="en-US" sz="2600" dirty="0"/>
          </a:p>
        </p:txBody>
      </p:sp>
      <p:graphicFrame>
        <p:nvGraphicFramePr>
          <p:cNvPr id="102408" name="Object 8"/>
          <p:cNvGraphicFramePr>
            <a:graphicFrameLocks noChangeAspect="1"/>
          </p:cNvGraphicFramePr>
          <p:nvPr/>
        </p:nvGraphicFramePr>
        <p:xfrm>
          <a:off x="357158" y="2427288"/>
          <a:ext cx="8501121" cy="4319587"/>
        </p:xfrm>
        <a:graphic>
          <a:graphicData uri="http://schemas.openxmlformats.org/presentationml/2006/ole">
            <p:oleObj spid="_x0000_s102408" name="文档" r:id="rId3" imgW="5267553" imgH="2844102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03427" name="Object 3"/>
          <p:cNvGraphicFramePr>
            <a:graphicFrameLocks noChangeAspect="1"/>
          </p:cNvGraphicFramePr>
          <p:nvPr/>
        </p:nvGraphicFramePr>
        <p:xfrm>
          <a:off x="284163" y="1292225"/>
          <a:ext cx="8450262" cy="2381250"/>
        </p:xfrm>
        <a:graphic>
          <a:graphicData uri="http://schemas.openxmlformats.org/presentationml/2006/ole">
            <p:oleObj spid="_x0000_s103427" name="文档" r:id="rId3" imgW="5267553" imgH="1489373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214422"/>
            <a:ext cx="8540750" cy="5338778"/>
          </a:xfrm>
        </p:spPr>
        <p:txBody>
          <a:bodyPr/>
          <a:lstStyle/>
          <a:p>
            <a:r>
              <a:rPr lang="zh-CN" altLang="en-US" dirty="0" smtClean="0"/>
              <a:t>有线性趋势总体的对称等距抽样</a:t>
            </a:r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163990" y="1928802"/>
          <a:ext cx="8694290" cy="4694545"/>
        </p:xfrm>
        <a:graphic>
          <a:graphicData uri="http://schemas.openxmlformats.org/presentationml/2006/ole">
            <p:oleObj spid="_x0000_s105474" name="文档" r:id="rId3" imgW="5267553" imgH="2926545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361950" y="1435100"/>
          <a:ext cx="8183563" cy="1150938"/>
        </p:xfrm>
        <a:graphic>
          <a:graphicData uri="http://schemas.openxmlformats.org/presentationml/2006/ole">
            <p:oleObj spid="_x0000_s164866" name="文档" r:id="rId3" imgW="5267553" imgH="743067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3108" y="104775"/>
            <a:ext cx="6862781" cy="892175"/>
          </a:xfrm>
        </p:spPr>
        <p:txBody>
          <a:bodyPr/>
          <a:lstStyle/>
          <a:p>
            <a:r>
              <a:rPr lang="zh-CN" altLang="en-US" sz="2800" dirty="0" smtClean="0"/>
              <a:t>第一节     什么是等距抽样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定义    </a:t>
            </a:r>
            <a:r>
              <a:rPr lang="en-US" dirty="0" err="1" smtClean="0"/>
              <a:t>等距抽样</a:t>
            </a:r>
            <a:endParaRPr lang="zh-CN" altLang="en-US" dirty="0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425450" y="2144713"/>
          <a:ext cx="8277225" cy="3105150"/>
        </p:xfrm>
        <a:graphic>
          <a:graphicData uri="http://schemas.openxmlformats.org/presentationml/2006/ole">
            <p:oleObj spid="_x0000_s71682" name="文档" r:id="rId3" imgW="5267553" imgH="1981151" progId="Word.Document.12">
              <p:embed/>
            </p:oleObj>
          </a:graphicData>
        </a:graphic>
      </p:graphicFrame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1571604" y="1428736"/>
          <a:ext cx="285752" cy="395657"/>
        </p:xfrm>
        <a:graphic>
          <a:graphicData uri="http://schemas.openxmlformats.org/presentationml/2006/ole">
            <p:oleObj spid="_x0000_s71683" name="公式" r:id="rId4" imgW="164880" imgH="22860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361950" y="1355725"/>
          <a:ext cx="8529638" cy="4256088"/>
        </p:xfrm>
        <a:graphic>
          <a:graphicData uri="http://schemas.openxmlformats.org/presentationml/2006/ole">
            <p:oleObj spid="_x0000_s165890" name="文档" r:id="rId3" imgW="5267553" imgH="2627734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29" y="104775"/>
            <a:ext cx="7577160" cy="892175"/>
          </a:xfrm>
        </p:spPr>
        <p:txBody>
          <a:bodyPr/>
          <a:lstStyle/>
          <a:p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500042"/>
            <a:ext cx="8540750" cy="6053158"/>
          </a:xfrm>
        </p:spPr>
        <p:txBody>
          <a:bodyPr/>
          <a:lstStyle/>
          <a:p>
            <a:r>
              <a:rPr lang="zh-CN" altLang="en-US" dirty="0" smtClean="0"/>
              <a:t>有线性趋势总体的不等权估计量</a:t>
            </a:r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149507" name="Object 3"/>
          <p:cNvGraphicFramePr>
            <a:graphicFrameLocks noChangeAspect="1"/>
          </p:cNvGraphicFramePr>
          <p:nvPr/>
        </p:nvGraphicFramePr>
        <p:xfrm>
          <a:off x="238050" y="1214422"/>
          <a:ext cx="8834544" cy="4857784"/>
        </p:xfrm>
        <a:graphic>
          <a:graphicData uri="http://schemas.openxmlformats.org/presentationml/2006/ole">
            <p:oleObj spid="_x0000_s149507" name="文档" r:id="rId3" imgW="5274753" imgH="3646211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50531" name="Object 3"/>
          <p:cNvGraphicFramePr>
            <a:graphicFrameLocks noChangeAspect="1"/>
          </p:cNvGraphicFramePr>
          <p:nvPr/>
        </p:nvGraphicFramePr>
        <p:xfrm>
          <a:off x="361950" y="1150938"/>
          <a:ext cx="8450263" cy="5691187"/>
        </p:xfrm>
        <a:graphic>
          <a:graphicData uri="http://schemas.openxmlformats.org/presentationml/2006/ole">
            <p:oleObj spid="_x0000_s150531" name="文档" r:id="rId3" imgW="5267553" imgH="3546127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357158" y="642918"/>
          <a:ext cx="8586855" cy="5786478"/>
        </p:xfrm>
        <a:graphic>
          <a:graphicData uri="http://schemas.openxmlformats.org/presentationml/2006/ole">
            <p:oleObj spid="_x0000_s166914" name="文档" r:id="rId3" imgW="5274753" imgH="3467285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284163" y="1150938"/>
          <a:ext cx="8528050" cy="3043237"/>
        </p:xfrm>
        <a:graphic>
          <a:graphicData uri="http://schemas.openxmlformats.org/presentationml/2006/ole">
            <p:oleObj spid="_x0000_s136194" name="文档" r:id="rId3" imgW="5267553" imgH="1882868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293114" y="642918"/>
          <a:ext cx="8439953" cy="5429288"/>
        </p:xfrm>
        <a:graphic>
          <a:graphicData uri="http://schemas.openxmlformats.org/presentationml/2006/ole">
            <p:oleObj spid="_x0000_s137218" name="文档" r:id="rId3" imgW="5267553" imgH="3713173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7357" y="104775"/>
            <a:ext cx="7148532" cy="892175"/>
          </a:xfrm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568325" y="1435100"/>
          <a:ext cx="7929563" cy="3578225"/>
        </p:xfrm>
        <a:graphic>
          <a:graphicData uri="http://schemas.openxmlformats.org/presentationml/2006/ole">
            <p:oleObj spid="_x0000_s139266" name="文档" r:id="rId3" imgW="5267553" imgH="2378245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284163" y="993775"/>
          <a:ext cx="8528050" cy="3421063"/>
        </p:xfrm>
        <a:graphic>
          <a:graphicData uri="http://schemas.openxmlformats.org/presentationml/2006/ole">
            <p:oleObj spid="_x0000_s138242" name="文档" r:id="rId3" imgW="5267553" imgH="2112916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425450" y="2065338"/>
          <a:ext cx="8277225" cy="3105150"/>
        </p:xfrm>
        <a:graphic>
          <a:graphicData uri="http://schemas.openxmlformats.org/presentationml/2006/ole">
            <p:oleObj spid="_x0000_s72706" name="文档" r:id="rId3" imgW="5267553" imgH="1981151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42910" y="714356"/>
          <a:ext cx="8143932" cy="6143644"/>
        </p:xfrm>
        <a:graphic>
          <a:graphicData uri="http://schemas.openxmlformats.org/presentationml/2006/ole">
            <p:oleObj spid="_x0000_s73730" name="文档" r:id="rId3" imgW="5431005" imgH="4099827" progId="Word.Document.12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1371</TotalTime>
  <Words>632</Words>
  <Application>Microsoft PowerPoint</Application>
  <PresentationFormat>全屏显示(4:3)</PresentationFormat>
  <Paragraphs>27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砖雕艺术</vt:lpstr>
      <vt:lpstr>Microsoft Office Word 文档</vt:lpstr>
      <vt:lpstr>文档</vt:lpstr>
      <vt:lpstr>Microsoft 公式 3.0</vt:lpstr>
      <vt:lpstr>第五章  等距抽样 </vt:lpstr>
      <vt:lpstr>幻灯片 2</vt:lpstr>
      <vt:lpstr>第一节     什么是等距抽样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第二节     等距抽样的简单估计量</vt:lpstr>
      <vt:lpstr>一、等距抽样的简单估计量</vt:lpstr>
      <vt:lpstr>幻灯片 14</vt:lpstr>
      <vt:lpstr>幻灯片 15</vt:lpstr>
      <vt:lpstr>二、等距抽样简单估计量的方差</vt:lpstr>
      <vt:lpstr>幻灯片 17</vt:lpstr>
      <vt:lpstr>幻灯片 18</vt:lpstr>
      <vt:lpstr>幻灯片 19</vt:lpstr>
      <vt:lpstr>幻灯片 20</vt:lpstr>
      <vt:lpstr>幻灯片 21</vt:lpstr>
      <vt:lpstr>三、等距抽样简单估计量的方差估计</vt:lpstr>
      <vt:lpstr>幻灯片 23</vt:lpstr>
      <vt:lpstr>幻灯片 24</vt:lpstr>
      <vt:lpstr>第三节   特殊总体情形下的等距抽样改进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厦门大学计划统计系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绪论</dc:title>
  <dc:creator>袁加军</dc:creator>
  <cp:lastModifiedBy>Administrator</cp:lastModifiedBy>
  <cp:revision>263</cp:revision>
  <cp:lastPrinted>1601-01-01T00:00:00Z</cp:lastPrinted>
  <dcterms:created xsi:type="dcterms:W3CDTF">2006-07-18T01:25:43Z</dcterms:created>
  <dcterms:modified xsi:type="dcterms:W3CDTF">2015-09-25T14:53:24Z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